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7" r:id="rId3"/>
    <p:sldId id="300" r:id="rId4"/>
    <p:sldId id="301" r:id="rId5"/>
    <p:sldId id="302" r:id="rId6"/>
    <p:sldId id="303" r:id="rId7"/>
    <p:sldId id="304" r:id="rId8"/>
    <p:sldId id="299" r:id="rId9"/>
    <p:sldId id="308" r:id="rId10"/>
    <p:sldId id="310" r:id="rId11"/>
    <p:sldId id="305" r:id="rId12"/>
    <p:sldId id="306" r:id="rId13"/>
    <p:sldId id="307" r:id="rId14"/>
    <p:sldId id="309" r:id="rId15"/>
    <p:sldId id="311" r:id="rId16"/>
    <p:sldId id="288" r:id="rId17"/>
    <p:sldId id="286" r:id="rId18"/>
    <p:sldId id="291" r:id="rId19"/>
    <p:sldId id="292" r:id="rId20"/>
    <p:sldId id="285" r:id="rId21"/>
    <p:sldId id="295" r:id="rId22"/>
    <p:sldId id="297" r:id="rId23"/>
    <p:sldId id="294" r:id="rId24"/>
    <p:sldId id="2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304" y="-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D53B-83E1-47AA-9958-2F6ADE4B3D46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066E7-BD1C-46DF-84B2-16E4AA5A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7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l\Desktop\Io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30" y="1488960"/>
            <a:ext cx="1270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89" y="4428781"/>
            <a:ext cx="5120396" cy="944892"/>
          </a:xfrm>
        </p:spPr>
        <p:txBody>
          <a:bodyPr/>
          <a:lstStyle/>
          <a:p>
            <a:r>
              <a:rPr lang="en-US" dirty="0" smtClean="0"/>
              <a:t>IOT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50" y="797577"/>
            <a:ext cx="10256704" cy="518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IN" sz="4000" dirty="0" smtClean="0"/>
              <a:t>Eco System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10741" y="6544403"/>
            <a:ext cx="1280099" cy="236223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</a:t>
            </a:r>
            <a:r>
              <a:rPr lang="en-US" sz="800" dirty="0" smtClean="0"/>
              <a:t>:Arm </a:t>
            </a:r>
            <a:r>
              <a:rPr lang="en-US" sz="800" dirty="0" err="1"/>
              <a:t>zach</a:t>
            </a:r>
            <a:r>
              <a:rPr lang="en-US" sz="800" dirty="0"/>
              <a:t> </a:t>
            </a:r>
            <a:r>
              <a:rPr lang="en-US" sz="800" dirty="0" err="1"/>
              <a:t>shelby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8852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 smtClean="0"/>
              <a:t>CoAP: QoS and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1924811"/>
          </a:xfrm>
        </p:spPr>
        <p:txBody>
          <a:bodyPr lIns="121917" tIns="60958" rIns="121917" bIns="60958"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QoS : confirmable and non-confirmable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Has DTLS (Datagram TLS) security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Resource discovery (CORE link format)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763" y="3029252"/>
            <a:ext cx="7375459" cy="323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5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2025" y="1216066"/>
            <a:ext cx="8038764" cy="480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74637"/>
            <a:ext cx="9956800" cy="1143200"/>
          </a:xfrm>
        </p:spPr>
        <p:txBody>
          <a:bodyPr lIns="121917" tIns="60958" rIns="121917" bIns="60958"/>
          <a:lstStyle/>
          <a:p>
            <a:r>
              <a:rPr lang="en-US" dirty="0" smtClean="0"/>
              <a:t>Separate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 smtClean="0"/>
              <a:t>Observe Pattern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667" y="1104303"/>
            <a:ext cx="7720707" cy="51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9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0979" y="3956335"/>
            <a:ext cx="6530556" cy="944892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/>
              <a:t>Event Driven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8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3" y="1099792"/>
            <a:ext cx="10157199" cy="529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76" y="235608"/>
            <a:ext cx="11015178" cy="1400530"/>
          </a:xfrm>
        </p:spPr>
        <p:txBody>
          <a:bodyPr/>
          <a:lstStyle/>
          <a:p>
            <a:r>
              <a:rPr lang="en-IN" dirty="0" smtClean="0"/>
              <a:t>Event Driven Architecture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32895" y="6213347"/>
            <a:ext cx="18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Network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86254" y="6076832"/>
            <a:ext cx="2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82289" y="2911735"/>
            <a:ext cx="93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Gateway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781" y="3565120"/>
            <a:ext cx="121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Distributer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7126" y="3842043"/>
            <a:ext cx="749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M2M</a:t>
            </a:r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3538" y="2009405"/>
            <a:ext cx="1923715" cy="815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813539" y="3514381"/>
            <a:ext cx="2968750" cy="11785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904892" y="3514381"/>
            <a:ext cx="1809375" cy="1090600"/>
          </a:xfrm>
          <a:prstGeom prst="bentConnector3">
            <a:avLst>
              <a:gd name="adj1" fmla="val 44817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/>
          <p:nvPr/>
        </p:nvCxnSpPr>
        <p:spPr>
          <a:xfrm rot="10800000" flipV="1">
            <a:off x="6904892" y="2886880"/>
            <a:ext cx="1629510" cy="33263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Elbow Connector 1032"/>
          <p:cNvCxnSpPr/>
          <p:nvPr/>
        </p:nvCxnSpPr>
        <p:spPr>
          <a:xfrm rot="10800000">
            <a:off x="2813539" y="2886881"/>
            <a:ext cx="2968751" cy="477176"/>
          </a:xfrm>
          <a:prstGeom prst="bentConnector3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>
            <a:off x="6904895" y="3359723"/>
            <a:ext cx="1719817" cy="4107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9180612" y="1539962"/>
            <a:ext cx="2847131" cy="432034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3" y="1099792"/>
            <a:ext cx="10157199" cy="529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Elbow Connector 25"/>
          <p:cNvCxnSpPr/>
          <p:nvPr/>
        </p:nvCxnSpPr>
        <p:spPr>
          <a:xfrm flipV="1">
            <a:off x="2813539" y="3514381"/>
            <a:ext cx="2968750" cy="11785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904892" y="3514381"/>
            <a:ext cx="1809375" cy="1090600"/>
          </a:xfrm>
          <a:prstGeom prst="bentConnector3">
            <a:avLst>
              <a:gd name="adj1" fmla="val 44817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6904892" y="2886880"/>
            <a:ext cx="1629510" cy="33263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2813539" y="2886881"/>
            <a:ext cx="2968751" cy="477176"/>
          </a:xfrm>
          <a:prstGeom prst="bentConnector3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6904895" y="3359723"/>
            <a:ext cx="1719817" cy="4107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76" y="235608"/>
            <a:ext cx="11015178" cy="1400530"/>
          </a:xfrm>
        </p:spPr>
        <p:txBody>
          <a:bodyPr/>
          <a:lstStyle/>
          <a:p>
            <a:r>
              <a:rPr lang="en-IN" dirty="0" smtClean="0"/>
              <a:t>Event Driven Architecture : Scenario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32895" y="6213347"/>
            <a:ext cx="18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Network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86254" y="6076832"/>
            <a:ext cx="2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82289" y="2911735"/>
            <a:ext cx="93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Gateway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286" y="6045610"/>
            <a:ext cx="515266" cy="4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820961" y="6076832"/>
            <a:ext cx="2502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Sensors(Constrained devices)</a:t>
            </a:r>
          </a:p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697126" y="3842043"/>
            <a:ext cx="749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M2M</a:t>
            </a:r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3538" y="2009405"/>
            <a:ext cx="1923715" cy="815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461846" y="3364057"/>
            <a:ext cx="0" cy="8129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9180612" y="1539962"/>
            <a:ext cx="2847131" cy="432034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Constrained </a:t>
            </a:r>
            <a:r>
              <a:rPr lang="en-US" dirty="0" smtClean="0">
                <a:solidFill>
                  <a:schemeClr val="tx1"/>
                </a:solidFill>
              </a:rPr>
              <a:t>Networks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4372214" y="2910937"/>
            <a:ext cx="1108201" cy="277979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Temperature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4443742" y="3763800"/>
            <a:ext cx="1127605" cy="277979"/>
          </a:xfrm>
          <a:prstGeom prst="wedgeRectCallout">
            <a:avLst>
              <a:gd name="adj1" fmla="val 42001"/>
              <a:gd name="adj2" fmla="val -1271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Average</a:t>
            </a:r>
            <a:endParaRPr lang="en-IN" sz="1100" dirty="0">
              <a:solidFill>
                <a:schemeClr val="tx1"/>
              </a:solidFill>
            </a:endParaRPr>
          </a:p>
        </p:txBody>
      </p:sp>
      <p:pic>
        <p:nvPicPr>
          <p:cNvPr id="47" name="Picture 2" descr="http://www.iconsdb.com/icons/preview/black/temperature-2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43" y="2911735"/>
            <a:ext cx="356199" cy="3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25781" y="3565120"/>
            <a:ext cx="121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Distributer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9175302" y="5010325"/>
            <a:ext cx="1043648" cy="432034"/>
          </a:xfrm>
          <a:prstGeom prst="wedgeRectCallout">
            <a:avLst>
              <a:gd name="adj1" fmla="val -52233"/>
              <a:gd name="adj2" fmla="val -1073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Display Unit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3506" y="1614165"/>
            <a:ext cx="9821730" cy="4731571"/>
          </a:xfrm>
        </p:spPr>
        <p:txBody>
          <a:bodyPr>
            <a:normAutofit lnSpcReduction="10000"/>
          </a:bodyPr>
          <a:lstStyle/>
          <a:p>
            <a:r>
              <a:rPr lang="en-US" sz="2500" b="1" dirty="0"/>
              <a:t>IBM MQ </a:t>
            </a:r>
            <a:r>
              <a:rPr lang="en-US" sz="2500" b="1" dirty="0" smtClean="0"/>
              <a:t>series</a:t>
            </a:r>
          </a:p>
          <a:p>
            <a:endParaRPr lang="en-US" sz="2500" b="1" dirty="0"/>
          </a:p>
          <a:p>
            <a:r>
              <a:rPr lang="en-US" sz="2500" b="1" dirty="0"/>
              <a:t>Approved OASIS </a:t>
            </a:r>
            <a:r>
              <a:rPr lang="en-US" sz="2500" b="1" dirty="0" smtClean="0"/>
              <a:t>Standard</a:t>
            </a:r>
          </a:p>
          <a:p>
            <a:endParaRPr lang="en-IN" sz="2500" b="1" dirty="0"/>
          </a:p>
          <a:p>
            <a:r>
              <a:rPr lang="en-IN" sz="2500" b="1" dirty="0" smtClean="0"/>
              <a:t>Space </a:t>
            </a:r>
            <a:r>
              <a:rPr lang="en-IN" sz="2500" b="1" dirty="0"/>
              <a:t>decoupling</a:t>
            </a:r>
            <a:r>
              <a:rPr lang="en-IN" sz="2500" dirty="0"/>
              <a:t>: Publisher and subscriber do not need to know each other (by </a:t>
            </a:r>
            <a:r>
              <a:rPr lang="en-IN" sz="2500" dirty="0" smtClean="0"/>
              <a:t>IP </a:t>
            </a:r>
            <a:r>
              <a:rPr lang="en-IN" sz="2500" dirty="0"/>
              <a:t>address and port for example</a:t>
            </a:r>
            <a:r>
              <a:rPr lang="en-IN" sz="2500" dirty="0" smtClean="0"/>
              <a:t>)</a:t>
            </a:r>
          </a:p>
          <a:p>
            <a:endParaRPr lang="en-IN" sz="2500" dirty="0"/>
          </a:p>
          <a:p>
            <a:r>
              <a:rPr lang="en-IN" sz="2500" b="1" dirty="0"/>
              <a:t>Time decoupling</a:t>
            </a:r>
            <a:r>
              <a:rPr lang="en-IN" sz="2500" dirty="0"/>
              <a:t>: Publisher and subscriber do not need to run at the same time</a:t>
            </a:r>
            <a:r>
              <a:rPr lang="en-IN" sz="2500" dirty="0" smtClean="0"/>
              <a:t>.</a:t>
            </a:r>
          </a:p>
          <a:p>
            <a:endParaRPr lang="en-IN" sz="2500" dirty="0"/>
          </a:p>
          <a:p>
            <a:r>
              <a:rPr lang="en-IN" sz="2500" b="1" dirty="0"/>
              <a:t>Synchronization decoupling</a:t>
            </a:r>
            <a:r>
              <a:rPr lang="en-IN" sz="2500" dirty="0"/>
              <a:t>: Operations on both components are not halted during publish or receiving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39404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</a:t>
            </a:r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6638"/>
            <a:ext cx="8494246" cy="48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-tcp-ip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98" y="2352297"/>
            <a:ext cx="33337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94246" y="6457245"/>
            <a:ext cx="3496595" cy="32338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:http://www.hivemq.com/blog/mqtt-essentials-wrap-up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902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</a:t>
            </a:r>
          </a:p>
        </p:txBody>
      </p:sp>
      <p:pic>
        <p:nvPicPr>
          <p:cNvPr id="5122" name="Picture 2" descr="MQTT Connec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69" y="1388126"/>
            <a:ext cx="6001879" cy="18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QTT Connect message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76" y="3632152"/>
            <a:ext cx="4667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QTT Connack cont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23" y="3632152"/>
            <a:ext cx="46672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7" y="1592131"/>
            <a:ext cx="6370341" cy="2682414"/>
          </a:xfrm>
        </p:spPr>
        <p:txBody>
          <a:bodyPr>
            <a:normAutofit/>
          </a:bodyPr>
          <a:lstStyle/>
          <a:p>
            <a:r>
              <a:rPr lang="en-US" sz="2500" b="1" dirty="0"/>
              <a:t>IOT </a:t>
            </a:r>
            <a:endParaRPr lang="en-US" sz="2500" b="1" dirty="0" smtClean="0"/>
          </a:p>
          <a:p>
            <a:r>
              <a:rPr lang="en-IN" sz="2500" b="1" dirty="0" smtClean="0"/>
              <a:t>MQTT</a:t>
            </a:r>
          </a:p>
          <a:p>
            <a:r>
              <a:rPr lang="en-US" sz="2500" b="1" dirty="0" smtClean="0"/>
              <a:t>Event Driven Architecture</a:t>
            </a:r>
            <a:endParaRPr lang="en-IN" sz="2500" b="1" dirty="0"/>
          </a:p>
          <a:p>
            <a:r>
              <a:rPr lang="en-IN" sz="2500" b="1" dirty="0" err="1"/>
              <a:t>CoAP</a:t>
            </a:r>
            <a:endParaRPr lang="en-IN" sz="2500" b="1" dirty="0"/>
          </a:p>
          <a:p>
            <a:r>
              <a:rPr lang="en-IN" sz="2500" b="1" dirty="0" smtClean="0"/>
              <a:t>Data Semantics</a:t>
            </a:r>
          </a:p>
          <a:p>
            <a:r>
              <a:rPr lang="en-US" sz="2500" b="1" dirty="0" smtClean="0"/>
              <a:t>Demo</a:t>
            </a:r>
            <a:endParaRPr lang="en-IN" sz="2500" b="1" dirty="0" smtClean="0"/>
          </a:p>
          <a:p>
            <a:endParaRPr lang="en-IN" sz="2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5178" cy="1400530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7976" y="158490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Publish</a:t>
            </a:r>
          </a:p>
        </p:txBody>
      </p:sp>
      <p:pic>
        <p:nvPicPr>
          <p:cNvPr id="1026" name="Picture 2" descr="MQTT Publish Messag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36" y="1052513"/>
            <a:ext cx="7199242" cy="23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QTT Publish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52" y="3349127"/>
            <a:ext cx="5452010" cy="316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0689" y="15271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Subscribe</a:t>
            </a:r>
          </a:p>
        </p:txBody>
      </p:sp>
      <p:pic>
        <p:nvPicPr>
          <p:cNvPr id="2050" name="Picture 2" descr="MQTT Subscrib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71" y="858754"/>
            <a:ext cx="7082507" cy="25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 Subscribe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" y="3213385"/>
            <a:ext cx="5552629" cy="32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QTT SUBACK attribu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25" y="3213384"/>
            <a:ext cx="5552629" cy="32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0689" y="15271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</a:t>
            </a:r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506" y="1107388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 smtClean="0">
                <a:solidFill>
                  <a:schemeClr val="tx1"/>
                </a:solidFill>
              </a:rPr>
              <a:t>UTF-8  and Case Sensitive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9" y="1543786"/>
            <a:ext cx="6485456" cy="13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3506" y="3257091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 smtClean="0">
                <a:solidFill>
                  <a:schemeClr val="tx1"/>
                </a:solidFill>
              </a:rPr>
              <a:t>Single Level :+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3506" y="4839848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 smtClean="0">
                <a:solidFill>
                  <a:schemeClr val="tx1"/>
                </a:solidFill>
              </a:rPr>
              <a:t>Multi Level : +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topic_wildcard_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" y="3416433"/>
            <a:ext cx="6300309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opic_wildcard_h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94" y="5173338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 Markup Language</a:t>
            </a:r>
          </a:p>
          <a:p>
            <a:r>
              <a:rPr lang="en-US" dirty="0" smtClean="0"/>
              <a:t>IETF</a:t>
            </a:r>
          </a:p>
          <a:p>
            <a:r>
              <a:rPr lang="en-US" dirty="0" smtClean="0"/>
              <a:t>Interoperability</a:t>
            </a:r>
            <a:endParaRPr lang="en-US" dirty="0"/>
          </a:p>
          <a:p>
            <a:r>
              <a:rPr lang="en-US" dirty="0" smtClean="0"/>
              <a:t>HTTP CoAP MQTT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SenML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" y="1096294"/>
            <a:ext cx="3105150" cy="4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6" y="948161"/>
            <a:ext cx="6180348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6" y="2382185"/>
            <a:ext cx="5956568" cy="316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88858" y="554661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4527982" y="134792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Example 1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4663449" y="3554088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Example 2</a:t>
            </a:r>
            <a:endParaRPr lang="en-US" u="sn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96" y="5546612"/>
            <a:ext cx="36480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33920" y="591594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Example </a:t>
            </a:r>
            <a:r>
              <a:rPr lang="en-US" u="sng" dirty="0" smtClean="0"/>
              <a:t>3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021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Rise of Connectivity</a:t>
            </a:r>
          </a:p>
        </p:txBody>
      </p:sp>
      <p:pic>
        <p:nvPicPr>
          <p:cNvPr id="144" name="Shape 144" descr="C:\Users\WM12\Downloads\I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08" y="1245213"/>
            <a:ext cx="9685788" cy="477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7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4" y="1112705"/>
            <a:ext cx="9518478" cy="496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259354" y="1498292"/>
            <a:ext cx="1278187" cy="638979"/>
          </a:xfrm>
          <a:prstGeom prst="wedgeRoundRectCallout">
            <a:avLst>
              <a:gd name="adj1" fmla="val 51023"/>
              <a:gd name="adj2" fmla="val 95833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6LoWPAN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Network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708" y="1090671"/>
            <a:ext cx="976372" cy="495758"/>
          </a:xfrm>
          <a:prstGeom prst="wedgeRoundRectCallout">
            <a:avLst>
              <a:gd name="adj1" fmla="val -54992"/>
              <a:gd name="adj2" fmla="val 85488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Edge Routers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590381" y="4349828"/>
            <a:ext cx="976372" cy="495758"/>
          </a:xfrm>
          <a:prstGeom prst="wedgeRoundRectCallout">
            <a:avLst>
              <a:gd name="adj1" fmla="val 13837"/>
              <a:gd name="adj2" fmla="val -9895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IPV4/V6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1754" y="4226810"/>
            <a:ext cx="1553379" cy="677534"/>
          </a:xfrm>
          <a:prstGeom prst="wedgeEllipseCallout">
            <a:avLst>
              <a:gd name="adj1" fmla="val 54219"/>
              <a:gd name="adj2" fmla="val -3581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 smtClean="0"/>
              <a:t>network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9902326" y="4750107"/>
            <a:ext cx="1553379" cy="492085"/>
          </a:xfrm>
          <a:prstGeom prst="wedgeEllipseCallout">
            <a:avLst>
              <a:gd name="adj1" fmla="val -28760"/>
              <a:gd name="adj2" fmla="val -780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IN" dirty="0"/>
          </a:p>
        </p:txBody>
      </p:sp>
      <p:sp>
        <p:nvSpPr>
          <p:cNvPr id="31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121754" y="2699132"/>
            <a:ext cx="1415785" cy="440674"/>
          </a:xfrm>
          <a:prstGeom prst="wedgeRoundRectCallout">
            <a:avLst>
              <a:gd name="adj1" fmla="val 53609"/>
              <a:gd name="adj2" fmla="val -9166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Sensors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Aggregators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040533" y="6479821"/>
            <a:ext cx="950308" cy="30080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 smtClean="0"/>
              <a:t>Ref :intel.com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5060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4" y="1112705"/>
            <a:ext cx="9518478" cy="496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5695720" y="1729648"/>
            <a:ext cx="3470313" cy="749147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5695720" y="4953917"/>
            <a:ext cx="3470313" cy="749147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59354" y="1498292"/>
            <a:ext cx="1278187" cy="638979"/>
          </a:xfrm>
          <a:prstGeom prst="wedgeRoundRectCallout">
            <a:avLst>
              <a:gd name="adj1" fmla="val 51023"/>
              <a:gd name="adj2" fmla="val 95833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6LoWPAN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Network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21754" y="2699132"/>
            <a:ext cx="1415785" cy="440674"/>
          </a:xfrm>
          <a:prstGeom prst="wedgeRoundRectCallout">
            <a:avLst>
              <a:gd name="adj1" fmla="val 53609"/>
              <a:gd name="adj2" fmla="val -9166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Sensors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Aggregators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300708" y="1090671"/>
            <a:ext cx="976372" cy="495758"/>
          </a:xfrm>
          <a:prstGeom prst="wedgeRoundRectCallout">
            <a:avLst>
              <a:gd name="adj1" fmla="val -54992"/>
              <a:gd name="adj2" fmla="val 85488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Edge Routers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590381" y="4349828"/>
            <a:ext cx="976372" cy="495758"/>
          </a:xfrm>
          <a:prstGeom prst="wedgeRoundRectCallout">
            <a:avLst>
              <a:gd name="adj1" fmla="val 13837"/>
              <a:gd name="adj2" fmla="val -9895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IPV4/V6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1754" y="4226810"/>
            <a:ext cx="1553379" cy="677534"/>
          </a:xfrm>
          <a:prstGeom prst="wedgeEllipseCallout">
            <a:avLst>
              <a:gd name="adj1" fmla="val 54219"/>
              <a:gd name="adj2" fmla="val -3581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 smtClean="0"/>
              <a:t>network</a:t>
            </a:r>
            <a:endParaRPr lang="en-IN" dirty="0"/>
          </a:p>
        </p:txBody>
      </p:sp>
      <p:sp>
        <p:nvSpPr>
          <p:cNvPr id="28" name="Oval Callout 27"/>
          <p:cNvSpPr/>
          <p:nvPr/>
        </p:nvSpPr>
        <p:spPr>
          <a:xfrm>
            <a:off x="7430876" y="1006207"/>
            <a:ext cx="1553379" cy="492085"/>
          </a:xfrm>
          <a:prstGeom prst="wedgeEllipseCallout">
            <a:avLst>
              <a:gd name="adj1" fmla="val -47909"/>
              <a:gd name="adj2" fmla="val 8757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9" name="Oval Callout 28"/>
          <p:cNvSpPr/>
          <p:nvPr/>
        </p:nvSpPr>
        <p:spPr>
          <a:xfrm>
            <a:off x="7078567" y="5939928"/>
            <a:ext cx="1553379" cy="492085"/>
          </a:xfrm>
          <a:prstGeom prst="wedgeEllipseCallout">
            <a:avLst>
              <a:gd name="adj1" fmla="val 23722"/>
              <a:gd name="adj2" fmla="val -1094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</a:t>
            </a:r>
            <a:endParaRPr lang="en-IN" sz="1400" dirty="0"/>
          </a:p>
        </p:txBody>
      </p:sp>
      <p:sp>
        <p:nvSpPr>
          <p:cNvPr id="30" name="Oval Callout 29"/>
          <p:cNvSpPr/>
          <p:nvPr/>
        </p:nvSpPr>
        <p:spPr>
          <a:xfrm>
            <a:off x="9902326" y="4750107"/>
            <a:ext cx="1553379" cy="492085"/>
          </a:xfrm>
          <a:prstGeom prst="wedgeEllipseCallout">
            <a:avLst>
              <a:gd name="adj1" fmla="val -28760"/>
              <a:gd name="adj2" fmla="val -780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IN" dirty="0"/>
          </a:p>
        </p:txBody>
      </p:sp>
      <p:sp>
        <p:nvSpPr>
          <p:cNvPr id="1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: Scenario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50" name="Picture 2" descr="http://www.iconsdb.com/icons/preview/black/temperature-2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54" y="1040211"/>
            <a:ext cx="526168" cy="5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sdb.com/icons/preview/red/temperature-2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46" y="5959041"/>
            <a:ext cx="453857" cy="4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1040533" y="6479821"/>
            <a:ext cx="950308" cy="30080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 smtClean="0"/>
              <a:t>Ref :intel.com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747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WM12\Downloads\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535" y="902235"/>
            <a:ext cx="9184980" cy="502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Stack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993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151" y="825500"/>
            <a:ext cx="39497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79776" y="3140968"/>
            <a:ext cx="4032448" cy="297633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79776" y="836712"/>
            <a:ext cx="403244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13506" y="1779418"/>
            <a:ext cx="9927377" cy="1327339"/>
          </a:xfrm>
        </p:spPr>
        <p:txBody>
          <a:bodyPr>
            <a:normAutofit/>
          </a:bodyPr>
          <a:lstStyle/>
          <a:p>
            <a:r>
              <a:rPr lang="en-US" sz="1900" dirty="0"/>
              <a:t>IBM MQ </a:t>
            </a:r>
            <a:r>
              <a:rPr lang="en-US" sz="1900" dirty="0" smtClean="0"/>
              <a:t>series</a:t>
            </a:r>
          </a:p>
          <a:p>
            <a:r>
              <a:rPr lang="en-IN" sz="1900" dirty="0" smtClean="0"/>
              <a:t>Developed </a:t>
            </a:r>
            <a:r>
              <a:rPr lang="en-IN" sz="1900" dirty="0"/>
              <a:t>along the HTTP/1.1 protocol and HTTP/1.1 adheres to it.</a:t>
            </a:r>
          </a:p>
          <a:p>
            <a:r>
              <a:rPr lang="en-US" sz="1900" dirty="0"/>
              <a:t>URI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893003" y="3953722"/>
            <a:ext cx="1495760" cy="9116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Resource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3238" y="3854468"/>
            <a:ext cx="160249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405735" y="4367227"/>
            <a:ext cx="530391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771887" y="3925906"/>
            <a:ext cx="4937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http://www.amazon.com/ep?wadl</a:t>
            </a:r>
            <a:endParaRPr lang="en-US" dirty="0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2405734" y="4543069"/>
            <a:ext cx="53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546437" y="4619739"/>
            <a:ext cx="3781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 smtClean="0"/>
              <a:t>Resource Representation(WADL / WSDL)</a:t>
            </a:r>
            <a:endParaRPr lang="en-US" sz="14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3239" y="5291229"/>
            <a:ext cx="1602496" cy="5126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New State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09647" y="3953722"/>
            <a:ext cx="160249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9312144" y="4326017"/>
            <a:ext cx="580859" cy="21705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241955" y="8359775"/>
            <a:ext cx="0" cy="411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239" y="5956855"/>
            <a:ext cx="1602497" cy="51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709647" y="5861359"/>
            <a:ext cx="1602497" cy="571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19" idx="2"/>
            <a:endCxn id="24" idx="0"/>
          </p:cNvCxnSpPr>
          <p:nvPr/>
        </p:nvCxnSpPr>
        <p:spPr>
          <a:xfrm>
            <a:off x="1604487" y="4879993"/>
            <a:ext cx="0" cy="411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3"/>
            <a:endCxn id="30" idx="1"/>
          </p:cNvCxnSpPr>
          <p:nvPr/>
        </p:nvCxnSpPr>
        <p:spPr>
          <a:xfrm flipV="1">
            <a:off x="2405736" y="6147328"/>
            <a:ext cx="5303911" cy="659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000126" y="5747218"/>
            <a:ext cx="24688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Communication</a:t>
            </a:r>
            <a:endParaRPr lang="en-US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09600" y="274637"/>
            <a:ext cx="10574965" cy="11432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IN" dirty="0"/>
          </a:p>
        </p:txBody>
      </p:sp>
      <p:sp>
        <p:nvSpPr>
          <p:cNvPr id="34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IN" sz="4000" dirty="0"/>
              <a:t>Representational State Transfer (REST)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6302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lIns="121917" tIns="60958" rIns="121917" bIns="60958"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CoAP is based on REST Architecture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CoAP is binary HTTP like based on UDP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Request/Response model.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GET, PUT, POST DELETE methods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Observer pattern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Separate response/response after a while</a:t>
            </a:r>
            <a:endParaRPr lang="en-IN" dirty="0"/>
          </a:p>
        </p:txBody>
      </p:sp>
      <p:sp>
        <p:nvSpPr>
          <p:cNvPr id="6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4000" dirty="0" smtClean="0"/>
              <a:t>CoAP (</a:t>
            </a:r>
            <a:r>
              <a:rPr lang="en-US" sz="4000" dirty="0"/>
              <a:t>Constrained Appln. Protocol)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0397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770</TotalTime>
  <Words>260</Words>
  <Application>Microsoft Office PowerPoint</Application>
  <PresentationFormat>Custom</PresentationFormat>
  <Paragraphs>112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IOT </vt:lpstr>
      <vt:lpstr>Agenda</vt:lpstr>
      <vt:lpstr>Rise of Connectivity</vt:lpstr>
      <vt:lpstr>IOT</vt:lpstr>
      <vt:lpstr>IOT : Scenario</vt:lpstr>
      <vt:lpstr>IOT Stack</vt:lpstr>
      <vt:lpstr>PowerPoint Presentation</vt:lpstr>
      <vt:lpstr>PowerPoint Presentation</vt:lpstr>
      <vt:lpstr>PowerPoint Presentation</vt:lpstr>
      <vt:lpstr>PowerPoint Presentation</vt:lpstr>
      <vt:lpstr>CoAP: QoS and Architecture</vt:lpstr>
      <vt:lpstr>Separate Resource</vt:lpstr>
      <vt:lpstr>Observe Pattern</vt:lpstr>
      <vt:lpstr>PowerPoint Presentation</vt:lpstr>
      <vt:lpstr>Event Driven Architecture</vt:lpstr>
      <vt:lpstr>Event Driven Architecture :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SenML</vt:lpstr>
      <vt:lpstr>SenML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 Chittora</dc:creator>
  <cp:lastModifiedBy>All</cp:lastModifiedBy>
  <cp:revision>128</cp:revision>
  <dcterms:created xsi:type="dcterms:W3CDTF">2015-04-09T15:40:22Z</dcterms:created>
  <dcterms:modified xsi:type="dcterms:W3CDTF">2016-06-20T03:31:29Z</dcterms:modified>
</cp:coreProperties>
</file>