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embeddedFontLst>
    <p:embeddedFont>
      <p:font typeface="Roboto"/>
      <p:regular r:id="rId20"/>
      <p:bold r:id="rId21"/>
      <p:italic r:id="rId22"/>
      <p:boldItalic r:id="rId23"/>
    </p:embeddedFont>
    <p:embeddedFont>
      <p:font typeface="Bodoni"/>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8" roundtripDataSignature="AMtx7mjguYbfH1KL1t2thfiyGK/Nu/BM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Bodoni-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odoni-italic.fntdata"/><Relationship Id="rId25" Type="http://schemas.openxmlformats.org/officeDocument/2006/relationships/font" Target="fonts/Bodoni-bold.fntdata"/><Relationship Id="rId28" Type="http://customschemas.google.com/relationships/presentationmetadata" Target="metadata"/><Relationship Id="rId27" Type="http://schemas.openxmlformats.org/officeDocument/2006/relationships/font" Target="fonts/Bodon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6"/>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9"/>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9"/>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5"/>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5"/>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5"/>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5"/>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5"/>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5"/>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5"/>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5"/>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5"/>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1"/>
          <p:cNvSpPr txBox="1"/>
          <p:nvPr/>
        </p:nvSpPr>
        <p:spPr>
          <a:xfrm>
            <a:off x="1219200" y="2657111"/>
            <a:ext cx="86106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PONSELVI S</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312208072</a:t>
            </a:r>
            <a:endParaRPr sz="2400" u="sng">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NAAN MUDHALVAN ID: asunm1325312208072-EAC7497DA5813E094FB43C22850A6D01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B.COM -COMMERCE SHIFT-I</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8" name="Google Shape;188;p10"/>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9" name="Google Shape;189;p10"/>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90" name="Google Shape;190;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1" name="Google Shape;191;p10"/>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92" name="Google Shape;192;p10"/>
          <p:cNvSpPr txBox="1"/>
          <p:nvPr/>
        </p:nvSpPr>
        <p:spPr>
          <a:xfrm>
            <a:off x="1143000" y="2217372"/>
            <a:ext cx="7848600" cy="138499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PERFOEMANCE LEVEL =</a:t>
            </a:r>
            <a:r>
              <a:rPr lang="en-US" sz="2800">
                <a:solidFill>
                  <a:schemeClr val="dk1"/>
                </a:solidFill>
                <a:latin typeface="Bodoni"/>
                <a:ea typeface="Bodoni"/>
                <a:cs typeface="Bodoni"/>
                <a:sym typeface="Bodoni"/>
              </a:rPr>
              <a:t>IFS(Z8&gt;=5,”VER HIGH”,Z8&gt;=4,”HIGH”,Z8&gt;=3,”MED”,TRUE,”LOW”)</a:t>
            </a:r>
            <a:endParaRPr sz="2800">
              <a:solidFill>
                <a:schemeClr val="dk1"/>
              </a:solidFill>
              <a:latin typeface="Bodoni"/>
              <a:ea typeface="Bodoni"/>
              <a:cs typeface="Bodoni"/>
              <a:sym typeface="Bodon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8" name="Google Shape;198;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9" name="Google Shape;199;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0" name="Google Shape;200;p11"/>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1" name="Google Shape;201;p11"/>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1"/>
          <p:cNvSpPr txBox="1"/>
          <p:nvPr/>
        </p:nvSpPr>
        <p:spPr>
          <a:xfrm>
            <a:off x="637309" y="1066800"/>
            <a:ext cx="7868879"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Calibri"/>
                <a:ea typeface="Calibri"/>
                <a:cs typeface="Calibri"/>
                <a:sym typeface="Calibri"/>
              </a:rPr>
              <a:t>DATA COLLECTION:</a:t>
            </a:r>
            <a:endParaRPr/>
          </a:p>
          <a:p>
            <a:pPr indent="0" lvl="0" marL="0" marR="0" rtl="0" algn="l">
              <a:spcBef>
                <a:spcPts val="0"/>
              </a:spcBef>
              <a:spcAft>
                <a:spcPts val="0"/>
              </a:spcAft>
              <a:buNone/>
            </a:pPr>
            <a:r>
              <a:t/>
            </a:r>
            <a:endParaRPr sz="2000" u="sng">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AutoNum type="arabicParenR"/>
            </a:pPr>
            <a:r>
              <a:rPr lang="en-US" sz="2000">
                <a:solidFill>
                  <a:schemeClr val="dk1"/>
                </a:solidFill>
                <a:latin typeface="Calibri"/>
                <a:ea typeface="Calibri"/>
                <a:cs typeface="Calibri"/>
                <a:sym typeface="Calibri"/>
              </a:rPr>
              <a:t>OPEN THE PAGE OF KAGGLE WEB</a:t>
            </a:r>
            <a:endParaRPr/>
          </a:p>
          <a:p>
            <a:pPr indent="-342900" lvl="0" marL="342900" marR="0" rtl="0" algn="l">
              <a:spcBef>
                <a:spcPts val="0"/>
              </a:spcBef>
              <a:spcAft>
                <a:spcPts val="0"/>
              </a:spcAft>
              <a:buClr>
                <a:schemeClr val="dk1"/>
              </a:buClr>
              <a:buSzPts val="2000"/>
              <a:buFont typeface="Calibri"/>
              <a:buAutoNum type="arabicParenR"/>
            </a:pPr>
            <a:r>
              <a:rPr lang="en-US" sz="2000">
                <a:solidFill>
                  <a:schemeClr val="dk1"/>
                </a:solidFill>
                <a:latin typeface="Calibri"/>
                <a:ea typeface="Calibri"/>
                <a:cs typeface="Calibri"/>
                <a:sym typeface="Calibri"/>
              </a:rPr>
              <a:t>SEARCH “EMPLOYEE PERFORMANCE DATASET”</a:t>
            </a:r>
            <a:endParaRPr/>
          </a:p>
          <a:p>
            <a:pPr indent="-342900" lvl="0" marL="342900" marR="0" rtl="0" algn="l">
              <a:spcBef>
                <a:spcPts val="0"/>
              </a:spcBef>
              <a:spcAft>
                <a:spcPts val="0"/>
              </a:spcAft>
              <a:buClr>
                <a:schemeClr val="dk1"/>
              </a:buClr>
              <a:buSzPts val="2000"/>
              <a:buFont typeface="Calibri"/>
              <a:buAutoNum type="arabicParenR"/>
            </a:pPr>
            <a:r>
              <a:rPr lang="en-US" sz="2000">
                <a:solidFill>
                  <a:schemeClr val="dk1"/>
                </a:solidFill>
                <a:latin typeface="Calibri"/>
                <a:ea typeface="Calibri"/>
                <a:cs typeface="Calibri"/>
                <a:sym typeface="Calibri"/>
              </a:rPr>
              <a:t>DOWNLOAD “EMPLOYEE DATA SET (ALL IN ONE)”.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u="sng">
                <a:solidFill>
                  <a:schemeClr val="dk1"/>
                </a:solidFill>
                <a:latin typeface="Calibri"/>
                <a:ea typeface="Calibri"/>
                <a:cs typeface="Calibri"/>
                <a:sym typeface="Calibri"/>
              </a:rPr>
              <a:t>FEATURE COLLECTION:</a:t>
            </a:r>
            <a:endParaRPr/>
          </a:p>
          <a:p>
            <a:pPr indent="0" lvl="0" marL="0" marR="0" rtl="0" algn="l">
              <a:spcBef>
                <a:spcPts val="0"/>
              </a:spcBef>
              <a:spcAft>
                <a:spcPts val="0"/>
              </a:spcAft>
              <a:buNone/>
            </a:pPr>
            <a:r>
              <a:t/>
            </a:r>
            <a:endParaRPr sz="20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EMPLOYEE ID, FIRST NAME, LAST NAME, BUSINESS UNIT, EMPLOYEE STATUS, EMPLOYEE TYPE, EMPLOYEE CLASSIFICATION TYPE, GENDER, PERFORMANCE SCORE, CURRENT EMPLOYEE RATING.</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u="sng">
                <a:solidFill>
                  <a:schemeClr val="dk1"/>
                </a:solidFill>
                <a:latin typeface="Calibri"/>
                <a:ea typeface="Calibri"/>
                <a:cs typeface="Calibri"/>
                <a:sym typeface="Calibri"/>
              </a:rPr>
              <a:t>DATA CLEANING:</a:t>
            </a:r>
            <a:endParaRPr/>
          </a:p>
          <a:p>
            <a:pPr indent="0" lvl="0" marL="0" marR="0" rtl="0" algn="l">
              <a:spcBef>
                <a:spcPts val="0"/>
              </a:spcBef>
              <a:spcAft>
                <a:spcPts val="0"/>
              </a:spcAft>
              <a:buNone/>
            </a:pPr>
            <a:r>
              <a:t/>
            </a:r>
            <a:endParaRPr sz="2000" u="sng">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AutoNum type="arabicParenR"/>
            </a:pPr>
            <a:r>
              <a:rPr lang="en-US" sz="2000">
                <a:solidFill>
                  <a:schemeClr val="dk1"/>
                </a:solidFill>
                <a:latin typeface="Calibri"/>
                <a:ea typeface="Calibri"/>
                <a:cs typeface="Calibri"/>
                <a:sym typeface="Calibri"/>
              </a:rPr>
              <a:t>CONTITIONAL FORMATTING</a:t>
            </a:r>
            <a:endParaRPr/>
          </a:p>
          <a:p>
            <a:pPr indent="-342900" lvl="0" marL="342900" marR="0" rtl="0" algn="l">
              <a:spcBef>
                <a:spcPts val="0"/>
              </a:spcBef>
              <a:spcAft>
                <a:spcPts val="0"/>
              </a:spcAft>
              <a:buClr>
                <a:schemeClr val="dk1"/>
              </a:buClr>
              <a:buSzPts val="2000"/>
              <a:buFont typeface="Calibri"/>
              <a:buAutoNum type="arabicParenR"/>
            </a:pPr>
            <a:r>
              <a:rPr lang="en-US" sz="2000">
                <a:solidFill>
                  <a:schemeClr val="dk1"/>
                </a:solidFill>
                <a:latin typeface="Calibri"/>
                <a:ea typeface="Calibri"/>
                <a:cs typeface="Calibri"/>
                <a:sym typeface="Calibri"/>
              </a:rPr>
              <a:t>FILTER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8" name="Google Shape;208;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9" name="Google Shape;209;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0" name="Google Shape;210;p12"/>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11" name="Google Shape;211;p12"/>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2"/>
          <p:cNvSpPr txBox="1"/>
          <p:nvPr/>
        </p:nvSpPr>
        <p:spPr>
          <a:xfrm>
            <a:off x="739775" y="1676400"/>
            <a:ext cx="7947024"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Calibri"/>
                <a:ea typeface="Calibri"/>
                <a:cs typeface="Calibri"/>
                <a:sym typeface="Calibri"/>
              </a:rPr>
              <a:t>PERFORMANCE LEVEL:</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 GRADING THE EMPLOYEE RATING USING EXCEL FORMULA</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u="sng">
                <a:solidFill>
                  <a:schemeClr val="dk1"/>
                </a:solidFill>
                <a:latin typeface="Calibri"/>
                <a:ea typeface="Calibri"/>
                <a:cs typeface="Calibri"/>
                <a:sym typeface="Calibri"/>
              </a:rPr>
              <a:t>SUMMARY</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  CREATING A PIVOT TABLE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2)  FILTER T</a:t>
            </a:r>
            <a:r>
              <a:rPr lang="en-US" sz="1800">
                <a:solidFill>
                  <a:schemeClr val="dk1"/>
                </a:solidFill>
                <a:latin typeface="Arial"/>
                <a:ea typeface="Arial"/>
                <a:cs typeface="Arial"/>
                <a:sym typeface="Arial"/>
              </a:rPr>
              <a:t>HE DATA</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3)  USING THE SLICER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4)  INSERT RECOMMENDED C</a:t>
            </a:r>
            <a:r>
              <a:rPr lang="en-US" sz="1800">
                <a:solidFill>
                  <a:schemeClr val="dk1"/>
                </a:solidFill>
                <a:latin typeface="Arial"/>
                <a:ea typeface="Arial"/>
                <a:cs typeface="Arial"/>
                <a:sym typeface="Arial"/>
              </a:rPr>
              <a:t>HART</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0" name="Google Shape;220;p1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1" name="Google Shape;221;p13"/>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22" name="Google Shape;222;p13"/>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23" name="Google Shape;223;p13"/>
          <p:cNvGraphicFramePr/>
          <p:nvPr/>
        </p:nvGraphicFramePr>
        <p:xfrm>
          <a:off x="990600" y="1371599"/>
          <a:ext cx="7239000" cy="4705351"/>
        </p:xfrm>
        <a:graphic>
          <a:graphicData uri="http://schemas.openxmlformats.org/drawingml/2006/chart">
            <c:chart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4"/>
          <p:cNvSpPr txBox="1"/>
          <p:nvPr>
            <p:ph type="title"/>
          </p:nvPr>
        </p:nvSpPr>
        <p:spPr>
          <a:xfrm>
            <a:off x="685800" y="332919"/>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9" name="Google Shape;229;p14"/>
          <p:cNvSpPr/>
          <p:nvPr/>
        </p:nvSpPr>
        <p:spPr>
          <a:xfrm>
            <a:off x="457200" y="1588532"/>
            <a:ext cx="9296400" cy="452431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4"/>
          <p:cNvSpPr/>
          <p:nvPr/>
        </p:nvSpPr>
        <p:spPr>
          <a:xfrm>
            <a:off x="533400" y="2019300"/>
            <a:ext cx="7248525" cy="310854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5"/>
          <p:cNvSpPr txBox="1"/>
          <p:nvPr/>
        </p:nvSpPr>
        <p:spPr>
          <a:xfrm>
            <a:off x="990600" y="2133600"/>
            <a:ext cx="7924800" cy="83099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44" name="Google Shape;144;p5"/>
          <p:cNvSpPr txBox="1"/>
          <p:nvPr/>
        </p:nvSpPr>
        <p:spPr>
          <a:xfrm>
            <a:off x="457200" y="1930319"/>
            <a:ext cx="7542568"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3" name="Google Shape;153;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55" name="Google Shape;155;p6"/>
          <p:cNvPicPr preferRelativeResize="0"/>
          <p:nvPr/>
        </p:nvPicPr>
        <p:blipFill rotWithShape="1">
          <a:blip r:embed="rId4">
            <a:alphaModFix/>
          </a:blip>
          <a:srcRect b="0" l="0" r="0" t="0"/>
          <a:stretch/>
        </p:blipFill>
        <p:spPr>
          <a:xfrm>
            <a:off x="304800" y="1695450"/>
            <a:ext cx="8000999" cy="420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5" name="Google Shape;165;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7" name="Google Shape;167;p7"/>
          <p:cNvSpPr txBox="1"/>
          <p:nvPr/>
        </p:nvSpPr>
        <p:spPr>
          <a:xfrm>
            <a:off x="3048000" y="2361723"/>
            <a:ext cx="51054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CONDITIONAL FORMATING - MISSING</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FILTER - REMOVE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FORMULA – PERFORMANCE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PIVOT – SUMMARY</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GRAPH – DATA VISUALISATION</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3" name="Google Shape;173;p8"/>
          <p:cNvSpPr txBox="1"/>
          <p:nvPr/>
        </p:nvSpPr>
        <p:spPr>
          <a:xfrm>
            <a:off x="457200" y="1447800"/>
            <a:ext cx="8382000"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Downloaded the employee dataset from kaggle. They have totally 26 features in it.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 get only 9 specified features</a:t>
            </a:r>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Employee ID:</a:t>
            </a:r>
            <a:r>
              <a:rPr lang="en-US" sz="2400">
                <a:solidFill>
                  <a:schemeClr val="dk1"/>
                </a:solidFill>
                <a:latin typeface="Calibri"/>
                <a:ea typeface="Calibri"/>
                <a:cs typeface="Calibri"/>
                <a:sym typeface="Calibri"/>
              </a:rPr>
              <a:t> Unique identifier for each employee in the organization.</a:t>
            </a:r>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First Name:</a:t>
            </a:r>
            <a:r>
              <a:rPr lang="en-US" sz="2400">
                <a:solidFill>
                  <a:schemeClr val="dk1"/>
                </a:solidFill>
                <a:latin typeface="Calibri"/>
                <a:ea typeface="Calibri"/>
                <a:cs typeface="Calibri"/>
                <a:sym typeface="Calibri"/>
              </a:rPr>
              <a:t> The first name of the employee.</a:t>
            </a:r>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Last Name:</a:t>
            </a:r>
            <a:r>
              <a:rPr lang="en-US" sz="2400">
                <a:solidFill>
                  <a:schemeClr val="dk1"/>
                </a:solidFill>
                <a:latin typeface="Calibri"/>
                <a:ea typeface="Calibri"/>
                <a:cs typeface="Calibri"/>
                <a:sym typeface="Calibri"/>
              </a:rPr>
              <a:t> The last name of the employee.</a:t>
            </a:r>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Business Unit:</a:t>
            </a:r>
            <a:r>
              <a:rPr lang="en-US" sz="2400">
                <a:solidFill>
                  <a:schemeClr val="dk1"/>
                </a:solidFill>
                <a:latin typeface="Calibri"/>
                <a:ea typeface="Calibri"/>
                <a:cs typeface="Calibri"/>
                <a:sym typeface="Calibri"/>
              </a:rPr>
              <a:t> The specific business unit or department to which the employee belongs.</a:t>
            </a:r>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Employee Status:</a:t>
            </a:r>
            <a:r>
              <a:rPr lang="en-US" sz="2400">
                <a:solidFill>
                  <a:schemeClr val="dk1"/>
                </a:solidFill>
                <a:latin typeface="Calibri"/>
                <a:ea typeface="Calibri"/>
                <a:cs typeface="Calibri"/>
                <a:sym typeface="Calibri"/>
              </a:rPr>
              <a:t> The current employment status of the employee (e.g., Active, On Leave, Terminated).</a:t>
            </a:r>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Employee Type:</a:t>
            </a:r>
            <a:r>
              <a:rPr lang="en-US" sz="2400">
                <a:solidFill>
                  <a:schemeClr val="dk1"/>
                </a:solidFill>
                <a:latin typeface="Calibri"/>
                <a:ea typeface="Calibri"/>
                <a:cs typeface="Calibri"/>
                <a:sym typeface="Calibri"/>
              </a:rPr>
              <a:t> The type of employment the employee has (e.g., Full-time, Part-time, Contract).</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9" name="Google Shape;179;p9"/>
          <p:cNvSpPr txBox="1"/>
          <p:nvPr/>
        </p:nvSpPr>
        <p:spPr>
          <a:xfrm>
            <a:off x="755332" y="1600200"/>
            <a:ext cx="7017068"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Employee Classification Type:</a:t>
            </a:r>
            <a:r>
              <a:rPr lang="en-US" sz="2400">
                <a:solidFill>
                  <a:schemeClr val="dk1"/>
                </a:solidFill>
                <a:latin typeface="Calibri"/>
                <a:ea typeface="Calibri"/>
                <a:cs typeface="Calibri"/>
                <a:sym typeface="Calibri"/>
              </a:rPr>
              <a:t> The classification type of the employee (e.g., Exempt, Non-exempt).</a:t>
            </a:r>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Gender:</a:t>
            </a:r>
            <a:r>
              <a:rPr lang="en-US" sz="2400">
                <a:solidFill>
                  <a:schemeClr val="dk1"/>
                </a:solidFill>
                <a:latin typeface="Calibri"/>
                <a:ea typeface="Calibri"/>
                <a:cs typeface="Calibri"/>
                <a:sym typeface="Calibri"/>
              </a:rPr>
              <a:t> A code representing the gender of the employee (e.g., M for Male, F for Female, N for Non-binary).</a:t>
            </a:r>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Performance Score:</a:t>
            </a:r>
            <a:r>
              <a:rPr lang="en-US" sz="2400">
                <a:solidFill>
                  <a:schemeClr val="dk1"/>
                </a:solidFill>
                <a:latin typeface="Calibri"/>
                <a:ea typeface="Calibri"/>
                <a:cs typeface="Calibri"/>
                <a:sym typeface="Calibri"/>
              </a:rPr>
              <a:t> A score indicating the employee's performance level (e.g., Excellent, Satisfactory, Needs Improvement).</a:t>
            </a:r>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Current Employee Rating:</a:t>
            </a:r>
            <a:r>
              <a:rPr lang="en-US" sz="2400">
                <a:solidFill>
                  <a:schemeClr val="dk1"/>
                </a:solidFill>
                <a:latin typeface="Calibri"/>
                <a:ea typeface="Calibri"/>
                <a:cs typeface="Calibri"/>
                <a:sym typeface="Calibri"/>
              </a:rPr>
              <a:t> The current rating or evaluation of the employee's overall performance.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