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6" r:id="rId3"/>
    <p:sldId id="268" r:id="rId4"/>
    <p:sldId id="304" r:id="rId5"/>
    <p:sldId id="270" r:id="rId6"/>
    <p:sldId id="330" r:id="rId7"/>
    <p:sldId id="303" r:id="rId8"/>
    <p:sldId id="324" r:id="rId9"/>
    <p:sldId id="325" r:id="rId10"/>
    <p:sldId id="326" r:id="rId11"/>
    <p:sldId id="327" r:id="rId12"/>
    <p:sldId id="328" r:id="rId13"/>
    <p:sldId id="331" r:id="rId14"/>
    <p:sldId id="329" r:id="rId15"/>
    <p:sldId id="332" r:id="rId16"/>
    <p:sldId id="333" r:id="rId17"/>
    <p:sldId id="334" r:id="rId18"/>
    <p:sldId id="336" r:id="rId19"/>
    <p:sldId id="308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35" r:id="rId36"/>
    <p:sldId id="269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D2D2F4"/>
    <a:srgbClr val="FFFF00"/>
    <a:srgbClr val="B01317"/>
    <a:srgbClr val="92B3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76647" autoAdjust="0"/>
  </p:normalViewPr>
  <p:slideViewPr>
    <p:cSldViewPr snapToGrid="0">
      <p:cViewPr varScale="1">
        <p:scale>
          <a:sx n="89" d="100"/>
          <a:sy n="89" d="100"/>
        </p:scale>
        <p:origin x="132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B21C5-3215-42A7-BA7B-3C2BAB64A6CC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37E96-68C0-471F-8EB1-461359C561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935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37E96-68C0-471F-8EB1-461359C561B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28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Sempre que possível, as funções devem ser declaradas antes de serem utilizadas. Portanto, devem ficar acima do programa principal ou</a:t>
            </a:r>
            <a:b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de outras funções que as utilize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37E96-68C0-471F-8EB1-461359C561B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046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Portanto, um </a:t>
            </a:r>
            <a:r>
              <a:rPr lang="pt-BR" sz="1800" b="1" i="0" dirty="0">
                <a:solidFill>
                  <a:srgbClr val="000000"/>
                </a:solidFill>
                <a:effectLst/>
                <a:latin typeface="Arial-BoldMT"/>
              </a:rPr>
              <a:t>programa 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passa a ser composto de um </a:t>
            </a:r>
            <a:r>
              <a:rPr lang="pt-BR" sz="1800" b="1" i="0" dirty="0">
                <a:solidFill>
                  <a:srgbClr val="000000"/>
                </a:solidFill>
                <a:effectLst/>
                <a:latin typeface="Arial-BoldMT"/>
              </a:rPr>
              <a:t>programa principal 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e vários outros </a:t>
            </a:r>
            <a:r>
              <a:rPr lang="pt-BR" sz="1800" b="1" i="0" dirty="0">
                <a:solidFill>
                  <a:srgbClr val="000000"/>
                </a:solidFill>
                <a:effectLst/>
                <a:latin typeface="Arial-BoldMT"/>
              </a:rPr>
              <a:t>subprogramas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, definidos em seu início.</a:t>
            </a:r>
            <a:r>
              <a:rPr lang="pt-BR" dirty="0"/>
              <a:t> 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37E96-68C0-471F-8EB1-461359C561B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404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Reparem que fatorial é uma variável local e não poderia simplesmente colocar print(fatorial)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37E96-68C0-471F-8EB1-461359C561B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018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Um programa pode conter variáveis globais. No entanto, o uso de variáveis globais não é considerada uma boa prática de programação,</a:t>
            </a:r>
            <a:b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por dificultar a legibilidade e compreensão dos códigos. Desta forma, não mais utilizaremos este conceito, após esta aula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37E96-68C0-471F-8EB1-461359C561B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24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Vamos analisar dois programas um utilizando variáveis globais e outro utilizando passagem de parâmetros, que acessam</a:t>
            </a:r>
            <a:b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funções que calculam a multiplicação de dois números através de somas sucessivas.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/>
              <a:t>A função </a:t>
            </a:r>
            <a:r>
              <a:rPr lang="pt-BR" dirty="0" err="1"/>
              <a:t>mult</a:t>
            </a:r>
            <a:r>
              <a:rPr lang="pt-BR" dirty="0"/>
              <a:t> retorna o resultado da multiplicação das variáveis x e y.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37E96-68C0-471F-8EB1-461359C561B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07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Quando a função é chamada, os valores das variáveis globais são utilizadas. No caso de uma entrada com valores diferentes, é necessário alterar as variáveis x e y OU</a:t>
            </a:r>
          </a:p>
          <a:p>
            <a:endParaRPr lang="pt-BR" sz="1800" b="0" i="0" dirty="0">
              <a:solidFill>
                <a:srgbClr val="000000"/>
              </a:solidFill>
              <a:effectLst/>
              <a:latin typeface="ArialMT"/>
            </a:endParaRPr>
          </a:p>
          <a:p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Utilizar a passagem por parâmetros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37E96-68C0-471F-8EB1-461359C561BF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166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37E96-68C0-471F-8EB1-461359C561B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145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os parâmetros sempre são inicializados com a cópia das referências (ponteiros) para os valores passados na ativação da função</a:t>
            </a:r>
            <a:b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– Valores de tipos básicos são imutáveis</a:t>
            </a:r>
            <a:b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– Valores de tipos estruturados (a serem vistos) são mutáveis</a:t>
            </a:r>
            <a:r>
              <a:rPr lang="pt-BR" dirty="0"/>
              <a:t> 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37E96-68C0-471F-8EB1-461359C561BF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692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os parâmetros sempre são inicializados com a cópia das referências (ponteiros) para os valores passados na ativação da função</a:t>
            </a:r>
            <a:b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– Valores de tipos básicos são imutáveis</a:t>
            </a:r>
            <a:b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– Valores de tipos estruturados (a serem vistos) são mutáveis</a:t>
            </a:r>
            <a:r>
              <a:rPr lang="pt-BR" dirty="0"/>
              <a:t> 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37E96-68C0-471F-8EB1-461359C561BF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5189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37E96-68C0-471F-8EB1-461359C561B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312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37E96-68C0-471F-8EB1-461359C561B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6986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37E96-68C0-471F-8EB1-461359C561BF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1805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37E96-68C0-471F-8EB1-461359C561BF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910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37E96-68C0-471F-8EB1-461359C561BF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6127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Esta passagem de parâmetro ocorre como se o primeiro argumento (a variável </a:t>
            </a:r>
            <a:r>
              <a:rPr lang="pt-BR" sz="1800" b="1" i="0" dirty="0">
                <a:solidFill>
                  <a:srgbClr val="000000"/>
                </a:solidFill>
                <a:effectLst/>
                <a:latin typeface="Arial-BoldMT"/>
              </a:rPr>
              <a:t>amigas 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– também chamado “parâmetro real”) substituísse o parâmetro dentro do escopo da função (o “parâmetro formal” </a:t>
            </a:r>
            <a:r>
              <a:rPr lang="pt-BR" sz="1800" b="1" i="0" dirty="0">
                <a:solidFill>
                  <a:srgbClr val="000000"/>
                </a:solidFill>
                <a:effectLst/>
                <a:latin typeface="Arial-BoldMT"/>
              </a:rPr>
              <a:t>valores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).</a:t>
            </a:r>
            <a:r>
              <a:rPr lang="pt-BR" dirty="0"/>
              <a:t> 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37E96-68C0-471F-8EB1-461359C561BF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5733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37E96-68C0-471F-8EB1-461359C561BF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5342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Vamos observar as variáveis x, n, y, m, z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37E96-68C0-471F-8EB1-461359C561BF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9252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37E96-68C0-471F-8EB1-461359C561BF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7644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37E96-68C0-471F-8EB1-461359C561BF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8973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37E96-68C0-471F-8EB1-461359C561BF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3929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37E96-68C0-471F-8EB1-461359C561BF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862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37E96-68C0-471F-8EB1-461359C561B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6164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Matriz é um vetor de vetores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37E96-68C0-471F-8EB1-461359C561BF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2291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Matriz é um vetor de vetores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37E96-68C0-471F-8EB1-461359C561BF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1979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37E96-68C0-471F-8EB1-461359C561BF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3789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37E96-68C0-471F-8EB1-461359C561BF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983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37E96-68C0-471F-8EB1-461359C561BF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6705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37E96-68C0-471F-8EB1-461359C561BF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321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37E96-68C0-471F-8EB1-461359C561B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571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37E96-68C0-471F-8EB1-461359C561B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564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37E96-68C0-471F-8EB1-461359C561B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491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37E96-68C0-471F-8EB1-461359C561B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698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37E96-68C0-471F-8EB1-461359C561B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640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37E96-68C0-471F-8EB1-461359C561B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998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251C7-2AEE-4063-8908-229D5AB22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D0B8E3-4A12-4275-88CF-40DD5E023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A9F171-18D6-435D-BB5D-66817E13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AC4A-7426-458F-8D11-28D291614957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737A2A-EE8D-4FCB-9CA0-92747AFD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FB51A5-C1CD-4C68-A5E2-E2B7E2BD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2DB4-44CF-47AA-A271-35148A796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82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2510B-4810-4416-99A8-A1DEF6F4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62E883-E147-4B92-9A85-71F0459E7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F8A8F5-A9CC-4CB0-958D-CA3D4D3F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AC4A-7426-458F-8D11-28D291614957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438C3F-0BBC-447A-B73B-0DB864D8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179086-B87A-4A13-BD18-56993B1AA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2DB4-44CF-47AA-A271-35148A796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05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E7118B-F2CB-4B9A-B1E9-1B516E9B1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51A42C-1399-45B8-B592-590557539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4B6F01-7840-4E84-B9FB-839A07675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AC4A-7426-458F-8D11-28D291614957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978E27-3CC6-43A4-8B9C-850136BD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9CEEB1-73DC-48FB-A699-1FF99503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2DB4-44CF-47AA-A271-35148A796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00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B03B9-81AD-4399-BF6A-EA1E24B0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8E762A-1510-42E0-8385-4FF124721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7DF75E-4287-456D-9371-E5CB4C11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AC4A-7426-458F-8D11-28D291614957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27FC4C-6A4E-4230-8D3A-8A7E2CCD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CCD2D6-CCCF-46B3-BECA-17D109C01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2DB4-44CF-47AA-A271-35148A796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25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7E865-4E35-49B7-A004-719C9F85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CB1801-81BD-44C3-A507-8FD6E69D9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3A4439-E579-491B-8E64-1400A19E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AC4A-7426-458F-8D11-28D291614957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C8F49B-A157-4A56-B4BA-AEA8AE0E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DF5AE7-5922-459D-92D5-C6DEF31CA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2DB4-44CF-47AA-A271-35148A796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74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4BC82-B10F-4262-BDE0-5ED2802D7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ED93D2-9CFE-4F1B-BCF1-5EAEE206E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B7EEEB-88C6-4ACE-8BE3-22C9A2C05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D1C939-88CF-4AE0-9FF2-2FB96018D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AC4A-7426-458F-8D11-28D291614957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E669F2-8316-49B3-96F0-EB73B91C5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6EC868-0CC5-4199-BC6B-DB8476EEC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2DB4-44CF-47AA-A271-35148A796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31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CF528-EB40-47E4-BF8C-4FD9BD513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E97FFB-7689-41E8-BACC-887B8AC21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5C6E6C-F512-4C4E-A7C6-5EFDFB438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92324AD-9094-4C6F-B9C8-6C6C0AFDD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3C579E-BE38-42DF-9C66-CED51FBA8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6CAA3F6-CB47-40F4-9A54-A222B4D3C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AC4A-7426-458F-8D11-28D291614957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B654EE3-4C96-47C3-B212-98A97B77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B8664B-AF18-42B2-9A55-5D25FDA9C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2DB4-44CF-47AA-A271-35148A796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38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2BA55-07E6-4ECE-9E12-107DED65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583A1D9-C64B-425B-ACDF-8E5EFEDA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AC4A-7426-458F-8D11-28D291614957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BE624D5-1858-452A-9EC7-46A2416B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98A96A-2DB4-41EF-9F7C-E2EA8F45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2DB4-44CF-47AA-A271-35148A796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950F7B5-E73C-4C67-9C70-C499553A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AC4A-7426-458F-8D11-28D291614957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FEB707-1ABD-4B62-BC3E-0F420089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9DB00C-3A3F-4175-B618-640B048F8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2DB4-44CF-47AA-A271-35148A796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01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42A99-48F5-4F26-A6DA-949818440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F80ABA-BD25-4069-961B-9680A7488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B5B01E-143D-4148-9AFE-44104A323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DE5633-4781-4180-B9EF-D366A23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AC4A-7426-458F-8D11-28D291614957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951BD3-3BA4-43C6-B14A-D8335538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1E99D5-D2E5-4782-97DB-AA4AD87DA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2DB4-44CF-47AA-A271-35148A796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98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FA866-344D-45B9-B9CF-6DFAC0B5D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AA0E993-7B24-43BD-9C2E-7876B4ECD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9DEF0C-754D-4F83-A1BA-B701D2AE3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962758-F3E3-4AAF-8458-D6DBABDF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AC4A-7426-458F-8D11-28D291614957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8F42F4-0B50-49C6-993F-7C9050ED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D743B-047A-426F-8972-8A6EE4A6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2DB4-44CF-47AA-A271-35148A796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46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4F2154A-B433-427E-B10D-AD289349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C1422E-D904-45C5-B86C-B2651E43F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63492A-54EC-429E-9B6E-C3EA9FED4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5AC4A-7426-458F-8D11-28D291614957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22A090-96C3-49C9-8B32-929E38A11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760E65-B26E-4C5C-AE0B-CC7BAECA1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32DB4-44CF-47AA-A271-35148A796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56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6741B3B-C4BC-482E-BB6C-A3524B668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817" y="317178"/>
            <a:ext cx="4298365" cy="4298365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C7278FD5-C933-4B5B-811D-B611F0F3A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029199"/>
            <a:ext cx="9144000" cy="1109663"/>
          </a:xfrm>
        </p:spPr>
        <p:txBody>
          <a:bodyPr/>
          <a:lstStyle/>
          <a:p>
            <a:r>
              <a:rPr lang="pt-BR" b="1" dirty="0">
                <a:solidFill>
                  <a:srgbClr val="B01317"/>
                </a:solidFill>
              </a:rPr>
              <a:t>Engenharia de Software</a:t>
            </a:r>
          </a:p>
        </p:txBody>
      </p:sp>
    </p:spTree>
    <p:extLst>
      <p:ext uri="{BB962C8B-B14F-4D97-AF65-F5344CB8AC3E}">
        <p14:creationId xmlns:p14="http://schemas.microsoft.com/office/powerpoint/2010/main" val="2168172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11310-072A-4F32-96EF-5330AC4C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81069"/>
            <a:ext cx="9144000" cy="854354"/>
          </a:xfrm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Revisão – Funções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EA454E-9C11-49EC-808F-889E4964B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422" y="1613646"/>
            <a:ext cx="11613777" cy="1376975"/>
          </a:xfrm>
        </p:spPr>
        <p:txBody>
          <a:bodyPr>
            <a:noAutofit/>
          </a:bodyPr>
          <a:lstStyle/>
          <a:p>
            <a:r>
              <a:rPr lang="pt-BR" sz="28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pt-BR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nomeFunção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8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lista de parâmetros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pt-BR" sz="28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suíte do corpo da função</a:t>
            </a:r>
          </a:p>
          <a:p>
            <a:endParaRPr lang="pt-BR" sz="28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28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lista de parâmetros 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pode ter zero ou mais parâmetros, separados por vírgulas</a:t>
            </a:r>
          </a:p>
          <a:p>
            <a:pPr algn="just"/>
            <a:r>
              <a:rPr lang="pt-BR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28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suíte do corpo da função 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 possuir zero ou mais retornos de valores, expressos por </a:t>
            </a:r>
            <a:r>
              <a:rPr lang="pt-BR" sz="28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valor apropriado</a:t>
            </a:r>
          </a:p>
          <a:p>
            <a:pPr algn="just"/>
            <a:r>
              <a:rPr lang="pt-BR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Caso nenhum valor seja retornado, corresponde a </a:t>
            </a:r>
            <a:r>
              <a:rPr lang="pt-BR" sz="28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 </a:t>
            </a:r>
            <a:r>
              <a:rPr lang="pt-BR" sz="28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pt-BR" sz="2000" dirty="0"/>
            </a:br>
            <a:endParaRPr lang="pt-BR" sz="2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C4390E7-BA79-4E1A-8A37-1327EE1D2630}"/>
              </a:ext>
            </a:extLst>
          </p:cNvPr>
          <p:cNvCxnSpPr/>
          <p:nvPr/>
        </p:nvCxnSpPr>
        <p:spPr>
          <a:xfrm>
            <a:off x="0" y="1250576"/>
            <a:ext cx="12192000" cy="0"/>
          </a:xfrm>
          <a:prstGeom prst="line">
            <a:avLst/>
          </a:prstGeom>
          <a:ln w="38100">
            <a:solidFill>
              <a:srgbClr val="92B3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004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11310-072A-4F32-96EF-5330AC4C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81069"/>
            <a:ext cx="9144000" cy="854354"/>
          </a:xfrm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Revisão – Funções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C4390E7-BA79-4E1A-8A37-1327EE1D2630}"/>
              </a:ext>
            </a:extLst>
          </p:cNvPr>
          <p:cNvCxnSpPr/>
          <p:nvPr/>
        </p:nvCxnSpPr>
        <p:spPr>
          <a:xfrm>
            <a:off x="0" y="1250576"/>
            <a:ext cx="12192000" cy="0"/>
          </a:xfrm>
          <a:prstGeom prst="line">
            <a:avLst/>
          </a:prstGeom>
          <a:ln w="38100">
            <a:solidFill>
              <a:srgbClr val="92B3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E67A8406-2EBC-4B28-96B3-681DAFAB4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450" y="1814512"/>
            <a:ext cx="57531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32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11310-072A-4F32-96EF-5330AC4C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81069"/>
            <a:ext cx="9144000" cy="854354"/>
          </a:xfrm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Revisão – Funções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C4390E7-BA79-4E1A-8A37-1327EE1D2630}"/>
              </a:ext>
            </a:extLst>
          </p:cNvPr>
          <p:cNvCxnSpPr/>
          <p:nvPr/>
        </p:nvCxnSpPr>
        <p:spPr>
          <a:xfrm>
            <a:off x="0" y="1250576"/>
            <a:ext cx="12192000" cy="0"/>
          </a:xfrm>
          <a:prstGeom prst="line">
            <a:avLst/>
          </a:prstGeom>
          <a:ln w="38100">
            <a:solidFill>
              <a:srgbClr val="92B3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CFBC9CFC-D691-4A18-B353-FEBDEC191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0" y="1814512"/>
            <a:ext cx="57340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9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11310-072A-4F32-96EF-5330AC4C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81069"/>
            <a:ext cx="9144000" cy="854354"/>
          </a:xfrm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Revisão – Funções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C4390E7-BA79-4E1A-8A37-1327EE1D2630}"/>
              </a:ext>
            </a:extLst>
          </p:cNvPr>
          <p:cNvCxnSpPr/>
          <p:nvPr/>
        </p:nvCxnSpPr>
        <p:spPr>
          <a:xfrm>
            <a:off x="0" y="1250576"/>
            <a:ext cx="12192000" cy="0"/>
          </a:xfrm>
          <a:prstGeom prst="line">
            <a:avLst/>
          </a:prstGeom>
          <a:ln w="38100">
            <a:solidFill>
              <a:srgbClr val="92B3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3A1056C2-1D79-4EE9-8C5C-2CDF1672D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125" y="1884269"/>
            <a:ext cx="63912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26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11310-072A-4F32-96EF-5330AC4C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81069"/>
            <a:ext cx="9144000" cy="854354"/>
          </a:xfrm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Revisão – Funções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C4390E7-BA79-4E1A-8A37-1327EE1D2630}"/>
              </a:ext>
            </a:extLst>
          </p:cNvPr>
          <p:cNvCxnSpPr/>
          <p:nvPr/>
        </p:nvCxnSpPr>
        <p:spPr>
          <a:xfrm>
            <a:off x="0" y="1250576"/>
            <a:ext cx="12192000" cy="0"/>
          </a:xfrm>
          <a:prstGeom prst="line">
            <a:avLst/>
          </a:prstGeom>
          <a:ln w="38100">
            <a:solidFill>
              <a:srgbClr val="92B3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981C92CB-7C11-4358-AE6E-AD1A5E79E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012" y="1919007"/>
            <a:ext cx="66579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29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11310-072A-4F32-96EF-5330AC4C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81069"/>
            <a:ext cx="9144000" cy="854354"/>
          </a:xfrm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Revisão – Funções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C4390E7-BA79-4E1A-8A37-1327EE1D2630}"/>
              </a:ext>
            </a:extLst>
          </p:cNvPr>
          <p:cNvCxnSpPr/>
          <p:nvPr/>
        </p:nvCxnSpPr>
        <p:spPr>
          <a:xfrm>
            <a:off x="0" y="1250576"/>
            <a:ext cx="12192000" cy="0"/>
          </a:xfrm>
          <a:prstGeom prst="line">
            <a:avLst/>
          </a:prstGeom>
          <a:ln w="38100">
            <a:solidFill>
              <a:srgbClr val="92B3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158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11310-072A-4F32-96EF-5330AC4C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81069"/>
            <a:ext cx="9144000" cy="854354"/>
          </a:xfrm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Revisão – Funções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C4390E7-BA79-4E1A-8A37-1327EE1D2630}"/>
              </a:ext>
            </a:extLst>
          </p:cNvPr>
          <p:cNvCxnSpPr/>
          <p:nvPr/>
        </p:nvCxnSpPr>
        <p:spPr>
          <a:xfrm>
            <a:off x="0" y="1250576"/>
            <a:ext cx="12192000" cy="0"/>
          </a:xfrm>
          <a:prstGeom prst="line">
            <a:avLst/>
          </a:prstGeom>
          <a:ln w="38100">
            <a:solidFill>
              <a:srgbClr val="92B3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66807FBF-557E-45BF-BFBE-CF2D6B2935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14" y="1465730"/>
            <a:ext cx="5023125" cy="5130572"/>
          </a:xfrm>
          <a:prstGeom prst="rect">
            <a:avLst/>
          </a:prstGeom>
        </p:spPr>
      </p:pic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D7D9C15E-31B1-4BCE-A426-4FDB0D70F371}"/>
              </a:ext>
            </a:extLst>
          </p:cNvPr>
          <p:cNvSpPr/>
          <p:nvPr/>
        </p:nvSpPr>
        <p:spPr>
          <a:xfrm>
            <a:off x="5959932" y="1597318"/>
            <a:ext cx="5697654" cy="881741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Variáveis Globais</a:t>
            </a:r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BF8BE713-CB50-4382-8C97-467050A21E39}"/>
              </a:ext>
            </a:extLst>
          </p:cNvPr>
          <p:cNvSpPr/>
          <p:nvPr/>
        </p:nvSpPr>
        <p:spPr>
          <a:xfrm>
            <a:off x="5959932" y="3149275"/>
            <a:ext cx="5697654" cy="881741"/>
          </a:xfrm>
          <a:prstGeom prst="leftArrow">
            <a:avLst/>
          </a:prstGeom>
          <a:solidFill>
            <a:srgbClr val="D2D2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Função </a:t>
            </a:r>
            <a:r>
              <a:rPr lang="pt-BR" b="1" dirty="0" err="1">
                <a:solidFill>
                  <a:schemeClr val="tx1"/>
                </a:solidFill>
              </a:rPr>
              <a:t>mult</a:t>
            </a:r>
            <a:r>
              <a:rPr lang="pt-BR" b="1" dirty="0">
                <a:solidFill>
                  <a:schemeClr val="tx1"/>
                </a:solidFill>
              </a:rPr>
              <a:t>() sem parâmetros</a:t>
            </a:r>
          </a:p>
        </p:txBody>
      </p:sp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id="{A5ED0BCB-0B8D-49F5-9F1C-C48157DB38EB}"/>
              </a:ext>
            </a:extLst>
          </p:cNvPr>
          <p:cNvSpPr/>
          <p:nvPr/>
        </p:nvSpPr>
        <p:spPr>
          <a:xfrm>
            <a:off x="5959932" y="4376057"/>
            <a:ext cx="5697654" cy="1828800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 função </a:t>
            </a:r>
            <a:r>
              <a:rPr lang="pt-BR" b="1" dirty="0" err="1">
                <a:solidFill>
                  <a:schemeClr val="tx1"/>
                </a:solidFill>
              </a:rPr>
              <a:t>mult</a:t>
            </a:r>
            <a:r>
              <a:rPr lang="pt-BR" b="1" dirty="0">
                <a:solidFill>
                  <a:schemeClr val="tx1"/>
                </a:solidFill>
              </a:rPr>
              <a:t>() é ativada nesta atribuição e retorna o valor de 20 * 200 = 4000</a:t>
            </a:r>
          </a:p>
        </p:txBody>
      </p:sp>
    </p:spTree>
    <p:extLst>
      <p:ext uri="{BB962C8B-B14F-4D97-AF65-F5344CB8AC3E}">
        <p14:creationId xmlns:p14="http://schemas.microsoft.com/office/powerpoint/2010/main" val="3309804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11310-072A-4F32-96EF-5330AC4C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81069"/>
            <a:ext cx="9144000" cy="854354"/>
          </a:xfrm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Revisão – Funções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C4390E7-BA79-4E1A-8A37-1327EE1D2630}"/>
              </a:ext>
            </a:extLst>
          </p:cNvPr>
          <p:cNvCxnSpPr/>
          <p:nvPr/>
        </p:nvCxnSpPr>
        <p:spPr>
          <a:xfrm>
            <a:off x="0" y="1250576"/>
            <a:ext cx="12192000" cy="0"/>
          </a:xfrm>
          <a:prstGeom prst="line">
            <a:avLst/>
          </a:prstGeom>
          <a:ln w="38100">
            <a:solidFill>
              <a:srgbClr val="92B3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D7D9C15E-31B1-4BCE-A426-4FDB0D70F371}"/>
              </a:ext>
            </a:extLst>
          </p:cNvPr>
          <p:cNvSpPr/>
          <p:nvPr/>
        </p:nvSpPr>
        <p:spPr>
          <a:xfrm>
            <a:off x="5747660" y="4041459"/>
            <a:ext cx="5697654" cy="881741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Na primeira ativação x = 20 e y = 200 </a:t>
            </a:r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BF8BE713-CB50-4382-8C97-467050A21E39}"/>
              </a:ext>
            </a:extLst>
          </p:cNvPr>
          <p:cNvSpPr/>
          <p:nvPr/>
        </p:nvSpPr>
        <p:spPr>
          <a:xfrm>
            <a:off x="5747660" y="1549122"/>
            <a:ext cx="5697654" cy="1749249"/>
          </a:xfrm>
          <a:prstGeom prst="leftArrow">
            <a:avLst/>
          </a:prstGeom>
          <a:solidFill>
            <a:srgbClr val="D2D2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X e y são passados por parâmetro para a função </a:t>
            </a:r>
            <a:r>
              <a:rPr lang="pt-BR" b="1" dirty="0" err="1">
                <a:solidFill>
                  <a:schemeClr val="tx1"/>
                </a:solidFill>
              </a:rPr>
              <a:t>mult</a:t>
            </a:r>
            <a:r>
              <a:rPr lang="pt-BR" b="1" dirty="0">
                <a:solidFill>
                  <a:schemeClr val="tx1"/>
                </a:solidFill>
              </a:rPr>
              <a:t> e só são utilizadas dentro da função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46213DC-87DC-4777-8525-2B25FACE3E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84" y="1463592"/>
            <a:ext cx="4135557" cy="5155734"/>
          </a:xfrm>
          <a:prstGeom prst="rect">
            <a:avLst/>
          </a:prstGeom>
        </p:spPr>
      </p:pic>
      <p:sp>
        <p:nvSpPr>
          <p:cNvPr id="10" name="Seta: para a Esquerda 9">
            <a:extLst>
              <a:ext uri="{FF2B5EF4-FFF2-40B4-BE49-F238E27FC236}">
                <a16:creationId xmlns:a16="http://schemas.microsoft.com/office/drawing/2014/main" id="{DAB2FA1A-C145-4225-AA3A-794D55C79EA7}"/>
              </a:ext>
            </a:extLst>
          </p:cNvPr>
          <p:cNvSpPr/>
          <p:nvPr/>
        </p:nvSpPr>
        <p:spPr>
          <a:xfrm>
            <a:off x="5747660" y="5166553"/>
            <a:ext cx="5697654" cy="881741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Na segunda ativação x = 10 e y = 100 </a:t>
            </a:r>
          </a:p>
        </p:txBody>
      </p:sp>
    </p:spTree>
    <p:extLst>
      <p:ext uri="{BB962C8B-B14F-4D97-AF65-F5344CB8AC3E}">
        <p14:creationId xmlns:p14="http://schemas.microsoft.com/office/powerpoint/2010/main" val="52535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11310-072A-4F32-96EF-5330AC4C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81069"/>
            <a:ext cx="10363200" cy="854354"/>
          </a:xfrm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Revisão – Passagem de Parâmetros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EA454E-9C11-49EC-808F-889E4964B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422" y="1613647"/>
            <a:ext cx="11434163" cy="123713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b="1" dirty="0"/>
              <a:t>No início da função, os parâmetros são inicializados e os valores são passados na ativação da função: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C4390E7-BA79-4E1A-8A37-1327EE1D2630}"/>
              </a:ext>
            </a:extLst>
          </p:cNvPr>
          <p:cNvCxnSpPr/>
          <p:nvPr/>
        </p:nvCxnSpPr>
        <p:spPr>
          <a:xfrm>
            <a:off x="0" y="1250576"/>
            <a:ext cx="12192000" cy="0"/>
          </a:xfrm>
          <a:prstGeom prst="line">
            <a:avLst/>
          </a:prstGeom>
          <a:ln w="38100">
            <a:solidFill>
              <a:srgbClr val="92B3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ítulo 2">
            <a:extLst>
              <a:ext uri="{FF2B5EF4-FFF2-40B4-BE49-F238E27FC236}">
                <a16:creationId xmlns:a16="http://schemas.microsoft.com/office/drawing/2014/main" id="{F8826F02-5CA2-4A72-930D-EFAA6A019D3B}"/>
              </a:ext>
            </a:extLst>
          </p:cNvPr>
          <p:cNvSpPr txBox="1">
            <a:spLocks/>
          </p:cNvSpPr>
          <p:nvPr/>
        </p:nvSpPr>
        <p:spPr>
          <a:xfrm>
            <a:off x="1202338" y="2469011"/>
            <a:ext cx="9144000" cy="1690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b="1" dirty="0"/>
              <a:t>Os parâmetros podem vir de: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6DA0C7C7-CAAF-41F7-93C5-A10545D78DA0}"/>
              </a:ext>
            </a:extLst>
          </p:cNvPr>
          <p:cNvSpPr txBox="1">
            <a:spLocks/>
          </p:cNvSpPr>
          <p:nvPr/>
        </p:nvSpPr>
        <p:spPr>
          <a:xfrm>
            <a:off x="2379809" y="3314151"/>
            <a:ext cx="9144000" cy="2874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b="1" dirty="0"/>
              <a:t>Constantes (</a:t>
            </a:r>
            <a:r>
              <a:rPr lang="pt-BR" sz="2800" b="1" dirty="0" err="1"/>
              <a:t>mult</a:t>
            </a:r>
            <a:r>
              <a:rPr lang="pt-BR" sz="2800" b="1" dirty="0"/>
              <a:t>(20,200));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b="1" dirty="0"/>
              <a:t>Variáveis (</a:t>
            </a:r>
            <a:r>
              <a:rPr lang="pt-BR" sz="2800" b="1" dirty="0" err="1"/>
              <a:t>mult</a:t>
            </a:r>
            <a:r>
              <a:rPr lang="pt-BR" sz="2800" b="1" dirty="0"/>
              <a:t>(</a:t>
            </a:r>
            <a:r>
              <a:rPr lang="pt-BR" sz="2800" b="1" dirty="0" err="1"/>
              <a:t>a,b</a:t>
            </a:r>
            <a:r>
              <a:rPr lang="pt-BR" sz="2800" b="1" dirty="0"/>
              <a:t>));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b="1" dirty="0"/>
              <a:t>Retorno de outras funções;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b="1" dirty="0"/>
              <a:t>Resultado de expressões (</a:t>
            </a:r>
            <a:r>
              <a:rPr lang="pt-BR" sz="2800" b="1" dirty="0" err="1"/>
              <a:t>mult</a:t>
            </a:r>
            <a:r>
              <a:rPr lang="pt-BR" sz="2800" b="1" dirty="0"/>
              <a:t>(</a:t>
            </a:r>
            <a:r>
              <a:rPr lang="pt-BR" sz="2800" b="1" dirty="0" err="1"/>
              <a:t>a+b</a:t>
            </a:r>
            <a:r>
              <a:rPr lang="pt-BR" sz="2800" b="1" dirty="0"/>
              <a:t>, </a:t>
            </a:r>
            <a:r>
              <a:rPr lang="pt-BR" sz="2800" b="1" dirty="0" err="1"/>
              <a:t>mult</a:t>
            </a:r>
            <a:r>
              <a:rPr lang="pt-BR" sz="2800" b="1" dirty="0"/>
              <a:t>(</a:t>
            </a:r>
            <a:r>
              <a:rPr lang="pt-BR" sz="2800" b="1" dirty="0" err="1"/>
              <a:t>c,d</a:t>
            </a:r>
            <a:r>
              <a:rPr lang="pt-BR" sz="2800" b="1" dirty="0"/>
              <a:t>)).</a:t>
            </a:r>
          </a:p>
        </p:txBody>
      </p:sp>
    </p:spTree>
    <p:extLst>
      <p:ext uri="{BB962C8B-B14F-4D97-AF65-F5344CB8AC3E}">
        <p14:creationId xmlns:p14="http://schemas.microsoft.com/office/powerpoint/2010/main" val="2085453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11310-072A-4F32-96EF-5330AC4C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81069"/>
            <a:ext cx="10363200" cy="854354"/>
          </a:xfrm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Revisão – Passagem de Parâmetros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C4390E7-BA79-4E1A-8A37-1327EE1D2630}"/>
              </a:ext>
            </a:extLst>
          </p:cNvPr>
          <p:cNvCxnSpPr/>
          <p:nvPr/>
        </p:nvCxnSpPr>
        <p:spPr>
          <a:xfrm>
            <a:off x="0" y="1250576"/>
            <a:ext cx="12192000" cy="0"/>
          </a:xfrm>
          <a:prstGeom prst="line">
            <a:avLst/>
          </a:prstGeom>
          <a:ln w="38100">
            <a:solidFill>
              <a:srgbClr val="92B3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BF738900-2B1C-4EAE-9594-BE052623D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1557954"/>
            <a:ext cx="71628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0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11310-072A-4F32-96EF-5330AC4C86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Laboratório de Programação com interfaces com o usuário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EA454E-9C11-49EC-808F-889E4964B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81282"/>
            <a:ext cx="9144000" cy="1237130"/>
          </a:xfrm>
        </p:spPr>
        <p:txBody>
          <a:bodyPr>
            <a:normAutofit/>
          </a:bodyPr>
          <a:lstStyle/>
          <a:p>
            <a:r>
              <a:rPr lang="pt-BR" dirty="0"/>
              <a:t>Prof. </a:t>
            </a:r>
            <a:r>
              <a:rPr lang="pt-BR" dirty="0" err="1"/>
              <a:t>M.Sc</a:t>
            </a:r>
            <a:r>
              <a:rPr lang="pt-BR" dirty="0"/>
              <a:t>. André Saraiva</a:t>
            </a:r>
          </a:p>
          <a:p>
            <a:r>
              <a:rPr lang="pt-BR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3599351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11310-072A-4F32-96EF-5330AC4C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81069"/>
            <a:ext cx="10363200" cy="854354"/>
          </a:xfrm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Revisão – Passagem de Parâmetros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C4390E7-BA79-4E1A-8A37-1327EE1D2630}"/>
              </a:ext>
            </a:extLst>
          </p:cNvPr>
          <p:cNvCxnSpPr/>
          <p:nvPr/>
        </p:nvCxnSpPr>
        <p:spPr>
          <a:xfrm>
            <a:off x="0" y="1250576"/>
            <a:ext cx="12192000" cy="0"/>
          </a:xfrm>
          <a:prstGeom prst="line">
            <a:avLst/>
          </a:prstGeom>
          <a:ln w="38100">
            <a:solidFill>
              <a:srgbClr val="92B3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BF738900-2B1C-4EAE-9594-BE052623D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1557954"/>
            <a:ext cx="7162800" cy="4667250"/>
          </a:xfrm>
          <a:prstGeom prst="rect">
            <a:avLst/>
          </a:prstGeom>
        </p:spPr>
      </p:pic>
      <p:sp>
        <p:nvSpPr>
          <p:cNvPr id="3" name="Balão de Fala: Oval 2">
            <a:extLst>
              <a:ext uri="{FF2B5EF4-FFF2-40B4-BE49-F238E27FC236}">
                <a16:creationId xmlns:a16="http://schemas.microsoft.com/office/drawing/2014/main" id="{9D079802-DC65-4540-B39F-79FF1E24D9B9}"/>
              </a:ext>
            </a:extLst>
          </p:cNvPr>
          <p:cNvSpPr/>
          <p:nvPr/>
        </p:nvSpPr>
        <p:spPr>
          <a:xfrm>
            <a:off x="4991549" y="1342800"/>
            <a:ext cx="2323652" cy="1045398"/>
          </a:xfrm>
          <a:prstGeom prst="wedgeEllipseCallout">
            <a:avLst>
              <a:gd name="adj1" fmla="val -83450"/>
              <a:gd name="adj2" fmla="val 5798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Referência para o tipo mutável</a:t>
            </a:r>
          </a:p>
        </p:txBody>
      </p:sp>
    </p:spTree>
    <p:extLst>
      <p:ext uri="{BB962C8B-B14F-4D97-AF65-F5344CB8AC3E}">
        <p14:creationId xmlns:p14="http://schemas.microsoft.com/office/powerpoint/2010/main" val="3671849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11310-072A-4F32-96EF-5330AC4C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81069"/>
            <a:ext cx="10363200" cy="854354"/>
          </a:xfrm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Revisão – Passagem de Parâmetros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C4390E7-BA79-4E1A-8A37-1327EE1D2630}"/>
              </a:ext>
            </a:extLst>
          </p:cNvPr>
          <p:cNvCxnSpPr/>
          <p:nvPr/>
        </p:nvCxnSpPr>
        <p:spPr>
          <a:xfrm>
            <a:off x="0" y="1250576"/>
            <a:ext cx="12192000" cy="0"/>
          </a:xfrm>
          <a:prstGeom prst="line">
            <a:avLst/>
          </a:prstGeom>
          <a:ln w="38100">
            <a:solidFill>
              <a:srgbClr val="92B3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BF738900-2B1C-4EAE-9594-BE052623D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1557954"/>
            <a:ext cx="7162800" cy="4667250"/>
          </a:xfrm>
          <a:prstGeom prst="rect">
            <a:avLst/>
          </a:prstGeom>
        </p:spPr>
      </p:pic>
      <p:sp>
        <p:nvSpPr>
          <p:cNvPr id="3" name="Balão de Fala: Oval 2">
            <a:extLst>
              <a:ext uri="{FF2B5EF4-FFF2-40B4-BE49-F238E27FC236}">
                <a16:creationId xmlns:a16="http://schemas.microsoft.com/office/drawing/2014/main" id="{9D079802-DC65-4540-B39F-79FF1E24D9B9}"/>
              </a:ext>
            </a:extLst>
          </p:cNvPr>
          <p:cNvSpPr/>
          <p:nvPr/>
        </p:nvSpPr>
        <p:spPr>
          <a:xfrm>
            <a:off x="5798373" y="1342800"/>
            <a:ext cx="2323652" cy="1045398"/>
          </a:xfrm>
          <a:prstGeom prst="wedgeEllipseCallout">
            <a:avLst>
              <a:gd name="adj1" fmla="val -83450"/>
              <a:gd name="adj2" fmla="val 5798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Referências para os tipo imutáveis</a:t>
            </a:r>
          </a:p>
        </p:txBody>
      </p:sp>
    </p:spTree>
    <p:extLst>
      <p:ext uri="{BB962C8B-B14F-4D97-AF65-F5344CB8AC3E}">
        <p14:creationId xmlns:p14="http://schemas.microsoft.com/office/powerpoint/2010/main" val="39127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11310-072A-4F32-96EF-5330AC4C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81069"/>
            <a:ext cx="10363200" cy="854354"/>
          </a:xfrm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Revisão – Passagem de Parâmetros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C4390E7-BA79-4E1A-8A37-1327EE1D2630}"/>
              </a:ext>
            </a:extLst>
          </p:cNvPr>
          <p:cNvCxnSpPr/>
          <p:nvPr/>
        </p:nvCxnSpPr>
        <p:spPr>
          <a:xfrm>
            <a:off x="0" y="1250576"/>
            <a:ext cx="12192000" cy="0"/>
          </a:xfrm>
          <a:prstGeom prst="line">
            <a:avLst/>
          </a:prstGeom>
          <a:ln w="38100">
            <a:solidFill>
              <a:srgbClr val="92B3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BF738900-2B1C-4EAE-9594-BE052623D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1557954"/>
            <a:ext cx="7162800" cy="4667250"/>
          </a:xfrm>
          <a:prstGeom prst="rect">
            <a:avLst/>
          </a:prstGeom>
        </p:spPr>
      </p:pic>
      <p:sp>
        <p:nvSpPr>
          <p:cNvPr id="4" name="Seta: para a Esquerda 3">
            <a:extLst>
              <a:ext uri="{FF2B5EF4-FFF2-40B4-BE49-F238E27FC236}">
                <a16:creationId xmlns:a16="http://schemas.microsoft.com/office/drawing/2014/main" id="{604DBAEA-0AE9-415E-8061-6544052C99A8}"/>
              </a:ext>
            </a:extLst>
          </p:cNvPr>
          <p:cNvSpPr/>
          <p:nvPr/>
        </p:nvSpPr>
        <p:spPr>
          <a:xfrm rot="20835509">
            <a:off x="5809129" y="1506070"/>
            <a:ext cx="5432612" cy="774539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Se possível, modifica o conteúdo de duas células</a:t>
            </a:r>
          </a:p>
        </p:txBody>
      </p:sp>
    </p:spTree>
    <p:extLst>
      <p:ext uri="{BB962C8B-B14F-4D97-AF65-F5344CB8AC3E}">
        <p14:creationId xmlns:p14="http://schemas.microsoft.com/office/powerpoint/2010/main" val="1628061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11310-072A-4F32-96EF-5330AC4C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81069"/>
            <a:ext cx="10363200" cy="854354"/>
          </a:xfrm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Revisão – Passagem de Parâmetros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C4390E7-BA79-4E1A-8A37-1327EE1D2630}"/>
              </a:ext>
            </a:extLst>
          </p:cNvPr>
          <p:cNvCxnSpPr/>
          <p:nvPr/>
        </p:nvCxnSpPr>
        <p:spPr>
          <a:xfrm>
            <a:off x="0" y="1250576"/>
            <a:ext cx="12192000" cy="0"/>
          </a:xfrm>
          <a:prstGeom prst="line">
            <a:avLst/>
          </a:prstGeom>
          <a:ln w="38100">
            <a:solidFill>
              <a:srgbClr val="92B3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BF738900-2B1C-4EAE-9594-BE052623D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1557954"/>
            <a:ext cx="7162800" cy="4667250"/>
          </a:xfrm>
          <a:prstGeom prst="rect">
            <a:avLst/>
          </a:prstGeom>
        </p:spPr>
      </p:pic>
      <p:sp>
        <p:nvSpPr>
          <p:cNvPr id="4" name="Seta: para a Esquerda 3">
            <a:extLst>
              <a:ext uri="{FF2B5EF4-FFF2-40B4-BE49-F238E27FC236}">
                <a16:creationId xmlns:a16="http://schemas.microsoft.com/office/drawing/2014/main" id="{604DBAEA-0AE9-415E-8061-6544052C99A8}"/>
              </a:ext>
            </a:extLst>
          </p:cNvPr>
          <p:cNvSpPr/>
          <p:nvPr/>
        </p:nvSpPr>
        <p:spPr>
          <a:xfrm rot="20835509">
            <a:off x="7406458" y="3875656"/>
            <a:ext cx="4136803" cy="774539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Vetor com 4 </a:t>
            </a:r>
            <a:r>
              <a:rPr lang="pt-BR" dirty="0" err="1">
                <a:solidFill>
                  <a:schemeClr val="tx1"/>
                </a:solidFill>
              </a:rPr>
              <a:t>strings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864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11310-072A-4F32-96EF-5330AC4C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81069"/>
            <a:ext cx="10363200" cy="854354"/>
          </a:xfrm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Revisão – Passagem de Parâmetros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C4390E7-BA79-4E1A-8A37-1327EE1D2630}"/>
              </a:ext>
            </a:extLst>
          </p:cNvPr>
          <p:cNvCxnSpPr/>
          <p:nvPr/>
        </p:nvCxnSpPr>
        <p:spPr>
          <a:xfrm>
            <a:off x="0" y="1250576"/>
            <a:ext cx="12192000" cy="0"/>
          </a:xfrm>
          <a:prstGeom prst="line">
            <a:avLst/>
          </a:prstGeom>
          <a:ln w="38100">
            <a:solidFill>
              <a:srgbClr val="92B3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BF738900-2B1C-4EAE-9594-BE052623D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1557954"/>
            <a:ext cx="7162800" cy="4667250"/>
          </a:xfrm>
          <a:prstGeom prst="rect">
            <a:avLst/>
          </a:prstGeom>
        </p:spPr>
      </p:pic>
      <p:sp>
        <p:nvSpPr>
          <p:cNvPr id="4" name="Seta: para a Esquerda 3">
            <a:extLst>
              <a:ext uri="{FF2B5EF4-FFF2-40B4-BE49-F238E27FC236}">
                <a16:creationId xmlns:a16="http://schemas.microsoft.com/office/drawing/2014/main" id="{604DBAEA-0AE9-415E-8061-6544052C99A8}"/>
              </a:ext>
            </a:extLst>
          </p:cNvPr>
          <p:cNvSpPr/>
          <p:nvPr/>
        </p:nvSpPr>
        <p:spPr>
          <a:xfrm rot="20835509">
            <a:off x="7406458" y="3875656"/>
            <a:ext cx="4136803" cy="774539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Vetor com 4 </a:t>
            </a:r>
            <a:r>
              <a:rPr lang="pt-BR" dirty="0" err="1">
                <a:solidFill>
                  <a:schemeClr val="tx1"/>
                </a:solidFill>
              </a:rPr>
              <a:t>strings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050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11310-072A-4F32-96EF-5330AC4C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81069"/>
            <a:ext cx="10363200" cy="854354"/>
          </a:xfrm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Revisão – Passagem de Parâmetros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EA454E-9C11-49EC-808F-889E4964B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422" y="1613646"/>
            <a:ext cx="11434163" cy="460427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 parâmetros, as variáveis locais e as funções declaradas internamente a uma função definem identificadores que são </a:t>
            </a:r>
            <a:r>
              <a:rPr lang="pt-BR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locais 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esta função, isto é: têm </a:t>
            </a:r>
            <a:r>
              <a:rPr lang="pt-BR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escopo local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Estes identificadores não podem ser utilizados fora da respectiva função, isto é, não são </a:t>
            </a:r>
            <a:r>
              <a:rPr lang="pt-BR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visíveis 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 outra parte do programa.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pt-BR" sz="2000" dirty="0"/>
            </a:br>
            <a:endParaRPr lang="pt-BR" sz="2800" b="1" dirty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C4390E7-BA79-4E1A-8A37-1327EE1D2630}"/>
              </a:ext>
            </a:extLst>
          </p:cNvPr>
          <p:cNvCxnSpPr/>
          <p:nvPr/>
        </p:nvCxnSpPr>
        <p:spPr>
          <a:xfrm>
            <a:off x="0" y="1250576"/>
            <a:ext cx="12192000" cy="0"/>
          </a:xfrm>
          <a:prstGeom prst="line">
            <a:avLst/>
          </a:prstGeom>
          <a:ln w="38100">
            <a:solidFill>
              <a:srgbClr val="92B3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765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11310-072A-4F32-96EF-5330AC4C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81069"/>
            <a:ext cx="10363200" cy="854354"/>
          </a:xfrm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Revisão – Passagem de Parâmetros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C4390E7-BA79-4E1A-8A37-1327EE1D2630}"/>
              </a:ext>
            </a:extLst>
          </p:cNvPr>
          <p:cNvCxnSpPr/>
          <p:nvPr/>
        </p:nvCxnSpPr>
        <p:spPr>
          <a:xfrm>
            <a:off x="0" y="1250576"/>
            <a:ext cx="12192000" cy="0"/>
          </a:xfrm>
          <a:prstGeom prst="line">
            <a:avLst/>
          </a:prstGeom>
          <a:ln w="38100">
            <a:solidFill>
              <a:srgbClr val="92B3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DC70DAA0-C89C-463A-9EE2-E9D4D843A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707" y="1559861"/>
            <a:ext cx="6704586" cy="499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5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11310-072A-4F32-96EF-5330AC4C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81069"/>
            <a:ext cx="10363200" cy="854354"/>
          </a:xfrm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Revisão – Passagem de Parâmetros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C4390E7-BA79-4E1A-8A37-1327EE1D2630}"/>
              </a:ext>
            </a:extLst>
          </p:cNvPr>
          <p:cNvCxnSpPr/>
          <p:nvPr/>
        </p:nvCxnSpPr>
        <p:spPr>
          <a:xfrm>
            <a:off x="0" y="1250576"/>
            <a:ext cx="12192000" cy="0"/>
          </a:xfrm>
          <a:prstGeom prst="line">
            <a:avLst/>
          </a:prstGeom>
          <a:ln w="38100">
            <a:solidFill>
              <a:srgbClr val="92B3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9AD25385-7376-4BFE-92B2-458A586E3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733" y="1564809"/>
            <a:ext cx="7806533" cy="489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77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11310-072A-4F32-96EF-5330AC4C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81069"/>
            <a:ext cx="10363200" cy="854354"/>
          </a:xfrm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Revisão – Recursividade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EA454E-9C11-49EC-808F-889E4964B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422" y="1613646"/>
            <a:ext cx="11434163" cy="460427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Trata-se, também, de uma forma de repetição da execução de um determinado trecho de código.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Apesar de nenhum comando explícito de repetição ter sido utilizado, na prática o código anterior executa um </a:t>
            </a:r>
            <a:r>
              <a:rPr lang="pt-BR" sz="28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 vezes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pt-BR" sz="2000" dirty="0"/>
            </a:br>
            <a:endParaRPr lang="pt-BR" sz="2800" b="1" dirty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C4390E7-BA79-4E1A-8A37-1327EE1D2630}"/>
              </a:ext>
            </a:extLst>
          </p:cNvPr>
          <p:cNvCxnSpPr/>
          <p:nvPr/>
        </p:nvCxnSpPr>
        <p:spPr>
          <a:xfrm>
            <a:off x="0" y="1250576"/>
            <a:ext cx="12192000" cy="0"/>
          </a:xfrm>
          <a:prstGeom prst="line">
            <a:avLst/>
          </a:prstGeom>
          <a:ln w="38100">
            <a:solidFill>
              <a:srgbClr val="92B3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608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11310-072A-4F32-96EF-5330AC4C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81069"/>
            <a:ext cx="10363200" cy="854354"/>
          </a:xfrm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Revisão – Recursividade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EA454E-9C11-49EC-808F-889E4964B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422" y="1613646"/>
            <a:ext cx="11434163" cy="4604274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b="1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</a:t>
            </a:r>
            <a:r>
              <a:rPr lang="pt-BR" b="1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in(n):</a:t>
            </a:r>
          </a:p>
          <a:p>
            <a:pPr algn="l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print(‘in”)</a:t>
            </a:r>
          </a:p>
          <a:p>
            <a:pPr algn="l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b="1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 &gt; 0:</a:t>
            </a:r>
          </a:p>
          <a:p>
            <a:pPr algn="l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out(n-1)</a:t>
            </a:r>
          </a:p>
          <a:p>
            <a:pPr algn="l"/>
            <a:endParaRPr lang="pt-BR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b="1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out(n):</a:t>
            </a:r>
          </a:p>
          <a:p>
            <a:pPr algn="l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print(“out”)</a:t>
            </a:r>
          </a:p>
          <a:p>
            <a:pPr algn="l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b="1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 &gt; 0:</a:t>
            </a:r>
          </a:p>
          <a:p>
            <a:pPr algn="l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	in(n-1)</a:t>
            </a:r>
            <a:br>
              <a:rPr lang="pt-BR" sz="2000" dirty="0"/>
            </a:br>
            <a:endParaRPr lang="pt-BR" sz="2000" dirty="0"/>
          </a:p>
          <a:p>
            <a:pPr algn="l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in(5)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C4390E7-BA79-4E1A-8A37-1327EE1D2630}"/>
              </a:ext>
            </a:extLst>
          </p:cNvPr>
          <p:cNvCxnSpPr/>
          <p:nvPr/>
        </p:nvCxnSpPr>
        <p:spPr>
          <a:xfrm>
            <a:off x="0" y="1250576"/>
            <a:ext cx="12192000" cy="0"/>
          </a:xfrm>
          <a:prstGeom prst="line">
            <a:avLst/>
          </a:prstGeom>
          <a:ln w="38100">
            <a:solidFill>
              <a:srgbClr val="92B3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858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11310-072A-4F32-96EF-5330AC4C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81069"/>
            <a:ext cx="9144000" cy="854354"/>
          </a:xfrm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Atividade – Aula Passada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C4390E7-BA79-4E1A-8A37-1327EE1D2630}"/>
              </a:ext>
            </a:extLst>
          </p:cNvPr>
          <p:cNvCxnSpPr/>
          <p:nvPr/>
        </p:nvCxnSpPr>
        <p:spPr>
          <a:xfrm>
            <a:off x="0" y="1250576"/>
            <a:ext cx="12192000" cy="0"/>
          </a:xfrm>
          <a:prstGeom prst="line">
            <a:avLst/>
          </a:prstGeom>
          <a:ln w="38100">
            <a:solidFill>
              <a:srgbClr val="92B3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ítulo 2">
            <a:extLst>
              <a:ext uri="{FF2B5EF4-FFF2-40B4-BE49-F238E27FC236}">
                <a16:creationId xmlns:a16="http://schemas.microsoft.com/office/drawing/2014/main" id="{0E5A758A-C28F-465D-A920-65579C9B533C}"/>
              </a:ext>
            </a:extLst>
          </p:cNvPr>
          <p:cNvSpPr txBox="1">
            <a:spLocks/>
          </p:cNvSpPr>
          <p:nvPr/>
        </p:nvSpPr>
        <p:spPr>
          <a:xfrm>
            <a:off x="1170065" y="2005597"/>
            <a:ext cx="9144000" cy="3826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b="1" dirty="0"/>
              <a:t>Permitir a entrada de um número;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b="1" dirty="0"/>
              <a:t>Permitir a entrada de uma das operações citadas;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8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b="1" dirty="0"/>
              <a:t>Permitir a entrada do segundo número;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b="1" dirty="0"/>
              <a:t>Apresentar na saída padrão (vídeo) o resultado.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b="1" dirty="0"/>
              <a:t>Encerrar a execução se na primeira entrada o usuário digitar “q” ou “Q”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800" b="1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A7B0A12-34C9-4256-8222-35F0EE9964F3}"/>
              </a:ext>
            </a:extLst>
          </p:cNvPr>
          <p:cNvSpPr txBox="1">
            <a:spLocks/>
          </p:cNvSpPr>
          <p:nvPr/>
        </p:nvSpPr>
        <p:spPr>
          <a:xfrm>
            <a:off x="2527201" y="2993539"/>
            <a:ext cx="9144000" cy="690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b="1" dirty="0"/>
              <a:t>Soma(+), subtração(-), multiplicação(*) e divisão(/ ou //).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D39385CF-13EB-442F-940D-D5C4E3A14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422" y="1613647"/>
            <a:ext cx="11613777" cy="123713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b="1" dirty="0"/>
              <a:t>Criar uma calculadora no terminal. Seu software deve: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BA8027AA-B3AE-4CF0-8032-C1D5BC82F5E1}"/>
              </a:ext>
            </a:extLst>
          </p:cNvPr>
          <p:cNvSpPr txBox="1">
            <a:spLocks/>
          </p:cNvSpPr>
          <p:nvPr/>
        </p:nvSpPr>
        <p:spPr>
          <a:xfrm>
            <a:off x="578223" y="5570706"/>
            <a:ext cx="11613777" cy="1237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FF0000"/>
                </a:solidFill>
              </a:rPr>
              <a:t>Neste momento é obrigatório o uso de condicionais e tratamento para evitar divisões por 0 (zero) </a:t>
            </a:r>
          </a:p>
        </p:txBody>
      </p:sp>
    </p:spTree>
    <p:extLst>
      <p:ext uri="{BB962C8B-B14F-4D97-AF65-F5344CB8AC3E}">
        <p14:creationId xmlns:p14="http://schemas.microsoft.com/office/powerpoint/2010/main" val="947550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11310-072A-4F32-96EF-5330AC4C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81069"/>
            <a:ext cx="10363200" cy="854354"/>
          </a:xfrm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Revisão – Recursividade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EA454E-9C11-49EC-808F-889E4964B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422" y="1613646"/>
            <a:ext cx="11434163" cy="4604274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b="1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</a:t>
            </a:r>
            <a:r>
              <a:rPr lang="pt-BR" b="1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in(n):</a:t>
            </a:r>
          </a:p>
          <a:p>
            <a:pPr algn="l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print(‘In”)</a:t>
            </a:r>
          </a:p>
          <a:p>
            <a:pPr algn="l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b="1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 &gt; 0:</a:t>
            </a:r>
          </a:p>
          <a:p>
            <a:pPr algn="l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out(n-1)</a:t>
            </a:r>
          </a:p>
          <a:p>
            <a:pPr algn="l"/>
            <a:endParaRPr lang="pt-BR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b="1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out(n):</a:t>
            </a:r>
          </a:p>
          <a:p>
            <a:pPr algn="l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print(“Out”)</a:t>
            </a:r>
          </a:p>
          <a:p>
            <a:pPr algn="l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b="1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 &gt; 0:</a:t>
            </a:r>
          </a:p>
          <a:p>
            <a:pPr algn="l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	in(n-1)</a:t>
            </a:r>
            <a:br>
              <a:rPr lang="pt-BR" sz="2000" dirty="0"/>
            </a:br>
            <a:endParaRPr lang="pt-BR" sz="2000" dirty="0"/>
          </a:p>
          <a:p>
            <a:pPr algn="l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in(5)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C4390E7-BA79-4E1A-8A37-1327EE1D2630}"/>
              </a:ext>
            </a:extLst>
          </p:cNvPr>
          <p:cNvCxnSpPr/>
          <p:nvPr/>
        </p:nvCxnSpPr>
        <p:spPr>
          <a:xfrm>
            <a:off x="0" y="1250576"/>
            <a:ext cx="12192000" cy="0"/>
          </a:xfrm>
          <a:prstGeom prst="line">
            <a:avLst/>
          </a:prstGeom>
          <a:ln w="38100">
            <a:solidFill>
              <a:srgbClr val="92B3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8C1CE1A6-7224-4A1D-A1FA-9101EF7327FF}"/>
              </a:ext>
            </a:extLst>
          </p:cNvPr>
          <p:cNvSpPr txBox="1"/>
          <p:nvPr/>
        </p:nvSpPr>
        <p:spPr>
          <a:xfrm>
            <a:off x="5766099" y="1990165"/>
            <a:ext cx="302289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Saída:</a:t>
            </a:r>
          </a:p>
          <a:p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R" startAt="5"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In</a:t>
            </a:r>
          </a:p>
          <a:p>
            <a:pPr marL="342900" indent="-342900">
              <a:buAutoNum type="arabicParenR" startAt="4"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Out</a:t>
            </a:r>
          </a:p>
          <a:p>
            <a:pPr marL="342900" indent="-342900">
              <a:buAutoNum type="arabicParenR" startAt="3"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In</a:t>
            </a:r>
          </a:p>
          <a:p>
            <a:pPr marL="342900" indent="-342900">
              <a:buAutoNum type="arabicParenR" startAt="2"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Out</a:t>
            </a:r>
          </a:p>
          <a:p>
            <a:pPr marL="342900" indent="-342900">
              <a:buAutoNum type="arabicParenR"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In</a:t>
            </a:r>
          </a:p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0) Out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8786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11310-072A-4F32-96EF-5330AC4C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81069"/>
            <a:ext cx="10363200" cy="854354"/>
          </a:xfrm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Revisão – Estrutura de Dados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C4390E7-BA79-4E1A-8A37-1327EE1D2630}"/>
              </a:ext>
            </a:extLst>
          </p:cNvPr>
          <p:cNvCxnSpPr/>
          <p:nvPr/>
        </p:nvCxnSpPr>
        <p:spPr>
          <a:xfrm>
            <a:off x="0" y="1250576"/>
            <a:ext cx="12192000" cy="0"/>
          </a:xfrm>
          <a:prstGeom prst="line">
            <a:avLst/>
          </a:prstGeom>
          <a:ln w="38100">
            <a:solidFill>
              <a:srgbClr val="92B3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ítulo 2">
            <a:extLst>
              <a:ext uri="{FF2B5EF4-FFF2-40B4-BE49-F238E27FC236}">
                <a16:creationId xmlns:a16="http://schemas.microsoft.com/office/drawing/2014/main" id="{3CDE71E5-48B3-4B42-8D1B-FAA4AD774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422" y="1613646"/>
            <a:ext cx="11434163" cy="460427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b="0" i="0" dirty="0">
                <a:effectLst/>
                <a:latin typeface="Arial" panose="020B0604020202020204" pitchFamily="34" charset="0"/>
              </a:rPr>
              <a:t>é uma coleção tanto de valores (e seus relacionamentos) quanto de operações (sobre os valores e estruturas decorrentes). É uma implementação concreta de um </a:t>
            </a:r>
            <a:r>
              <a:rPr lang="pt-BR" sz="2800" b="0" i="0" u="none" strike="noStrike" dirty="0">
                <a:effectLst/>
                <a:latin typeface="Arial" panose="020B0604020202020204" pitchFamily="34" charset="0"/>
              </a:rPr>
              <a:t>tipo abstrato de dado</a:t>
            </a:r>
            <a:r>
              <a:rPr lang="pt-BR" sz="2800" b="0" i="0" dirty="0">
                <a:effectLst/>
                <a:latin typeface="Arial" panose="020B0604020202020204" pitchFamily="34" charset="0"/>
              </a:rPr>
              <a:t> (TAD) ou um </a:t>
            </a:r>
            <a:r>
              <a:rPr lang="pt-BR" sz="2800" b="0" i="0" u="none" strike="noStrike" dirty="0">
                <a:effectLst/>
                <a:latin typeface="Arial" panose="020B0604020202020204" pitchFamily="34" charset="0"/>
              </a:rPr>
              <a:t>tipo de dado</a:t>
            </a:r>
            <a:r>
              <a:rPr lang="pt-BR" sz="2800" b="0" i="0" dirty="0">
                <a:effectLst/>
                <a:latin typeface="Arial" panose="020B0604020202020204" pitchFamily="34" charset="0"/>
              </a:rPr>
              <a:t> (TD) básico ou primitivo.</a:t>
            </a:r>
            <a:b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Vetor, Matriz, </a:t>
            </a:r>
            <a:r>
              <a:rPr lang="pt-BR" sz="2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Tuplas</a:t>
            </a:r>
            <a:br>
              <a:rPr lang="pt-BR" sz="2000" dirty="0"/>
            </a:b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1873784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11310-072A-4F32-96EF-5330AC4C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81069"/>
            <a:ext cx="10363200" cy="854354"/>
          </a:xfrm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Revisão – Estrutura de Dados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C4390E7-BA79-4E1A-8A37-1327EE1D2630}"/>
              </a:ext>
            </a:extLst>
          </p:cNvPr>
          <p:cNvCxnSpPr/>
          <p:nvPr/>
        </p:nvCxnSpPr>
        <p:spPr>
          <a:xfrm>
            <a:off x="0" y="1250576"/>
            <a:ext cx="12192000" cy="0"/>
          </a:xfrm>
          <a:prstGeom prst="line">
            <a:avLst/>
          </a:prstGeom>
          <a:ln w="38100">
            <a:solidFill>
              <a:srgbClr val="92B3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ítulo 2">
            <a:extLst>
              <a:ext uri="{FF2B5EF4-FFF2-40B4-BE49-F238E27FC236}">
                <a16:creationId xmlns:a16="http://schemas.microsoft.com/office/drawing/2014/main" id="{3CDE71E5-48B3-4B42-8D1B-FAA4AD774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422" y="1613646"/>
            <a:ext cx="11434163" cy="460427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b="0" i="0" dirty="0">
                <a:effectLst/>
                <a:latin typeface="Arial" panose="020B0604020202020204" pitchFamily="34" charset="0"/>
              </a:rPr>
              <a:t>é uma coleção tanto de valores (e seus relacionamentos) quanto de operações (sobre os valores e estruturas decorrentes). É uma implementação concreta de um </a:t>
            </a:r>
            <a:r>
              <a:rPr lang="pt-BR" sz="2800" b="0" i="0" u="none" strike="noStrike" dirty="0">
                <a:effectLst/>
                <a:latin typeface="Arial" panose="020B0604020202020204" pitchFamily="34" charset="0"/>
              </a:rPr>
              <a:t>tipo abstrato de dado</a:t>
            </a:r>
            <a:r>
              <a:rPr lang="pt-BR" sz="2800" b="0" i="0" dirty="0">
                <a:effectLst/>
                <a:latin typeface="Arial" panose="020B0604020202020204" pitchFamily="34" charset="0"/>
              </a:rPr>
              <a:t> (TAD) ou um </a:t>
            </a:r>
            <a:r>
              <a:rPr lang="pt-BR" sz="2800" b="0" i="0" u="none" strike="noStrike" dirty="0">
                <a:effectLst/>
                <a:latin typeface="Arial" panose="020B0604020202020204" pitchFamily="34" charset="0"/>
              </a:rPr>
              <a:t>tipo de dado</a:t>
            </a:r>
            <a:r>
              <a:rPr lang="pt-BR" sz="2800" b="0" i="0" dirty="0">
                <a:effectLst/>
                <a:latin typeface="Arial" panose="020B0604020202020204" pitchFamily="34" charset="0"/>
              </a:rPr>
              <a:t> (TD) básico ou primitivo.</a:t>
            </a:r>
            <a:b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Vetor, Matriz, </a:t>
            </a:r>
            <a:r>
              <a:rPr lang="pt-BR" sz="2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Tuplas</a:t>
            </a:r>
            <a:br>
              <a:rPr lang="pt-BR" sz="2000" dirty="0"/>
            </a:b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993781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11310-072A-4F32-96EF-5330AC4C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81069"/>
            <a:ext cx="9144000" cy="854354"/>
          </a:xfrm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Atividade – Aula Passada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C4390E7-BA79-4E1A-8A37-1327EE1D2630}"/>
              </a:ext>
            </a:extLst>
          </p:cNvPr>
          <p:cNvCxnSpPr/>
          <p:nvPr/>
        </p:nvCxnSpPr>
        <p:spPr>
          <a:xfrm>
            <a:off x="0" y="1250576"/>
            <a:ext cx="12192000" cy="0"/>
          </a:xfrm>
          <a:prstGeom prst="line">
            <a:avLst/>
          </a:prstGeom>
          <a:ln w="38100">
            <a:solidFill>
              <a:srgbClr val="92B3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ítulo 2">
            <a:extLst>
              <a:ext uri="{FF2B5EF4-FFF2-40B4-BE49-F238E27FC236}">
                <a16:creationId xmlns:a16="http://schemas.microsoft.com/office/drawing/2014/main" id="{0E5A758A-C28F-465D-A920-65579C9B533C}"/>
              </a:ext>
            </a:extLst>
          </p:cNvPr>
          <p:cNvSpPr txBox="1">
            <a:spLocks/>
          </p:cNvSpPr>
          <p:nvPr/>
        </p:nvSpPr>
        <p:spPr>
          <a:xfrm>
            <a:off x="1170065" y="2005597"/>
            <a:ext cx="9144000" cy="3826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b="1" dirty="0"/>
              <a:t>Ter uma ou mais funções para entrada dos números ou se a letra “q” for pressionada, encerrar a aplicação;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0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b="1" dirty="0"/>
              <a:t>Ter uma função para escolha das operações citadas de forma que se o usuário pressionar + uma função soma irá efetuar a operação com os dois números;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0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b="1" dirty="0"/>
              <a:t>Apresentar na saída padrão (vídeo) o resultado.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D39385CF-13EB-442F-940D-D5C4E3A14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422" y="1613647"/>
            <a:ext cx="11613777" cy="62487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b="1" dirty="0"/>
              <a:t>Criar uma calculadora no terminal. Seu software deve: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BA8027AA-B3AE-4CF0-8032-C1D5BC82F5E1}"/>
              </a:ext>
            </a:extLst>
          </p:cNvPr>
          <p:cNvSpPr txBox="1">
            <a:spLocks/>
          </p:cNvSpPr>
          <p:nvPr/>
        </p:nvSpPr>
        <p:spPr>
          <a:xfrm>
            <a:off x="578223" y="5570706"/>
            <a:ext cx="11613777" cy="1237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FF0000"/>
                </a:solidFill>
              </a:rPr>
              <a:t>Funções: </a:t>
            </a:r>
            <a:r>
              <a:rPr lang="pt-BR" sz="2800" b="1" dirty="0" err="1">
                <a:solidFill>
                  <a:srgbClr val="FF0000"/>
                </a:solidFill>
              </a:rPr>
              <a:t>entraValores</a:t>
            </a:r>
            <a:r>
              <a:rPr lang="pt-BR" sz="2800" b="1" dirty="0">
                <a:solidFill>
                  <a:srgbClr val="FF0000"/>
                </a:solidFill>
              </a:rPr>
              <a:t>, </a:t>
            </a:r>
            <a:r>
              <a:rPr lang="pt-BR" sz="2800" b="1" dirty="0" err="1">
                <a:solidFill>
                  <a:srgbClr val="FF0000"/>
                </a:solidFill>
              </a:rPr>
              <a:t>somaValores</a:t>
            </a:r>
            <a:r>
              <a:rPr lang="pt-BR" sz="2800" b="1" dirty="0">
                <a:solidFill>
                  <a:srgbClr val="FF0000"/>
                </a:solidFill>
              </a:rPr>
              <a:t>, </a:t>
            </a:r>
            <a:r>
              <a:rPr lang="pt-BR" sz="2800" b="1" dirty="0" err="1">
                <a:solidFill>
                  <a:srgbClr val="FF0000"/>
                </a:solidFill>
              </a:rPr>
              <a:t>subtraiValores</a:t>
            </a:r>
            <a:r>
              <a:rPr lang="pt-BR" sz="2800" b="1" dirty="0">
                <a:solidFill>
                  <a:srgbClr val="FF0000"/>
                </a:solidFill>
              </a:rPr>
              <a:t>, </a:t>
            </a:r>
            <a:r>
              <a:rPr lang="pt-BR" sz="2800" b="1" dirty="0" err="1">
                <a:solidFill>
                  <a:srgbClr val="FF0000"/>
                </a:solidFill>
              </a:rPr>
              <a:t>multiplicaValores</a:t>
            </a:r>
            <a:r>
              <a:rPr lang="pt-BR" sz="2800" b="1" dirty="0">
                <a:solidFill>
                  <a:srgbClr val="FF0000"/>
                </a:solidFill>
              </a:rPr>
              <a:t>, </a:t>
            </a:r>
            <a:r>
              <a:rPr lang="pt-BR" sz="2800" b="1" dirty="0" err="1">
                <a:solidFill>
                  <a:srgbClr val="FF0000"/>
                </a:solidFill>
              </a:rPr>
              <a:t>divideValores</a:t>
            </a:r>
            <a:r>
              <a:rPr lang="pt-BR" sz="2800" b="1" dirty="0">
                <a:solidFill>
                  <a:srgbClr val="FF0000"/>
                </a:solidFill>
              </a:rPr>
              <a:t> e imprime resultado.</a:t>
            </a:r>
          </a:p>
        </p:txBody>
      </p:sp>
    </p:spTree>
    <p:extLst>
      <p:ext uri="{BB962C8B-B14F-4D97-AF65-F5344CB8AC3E}">
        <p14:creationId xmlns:p14="http://schemas.microsoft.com/office/powerpoint/2010/main" val="2058362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11310-072A-4F32-96EF-5330AC4C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81069"/>
            <a:ext cx="9144000" cy="854354"/>
          </a:xfrm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Atividade – Aula Passada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C4390E7-BA79-4E1A-8A37-1327EE1D2630}"/>
              </a:ext>
            </a:extLst>
          </p:cNvPr>
          <p:cNvCxnSpPr/>
          <p:nvPr/>
        </p:nvCxnSpPr>
        <p:spPr>
          <a:xfrm>
            <a:off x="0" y="1250576"/>
            <a:ext cx="12192000" cy="0"/>
          </a:xfrm>
          <a:prstGeom prst="line">
            <a:avLst/>
          </a:prstGeom>
          <a:ln w="38100">
            <a:solidFill>
              <a:srgbClr val="92B3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ítulo 2">
            <a:extLst>
              <a:ext uri="{FF2B5EF4-FFF2-40B4-BE49-F238E27FC236}">
                <a16:creationId xmlns:a16="http://schemas.microsoft.com/office/drawing/2014/main" id="{0E5A758A-C28F-465D-A920-65579C9B533C}"/>
              </a:ext>
            </a:extLst>
          </p:cNvPr>
          <p:cNvSpPr txBox="1">
            <a:spLocks/>
          </p:cNvSpPr>
          <p:nvPr/>
        </p:nvSpPr>
        <p:spPr>
          <a:xfrm>
            <a:off x="1170065" y="2818503"/>
            <a:ext cx="9144000" cy="3013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4400" b="1" dirty="0"/>
              <a:t>Até o dia </a:t>
            </a:r>
            <a:r>
              <a:rPr lang="pt-BR" sz="4400" b="1" u="sng" dirty="0"/>
              <a:t>11/03/2022</a:t>
            </a:r>
            <a:r>
              <a:rPr lang="pt-BR" sz="4400" b="1" dirty="0"/>
              <a:t> até às 17horas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4400" b="1" dirty="0"/>
              <a:t>Por e-mail: andresaraiva@id.uff.br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D39385CF-13EB-442F-940D-D5C4E3A14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422" y="1613647"/>
            <a:ext cx="11613777" cy="62487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b="1" dirty="0"/>
              <a:t>Entregar o código: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BA8027AA-B3AE-4CF0-8032-C1D5BC82F5E1}"/>
              </a:ext>
            </a:extLst>
          </p:cNvPr>
          <p:cNvSpPr txBox="1">
            <a:spLocks/>
          </p:cNvSpPr>
          <p:nvPr/>
        </p:nvSpPr>
        <p:spPr>
          <a:xfrm>
            <a:off x="1" y="5570706"/>
            <a:ext cx="12192000" cy="1237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FF0000"/>
                </a:solidFill>
              </a:rPr>
              <a:t>Atenção: irá compor a nota da P1</a:t>
            </a:r>
          </a:p>
        </p:txBody>
      </p:sp>
    </p:spTree>
    <p:extLst>
      <p:ext uri="{BB962C8B-B14F-4D97-AF65-F5344CB8AC3E}">
        <p14:creationId xmlns:p14="http://schemas.microsoft.com/office/powerpoint/2010/main" val="29766742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11310-072A-4F32-96EF-5330AC4C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81069"/>
            <a:ext cx="9144000" cy="854354"/>
          </a:xfrm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Próxima Aula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EA454E-9C11-49EC-808F-889E4964B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423" y="1613647"/>
            <a:ext cx="9144000" cy="123713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b="1" dirty="0"/>
              <a:t>Na próxima aula abordaremos: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C4390E7-BA79-4E1A-8A37-1327EE1D2630}"/>
              </a:ext>
            </a:extLst>
          </p:cNvPr>
          <p:cNvCxnSpPr/>
          <p:nvPr/>
        </p:nvCxnSpPr>
        <p:spPr>
          <a:xfrm>
            <a:off x="0" y="1250576"/>
            <a:ext cx="12192000" cy="0"/>
          </a:xfrm>
          <a:prstGeom prst="line">
            <a:avLst/>
          </a:prstGeom>
          <a:ln w="38100">
            <a:solidFill>
              <a:srgbClr val="92B3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6DA0C7C7-CAAF-41F7-93C5-A10545D78DA0}"/>
              </a:ext>
            </a:extLst>
          </p:cNvPr>
          <p:cNvSpPr txBox="1">
            <a:spLocks/>
          </p:cNvSpPr>
          <p:nvPr/>
        </p:nvSpPr>
        <p:spPr>
          <a:xfrm>
            <a:off x="2379809" y="3314151"/>
            <a:ext cx="9144000" cy="2874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b="1" dirty="0"/>
              <a:t>Vetores;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b="1" dirty="0"/>
              <a:t>Matrizes;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b="1" dirty="0" err="1"/>
              <a:t>Strings</a:t>
            </a:r>
            <a:r>
              <a:rPr lang="pt-BR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7098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11310-072A-4F32-96EF-5330AC4C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81069"/>
            <a:ext cx="9144000" cy="854354"/>
          </a:xfrm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Fim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C4390E7-BA79-4E1A-8A37-1327EE1D2630}"/>
              </a:ext>
            </a:extLst>
          </p:cNvPr>
          <p:cNvCxnSpPr/>
          <p:nvPr/>
        </p:nvCxnSpPr>
        <p:spPr>
          <a:xfrm>
            <a:off x="0" y="1250576"/>
            <a:ext cx="12192000" cy="0"/>
          </a:xfrm>
          <a:prstGeom prst="line">
            <a:avLst/>
          </a:prstGeom>
          <a:ln w="38100">
            <a:solidFill>
              <a:srgbClr val="92B3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6DA0C7C7-CAAF-41F7-93C5-A10545D78DA0}"/>
              </a:ext>
            </a:extLst>
          </p:cNvPr>
          <p:cNvSpPr txBox="1">
            <a:spLocks/>
          </p:cNvSpPr>
          <p:nvPr/>
        </p:nvSpPr>
        <p:spPr>
          <a:xfrm>
            <a:off x="832757" y="4963885"/>
            <a:ext cx="10691052" cy="1224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/>
              <a:t>Contato:</a:t>
            </a:r>
          </a:p>
          <a:p>
            <a:r>
              <a:rPr lang="pt-BR" sz="2800" b="1" dirty="0"/>
              <a:t>andresaraiva@id.uff.br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620719B5-80A4-47B4-B2DD-8538706CC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0898454">
            <a:off x="1606283" y="260111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pt-BR" sz="11500" b="1" dirty="0">
                <a:latin typeface="Angelica" panose="02000505000000020003" pitchFamily="2" charset="0"/>
              </a:rPr>
              <a:t>Obrigado!!!</a:t>
            </a:r>
          </a:p>
        </p:txBody>
      </p:sp>
    </p:spTree>
    <p:extLst>
      <p:ext uri="{BB962C8B-B14F-4D97-AF65-F5344CB8AC3E}">
        <p14:creationId xmlns:p14="http://schemas.microsoft.com/office/powerpoint/2010/main" val="3923815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11310-072A-4F32-96EF-5330AC4C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81069"/>
            <a:ext cx="9144000" cy="854354"/>
          </a:xfrm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Atividade – Aula Passada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C4390E7-BA79-4E1A-8A37-1327EE1D2630}"/>
              </a:ext>
            </a:extLst>
          </p:cNvPr>
          <p:cNvCxnSpPr/>
          <p:nvPr/>
        </p:nvCxnSpPr>
        <p:spPr>
          <a:xfrm>
            <a:off x="0" y="1250576"/>
            <a:ext cx="12192000" cy="0"/>
          </a:xfrm>
          <a:prstGeom prst="line">
            <a:avLst/>
          </a:prstGeom>
          <a:ln w="38100">
            <a:solidFill>
              <a:srgbClr val="92B3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ítulo 2">
            <a:extLst>
              <a:ext uri="{FF2B5EF4-FFF2-40B4-BE49-F238E27FC236}">
                <a16:creationId xmlns:a16="http://schemas.microsoft.com/office/drawing/2014/main" id="{CDEF84AD-DC5D-4C07-8A64-76C056AF1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422" y="1613647"/>
            <a:ext cx="11613777" cy="123713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b="1" dirty="0"/>
              <a:t>Criar uma programa para calcular Fatorial. Seu software deve: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37FB5A6-E21F-4F1A-A8BB-A4594D4A140A}"/>
              </a:ext>
            </a:extLst>
          </p:cNvPr>
          <p:cNvSpPr txBox="1">
            <a:spLocks/>
          </p:cNvSpPr>
          <p:nvPr/>
        </p:nvSpPr>
        <p:spPr>
          <a:xfrm>
            <a:off x="1170065" y="2005597"/>
            <a:ext cx="9144000" cy="3826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b="1" dirty="0"/>
              <a:t>Permitir a entrada de um número inteiro;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b="1" dirty="0"/>
              <a:t>Apresentar na saída padrão (vídeo) o resultado.</a:t>
            </a:r>
          </a:p>
          <a:p>
            <a:pPr algn="l"/>
            <a:endParaRPr lang="pt-BR" sz="2800" b="1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DD4E9AD-2C42-43B2-8C3E-6262F316A599}"/>
              </a:ext>
            </a:extLst>
          </p:cNvPr>
          <p:cNvSpPr txBox="1">
            <a:spLocks/>
          </p:cNvSpPr>
          <p:nvPr/>
        </p:nvSpPr>
        <p:spPr>
          <a:xfrm>
            <a:off x="384585" y="3722965"/>
            <a:ext cx="11613777" cy="12371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FF0000"/>
                </a:solidFill>
              </a:rPr>
              <a:t>Neste momento é obrigatório o uso do </a:t>
            </a:r>
            <a:r>
              <a:rPr lang="pt-BR" sz="2800" b="1" dirty="0" err="1">
                <a:solidFill>
                  <a:srgbClr val="FF0000"/>
                </a:solidFill>
              </a:rPr>
              <a:t>While</a:t>
            </a:r>
            <a:endParaRPr lang="pt-BR" sz="2800" b="1" dirty="0">
              <a:solidFill>
                <a:srgbClr val="FF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FF0000"/>
                </a:solidFill>
              </a:rPr>
              <a:t>Você deve tratar seu programa para não aceitar valores menores negativos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FF0000"/>
                </a:solidFill>
              </a:rPr>
              <a:t>Fatorial de 0 será sempre 1 (propriedade matemática)</a:t>
            </a:r>
          </a:p>
        </p:txBody>
      </p:sp>
    </p:spTree>
    <p:extLst>
      <p:ext uri="{BB962C8B-B14F-4D97-AF65-F5344CB8AC3E}">
        <p14:creationId xmlns:p14="http://schemas.microsoft.com/office/powerpoint/2010/main" val="385099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11310-072A-4F32-96EF-5330AC4C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81069"/>
            <a:ext cx="9144000" cy="854354"/>
          </a:xfrm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Revisão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EA454E-9C11-49EC-808F-889E4964B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422" y="1613647"/>
            <a:ext cx="11613777" cy="1237130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 função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.split() </a:t>
            </a:r>
            <a:r>
              <a:rPr lang="pt-BR" sz="2800" b="0" i="0" dirty="0">
                <a:solidFill>
                  <a:srgbClr val="1214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permite dividir o conteúdo da variável de acordo com as condições especificadas em cada parâmetro da função ou com os valores predefinidos por padrão.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C4390E7-BA79-4E1A-8A37-1327EE1D2630}"/>
              </a:ext>
            </a:extLst>
          </p:cNvPr>
          <p:cNvCxnSpPr/>
          <p:nvPr/>
        </p:nvCxnSpPr>
        <p:spPr>
          <a:xfrm>
            <a:off x="0" y="1250576"/>
            <a:ext cx="12192000" cy="0"/>
          </a:xfrm>
          <a:prstGeom prst="line">
            <a:avLst/>
          </a:prstGeom>
          <a:ln w="38100">
            <a:solidFill>
              <a:srgbClr val="92B3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ítulo 2">
            <a:extLst>
              <a:ext uri="{FF2B5EF4-FFF2-40B4-BE49-F238E27FC236}">
                <a16:creationId xmlns:a16="http://schemas.microsoft.com/office/drawing/2014/main" id="{942F97B6-1734-495F-ADCA-F710D935C598}"/>
              </a:ext>
            </a:extLst>
          </p:cNvPr>
          <p:cNvSpPr txBox="1">
            <a:spLocks/>
          </p:cNvSpPr>
          <p:nvPr/>
        </p:nvSpPr>
        <p:spPr>
          <a:xfrm>
            <a:off x="1570616" y="3053443"/>
            <a:ext cx="10332272" cy="1720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b="1" i="1" dirty="0" err="1">
                <a:solidFill>
                  <a:srgbClr val="000000"/>
                </a:solidFill>
                <a:effectLst/>
              </a:rPr>
              <a:t>string</a:t>
            </a:r>
            <a:r>
              <a:rPr lang="pt-BR" sz="2800" b="1" i="0" dirty="0" err="1">
                <a:solidFill>
                  <a:srgbClr val="000000"/>
                </a:solidFill>
                <a:effectLst/>
              </a:rPr>
              <a:t>.split</a:t>
            </a:r>
            <a:r>
              <a:rPr lang="pt-BR" sz="2800" b="1" i="0" dirty="0">
                <a:solidFill>
                  <a:srgbClr val="000000"/>
                </a:solidFill>
                <a:effectLst/>
              </a:rPr>
              <a:t>(</a:t>
            </a:r>
            <a:r>
              <a:rPr lang="pt-BR" sz="2800" b="1" i="1" dirty="0" err="1">
                <a:solidFill>
                  <a:srgbClr val="000000"/>
                </a:solidFill>
                <a:effectLst/>
              </a:rPr>
              <a:t>separator</a:t>
            </a:r>
            <a:r>
              <a:rPr lang="pt-BR" sz="2800" b="1" i="1" dirty="0">
                <a:solidFill>
                  <a:srgbClr val="000000"/>
                </a:solidFill>
                <a:effectLst/>
              </a:rPr>
              <a:t>, </a:t>
            </a:r>
            <a:r>
              <a:rPr lang="pt-BR" sz="2800" b="1" i="1" dirty="0" err="1">
                <a:solidFill>
                  <a:srgbClr val="000000"/>
                </a:solidFill>
                <a:effectLst/>
              </a:rPr>
              <a:t>maxsplit</a:t>
            </a:r>
            <a:r>
              <a:rPr lang="pt-BR" sz="2800" b="1" i="0" dirty="0">
                <a:solidFill>
                  <a:srgbClr val="000000"/>
                </a:solidFill>
                <a:effectLst/>
              </a:rPr>
              <a:t>)</a:t>
            </a:r>
          </a:p>
          <a:p>
            <a:pPr algn="just"/>
            <a:r>
              <a:rPr lang="pt-BR" sz="2800" b="1" dirty="0">
                <a:solidFill>
                  <a:srgbClr val="000000"/>
                </a:solidFill>
              </a:rPr>
              <a:t>	Ex.: </a:t>
            </a:r>
            <a:r>
              <a:rPr lang="pt-BR" sz="2800" b="0" i="0" dirty="0">
                <a:solidFill>
                  <a:srgbClr val="393A34"/>
                </a:solidFill>
                <a:effectLst/>
              </a:rPr>
              <a:t>nome = "João Paulo da Silva" </a:t>
            </a:r>
          </a:p>
          <a:p>
            <a:pPr algn="just"/>
            <a:r>
              <a:rPr lang="pt-BR" sz="2800" b="0" i="0" dirty="0">
                <a:solidFill>
                  <a:srgbClr val="393A34"/>
                </a:solidFill>
                <a:effectLst/>
              </a:rPr>
              <a:t>                  print(</a:t>
            </a:r>
            <a:r>
              <a:rPr lang="pt-BR" sz="2800" b="0" i="0" dirty="0" err="1">
                <a:solidFill>
                  <a:srgbClr val="393A34"/>
                </a:solidFill>
                <a:effectLst/>
              </a:rPr>
              <a:t>nome.split</a:t>
            </a:r>
            <a:r>
              <a:rPr lang="pt-BR" sz="2800" b="0" i="0" dirty="0">
                <a:solidFill>
                  <a:srgbClr val="393A34"/>
                </a:solidFill>
                <a:effectLst/>
              </a:rPr>
              <a:t>()) </a:t>
            </a:r>
            <a:r>
              <a:rPr lang="pt-BR" sz="2800" b="0" i="0" dirty="0">
                <a:solidFill>
                  <a:srgbClr val="393A34"/>
                </a:solidFill>
                <a:effectLst/>
                <a:sym typeface="Wingdings" panose="05000000000000000000" pitchFamily="2" charset="2"/>
              </a:rPr>
              <a:t> </a:t>
            </a:r>
            <a:r>
              <a:rPr lang="pt-BR" sz="2800" b="0" i="0" dirty="0">
                <a:solidFill>
                  <a:srgbClr val="393A34"/>
                </a:solidFill>
                <a:effectLst/>
              </a:rPr>
              <a:t>['João', 'Paulo', 'da', 'Silva']</a:t>
            </a:r>
            <a:endParaRPr lang="pt-BR" sz="2800" b="1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A34F1D35-3723-4648-983F-CA4ED1AB1214}"/>
              </a:ext>
            </a:extLst>
          </p:cNvPr>
          <p:cNvSpPr txBox="1">
            <a:spLocks/>
          </p:cNvSpPr>
          <p:nvPr/>
        </p:nvSpPr>
        <p:spPr>
          <a:xfrm>
            <a:off x="273421" y="4988859"/>
            <a:ext cx="11613777" cy="1237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/>
              <a:t>https://www.w3schools.com/python/ref_string_split.asp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65880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11310-072A-4F32-96EF-5330AC4C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81069"/>
            <a:ext cx="9144000" cy="854354"/>
          </a:xfrm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Revisão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EA454E-9C11-49EC-808F-889E4964B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422" y="1613647"/>
            <a:ext cx="11613777" cy="1237130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 função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.split() </a:t>
            </a:r>
            <a:r>
              <a:rPr lang="pt-BR" sz="2800" b="0" i="0" dirty="0">
                <a:solidFill>
                  <a:srgbClr val="1214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permite dividir o conteúdo da variável de acordo com as condições especificadas em cada parâmetro da função ou com os valores predefinidos por padrão.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C4390E7-BA79-4E1A-8A37-1327EE1D2630}"/>
              </a:ext>
            </a:extLst>
          </p:cNvPr>
          <p:cNvCxnSpPr/>
          <p:nvPr/>
        </p:nvCxnSpPr>
        <p:spPr>
          <a:xfrm>
            <a:off x="0" y="1250576"/>
            <a:ext cx="12192000" cy="0"/>
          </a:xfrm>
          <a:prstGeom prst="line">
            <a:avLst/>
          </a:prstGeom>
          <a:ln w="38100">
            <a:solidFill>
              <a:srgbClr val="92B3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ítulo 2">
            <a:extLst>
              <a:ext uri="{FF2B5EF4-FFF2-40B4-BE49-F238E27FC236}">
                <a16:creationId xmlns:a16="http://schemas.microsoft.com/office/drawing/2014/main" id="{942F97B6-1734-495F-ADCA-F710D935C598}"/>
              </a:ext>
            </a:extLst>
          </p:cNvPr>
          <p:cNvSpPr txBox="1">
            <a:spLocks/>
          </p:cNvSpPr>
          <p:nvPr/>
        </p:nvSpPr>
        <p:spPr>
          <a:xfrm>
            <a:off x="1570616" y="3053443"/>
            <a:ext cx="10332272" cy="1720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b="1" i="1" dirty="0" err="1">
                <a:solidFill>
                  <a:srgbClr val="000000"/>
                </a:solidFill>
                <a:effectLst/>
              </a:rPr>
              <a:t>string</a:t>
            </a:r>
            <a:r>
              <a:rPr lang="pt-BR" sz="2800" b="1" i="0" dirty="0" err="1">
                <a:solidFill>
                  <a:srgbClr val="000000"/>
                </a:solidFill>
                <a:effectLst/>
              </a:rPr>
              <a:t>.split</a:t>
            </a:r>
            <a:r>
              <a:rPr lang="pt-BR" sz="2800" b="1" i="0" dirty="0">
                <a:solidFill>
                  <a:srgbClr val="000000"/>
                </a:solidFill>
                <a:effectLst/>
              </a:rPr>
              <a:t>(</a:t>
            </a:r>
            <a:r>
              <a:rPr lang="pt-BR" sz="2800" b="1" i="1" dirty="0" err="1">
                <a:solidFill>
                  <a:srgbClr val="000000"/>
                </a:solidFill>
                <a:effectLst/>
              </a:rPr>
              <a:t>separator</a:t>
            </a:r>
            <a:r>
              <a:rPr lang="pt-BR" sz="2800" b="1" i="1" dirty="0">
                <a:solidFill>
                  <a:srgbClr val="000000"/>
                </a:solidFill>
                <a:effectLst/>
              </a:rPr>
              <a:t>, </a:t>
            </a:r>
            <a:r>
              <a:rPr lang="pt-BR" sz="2800" b="1" i="1" dirty="0" err="1">
                <a:solidFill>
                  <a:srgbClr val="000000"/>
                </a:solidFill>
                <a:effectLst/>
              </a:rPr>
              <a:t>maxsplit</a:t>
            </a:r>
            <a:r>
              <a:rPr lang="pt-BR" sz="2800" b="1" i="0" dirty="0">
                <a:solidFill>
                  <a:srgbClr val="000000"/>
                </a:solidFill>
                <a:effectLst/>
              </a:rPr>
              <a:t>)</a:t>
            </a:r>
          </a:p>
          <a:p>
            <a:pPr algn="just"/>
            <a:r>
              <a:rPr lang="pt-BR" sz="2800" b="1" dirty="0">
                <a:solidFill>
                  <a:srgbClr val="000000"/>
                </a:solidFill>
              </a:rPr>
              <a:t>	Ex.: </a:t>
            </a:r>
            <a:r>
              <a:rPr lang="pt-BR" sz="2800" b="0" i="0" dirty="0">
                <a:solidFill>
                  <a:srgbClr val="393A34"/>
                </a:solidFill>
                <a:effectLst/>
              </a:rPr>
              <a:t>nome = "</a:t>
            </a:r>
            <a:r>
              <a:rPr lang="pt-BR" sz="2800" b="0" i="0" dirty="0" err="1">
                <a:solidFill>
                  <a:srgbClr val="393A34"/>
                </a:solidFill>
                <a:effectLst/>
              </a:rPr>
              <a:t>João#Paulo#da</a:t>
            </a:r>
            <a:r>
              <a:rPr lang="pt-BR" sz="2800" dirty="0" err="1">
                <a:solidFill>
                  <a:srgbClr val="393A34"/>
                </a:solidFill>
              </a:rPr>
              <a:t>#</a:t>
            </a:r>
            <a:r>
              <a:rPr lang="pt-BR" sz="2800" b="0" i="0" dirty="0" err="1">
                <a:solidFill>
                  <a:srgbClr val="393A34"/>
                </a:solidFill>
                <a:effectLst/>
              </a:rPr>
              <a:t>Silva</a:t>
            </a:r>
            <a:r>
              <a:rPr lang="pt-BR" sz="2800" b="0" i="0" dirty="0">
                <a:solidFill>
                  <a:srgbClr val="393A34"/>
                </a:solidFill>
                <a:effectLst/>
              </a:rPr>
              <a:t>" </a:t>
            </a:r>
          </a:p>
          <a:p>
            <a:pPr algn="just"/>
            <a:r>
              <a:rPr lang="pt-BR" sz="2800" b="0" i="0" dirty="0">
                <a:solidFill>
                  <a:srgbClr val="393A34"/>
                </a:solidFill>
                <a:effectLst/>
              </a:rPr>
              <a:t>                  print(</a:t>
            </a:r>
            <a:r>
              <a:rPr lang="pt-BR" sz="2800" b="0" i="0" dirty="0" err="1">
                <a:solidFill>
                  <a:srgbClr val="393A34"/>
                </a:solidFill>
                <a:effectLst/>
              </a:rPr>
              <a:t>nome.split</a:t>
            </a:r>
            <a:r>
              <a:rPr lang="pt-BR" sz="2800" b="0" i="0" dirty="0">
                <a:solidFill>
                  <a:srgbClr val="393A34"/>
                </a:solidFill>
                <a:effectLst/>
              </a:rPr>
              <a:t>(“#”, 2)) </a:t>
            </a:r>
            <a:r>
              <a:rPr lang="pt-BR" sz="2800" b="0" i="0" dirty="0">
                <a:solidFill>
                  <a:srgbClr val="393A34"/>
                </a:solidFill>
                <a:effectLst/>
                <a:sym typeface="Wingdings" panose="05000000000000000000" pitchFamily="2" charset="2"/>
              </a:rPr>
              <a:t> </a:t>
            </a:r>
            <a:r>
              <a:rPr lang="pt-BR" sz="2800" b="0" i="0" dirty="0">
                <a:solidFill>
                  <a:srgbClr val="393A34"/>
                </a:solidFill>
                <a:effectLst/>
              </a:rPr>
              <a:t>['João', 'Paulo', ‘</a:t>
            </a:r>
            <a:r>
              <a:rPr lang="pt-BR" sz="2800" b="0" i="0" dirty="0" err="1">
                <a:solidFill>
                  <a:srgbClr val="393A34"/>
                </a:solidFill>
                <a:effectLst/>
              </a:rPr>
              <a:t>da#Silva</a:t>
            </a:r>
            <a:r>
              <a:rPr lang="pt-BR" sz="2800" b="0" i="0" dirty="0">
                <a:solidFill>
                  <a:srgbClr val="393A34"/>
                </a:solidFill>
                <a:effectLst/>
              </a:rPr>
              <a:t>']</a:t>
            </a:r>
            <a:endParaRPr lang="pt-BR" sz="2800" b="1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A34F1D35-3723-4648-983F-CA4ED1AB1214}"/>
              </a:ext>
            </a:extLst>
          </p:cNvPr>
          <p:cNvSpPr txBox="1">
            <a:spLocks/>
          </p:cNvSpPr>
          <p:nvPr/>
        </p:nvSpPr>
        <p:spPr>
          <a:xfrm>
            <a:off x="273421" y="4988859"/>
            <a:ext cx="11613777" cy="1237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/>
              <a:t>https://www.w3schools.com/python/ref_string_split.asp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45018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11310-072A-4F32-96EF-5330AC4C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81069"/>
            <a:ext cx="9144000" cy="854354"/>
          </a:xfrm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Hoje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EA454E-9C11-49EC-808F-889E4964B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423" y="1613647"/>
            <a:ext cx="9144000" cy="123713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b="1" dirty="0"/>
              <a:t>Hoje veremos: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C4390E7-BA79-4E1A-8A37-1327EE1D2630}"/>
              </a:ext>
            </a:extLst>
          </p:cNvPr>
          <p:cNvCxnSpPr/>
          <p:nvPr/>
        </p:nvCxnSpPr>
        <p:spPr>
          <a:xfrm>
            <a:off x="0" y="1250576"/>
            <a:ext cx="12192000" cy="0"/>
          </a:xfrm>
          <a:prstGeom prst="line">
            <a:avLst/>
          </a:prstGeom>
          <a:ln w="38100">
            <a:solidFill>
              <a:srgbClr val="92B3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ítulo 2">
            <a:extLst>
              <a:ext uri="{FF2B5EF4-FFF2-40B4-BE49-F238E27FC236}">
                <a16:creationId xmlns:a16="http://schemas.microsoft.com/office/drawing/2014/main" id="{F8826F02-5CA2-4A72-930D-EFAA6A019D3B}"/>
              </a:ext>
            </a:extLst>
          </p:cNvPr>
          <p:cNvSpPr txBox="1">
            <a:spLocks/>
          </p:cNvSpPr>
          <p:nvPr/>
        </p:nvSpPr>
        <p:spPr>
          <a:xfrm>
            <a:off x="1202338" y="2469011"/>
            <a:ext cx="9144000" cy="1690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b="1" dirty="0"/>
              <a:t>Subprogramação: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6DA0C7C7-CAAF-41F7-93C5-A10545D78DA0}"/>
              </a:ext>
            </a:extLst>
          </p:cNvPr>
          <p:cNvSpPr txBox="1">
            <a:spLocks/>
          </p:cNvSpPr>
          <p:nvPr/>
        </p:nvSpPr>
        <p:spPr>
          <a:xfrm>
            <a:off x="2379809" y="3314151"/>
            <a:ext cx="9144000" cy="2874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b="1" dirty="0"/>
              <a:t>Funções;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b="1" dirty="0"/>
              <a:t>Variáveis;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b="1" dirty="0"/>
              <a:t>Parâmetros.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1831314-2865-4830-98B3-11B70A2B4F85}"/>
              </a:ext>
            </a:extLst>
          </p:cNvPr>
          <p:cNvSpPr txBox="1">
            <a:spLocks/>
          </p:cNvSpPr>
          <p:nvPr/>
        </p:nvSpPr>
        <p:spPr>
          <a:xfrm>
            <a:off x="1202338" y="5244353"/>
            <a:ext cx="9144000" cy="1690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b="1" dirty="0"/>
              <a:t>Estruturas de Dados</a:t>
            </a:r>
          </a:p>
        </p:txBody>
      </p:sp>
    </p:spTree>
    <p:extLst>
      <p:ext uri="{BB962C8B-B14F-4D97-AF65-F5344CB8AC3E}">
        <p14:creationId xmlns:p14="http://schemas.microsoft.com/office/powerpoint/2010/main" val="1022688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11310-072A-4F32-96EF-5330AC4C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81069"/>
            <a:ext cx="9144000" cy="854354"/>
          </a:xfrm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Revisão – Funções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EA454E-9C11-49EC-808F-889E4964B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422" y="1613646"/>
            <a:ext cx="11613777" cy="1376975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Trata-se de um grupo de sentenças (</a:t>
            </a:r>
            <a:r>
              <a:rPr lang="pt-BR" sz="2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suite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comando(s) e/ou estrutura(s) de controle (e funções internas), ao qual é atribuído um nome, que após a sua execução retorna um valor.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C4390E7-BA79-4E1A-8A37-1327EE1D2630}"/>
              </a:ext>
            </a:extLst>
          </p:cNvPr>
          <p:cNvCxnSpPr/>
          <p:nvPr/>
        </p:nvCxnSpPr>
        <p:spPr>
          <a:xfrm>
            <a:off x="0" y="1250576"/>
            <a:ext cx="12192000" cy="0"/>
          </a:xfrm>
          <a:prstGeom prst="line">
            <a:avLst/>
          </a:prstGeom>
          <a:ln w="38100">
            <a:solidFill>
              <a:srgbClr val="92B3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152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11310-072A-4F32-96EF-5330AC4C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81069"/>
            <a:ext cx="9144000" cy="854354"/>
          </a:xfrm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Revisão – Funções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EA454E-9C11-49EC-808F-889E4964B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422" y="1613646"/>
            <a:ext cx="11613777" cy="1376975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Trata-se de um grupo de sentenças (</a:t>
            </a:r>
            <a:r>
              <a:rPr lang="pt-BR" sz="2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suite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comando(s) e/ou estrutura(s) de controle (e funções internas), ao qual é atribuído um nome, que após a sua execução retorna um valor.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000000"/>
                </a:solidFill>
                <a:effectLst/>
                <a:latin typeface="ArialMT"/>
              </a:rPr>
              <a:t>A utilização de funções permite que: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C4390E7-BA79-4E1A-8A37-1327EE1D2630}"/>
              </a:ext>
            </a:extLst>
          </p:cNvPr>
          <p:cNvCxnSpPr/>
          <p:nvPr/>
        </p:nvCxnSpPr>
        <p:spPr>
          <a:xfrm>
            <a:off x="0" y="1250576"/>
            <a:ext cx="12192000" cy="0"/>
          </a:xfrm>
          <a:prstGeom prst="line">
            <a:avLst/>
          </a:prstGeom>
          <a:ln w="38100">
            <a:solidFill>
              <a:srgbClr val="92B3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ítulo 2">
            <a:extLst>
              <a:ext uri="{FF2B5EF4-FFF2-40B4-BE49-F238E27FC236}">
                <a16:creationId xmlns:a16="http://schemas.microsoft.com/office/drawing/2014/main" id="{B6FAE29B-E87E-4458-A5A9-39BA454F7DAD}"/>
              </a:ext>
            </a:extLst>
          </p:cNvPr>
          <p:cNvSpPr txBox="1">
            <a:spLocks/>
          </p:cNvSpPr>
          <p:nvPr/>
        </p:nvSpPr>
        <p:spPr>
          <a:xfrm>
            <a:off x="1226371" y="3466653"/>
            <a:ext cx="10281622" cy="2140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000000"/>
                </a:solidFill>
                <a:effectLst/>
                <a:latin typeface="ArialMT"/>
              </a:rPr>
              <a:t>Diferentes partes do programa possam ser desenvolvidas e testadas separadamente;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000000"/>
                </a:solidFill>
                <a:effectLst/>
                <a:latin typeface="ArialMT"/>
              </a:rPr>
              <a:t>Partes do código possam ser reutilizadas em diferentes pontos do programa;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000000"/>
                </a:solidFill>
                <a:effectLst/>
                <a:latin typeface="ArialMT"/>
              </a:rPr>
              <a:t>Programas complexos possam ser montados a partir de unidades menores já desenvolvidas e testadas.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19283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1692</Words>
  <Application>Microsoft Office PowerPoint</Application>
  <PresentationFormat>Widescreen</PresentationFormat>
  <Paragraphs>229</Paragraphs>
  <Slides>36</Slides>
  <Notes>35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3" baseType="lpstr">
      <vt:lpstr>Angelica</vt:lpstr>
      <vt:lpstr>Arial</vt:lpstr>
      <vt:lpstr>Arial-BoldMT</vt:lpstr>
      <vt:lpstr>ArialMT</vt:lpstr>
      <vt:lpstr>Calibri</vt:lpstr>
      <vt:lpstr>Calibri Light</vt:lpstr>
      <vt:lpstr>Tema do Office</vt:lpstr>
      <vt:lpstr>Engenharia de Software</vt:lpstr>
      <vt:lpstr>Laboratório de Programação com interfaces com o usuário</vt:lpstr>
      <vt:lpstr>Atividade – Aula Passada</vt:lpstr>
      <vt:lpstr>Atividade – Aula Passada</vt:lpstr>
      <vt:lpstr>Revisão</vt:lpstr>
      <vt:lpstr>Revisão</vt:lpstr>
      <vt:lpstr>Hoje</vt:lpstr>
      <vt:lpstr>Revisão – Funções</vt:lpstr>
      <vt:lpstr>Revisão – Funções</vt:lpstr>
      <vt:lpstr>Revisão – Funções</vt:lpstr>
      <vt:lpstr>Revisão – Funções</vt:lpstr>
      <vt:lpstr>Revisão – Funções</vt:lpstr>
      <vt:lpstr>Revisão – Funções</vt:lpstr>
      <vt:lpstr>Revisão – Funções</vt:lpstr>
      <vt:lpstr>Revisão – Funções</vt:lpstr>
      <vt:lpstr>Revisão – Funções</vt:lpstr>
      <vt:lpstr>Revisão – Funções</vt:lpstr>
      <vt:lpstr>Revisão – Passagem de Parâmetros</vt:lpstr>
      <vt:lpstr>Revisão – Passagem de Parâmetros</vt:lpstr>
      <vt:lpstr>Revisão – Passagem de Parâmetros</vt:lpstr>
      <vt:lpstr>Revisão – Passagem de Parâmetros</vt:lpstr>
      <vt:lpstr>Revisão – Passagem de Parâmetros</vt:lpstr>
      <vt:lpstr>Revisão – Passagem de Parâmetros</vt:lpstr>
      <vt:lpstr>Revisão – Passagem de Parâmetros</vt:lpstr>
      <vt:lpstr>Revisão – Passagem de Parâmetros</vt:lpstr>
      <vt:lpstr>Revisão – Passagem de Parâmetros</vt:lpstr>
      <vt:lpstr>Revisão – Passagem de Parâmetros</vt:lpstr>
      <vt:lpstr>Revisão – Recursividade</vt:lpstr>
      <vt:lpstr>Revisão – Recursividade</vt:lpstr>
      <vt:lpstr>Revisão – Recursividade</vt:lpstr>
      <vt:lpstr>Revisão – Estrutura de Dados</vt:lpstr>
      <vt:lpstr>Revisão – Estrutura de Dados</vt:lpstr>
      <vt:lpstr>Atividade – Aula Passada</vt:lpstr>
      <vt:lpstr>Atividade – Aula Passada</vt:lpstr>
      <vt:lpstr>Próxima Aula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Saraiva</dc:creator>
  <cp:lastModifiedBy>André Saraiva</cp:lastModifiedBy>
  <cp:revision>57</cp:revision>
  <dcterms:created xsi:type="dcterms:W3CDTF">2022-01-26T13:44:59Z</dcterms:created>
  <dcterms:modified xsi:type="dcterms:W3CDTF">2022-02-22T23:19:25Z</dcterms:modified>
</cp:coreProperties>
</file>