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slideLayouts/slideLayout6.xml" ContentType="application/vnd.openxmlformats-officedocument.presentationml.slideLayout+xml"/>
  <Override PartName="/ppt/theme/theme4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5.xml" ContentType="application/vnd.openxmlformats-officedocument.theme+xml"/>
  <Override PartName="/ppt/slideLayouts/slideLayout9.xml" ContentType="application/vnd.openxmlformats-officedocument.presentationml.slideLayout+xml"/>
  <Override PartName="/ppt/theme/theme6.xml" ContentType="application/vnd.openxmlformats-officedocument.theme+xml"/>
  <Override PartName="/ppt/slideLayouts/slideLayout10.xml" ContentType="application/vnd.openxmlformats-officedocument.presentationml.slideLayout+xml"/>
  <Override PartName="/ppt/theme/theme7.xml" ContentType="application/vnd.openxmlformats-officedocument.theme+xml"/>
  <Override PartName="/ppt/slideLayouts/slideLayout11.xml" ContentType="application/vnd.openxmlformats-officedocument.presentationml.slideLayout+xml"/>
  <Override PartName="/ppt/theme/theme8.xml" ContentType="application/vnd.openxmlformats-officedocument.theme+xml"/>
  <Override PartName="/ppt/slideLayouts/slideLayout12.xml" ContentType="application/vnd.openxmlformats-officedocument.presentationml.slideLayout+xml"/>
  <Override PartName="/ppt/theme/theme9.xml" ContentType="application/vnd.openxmlformats-officedocument.theme+xml"/>
  <Override PartName="/ppt/slideLayouts/slideLayout13.xml" ContentType="application/vnd.openxmlformats-officedocument.presentationml.slideLayout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  <p:sldMasterId id="2147483655" r:id="rId3"/>
    <p:sldMasterId id="2147483657" r:id="rId4"/>
    <p:sldMasterId id="2147483670" r:id="rId5"/>
    <p:sldMasterId id="2147483659" r:id="rId6"/>
    <p:sldMasterId id="2147483661" r:id="rId7"/>
    <p:sldMasterId id="2147483663" r:id="rId8"/>
    <p:sldMasterId id="2147483665" r:id="rId9"/>
    <p:sldMasterId id="2147483667" r:id="rId10"/>
  </p:sldMasterIdLst>
  <p:notesMasterIdLst>
    <p:notesMasterId r:id="rId45"/>
  </p:notesMasterIdLst>
  <p:handoutMasterIdLst>
    <p:handoutMasterId r:id="rId46"/>
  </p:handoutMasterIdLst>
  <p:sldIdLst>
    <p:sldId id="256" r:id="rId11"/>
    <p:sldId id="265" r:id="rId12"/>
    <p:sldId id="266" r:id="rId13"/>
    <p:sldId id="267" r:id="rId14"/>
    <p:sldId id="271" r:id="rId15"/>
    <p:sldId id="268" r:id="rId16"/>
    <p:sldId id="272" r:id="rId17"/>
    <p:sldId id="269" r:id="rId18"/>
    <p:sldId id="289" r:id="rId19"/>
    <p:sldId id="279" r:id="rId20"/>
    <p:sldId id="290" r:id="rId21"/>
    <p:sldId id="275" r:id="rId22"/>
    <p:sldId id="276" r:id="rId23"/>
    <p:sldId id="277" r:id="rId24"/>
    <p:sldId id="278" r:id="rId25"/>
    <p:sldId id="282" r:id="rId26"/>
    <p:sldId id="281" r:id="rId27"/>
    <p:sldId id="283" r:id="rId28"/>
    <p:sldId id="284" r:id="rId29"/>
    <p:sldId id="293" r:id="rId30"/>
    <p:sldId id="294" r:id="rId31"/>
    <p:sldId id="296" r:id="rId32"/>
    <p:sldId id="295" r:id="rId33"/>
    <p:sldId id="285" r:id="rId34"/>
    <p:sldId id="298" r:id="rId35"/>
    <p:sldId id="292" r:id="rId36"/>
    <p:sldId id="297" r:id="rId37"/>
    <p:sldId id="286" r:id="rId38"/>
    <p:sldId id="299" r:id="rId39"/>
    <p:sldId id="287" r:id="rId40"/>
    <p:sldId id="301" r:id="rId41"/>
    <p:sldId id="300" r:id="rId42"/>
    <p:sldId id="291" r:id="rId43"/>
    <p:sldId id="270" r:id="rId44"/>
  </p:sldIdLst>
  <p:sldSz cx="9144000" cy="5143500" type="screen16x9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1789A"/>
    <a:srgbClr val="474748"/>
    <a:srgbClr val="996600"/>
    <a:srgbClr val="17BE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24" d="100"/>
          <a:sy n="124" d="100"/>
        </p:scale>
        <p:origin x="254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5" d="100"/>
          <a:sy n="85" d="100"/>
        </p:scale>
        <p:origin x="-3786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26" Type="http://schemas.openxmlformats.org/officeDocument/2006/relationships/slide" Target="slides/slide16.xml"/><Relationship Id="rId39" Type="http://schemas.openxmlformats.org/officeDocument/2006/relationships/slide" Target="slides/slide29.xml"/><Relationship Id="rId21" Type="http://schemas.openxmlformats.org/officeDocument/2006/relationships/slide" Target="slides/slide11.xml"/><Relationship Id="rId34" Type="http://schemas.openxmlformats.org/officeDocument/2006/relationships/slide" Target="slides/slide24.xml"/><Relationship Id="rId42" Type="http://schemas.openxmlformats.org/officeDocument/2006/relationships/slide" Target="slides/slide32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6.xml"/><Relationship Id="rId29" Type="http://schemas.openxmlformats.org/officeDocument/2006/relationships/slide" Target="slides/slide19.xml"/><Relationship Id="rId11" Type="http://schemas.openxmlformats.org/officeDocument/2006/relationships/slide" Target="slides/slide1.xml"/><Relationship Id="rId24" Type="http://schemas.openxmlformats.org/officeDocument/2006/relationships/slide" Target="slides/slide14.xml"/><Relationship Id="rId32" Type="http://schemas.openxmlformats.org/officeDocument/2006/relationships/slide" Target="slides/slide22.xml"/><Relationship Id="rId37" Type="http://schemas.openxmlformats.org/officeDocument/2006/relationships/slide" Target="slides/slide27.xml"/><Relationship Id="rId40" Type="http://schemas.openxmlformats.org/officeDocument/2006/relationships/slide" Target="slides/slide30.xml"/><Relationship Id="rId45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5.xml"/><Relationship Id="rId23" Type="http://schemas.openxmlformats.org/officeDocument/2006/relationships/slide" Target="slides/slide13.xml"/><Relationship Id="rId28" Type="http://schemas.openxmlformats.org/officeDocument/2006/relationships/slide" Target="slides/slide18.xml"/><Relationship Id="rId36" Type="http://schemas.openxmlformats.org/officeDocument/2006/relationships/slide" Target="slides/slide26.xml"/><Relationship Id="rId49" Type="http://schemas.openxmlformats.org/officeDocument/2006/relationships/theme" Target="theme/theme1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9.xml"/><Relationship Id="rId31" Type="http://schemas.openxmlformats.org/officeDocument/2006/relationships/slide" Target="slides/slide21.xml"/><Relationship Id="rId44" Type="http://schemas.openxmlformats.org/officeDocument/2006/relationships/slide" Target="slides/slide34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4.xml"/><Relationship Id="rId22" Type="http://schemas.openxmlformats.org/officeDocument/2006/relationships/slide" Target="slides/slide12.xml"/><Relationship Id="rId27" Type="http://schemas.openxmlformats.org/officeDocument/2006/relationships/slide" Target="slides/slide17.xml"/><Relationship Id="rId30" Type="http://schemas.openxmlformats.org/officeDocument/2006/relationships/slide" Target="slides/slide20.xml"/><Relationship Id="rId35" Type="http://schemas.openxmlformats.org/officeDocument/2006/relationships/slide" Target="slides/slide25.xml"/><Relationship Id="rId43" Type="http://schemas.openxmlformats.org/officeDocument/2006/relationships/slide" Target="slides/slide33.xml"/><Relationship Id="rId48" Type="http://schemas.openxmlformats.org/officeDocument/2006/relationships/viewProps" Target="viewProps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5" Type="http://schemas.openxmlformats.org/officeDocument/2006/relationships/slide" Target="slides/slide15.xml"/><Relationship Id="rId33" Type="http://schemas.openxmlformats.org/officeDocument/2006/relationships/slide" Target="slides/slide23.xml"/><Relationship Id="rId38" Type="http://schemas.openxmlformats.org/officeDocument/2006/relationships/slide" Target="slides/slide28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0.xml"/><Relationship Id="rId41" Type="http://schemas.openxmlformats.org/officeDocument/2006/relationships/slide" Target="slides/slide3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D6A30C-50D2-4409-8C57-B758E4448AF7}" type="datetimeFigureOut">
              <a:rPr lang="pt-BR" smtClean="0"/>
              <a:t>10/08/2022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54CFC7-C996-4863-90E8-DB58BF8229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23489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3CBAFB-72C8-4421-82CF-2C64DCD5A75B}" type="datetimeFigureOut">
              <a:rPr lang="pt-BR" smtClean="0"/>
              <a:t>10/08/2022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6F4808-22E8-406A-932F-9218A9615E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01273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5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187624" y="1589798"/>
            <a:ext cx="7056784" cy="1261963"/>
          </a:xfrm>
          <a:prstGeom prst="rect">
            <a:avLst/>
          </a:prstGeom>
        </p:spPr>
        <p:txBody>
          <a:bodyPr anchor="ctr"/>
          <a:lstStyle>
            <a:lvl1pPr algn="l">
              <a:defRPr sz="5600" b="1" baseline="0">
                <a:solidFill>
                  <a:srgbClr val="474748"/>
                </a:solidFill>
              </a:defRPr>
            </a:lvl1pPr>
          </a:lstStyle>
          <a:p>
            <a:r>
              <a:rPr lang="pt-BR" dirty="0"/>
              <a:t>Título da Aula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187624" y="2908593"/>
            <a:ext cx="7056784" cy="56630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000" b="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/>
              <a:t>Nome do Professor</a:t>
            </a:r>
          </a:p>
        </p:txBody>
      </p:sp>
    </p:spTree>
    <p:extLst>
      <p:ext uri="{BB962C8B-B14F-4D97-AF65-F5344CB8AC3E}">
        <p14:creationId xmlns:p14="http://schemas.microsoft.com/office/powerpoint/2010/main" val="68919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882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enas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0" y="195487"/>
            <a:ext cx="9180512" cy="432048"/>
          </a:xfrm>
          <a:prstGeom prst="rect">
            <a:avLst/>
          </a:prstGeom>
        </p:spPr>
        <p:txBody>
          <a:bodyPr anchor="ctr"/>
          <a:lstStyle>
            <a:lvl1pPr>
              <a:defRPr sz="2500" b="1" strike="noStrike" baseline="0">
                <a:solidFill>
                  <a:srgbClr val="17BEBB"/>
                </a:solidFill>
              </a:defRPr>
            </a:lvl1pPr>
          </a:lstStyle>
          <a:p>
            <a:r>
              <a:rPr lang="pt-BR" dirty="0"/>
              <a:t>Exemplo – Slide Com Imagem (Foto)</a:t>
            </a:r>
          </a:p>
        </p:txBody>
      </p:sp>
    </p:spTree>
    <p:extLst>
      <p:ext uri="{BB962C8B-B14F-4D97-AF65-F5344CB8AC3E}">
        <p14:creationId xmlns:p14="http://schemas.microsoft.com/office/powerpoint/2010/main" val="39167197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0" y="195487"/>
            <a:ext cx="9144000" cy="432048"/>
          </a:xfrm>
          <a:prstGeom prst="rect">
            <a:avLst/>
          </a:prstGeom>
        </p:spPr>
        <p:txBody>
          <a:bodyPr anchor="ctr"/>
          <a:lstStyle>
            <a:lvl1pPr>
              <a:defRPr sz="2500" b="1" strike="noStrike" baseline="0">
                <a:solidFill>
                  <a:srgbClr val="17BEBB"/>
                </a:solidFill>
              </a:defRPr>
            </a:lvl1pPr>
          </a:lstStyle>
          <a:p>
            <a:r>
              <a:rPr lang="pt-BR" dirty="0"/>
              <a:t>Exemplo – Tabela</a:t>
            </a:r>
          </a:p>
        </p:txBody>
      </p:sp>
    </p:spTree>
    <p:extLst>
      <p:ext uri="{BB962C8B-B14F-4D97-AF65-F5344CB8AC3E}">
        <p14:creationId xmlns:p14="http://schemas.microsoft.com/office/powerpoint/2010/main" val="137580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2213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2716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ítulo e texto corr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311950" y="101873"/>
            <a:ext cx="8580530" cy="741685"/>
          </a:xfrm>
          <a:prstGeom prst="rect">
            <a:avLst/>
          </a:prstGeom>
        </p:spPr>
        <p:txBody>
          <a:bodyPr anchor="ctr"/>
          <a:lstStyle>
            <a:lvl1pPr algn="l">
              <a:defRPr sz="3500" b="1" baseline="0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Título texto</a:t>
            </a:r>
          </a:p>
        </p:txBody>
      </p:sp>
    </p:spTree>
    <p:extLst>
      <p:ext uri="{BB962C8B-B14F-4D97-AF65-F5344CB8AC3E}">
        <p14:creationId xmlns:p14="http://schemas.microsoft.com/office/powerpoint/2010/main" val="3707319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0" y="2131862"/>
            <a:ext cx="9144000" cy="857250"/>
          </a:xfrm>
          <a:prstGeom prst="rect">
            <a:avLst/>
          </a:prstGeom>
        </p:spPr>
        <p:txBody>
          <a:bodyPr anchor="ctr"/>
          <a:lstStyle>
            <a:lvl1pPr algn="ctr">
              <a:defRPr sz="4500" b="1" baseline="0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Subtítulo da Apresentação</a:t>
            </a:r>
          </a:p>
        </p:txBody>
      </p:sp>
    </p:spTree>
    <p:extLst>
      <p:ext uri="{BB962C8B-B14F-4D97-AF65-F5344CB8AC3E}">
        <p14:creationId xmlns:p14="http://schemas.microsoft.com/office/powerpoint/2010/main" val="3028343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enas texto corr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4897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texto corr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311950" y="101873"/>
            <a:ext cx="8580530" cy="741685"/>
          </a:xfrm>
          <a:prstGeom prst="rect">
            <a:avLst/>
          </a:prstGeom>
        </p:spPr>
        <p:txBody>
          <a:bodyPr anchor="ctr"/>
          <a:lstStyle>
            <a:lvl1pPr algn="l">
              <a:defRPr sz="3500" b="1" baseline="0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Título texto</a:t>
            </a:r>
          </a:p>
        </p:txBody>
      </p:sp>
    </p:spTree>
    <p:extLst>
      <p:ext uri="{BB962C8B-B14F-4D97-AF65-F5344CB8AC3E}">
        <p14:creationId xmlns:p14="http://schemas.microsoft.com/office/powerpoint/2010/main" val="132371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t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311950" y="101873"/>
            <a:ext cx="8580530" cy="741685"/>
          </a:xfrm>
          <a:prstGeom prst="rect">
            <a:avLst/>
          </a:prstGeom>
        </p:spPr>
        <p:txBody>
          <a:bodyPr anchor="ctr"/>
          <a:lstStyle>
            <a:lvl1pPr algn="l">
              <a:defRPr sz="3500" b="1" baseline="0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Título texto</a:t>
            </a:r>
          </a:p>
        </p:txBody>
      </p:sp>
    </p:spTree>
    <p:extLst>
      <p:ext uri="{BB962C8B-B14F-4D97-AF65-F5344CB8AC3E}">
        <p14:creationId xmlns:p14="http://schemas.microsoft.com/office/powerpoint/2010/main" val="4015330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de título"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shade val="48627"/>
                <a:invGamma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>
            <a:spLocks noChangeArrowheads="1"/>
          </p:cNvSpPr>
          <p:nvPr userDrawn="1"/>
        </p:nvSpPr>
        <p:spPr bwMode="auto">
          <a:xfrm>
            <a:off x="2753600" y="141685"/>
            <a:ext cx="4782976" cy="1102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pt-BR" sz="1800" b="1" dirty="0">
                <a:latin typeface="Calibri" pitchFamily="34" charset="0"/>
                <a:cs typeface="Calibri" pitchFamily="34" charset="0"/>
              </a:rPr>
              <a:t>Pontifícia Universidade Católica de Minas Gerais</a:t>
            </a:r>
          </a:p>
          <a:p>
            <a:pPr algn="ctr" eaLnBrk="1" hangingPunct="1">
              <a:defRPr/>
            </a:pPr>
            <a:r>
              <a:rPr lang="pt-BR" sz="1350" b="1" dirty="0">
                <a:latin typeface="Calibri" pitchFamily="34" charset="0"/>
                <a:cs typeface="Calibri" pitchFamily="34" charset="0"/>
              </a:rPr>
              <a:t>Curso de Sistemas de Informação</a:t>
            </a:r>
          </a:p>
          <a:p>
            <a:pPr algn="ctr" eaLnBrk="1" hangingPunct="1">
              <a:spcBef>
                <a:spcPts val="450"/>
              </a:spcBef>
              <a:defRPr/>
            </a:pPr>
            <a:r>
              <a:rPr lang="pt-BR" sz="1650" b="1" dirty="0">
                <a:latin typeface="Calibri" pitchFamily="34" charset="0"/>
                <a:cs typeface="Calibri" pitchFamily="34" charset="0"/>
              </a:rPr>
              <a:t>Algoritmos e Estruturas de Dados</a:t>
            </a:r>
          </a:p>
          <a:p>
            <a:pPr algn="ctr" eaLnBrk="1" hangingPunct="1">
              <a:defRPr/>
            </a:pPr>
            <a:r>
              <a:rPr lang="pt-BR" sz="1350" b="1" dirty="0">
                <a:latin typeface="Calibri" pitchFamily="34" charset="0"/>
                <a:cs typeface="Calibri" pitchFamily="34" charset="0"/>
              </a:rPr>
              <a:t>Revisão Geral</a:t>
            </a:r>
          </a:p>
        </p:txBody>
      </p:sp>
      <p:pic>
        <p:nvPicPr>
          <p:cNvPr id="3" name="Picture 5" descr="Brasão PUC I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1" y="195263"/>
            <a:ext cx="1223963" cy="903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2"/>
          <p:cNvGrpSpPr>
            <a:grpSpLocks/>
          </p:cNvGrpSpPr>
          <p:nvPr userDrawn="1"/>
        </p:nvGrpSpPr>
        <p:grpSpPr bwMode="auto">
          <a:xfrm>
            <a:off x="-396875" y="1006079"/>
            <a:ext cx="10225088" cy="4431506"/>
            <a:chOff x="-313" y="824"/>
            <a:chExt cx="6570" cy="3722"/>
          </a:xfrm>
        </p:grpSpPr>
        <p:sp>
          <p:nvSpPr>
            <p:cNvPr id="6" name="Rectangle 3"/>
            <p:cNvSpPr>
              <a:spLocks noChangeArrowheads="1"/>
            </p:cNvSpPr>
            <p:nvPr userDrawn="1"/>
          </p:nvSpPr>
          <p:spPr bwMode="hidden">
            <a:xfrm rot="20798144" flipV="1">
              <a:off x="-14" y="1033"/>
              <a:ext cx="1744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>
                <a:defRPr/>
              </a:pPr>
              <a:endParaRPr lang="pt-BR" sz="1350">
                <a:latin typeface="Arial" pitchFamily="34" charset="0"/>
              </a:endParaRPr>
            </a:p>
          </p:txBody>
        </p:sp>
        <p:sp>
          <p:nvSpPr>
            <p:cNvPr id="7" name="Rectangle 4"/>
            <p:cNvSpPr>
              <a:spLocks noChangeArrowheads="1"/>
            </p:cNvSpPr>
            <p:nvPr userDrawn="1"/>
          </p:nvSpPr>
          <p:spPr bwMode="hidden">
            <a:xfrm rot="20774366" flipV="1">
              <a:off x="-24" y="1127"/>
              <a:ext cx="2033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>
                <a:defRPr/>
              </a:pPr>
              <a:endParaRPr lang="pt-BR" sz="1350">
                <a:latin typeface="Arial" pitchFamily="34" charset="0"/>
              </a:endParaRPr>
            </a:p>
          </p:txBody>
        </p:sp>
        <p:sp>
          <p:nvSpPr>
            <p:cNvPr id="8" name="Rectangle 5"/>
            <p:cNvSpPr>
              <a:spLocks noChangeArrowheads="1"/>
            </p:cNvSpPr>
            <p:nvPr userDrawn="1"/>
          </p:nvSpPr>
          <p:spPr bwMode="hidden">
            <a:xfrm rot="20757421" flipV="1">
              <a:off x="-27" y="1198"/>
              <a:ext cx="2246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>
                <a:defRPr/>
              </a:pPr>
              <a:endParaRPr lang="pt-BR" sz="1350">
                <a:latin typeface="Arial" pitchFamily="34" charset="0"/>
              </a:endParaRPr>
            </a:p>
          </p:txBody>
        </p:sp>
        <p:sp>
          <p:nvSpPr>
            <p:cNvPr id="9" name="Rectangle 6"/>
            <p:cNvSpPr>
              <a:spLocks noChangeArrowheads="1"/>
            </p:cNvSpPr>
            <p:nvPr userDrawn="1"/>
          </p:nvSpPr>
          <p:spPr bwMode="hidden">
            <a:xfrm rot="20684206" flipV="1">
              <a:off x="-43" y="1283"/>
              <a:ext cx="2476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>
                <a:defRPr/>
              </a:pPr>
              <a:endParaRPr lang="pt-BR" sz="1350">
                <a:latin typeface="Arial" pitchFamily="34" charset="0"/>
              </a:endParaRPr>
            </a:p>
          </p:txBody>
        </p:sp>
        <p:sp>
          <p:nvSpPr>
            <p:cNvPr id="10" name="Rectangle 7"/>
            <p:cNvSpPr>
              <a:spLocks noChangeArrowheads="1"/>
            </p:cNvSpPr>
            <p:nvPr userDrawn="1"/>
          </p:nvSpPr>
          <p:spPr bwMode="hidden">
            <a:xfrm rot="20631226" flipV="1">
              <a:off x="-51" y="1397"/>
              <a:ext cx="2768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>
                <a:defRPr/>
              </a:pPr>
              <a:endParaRPr lang="pt-BR" sz="1350">
                <a:latin typeface="Arial" pitchFamily="34" charset="0"/>
              </a:endParaRPr>
            </a:p>
          </p:txBody>
        </p:sp>
        <p:sp>
          <p:nvSpPr>
            <p:cNvPr id="11" name="Rectangle 8"/>
            <p:cNvSpPr>
              <a:spLocks noChangeArrowheads="1"/>
            </p:cNvSpPr>
            <p:nvPr userDrawn="1"/>
          </p:nvSpPr>
          <p:spPr bwMode="hidden">
            <a:xfrm rot="20554235" flipV="1">
              <a:off x="-65" y="1523"/>
              <a:ext cx="3058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>
                <a:defRPr/>
              </a:pPr>
              <a:endParaRPr lang="pt-BR" sz="1350">
                <a:latin typeface="Arial" pitchFamily="34" charset="0"/>
              </a:endParaRPr>
            </a:p>
          </p:txBody>
        </p:sp>
        <p:sp>
          <p:nvSpPr>
            <p:cNvPr id="12" name="Rectangle 9"/>
            <p:cNvSpPr>
              <a:spLocks noChangeArrowheads="1"/>
            </p:cNvSpPr>
            <p:nvPr userDrawn="1"/>
          </p:nvSpPr>
          <p:spPr bwMode="hidden">
            <a:xfrm rot="20466593" flipV="1">
              <a:off x="-93" y="1694"/>
              <a:ext cx="3403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>
                <a:defRPr/>
              </a:pPr>
              <a:endParaRPr lang="pt-BR" sz="1350">
                <a:latin typeface="Arial" pitchFamily="34" charset="0"/>
              </a:endParaRPr>
            </a:p>
          </p:txBody>
        </p:sp>
        <p:sp>
          <p:nvSpPr>
            <p:cNvPr id="13" name="Rectangle 10"/>
            <p:cNvSpPr>
              <a:spLocks noChangeArrowheads="1"/>
            </p:cNvSpPr>
            <p:nvPr userDrawn="1"/>
          </p:nvSpPr>
          <p:spPr bwMode="hidden">
            <a:xfrm rot="20343219" flipV="1">
              <a:off x="-99" y="1863"/>
              <a:ext cx="374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>
                <a:defRPr/>
              </a:pPr>
              <a:endParaRPr lang="pt-BR" sz="1350">
                <a:latin typeface="Arial" pitchFamily="34" charset="0"/>
              </a:endParaRPr>
            </a:p>
          </p:txBody>
        </p:sp>
        <p:sp>
          <p:nvSpPr>
            <p:cNvPr id="14" name="Rectangle 11"/>
            <p:cNvSpPr>
              <a:spLocks noChangeArrowheads="1"/>
            </p:cNvSpPr>
            <p:nvPr userDrawn="1"/>
          </p:nvSpPr>
          <p:spPr bwMode="hidden">
            <a:xfrm rot="20211065" flipV="1">
              <a:off x="-165" y="2053"/>
              <a:ext cx="420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>
                <a:defRPr/>
              </a:pPr>
              <a:endParaRPr lang="pt-BR" sz="1350">
                <a:latin typeface="Arial" pitchFamily="34" charset="0"/>
              </a:endParaRPr>
            </a:p>
          </p:txBody>
        </p:sp>
        <p:sp>
          <p:nvSpPr>
            <p:cNvPr id="15" name="Rectangle 12"/>
            <p:cNvSpPr>
              <a:spLocks noChangeArrowheads="1"/>
            </p:cNvSpPr>
            <p:nvPr userDrawn="1"/>
          </p:nvSpPr>
          <p:spPr bwMode="hidden">
            <a:xfrm rot="20102912" flipV="1">
              <a:off x="-214" y="2289"/>
              <a:ext cx="4613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>
                <a:defRPr/>
              </a:pPr>
              <a:endParaRPr lang="pt-BR" sz="1350">
                <a:latin typeface="Arial" pitchFamily="34" charset="0"/>
              </a:endParaRPr>
            </a:p>
          </p:txBody>
        </p:sp>
        <p:sp>
          <p:nvSpPr>
            <p:cNvPr id="16" name="Rectangle 13"/>
            <p:cNvSpPr>
              <a:spLocks noChangeArrowheads="1"/>
            </p:cNvSpPr>
            <p:nvPr userDrawn="1"/>
          </p:nvSpPr>
          <p:spPr bwMode="hidden">
            <a:xfrm rot="19923405" flipV="1">
              <a:off x="-313" y="2617"/>
              <a:ext cx="5200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>
                <a:defRPr/>
              </a:pPr>
              <a:endParaRPr lang="pt-BR" sz="1350">
                <a:latin typeface="Arial" pitchFamily="34" charset="0"/>
              </a:endParaRPr>
            </a:p>
          </p:txBody>
        </p:sp>
        <p:sp>
          <p:nvSpPr>
            <p:cNvPr id="17" name="Rectangle 14"/>
            <p:cNvSpPr>
              <a:spLocks noChangeArrowheads="1"/>
            </p:cNvSpPr>
            <p:nvPr userDrawn="1"/>
          </p:nvSpPr>
          <p:spPr bwMode="hidden">
            <a:xfrm rot="19686284" flipV="1">
              <a:off x="9" y="2881"/>
              <a:ext cx="5401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>
                <a:defRPr/>
              </a:pPr>
              <a:endParaRPr lang="pt-BR" sz="1350">
                <a:latin typeface="Arial" pitchFamily="34" charset="0"/>
              </a:endParaRPr>
            </a:p>
          </p:txBody>
        </p:sp>
        <p:sp>
          <p:nvSpPr>
            <p:cNvPr id="18" name="Rectangle 15"/>
            <p:cNvSpPr>
              <a:spLocks noChangeArrowheads="1"/>
            </p:cNvSpPr>
            <p:nvPr userDrawn="1"/>
          </p:nvSpPr>
          <p:spPr bwMode="hidden">
            <a:xfrm rot="19383534" flipV="1">
              <a:off x="1319" y="2928"/>
              <a:ext cx="4612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0196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>
                <a:defRPr/>
              </a:pPr>
              <a:endParaRPr lang="pt-BR" sz="1350">
                <a:latin typeface="Arial" pitchFamily="34" charset="0"/>
              </a:endParaRPr>
            </a:p>
          </p:txBody>
        </p:sp>
        <p:sp>
          <p:nvSpPr>
            <p:cNvPr id="19" name="Rectangle 16"/>
            <p:cNvSpPr>
              <a:spLocks noChangeArrowheads="1"/>
            </p:cNvSpPr>
            <p:nvPr userDrawn="1"/>
          </p:nvSpPr>
          <p:spPr bwMode="hidden">
            <a:xfrm rot="18994182" flipV="1">
              <a:off x="2681" y="3071"/>
              <a:ext cx="357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13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>
                <a:defRPr/>
              </a:pPr>
              <a:endParaRPr lang="pt-BR" sz="1350">
                <a:latin typeface="Arial" pitchFamily="34" charset="0"/>
              </a:endParaRPr>
            </a:p>
          </p:txBody>
        </p:sp>
        <p:sp>
          <p:nvSpPr>
            <p:cNvPr id="20" name="Rectangle 17"/>
            <p:cNvSpPr>
              <a:spLocks noChangeArrowheads="1"/>
            </p:cNvSpPr>
            <p:nvPr userDrawn="1"/>
          </p:nvSpPr>
          <p:spPr bwMode="hidden">
            <a:xfrm rot="18603245" flipV="1">
              <a:off x="4064" y="3492"/>
              <a:ext cx="207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 vert="eaVert"/>
            <a:lstStyle/>
            <a:p>
              <a:pPr algn="ctr">
                <a:defRPr/>
              </a:pPr>
              <a:endParaRPr lang="pt-BR" sz="1350">
                <a:latin typeface="Arial" pitchFamily="34" charset="0"/>
              </a:endParaRPr>
            </a:p>
          </p:txBody>
        </p:sp>
        <p:sp>
          <p:nvSpPr>
            <p:cNvPr id="21" name="Rectangle 18"/>
            <p:cNvSpPr>
              <a:spLocks noChangeArrowheads="1"/>
            </p:cNvSpPr>
            <p:nvPr userDrawn="1"/>
          </p:nvSpPr>
          <p:spPr bwMode="hidden">
            <a:xfrm rot="39991575" flipH="1" flipV="1">
              <a:off x="5368" y="4167"/>
              <a:ext cx="501" cy="3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 vert="eaVert"/>
            <a:lstStyle/>
            <a:p>
              <a:pPr algn="ctr">
                <a:defRPr/>
              </a:pPr>
              <a:endParaRPr lang="pt-BR" sz="1350">
                <a:latin typeface="Arial" pitchFamily="34" charset="0"/>
              </a:endParaRPr>
            </a:p>
          </p:txBody>
        </p:sp>
        <p:sp>
          <p:nvSpPr>
            <p:cNvPr id="22" name="Rectangle 19"/>
            <p:cNvSpPr>
              <a:spLocks noChangeArrowheads="1"/>
            </p:cNvSpPr>
            <p:nvPr userDrawn="1"/>
          </p:nvSpPr>
          <p:spPr bwMode="hidden">
            <a:xfrm rot="-20541361">
              <a:off x="-146" y="2360"/>
              <a:ext cx="604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defRPr/>
              </a:pPr>
              <a:endParaRPr lang="pt-BR" sz="1350">
                <a:latin typeface="Arial" pitchFamily="34" charset="0"/>
              </a:endParaRPr>
            </a:p>
          </p:txBody>
        </p:sp>
        <p:sp>
          <p:nvSpPr>
            <p:cNvPr id="23" name="Rectangle 20"/>
            <p:cNvSpPr>
              <a:spLocks noChangeArrowheads="1"/>
            </p:cNvSpPr>
            <p:nvPr userDrawn="1"/>
          </p:nvSpPr>
          <p:spPr bwMode="hidden">
            <a:xfrm rot="-20036206">
              <a:off x="-198" y="3396"/>
              <a:ext cx="4137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3529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defRPr/>
              </a:pPr>
              <a:endParaRPr lang="pt-BR" sz="1350">
                <a:latin typeface="Arial" pitchFamily="34" charset="0"/>
              </a:endParaRPr>
            </a:p>
          </p:txBody>
        </p:sp>
        <p:sp>
          <p:nvSpPr>
            <p:cNvPr id="24" name="Rectangle 21"/>
            <p:cNvSpPr>
              <a:spLocks noChangeArrowheads="1"/>
            </p:cNvSpPr>
            <p:nvPr userDrawn="1"/>
          </p:nvSpPr>
          <p:spPr bwMode="hidden">
            <a:xfrm rot="1732981">
              <a:off x="-165" y="3624"/>
              <a:ext cx="280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3529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defRPr/>
              </a:pPr>
              <a:endParaRPr lang="pt-BR" sz="1350">
                <a:latin typeface="Arial" pitchFamily="34" charset="0"/>
              </a:endParaRPr>
            </a:p>
          </p:txBody>
        </p:sp>
        <p:sp>
          <p:nvSpPr>
            <p:cNvPr id="25" name="Rectangle 22"/>
            <p:cNvSpPr>
              <a:spLocks noChangeArrowheads="1"/>
            </p:cNvSpPr>
            <p:nvPr userDrawn="1"/>
          </p:nvSpPr>
          <p:spPr bwMode="hidden">
            <a:xfrm rot="1969083">
              <a:off x="-110" y="3922"/>
              <a:ext cx="1400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defRPr/>
              </a:pPr>
              <a:endParaRPr lang="pt-BR" sz="1350">
                <a:latin typeface="Arial" pitchFamily="34" charset="0"/>
              </a:endParaRPr>
            </a:p>
          </p:txBody>
        </p:sp>
        <p:sp>
          <p:nvSpPr>
            <p:cNvPr id="26" name="Rectangle 23"/>
            <p:cNvSpPr>
              <a:spLocks noChangeArrowheads="1"/>
            </p:cNvSpPr>
            <p:nvPr userDrawn="1"/>
          </p:nvSpPr>
          <p:spPr bwMode="hidden">
            <a:xfrm rot="-20213826">
              <a:off x="-216" y="3221"/>
              <a:ext cx="5480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862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defRPr/>
              </a:pPr>
              <a:endParaRPr lang="pt-BR" sz="1350">
                <a:latin typeface="Arial" pitchFamily="34" charset="0"/>
              </a:endParaRPr>
            </a:p>
          </p:txBody>
        </p:sp>
        <p:sp>
          <p:nvSpPr>
            <p:cNvPr id="27" name="Rectangle 24"/>
            <p:cNvSpPr>
              <a:spLocks noChangeArrowheads="1"/>
            </p:cNvSpPr>
            <p:nvPr userDrawn="1"/>
          </p:nvSpPr>
          <p:spPr bwMode="hidden">
            <a:xfrm rot="22583969">
              <a:off x="-115" y="2129"/>
              <a:ext cx="601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7647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defRPr/>
              </a:pPr>
              <a:endParaRPr lang="pt-BR" sz="1350">
                <a:latin typeface="Arial" pitchFamily="34" charset="0"/>
              </a:endParaRPr>
            </a:p>
          </p:txBody>
        </p:sp>
        <p:sp>
          <p:nvSpPr>
            <p:cNvPr id="28" name="Rectangle 26"/>
            <p:cNvSpPr>
              <a:spLocks noChangeArrowheads="1"/>
            </p:cNvSpPr>
            <p:nvPr userDrawn="1"/>
          </p:nvSpPr>
          <p:spPr bwMode="hidden">
            <a:xfrm rot="-20731987">
              <a:off x="374" y="1802"/>
              <a:ext cx="5463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defRPr/>
              </a:pPr>
              <a:endParaRPr lang="pt-BR" sz="1350">
                <a:latin typeface="Arial" pitchFamily="34" charset="0"/>
              </a:endParaRPr>
            </a:p>
          </p:txBody>
        </p:sp>
        <p:sp>
          <p:nvSpPr>
            <p:cNvPr id="29" name="Rectangle 27"/>
            <p:cNvSpPr>
              <a:spLocks noChangeArrowheads="1"/>
            </p:cNvSpPr>
            <p:nvPr userDrawn="1"/>
          </p:nvSpPr>
          <p:spPr bwMode="hidden">
            <a:xfrm rot="-64024402">
              <a:off x="848" y="1582"/>
              <a:ext cx="4977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defRPr/>
              </a:pPr>
              <a:endParaRPr lang="pt-BR" sz="1350">
                <a:latin typeface="Arial" pitchFamily="34" charset="0"/>
              </a:endParaRPr>
            </a:p>
          </p:txBody>
        </p:sp>
        <p:sp>
          <p:nvSpPr>
            <p:cNvPr id="30" name="Rectangle 28"/>
            <p:cNvSpPr>
              <a:spLocks noChangeArrowheads="1"/>
            </p:cNvSpPr>
            <p:nvPr userDrawn="1"/>
          </p:nvSpPr>
          <p:spPr bwMode="hidden">
            <a:xfrm rot="-42464612">
              <a:off x="1053" y="1476"/>
              <a:ext cx="475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defRPr/>
              </a:pPr>
              <a:endParaRPr lang="pt-BR" sz="1350">
                <a:latin typeface="Arial" pitchFamily="34" charset="0"/>
              </a:endParaRPr>
            </a:p>
          </p:txBody>
        </p:sp>
        <p:sp>
          <p:nvSpPr>
            <p:cNvPr id="31" name="Rectangle 29"/>
            <p:cNvSpPr>
              <a:spLocks noChangeArrowheads="1"/>
            </p:cNvSpPr>
            <p:nvPr userDrawn="1"/>
          </p:nvSpPr>
          <p:spPr bwMode="hidden">
            <a:xfrm rot="-20907336">
              <a:off x="1244" y="1377"/>
              <a:ext cx="4557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defRPr/>
              </a:pPr>
              <a:endParaRPr lang="pt-BR" sz="1350">
                <a:latin typeface="Arial" pitchFamily="34" charset="0"/>
              </a:endParaRPr>
            </a:p>
          </p:txBody>
        </p:sp>
        <p:sp>
          <p:nvSpPr>
            <p:cNvPr id="32" name="Rectangle 30"/>
            <p:cNvSpPr>
              <a:spLocks noChangeArrowheads="1"/>
            </p:cNvSpPr>
            <p:nvPr userDrawn="1"/>
          </p:nvSpPr>
          <p:spPr bwMode="hidden">
            <a:xfrm rot="655690" flipV="1">
              <a:off x="1487" y="1305"/>
              <a:ext cx="431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>
                <a:defRPr/>
              </a:pPr>
              <a:endParaRPr lang="pt-BR" sz="1350">
                <a:latin typeface="Arial" pitchFamily="34" charset="0"/>
              </a:endParaRPr>
            </a:p>
          </p:txBody>
        </p:sp>
        <p:sp>
          <p:nvSpPr>
            <p:cNvPr id="33" name="Rectangle 31"/>
            <p:cNvSpPr>
              <a:spLocks noChangeArrowheads="1"/>
            </p:cNvSpPr>
            <p:nvPr userDrawn="1"/>
          </p:nvSpPr>
          <p:spPr bwMode="hidden">
            <a:xfrm rot="636921" flipV="1">
              <a:off x="1650" y="1218"/>
              <a:ext cx="416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>
                <a:defRPr/>
              </a:pPr>
              <a:endParaRPr lang="pt-BR" sz="1350">
                <a:latin typeface="Arial" pitchFamily="34" charset="0"/>
              </a:endParaRPr>
            </a:p>
          </p:txBody>
        </p:sp>
        <p:sp>
          <p:nvSpPr>
            <p:cNvPr id="34" name="Rectangle 32"/>
            <p:cNvSpPr>
              <a:spLocks noChangeArrowheads="1"/>
            </p:cNvSpPr>
            <p:nvPr userDrawn="1"/>
          </p:nvSpPr>
          <p:spPr bwMode="hidden">
            <a:xfrm rot="803987" flipV="1">
              <a:off x="611" y="1684"/>
              <a:ext cx="520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>
                <a:defRPr/>
              </a:pPr>
              <a:endParaRPr lang="pt-BR" sz="1350">
                <a:latin typeface="Arial" pitchFamily="34" charset="0"/>
              </a:endParaRPr>
            </a:p>
          </p:txBody>
        </p:sp>
        <p:sp>
          <p:nvSpPr>
            <p:cNvPr id="35" name="Rectangle 33"/>
            <p:cNvSpPr>
              <a:spLocks noChangeArrowheads="1"/>
            </p:cNvSpPr>
            <p:nvPr userDrawn="1"/>
          </p:nvSpPr>
          <p:spPr bwMode="hidden">
            <a:xfrm rot="1273217" flipV="1">
              <a:off x="-204" y="2976"/>
              <a:ext cx="6150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>
                <a:defRPr/>
              </a:pPr>
              <a:endParaRPr lang="pt-BR" sz="1350">
                <a:latin typeface="Arial" pitchFamily="34" charset="0"/>
              </a:endParaRPr>
            </a:p>
          </p:txBody>
        </p:sp>
        <p:sp>
          <p:nvSpPr>
            <p:cNvPr id="36" name="Rectangle 34"/>
            <p:cNvSpPr>
              <a:spLocks noChangeArrowheads="1"/>
            </p:cNvSpPr>
            <p:nvPr userDrawn="1"/>
          </p:nvSpPr>
          <p:spPr bwMode="hidden">
            <a:xfrm rot="1169729" flipV="1">
              <a:off x="-174" y="2663"/>
              <a:ext cx="610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1373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>
                <a:defRPr/>
              </a:pPr>
              <a:endParaRPr lang="pt-BR" sz="1350">
                <a:latin typeface="Arial" pitchFamily="34" charset="0"/>
              </a:endParaRPr>
            </a:p>
          </p:txBody>
        </p:sp>
        <p:sp>
          <p:nvSpPr>
            <p:cNvPr id="37" name="Oval 35"/>
            <p:cNvSpPr>
              <a:spLocks noChangeArrowheads="1"/>
            </p:cNvSpPr>
            <p:nvPr/>
          </p:nvSpPr>
          <p:spPr bwMode="hidden">
            <a:xfrm>
              <a:off x="740" y="3359"/>
              <a:ext cx="168" cy="9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 sz="1350">
                <a:latin typeface="Arial" pitchFamily="34" charset="0"/>
              </a:endParaRPr>
            </a:p>
          </p:txBody>
        </p:sp>
        <p:sp>
          <p:nvSpPr>
            <p:cNvPr id="38" name="Oval 36"/>
            <p:cNvSpPr>
              <a:spLocks noChangeArrowheads="1"/>
            </p:cNvSpPr>
            <p:nvPr/>
          </p:nvSpPr>
          <p:spPr bwMode="hidden">
            <a:xfrm>
              <a:off x="236" y="3074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 sz="1350">
                <a:latin typeface="Arial" pitchFamily="34" charset="0"/>
              </a:endParaRPr>
            </a:p>
          </p:txBody>
        </p:sp>
        <p:sp>
          <p:nvSpPr>
            <p:cNvPr id="39" name="Oval 37"/>
            <p:cNvSpPr>
              <a:spLocks noChangeArrowheads="1"/>
            </p:cNvSpPr>
            <p:nvPr/>
          </p:nvSpPr>
          <p:spPr bwMode="hidden">
            <a:xfrm>
              <a:off x="159" y="3652"/>
              <a:ext cx="196" cy="10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 sz="1350">
                <a:latin typeface="Arial" pitchFamily="34" charset="0"/>
              </a:endParaRPr>
            </a:p>
          </p:txBody>
        </p:sp>
        <p:sp>
          <p:nvSpPr>
            <p:cNvPr id="40" name="Oval 38"/>
            <p:cNvSpPr>
              <a:spLocks noChangeArrowheads="1"/>
            </p:cNvSpPr>
            <p:nvPr/>
          </p:nvSpPr>
          <p:spPr bwMode="hidden">
            <a:xfrm>
              <a:off x="2077" y="2661"/>
              <a:ext cx="156" cy="8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 sz="1350">
                <a:latin typeface="Arial" pitchFamily="34" charset="0"/>
              </a:endParaRPr>
            </a:p>
          </p:txBody>
        </p:sp>
        <p:sp>
          <p:nvSpPr>
            <p:cNvPr id="41" name="Oval 39"/>
            <p:cNvSpPr>
              <a:spLocks noChangeArrowheads="1"/>
            </p:cNvSpPr>
            <p:nvPr/>
          </p:nvSpPr>
          <p:spPr bwMode="hidden">
            <a:xfrm>
              <a:off x="1223" y="3076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 sz="1350">
                <a:latin typeface="Arial" pitchFamily="34" charset="0"/>
              </a:endParaRPr>
            </a:p>
          </p:txBody>
        </p:sp>
        <p:sp>
          <p:nvSpPr>
            <p:cNvPr id="42" name="Oval 40"/>
            <p:cNvSpPr>
              <a:spLocks noChangeArrowheads="1"/>
            </p:cNvSpPr>
            <p:nvPr/>
          </p:nvSpPr>
          <p:spPr bwMode="hidden">
            <a:xfrm>
              <a:off x="1686" y="2857"/>
              <a:ext cx="156" cy="9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 sz="1350">
                <a:latin typeface="Arial" pitchFamily="34" charset="0"/>
              </a:endParaRPr>
            </a:p>
          </p:txBody>
        </p:sp>
        <p:sp>
          <p:nvSpPr>
            <p:cNvPr id="43" name="Oval 41"/>
            <p:cNvSpPr>
              <a:spLocks noChangeArrowheads="1"/>
            </p:cNvSpPr>
            <p:nvPr/>
          </p:nvSpPr>
          <p:spPr bwMode="hidden">
            <a:xfrm>
              <a:off x="750" y="2839"/>
              <a:ext cx="151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 sz="1350">
                <a:latin typeface="Arial" pitchFamily="34" charset="0"/>
              </a:endParaRPr>
            </a:p>
          </p:txBody>
        </p:sp>
        <p:sp>
          <p:nvSpPr>
            <p:cNvPr id="44" name="Oval 42"/>
            <p:cNvSpPr>
              <a:spLocks noChangeArrowheads="1"/>
            </p:cNvSpPr>
            <p:nvPr/>
          </p:nvSpPr>
          <p:spPr bwMode="hidden">
            <a:xfrm>
              <a:off x="367" y="2656"/>
              <a:ext cx="150" cy="8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 sz="1350">
                <a:latin typeface="Arial" pitchFamily="34" charset="0"/>
              </a:endParaRPr>
            </a:p>
          </p:txBody>
        </p:sp>
        <p:sp>
          <p:nvSpPr>
            <p:cNvPr id="45" name="Oval 43"/>
            <p:cNvSpPr>
              <a:spLocks noChangeArrowheads="1"/>
            </p:cNvSpPr>
            <p:nvPr/>
          </p:nvSpPr>
          <p:spPr bwMode="hidden">
            <a:xfrm>
              <a:off x="1172" y="2642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 sz="1350">
                <a:latin typeface="Arial" pitchFamily="34" charset="0"/>
              </a:endParaRPr>
            </a:p>
          </p:txBody>
        </p:sp>
        <p:sp>
          <p:nvSpPr>
            <p:cNvPr id="46" name="Oval 44"/>
            <p:cNvSpPr>
              <a:spLocks noChangeArrowheads="1"/>
            </p:cNvSpPr>
            <p:nvPr/>
          </p:nvSpPr>
          <p:spPr bwMode="hidden">
            <a:xfrm>
              <a:off x="2401" y="2485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 sz="1350">
                <a:latin typeface="Arial" pitchFamily="34" charset="0"/>
              </a:endParaRPr>
            </a:p>
          </p:txBody>
        </p:sp>
        <p:sp>
          <p:nvSpPr>
            <p:cNvPr id="47" name="Oval 45"/>
            <p:cNvSpPr>
              <a:spLocks noChangeArrowheads="1"/>
            </p:cNvSpPr>
            <p:nvPr/>
          </p:nvSpPr>
          <p:spPr bwMode="hidden">
            <a:xfrm>
              <a:off x="1910" y="2314"/>
              <a:ext cx="146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 sz="1350">
                <a:latin typeface="Arial" pitchFamily="34" charset="0"/>
              </a:endParaRPr>
            </a:p>
          </p:txBody>
        </p:sp>
        <p:sp>
          <p:nvSpPr>
            <p:cNvPr id="48" name="Oval 46"/>
            <p:cNvSpPr>
              <a:spLocks noChangeArrowheads="1"/>
            </p:cNvSpPr>
            <p:nvPr/>
          </p:nvSpPr>
          <p:spPr bwMode="hidden">
            <a:xfrm>
              <a:off x="2254" y="2154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 sz="1350">
                <a:latin typeface="Arial" pitchFamily="34" charset="0"/>
              </a:endParaRPr>
            </a:p>
          </p:txBody>
        </p:sp>
        <p:sp>
          <p:nvSpPr>
            <p:cNvPr id="49" name="Oval 47"/>
            <p:cNvSpPr>
              <a:spLocks noChangeArrowheads="1"/>
            </p:cNvSpPr>
            <p:nvPr/>
          </p:nvSpPr>
          <p:spPr bwMode="hidden">
            <a:xfrm>
              <a:off x="2742" y="2305"/>
              <a:ext cx="140" cy="7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 sz="1350">
                <a:latin typeface="Arial" pitchFamily="34" charset="0"/>
              </a:endParaRPr>
            </a:p>
          </p:txBody>
        </p:sp>
        <p:sp>
          <p:nvSpPr>
            <p:cNvPr id="50" name="Oval 48"/>
            <p:cNvSpPr>
              <a:spLocks noChangeArrowheads="1"/>
            </p:cNvSpPr>
            <p:nvPr/>
          </p:nvSpPr>
          <p:spPr bwMode="hidden">
            <a:xfrm>
              <a:off x="2812" y="1898"/>
              <a:ext cx="12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 sz="1350">
                <a:latin typeface="Arial" pitchFamily="34" charset="0"/>
              </a:endParaRPr>
            </a:p>
          </p:txBody>
        </p:sp>
        <p:sp>
          <p:nvSpPr>
            <p:cNvPr id="51" name="Oval 49"/>
            <p:cNvSpPr>
              <a:spLocks noChangeArrowheads="1"/>
            </p:cNvSpPr>
            <p:nvPr/>
          </p:nvSpPr>
          <p:spPr bwMode="hidden">
            <a:xfrm>
              <a:off x="3721" y="1792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 sz="1350">
                <a:latin typeface="Arial" pitchFamily="34" charset="0"/>
              </a:endParaRPr>
            </a:p>
          </p:txBody>
        </p:sp>
        <p:sp>
          <p:nvSpPr>
            <p:cNvPr id="52" name="Oval 50"/>
            <p:cNvSpPr>
              <a:spLocks noChangeArrowheads="1"/>
            </p:cNvSpPr>
            <p:nvPr/>
          </p:nvSpPr>
          <p:spPr bwMode="hidden">
            <a:xfrm>
              <a:off x="3528" y="1896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 sz="1350">
                <a:latin typeface="Arial" pitchFamily="34" charset="0"/>
              </a:endParaRPr>
            </a:p>
          </p:txBody>
        </p:sp>
        <p:sp>
          <p:nvSpPr>
            <p:cNvPr id="53" name="Oval 51"/>
            <p:cNvSpPr>
              <a:spLocks noChangeArrowheads="1"/>
            </p:cNvSpPr>
            <p:nvPr/>
          </p:nvSpPr>
          <p:spPr bwMode="hidden">
            <a:xfrm>
              <a:off x="3064" y="1778"/>
              <a:ext cx="128" cy="6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 sz="1350">
                <a:latin typeface="Arial" pitchFamily="34" charset="0"/>
              </a:endParaRPr>
            </a:p>
          </p:txBody>
        </p:sp>
        <p:sp>
          <p:nvSpPr>
            <p:cNvPr id="54" name="Oval 52"/>
            <p:cNvSpPr>
              <a:spLocks noChangeArrowheads="1"/>
            </p:cNvSpPr>
            <p:nvPr/>
          </p:nvSpPr>
          <p:spPr bwMode="hidden">
            <a:xfrm>
              <a:off x="3277" y="2024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 sz="1350">
                <a:latin typeface="Arial" pitchFamily="34" charset="0"/>
              </a:endParaRPr>
            </a:p>
          </p:txBody>
        </p:sp>
        <p:sp>
          <p:nvSpPr>
            <p:cNvPr id="55" name="Oval 53"/>
            <p:cNvSpPr>
              <a:spLocks noChangeArrowheads="1"/>
            </p:cNvSpPr>
            <p:nvPr/>
          </p:nvSpPr>
          <p:spPr bwMode="hidden">
            <a:xfrm>
              <a:off x="3027" y="2160"/>
              <a:ext cx="145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 sz="1350">
                <a:latin typeface="Arial" pitchFamily="34" charset="0"/>
              </a:endParaRPr>
            </a:p>
          </p:txBody>
        </p:sp>
        <p:sp>
          <p:nvSpPr>
            <p:cNvPr id="56" name="Oval 54"/>
            <p:cNvSpPr>
              <a:spLocks noChangeArrowheads="1"/>
            </p:cNvSpPr>
            <p:nvPr/>
          </p:nvSpPr>
          <p:spPr bwMode="hidden">
            <a:xfrm>
              <a:off x="1569" y="2453"/>
              <a:ext cx="150" cy="9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 sz="1350">
                <a:latin typeface="Arial" pitchFamily="34" charset="0"/>
              </a:endParaRPr>
            </a:p>
          </p:txBody>
        </p:sp>
        <p:sp>
          <p:nvSpPr>
            <p:cNvPr id="57" name="Oval 55"/>
            <p:cNvSpPr>
              <a:spLocks noChangeArrowheads="1"/>
            </p:cNvSpPr>
            <p:nvPr/>
          </p:nvSpPr>
          <p:spPr bwMode="hidden">
            <a:xfrm>
              <a:off x="1863" y="2028"/>
              <a:ext cx="142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 sz="1350">
                <a:latin typeface="Arial" pitchFamily="34" charset="0"/>
              </a:endParaRPr>
            </a:p>
          </p:txBody>
        </p:sp>
        <p:sp>
          <p:nvSpPr>
            <p:cNvPr id="58" name="Oval 56"/>
            <p:cNvSpPr>
              <a:spLocks noChangeArrowheads="1"/>
            </p:cNvSpPr>
            <p:nvPr/>
          </p:nvSpPr>
          <p:spPr bwMode="hidden">
            <a:xfrm>
              <a:off x="1513" y="2175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 sz="1350">
                <a:latin typeface="Arial" pitchFamily="34" charset="0"/>
              </a:endParaRPr>
            </a:p>
          </p:txBody>
        </p:sp>
        <p:sp>
          <p:nvSpPr>
            <p:cNvPr id="59" name="Oval 57"/>
            <p:cNvSpPr>
              <a:spLocks noChangeArrowheads="1"/>
            </p:cNvSpPr>
            <p:nvPr/>
          </p:nvSpPr>
          <p:spPr bwMode="hidden">
            <a:xfrm>
              <a:off x="1191" y="2311"/>
              <a:ext cx="146" cy="7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 sz="1350">
                <a:latin typeface="Arial" pitchFamily="34" charset="0"/>
              </a:endParaRPr>
            </a:p>
          </p:txBody>
        </p:sp>
        <p:sp>
          <p:nvSpPr>
            <p:cNvPr id="60" name="Oval 58"/>
            <p:cNvSpPr>
              <a:spLocks noChangeArrowheads="1"/>
            </p:cNvSpPr>
            <p:nvPr/>
          </p:nvSpPr>
          <p:spPr bwMode="hidden">
            <a:xfrm>
              <a:off x="1154" y="2047"/>
              <a:ext cx="13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 sz="1350">
                <a:latin typeface="Arial" pitchFamily="34" charset="0"/>
              </a:endParaRPr>
            </a:p>
          </p:txBody>
        </p:sp>
        <p:sp>
          <p:nvSpPr>
            <p:cNvPr id="61" name="Oval 59"/>
            <p:cNvSpPr>
              <a:spLocks noChangeArrowheads="1"/>
            </p:cNvSpPr>
            <p:nvPr/>
          </p:nvSpPr>
          <p:spPr bwMode="hidden">
            <a:xfrm>
              <a:off x="1142" y="1803"/>
              <a:ext cx="140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 sz="1350">
                <a:latin typeface="Arial" pitchFamily="34" charset="0"/>
              </a:endParaRPr>
            </a:p>
          </p:txBody>
        </p:sp>
        <p:sp>
          <p:nvSpPr>
            <p:cNvPr id="62" name="Oval 60"/>
            <p:cNvSpPr>
              <a:spLocks noChangeArrowheads="1"/>
            </p:cNvSpPr>
            <p:nvPr/>
          </p:nvSpPr>
          <p:spPr bwMode="hidden">
            <a:xfrm>
              <a:off x="1500" y="1912"/>
              <a:ext cx="140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 sz="1350">
                <a:latin typeface="Arial" pitchFamily="34" charset="0"/>
              </a:endParaRPr>
            </a:p>
          </p:txBody>
        </p:sp>
        <p:sp>
          <p:nvSpPr>
            <p:cNvPr id="63" name="Oval 61"/>
            <p:cNvSpPr>
              <a:spLocks noChangeArrowheads="1"/>
            </p:cNvSpPr>
            <p:nvPr/>
          </p:nvSpPr>
          <p:spPr bwMode="hidden">
            <a:xfrm>
              <a:off x="1804" y="1801"/>
              <a:ext cx="140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 sz="1350">
                <a:latin typeface="Arial" pitchFamily="34" charset="0"/>
              </a:endParaRPr>
            </a:p>
          </p:txBody>
        </p:sp>
        <p:sp>
          <p:nvSpPr>
            <p:cNvPr id="64" name="Oval 62"/>
            <p:cNvSpPr>
              <a:spLocks noChangeArrowheads="1"/>
            </p:cNvSpPr>
            <p:nvPr/>
          </p:nvSpPr>
          <p:spPr bwMode="hidden">
            <a:xfrm>
              <a:off x="2159" y="1905"/>
              <a:ext cx="140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 sz="1350">
                <a:latin typeface="Arial" pitchFamily="34" charset="0"/>
              </a:endParaRPr>
            </a:p>
          </p:txBody>
        </p:sp>
        <p:sp>
          <p:nvSpPr>
            <p:cNvPr id="65" name="Oval 63"/>
            <p:cNvSpPr>
              <a:spLocks noChangeArrowheads="1"/>
            </p:cNvSpPr>
            <p:nvPr/>
          </p:nvSpPr>
          <p:spPr bwMode="hidden">
            <a:xfrm>
              <a:off x="2432" y="1787"/>
              <a:ext cx="133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 sz="1350">
                <a:latin typeface="Arial" pitchFamily="34" charset="0"/>
              </a:endParaRPr>
            </a:p>
          </p:txBody>
        </p:sp>
        <p:sp>
          <p:nvSpPr>
            <p:cNvPr id="66" name="Oval 64"/>
            <p:cNvSpPr>
              <a:spLocks noChangeArrowheads="1"/>
            </p:cNvSpPr>
            <p:nvPr/>
          </p:nvSpPr>
          <p:spPr bwMode="hidden">
            <a:xfrm>
              <a:off x="470" y="203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 sz="1350">
                <a:latin typeface="Arial" pitchFamily="34" charset="0"/>
              </a:endParaRPr>
            </a:p>
          </p:txBody>
        </p:sp>
        <p:sp>
          <p:nvSpPr>
            <p:cNvPr id="67" name="Oval 65"/>
            <p:cNvSpPr>
              <a:spLocks noChangeArrowheads="1"/>
            </p:cNvSpPr>
            <p:nvPr/>
          </p:nvSpPr>
          <p:spPr bwMode="hidden">
            <a:xfrm>
              <a:off x="68" y="2166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 sz="1350">
                <a:latin typeface="Arial" pitchFamily="34" charset="0"/>
              </a:endParaRPr>
            </a:p>
          </p:txBody>
        </p:sp>
        <p:sp>
          <p:nvSpPr>
            <p:cNvPr id="68" name="Oval 66"/>
            <p:cNvSpPr>
              <a:spLocks noChangeArrowheads="1"/>
            </p:cNvSpPr>
            <p:nvPr/>
          </p:nvSpPr>
          <p:spPr bwMode="hidden">
            <a:xfrm>
              <a:off x="798" y="1916"/>
              <a:ext cx="137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 sz="1350">
                <a:latin typeface="Arial" pitchFamily="34" charset="0"/>
              </a:endParaRPr>
            </a:p>
          </p:txBody>
        </p:sp>
        <p:sp>
          <p:nvSpPr>
            <p:cNvPr id="69" name="Oval 67"/>
            <p:cNvSpPr>
              <a:spLocks noChangeArrowheads="1"/>
            </p:cNvSpPr>
            <p:nvPr/>
          </p:nvSpPr>
          <p:spPr bwMode="hidden">
            <a:xfrm>
              <a:off x="455" y="1797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 sz="1350">
                <a:latin typeface="Arial" pitchFamily="34" charset="0"/>
              </a:endParaRPr>
            </a:p>
          </p:txBody>
        </p:sp>
        <p:sp>
          <p:nvSpPr>
            <p:cNvPr id="70" name="Oval 68"/>
            <p:cNvSpPr>
              <a:spLocks noChangeArrowheads="1"/>
            </p:cNvSpPr>
            <p:nvPr/>
          </p:nvSpPr>
          <p:spPr bwMode="hidden">
            <a:xfrm>
              <a:off x="113" y="1901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 sz="1350">
                <a:latin typeface="Arial" pitchFamily="34" charset="0"/>
              </a:endParaRPr>
            </a:p>
          </p:txBody>
        </p:sp>
        <p:sp>
          <p:nvSpPr>
            <p:cNvPr id="71" name="Oval 69"/>
            <p:cNvSpPr>
              <a:spLocks noChangeArrowheads="1"/>
            </p:cNvSpPr>
            <p:nvPr/>
          </p:nvSpPr>
          <p:spPr bwMode="hidden">
            <a:xfrm>
              <a:off x="432" y="2323"/>
              <a:ext cx="147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 sz="1350">
                <a:latin typeface="Arial" pitchFamily="34" charset="0"/>
              </a:endParaRPr>
            </a:p>
          </p:txBody>
        </p:sp>
        <p:sp>
          <p:nvSpPr>
            <p:cNvPr id="72" name="Oval 70"/>
            <p:cNvSpPr>
              <a:spLocks noChangeArrowheads="1"/>
            </p:cNvSpPr>
            <p:nvPr/>
          </p:nvSpPr>
          <p:spPr bwMode="hidden">
            <a:xfrm>
              <a:off x="814" y="2178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 sz="1350">
                <a:latin typeface="Arial" pitchFamily="34" charset="0"/>
              </a:endParaRPr>
            </a:p>
          </p:txBody>
        </p:sp>
        <p:sp>
          <p:nvSpPr>
            <p:cNvPr id="73" name="Oval 71"/>
            <p:cNvSpPr>
              <a:spLocks noChangeArrowheads="1"/>
            </p:cNvSpPr>
            <p:nvPr/>
          </p:nvSpPr>
          <p:spPr bwMode="hidden">
            <a:xfrm>
              <a:off x="789" y="2472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 sz="1350">
                <a:latin typeface="Arial" pitchFamily="34" charset="0"/>
              </a:endParaRPr>
            </a:p>
          </p:txBody>
        </p:sp>
        <p:sp>
          <p:nvSpPr>
            <p:cNvPr id="74" name="Oval 72"/>
            <p:cNvSpPr>
              <a:spLocks noChangeArrowheads="1"/>
            </p:cNvSpPr>
            <p:nvPr/>
          </p:nvSpPr>
          <p:spPr bwMode="hidden">
            <a:xfrm>
              <a:off x="2544" y="2015"/>
              <a:ext cx="140" cy="7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 sz="1350">
                <a:latin typeface="Arial" pitchFamily="34" charset="0"/>
              </a:endParaRPr>
            </a:p>
          </p:txBody>
        </p:sp>
        <p:sp>
          <p:nvSpPr>
            <p:cNvPr id="75" name="Oval 73"/>
            <p:cNvSpPr>
              <a:spLocks noChangeArrowheads="1"/>
            </p:cNvSpPr>
            <p:nvPr/>
          </p:nvSpPr>
          <p:spPr bwMode="hidden">
            <a:xfrm>
              <a:off x="1457" y="1700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 sz="1350">
                <a:latin typeface="Arial" pitchFamily="34" charset="0"/>
              </a:endParaRPr>
            </a:p>
          </p:txBody>
        </p:sp>
        <p:sp>
          <p:nvSpPr>
            <p:cNvPr id="76" name="Oval 74"/>
            <p:cNvSpPr>
              <a:spLocks noChangeArrowheads="1"/>
            </p:cNvSpPr>
            <p:nvPr/>
          </p:nvSpPr>
          <p:spPr bwMode="hidden">
            <a:xfrm>
              <a:off x="1747" y="1599"/>
              <a:ext cx="111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 sz="1350">
                <a:latin typeface="Arial" pitchFamily="34" charset="0"/>
              </a:endParaRPr>
            </a:p>
          </p:txBody>
        </p:sp>
        <p:sp>
          <p:nvSpPr>
            <p:cNvPr id="77" name="Oval 75"/>
            <p:cNvSpPr>
              <a:spLocks noChangeArrowheads="1"/>
            </p:cNvSpPr>
            <p:nvPr/>
          </p:nvSpPr>
          <p:spPr bwMode="hidden">
            <a:xfrm>
              <a:off x="1385" y="1506"/>
              <a:ext cx="111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 sz="1350">
                <a:latin typeface="Arial" pitchFamily="34" charset="0"/>
              </a:endParaRPr>
            </a:p>
          </p:txBody>
        </p:sp>
        <p:sp>
          <p:nvSpPr>
            <p:cNvPr id="78" name="Oval 76"/>
            <p:cNvSpPr>
              <a:spLocks noChangeArrowheads="1"/>
            </p:cNvSpPr>
            <p:nvPr/>
          </p:nvSpPr>
          <p:spPr bwMode="hidden">
            <a:xfrm>
              <a:off x="1093" y="1595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 sz="1350">
                <a:latin typeface="Arial" pitchFamily="34" charset="0"/>
              </a:endParaRPr>
            </a:p>
          </p:txBody>
        </p:sp>
        <p:sp>
          <p:nvSpPr>
            <p:cNvPr id="79" name="Oval 77"/>
            <p:cNvSpPr>
              <a:spLocks noChangeArrowheads="1"/>
            </p:cNvSpPr>
            <p:nvPr/>
          </p:nvSpPr>
          <p:spPr bwMode="hidden">
            <a:xfrm>
              <a:off x="792" y="1690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 sz="1350">
                <a:latin typeface="Arial" pitchFamily="34" charset="0"/>
              </a:endParaRPr>
            </a:p>
          </p:txBody>
        </p:sp>
        <p:sp>
          <p:nvSpPr>
            <p:cNvPr id="80" name="Oval 78"/>
            <p:cNvSpPr>
              <a:spLocks noChangeArrowheads="1"/>
            </p:cNvSpPr>
            <p:nvPr/>
          </p:nvSpPr>
          <p:spPr bwMode="hidden">
            <a:xfrm>
              <a:off x="2011" y="1512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 sz="1350">
                <a:latin typeface="Arial" pitchFamily="34" charset="0"/>
              </a:endParaRPr>
            </a:p>
          </p:txBody>
        </p:sp>
        <p:sp>
          <p:nvSpPr>
            <p:cNvPr id="81" name="Oval 79"/>
            <p:cNvSpPr>
              <a:spLocks noChangeArrowheads="1"/>
            </p:cNvSpPr>
            <p:nvPr/>
          </p:nvSpPr>
          <p:spPr bwMode="hidden">
            <a:xfrm>
              <a:off x="2087" y="1696"/>
              <a:ext cx="121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 sz="1350">
                <a:latin typeface="Arial" pitchFamily="34" charset="0"/>
              </a:endParaRPr>
            </a:p>
          </p:txBody>
        </p:sp>
        <p:sp>
          <p:nvSpPr>
            <p:cNvPr id="82" name="Oval 80"/>
            <p:cNvSpPr>
              <a:spLocks noChangeArrowheads="1"/>
            </p:cNvSpPr>
            <p:nvPr/>
          </p:nvSpPr>
          <p:spPr bwMode="hidden">
            <a:xfrm>
              <a:off x="2345" y="1601"/>
              <a:ext cx="117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 sz="1350">
                <a:latin typeface="Arial" pitchFamily="34" charset="0"/>
              </a:endParaRPr>
            </a:p>
          </p:txBody>
        </p:sp>
        <p:sp>
          <p:nvSpPr>
            <p:cNvPr id="83" name="Oval 81"/>
            <p:cNvSpPr>
              <a:spLocks noChangeArrowheads="1"/>
            </p:cNvSpPr>
            <p:nvPr/>
          </p:nvSpPr>
          <p:spPr bwMode="hidden">
            <a:xfrm>
              <a:off x="2684" y="1686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 sz="1350">
                <a:latin typeface="Arial" pitchFamily="34" charset="0"/>
              </a:endParaRPr>
            </a:p>
          </p:txBody>
        </p:sp>
        <p:sp>
          <p:nvSpPr>
            <p:cNvPr id="84" name="Oval 82"/>
            <p:cNvSpPr>
              <a:spLocks noChangeArrowheads="1"/>
            </p:cNvSpPr>
            <p:nvPr/>
          </p:nvSpPr>
          <p:spPr bwMode="hidden">
            <a:xfrm>
              <a:off x="806" y="1512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 sz="1350">
                <a:latin typeface="Arial" pitchFamily="34" charset="0"/>
              </a:endParaRPr>
            </a:p>
          </p:txBody>
        </p:sp>
        <p:sp>
          <p:nvSpPr>
            <p:cNvPr id="85" name="Oval 83"/>
            <p:cNvSpPr>
              <a:spLocks noChangeArrowheads="1"/>
            </p:cNvSpPr>
            <p:nvPr/>
          </p:nvSpPr>
          <p:spPr bwMode="hidden">
            <a:xfrm>
              <a:off x="495" y="1597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 sz="1350">
                <a:latin typeface="Arial" pitchFamily="34" charset="0"/>
              </a:endParaRPr>
            </a:p>
          </p:txBody>
        </p:sp>
        <p:sp>
          <p:nvSpPr>
            <p:cNvPr id="86" name="Oval 84"/>
            <p:cNvSpPr>
              <a:spLocks noChangeArrowheads="1"/>
            </p:cNvSpPr>
            <p:nvPr/>
          </p:nvSpPr>
          <p:spPr bwMode="hidden">
            <a:xfrm>
              <a:off x="228" y="1508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 sz="1350">
                <a:latin typeface="Arial" pitchFamily="34" charset="0"/>
              </a:endParaRPr>
            </a:p>
          </p:txBody>
        </p:sp>
        <p:sp>
          <p:nvSpPr>
            <p:cNvPr id="87" name="Oval 85"/>
            <p:cNvSpPr>
              <a:spLocks noChangeArrowheads="1"/>
            </p:cNvSpPr>
            <p:nvPr/>
          </p:nvSpPr>
          <p:spPr bwMode="hidden">
            <a:xfrm>
              <a:off x="157" y="1698"/>
              <a:ext cx="115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 sz="1350">
                <a:latin typeface="Arial" pitchFamily="34" charset="0"/>
              </a:endParaRPr>
            </a:p>
          </p:txBody>
        </p:sp>
        <p:sp>
          <p:nvSpPr>
            <p:cNvPr id="88" name="Oval 86"/>
            <p:cNvSpPr>
              <a:spLocks noChangeArrowheads="1"/>
            </p:cNvSpPr>
            <p:nvPr/>
          </p:nvSpPr>
          <p:spPr bwMode="hidden">
            <a:xfrm>
              <a:off x="2887" y="1595"/>
              <a:ext cx="124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 sz="1350">
                <a:latin typeface="Arial" pitchFamily="34" charset="0"/>
              </a:endParaRPr>
            </a:p>
          </p:txBody>
        </p:sp>
        <p:sp>
          <p:nvSpPr>
            <p:cNvPr id="89" name="Oval 87"/>
            <p:cNvSpPr>
              <a:spLocks noChangeArrowheads="1"/>
            </p:cNvSpPr>
            <p:nvPr/>
          </p:nvSpPr>
          <p:spPr bwMode="hidden">
            <a:xfrm>
              <a:off x="3079" y="1511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 sz="1350">
                <a:latin typeface="Arial" pitchFamily="34" charset="0"/>
              </a:endParaRPr>
            </a:p>
          </p:txBody>
        </p:sp>
        <p:sp>
          <p:nvSpPr>
            <p:cNvPr id="90" name="Oval 88"/>
            <p:cNvSpPr>
              <a:spLocks noChangeArrowheads="1"/>
            </p:cNvSpPr>
            <p:nvPr/>
          </p:nvSpPr>
          <p:spPr bwMode="hidden">
            <a:xfrm>
              <a:off x="3270" y="1688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 sz="1350">
                <a:latin typeface="Arial" pitchFamily="34" charset="0"/>
              </a:endParaRPr>
            </a:p>
          </p:txBody>
        </p:sp>
        <p:sp>
          <p:nvSpPr>
            <p:cNvPr id="91" name="Oval 89"/>
            <p:cNvSpPr>
              <a:spLocks noChangeArrowheads="1"/>
            </p:cNvSpPr>
            <p:nvPr/>
          </p:nvSpPr>
          <p:spPr bwMode="hidden">
            <a:xfrm>
              <a:off x="3453" y="1599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 sz="1350">
                <a:latin typeface="Arial" pitchFamily="34" charset="0"/>
              </a:endParaRPr>
            </a:p>
          </p:txBody>
        </p:sp>
        <p:sp>
          <p:nvSpPr>
            <p:cNvPr id="92" name="Oval 90"/>
            <p:cNvSpPr>
              <a:spLocks noChangeArrowheads="1"/>
            </p:cNvSpPr>
            <p:nvPr/>
          </p:nvSpPr>
          <p:spPr bwMode="hidden">
            <a:xfrm>
              <a:off x="3651" y="1506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 sz="1350">
                <a:latin typeface="Arial" pitchFamily="34" charset="0"/>
              </a:endParaRPr>
            </a:p>
          </p:txBody>
        </p:sp>
        <p:sp>
          <p:nvSpPr>
            <p:cNvPr id="93" name="Oval 91"/>
            <p:cNvSpPr>
              <a:spLocks noChangeArrowheads="1"/>
            </p:cNvSpPr>
            <p:nvPr/>
          </p:nvSpPr>
          <p:spPr bwMode="hidden">
            <a:xfrm>
              <a:off x="4251" y="1513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 sz="1350">
                <a:latin typeface="Arial" pitchFamily="34" charset="0"/>
              </a:endParaRPr>
            </a:p>
          </p:txBody>
        </p:sp>
        <p:sp>
          <p:nvSpPr>
            <p:cNvPr id="94" name="Oval 92"/>
            <p:cNvSpPr>
              <a:spLocks noChangeArrowheads="1"/>
            </p:cNvSpPr>
            <p:nvPr/>
          </p:nvSpPr>
          <p:spPr bwMode="hidden">
            <a:xfrm>
              <a:off x="3901" y="1701"/>
              <a:ext cx="140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 sz="1350">
                <a:latin typeface="Arial" pitchFamily="34" charset="0"/>
              </a:endParaRPr>
            </a:p>
          </p:txBody>
        </p:sp>
        <p:sp>
          <p:nvSpPr>
            <p:cNvPr id="95" name="Oval 93"/>
            <p:cNvSpPr>
              <a:spLocks noChangeArrowheads="1"/>
            </p:cNvSpPr>
            <p:nvPr/>
          </p:nvSpPr>
          <p:spPr bwMode="hidden">
            <a:xfrm>
              <a:off x="4086" y="1608"/>
              <a:ext cx="128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 sz="1350">
                <a:latin typeface="Arial" pitchFamily="34" charset="0"/>
              </a:endParaRPr>
            </a:p>
          </p:txBody>
        </p:sp>
        <p:sp>
          <p:nvSpPr>
            <p:cNvPr id="96" name="Oval 94"/>
            <p:cNvSpPr>
              <a:spLocks noChangeArrowheads="1"/>
            </p:cNvSpPr>
            <p:nvPr/>
          </p:nvSpPr>
          <p:spPr bwMode="hidden">
            <a:xfrm>
              <a:off x="1282" y="3653"/>
              <a:ext cx="196" cy="11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 sz="1350">
                <a:latin typeface="Arial" pitchFamily="34" charset="0"/>
              </a:endParaRPr>
            </a:p>
          </p:txBody>
        </p:sp>
        <p:sp>
          <p:nvSpPr>
            <p:cNvPr id="97" name="Oval 95"/>
            <p:cNvSpPr>
              <a:spLocks noChangeArrowheads="1"/>
            </p:cNvSpPr>
            <p:nvPr/>
          </p:nvSpPr>
          <p:spPr bwMode="hidden">
            <a:xfrm>
              <a:off x="707" y="4014"/>
              <a:ext cx="191" cy="11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 sz="1350">
                <a:latin typeface="Arial" pitchFamily="34" charset="0"/>
              </a:endParaRPr>
            </a:p>
          </p:txBody>
        </p:sp>
        <p:sp>
          <p:nvSpPr>
            <p:cNvPr id="98" name="Oval 96"/>
            <p:cNvSpPr>
              <a:spLocks noChangeArrowheads="1"/>
            </p:cNvSpPr>
            <p:nvPr/>
          </p:nvSpPr>
          <p:spPr bwMode="hidden">
            <a:xfrm>
              <a:off x="2229" y="3090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 sz="1350">
                <a:latin typeface="Arial" pitchFamily="34" charset="0"/>
              </a:endParaRPr>
            </a:p>
          </p:txBody>
        </p:sp>
        <p:sp>
          <p:nvSpPr>
            <p:cNvPr id="99" name="Oval 97"/>
            <p:cNvSpPr>
              <a:spLocks noChangeArrowheads="1"/>
            </p:cNvSpPr>
            <p:nvPr/>
          </p:nvSpPr>
          <p:spPr bwMode="hidden">
            <a:xfrm>
              <a:off x="2604" y="2867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 sz="1350">
                <a:latin typeface="Arial" pitchFamily="34" charset="0"/>
              </a:endParaRPr>
            </a:p>
          </p:txBody>
        </p:sp>
        <p:sp>
          <p:nvSpPr>
            <p:cNvPr id="100" name="Oval 98"/>
            <p:cNvSpPr>
              <a:spLocks noChangeArrowheads="1"/>
            </p:cNvSpPr>
            <p:nvPr/>
          </p:nvSpPr>
          <p:spPr bwMode="hidden">
            <a:xfrm>
              <a:off x="2907" y="2668"/>
              <a:ext cx="156" cy="84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 sz="1350">
                <a:latin typeface="Arial" pitchFamily="34" charset="0"/>
              </a:endParaRPr>
            </a:p>
          </p:txBody>
        </p:sp>
        <p:sp>
          <p:nvSpPr>
            <p:cNvPr id="101" name="Oval 99"/>
            <p:cNvSpPr>
              <a:spLocks noChangeArrowheads="1"/>
            </p:cNvSpPr>
            <p:nvPr/>
          </p:nvSpPr>
          <p:spPr bwMode="hidden">
            <a:xfrm>
              <a:off x="3248" y="2454"/>
              <a:ext cx="150" cy="9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 sz="1350">
                <a:latin typeface="Arial" pitchFamily="34" charset="0"/>
              </a:endParaRPr>
            </a:p>
          </p:txBody>
        </p:sp>
        <p:sp>
          <p:nvSpPr>
            <p:cNvPr id="102" name="Oval 100"/>
            <p:cNvSpPr>
              <a:spLocks noChangeArrowheads="1"/>
            </p:cNvSpPr>
            <p:nvPr/>
          </p:nvSpPr>
          <p:spPr bwMode="hidden">
            <a:xfrm>
              <a:off x="1800" y="3360"/>
              <a:ext cx="157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 sz="1350">
                <a:latin typeface="Arial" pitchFamily="34" charset="0"/>
              </a:endParaRPr>
            </a:p>
          </p:txBody>
        </p:sp>
        <p:sp>
          <p:nvSpPr>
            <p:cNvPr id="103" name="Oval 101"/>
            <p:cNvSpPr>
              <a:spLocks noChangeArrowheads="1"/>
            </p:cNvSpPr>
            <p:nvPr/>
          </p:nvSpPr>
          <p:spPr bwMode="hidden">
            <a:xfrm>
              <a:off x="3512" y="230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 sz="1350">
                <a:latin typeface="Arial" pitchFamily="34" charset="0"/>
              </a:endParaRPr>
            </a:p>
          </p:txBody>
        </p:sp>
        <p:sp>
          <p:nvSpPr>
            <p:cNvPr id="104" name="Oval 102"/>
            <p:cNvSpPr>
              <a:spLocks noChangeArrowheads="1"/>
            </p:cNvSpPr>
            <p:nvPr/>
          </p:nvSpPr>
          <p:spPr bwMode="hidden">
            <a:xfrm>
              <a:off x="3980" y="2014"/>
              <a:ext cx="134" cy="7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 sz="1350">
                <a:latin typeface="Arial" pitchFamily="34" charset="0"/>
              </a:endParaRPr>
            </a:p>
          </p:txBody>
        </p:sp>
        <p:sp>
          <p:nvSpPr>
            <p:cNvPr id="105" name="Oval 103"/>
            <p:cNvSpPr>
              <a:spLocks noChangeArrowheads="1"/>
            </p:cNvSpPr>
            <p:nvPr/>
          </p:nvSpPr>
          <p:spPr bwMode="hidden">
            <a:xfrm>
              <a:off x="3753" y="2158"/>
              <a:ext cx="136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 sz="1350">
                <a:latin typeface="Arial" pitchFamily="34" charset="0"/>
              </a:endParaRPr>
            </a:p>
          </p:txBody>
        </p:sp>
        <p:sp>
          <p:nvSpPr>
            <p:cNvPr id="106" name="Oval 104"/>
            <p:cNvSpPr>
              <a:spLocks noChangeArrowheads="1"/>
            </p:cNvSpPr>
            <p:nvPr/>
          </p:nvSpPr>
          <p:spPr bwMode="hidden">
            <a:xfrm>
              <a:off x="4176" y="1898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 sz="1350">
                <a:latin typeface="Arial" pitchFamily="34" charset="0"/>
              </a:endParaRPr>
            </a:p>
          </p:txBody>
        </p:sp>
        <p:sp>
          <p:nvSpPr>
            <p:cNvPr id="107" name="Oval 105"/>
            <p:cNvSpPr>
              <a:spLocks noChangeArrowheads="1"/>
            </p:cNvSpPr>
            <p:nvPr/>
          </p:nvSpPr>
          <p:spPr bwMode="hidden">
            <a:xfrm>
              <a:off x="4338" y="1797"/>
              <a:ext cx="129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 sz="1350">
                <a:latin typeface="Arial" pitchFamily="34" charset="0"/>
              </a:endParaRPr>
            </a:p>
          </p:txBody>
        </p:sp>
        <p:sp>
          <p:nvSpPr>
            <p:cNvPr id="108" name="Oval 106"/>
            <p:cNvSpPr>
              <a:spLocks noChangeArrowheads="1"/>
            </p:cNvSpPr>
            <p:nvPr/>
          </p:nvSpPr>
          <p:spPr bwMode="hidden">
            <a:xfrm>
              <a:off x="4505" y="1700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 sz="1350">
                <a:latin typeface="Arial" pitchFamily="34" charset="0"/>
              </a:endParaRPr>
            </a:p>
          </p:txBody>
        </p:sp>
        <p:sp>
          <p:nvSpPr>
            <p:cNvPr id="109" name="Oval 107"/>
            <p:cNvSpPr>
              <a:spLocks noChangeArrowheads="1"/>
            </p:cNvSpPr>
            <p:nvPr/>
          </p:nvSpPr>
          <p:spPr bwMode="hidden">
            <a:xfrm>
              <a:off x="4661" y="1603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 sz="1350">
                <a:latin typeface="Arial" pitchFamily="34" charset="0"/>
              </a:endParaRPr>
            </a:p>
          </p:txBody>
        </p:sp>
        <p:sp>
          <p:nvSpPr>
            <p:cNvPr id="110" name="Oval 108"/>
            <p:cNvSpPr>
              <a:spLocks noChangeArrowheads="1"/>
            </p:cNvSpPr>
            <p:nvPr/>
          </p:nvSpPr>
          <p:spPr bwMode="hidden">
            <a:xfrm>
              <a:off x="4803" y="1512"/>
              <a:ext cx="128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 sz="1350">
                <a:latin typeface="Arial" pitchFamily="34" charset="0"/>
              </a:endParaRPr>
            </a:p>
          </p:txBody>
        </p:sp>
        <p:sp>
          <p:nvSpPr>
            <p:cNvPr id="111" name="Oval 109"/>
            <p:cNvSpPr>
              <a:spLocks noChangeArrowheads="1"/>
            </p:cNvSpPr>
            <p:nvPr/>
          </p:nvSpPr>
          <p:spPr bwMode="hidden">
            <a:xfrm>
              <a:off x="4930" y="1431"/>
              <a:ext cx="111" cy="5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 sz="1350">
                <a:latin typeface="Arial" pitchFamily="34" charset="0"/>
              </a:endParaRPr>
            </a:p>
          </p:txBody>
        </p:sp>
        <p:sp>
          <p:nvSpPr>
            <p:cNvPr id="112" name="Oval 110"/>
            <p:cNvSpPr>
              <a:spLocks noChangeArrowheads="1"/>
            </p:cNvSpPr>
            <p:nvPr/>
          </p:nvSpPr>
          <p:spPr bwMode="hidden">
            <a:xfrm>
              <a:off x="3835" y="1430"/>
              <a:ext cx="104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 sz="1350">
                <a:latin typeface="Arial" pitchFamily="34" charset="0"/>
              </a:endParaRPr>
            </a:p>
          </p:txBody>
        </p:sp>
        <p:sp>
          <p:nvSpPr>
            <p:cNvPr id="113" name="Oval 111"/>
            <p:cNvSpPr>
              <a:spLocks noChangeArrowheads="1"/>
            </p:cNvSpPr>
            <p:nvPr/>
          </p:nvSpPr>
          <p:spPr bwMode="hidden">
            <a:xfrm>
              <a:off x="3286" y="1430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 sz="1350">
                <a:latin typeface="Arial" pitchFamily="34" charset="0"/>
              </a:endParaRPr>
            </a:p>
          </p:txBody>
        </p:sp>
        <p:sp>
          <p:nvSpPr>
            <p:cNvPr id="114" name="Oval 112"/>
            <p:cNvSpPr>
              <a:spLocks noChangeArrowheads="1"/>
            </p:cNvSpPr>
            <p:nvPr/>
          </p:nvSpPr>
          <p:spPr bwMode="hidden">
            <a:xfrm>
              <a:off x="2973" y="1366"/>
              <a:ext cx="110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 sz="1350">
                <a:latin typeface="Arial" pitchFamily="34" charset="0"/>
              </a:endParaRPr>
            </a:p>
          </p:txBody>
        </p:sp>
        <p:sp>
          <p:nvSpPr>
            <p:cNvPr id="115" name="Oval 113"/>
            <p:cNvSpPr>
              <a:spLocks noChangeArrowheads="1"/>
            </p:cNvSpPr>
            <p:nvPr/>
          </p:nvSpPr>
          <p:spPr bwMode="hidden">
            <a:xfrm>
              <a:off x="3152" y="1292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 sz="1350">
                <a:latin typeface="Arial" pitchFamily="34" charset="0"/>
              </a:endParaRPr>
            </a:p>
          </p:txBody>
        </p:sp>
        <p:sp>
          <p:nvSpPr>
            <p:cNvPr id="116" name="Oval 114"/>
            <p:cNvSpPr>
              <a:spLocks noChangeArrowheads="1"/>
            </p:cNvSpPr>
            <p:nvPr/>
          </p:nvSpPr>
          <p:spPr bwMode="hidden">
            <a:xfrm>
              <a:off x="3020" y="1170"/>
              <a:ext cx="104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 sz="1350">
                <a:latin typeface="Arial" pitchFamily="34" charset="0"/>
              </a:endParaRPr>
            </a:p>
          </p:txBody>
        </p:sp>
        <p:sp>
          <p:nvSpPr>
            <p:cNvPr id="117" name="Oval 115"/>
            <p:cNvSpPr>
              <a:spLocks noChangeArrowheads="1"/>
            </p:cNvSpPr>
            <p:nvPr/>
          </p:nvSpPr>
          <p:spPr bwMode="hidden">
            <a:xfrm>
              <a:off x="2443" y="1368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 sz="1350">
                <a:latin typeface="Arial" pitchFamily="34" charset="0"/>
              </a:endParaRPr>
            </a:p>
          </p:txBody>
        </p:sp>
        <p:sp>
          <p:nvSpPr>
            <p:cNvPr id="118" name="Oval 116"/>
            <p:cNvSpPr>
              <a:spLocks noChangeArrowheads="1"/>
            </p:cNvSpPr>
            <p:nvPr/>
          </p:nvSpPr>
          <p:spPr bwMode="hidden">
            <a:xfrm>
              <a:off x="2301" y="1220"/>
              <a:ext cx="110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 sz="1350">
                <a:latin typeface="Arial" pitchFamily="34" charset="0"/>
              </a:endParaRPr>
            </a:p>
          </p:txBody>
        </p:sp>
        <p:sp>
          <p:nvSpPr>
            <p:cNvPr id="119" name="Oval 117"/>
            <p:cNvSpPr>
              <a:spLocks noChangeArrowheads="1"/>
            </p:cNvSpPr>
            <p:nvPr/>
          </p:nvSpPr>
          <p:spPr bwMode="hidden">
            <a:xfrm>
              <a:off x="2095" y="1284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 sz="1350">
                <a:latin typeface="Arial" pitchFamily="34" charset="0"/>
              </a:endParaRPr>
            </a:p>
          </p:txBody>
        </p:sp>
        <p:sp>
          <p:nvSpPr>
            <p:cNvPr id="120" name="Oval 118"/>
            <p:cNvSpPr>
              <a:spLocks noChangeArrowheads="1"/>
            </p:cNvSpPr>
            <p:nvPr/>
          </p:nvSpPr>
          <p:spPr bwMode="hidden">
            <a:xfrm>
              <a:off x="2228" y="1442"/>
              <a:ext cx="111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 sz="1350">
                <a:latin typeface="Arial" pitchFamily="34" charset="0"/>
              </a:endParaRPr>
            </a:p>
          </p:txBody>
        </p:sp>
        <p:sp>
          <p:nvSpPr>
            <p:cNvPr id="121" name="Oval 119"/>
            <p:cNvSpPr>
              <a:spLocks noChangeArrowheads="1"/>
            </p:cNvSpPr>
            <p:nvPr/>
          </p:nvSpPr>
          <p:spPr bwMode="hidden">
            <a:xfrm>
              <a:off x="1109" y="1424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 sz="1350">
                <a:latin typeface="Arial" pitchFamily="34" charset="0"/>
              </a:endParaRPr>
            </a:p>
          </p:txBody>
        </p:sp>
        <p:sp>
          <p:nvSpPr>
            <p:cNvPr id="122" name="Oval 120"/>
            <p:cNvSpPr>
              <a:spLocks noChangeArrowheads="1"/>
            </p:cNvSpPr>
            <p:nvPr/>
          </p:nvSpPr>
          <p:spPr bwMode="hidden">
            <a:xfrm>
              <a:off x="611" y="1284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 sz="1350">
                <a:latin typeface="Arial" pitchFamily="34" charset="0"/>
              </a:endParaRPr>
            </a:p>
          </p:txBody>
        </p:sp>
        <p:sp>
          <p:nvSpPr>
            <p:cNvPr id="123" name="Oval 121"/>
            <p:cNvSpPr>
              <a:spLocks noChangeArrowheads="1"/>
            </p:cNvSpPr>
            <p:nvPr/>
          </p:nvSpPr>
          <p:spPr bwMode="hidden">
            <a:xfrm>
              <a:off x="305" y="1358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 sz="1350">
                <a:latin typeface="Arial" pitchFamily="34" charset="0"/>
              </a:endParaRPr>
            </a:p>
          </p:txBody>
        </p:sp>
        <p:sp>
          <p:nvSpPr>
            <p:cNvPr id="124" name="Oval 122"/>
            <p:cNvSpPr>
              <a:spLocks noChangeArrowheads="1"/>
            </p:cNvSpPr>
            <p:nvPr/>
          </p:nvSpPr>
          <p:spPr bwMode="hidden">
            <a:xfrm>
              <a:off x="156" y="1154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 sz="1350">
                <a:latin typeface="Arial" pitchFamily="34" charset="0"/>
              </a:endParaRPr>
            </a:p>
          </p:txBody>
        </p:sp>
        <p:sp>
          <p:nvSpPr>
            <p:cNvPr id="125" name="Oval 123"/>
            <p:cNvSpPr>
              <a:spLocks noChangeArrowheads="1"/>
            </p:cNvSpPr>
            <p:nvPr/>
          </p:nvSpPr>
          <p:spPr bwMode="hidden">
            <a:xfrm>
              <a:off x="4538" y="1365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 sz="1350">
                <a:latin typeface="Arial" pitchFamily="34" charset="0"/>
              </a:endParaRPr>
            </a:p>
          </p:txBody>
        </p:sp>
        <p:sp>
          <p:nvSpPr>
            <p:cNvPr id="126" name="Oval 124"/>
            <p:cNvSpPr>
              <a:spLocks noChangeArrowheads="1"/>
            </p:cNvSpPr>
            <p:nvPr/>
          </p:nvSpPr>
          <p:spPr bwMode="hidden">
            <a:xfrm>
              <a:off x="4407" y="1440"/>
              <a:ext cx="105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 sz="1350">
                <a:latin typeface="Arial" pitchFamily="34" charset="0"/>
              </a:endParaRPr>
            </a:p>
          </p:txBody>
        </p:sp>
        <p:sp>
          <p:nvSpPr>
            <p:cNvPr id="127" name="Oval 125"/>
            <p:cNvSpPr>
              <a:spLocks noChangeArrowheads="1"/>
            </p:cNvSpPr>
            <p:nvPr/>
          </p:nvSpPr>
          <p:spPr bwMode="hidden">
            <a:xfrm>
              <a:off x="3992" y="1356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 sz="1350">
                <a:latin typeface="Arial" pitchFamily="34" charset="0"/>
              </a:endParaRPr>
            </a:p>
          </p:txBody>
        </p:sp>
        <p:sp>
          <p:nvSpPr>
            <p:cNvPr id="128" name="Oval 126"/>
            <p:cNvSpPr>
              <a:spLocks noChangeArrowheads="1"/>
            </p:cNvSpPr>
            <p:nvPr/>
          </p:nvSpPr>
          <p:spPr bwMode="hidden">
            <a:xfrm>
              <a:off x="3466" y="1356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 sz="1350">
                <a:latin typeface="Arial" pitchFamily="34" charset="0"/>
              </a:endParaRPr>
            </a:p>
          </p:txBody>
        </p:sp>
        <p:sp>
          <p:nvSpPr>
            <p:cNvPr id="129" name="Oval 127"/>
            <p:cNvSpPr>
              <a:spLocks noChangeArrowheads="1"/>
            </p:cNvSpPr>
            <p:nvPr/>
          </p:nvSpPr>
          <p:spPr bwMode="hidden">
            <a:xfrm>
              <a:off x="2852" y="1228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 sz="1350">
                <a:latin typeface="Arial" pitchFamily="34" charset="0"/>
              </a:endParaRPr>
            </a:p>
          </p:txBody>
        </p:sp>
        <p:sp>
          <p:nvSpPr>
            <p:cNvPr id="130" name="Oval 128"/>
            <p:cNvSpPr>
              <a:spLocks noChangeArrowheads="1"/>
            </p:cNvSpPr>
            <p:nvPr/>
          </p:nvSpPr>
          <p:spPr bwMode="hidden">
            <a:xfrm>
              <a:off x="2678" y="1109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 sz="1350">
                <a:latin typeface="Arial" pitchFamily="34" charset="0"/>
              </a:endParaRPr>
            </a:p>
          </p:txBody>
        </p:sp>
        <p:sp>
          <p:nvSpPr>
            <p:cNvPr id="131" name="Oval 129"/>
            <p:cNvSpPr>
              <a:spLocks noChangeArrowheads="1"/>
            </p:cNvSpPr>
            <p:nvPr/>
          </p:nvSpPr>
          <p:spPr bwMode="hidden">
            <a:xfrm>
              <a:off x="2859" y="1045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 sz="1350">
                <a:latin typeface="Arial" pitchFamily="34" charset="0"/>
              </a:endParaRPr>
            </a:p>
          </p:txBody>
        </p:sp>
        <p:sp>
          <p:nvSpPr>
            <p:cNvPr id="132" name="Oval 130"/>
            <p:cNvSpPr>
              <a:spLocks noChangeArrowheads="1"/>
            </p:cNvSpPr>
            <p:nvPr/>
          </p:nvSpPr>
          <p:spPr bwMode="hidden">
            <a:xfrm>
              <a:off x="1942" y="104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 sz="1350">
                <a:latin typeface="Arial" pitchFamily="34" charset="0"/>
              </a:endParaRPr>
            </a:p>
          </p:txBody>
        </p:sp>
        <p:sp>
          <p:nvSpPr>
            <p:cNvPr id="133" name="Oval 131"/>
            <p:cNvSpPr>
              <a:spLocks noChangeArrowheads="1"/>
            </p:cNvSpPr>
            <p:nvPr/>
          </p:nvSpPr>
          <p:spPr bwMode="hidden">
            <a:xfrm>
              <a:off x="1087" y="1277"/>
              <a:ext cx="10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 sz="1350">
                <a:latin typeface="Arial" pitchFamily="34" charset="0"/>
              </a:endParaRPr>
            </a:p>
          </p:txBody>
        </p:sp>
        <p:sp>
          <p:nvSpPr>
            <p:cNvPr id="134" name="Oval 132"/>
            <p:cNvSpPr>
              <a:spLocks noChangeArrowheads="1"/>
            </p:cNvSpPr>
            <p:nvPr/>
          </p:nvSpPr>
          <p:spPr bwMode="hidden">
            <a:xfrm>
              <a:off x="827" y="135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 sz="1350">
                <a:latin typeface="Arial" pitchFamily="34" charset="0"/>
              </a:endParaRPr>
            </a:p>
          </p:txBody>
        </p:sp>
        <p:sp>
          <p:nvSpPr>
            <p:cNvPr id="135" name="Oval 133"/>
            <p:cNvSpPr>
              <a:spLocks noChangeArrowheads="1"/>
            </p:cNvSpPr>
            <p:nvPr/>
          </p:nvSpPr>
          <p:spPr bwMode="hidden">
            <a:xfrm>
              <a:off x="537" y="1428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 sz="1350">
                <a:latin typeface="Arial" pitchFamily="34" charset="0"/>
              </a:endParaRPr>
            </a:p>
          </p:txBody>
        </p:sp>
        <p:sp>
          <p:nvSpPr>
            <p:cNvPr id="136" name="Oval 134"/>
            <p:cNvSpPr>
              <a:spLocks noChangeArrowheads="1"/>
            </p:cNvSpPr>
            <p:nvPr/>
          </p:nvSpPr>
          <p:spPr bwMode="hidden">
            <a:xfrm>
              <a:off x="635" y="106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 sz="1350">
                <a:latin typeface="Arial" pitchFamily="34" charset="0"/>
              </a:endParaRPr>
            </a:p>
          </p:txBody>
        </p:sp>
        <p:sp>
          <p:nvSpPr>
            <p:cNvPr id="137" name="Oval 135"/>
            <p:cNvSpPr>
              <a:spLocks noChangeArrowheads="1"/>
            </p:cNvSpPr>
            <p:nvPr/>
          </p:nvSpPr>
          <p:spPr bwMode="hidden">
            <a:xfrm>
              <a:off x="1540" y="105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 sz="1350">
                <a:latin typeface="Arial" pitchFamily="34" charset="0"/>
              </a:endParaRPr>
            </a:p>
          </p:txBody>
        </p:sp>
        <p:sp>
          <p:nvSpPr>
            <p:cNvPr id="138" name="Oval 136"/>
            <p:cNvSpPr>
              <a:spLocks noChangeArrowheads="1"/>
            </p:cNvSpPr>
            <p:nvPr/>
          </p:nvSpPr>
          <p:spPr bwMode="hidden">
            <a:xfrm>
              <a:off x="1120" y="1063"/>
              <a:ext cx="105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 sz="1350">
                <a:latin typeface="Arial" pitchFamily="34" charset="0"/>
              </a:endParaRPr>
            </a:p>
          </p:txBody>
        </p:sp>
        <p:sp>
          <p:nvSpPr>
            <p:cNvPr id="139" name="Oval 137"/>
            <p:cNvSpPr>
              <a:spLocks noChangeArrowheads="1"/>
            </p:cNvSpPr>
            <p:nvPr/>
          </p:nvSpPr>
          <p:spPr bwMode="hidden">
            <a:xfrm>
              <a:off x="4131" y="1284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 sz="1350">
                <a:latin typeface="Arial" pitchFamily="34" charset="0"/>
              </a:endParaRPr>
            </a:p>
          </p:txBody>
        </p:sp>
        <p:sp>
          <p:nvSpPr>
            <p:cNvPr id="140" name="Oval 138"/>
            <p:cNvSpPr>
              <a:spLocks noChangeArrowheads="1"/>
            </p:cNvSpPr>
            <p:nvPr/>
          </p:nvSpPr>
          <p:spPr bwMode="hidden">
            <a:xfrm>
              <a:off x="3477" y="1163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 sz="1350">
                <a:latin typeface="Arial" pitchFamily="34" charset="0"/>
              </a:endParaRPr>
            </a:p>
          </p:txBody>
        </p:sp>
        <p:sp>
          <p:nvSpPr>
            <p:cNvPr id="141" name="Oval 139"/>
            <p:cNvSpPr>
              <a:spLocks noChangeArrowheads="1"/>
            </p:cNvSpPr>
            <p:nvPr/>
          </p:nvSpPr>
          <p:spPr bwMode="hidden">
            <a:xfrm>
              <a:off x="3315" y="1229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 sz="1350">
                <a:latin typeface="Arial" pitchFamily="34" charset="0"/>
              </a:endParaRPr>
            </a:p>
          </p:txBody>
        </p:sp>
        <p:sp>
          <p:nvSpPr>
            <p:cNvPr id="142" name="Oval 140"/>
            <p:cNvSpPr>
              <a:spLocks noChangeArrowheads="1"/>
            </p:cNvSpPr>
            <p:nvPr/>
          </p:nvSpPr>
          <p:spPr bwMode="hidden">
            <a:xfrm>
              <a:off x="3174" y="1112"/>
              <a:ext cx="103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 sz="1350">
                <a:latin typeface="Arial" pitchFamily="34" charset="0"/>
              </a:endParaRPr>
            </a:p>
          </p:txBody>
        </p:sp>
        <p:sp>
          <p:nvSpPr>
            <p:cNvPr id="143" name="Oval 141"/>
            <p:cNvSpPr>
              <a:spLocks noChangeArrowheads="1"/>
            </p:cNvSpPr>
            <p:nvPr/>
          </p:nvSpPr>
          <p:spPr bwMode="hidden">
            <a:xfrm>
              <a:off x="2396" y="1051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 sz="1350">
                <a:latin typeface="Arial" pitchFamily="34" charset="0"/>
              </a:endParaRPr>
            </a:p>
          </p:txBody>
        </p:sp>
        <p:sp>
          <p:nvSpPr>
            <p:cNvPr id="144" name="Oval 142"/>
            <p:cNvSpPr>
              <a:spLocks noChangeArrowheads="1"/>
            </p:cNvSpPr>
            <p:nvPr/>
          </p:nvSpPr>
          <p:spPr bwMode="hidden">
            <a:xfrm>
              <a:off x="2769" y="1446"/>
              <a:ext cx="111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 sz="1350">
                <a:latin typeface="Arial" pitchFamily="34" charset="0"/>
              </a:endParaRPr>
            </a:p>
          </p:txBody>
        </p:sp>
        <p:sp>
          <p:nvSpPr>
            <p:cNvPr id="145" name="Oval 143"/>
            <p:cNvSpPr>
              <a:spLocks noChangeArrowheads="1"/>
            </p:cNvSpPr>
            <p:nvPr/>
          </p:nvSpPr>
          <p:spPr bwMode="hidden">
            <a:xfrm>
              <a:off x="2656" y="1294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 sz="1350">
                <a:latin typeface="Arial" pitchFamily="34" charset="0"/>
              </a:endParaRPr>
            </a:p>
          </p:txBody>
        </p:sp>
        <p:sp>
          <p:nvSpPr>
            <p:cNvPr id="146" name="Oval 144"/>
            <p:cNvSpPr>
              <a:spLocks noChangeArrowheads="1"/>
            </p:cNvSpPr>
            <p:nvPr/>
          </p:nvSpPr>
          <p:spPr bwMode="hidden">
            <a:xfrm>
              <a:off x="2501" y="1159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 sz="1350">
                <a:latin typeface="Arial" pitchFamily="34" charset="0"/>
              </a:endParaRPr>
            </a:p>
          </p:txBody>
        </p:sp>
        <p:sp>
          <p:nvSpPr>
            <p:cNvPr id="147" name="Oval 145"/>
            <p:cNvSpPr>
              <a:spLocks noChangeArrowheads="1"/>
            </p:cNvSpPr>
            <p:nvPr/>
          </p:nvSpPr>
          <p:spPr bwMode="hidden">
            <a:xfrm>
              <a:off x="2222" y="1101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 sz="1350">
                <a:latin typeface="Arial" pitchFamily="34" charset="0"/>
              </a:endParaRPr>
            </a:p>
          </p:txBody>
        </p:sp>
        <p:sp>
          <p:nvSpPr>
            <p:cNvPr id="148" name="Oval 146"/>
            <p:cNvSpPr>
              <a:spLocks noChangeArrowheads="1"/>
            </p:cNvSpPr>
            <p:nvPr/>
          </p:nvSpPr>
          <p:spPr bwMode="hidden">
            <a:xfrm>
              <a:off x="2029" y="1162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 sz="1350">
                <a:latin typeface="Arial" pitchFamily="34" charset="0"/>
              </a:endParaRPr>
            </a:p>
          </p:txBody>
        </p:sp>
        <p:sp>
          <p:nvSpPr>
            <p:cNvPr id="149" name="Oval 147"/>
            <p:cNvSpPr>
              <a:spLocks noChangeArrowheads="1"/>
            </p:cNvSpPr>
            <p:nvPr/>
          </p:nvSpPr>
          <p:spPr bwMode="hidden">
            <a:xfrm>
              <a:off x="1875" y="1356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 sz="1350">
                <a:latin typeface="Arial" pitchFamily="34" charset="0"/>
              </a:endParaRPr>
            </a:p>
          </p:txBody>
        </p:sp>
        <p:sp>
          <p:nvSpPr>
            <p:cNvPr id="150" name="Oval 148"/>
            <p:cNvSpPr>
              <a:spLocks noChangeArrowheads="1"/>
            </p:cNvSpPr>
            <p:nvPr/>
          </p:nvSpPr>
          <p:spPr bwMode="hidden">
            <a:xfrm>
              <a:off x="1809" y="1223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 sz="1350">
                <a:latin typeface="Arial" pitchFamily="34" charset="0"/>
              </a:endParaRPr>
            </a:p>
          </p:txBody>
        </p:sp>
        <p:sp>
          <p:nvSpPr>
            <p:cNvPr id="151" name="Oval 149"/>
            <p:cNvSpPr>
              <a:spLocks noChangeArrowheads="1"/>
            </p:cNvSpPr>
            <p:nvPr/>
          </p:nvSpPr>
          <p:spPr bwMode="hidden">
            <a:xfrm>
              <a:off x="1738" y="1098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 sz="1350">
                <a:latin typeface="Arial" pitchFamily="34" charset="0"/>
              </a:endParaRPr>
            </a:p>
          </p:txBody>
        </p:sp>
        <p:sp>
          <p:nvSpPr>
            <p:cNvPr id="152" name="Oval 150"/>
            <p:cNvSpPr>
              <a:spLocks noChangeArrowheads="1"/>
            </p:cNvSpPr>
            <p:nvPr/>
          </p:nvSpPr>
          <p:spPr bwMode="hidden">
            <a:xfrm>
              <a:off x="1583" y="1289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 sz="1350">
                <a:latin typeface="Arial" pitchFamily="34" charset="0"/>
              </a:endParaRPr>
            </a:p>
          </p:txBody>
        </p:sp>
        <p:sp>
          <p:nvSpPr>
            <p:cNvPr id="153" name="Oval 151"/>
            <p:cNvSpPr>
              <a:spLocks noChangeArrowheads="1"/>
            </p:cNvSpPr>
            <p:nvPr/>
          </p:nvSpPr>
          <p:spPr bwMode="hidden">
            <a:xfrm>
              <a:off x="1379" y="1343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 sz="1350">
                <a:latin typeface="Arial" pitchFamily="34" charset="0"/>
              </a:endParaRPr>
            </a:p>
          </p:txBody>
        </p:sp>
        <p:sp>
          <p:nvSpPr>
            <p:cNvPr id="154" name="Oval 152"/>
            <p:cNvSpPr>
              <a:spLocks noChangeArrowheads="1"/>
            </p:cNvSpPr>
            <p:nvPr/>
          </p:nvSpPr>
          <p:spPr bwMode="hidden">
            <a:xfrm>
              <a:off x="1529" y="1156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 sz="1350">
                <a:latin typeface="Arial" pitchFamily="34" charset="0"/>
              </a:endParaRPr>
            </a:p>
          </p:txBody>
        </p:sp>
        <p:sp>
          <p:nvSpPr>
            <p:cNvPr id="155" name="Oval 153"/>
            <p:cNvSpPr>
              <a:spLocks noChangeArrowheads="1"/>
            </p:cNvSpPr>
            <p:nvPr/>
          </p:nvSpPr>
          <p:spPr bwMode="hidden">
            <a:xfrm>
              <a:off x="1294" y="1222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 sz="1350">
                <a:latin typeface="Arial" pitchFamily="34" charset="0"/>
              </a:endParaRPr>
            </a:p>
          </p:txBody>
        </p:sp>
        <p:sp>
          <p:nvSpPr>
            <p:cNvPr id="156" name="Oval 154"/>
            <p:cNvSpPr>
              <a:spLocks noChangeArrowheads="1"/>
            </p:cNvSpPr>
            <p:nvPr/>
          </p:nvSpPr>
          <p:spPr bwMode="hidden">
            <a:xfrm>
              <a:off x="1314" y="1112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 sz="1350">
                <a:latin typeface="Arial" pitchFamily="34" charset="0"/>
              </a:endParaRPr>
            </a:p>
          </p:txBody>
        </p:sp>
        <p:sp>
          <p:nvSpPr>
            <p:cNvPr id="157" name="Oval 155"/>
            <p:cNvSpPr>
              <a:spLocks noChangeArrowheads="1"/>
            </p:cNvSpPr>
            <p:nvPr/>
          </p:nvSpPr>
          <p:spPr bwMode="hidden">
            <a:xfrm>
              <a:off x="1082" y="1166"/>
              <a:ext cx="107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 sz="1350">
                <a:latin typeface="Arial" pitchFamily="34" charset="0"/>
              </a:endParaRPr>
            </a:p>
          </p:txBody>
        </p:sp>
        <p:sp>
          <p:nvSpPr>
            <p:cNvPr id="158" name="Oval 156"/>
            <p:cNvSpPr>
              <a:spLocks noChangeArrowheads="1"/>
            </p:cNvSpPr>
            <p:nvPr/>
          </p:nvSpPr>
          <p:spPr bwMode="hidden">
            <a:xfrm>
              <a:off x="877" y="1121"/>
              <a:ext cx="108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 sz="1350">
                <a:latin typeface="Arial" pitchFamily="34" charset="0"/>
              </a:endParaRPr>
            </a:p>
          </p:txBody>
        </p:sp>
        <p:sp>
          <p:nvSpPr>
            <p:cNvPr id="159" name="Oval 157"/>
            <p:cNvSpPr>
              <a:spLocks noChangeArrowheads="1"/>
            </p:cNvSpPr>
            <p:nvPr/>
          </p:nvSpPr>
          <p:spPr bwMode="hidden">
            <a:xfrm>
              <a:off x="875" y="1216"/>
              <a:ext cx="110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 sz="1350">
                <a:latin typeface="Arial" pitchFamily="34" charset="0"/>
              </a:endParaRPr>
            </a:p>
          </p:txBody>
        </p:sp>
        <p:sp>
          <p:nvSpPr>
            <p:cNvPr id="160" name="Oval 158"/>
            <p:cNvSpPr>
              <a:spLocks noChangeArrowheads="1"/>
            </p:cNvSpPr>
            <p:nvPr/>
          </p:nvSpPr>
          <p:spPr bwMode="hidden">
            <a:xfrm>
              <a:off x="681" y="1170"/>
              <a:ext cx="111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 sz="1350">
                <a:latin typeface="Arial" pitchFamily="34" charset="0"/>
              </a:endParaRPr>
            </a:p>
          </p:txBody>
        </p:sp>
        <p:sp>
          <p:nvSpPr>
            <p:cNvPr id="161" name="Oval 159"/>
            <p:cNvSpPr>
              <a:spLocks noChangeArrowheads="1"/>
            </p:cNvSpPr>
            <p:nvPr/>
          </p:nvSpPr>
          <p:spPr bwMode="hidden">
            <a:xfrm>
              <a:off x="411" y="1232"/>
              <a:ext cx="111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 sz="1350">
                <a:latin typeface="Arial" pitchFamily="34" charset="0"/>
              </a:endParaRPr>
            </a:p>
          </p:txBody>
        </p:sp>
        <p:sp>
          <p:nvSpPr>
            <p:cNvPr id="162" name="Oval 160"/>
            <p:cNvSpPr>
              <a:spLocks noChangeArrowheads="1"/>
            </p:cNvSpPr>
            <p:nvPr/>
          </p:nvSpPr>
          <p:spPr bwMode="hidden">
            <a:xfrm>
              <a:off x="434" y="1100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 sz="1350">
                <a:latin typeface="Arial" pitchFamily="34" charset="0"/>
              </a:endParaRPr>
            </a:p>
          </p:txBody>
        </p:sp>
        <p:sp>
          <p:nvSpPr>
            <p:cNvPr id="163" name="Oval 161"/>
            <p:cNvSpPr>
              <a:spLocks noChangeArrowheads="1"/>
            </p:cNvSpPr>
            <p:nvPr/>
          </p:nvSpPr>
          <p:spPr bwMode="hidden">
            <a:xfrm>
              <a:off x="119" y="1312"/>
              <a:ext cx="10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 sz="1350">
                <a:latin typeface="Arial" pitchFamily="34" charset="0"/>
              </a:endParaRPr>
            </a:p>
          </p:txBody>
        </p:sp>
        <p:sp>
          <p:nvSpPr>
            <p:cNvPr id="164" name="Oval 162"/>
            <p:cNvSpPr>
              <a:spLocks noChangeArrowheads="1"/>
            </p:cNvSpPr>
            <p:nvPr/>
          </p:nvSpPr>
          <p:spPr bwMode="hidden">
            <a:xfrm>
              <a:off x="858" y="1001"/>
              <a:ext cx="101" cy="3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 sz="1350">
                <a:latin typeface="Arial" pitchFamily="34" charset="0"/>
              </a:endParaRPr>
            </a:p>
          </p:txBody>
        </p:sp>
        <p:sp>
          <p:nvSpPr>
            <p:cNvPr id="165" name="Oval 163"/>
            <p:cNvSpPr>
              <a:spLocks noChangeArrowheads="1"/>
            </p:cNvSpPr>
            <p:nvPr/>
          </p:nvSpPr>
          <p:spPr bwMode="hidden">
            <a:xfrm>
              <a:off x="1341" y="1013"/>
              <a:ext cx="101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 sz="1350">
                <a:latin typeface="Arial" pitchFamily="34" charset="0"/>
              </a:endParaRPr>
            </a:p>
          </p:txBody>
        </p:sp>
        <p:sp>
          <p:nvSpPr>
            <p:cNvPr id="166" name="Oval 164"/>
            <p:cNvSpPr>
              <a:spLocks noChangeArrowheads="1"/>
            </p:cNvSpPr>
            <p:nvPr/>
          </p:nvSpPr>
          <p:spPr bwMode="hidden">
            <a:xfrm>
              <a:off x="1739" y="1008"/>
              <a:ext cx="101" cy="3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 sz="1350">
                <a:latin typeface="Arial" pitchFamily="34" charset="0"/>
              </a:endParaRPr>
            </a:p>
          </p:txBody>
        </p:sp>
        <p:sp>
          <p:nvSpPr>
            <p:cNvPr id="167" name="Oval 165"/>
            <p:cNvSpPr>
              <a:spLocks noChangeArrowheads="1"/>
            </p:cNvSpPr>
            <p:nvPr/>
          </p:nvSpPr>
          <p:spPr bwMode="hidden">
            <a:xfrm>
              <a:off x="2116" y="1001"/>
              <a:ext cx="100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 sz="1350">
                <a:latin typeface="Arial" pitchFamily="34" charset="0"/>
              </a:endParaRPr>
            </a:p>
          </p:txBody>
        </p:sp>
        <p:sp>
          <p:nvSpPr>
            <p:cNvPr id="168" name="Oval 166"/>
            <p:cNvSpPr>
              <a:spLocks noChangeArrowheads="1"/>
            </p:cNvSpPr>
            <p:nvPr/>
          </p:nvSpPr>
          <p:spPr bwMode="hidden">
            <a:xfrm>
              <a:off x="2320" y="941"/>
              <a:ext cx="101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 sz="1350">
                <a:latin typeface="Arial" pitchFamily="34" charset="0"/>
              </a:endParaRPr>
            </a:p>
          </p:txBody>
        </p:sp>
        <p:sp>
          <p:nvSpPr>
            <p:cNvPr id="169" name="Oval 167"/>
            <p:cNvSpPr>
              <a:spLocks noChangeArrowheads="1"/>
            </p:cNvSpPr>
            <p:nvPr/>
          </p:nvSpPr>
          <p:spPr bwMode="hidden">
            <a:xfrm>
              <a:off x="2601" y="995"/>
              <a:ext cx="101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 sz="1350">
                <a:latin typeface="Arial" pitchFamily="34" charset="0"/>
              </a:endParaRPr>
            </a:p>
          </p:txBody>
        </p:sp>
        <p:sp>
          <p:nvSpPr>
            <p:cNvPr id="170" name="Oval 168"/>
            <p:cNvSpPr>
              <a:spLocks noChangeArrowheads="1"/>
            </p:cNvSpPr>
            <p:nvPr/>
          </p:nvSpPr>
          <p:spPr bwMode="hidden">
            <a:xfrm>
              <a:off x="1667" y="1420"/>
              <a:ext cx="106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 sz="1350">
                <a:latin typeface="Arial" pitchFamily="34" charset="0"/>
              </a:endParaRPr>
            </a:p>
          </p:txBody>
        </p:sp>
        <p:sp>
          <p:nvSpPr>
            <p:cNvPr id="171" name="Oval 169"/>
            <p:cNvSpPr>
              <a:spLocks noChangeArrowheads="1"/>
            </p:cNvSpPr>
            <p:nvPr/>
          </p:nvSpPr>
          <p:spPr bwMode="hidden">
            <a:xfrm>
              <a:off x="2557" y="1516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 sz="1350">
                <a:latin typeface="Arial" pitchFamily="34" charset="0"/>
              </a:endParaRPr>
            </a:p>
          </p:txBody>
        </p:sp>
        <p:sp>
          <p:nvSpPr>
            <p:cNvPr id="172" name="Oval 170"/>
            <p:cNvSpPr>
              <a:spLocks noChangeArrowheads="1"/>
            </p:cNvSpPr>
            <p:nvPr/>
          </p:nvSpPr>
          <p:spPr bwMode="hidden">
            <a:xfrm>
              <a:off x="3619" y="1287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 sz="1350">
                <a:latin typeface="Arial" pitchFamily="34" charset="0"/>
              </a:endParaRPr>
            </a:p>
          </p:txBody>
        </p:sp>
        <p:sp>
          <p:nvSpPr>
            <p:cNvPr id="173" name="Oval 171"/>
            <p:cNvSpPr>
              <a:spLocks noChangeArrowheads="1"/>
            </p:cNvSpPr>
            <p:nvPr/>
          </p:nvSpPr>
          <p:spPr bwMode="hidden">
            <a:xfrm>
              <a:off x="3791" y="1212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 sz="1350">
                <a:latin typeface="Arial" pitchFamily="34" charset="0"/>
              </a:endParaRPr>
            </a:p>
          </p:txBody>
        </p:sp>
        <p:sp>
          <p:nvSpPr>
            <p:cNvPr id="174" name="Oval 172"/>
            <p:cNvSpPr>
              <a:spLocks noChangeArrowheads="1"/>
            </p:cNvSpPr>
            <p:nvPr/>
          </p:nvSpPr>
          <p:spPr bwMode="hidden">
            <a:xfrm>
              <a:off x="2134" y="908"/>
              <a:ext cx="79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 sz="1350">
                <a:latin typeface="Arial" pitchFamily="34" charset="0"/>
              </a:endParaRPr>
            </a:p>
          </p:txBody>
        </p:sp>
        <p:sp>
          <p:nvSpPr>
            <p:cNvPr id="175" name="Oval 173"/>
            <p:cNvSpPr>
              <a:spLocks noChangeArrowheads="1"/>
            </p:cNvSpPr>
            <p:nvPr/>
          </p:nvSpPr>
          <p:spPr bwMode="hidden">
            <a:xfrm>
              <a:off x="1264" y="908"/>
              <a:ext cx="79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 sz="1350">
                <a:latin typeface="Arial" pitchFamily="34" charset="0"/>
              </a:endParaRPr>
            </a:p>
          </p:txBody>
        </p:sp>
        <p:sp>
          <p:nvSpPr>
            <p:cNvPr id="176" name="Oval 174"/>
            <p:cNvSpPr>
              <a:spLocks noChangeArrowheads="1"/>
            </p:cNvSpPr>
            <p:nvPr/>
          </p:nvSpPr>
          <p:spPr bwMode="hidden">
            <a:xfrm>
              <a:off x="1471" y="869"/>
              <a:ext cx="79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 sz="1350">
                <a:latin typeface="Arial" pitchFamily="34" charset="0"/>
              </a:endParaRPr>
            </a:p>
          </p:txBody>
        </p:sp>
        <p:sp>
          <p:nvSpPr>
            <p:cNvPr id="177" name="Oval 175"/>
            <p:cNvSpPr>
              <a:spLocks noChangeArrowheads="1"/>
            </p:cNvSpPr>
            <p:nvPr/>
          </p:nvSpPr>
          <p:spPr bwMode="hidden">
            <a:xfrm>
              <a:off x="1650" y="824"/>
              <a:ext cx="95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 sz="1350">
                <a:latin typeface="Arial" pitchFamily="34" charset="0"/>
              </a:endParaRPr>
            </a:p>
          </p:txBody>
        </p:sp>
        <p:sp>
          <p:nvSpPr>
            <p:cNvPr id="178" name="Oval 176"/>
            <p:cNvSpPr>
              <a:spLocks noChangeArrowheads="1"/>
            </p:cNvSpPr>
            <p:nvPr/>
          </p:nvSpPr>
          <p:spPr bwMode="hidden">
            <a:xfrm>
              <a:off x="1918" y="869"/>
              <a:ext cx="87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 sz="1350">
                <a:latin typeface="Arial" pitchFamily="34" charset="0"/>
              </a:endParaRPr>
            </a:p>
          </p:txBody>
        </p:sp>
        <p:sp>
          <p:nvSpPr>
            <p:cNvPr id="179" name="Oval 177"/>
            <p:cNvSpPr>
              <a:spLocks noChangeArrowheads="1"/>
            </p:cNvSpPr>
            <p:nvPr/>
          </p:nvSpPr>
          <p:spPr bwMode="hidden">
            <a:xfrm>
              <a:off x="1720" y="923"/>
              <a:ext cx="83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 sz="1350">
                <a:latin typeface="Arial" pitchFamily="34" charset="0"/>
              </a:endParaRPr>
            </a:p>
          </p:txBody>
        </p:sp>
        <p:sp>
          <p:nvSpPr>
            <p:cNvPr id="180" name="Oval 178"/>
            <p:cNvSpPr>
              <a:spLocks noChangeArrowheads="1"/>
            </p:cNvSpPr>
            <p:nvPr/>
          </p:nvSpPr>
          <p:spPr bwMode="hidden">
            <a:xfrm>
              <a:off x="1913" y="957"/>
              <a:ext cx="95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 sz="1350">
                <a:latin typeface="Arial" pitchFamily="34" charset="0"/>
              </a:endParaRPr>
            </a:p>
          </p:txBody>
        </p:sp>
        <p:sp>
          <p:nvSpPr>
            <p:cNvPr id="181" name="Oval 179"/>
            <p:cNvSpPr>
              <a:spLocks noChangeArrowheads="1"/>
            </p:cNvSpPr>
            <p:nvPr/>
          </p:nvSpPr>
          <p:spPr bwMode="hidden">
            <a:xfrm>
              <a:off x="1541" y="962"/>
              <a:ext cx="89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 sz="1350">
                <a:latin typeface="Arial" pitchFamily="34" charset="0"/>
              </a:endParaRPr>
            </a:p>
          </p:txBody>
        </p:sp>
        <p:sp>
          <p:nvSpPr>
            <p:cNvPr id="182" name="Oval 180"/>
            <p:cNvSpPr>
              <a:spLocks noChangeArrowheads="1"/>
            </p:cNvSpPr>
            <p:nvPr/>
          </p:nvSpPr>
          <p:spPr bwMode="hidden">
            <a:xfrm>
              <a:off x="1076" y="953"/>
              <a:ext cx="10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 sz="1350">
                <a:latin typeface="Arial" pitchFamily="34" charset="0"/>
              </a:endParaRPr>
            </a:p>
          </p:txBody>
        </p:sp>
        <p:sp>
          <p:nvSpPr>
            <p:cNvPr id="183" name="Oval 181"/>
            <p:cNvSpPr>
              <a:spLocks noChangeArrowheads="1"/>
            </p:cNvSpPr>
            <p:nvPr/>
          </p:nvSpPr>
          <p:spPr bwMode="hidden">
            <a:xfrm>
              <a:off x="1983" y="4027"/>
              <a:ext cx="195" cy="10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 sz="1350">
                <a:latin typeface="Arial" pitchFamily="34" charset="0"/>
              </a:endParaRPr>
            </a:p>
          </p:txBody>
        </p:sp>
        <p:sp>
          <p:nvSpPr>
            <p:cNvPr id="184" name="Oval 182"/>
            <p:cNvSpPr>
              <a:spLocks noChangeArrowheads="1"/>
            </p:cNvSpPr>
            <p:nvPr/>
          </p:nvSpPr>
          <p:spPr bwMode="hidden">
            <a:xfrm>
              <a:off x="2460" y="3671"/>
              <a:ext cx="196" cy="11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 sz="1350">
                <a:latin typeface="Arial" pitchFamily="34" charset="0"/>
              </a:endParaRPr>
            </a:p>
          </p:txBody>
        </p:sp>
        <p:sp>
          <p:nvSpPr>
            <p:cNvPr id="185" name="Oval 183"/>
            <p:cNvSpPr>
              <a:spLocks noChangeArrowheads="1"/>
            </p:cNvSpPr>
            <p:nvPr/>
          </p:nvSpPr>
          <p:spPr bwMode="hidden">
            <a:xfrm>
              <a:off x="3238" y="3121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 sz="1350">
                <a:latin typeface="Arial" pitchFamily="34" charset="0"/>
              </a:endParaRPr>
            </a:p>
          </p:txBody>
        </p:sp>
        <p:sp>
          <p:nvSpPr>
            <p:cNvPr id="186" name="Oval 184"/>
            <p:cNvSpPr>
              <a:spLocks noChangeArrowheads="1"/>
            </p:cNvSpPr>
            <p:nvPr/>
          </p:nvSpPr>
          <p:spPr bwMode="hidden">
            <a:xfrm>
              <a:off x="3550" y="2880"/>
              <a:ext cx="157" cy="89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 sz="1350">
                <a:latin typeface="Arial" pitchFamily="34" charset="0"/>
              </a:endParaRPr>
            </a:p>
          </p:txBody>
        </p:sp>
        <p:sp>
          <p:nvSpPr>
            <p:cNvPr id="187" name="Oval 185"/>
            <p:cNvSpPr>
              <a:spLocks noChangeArrowheads="1"/>
            </p:cNvSpPr>
            <p:nvPr/>
          </p:nvSpPr>
          <p:spPr bwMode="hidden">
            <a:xfrm>
              <a:off x="2892" y="3377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 sz="1350">
                <a:latin typeface="Arial" pitchFamily="34" charset="0"/>
              </a:endParaRPr>
            </a:p>
          </p:txBody>
        </p:sp>
        <p:sp>
          <p:nvSpPr>
            <p:cNvPr id="188" name="Oval 186"/>
            <p:cNvSpPr>
              <a:spLocks noChangeArrowheads="1"/>
            </p:cNvSpPr>
            <p:nvPr/>
          </p:nvSpPr>
          <p:spPr bwMode="hidden">
            <a:xfrm>
              <a:off x="3869" y="2657"/>
              <a:ext cx="151" cy="84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 sz="1350">
                <a:latin typeface="Arial" pitchFamily="34" charset="0"/>
              </a:endParaRPr>
            </a:p>
          </p:txBody>
        </p:sp>
        <p:sp>
          <p:nvSpPr>
            <p:cNvPr id="189" name="Oval 187"/>
            <p:cNvSpPr>
              <a:spLocks noChangeArrowheads="1"/>
            </p:cNvSpPr>
            <p:nvPr/>
          </p:nvSpPr>
          <p:spPr bwMode="hidden">
            <a:xfrm>
              <a:off x="4090" y="2475"/>
              <a:ext cx="155" cy="89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 sz="1350">
                <a:latin typeface="Arial" pitchFamily="34" charset="0"/>
              </a:endParaRPr>
            </a:p>
          </p:txBody>
        </p:sp>
        <p:sp>
          <p:nvSpPr>
            <p:cNvPr id="190" name="Oval 188"/>
            <p:cNvSpPr>
              <a:spLocks noChangeArrowheads="1"/>
            </p:cNvSpPr>
            <p:nvPr/>
          </p:nvSpPr>
          <p:spPr bwMode="hidden">
            <a:xfrm>
              <a:off x="4327" y="2314"/>
              <a:ext cx="134" cy="7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 sz="1350">
                <a:latin typeface="Arial" pitchFamily="34" charset="0"/>
              </a:endParaRPr>
            </a:p>
          </p:txBody>
        </p:sp>
        <p:sp>
          <p:nvSpPr>
            <p:cNvPr id="191" name="Oval 189"/>
            <p:cNvSpPr>
              <a:spLocks noChangeArrowheads="1"/>
            </p:cNvSpPr>
            <p:nvPr/>
          </p:nvSpPr>
          <p:spPr bwMode="hidden">
            <a:xfrm>
              <a:off x="4712" y="2022"/>
              <a:ext cx="145" cy="73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 sz="1350">
                <a:latin typeface="Arial" pitchFamily="34" charset="0"/>
              </a:endParaRPr>
            </a:p>
          </p:txBody>
        </p:sp>
        <p:sp>
          <p:nvSpPr>
            <p:cNvPr id="192" name="Oval 190"/>
            <p:cNvSpPr>
              <a:spLocks noChangeArrowheads="1"/>
            </p:cNvSpPr>
            <p:nvPr/>
          </p:nvSpPr>
          <p:spPr bwMode="hidden">
            <a:xfrm>
              <a:off x="4533" y="2162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 sz="1350">
                <a:latin typeface="Arial" pitchFamily="34" charset="0"/>
              </a:endParaRPr>
            </a:p>
          </p:txBody>
        </p:sp>
        <p:sp>
          <p:nvSpPr>
            <p:cNvPr id="193" name="Oval 191"/>
            <p:cNvSpPr>
              <a:spLocks noChangeArrowheads="1"/>
            </p:cNvSpPr>
            <p:nvPr/>
          </p:nvSpPr>
          <p:spPr bwMode="hidden">
            <a:xfrm>
              <a:off x="4863" y="1920"/>
              <a:ext cx="140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 sz="1350">
                <a:latin typeface="Arial" pitchFamily="34" charset="0"/>
              </a:endParaRPr>
            </a:p>
          </p:txBody>
        </p:sp>
        <p:sp>
          <p:nvSpPr>
            <p:cNvPr id="194" name="Oval 192"/>
            <p:cNvSpPr>
              <a:spLocks noChangeArrowheads="1"/>
            </p:cNvSpPr>
            <p:nvPr/>
          </p:nvSpPr>
          <p:spPr bwMode="hidden">
            <a:xfrm>
              <a:off x="5010" y="1807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 sz="1350">
                <a:latin typeface="Arial" pitchFamily="34" charset="0"/>
              </a:endParaRPr>
            </a:p>
          </p:txBody>
        </p:sp>
        <p:sp>
          <p:nvSpPr>
            <p:cNvPr id="195" name="Oval 193"/>
            <p:cNvSpPr>
              <a:spLocks noChangeArrowheads="1"/>
            </p:cNvSpPr>
            <p:nvPr/>
          </p:nvSpPr>
          <p:spPr bwMode="hidden">
            <a:xfrm>
              <a:off x="5161" y="1702"/>
              <a:ext cx="111" cy="5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 sz="1350">
                <a:latin typeface="Arial" pitchFamily="34" charset="0"/>
              </a:endParaRPr>
            </a:p>
          </p:txBody>
        </p:sp>
        <p:sp>
          <p:nvSpPr>
            <p:cNvPr id="196" name="Oval 194"/>
            <p:cNvSpPr>
              <a:spLocks noChangeArrowheads="1"/>
            </p:cNvSpPr>
            <p:nvPr/>
          </p:nvSpPr>
          <p:spPr bwMode="hidden">
            <a:xfrm>
              <a:off x="5277" y="1614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 sz="1350">
                <a:latin typeface="Arial" pitchFamily="34" charset="0"/>
              </a:endParaRPr>
            </a:p>
          </p:txBody>
        </p:sp>
        <p:sp>
          <p:nvSpPr>
            <p:cNvPr id="197" name="Oval 195"/>
            <p:cNvSpPr>
              <a:spLocks noChangeArrowheads="1"/>
            </p:cNvSpPr>
            <p:nvPr/>
          </p:nvSpPr>
          <p:spPr bwMode="hidden">
            <a:xfrm>
              <a:off x="5398" y="1521"/>
              <a:ext cx="120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 sz="1350">
                <a:latin typeface="Arial" pitchFamily="34" charset="0"/>
              </a:endParaRPr>
            </a:p>
          </p:txBody>
        </p:sp>
        <p:sp>
          <p:nvSpPr>
            <p:cNvPr id="198" name="Oval 196"/>
            <p:cNvSpPr>
              <a:spLocks noChangeArrowheads="1"/>
            </p:cNvSpPr>
            <p:nvPr/>
          </p:nvSpPr>
          <p:spPr bwMode="hidden">
            <a:xfrm>
              <a:off x="3255" y="4071"/>
              <a:ext cx="196" cy="10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 sz="1350">
                <a:latin typeface="Arial" pitchFamily="34" charset="0"/>
              </a:endParaRPr>
            </a:p>
          </p:txBody>
        </p:sp>
        <p:sp>
          <p:nvSpPr>
            <p:cNvPr id="199" name="Oval 197"/>
            <p:cNvSpPr>
              <a:spLocks noChangeArrowheads="1"/>
            </p:cNvSpPr>
            <p:nvPr/>
          </p:nvSpPr>
          <p:spPr bwMode="hidden">
            <a:xfrm>
              <a:off x="3651" y="3693"/>
              <a:ext cx="196" cy="11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 sz="1350">
                <a:latin typeface="Arial" pitchFamily="34" charset="0"/>
              </a:endParaRPr>
            </a:p>
          </p:txBody>
        </p:sp>
        <p:sp>
          <p:nvSpPr>
            <p:cNvPr id="200" name="Oval 198"/>
            <p:cNvSpPr>
              <a:spLocks noChangeArrowheads="1"/>
            </p:cNvSpPr>
            <p:nvPr/>
          </p:nvSpPr>
          <p:spPr bwMode="hidden">
            <a:xfrm>
              <a:off x="4773" y="3705"/>
              <a:ext cx="201" cy="10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 sz="1350">
                <a:latin typeface="Arial" pitchFamily="34" charset="0"/>
              </a:endParaRPr>
            </a:p>
          </p:txBody>
        </p:sp>
        <p:sp>
          <p:nvSpPr>
            <p:cNvPr id="201" name="Oval 199"/>
            <p:cNvSpPr>
              <a:spLocks noChangeArrowheads="1"/>
            </p:cNvSpPr>
            <p:nvPr/>
          </p:nvSpPr>
          <p:spPr bwMode="hidden">
            <a:xfrm>
              <a:off x="4491" y="4049"/>
              <a:ext cx="196" cy="10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 sz="1350">
                <a:latin typeface="Arial" pitchFamily="34" charset="0"/>
              </a:endParaRPr>
            </a:p>
          </p:txBody>
        </p:sp>
        <p:sp>
          <p:nvSpPr>
            <p:cNvPr id="202" name="Oval 200"/>
            <p:cNvSpPr>
              <a:spLocks noChangeArrowheads="1"/>
            </p:cNvSpPr>
            <p:nvPr/>
          </p:nvSpPr>
          <p:spPr bwMode="hidden">
            <a:xfrm>
              <a:off x="3989" y="3396"/>
              <a:ext cx="156" cy="9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 sz="1350">
                <a:latin typeface="Arial" pitchFamily="34" charset="0"/>
              </a:endParaRPr>
            </a:p>
          </p:txBody>
        </p:sp>
        <p:sp>
          <p:nvSpPr>
            <p:cNvPr id="203" name="Oval 201"/>
            <p:cNvSpPr>
              <a:spLocks noChangeArrowheads="1"/>
            </p:cNvSpPr>
            <p:nvPr/>
          </p:nvSpPr>
          <p:spPr bwMode="hidden">
            <a:xfrm>
              <a:off x="4263" y="3141"/>
              <a:ext cx="167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 sz="1350">
                <a:latin typeface="Arial" pitchFamily="34" charset="0"/>
              </a:endParaRPr>
            </a:p>
          </p:txBody>
        </p:sp>
        <p:sp>
          <p:nvSpPr>
            <p:cNvPr id="204" name="Oval 202"/>
            <p:cNvSpPr>
              <a:spLocks noChangeArrowheads="1"/>
            </p:cNvSpPr>
            <p:nvPr/>
          </p:nvSpPr>
          <p:spPr bwMode="hidden">
            <a:xfrm>
              <a:off x="5044" y="3418"/>
              <a:ext cx="167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 sz="1350">
                <a:latin typeface="Arial" pitchFamily="34" charset="0"/>
              </a:endParaRPr>
            </a:p>
          </p:txBody>
        </p:sp>
        <p:sp>
          <p:nvSpPr>
            <p:cNvPr id="205" name="Oval 203"/>
            <p:cNvSpPr>
              <a:spLocks noChangeArrowheads="1"/>
            </p:cNvSpPr>
            <p:nvPr/>
          </p:nvSpPr>
          <p:spPr bwMode="hidden">
            <a:xfrm>
              <a:off x="4553" y="2873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 sz="1350">
                <a:latin typeface="Arial" pitchFamily="34" charset="0"/>
              </a:endParaRPr>
            </a:p>
          </p:txBody>
        </p:sp>
        <p:sp>
          <p:nvSpPr>
            <p:cNvPr id="206" name="Oval 204"/>
            <p:cNvSpPr>
              <a:spLocks noChangeArrowheads="1"/>
            </p:cNvSpPr>
            <p:nvPr/>
          </p:nvSpPr>
          <p:spPr bwMode="hidden">
            <a:xfrm>
              <a:off x="5293" y="3116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 sz="1350">
                <a:latin typeface="Arial" pitchFamily="34" charset="0"/>
              </a:endParaRPr>
            </a:p>
          </p:txBody>
        </p:sp>
        <p:sp>
          <p:nvSpPr>
            <p:cNvPr id="207" name="Oval 205"/>
            <p:cNvSpPr>
              <a:spLocks noChangeArrowheads="1"/>
            </p:cNvSpPr>
            <p:nvPr/>
          </p:nvSpPr>
          <p:spPr bwMode="hidden">
            <a:xfrm>
              <a:off x="5497" y="2879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 sz="1350">
                <a:latin typeface="Arial" pitchFamily="34" charset="0"/>
              </a:endParaRPr>
            </a:p>
          </p:txBody>
        </p:sp>
        <p:sp>
          <p:nvSpPr>
            <p:cNvPr id="208" name="Oval 206"/>
            <p:cNvSpPr>
              <a:spLocks noChangeArrowheads="1"/>
            </p:cNvSpPr>
            <p:nvPr/>
          </p:nvSpPr>
          <p:spPr bwMode="hidden">
            <a:xfrm>
              <a:off x="4772" y="2673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 sz="1350">
                <a:latin typeface="Arial" pitchFamily="34" charset="0"/>
              </a:endParaRPr>
            </a:p>
          </p:txBody>
        </p:sp>
        <p:sp>
          <p:nvSpPr>
            <p:cNvPr id="209" name="Oval 207"/>
            <p:cNvSpPr>
              <a:spLocks noChangeArrowheads="1"/>
            </p:cNvSpPr>
            <p:nvPr/>
          </p:nvSpPr>
          <p:spPr bwMode="hidden">
            <a:xfrm>
              <a:off x="4966" y="2488"/>
              <a:ext cx="156" cy="8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 sz="1350">
                <a:latin typeface="Arial" pitchFamily="34" charset="0"/>
              </a:endParaRPr>
            </a:p>
          </p:txBody>
        </p:sp>
        <p:sp>
          <p:nvSpPr>
            <p:cNvPr id="210" name="Oval 208"/>
            <p:cNvSpPr>
              <a:spLocks noChangeArrowheads="1"/>
            </p:cNvSpPr>
            <p:nvPr/>
          </p:nvSpPr>
          <p:spPr bwMode="hidden">
            <a:xfrm>
              <a:off x="5444" y="205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 sz="1350">
                <a:latin typeface="Arial" pitchFamily="34" charset="0"/>
              </a:endParaRPr>
            </a:p>
          </p:txBody>
        </p:sp>
        <p:sp>
          <p:nvSpPr>
            <p:cNvPr id="211" name="Oval 209"/>
            <p:cNvSpPr>
              <a:spLocks noChangeArrowheads="1"/>
            </p:cNvSpPr>
            <p:nvPr/>
          </p:nvSpPr>
          <p:spPr bwMode="hidden">
            <a:xfrm>
              <a:off x="5161" y="2314"/>
              <a:ext cx="140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 sz="1350">
                <a:latin typeface="Arial" pitchFamily="34" charset="0"/>
              </a:endParaRPr>
            </a:p>
          </p:txBody>
        </p:sp>
        <p:sp>
          <p:nvSpPr>
            <p:cNvPr id="212" name="Oval 210"/>
            <p:cNvSpPr>
              <a:spLocks noChangeArrowheads="1"/>
            </p:cNvSpPr>
            <p:nvPr/>
          </p:nvSpPr>
          <p:spPr bwMode="hidden">
            <a:xfrm>
              <a:off x="5318" y="2176"/>
              <a:ext cx="146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 sz="1350">
                <a:latin typeface="Arial" pitchFamily="34" charset="0"/>
              </a:endParaRPr>
            </a:p>
          </p:txBody>
        </p:sp>
        <p:sp>
          <p:nvSpPr>
            <p:cNvPr id="213" name="Oval 211"/>
            <p:cNvSpPr>
              <a:spLocks noChangeArrowheads="1"/>
            </p:cNvSpPr>
            <p:nvPr/>
          </p:nvSpPr>
          <p:spPr bwMode="hidden">
            <a:xfrm>
              <a:off x="5581" y="1933"/>
              <a:ext cx="140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 sz="1350">
                <a:latin typeface="Arial" pitchFamily="34" charset="0"/>
              </a:endParaRPr>
            </a:p>
          </p:txBody>
        </p:sp>
        <p:sp>
          <p:nvSpPr>
            <p:cNvPr id="214" name="Oval 212"/>
            <p:cNvSpPr>
              <a:spLocks noChangeArrowheads="1"/>
            </p:cNvSpPr>
            <p:nvPr/>
          </p:nvSpPr>
          <p:spPr bwMode="hidden">
            <a:xfrm>
              <a:off x="5689" y="1811"/>
              <a:ext cx="136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 sz="1350">
                <a:latin typeface="Arial" pitchFamily="34" charset="0"/>
              </a:endParaRPr>
            </a:p>
          </p:txBody>
        </p:sp>
        <p:sp>
          <p:nvSpPr>
            <p:cNvPr id="215" name="Oval 213"/>
            <p:cNvSpPr>
              <a:spLocks noChangeArrowheads="1"/>
            </p:cNvSpPr>
            <p:nvPr/>
          </p:nvSpPr>
          <p:spPr bwMode="hidden">
            <a:xfrm>
              <a:off x="5663" y="2680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 sz="1350">
                <a:latin typeface="Arial" pitchFamily="34" charset="0"/>
              </a:endParaRPr>
            </a:p>
          </p:txBody>
        </p:sp>
        <p:sp>
          <p:nvSpPr>
            <p:cNvPr id="216" name="Oval 214"/>
            <p:cNvSpPr>
              <a:spLocks noChangeArrowheads="1"/>
            </p:cNvSpPr>
            <p:nvPr/>
          </p:nvSpPr>
          <p:spPr bwMode="hidden">
            <a:xfrm>
              <a:off x="-65" y="2865"/>
              <a:ext cx="150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 sz="1350">
                <a:latin typeface="Arial" pitchFamily="34" charset="0"/>
              </a:endParaRPr>
            </a:p>
          </p:txBody>
        </p:sp>
        <p:sp>
          <p:nvSpPr>
            <p:cNvPr id="217" name="Oval 215"/>
            <p:cNvSpPr>
              <a:spLocks noChangeArrowheads="1"/>
            </p:cNvSpPr>
            <p:nvPr/>
          </p:nvSpPr>
          <p:spPr bwMode="hidden">
            <a:xfrm>
              <a:off x="2" y="2477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 sz="1350">
                <a:latin typeface="Arial" pitchFamily="34" charset="0"/>
              </a:endParaRPr>
            </a:p>
          </p:txBody>
        </p:sp>
        <p:sp>
          <p:nvSpPr>
            <p:cNvPr id="218" name="Oval 216"/>
            <p:cNvSpPr>
              <a:spLocks noChangeArrowheads="1"/>
            </p:cNvSpPr>
            <p:nvPr/>
          </p:nvSpPr>
          <p:spPr bwMode="hidden">
            <a:xfrm>
              <a:off x="-9" y="1436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 sz="1350">
                <a:latin typeface="Arial" pitchFamily="34" charset="0"/>
              </a:endParaRPr>
            </a:p>
          </p:txBody>
        </p:sp>
        <p:sp>
          <p:nvSpPr>
            <p:cNvPr id="219" name="Oval 217"/>
            <p:cNvSpPr>
              <a:spLocks noChangeArrowheads="1"/>
            </p:cNvSpPr>
            <p:nvPr/>
          </p:nvSpPr>
          <p:spPr bwMode="hidden">
            <a:xfrm>
              <a:off x="5624" y="4010"/>
              <a:ext cx="201" cy="10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pt-BR" sz="1350">
                <a:latin typeface="Arial" pitchFamily="34" charset="0"/>
              </a:endParaRPr>
            </a:p>
          </p:txBody>
        </p:sp>
      </p:grpSp>
      <p:cxnSp>
        <p:nvCxnSpPr>
          <p:cNvPr id="4" name="Conector reto 3"/>
          <p:cNvCxnSpPr>
            <a:cxnSpLocks noChangeShapeType="1"/>
          </p:cNvCxnSpPr>
          <p:nvPr userDrawn="1"/>
        </p:nvCxnSpPr>
        <p:spPr bwMode="auto">
          <a:xfrm>
            <a:off x="323851" y="1221581"/>
            <a:ext cx="8640763" cy="0"/>
          </a:xfrm>
          <a:prstGeom prst="line">
            <a:avLst/>
          </a:prstGeom>
          <a:noFill/>
          <a:ln w="38100" algn="ctr">
            <a:solidFill>
              <a:srgbClr val="F8F8F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938538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, texto 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313946" y="93385"/>
            <a:ext cx="8506526" cy="750173"/>
          </a:xfrm>
          <a:prstGeom prst="rect">
            <a:avLst/>
          </a:prstGeom>
        </p:spPr>
        <p:txBody>
          <a:bodyPr anchor="ctr"/>
          <a:lstStyle>
            <a:lvl1pPr algn="l">
              <a:defRPr sz="3500" b="1" baseline="0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Título texto</a:t>
            </a:r>
          </a:p>
        </p:txBody>
      </p:sp>
    </p:spTree>
    <p:extLst>
      <p:ext uri="{BB962C8B-B14F-4D97-AF65-F5344CB8AC3E}">
        <p14:creationId xmlns:p14="http://schemas.microsoft.com/office/powerpoint/2010/main" val="3385020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13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1.png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11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1789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/>
          <p:cNvPicPr>
            <a:picLocks noChangeAspect="1"/>
          </p:cNvPicPr>
          <p:nvPr userDrawn="1"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58552" y="0"/>
            <a:ext cx="4585447" cy="5143500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 userDrawn="1"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95738" y="1586205"/>
            <a:ext cx="7464491" cy="1309396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 userDrawn="1"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24753" y="2796988"/>
            <a:ext cx="7467600" cy="806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481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72" r:id="rId3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61789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2061411" cy="5143500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7088469" y="-4496"/>
            <a:ext cx="206141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285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61789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58552" y="0"/>
            <a:ext cx="4585447" cy="5143500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772653"/>
            <a:ext cx="9144000" cy="1612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974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76463" y="176462"/>
            <a:ext cx="8799096" cy="4403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67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034716"/>
            <a:ext cx="9144000" cy="3529263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 userDrawn="1"/>
        </p:nvPicPr>
        <p:blipFill rotWithShape="1">
          <a:blip r:embed="rId5" cstate="email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1034716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549715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 userDrawn="1"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034716"/>
            <a:ext cx="9144000" cy="3529263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 userDrawn="1"/>
        </p:nvPicPr>
        <p:blipFill rotWithShape="1">
          <a:blip r:embed="rId6" cstate="email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1034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802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4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 userDrawn="1"/>
        </p:nvPicPr>
        <p:blipFill rotWithShape="1">
          <a:blip r:embed="rId4" cstate="email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1034716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 userDrawn="1"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034716"/>
            <a:ext cx="4812632" cy="3601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818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4764505" cy="4748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710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099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444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B51557C6-C91F-4180-B003-BDF200610594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000" b="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/>
              <a:t>Leonardo Vilela Cardoso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89746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tângulo 9"/>
          <p:cNvSpPr>
            <a:spLocks noChangeArrowheads="1"/>
          </p:cNvSpPr>
          <p:nvPr/>
        </p:nvSpPr>
        <p:spPr bwMode="auto">
          <a:xfrm>
            <a:off x="571500" y="1381840"/>
            <a:ext cx="7818120" cy="2800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pt-BR" sz="1600" dirty="0">
                <a:latin typeface="Calibri" pitchFamily="34" charset="0"/>
                <a:cs typeface="Calibri" pitchFamily="34" charset="0"/>
              </a:rPr>
              <a:t>Alguns números de quatro algarismos possuem uma característica particular. Se separamos esse número em dois grupos e os somarmos encontramos um outro número cujo quadrado é exatamente igual ao número fornecido anteriormente. Veja o exemplo:</a:t>
            </a:r>
          </a:p>
          <a:p>
            <a:r>
              <a:rPr lang="pt-BR" sz="1600" dirty="0">
                <a:latin typeface="Calibri" pitchFamily="34" charset="0"/>
                <a:cs typeface="Calibri" pitchFamily="34" charset="0"/>
              </a:rPr>
              <a:t> </a:t>
            </a:r>
          </a:p>
          <a:p>
            <a:r>
              <a:rPr lang="pt-BR" sz="1600" dirty="0">
                <a:latin typeface="Calibri" pitchFamily="34" charset="0"/>
                <a:cs typeface="Calibri" pitchFamily="34" charset="0"/>
              </a:rPr>
              <a:t>Número = 3025 </a:t>
            </a:r>
          </a:p>
          <a:p>
            <a:endParaRPr lang="pt-BR" sz="1600" dirty="0">
              <a:latin typeface="Calibri" pitchFamily="34" charset="0"/>
              <a:cs typeface="Calibri" pitchFamily="34" charset="0"/>
            </a:endParaRPr>
          </a:p>
          <a:p>
            <a:r>
              <a:rPr lang="pt-BR" sz="1600" dirty="0">
                <a:latin typeface="Calibri" pitchFamily="34" charset="0"/>
                <a:cs typeface="Calibri" pitchFamily="34" charset="0"/>
              </a:rPr>
              <a:t>Separando o número em dois grupos de dois algarismos temos o 30 e o 25 . </a:t>
            </a:r>
          </a:p>
          <a:p>
            <a:r>
              <a:rPr lang="pt-BR" sz="1600" dirty="0">
                <a:latin typeface="Calibri" pitchFamily="34" charset="0"/>
                <a:cs typeface="Calibri" pitchFamily="34" charset="0"/>
              </a:rPr>
              <a:t>A soma de 30 com 25 é igual a 55</a:t>
            </a:r>
          </a:p>
          <a:p>
            <a:r>
              <a:rPr lang="pt-BR" sz="1600" dirty="0">
                <a:latin typeface="Calibri" pitchFamily="34" charset="0"/>
                <a:cs typeface="Calibri" pitchFamily="34" charset="0"/>
              </a:rPr>
              <a:t>O Quadrado de 55 é igual a 3025.</a:t>
            </a:r>
          </a:p>
          <a:p>
            <a:r>
              <a:rPr lang="pt-BR" sz="1600" dirty="0">
                <a:latin typeface="Calibri" pitchFamily="34" charset="0"/>
                <a:cs typeface="Calibri" pitchFamily="34" charset="0"/>
              </a:rPr>
              <a:t> </a:t>
            </a:r>
          </a:p>
          <a:p>
            <a:r>
              <a:rPr lang="pt-BR" sz="1600" dirty="0">
                <a:latin typeface="Calibri" pitchFamily="34" charset="0"/>
                <a:cs typeface="Calibri" pitchFamily="34" charset="0"/>
              </a:rPr>
              <a:t>Faça um programa que mostre os números de 1000 a 9999 que possuem essa característica.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566AC3A-D765-43B5-B074-3E184908BF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Exercício I</a:t>
            </a:r>
          </a:p>
        </p:txBody>
      </p:sp>
    </p:spTree>
    <p:extLst>
      <p:ext uri="{BB962C8B-B14F-4D97-AF65-F5344CB8AC3E}">
        <p14:creationId xmlns:p14="http://schemas.microsoft.com/office/powerpoint/2010/main" val="7200510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tângulo 9"/>
          <p:cNvSpPr>
            <a:spLocks noChangeArrowheads="1"/>
          </p:cNvSpPr>
          <p:nvPr/>
        </p:nvSpPr>
        <p:spPr bwMode="auto">
          <a:xfrm>
            <a:off x="541020" y="1275160"/>
            <a:ext cx="7696200" cy="27392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pt-BR" sz="1600" dirty="0">
                <a:latin typeface="Calibri" pitchFamily="34" charset="0"/>
                <a:cs typeface="Calibri" pitchFamily="34" charset="0"/>
              </a:rPr>
              <a:t>Um Número é dito Primo se possui como divisores o número 1 e ele mesmo. Em outras palavras, um Número Primo possui dois divisores de 1 até ele.</a:t>
            </a:r>
          </a:p>
          <a:p>
            <a:pPr lvl="0"/>
            <a:endParaRPr lang="pt-BR" sz="1600" dirty="0">
              <a:latin typeface="Calibri" pitchFamily="34" charset="0"/>
              <a:cs typeface="Calibri" pitchFamily="34" charset="0"/>
            </a:endParaRPr>
          </a:p>
          <a:p>
            <a:pPr lvl="0"/>
            <a:r>
              <a:rPr lang="pt-BR" sz="1600" dirty="0">
                <a:latin typeface="Calibri" pitchFamily="34" charset="0"/>
                <a:cs typeface="Calibri" pitchFamily="34" charset="0"/>
              </a:rPr>
              <a:t>Faça um programa que mostre se um determinado número inteiro, lido pelo teclado, é Primo.</a:t>
            </a:r>
          </a:p>
          <a:p>
            <a:pPr lvl="0"/>
            <a:endParaRPr lang="pt-BR" sz="1600" dirty="0">
              <a:latin typeface="Calibri" pitchFamily="34" charset="0"/>
              <a:cs typeface="Calibri" pitchFamily="34" charset="0"/>
            </a:endParaRPr>
          </a:p>
          <a:p>
            <a:pPr lvl="0"/>
            <a:r>
              <a:rPr lang="pt-BR" sz="1600" dirty="0">
                <a:latin typeface="Calibri" pitchFamily="34" charset="0"/>
                <a:cs typeface="Calibri" pitchFamily="34" charset="0"/>
              </a:rPr>
              <a:t>Um Número é dito Perfeito se a soma de seus divisores menores que ele é igual a ele. Por exemplo, o número 6 possui os  divisores 1, 2 e 3, cuja soma é igual a 6.</a:t>
            </a:r>
          </a:p>
          <a:p>
            <a:pPr lvl="0"/>
            <a:endParaRPr lang="pt-BR" sz="1600" dirty="0">
              <a:latin typeface="Calibri" pitchFamily="34" charset="0"/>
              <a:cs typeface="Calibri" pitchFamily="34" charset="0"/>
            </a:endParaRPr>
          </a:p>
          <a:p>
            <a:pPr lvl="0"/>
            <a:r>
              <a:rPr lang="pt-BR" sz="1600" dirty="0">
                <a:latin typeface="Calibri" pitchFamily="34" charset="0"/>
                <a:cs typeface="Calibri" pitchFamily="34" charset="0"/>
              </a:rPr>
              <a:t>Faça um programa que liste os números perfeitos de 1 a 1000.</a:t>
            </a:r>
          </a:p>
          <a:p>
            <a:pPr lvl="0"/>
            <a:endParaRPr lang="pt-BR" sz="12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42CE992-22CD-4DBE-A29C-FD53CB417F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Exercício II</a:t>
            </a:r>
          </a:p>
        </p:txBody>
      </p:sp>
    </p:spTree>
    <p:extLst>
      <p:ext uri="{BB962C8B-B14F-4D97-AF65-F5344CB8AC3E}">
        <p14:creationId xmlns:p14="http://schemas.microsoft.com/office/powerpoint/2010/main" val="14737876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tângulo 9"/>
          <p:cNvSpPr>
            <a:spLocks noChangeArrowheads="1"/>
          </p:cNvSpPr>
          <p:nvPr/>
        </p:nvSpPr>
        <p:spPr bwMode="auto">
          <a:xfrm>
            <a:off x="541020" y="1275160"/>
            <a:ext cx="8084820" cy="33316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endParaRPr lang="pt-BR" sz="1200" b="1" dirty="0">
              <a:latin typeface="Calibri" pitchFamily="34" charset="0"/>
              <a:cs typeface="Calibri" pitchFamily="34" charset="0"/>
            </a:endParaRPr>
          </a:p>
          <a:p>
            <a:r>
              <a:rPr lang="pt-BR" sz="1600" dirty="0">
                <a:latin typeface="Calibri" pitchFamily="34" charset="0"/>
                <a:cs typeface="Calibri" pitchFamily="34" charset="0"/>
              </a:rPr>
              <a:t>Um vetor é uma variável composta, homogênea e unidimensional, formada por um conjunto de variáveis do mesmo tipo, com o mesmo identificador, e alocadas sequencialmente na memória.</a:t>
            </a:r>
          </a:p>
          <a:p>
            <a:r>
              <a:rPr lang="pt-BR" sz="1600" dirty="0">
                <a:latin typeface="Calibri" pitchFamily="34" charset="0"/>
                <a:cs typeface="Calibri" pitchFamily="34" charset="0"/>
              </a:rPr>
              <a:t> </a:t>
            </a:r>
          </a:p>
          <a:p>
            <a:r>
              <a:rPr lang="pt-BR" sz="1600" dirty="0">
                <a:latin typeface="Calibri" pitchFamily="34" charset="0"/>
                <a:cs typeface="Calibri" pitchFamily="34" charset="0"/>
              </a:rPr>
              <a:t>Como elas possuem o mesmo nome, o que as distingue é um índice que referencia sua localização dentro da estrutura.</a:t>
            </a:r>
          </a:p>
          <a:p>
            <a:endParaRPr lang="pt-BR" sz="1200" dirty="0">
              <a:latin typeface="Calibri" pitchFamily="34" charset="0"/>
              <a:cs typeface="Calibri" pitchFamily="34" charset="0"/>
            </a:endParaRPr>
          </a:p>
          <a:p>
            <a:r>
              <a:rPr lang="pt-BR" sz="135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350" dirty="0">
                <a:latin typeface="Courier New" pitchFamily="49" charset="0"/>
                <a:cs typeface="Courier New" pitchFamily="49" charset="0"/>
              </a:rPr>
              <a:t>[] Idades = new </a:t>
            </a:r>
            <a:r>
              <a:rPr lang="pt-BR" sz="135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350" dirty="0">
                <a:latin typeface="Courier New" pitchFamily="49" charset="0"/>
                <a:cs typeface="Courier New" pitchFamily="49" charset="0"/>
              </a:rPr>
              <a:t>[100];</a:t>
            </a:r>
          </a:p>
          <a:p>
            <a:endParaRPr lang="pt-BR" sz="1350" dirty="0">
              <a:latin typeface="Courier New" pitchFamily="49" charset="0"/>
              <a:cs typeface="Courier New" pitchFamily="49" charset="0"/>
            </a:endParaRPr>
          </a:p>
          <a:p>
            <a:r>
              <a:rPr lang="pt-BR" sz="1350" dirty="0">
                <a:latin typeface="Courier New" pitchFamily="49" charset="0"/>
                <a:cs typeface="Courier New" pitchFamily="49" charset="0"/>
              </a:rPr>
              <a:t>idades[0] = 24;</a:t>
            </a:r>
          </a:p>
          <a:p>
            <a:r>
              <a:rPr lang="pt-BR" sz="1350" dirty="0">
                <a:latin typeface="Courier New" pitchFamily="49" charset="0"/>
                <a:cs typeface="Courier New" pitchFamily="49" charset="0"/>
              </a:rPr>
              <a:t>idades[1] = 12;</a:t>
            </a:r>
          </a:p>
          <a:p>
            <a:r>
              <a:rPr lang="pt-BR" sz="1350" dirty="0">
                <a:latin typeface="Courier New" pitchFamily="49" charset="0"/>
                <a:cs typeface="Courier New" pitchFamily="49" charset="0"/>
              </a:rPr>
              <a:t>idades[2] = 19;</a:t>
            </a:r>
          </a:p>
          <a:p>
            <a:r>
              <a:rPr lang="pt-BR" sz="1350" dirty="0">
                <a:latin typeface="Calibri" pitchFamily="34" charset="0"/>
                <a:cs typeface="Calibri" pitchFamily="34" charset="0"/>
              </a:rPr>
              <a:t>...</a:t>
            </a:r>
          </a:p>
          <a:p>
            <a:r>
              <a:rPr lang="pt-BR" sz="1350" dirty="0">
                <a:latin typeface="Courier New" pitchFamily="49" charset="0"/>
                <a:cs typeface="Courier New" pitchFamily="49" charset="0"/>
              </a:rPr>
              <a:t>idades[99] = 23;</a:t>
            </a:r>
          </a:p>
          <a:p>
            <a:endParaRPr lang="pt-BR" sz="1200" dirty="0"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4430321"/>
              </p:ext>
            </p:extLst>
          </p:nvPr>
        </p:nvGraphicFramePr>
        <p:xfrm>
          <a:off x="4078542" y="3423642"/>
          <a:ext cx="4386740" cy="54006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4872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72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72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72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72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700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Vetor</a:t>
                      </a:r>
                      <a:endParaRPr lang="pt-BR" sz="1500" dirty="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51435" marR="51435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 24</a:t>
                      </a:r>
                      <a:endParaRPr lang="pt-BR" sz="1500" dirty="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 12</a:t>
                      </a:r>
                      <a:endParaRPr lang="pt-BR" sz="1500" dirty="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 19</a:t>
                      </a:r>
                      <a:endParaRPr lang="pt-BR" sz="1500" dirty="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 </a:t>
                      </a:r>
                      <a:endParaRPr lang="pt-BR" sz="1500" dirty="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 </a:t>
                      </a:r>
                      <a:endParaRPr lang="pt-BR" sz="1500" dirty="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 </a:t>
                      </a:r>
                      <a:endParaRPr lang="pt-BR" sz="1500" dirty="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 </a:t>
                      </a:r>
                      <a:endParaRPr lang="pt-BR" sz="1500" dirty="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 23</a:t>
                      </a:r>
                      <a:endParaRPr lang="pt-BR" sz="1500" dirty="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00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 </a:t>
                      </a:r>
                      <a:endParaRPr lang="pt-BR" sz="1500" dirty="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51435" marR="51435" marT="0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900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1</a:t>
                      </a:r>
                      <a:endParaRPr lang="pt-BR" sz="1400" dirty="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900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2</a:t>
                      </a:r>
                      <a:endParaRPr lang="pt-BR" sz="1400" dirty="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900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3</a:t>
                      </a:r>
                      <a:endParaRPr lang="pt-BR" sz="1400" dirty="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900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4</a:t>
                      </a:r>
                      <a:endParaRPr lang="pt-BR" sz="1400" dirty="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900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...</a:t>
                      </a:r>
                      <a:endParaRPr lang="pt-BR" sz="1400" dirty="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900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98</a:t>
                      </a:r>
                      <a:endParaRPr lang="pt-BR" sz="1400" dirty="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900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99</a:t>
                      </a:r>
                      <a:endParaRPr lang="pt-BR" sz="1400" dirty="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900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100</a:t>
                      </a:r>
                      <a:endParaRPr lang="pt-BR" sz="1400" dirty="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Título 1">
            <a:extLst>
              <a:ext uri="{FF2B5EF4-FFF2-40B4-BE49-F238E27FC236}">
                <a16:creationId xmlns:a16="http://schemas.microsoft.com/office/drawing/2014/main" id="{13C2C858-0895-4BF3-8C4E-871A15871F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z="3600" b="1" dirty="0">
                <a:latin typeface="Calibri" pitchFamily="34" charset="0"/>
                <a:cs typeface="Calibri" pitchFamily="34" charset="0"/>
              </a:rPr>
              <a:t>Vetores e Matrizes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188678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tângulo 9"/>
          <p:cNvSpPr>
            <a:spLocks noChangeArrowheads="1"/>
          </p:cNvSpPr>
          <p:nvPr/>
        </p:nvSpPr>
        <p:spPr bwMode="auto">
          <a:xfrm>
            <a:off x="707708" y="1422307"/>
            <a:ext cx="6480572" cy="1769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1600" dirty="0">
                <a:latin typeface="Calibri" pitchFamily="34" charset="0"/>
                <a:cs typeface="Calibri" pitchFamily="34" charset="0"/>
              </a:rPr>
              <a:t>O trabalho com Matrizes segue o mesmo princípio. </a:t>
            </a:r>
          </a:p>
          <a:p>
            <a:endParaRPr lang="pt-BR" sz="1200" dirty="0">
              <a:latin typeface="Calibri" pitchFamily="34" charset="0"/>
              <a:cs typeface="Calibri" pitchFamily="34" charset="0"/>
            </a:endParaRPr>
          </a:p>
          <a:p>
            <a:r>
              <a:rPr lang="pt-BR" sz="1350" dirty="0" err="1">
                <a:latin typeface="Courier New" pitchFamily="49" charset="0"/>
                <a:cs typeface="Courier New" pitchFamily="49" charset="0"/>
              </a:rPr>
              <a:t>float</a:t>
            </a:r>
            <a:r>
              <a:rPr lang="pt-BR" sz="1350" dirty="0">
                <a:latin typeface="Courier New" pitchFamily="49" charset="0"/>
                <a:cs typeface="Courier New" pitchFamily="49" charset="0"/>
              </a:rPr>
              <a:t>[,] Notas = new </a:t>
            </a:r>
            <a:r>
              <a:rPr lang="pt-BR" sz="1350" dirty="0" err="1">
                <a:latin typeface="Courier New" pitchFamily="49" charset="0"/>
                <a:cs typeface="Courier New" pitchFamily="49" charset="0"/>
              </a:rPr>
              <a:t>float</a:t>
            </a:r>
            <a:r>
              <a:rPr lang="pt-BR" sz="1350" dirty="0">
                <a:latin typeface="Courier New" pitchFamily="49" charset="0"/>
                <a:cs typeface="Courier New" pitchFamily="49" charset="0"/>
              </a:rPr>
              <a:t>[4,5];</a:t>
            </a:r>
          </a:p>
          <a:p>
            <a:endParaRPr lang="pt-BR" sz="1350" dirty="0">
              <a:latin typeface="Courier New" pitchFamily="49" charset="0"/>
              <a:cs typeface="Courier New" pitchFamily="49" charset="0"/>
            </a:endParaRPr>
          </a:p>
          <a:p>
            <a:r>
              <a:rPr lang="pt-BR" sz="1350" dirty="0">
                <a:latin typeface="Courier New" pitchFamily="49" charset="0"/>
                <a:cs typeface="Courier New" pitchFamily="49" charset="0"/>
              </a:rPr>
              <a:t>Notas[0, 0] = 13.6F;</a:t>
            </a:r>
          </a:p>
          <a:p>
            <a:r>
              <a:rPr lang="pt-BR" sz="1350" dirty="0">
                <a:latin typeface="Courier New" pitchFamily="49" charset="0"/>
                <a:cs typeface="Courier New" pitchFamily="49" charset="0"/>
              </a:rPr>
              <a:t>Notas[0, 1] = 17.2F;</a:t>
            </a:r>
          </a:p>
          <a:p>
            <a:r>
              <a:rPr lang="pt-BR" sz="1350" dirty="0">
                <a:latin typeface="Courier New" pitchFamily="49" charset="0"/>
                <a:cs typeface="Courier New" pitchFamily="49" charset="0"/>
              </a:rPr>
              <a:t>Notas[2, 2] = 23.1F;</a:t>
            </a:r>
          </a:p>
          <a:p>
            <a:r>
              <a:rPr lang="pt-BR" sz="1350" dirty="0">
                <a:latin typeface="Courier New" pitchFamily="49" charset="0"/>
                <a:cs typeface="Courier New" pitchFamily="49" charset="0"/>
              </a:rPr>
              <a:t>Notas[3, 4] = 37.7F;</a:t>
            </a:r>
            <a:endParaRPr lang="pt-BR" sz="1200" dirty="0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2728502"/>
              </p:ext>
            </p:extLst>
          </p:nvPr>
        </p:nvGraphicFramePr>
        <p:xfrm>
          <a:off x="5517762" y="2553625"/>
          <a:ext cx="2816164" cy="1276795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3791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72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72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72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506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900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1</a:t>
                      </a:r>
                      <a:endParaRPr lang="pt-BR" sz="1400" dirty="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51435" marR="51435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1" dirty="0">
                          <a:solidFill>
                            <a:srgbClr val="FFFF0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13,6</a:t>
                      </a:r>
                      <a:endParaRPr lang="pt-BR" sz="1500" b="1" dirty="0">
                        <a:solidFill>
                          <a:srgbClr val="FFFF00"/>
                        </a:solidFill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1" dirty="0">
                          <a:solidFill>
                            <a:srgbClr val="FFFF0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17,2</a:t>
                      </a:r>
                      <a:endParaRPr lang="pt-BR" sz="1500" b="1" dirty="0">
                        <a:solidFill>
                          <a:srgbClr val="FFFF00"/>
                        </a:solidFill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Calibri" pitchFamily="34" charset="0"/>
                          <a:cs typeface="Calibri" pitchFamily="34" charset="0"/>
                        </a:rPr>
                        <a:t> </a:t>
                      </a:r>
                      <a:endParaRPr lang="pt-BR" sz="150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Calibri" pitchFamily="34" charset="0"/>
                          <a:cs typeface="Calibri" pitchFamily="34" charset="0"/>
                        </a:rPr>
                        <a:t> </a:t>
                      </a:r>
                      <a:endParaRPr lang="pt-BR" sz="150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Calibri" pitchFamily="34" charset="0"/>
                          <a:cs typeface="Calibri" pitchFamily="34" charset="0"/>
                        </a:rPr>
                        <a:t> </a:t>
                      </a:r>
                      <a:endParaRPr lang="pt-BR" sz="150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00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900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2</a:t>
                      </a:r>
                      <a:endParaRPr lang="pt-BR" sz="1400" dirty="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51435" marR="51435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 </a:t>
                      </a:r>
                      <a:endParaRPr lang="pt-BR" sz="1500" dirty="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 </a:t>
                      </a:r>
                      <a:endParaRPr lang="pt-BR" sz="1500" dirty="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Calibri" pitchFamily="34" charset="0"/>
                          <a:cs typeface="Calibri" pitchFamily="34" charset="0"/>
                        </a:rPr>
                        <a:t> </a:t>
                      </a:r>
                      <a:endParaRPr lang="pt-BR" sz="150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 </a:t>
                      </a:r>
                      <a:endParaRPr lang="pt-BR" sz="1500" dirty="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Calibri" pitchFamily="34" charset="0"/>
                          <a:cs typeface="Calibri" pitchFamily="34" charset="0"/>
                        </a:rPr>
                        <a:t> </a:t>
                      </a:r>
                      <a:endParaRPr lang="pt-BR" sz="150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00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900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3</a:t>
                      </a:r>
                      <a:endParaRPr lang="pt-BR" sz="1400" dirty="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51435" marR="51435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 </a:t>
                      </a:r>
                      <a:endParaRPr lang="pt-BR" sz="1500" dirty="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 </a:t>
                      </a:r>
                      <a:endParaRPr lang="pt-BR" sz="1500" dirty="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rgbClr val="FFFF0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23,1</a:t>
                      </a:r>
                      <a:endParaRPr lang="pt-BR" sz="1500" b="1" dirty="0">
                        <a:solidFill>
                          <a:srgbClr val="FFFF00"/>
                        </a:solidFill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 </a:t>
                      </a:r>
                      <a:endParaRPr lang="pt-BR" sz="1500" dirty="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Calibri" pitchFamily="34" charset="0"/>
                          <a:cs typeface="Calibri" pitchFamily="34" charset="0"/>
                        </a:rPr>
                        <a:t> </a:t>
                      </a:r>
                      <a:endParaRPr lang="pt-BR" sz="150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00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900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4</a:t>
                      </a:r>
                      <a:endParaRPr lang="pt-BR" sz="1400" dirty="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51435" marR="51435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Calibri" pitchFamily="34" charset="0"/>
                          <a:cs typeface="Calibri" pitchFamily="34" charset="0"/>
                        </a:rPr>
                        <a:t> </a:t>
                      </a:r>
                      <a:endParaRPr lang="pt-BR" sz="150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 </a:t>
                      </a:r>
                      <a:endParaRPr lang="pt-BR" sz="1500" dirty="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 </a:t>
                      </a:r>
                      <a:endParaRPr lang="pt-BR" sz="1500" dirty="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 </a:t>
                      </a:r>
                      <a:endParaRPr lang="pt-BR" sz="1500" dirty="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 </a:t>
                      </a:r>
                      <a:r>
                        <a:rPr lang="pt-BR" sz="1100" dirty="0">
                          <a:solidFill>
                            <a:srgbClr val="FFFF0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37,7</a:t>
                      </a:r>
                      <a:endParaRPr lang="pt-BR" sz="1500" dirty="0">
                        <a:solidFill>
                          <a:srgbClr val="FFFF00"/>
                        </a:solidFill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900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 </a:t>
                      </a:r>
                      <a:endParaRPr lang="pt-BR" sz="1400" dirty="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51435" marR="51435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1</a:t>
                      </a:r>
                      <a:endParaRPr lang="pt-BR" sz="1500" dirty="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51435" marR="51435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2</a:t>
                      </a:r>
                      <a:endParaRPr lang="pt-BR" sz="1500" dirty="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51435" marR="51435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3</a:t>
                      </a:r>
                      <a:endParaRPr lang="pt-BR" sz="1500" dirty="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51435" marR="51435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4</a:t>
                      </a:r>
                      <a:endParaRPr lang="pt-BR" sz="1500" dirty="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51435" marR="51435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5</a:t>
                      </a:r>
                      <a:endParaRPr lang="pt-BR" sz="1500" dirty="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51435" marR="51435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Título 2">
            <a:extLst>
              <a:ext uri="{FF2B5EF4-FFF2-40B4-BE49-F238E27FC236}">
                <a16:creationId xmlns:a16="http://schemas.microsoft.com/office/drawing/2014/main" id="{471EF12E-A371-4538-8ECA-F2EC82DC52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z="3200" b="1" dirty="0">
                <a:latin typeface="Calibri" pitchFamily="34" charset="0"/>
                <a:cs typeface="Calibri" pitchFamily="34" charset="0"/>
              </a:rPr>
              <a:t>Vetores e Matrizes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763431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860532" y="1102050"/>
            <a:ext cx="642680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350" dirty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pt-BR" sz="135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35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350" dirty="0">
                <a:latin typeface="Courier New" pitchFamily="49" charset="0"/>
                <a:cs typeface="Courier New" pitchFamily="49" charset="0"/>
              </a:rPr>
              <a:t> i;</a:t>
            </a:r>
          </a:p>
          <a:p>
            <a:r>
              <a:rPr lang="pt-BR" sz="1350" dirty="0"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pt-BR" sz="135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35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350" dirty="0">
                <a:latin typeface="Courier New" pitchFamily="49" charset="0"/>
                <a:cs typeface="Courier New" pitchFamily="49" charset="0"/>
              </a:rPr>
              <a:t>[] Vetor = new </a:t>
            </a:r>
            <a:r>
              <a:rPr lang="pt-BR" sz="135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350" dirty="0">
                <a:latin typeface="Courier New" pitchFamily="49" charset="0"/>
                <a:cs typeface="Courier New" pitchFamily="49" charset="0"/>
              </a:rPr>
              <a:t>[5];          </a:t>
            </a:r>
          </a:p>
          <a:p>
            <a:r>
              <a:rPr lang="pt-BR" sz="1350" dirty="0">
                <a:latin typeface="Courier New" pitchFamily="49" charset="0"/>
                <a:cs typeface="Courier New" pitchFamily="49" charset="0"/>
              </a:rPr>
              <a:t>            </a:t>
            </a:r>
          </a:p>
          <a:p>
            <a:r>
              <a:rPr lang="pt-BR" sz="1350" dirty="0">
                <a:latin typeface="Courier New" pitchFamily="49" charset="0"/>
                <a:cs typeface="Courier New" pitchFamily="49" charset="0"/>
              </a:rPr>
              <a:t>  //Entrada de Dados</a:t>
            </a:r>
          </a:p>
          <a:p>
            <a:r>
              <a:rPr lang="pt-BR" sz="1350" dirty="0"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pt-BR" sz="135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350" dirty="0" err="1">
                <a:latin typeface="Courier New" pitchFamily="49" charset="0"/>
                <a:cs typeface="Courier New" pitchFamily="49" charset="0"/>
              </a:rPr>
              <a:t>Console.WriteLine</a:t>
            </a:r>
            <a:r>
              <a:rPr lang="pt-BR" sz="1350" dirty="0">
                <a:latin typeface="Courier New" pitchFamily="49" charset="0"/>
                <a:cs typeface="Courier New" pitchFamily="49" charset="0"/>
              </a:rPr>
              <a:t>("Entrada de Elementos dos Vetores\n");</a:t>
            </a:r>
          </a:p>
          <a:p>
            <a:endParaRPr lang="pt-BR" sz="1350" dirty="0">
              <a:latin typeface="Courier New" pitchFamily="49" charset="0"/>
              <a:cs typeface="Courier New" pitchFamily="49" charset="0"/>
            </a:endParaRPr>
          </a:p>
          <a:p>
            <a:r>
              <a:rPr lang="pt-BR" sz="1350" dirty="0">
                <a:latin typeface="Courier New" pitchFamily="49" charset="0"/>
                <a:cs typeface="Courier New" pitchFamily="49" charset="0"/>
              </a:rPr>
              <a:t>  for (i = 0; i &lt; 5; i++)</a:t>
            </a:r>
          </a:p>
          <a:p>
            <a:r>
              <a:rPr lang="pt-BR" sz="1350" dirty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r>
              <a:rPr lang="pt-BR" sz="1350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pt-BR" sz="1350" dirty="0" err="1">
                <a:latin typeface="Courier New" pitchFamily="49" charset="0"/>
                <a:cs typeface="Courier New" pitchFamily="49" charset="0"/>
              </a:rPr>
              <a:t>Console.Write</a:t>
            </a:r>
            <a:r>
              <a:rPr lang="pt-BR" sz="1350" dirty="0">
                <a:latin typeface="Courier New" pitchFamily="49" charset="0"/>
                <a:cs typeface="Courier New" pitchFamily="49" charset="0"/>
              </a:rPr>
              <a:t>("Digite o Elemento {0} do Vetor: ", i + 1);</a:t>
            </a:r>
          </a:p>
          <a:p>
            <a:r>
              <a:rPr lang="pt-BR" sz="1350" dirty="0">
                <a:latin typeface="Courier New" pitchFamily="49" charset="0"/>
                <a:cs typeface="Courier New" pitchFamily="49" charset="0"/>
              </a:rPr>
              <a:t>      Vetor[i] = </a:t>
            </a:r>
            <a:r>
              <a:rPr lang="pt-BR" sz="1350" dirty="0" err="1">
                <a:latin typeface="Courier New" pitchFamily="49" charset="0"/>
                <a:cs typeface="Courier New" pitchFamily="49" charset="0"/>
              </a:rPr>
              <a:t>int.Parse</a:t>
            </a:r>
            <a:r>
              <a:rPr lang="pt-BR" sz="135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350" dirty="0" err="1">
                <a:latin typeface="Courier New" pitchFamily="49" charset="0"/>
                <a:cs typeface="Courier New" pitchFamily="49" charset="0"/>
              </a:rPr>
              <a:t>Console.ReadLine</a:t>
            </a:r>
            <a:r>
              <a:rPr lang="pt-BR" sz="1350" dirty="0">
                <a:latin typeface="Courier New" pitchFamily="49" charset="0"/>
                <a:cs typeface="Courier New" pitchFamily="49" charset="0"/>
              </a:rPr>
              <a:t>());</a:t>
            </a:r>
          </a:p>
          <a:p>
            <a:r>
              <a:rPr lang="pt-BR" sz="1350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pt-BR" sz="1350" dirty="0">
                <a:latin typeface="Courier New" pitchFamily="49" charset="0"/>
                <a:cs typeface="Courier New" pitchFamily="49" charset="0"/>
              </a:rPr>
              <a:t>...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39EE8B5-1BA0-4BAF-9D57-092976369B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z="3200" b="1" dirty="0">
                <a:latin typeface="Calibri" pitchFamily="34" charset="0"/>
                <a:cs typeface="Calibri" pitchFamily="34" charset="0"/>
              </a:rPr>
              <a:t>Vetores e Matrizes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296360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609072" y="1103933"/>
            <a:ext cx="642680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35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350" dirty="0">
                <a:latin typeface="Courier New" pitchFamily="49" charset="0"/>
                <a:cs typeface="Courier New" pitchFamily="49" charset="0"/>
              </a:rPr>
              <a:t> i, j;</a:t>
            </a:r>
          </a:p>
          <a:p>
            <a:r>
              <a:rPr lang="pt-BR" sz="1350" dirty="0">
                <a:latin typeface="Courier New" pitchFamily="49" charset="0"/>
                <a:cs typeface="Courier New" pitchFamily="49" charset="0"/>
              </a:rPr>
              <a:t>            </a:t>
            </a:r>
          </a:p>
          <a:p>
            <a:r>
              <a:rPr lang="pt-BR" sz="135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35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350" dirty="0">
                <a:latin typeface="Courier New" pitchFamily="49" charset="0"/>
                <a:cs typeface="Courier New" pitchFamily="49" charset="0"/>
              </a:rPr>
              <a:t>[,] Matriz=new </a:t>
            </a:r>
            <a:r>
              <a:rPr lang="pt-BR" sz="135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350" dirty="0">
                <a:latin typeface="Courier New" pitchFamily="49" charset="0"/>
                <a:cs typeface="Courier New" pitchFamily="49" charset="0"/>
              </a:rPr>
              <a:t>[3,3];</a:t>
            </a:r>
          </a:p>
          <a:p>
            <a:endParaRPr lang="pt-BR" sz="1350" dirty="0">
              <a:latin typeface="Courier New" pitchFamily="49" charset="0"/>
              <a:cs typeface="Courier New" pitchFamily="49" charset="0"/>
            </a:endParaRPr>
          </a:p>
          <a:p>
            <a:r>
              <a:rPr lang="pt-BR" sz="1350" dirty="0">
                <a:latin typeface="Courier New" pitchFamily="49" charset="0"/>
                <a:cs typeface="Courier New" pitchFamily="49" charset="0"/>
              </a:rPr>
              <a:t>  //Entrada dos Dados da Matriz</a:t>
            </a:r>
          </a:p>
          <a:p>
            <a:r>
              <a:rPr lang="pt-BR" sz="1350" dirty="0"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pt-BR" sz="1350" dirty="0">
                <a:latin typeface="Courier New" pitchFamily="49" charset="0"/>
                <a:cs typeface="Courier New" pitchFamily="49" charset="0"/>
              </a:rPr>
              <a:t>  for (i = 0; i &lt; 3; i++)</a:t>
            </a:r>
          </a:p>
          <a:p>
            <a:r>
              <a:rPr lang="pt-BR" sz="1350" dirty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r>
              <a:rPr lang="pt-BR" sz="1350" dirty="0">
                <a:latin typeface="Courier New" pitchFamily="49" charset="0"/>
                <a:cs typeface="Courier New" pitchFamily="49" charset="0"/>
              </a:rPr>
              <a:t>      for (j = 0; j &lt; 3; j++)</a:t>
            </a:r>
          </a:p>
          <a:p>
            <a:r>
              <a:rPr lang="pt-BR" sz="1350" dirty="0">
                <a:latin typeface="Courier New" pitchFamily="49" charset="0"/>
                <a:cs typeface="Courier New" pitchFamily="49" charset="0"/>
              </a:rPr>
              <a:t>      {</a:t>
            </a:r>
          </a:p>
          <a:p>
            <a:r>
              <a:rPr lang="pt-BR" sz="1350" dirty="0"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pt-BR" sz="1350" dirty="0" err="1">
                <a:latin typeface="Courier New" pitchFamily="49" charset="0"/>
                <a:cs typeface="Courier New" pitchFamily="49" charset="0"/>
              </a:rPr>
              <a:t>Console.Write</a:t>
            </a:r>
            <a:r>
              <a:rPr lang="pt-BR" sz="1350" dirty="0">
                <a:latin typeface="Courier New" pitchFamily="49" charset="0"/>
                <a:cs typeface="Courier New" pitchFamily="49" charset="0"/>
              </a:rPr>
              <a:t>("Elemento ({0},{1}) da Matriz: ", i + 1, j + 1);</a:t>
            </a:r>
          </a:p>
          <a:p>
            <a:r>
              <a:rPr lang="pt-BR" sz="1350" dirty="0">
                <a:latin typeface="Courier New" pitchFamily="49" charset="0"/>
                <a:cs typeface="Courier New" pitchFamily="49" charset="0"/>
              </a:rPr>
              <a:t>          Matriz[i, j] = </a:t>
            </a:r>
            <a:r>
              <a:rPr lang="pt-BR" sz="1350" dirty="0" err="1">
                <a:latin typeface="Courier New" pitchFamily="49" charset="0"/>
                <a:cs typeface="Courier New" pitchFamily="49" charset="0"/>
              </a:rPr>
              <a:t>int.Parse</a:t>
            </a:r>
            <a:r>
              <a:rPr lang="pt-BR" sz="135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350" dirty="0" err="1">
                <a:latin typeface="Courier New" pitchFamily="49" charset="0"/>
                <a:cs typeface="Courier New" pitchFamily="49" charset="0"/>
              </a:rPr>
              <a:t>Console.ReadLine</a:t>
            </a:r>
            <a:r>
              <a:rPr lang="pt-BR" sz="1350" dirty="0">
                <a:latin typeface="Courier New" pitchFamily="49" charset="0"/>
                <a:cs typeface="Courier New" pitchFamily="49" charset="0"/>
              </a:rPr>
              <a:t>());</a:t>
            </a:r>
          </a:p>
          <a:p>
            <a:r>
              <a:rPr lang="pt-BR" sz="1350" dirty="0">
                <a:latin typeface="Courier New" pitchFamily="49" charset="0"/>
                <a:cs typeface="Courier New" pitchFamily="49" charset="0"/>
              </a:rPr>
              <a:t>      }</a:t>
            </a:r>
          </a:p>
          <a:p>
            <a:r>
              <a:rPr lang="pt-BR" sz="1350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pt-BR" sz="1350" dirty="0">
                <a:latin typeface="Courier New" pitchFamily="49" charset="0"/>
                <a:cs typeface="Courier New" pitchFamily="49" charset="0"/>
              </a:rPr>
              <a:t>...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A928FD3-0386-4F4D-BE56-EE8890A84D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z="3200" b="1" dirty="0">
                <a:latin typeface="Calibri" pitchFamily="34" charset="0"/>
                <a:cs typeface="Calibri" pitchFamily="34" charset="0"/>
              </a:rPr>
              <a:t>Vetores e Matrizes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522678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tângulo 9"/>
          <p:cNvSpPr>
            <a:spLocks noChangeArrowheads="1"/>
          </p:cNvSpPr>
          <p:nvPr/>
        </p:nvSpPr>
        <p:spPr bwMode="auto">
          <a:xfrm>
            <a:off x="579120" y="1275160"/>
            <a:ext cx="786384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pt-BR" sz="1600" dirty="0">
                <a:latin typeface="Calibri" pitchFamily="34" charset="0"/>
                <a:cs typeface="Calibri" pitchFamily="34" charset="0"/>
              </a:rPr>
              <a:t>Faça um programa que receba os elementos de dois vetores, A e B, cada um com 5 posições. Considere que nenhum dos vetores possui elementos repetidos.</a:t>
            </a:r>
          </a:p>
          <a:p>
            <a:pPr lvl="0"/>
            <a:endParaRPr lang="pt-BR" sz="1600" dirty="0">
              <a:latin typeface="Calibri" pitchFamily="34" charset="0"/>
              <a:cs typeface="Calibri" pitchFamily="34" charset="0"/>
            </a:endParaRPr>
          </a:p>
          <a:p>
            <a:pPr lvl="0"/>
            <a:r>
              <a:rPr lang="pt-BR" sz="1600" dirty="0">
                <a:latin typeface="Calibri" pitchFamily="34" charset="0"/>
                <a:cs typeface="Calibri" pitchFamily="34" charset="0"/>
              </a:rPr>
              <a:t>Crie um vetor resultante C que possua os elementos comuns entre A e B.</a:t>
            </a:r>
          </a:p>
          <a:p>
            <a:pPr lvl="0"/>
            <a:r>
              <a:rPr lang="pt-BR" sz="1600" dirty="0">
                <a:latin typeface="Calibri" pitchFamily="34" charset="0"/>
                <a:cs typeface="Calibri" pitchFamily="34" charset="0"/>
              </a:rPr>
              <a:t>Crie um vetor resultante D que contenha os elementos de A que não existam em B.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3D65E6F-AECC-49BD-AFD5-60971D00CE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Exercício III</a:t>
            </a:r>
          </a:p>
        </p:txBody>
      </p:sp>
    </p:spTree>
    <p:extLst>
      <p:ext uri="{BB962C8B-B14F-4D97-AF65-F5344CB8AC3E}">
        <p14:creationId xmlns:p14="http://schemas.microsoft.com/office/powerpoint/2010/main" val="11762333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tângulo 9"/>
          <p:cNvSpPr>
            <a:spLocks noChangeArrowheads="1"/>
          </p:cNvSpPr>
          <p:nvPr/>
        </p:nvSpPr>
        <p:spPr bwMode="auto">
          <a:xfrm>
            <a:off x="548640" y="1275160"/>
            <a:ext cx="731782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pt-BR" sz="1600" dirty="0">
                <a:latin typeface="Calibri" pitchFamily="34" charset="0"/>
                <a:cs typeface="Calibri" pitchFamily="34" charset="0"/>
              </a:rPr>
              <a:t>Faça um programa que receba os elementos de uma matriz de 5 linhas por 3 colunas. </a:t>
            </a:r>
          </a:p>
          <a:p>
            <a:pPr lvl="0"/>
            <a:endParaRPr lang="pt-BR" sz="1600" dirty="0">
              <a:latin typeface="Calibri" pitchFamily="34" charset="0"/>
              <a:cs typeface="Calibri" pitchFamily="34" charset="0"/>
            </a:endParaRPr>
          </a:p>
          <a:p>
            <a:pPr lvl="0"/>
            <a:r>
              <a:rPr lang="pt-BR" sz="1600" dirty="0">
                <a:latin typeface="Calibri" pitchFamily="34" charset="0"/>
                <a:cs typeface="Calibri" pitchFamily="34" charset="0"/>
              </a:rPr>
              <a:t>Mostre a soma dos elementos de cada uma das linhas e das colunas da matriz.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32CAA13-5877-45C5-A9EC-A7E6B49E8C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Exercício IV</a:t>
            </a:r>
          </a:p>
        </p:txBody>
      </p:sp>
    </p:spTree>
    <p:extLst>
      <p:ext uri="{BB962C8B-B14F-4D97-AF65-F5344CB8AC3E}">
        <p14:creationId xmlns:p14="http://schemas.microsoft.com/office/powerpoint/2010/main" val="27993109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tângulo 9"/>
          <p:cNvSpPr>
            <a:spLocks noChangeArrowheads="1"/>
          </p:cNvSpPr>
          <p:nvPr/>
        </p:nvSpPr>
        <p:spPr bwMode="auto">
          <a:xfrm>
            <a:off x="701041" y="1275160"/>
            <a:ext cx="5394735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pt-BR" sz="1600" dirty="0">
                <a:latin typeface="Calibri" pitchFamily="34" charset="0"/>
                <a:cs typeface="Calibri" pitchFamily="34" charset="0"/>
              </a:rPr>
              <a:t>Uma Função ou um Procedimento compreende um agrupamento de código que serve a uma atividade específica dentro de uma estrutura de programa.</a:t>
            </a:r>
          </a:p>
          <a:p>
            <a:pPr lvl="0"/>
            <a:endParaRPr lang="pt-BR" sz="1600" dirty="0">
              <a:latin typeface="Calibri" pitchFamily="34" charset="0"/>
              <a:cs typeface="Calibri" pitchFamily="34" charset="0"/>
            </a:endParaRPr>
          </a:p>
          <a:p>
            <a:pPr lvl="0"/>
            <a:r>
              <a:rPr lang="pt-BR" sz="1600" dirty="0">
                <a:latin typeface="Calibri" pitchFamily="34" charset="0"/>
                <a:cs typeface="Calibri" pitchFamily="34" charset="0"/>
              </a:rPr>
              <a:t>Modularizar um programa através do uso de Funções e de Procedimentos é uma maneira fácil e ao mesmo tempo sofisticada de organizar seu código.</a:t>
            </a:r>
          </a:p>
          <a:p>
            <a:pPr lvl="0"/>
            <a:endParaRPr lang="pt-BR" sz="1600" dirty="0">
              <a:latin typeface="Calibri" pitchFamily="34" charset="0"/>
              <a:cs typeface="Calibri" pitchFamily="34" charset="0"/>
            </a:endParaRPr>
          </a:p>
          <a:p>
            <a:pPr lvl="0"/>
            <a:r>
              <a:rPr lang="pt-BR" sz="1600" dirty="0">
                <a:latin typeface="Calibri" pitchFamily="34" charset="0"/>
                <a:cs typeface="Calibri" pitchFamily="34" charset="0"/>
              </a:rPr>
              <a:t>Funções e Procedimentos possuem um único nome pelo qual são chamados. A execução do programa principal é desviada para a rotina e somente ao término dela é que o controle retorna ao programa que a chamou.</a:t>
            </a:r>
          </a:p>
        </p:txBody>
      </p:sp>
      <p:cxnSp>
        <p:nvCxnSpPr>
          <p:cNvPr id="4" name="Conector de seta reta 3"/>
          <p:cNvCxnSpPr/>
          <p:nvPr/>
        </p:nvCxnSpPr>
        <p:spPr bwMode="auto">
          <a:xfrm>
            <a:off x="7001076" y="1890984"/>
            <a:ext cx="0" cy="1291547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oval" w="lg" len="lg"/>
            <a:tailEnd type="oval" w="lg" len="lg"/>
          </a:ln>
          <a:effectLst/>
        </p:spPr>
      </p:cxnSp>
      <p:cxnSp>
        <p:nvCxnSpPr>
          <p:cNvPr id="6" name="Conector de seta reta 5"/>
          <p:cNvCxnSpPr/>
          <p:nvPr/>
        </p:nvCxnSpPr>
        <p:spPr bwMode="auto">
          <a:xfrm flipH="1" flipV="1">
            <a:off x="7001076" y="2215020"/>
            <a:ext cx="1512168" cy="760660"/>
          </a:xfrm>
          <a:prstGeom prst="straightConnector1">
            <a:avLst/>
          </a:prstGeom>
          <a:noFill/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" name="Conector de seta reta 6"/>
          <p:cNvCxnSpPr/>
          <p:nvPr/>
        </p:nvCxnSpPr>
        <p:spPr bwMode="auto">
          <a:xfrm>
            <a:off x="7001076" y="2161014"/>
            <a:ext cx="1512168" cy="1"/>
          </a:xfrm>
          <a:prstGeom prst="straightConnector1">
            <a:avLst/>
          </a:prstGeom>
          <a:noFill/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" name="Conector de seta reta 7"/>
          <p:cNvCxnSpPr/>
          <p:nvPr/>
        </p:nvCxnSpPr>
        <p:spPr bwMode="auto">
          <a:xfrm>
            <a:off x="8621256" y="2161014"/>
            <a:ext cx="0" cy="814665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oval" w="lg" len="lg"/>
            <a:tailEnd type="oval" w="lg" len="lg"/>
          </a:ln>
          <a:effectLst/>
        </p:spPr>
      </p:cxnSp>
      <p:sp>
        <p:nvSpPr>
          <p:cNvPr id="9" name="CaixaDeTexto 8"/>
          <p:cNvSpPr txBox="1"/>
          <p:nvPr/>
        </p:nvSpPr>
        <p:spPr>
          <a:xfrm>
            <a:off x="6120982" y="2340550"/>
            <a:ext cx="867610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350" dirty="0">
                <a:solidFill>
                  <a:srgbClr val="FFC000"/>
                </a:solidFill>
              </a:rPr>
              <a:t>Programa</a:t>
            </a:r>
          </a:p>
          <a:p>
            <a:pPr algn="ctr"/>
            <a:r>
              <a:rPr lang="pt-BR" sz="1350" dirty="0">
                <a:solidFill>
                  <a:srgbClr val="FFC000"/>
                </a:solidFill>
              </a:rPr>
              <a:t>Principal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8611252" y="2408627"/>
            <a:ext cx="63959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350" dirty="0">
                <a:solidFill>
                  <a:srgbClr val="FFC000"/>
                </a:solidFill>
              </a:rPr>
              <a:t>Rotina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7109089" y="1953266"/>
            <a:ext cx="49885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00" dirty="0"/>
              <a:t>Desvio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7811334" y="2871805"/>
            <a:ext cx="5661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00" dirty="0"/>
              <a:t>Retorno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A3EE7F71-930E-437D-B1C4-F140EA79F9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Funções e Procedimentos</a:t>
            </a:r>
          </a:p>
        </p:txBody>
      </p:sp>
    </p:spTree>
    <p:extLst>
      <p:ext uri="{BB962C8B-B14F-4D97-AF65-F5344CB8AC3E}">
        <p14:creationId xmlns:p14="http://schemas.microsoft.com/office/powerpoint/2010/main" val="15423275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73224" y="1215609"/>
            <a:ext cx="3429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350" dirty="0" err="1">
                <a:latin typeface="Courier New" pitchFamily="49" charset="0"/>
                <a:cs typeface="Courier New" pitchFamily="49" charset="0"/>
              </a:rPr>
              <a:t>static</a:t>
            </a:r>
            <a:r>
              <a:rPr lang="pt-BR" sz="135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350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sz="135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350" dirty="0" err="1">
                <a:latin typeface="Courier New" pitchFamily="49" charset="0"/>
                <a:cs typeface="Courier New" pitchFamily="49" charset="0"/>
              </a:rPr>
              <a:t>Main</a:t>
            </a:r>
            <a:r>
              <a:rPr lang="pt-BR" sz="135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350" dirty="0" err="1">
                <a:latin typeface="Courier New" pitchFamily="49" charset="0"/>
                <a:cs typeface="Courier New" pitchFamily="49" charset="0"/>
              </a:rPr>
              <a:t>string</a:t>
            </a:r>
            <a:r>
              <a:rPr lang="pt-BR" sz="1350" dirty="0">
                <a:latin typeface="Courier New" pitchFamily="49" charset="0"/>
                <a:cs typeface="Courier New" pitchFamily="49" charset="0"/>
              </a:rPr>
              <a:t>[] </a:t>
            </a:r>
            <a:r>
              <a:rPr lang="pt-BR" sz="1350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pt-BR" sz="135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pt-BR" sz="135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pt-BR" sz="1350" dirty="0"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r>
              <a:rPr lang="pt-BR" sz="1350" dirty="0"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r>
              <a:rPr lang="pt-BR" sz="1350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pt-BR" sz="1350" dirty="0" err="1">
                <a:latin typeface="Courier New" pitchFamily="49" charset="0"/>
                <a:cs typeface="Courier New" pitchFamily="49" charset="0"/>
              </a:rPr>
              <a:t>Func_A</a:t>
            </a:r>
            <a:r>
              <a:rPr lang="pt-BR" sz="135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pt-BR" sz="1350" dirty="0">
                <a:latin typeface="Courier New" pitchFamily="49" charset="0"/>
                <a:cs typeface="Courier New" pitchFamily="49" charset="0"/>
              </a:rPr>
              <a:t>     ...   </a:t>
            </a:r>
          </a:p>
          <a:p>
            <a:r>
              <a:rPr lang="pt-BR" sz="1350" dirty="0"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r>
              <a:rPr lang="pt-BR" sz="1350" dirty="0"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r>
              <a:rPr lang="pt-BR" sz="1350" dirty="0">
                <a:latin typeface="Courier New" pitchFamily="49" charset="0"/>
                <a:cs typeface="Courier New" pitchFamily="49" charset="0"/>
              </a:rPr>
              <a:t>     Resultado = </a:t>
            </a:r>
            <a:r>
              <a:rPr lang="pt-BR" sz="1350" dirty="0" err="1">
                <a:latin typeface="Courier New" pitchFamily="49" charset="0"/>
                <a:cs typeface="Courier New" pitchFamily="49" charset="0"/>
              </a:rPr>
              <a:t>Func_B</a:t>
            </a:r>
            <a:r>
              <a:rPr lang="pt-BR" sz="135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pt-BR" sz="1350" dirty="0"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r>
              <a:rPr lang="pt-BR" sz="1350" dirty="0">
                <a:latin typeface="Courier New" pitchFamily="49" charset="0"/>
                <a:cs typeface="Courier New" pitchFamily="49" charset="0"/>
              </a:rPr>
              <a:t>     ...  </a:t>
            </a:r>
          </a:p>
          <a:p>
            <a:r>
              <a:rPr lang="pt-BR" sz="135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3" name="Retângulo 2"/>
          <p:cNvSpPr/>
          <p:nvPr/>
        </p:nvSpPr>
        <p:spPr>
          <a:xfrm>
            <a:off x="6207630" y="1212235"/>
            <a:ext cx="1566174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350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sz="135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350" dirty="0" err="1">
                <a:latin typeface="Courier New" pitchFamily="49" charset="0"/>
                <a:cs typeface="Courier New" pitchFamily="49" charset="0"/>
              </a:rPr>
              <a:t>Func_A</a:t>
            </a:r>
            <a:r>
              <a:rPr lang="pt-BR" sz="135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pt-BR" sz="135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pt-BR" sz="1350" dirty="0"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r>
              <a:rPr lang="pt-BR" sz="1350" dirty="0"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r>
              <a:rPr lang="pt-BR" sz="1350" dirty="0"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r>
              <a:rPr lang="pt-BR" sz="135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0" name="Retângulo 9"/>
          <p:cNvSpPr/>
          <p:nvPr/>
        </p:nvSpPr>
        <p:spPr>
          <a:xfrm>
            <a:off x="6195566" y="2586905"/>
            <a:ext cx="1578237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35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35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350" dirty="0" err="1">
                <a:latin typeface="Courier New" pitchFamily="49" charset="0"/>
                <a:cs typeface="Courier New" pitchFamily="49" charset="0"/>
              </a:rPr>
              <a:t>Func_B</a:t>
            </a:r>
            <a:r>
              <a:rPr lang="pt-BR" sz="135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pt-BR" sz="135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pt-BR" sz="1350" dirty="0"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r>
              <a:rPr lang="pt-BR" sz="1350" dirty="0"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r>
              <a:rPr lang="pt-BR" sz="135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1350" dirty="0" err="1">
                <a:latin typeface="Courier New" pitchFamily="49" charset="0"/>
                <a:cs typeface="Courier New" pitchFamily="49" charset="0"/>
              </a:rPr>
              <a:t>return</a:t>
            </a:r>
            <a:r>
              <a:rPr lang="pt-BR" sz="1350" dirty="0">
                <a:latin typeface="Courier New" pitchFamily="49" charset="0"/>
                <a:cs typeface="Courier New" pitchFamily="49" charset="0"/>
              </a:rPr>
              <a:t> x;</a:t>
            </a:r>
          </a:p>
          <a:p>
            <a:r>
              <a:rPr lang="pt-BR" sz="135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38" name="Retângulo 9"/>
          <p:cNvSpPr>
            <a:spLocks noChangeArrowheads="1"/>
          </p:cNvSpPr>
          <p:nvPr/>
        </p:nvSpPr>
        <p:spPr bwMode="auto">
          <a:xfrm>
            <a:off x="4828338" y="3823609"/>
            <a:ext cx="3942438" cy="7155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pt-BR" sz="1350" b="1" dirty="0">
                <a:latin typeface="Calibri" pitchFamily="34" charset="0"/>
                <a:cs typeface="Calibri" pitchFamily="34" charset="0"/>
              </a:rPr>
              <a:t>Função – Retorno de Valor (explícito)</a:t>
            </a:r>
          </a:p>
          <a:p>
            <a:pPr>
              <a:defRPr/>
            </a:pPr>
            <a:r>
              <a:rPr lang="pt-BR" sz="1350" b="1" dirty="0">
                <a:latin typeface="Calibri" pitchFamily="34" charset="0"/>
                <a:cs typeface="Calibri" pitchFamily="34" charset="0"/>
              </a:rPr>
              <a:t>Procedimento – Não há retorno de valor através da rotina (</a:t>
            </a:r>
            <a:r>
              <a:rPr lang="pt-BR" sz="1350" b="1" dirty="0" err="1">
                <a:latin typeface="Calibri" pitchFamily="34" charset="0"/>
                <a:cs typeface="Calibri" pitchFamily="34" charset="0"/>
              </a:rPr>
              <a:t>void</a:t>
            </a:r>
            <a:r>
              <a:rPr lang="pt-BR" sz="1350" b="1" dirty="0">
                <a:latin typeface="Calibri" pitchFamily="34" charset="0"/>
                <a:cs typeface="Calibri" pitchFamily="34" charset="0"/>
              </a:rPr>
              <a:t>)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9EB4C124-4E0A-4B12-AB23-A95CE0CD0A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Funções e Procedimentos</a:t>
            </a:r>
          </a:p>
        </p:txBody>
      </p:sp>
    </p:spTree>
    <p:extLst>
      <p:ext uri="{BB962C8B-B14F-4D97-AF65-F5344CB8AC3E}">
        <p14:creationId xmlns:p14="http://schemas.microsoft.com/office/powerpoint/2010/main" val="1677001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tângulo 9"/>
          <p:cNvSpPr>
            <a:spLocks noChangeArrowheads="1"/>
          </p:cNvSpPr>
          <p:nvPr/>
        </p:nvSpPr>
        <p:spPr bwMode="auto">
          <a:xfrm>
            <a:off x="1385888" y="1275160"/>
            <a:ext cx="6480572" cy="1846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pt-BR" sz="1500" b="1" dirty="0">
                <a:latin typeface="Calibri" pitchFamily="34" charset="0"/>
                <a:cs typeface="Calibri" pitchFamily="34" charset="0"/>
              </a:rPr>
              <a:t>Estruturas de Algoritmos – Implementação em C# .NET</a:t>
            </a:r>
          </a:p>
          <a:p>
            <a:pPr>
              <a:defRPr/>
            </a:pPr>
            <a:endParaRPr lang="pt-BR" sz="1500" b="1" dirty="0">
              <a:latin typeface="Calibri" pitchFamily="34" charset="0"/>
              <a:cs typeface="Calibri" pitchFamily="34" charset="0"/>
            </a:endParaRPr>
          </a:p>
          <a:p>
            <a:pPr marL="404813" indent="-136922">
              <a:buFont typeface="Arial" pitchFamily="34" charset="0"/>
              <a:buChar char="•"/>
              <a:defRPr/>
            </a:pPr>
            <a:r>
              <a:rPr lang="pt-BR" sz="1200" dirty="0">
                <a:latin typeface="Calibri" pitchFamily="34" charset="0"/>
                <a:cs typeface="Calibri" pitchFamily="34" charset="0"/>
              </a:rPr>
              <a:t>Estrutura Sequencial</a:t>
            </a:r>
          </a:p>
          <a:p>
            <a:pPr marL="404813" indent="-136922">
              <a:buFont typeface="Arial" pitchFamily="34" charset="0"/>
              <a:buChar char="•"/>
              <a:defRPr/>
            </a:pPr>
            <a:r>
              <a:rPr lang="pt-BR" sz="1200" dirty="0">
                <a:latin typeface="Calibri" pitchFamily="34" charset="0"/>
                <a:cs typeface="Calibri" pitchFamily="34" charset="0"/>
              </a:rPr>
              <a:t>Estrutura Condicional</a:t>
            </a:r>
          </a:p>
          <a:p>
            <a:pPr marL="404813" indent="-136922">
              <a:buFont typeface="Arial" pitchFamily="34" charset="0"/>
              <a:buChar char="•"/>
              <a:defRPr/>
            </a:pPr>
            <a:r>
              <a:rPr lang="pt-BR" sz="1200" dirty="0">
                <a:latin typeface="Calibri" pitchFamily="34" charset="0"/>
                <a:cs typeface="Calibri" pitchFamily="34" charset="0"/>
              </a:rPr>
              <a:t>Estruturas de Repetição (Iteração)</a:t>
            </a:r>
          </a:p>
          <a:p>
            <a:pPr marL="404813" indent="-136922">
              <a:buFont typeface="Arial" pitchFamily="34" charset="0"/>
              <a:buChar char="•"/>
              <a:defRPr/>
            </a:pPr>
            <a:endParaRPr lang="pt-BR" sz="1200" dirty="0">
              <a:latin typeface="Calibri" pitchFamily="34" charset="0"/>
              <a:cs typeface="Calibri" pitchFamily="34" charset="0"/>
            </a:endParaRPr>
          </a:p>
          <a:p>
            <a:pPr marL="404813" indent="-136922">
              <a:buFont typeface="Arial" pitchFamily="34" charset="0"/>
              <a:buChar char="•"/>
              <a:defRPr/>
            </a:pPr>
            <a:r>
              <a:rPr lang="pt-BR" sz="1200" dirty="0">
                <a:latin typeface="Calibri" pitchFamily="34" charset="0"/>
                <a:cs typeface="Calibri" pitchFamily="34" charset="0"/>
              </a:rPr>
              <a:t>Funções e Procedimentos</a:t>
            </a:r>
          </a:p>
          <a:p>
            <a:pPr marL="404813" indent="-136922">
              <a:buFont typeface="Arial" pitchFamily="34" charset="0"/>
              <a:buChar char="•"/>
              <a:defRPr/>
            </a:pPr>
            <a:endParaRPr lang="pt-BR" sz="1200" dirty="0">
              <a:latin typeface="Calibri" pitchFamily="34" charset="0"/>
              <a:cs typeface="Calibri" pitchFamily="34" charset="0"/>
            </a:endParaRPr>
          </a:p>
          <a:p>
            <a:pPr marL="404813" indent="-136922">
              <a:buFont typeface="Arial" pitchFamily="34" charset="0"/>
              <a:buChar char="•"/>
              <a:defRPr/>
            </a:pPr>
            <a:r>
              <a:rPr lang="pt-BR" sz="1200" dirty="0">
                <a:latin typeface="Calibri" pitchFamily="34" charset="0"/>
                <a:cs typeface="Calibri" pitchFamily="34" charset="0"/>
              </a:rPr>
              <a:t>Matrizes e Vetores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1B61244-ED0A-4F8C-BDA7-1EF1B40B90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Tipos de Estruturas de Dados</a:t>
            </a:r>
          </a:p>
        </p:txBody>
      </p:sp>
    </p:spTree>
    <p:extLst>
      <p:ext uri="{BB962C8B-B14F-4D97-AF65-F5344CB8AC3E}">
        <p14:creationId xmlns:p14="http://schemas.microsoft.com/office/powerpoint/2010/main" val="29933103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73224" y="1215609"/>
            <a:ext cx="3429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350" dirty="0" err="1">
                <a:latin typeface="Courier New" pitchFamily="49" charset="0"/>
                <a:cs typeface="Courier New" pitchFamily="49" charset="0"/>
              </a:rPr>
              <a:t>static</a:t>
            </a:r>
            <a:r>
              <a:rPr lang="pt-BR" sz="135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350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sz="135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350" dirty="0" err="1">
                <a:latin typeface="Courier New" pitchFamily="49" charset="0"/>
                <a:cs typeface="Courier New" pitchFamily="49" charset="0"/>
              </a:rPr>
              <a:t>Main</a:t>
            </a:r>
            <a:r>
              <a:rPr lang="pt-BR" sz="135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350" dirty="0" err="1">
                <a:latin typeface="Courier New" pitchFamily="49" charset="0"/>
                <a:cs typeface="Courier New" pitchFamily="49" charset="0"/>
              </a:rPr>
              <a:t>string</a:t>
            </a:r>
            <a:r>
              <a:rPr lang="pt-BR" sz="1350" dirty="0">
                <a:latin typeface="Courier New" pitchFamily="49" charset="0"/>
                <a:cs typeface="Courier New" pitchFamily="49" charset="0"/>
              </a:rPr>
              <a:t>[] </a:t>
            </a:r>
            <a:r>
              <a:rPr lang="pt-BR" sz="1350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pt-BR" sz="135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pt-BR" sz="135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pt-BR" sz="1350" dirty="0"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r>
              <a:rPr lang="pt-BR" sz="1350" dirty="0"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r>
              <a:rPr lang="pt-BR" sz="1350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pt-BR" sz="1350" dirty="0" err="1">
                <a:latin typeface="Courier New" pitchFamily="49" charset="0"/>
                <a:cs typeface="Courier New" pitchFamily="49" charset="0"/>
              </a:rPr>
              <a:t>Func_A</a:t>
            </a:r>
            <a:r>
              <a:rPr lang="pt-BR" sz="135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pt-BR" sz="1350" dirty="0">
                <a:latin typeface="Courier New" pitchFamily="49" charset="0"/>
                <a:cs typeface="Courier New" pitchFamily="49" charset="0"/>
              </a:rPr>
              <a:t>     ...   </a:t>
            </a:r>
          </a:p>
          <a:p>
            <a:r>
              <a:rPr lang="pt-BR" sz="1350" dirty="0"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r>
              <a:rPr lang="pt-BR" sz="1350" dirty="0"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r>
              <a:rPr lang="pt-BR" sz="1350" dirty="0">
                <a:latin typeface="Courier New" pitchFamily="49" charset="0"/>
                <a:cs typeface="Courier New" pitchFamily="49" charset="0"/>
              </a:rPr>
              <a:t>     Resultado = </a:t>
            </a:r>
            <a:r>
              <a:rPr lang="pt-BR" sz="1350" dirty="0" err="1">
                <a:latin typeface="Courier New" pitchFamily="49" charset="0"/>
                <a:cs typeface="Courier New" pitchFamily="49" charset="0"/>
              </a:rPr>
              <a:t>Func_B</a:t>
            </a:r>
            <a:r>
              <a:rPr lang="pt-BR" sz="135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pt-BR" sz="1350" dirty="0"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r>
              <a:rPr lang="pt-BR" sz="1350" dirty="0">
                <a:latin typeface="Courier New" pitchFamily="49" charset="0"/>
                <a:cs typeface="Courier New" pitchFamily="49" charset="0"/>
              </a:rPr>
              <a:t>     ...  </a:t>
            </a:r>
          </a:p>
          <a:p>
            <a:r>
              <a:rPr lang="pt-BR" sz="135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3" name="Retângulo 2"/>
          <p:cNvSpPr/>
          <p:nvPr/>
        </p:nvSpPr>
        <p:spPr>
          <a:xfrm>
            <a:off x="6207630" y="1212235"/>
            <a:ext cx="1566174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350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sz="135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350" dirty="0" err="1">
                <a:latin typeface="Courier New" pitchFamily="49" charset="0"/>
                <a:cs typeface="Courier New" pitchFamily="49" charset="0"/>
              </a:rPr>
              <a:t>Func_A</a:t>
            </a:r>
            <a:r>
              <a:rPr lang="pt-BR" sz="135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pt-BR" sz="135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pt-BR" sz="1350" dirty="0"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r>
              <a:rPr lang="pt-BR" sz="1350" dirty="0"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r>
              <a:rPr lang="pt-BR" sz="1350" dirty="0"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r>
              <a:rPr lang="pt-BR" sz="135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0" name="Retângulo 9"/>
          <p:cNvSpPr/>
          <p:nvPr/>
        </p:nvSpPr>
        <p:spPr>
          <a:xfrm>
            <a:off x="6195566" y="2586905"/>
            <a:ext cx="1578237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35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35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350" dirty="0" err="1">
                <a:latin typeface="Courier New" pitchFamily="49" charset="0"/>
                <a:cs typeface="Courier New" pitchFamily="49" charset="0"/>
              </a:rPr>
              <a:t>Func_B</a:t>
            </a:r>
            <a:r>
              <a:rPr lang="pt-BR" sz="135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pt-BR" sz="135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pt-BR" sz="1350" dirty="0"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r>
              <a:rPr lang="pt-BR" sz="1350" dirty="0"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r>
              <a:rPr lang="pt-BR" sz="135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1350" dirty="0" err="1">
                <a:latin typeface="Courier New" pitchFamily="49" charset="0"/>
                <a:cs typeface="Courier New" pitchFamily="49" charset="0"/>
              </a:rPr>
              <a:t>return</a:t>
            </a:r>
            <a:r>
              <a:rPr lang="pt-BR" sz="1350" dirty="0">
                <a:latin typeface="Courier New" pitchFamily="49" charset="0"/>
                <a:cs typeface="Courier New" pitchFamily="49" charset="0"/>
              </a:rPr>
              <a:t> x;</a:t>
            </a:r>
          </a:p>
          <a:p>
            <a:r>
              <a:rPr lang="pt-BR" sz="135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cxnSp>
        <p:nvCxnSpPr>
          <p:cNvPr id="20" name="Conector de seta reta 19"/>
          <p:cNvCxnSpPr>
            <a:cxnSpLocks/>
          </p:cNvCxnSpPr>
          <p:nvPr/>
        </p:nvCxnSpPr>
        <p:spPr bwMode="auto">
          <a:xfrm flipV="1">
            <a:off x="2087724" y="1381660"/>
            <a:ext cx="4175916" cy="758043"/>
          </a:xfrm>
          <a:prstGeom prst="straightConnector1">
            <a:avLst/>
          </a:prstGeom>
          <a:noFill/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38" name="Retângulo 9"/>
          <p:cNvSpPr>
            <a:spLocks noChangeArrowheads="1"/>
          </p:cNvSpPr>
          <p:nvPr/>
        </p:nvSpPr>
        <p:spPr bwMode="auto">
          <a:xfrm>
            <a:off x="4828338" y="3823609"/>
            <a:ext cx="3942438" cy="7155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pt-BR" sz="1350" b="1" dirty="0">
                <a:latin typeface="Calibri" pitchFamily="34" charset="0"/>
                <a:cs typeface="Calibri" pitchFamily="34" charset="0"/>
              </a:rPr>
              <a:t>Função – Retorno de Valor (explícito)</a:t>
            </a:r>
          </a:p>
          <a:p>
            <a:pPr>
              <a:defRPr/>
            </a:pPr>
            <a:r>
              <a:rPr lang="pt-BR" sz="1350" b="1" dirty="0">
                <a:latin typeface="Calibri" pitchFamily="34" charset="0"/>
                <a:cs typeface="Calibri" pitchFamily="34" charset="0"/>
              </a:rPr>
              <a:t>Procedimento – Não há retorno de valor através da rotina (</a:t>
            </a:r>
            <a:r>
              <a:rPr lang="pt-BR" sz="1350" b="1" dirty="0" err="1">
                <a:latin typeface="Calibri" pitchFamily="34" charset="0"/>
                <a:cs typeface="Calibri" pitchFamily="34" charset="0"/>
              </a:rPr>
              <a:t>void</a:t>
            </a:r>
            <a:r>
              <a:rPr lang="pt-BR" sz="1350" b="1" dirty="0">
                <a:latin typeface="Calibri" pitchFamily="34" charset="0"/>
                <a:cs typeface="Calibri" pitchFamily="34" charset="0"/>
              </a:rPr>
              <a:t>)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9EB4C124-4E0A-4B12-AB23-A95CE0CD0A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Funções e Procedimentos</a:t>
            </a:r>
          </a:p>
        </p:txBody>
      </p:sp>
    </p:spTree>
    <p:extLst>
      <p:ext uri="{BB962C8B-B14F-4D97-AF65-F5344CB8AC3E}">
        <p14:creationId xmlns:p14="http://schemas.microsoft.com/office/powerpoint/2010/main" val="34405706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73224" y="1215609"/>
            <a:ext cx="3429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350" dirty="0" err="1">
                <a:latin typeface="Courier New" pitchFamily="49" charset="0"/>
                <a:cs typeface="Courier New" pitchFamily="49" charset="0"/>
              </a:rPr>
              <a:t>static</a:t>
            </a:r>
            <a:r>
              <a:rPr lang="pt-BR" sz="135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350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sz="135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350" dirty="0" err="1">
                <a:latin typeface="Courier New" pitchFamily="49" charset="0"/>
                <a:cs typeface="Courier New" pitchFamily="49" charset="0"/>
              </a:rPr>
              <a:t>Main</a:t>
            </a:r>
            <a:r>
              <a:rPr lang="pt-BR" sz="135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350" dirty="0" err="1">
                <a:latin typeface="Courier New" pitchFamily="49" charset="0"/>
                <a:cs typeface="Courier New" pitchFamily="49" charset="0"/>
              </a:rPr>
              <a:t>string</a:t>
            </a:r>
            <a:r>
              <a:rPr lang="pt-BR" sz="1350" dirty="0">
                <a:latin typeface="Courier New" pitchFamily="49" charset="0"/>
                <a:cs typeface="Courier New" pitchFamily="49" charset="0"/>
              </a:rPr>
              <a:t>[] </a:t>
            </a:r>
            <a:r>
              <a:rPr lang="pt-BR" sz="1350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pt-BR" sz="135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pt-BR" sz="135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pt-BR" sz="1350" dirty="0"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r>
              <a:rPr lang="pt-BR" sz="1350" dirty="0"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r>
              <a:rPr lang="pt-BR" sz="1350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pt-BR" sz="1350" dirty="0" err="1">
                <a:latin typeface="Courier New" pitchFamily="49" charset="0"/>
                <a:cs typeface="Courier New" pitchFamily="49" charset="0"/>
              </a:rPr>
              <a:t>Func_A</a:t>
            </a:r>
            <a:r>
              <a:rPr lang="pt-BR" sz="135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pt-BR" sz="1350" dirty="0">
                <a:latin typeface="Courier New" pitchFamily="49" charset="0"/>
                <a:cs typeface="Courier New" pitchFamily="49" charset="0"/>
              </a:rPr>
              <a:t>     ...   </a:t>
            </a:r>
          </a:p>
          <a:p>
            <a:r>
              <a:rPr lang="pt-BR" sz="1350" dirty="0"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r>
              <a:rPr lang="pt-BR" sz="1350" dirty="0"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r>
              <a:rPr lang="pt-BR" sz="1350" dirty="0">
                <a:latin typeface="Courier New" pitchFamily="49" charset="0"/>
                <a:cs typeface="Courier New" pitchFamily="49" charset="0"/>
              </a:rPr>
              <a:t>     Resultado = </a:t>
            </a:r>
            <a:r>
              <a:rPr lang="pt-BR" sz="1350" dirty="0" err="1">
                <a:latin typeface="Courier New" pitchFamily="49" charset="0"/>
                <a:cs typeface="Courier New" pitchFamily="49" charset="0"/>
              </a:rPr>
              <a:t>Func_B</a:t>
            </a:r>
            <a:r>
              <a:rPr lang="pt-BR" sz="135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pt-BR" sz="1350" dirty="0"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r>
              <a:rPr lang="pt-BR" sz="1350" dirty="0">
                <a:latin typeface="Courier New" pitchFamily="49" charset="0"/>
                <a:cs typeface="Courier New" pitchFamily="49" charset="0"/>
              </a:rPr>
              <a:t>     ...  </a:t>
            </a:r>
          </a:p>
          <a:p>
            <a:r>
              <a:rPr lang="pt-BR" sz="135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3" name="Retângulo 2"/>
          <p:cNvSpPr/>
          <p:nvPr/>
        </p:nvSpPr>
        <p:spPr>
          <a:xfrm>
            <a:off x="6207630" y="1212235"/>
            <a:ext cx="1566174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350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sz="135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350" dirty="0" err="1">
                <a:latin typeface="Courier New" pitchFamily="49" charset="0"/>
                <a:cs typeface="Courier New" pitchFamily="49" charset="0"/>
              </a:rPr>
              <a:t>Func_A</a:t>
            </a:r>
            <a:r>
              <a:rPr lang="pt-BR" sz="135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pt-BR" sz="135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pt-BR" sz="1350" dirty="0"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r>
              <a:rPr lang="pt-BR" sz="1350" dirty="0"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r>
              <a:rPr lang="pt-BR" sz="1350" dirty="0"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r>
              <a:rPr lang="pt-BR" sz="135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0" name="Retângulo 9"/>
          <p:cNvSpPr/>
          <p:nvPr/>
        </p:nvSpPr>
        <p:spPr>
          <a:xfrm>
            <a:off x="6195566" y="2586905"/>
            <a:ext cx="1578237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35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35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350" dirty="0" err="1">
                <a:latin typeface="Courier New" pitchFamily="49" charset="0"/>
                <a:cs typeface="Courier New" pitchFamily="49" charset="0"/>
              </a:rPr>
              <a:t>Func_B</a:t>
            </a:r>
            <a:r>
              <a:rPr lang="pt-BR" sz="135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pt-BR" sz="135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pt-BR" sz="1350" dirty="0"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r>
              <a:rPr lang="pt-BR" sz="1350" dirty="0"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r>
              <a:rPr lang="pt-BR" sz="135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1350" dirty="0" err="1">
                <a:latin typeface="Courier New" pitchFamily="49" charset="0"/>
                <a:cs typeface="Courier New" pitchFamily="49" charset="0"/>
              </a:rPr>
              <a:t>return</a:t>
            </a:r>
            <a:r>
              <a:rPr lang="pt-BR" sz="1350" dirty="0">
                <a:latin typeface="Courier New" pitchFamily="49" charset="0"/>
                <a:cs typeface="Courier New" pitchFamily="49" charset="0"/>
              </a:rPr>
              <a:t> x;</a:t>
            </a:r>
          </a:p>
          <a:p>
            <a:r>
              <a:rPr lang="pt-BR" sz="135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cxnSp>
        <p:nvCxnSpPr>
          <p:cNvPr id="20" name="Conector de seta reta 19"/>
          <p:cNvCxnSpPr>
            <a:cxnSpLocks/>
          </p:cNvCxnSpPr>
          <p:nvPr/>
        </p:nvCxnSpPr>
        <p:spPr bwMode="auto">
          <a:xfrm flipV="1">
            <a:off x="2087724" y="1381660"/>
            <a:ext cx="4175916" cy="758043"/>
          </a:xfrm>
          <a:prstGeom prst="straightConnector1">
            <a:avLst/>
          </a:prstGeom>
          <a:noFill/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23" name="Conector de seta reta 22"/>
          <p:cNvCxnSpPr>
            <a:cxnSpLocks/>
          </p:cNvCxnSpPr>
          <p:nvPr/>
        </p:nvCxnSpPr>
        <p:spPr bwMode="auto">
          <a:xfrm flipH="1" flipV="1">
            <a:off x="2014440" y="2238241"/>
            <a:ext cx="4193190" cy="179006"/>
          </a:xfrm>
          <a:prstGeom prst="straightConnector1">
            <a:avLst/>
          </a:prstGeom>
          <a:noFill/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38" name="Retângulo 9"/>
          <p:cNvSpPr>
            <a:spLocks noChangeArrowheads="1"/>
          </p:cNvSpPr>
          <p:nvPr/>
        </p:nvSpPr>
        <p:spPr bwMode="auto">
          <a:xfrm>
            <a:off x="4828338" y="3823609"/>
            <a:ext cx="3942438" cy="7155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pt-BR" sz="1350" b="1" dirty="0">
                <a:latin typeface="Calibri" pitchFamily="34" charset="0"/>
                <a:cs typeface="Calibri" pitchFamily="34" charset="0"/>
              </a:rPr>
              <a:t>Função – Retorno de Valor (explícito)</a:t>
            </a:r>
          </a:p>
          <a:p>
            <a:pPr>
              <a:defRPr/>
            </a:pPr>
            <a:r>
              <a:rPr lang="pt-BR" sz="1350" b="1" dirty="0">
                <a:latin typeface="Calibri" pitchFamily="34" charset="0"/>
                <a:cs typeface="Calibri" pitchFamily="34" charset="0"/>
              </a:rPr>
              <a:t>Procedimento – Não há retorno de valor através da rotina (</a:t>
            </a:r>
            <a:r>
              <a:rPr lang="pt-BR" sz="1350" b="1" dirty="0" err="1">
                <a:latin typeface="Calibri" pitchFamily="34" charset="0"/>
                <a:cs typeface="Calibri" pitchFamily="34" charset="0"/>
              </a:rPr>
              <a:t>void</a:t>
            </a:r>
            <a:r>
              <a:rPr lang="pt-BR" sz="1350" b="1" dirty="0">
                <a:latin typeface="Calibri" pitchFamily="34" charset="0"/>
                <a:cs typeface="Calibri" pitchFamily="34" charset="0"/>
              </a:rPr>
              <a:t>)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9EB4C124-4E0A-4B12-AB23-A95CE0CD0A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Funções e Procedimentos</a:t>
            </a:r>
          </a:p>
        </p:txBody>
      </p:sp>
    </p:spTree>
    <p:extLst>
      <p:ext uri="{BB962C8B-B14F-4D97-AF65-F5344CB8AC3E}">
        <p14:creationId xmlns:p14="http://schemas.microsoft.com/office/powerpoint/2010/main" val="12942230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73224" y="1215609"/>
            <a:ext cx="3429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350" dirty="0" err="1">
                <a:latin typeface="Courier New" pitchFamily="49" charset="0"/>
                <a:cs typeface="Courier New" pitchFamily="49" charset="0"/>
              </a:rPr>
              <a:t>static</a:t>
            </a:r>
            <a:r>
              <a:rPr lang="pt-BR" sz="135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350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sz="135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350" dirty="0" err="1">
                <a:latin typeface="Courier New" pitchFamily="49" charset="0"/>
                <a:cs typeface="Courier New" pitchFamily="49" charset="0"/>
              </a:rPr>
              <a:t>Main</a:t>
            </a:r>
            <a:r>
              <a:rPr lang="pt-BR" sz="135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350" dirty="0" err="1">
                <a:latin typeface="Courier New" pitchFamily="49" charset="0"/>
                <a:cs typeface="Courier New" pitchFamily="49" charset="0"/>
              </a:rPr>
              <a:t>string</a:t>
            </a:r>
            <a:r>
              <a:rPr lang="pt-BR" sz="1350" dirty="0">
                <a:latin typeface="Courier New" pitchFamily="49" charset="0"/>
                <a:cs typeface="Courier New" pitchFamily="49" charset="0"/>
              </a:rPr>
              <a:t>[] </a:t>
            </a:r>
            <a:r>
              <a:rPr lang="pt-BR" sz="1350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pt-BR" sz="135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pt-BR" sz="135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pt-BR" sz="1350" dirty="0"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r>
              <a:rPr lang="pt-BR" sz="1350" dirty="0"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r>
              <a:rPr lang="pt-BR" sz="1350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pt-BR" sz="1350" dirty="0" err="1">
                <a:latin typeface="Courier New" pitchFamily="49" charset="0"/>
                <a:cs typeface="Courier New" pitchFamily="49" charset="0"/>
              </a:rPr>
              <a:t>Func_A</a:t>
            </a:r>
            <a:r>
              <a:rPr lang="pt-BR" sz="135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pt-BR" sz="1350" dirty="0">
                <a:latin typeface="Courier New" pitchFamily="49" charset="0"/>
                <a:cs typeface="Courier New" pitchFamily="49" charset="0"/>
              </a:rPr>
              <a:t>     ...   </a:t>
            </a:r>
          </a:p>
          <a:p>
            <a:r>
              <a:rPr lang="pt-BR" sz="1350" dirty="0"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r>
              <a:rPr lang="pt-BR" sz="1350" dirty="0"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r>
              <a:rPr lang="pt-BR" sz="1350" dirty="0">
                <a:latin typeface="Courier New" pitchFamily="49" charset="0"/>
                <a:cs typeface="Courier New" pitchFamily="49" charset="0"/>
              </a:rPr>
              <a:t>     Resultado = </a:t>
            </a:r>
            <a:r>
              <a:rPr lang="pt-BR" sz="1350" dirty="0" err="1">
                <a:latin typeface="Courier New" pitchFamily="49" charset="0"/>
                <a:cs typeface="Courier New" pitchFamily="49" charset="0"/>
              </a:rPr>
              <a:t>Func_B</a:t>
            </a:r>
            <a:r>
              <a:rPr lang="pt-BR" sz="135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pt-BR" sz="1350" dirty="0"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r>
              <a:rPr lang="pt-BR" sz="1350" dirty="0">
                <a:latin typeface="Courier New" pitchFamily="49" charset="0"/>
                <a:cs typeface="Courier New" pitchFamily="49" charset="0"/>
              </a:rPr>
              <a:t>     ...  </a:t>
            </a:r>
          </a:p>
          <a:p>
            <a:r>
              <a:rPr lang="pt-BR" sz="135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3" name="Retângulo 2"/>
          <p:cNvSpPr/>
          <p:nvPr/>
        </p:nvSpPr>
        <p:spPr>
          <a:xfrm>
            <a:off x="6207630" y="1212235"/>
            <a:ext cx="1566174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350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sz="135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350" dirty="0" err="1">
                <a:latin typeface="Courier New" pitchFamily="49" charset="0"/>
                <a:cs typeface="Courier New" pitchFamily="49" charset="0"/>
              </a:rPr>
              <a:t>Func_A</a:t>
            </a:r>
            <a:r>
              <a:rPr lang="pt-BR" sz="135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pt-BR" sz="135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pt-BR" sz="1350" dirty="0"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r>
              <a:rPr lang="pt-BR" sz="1350" dirty="0"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r>
              <a:rPr lang="pt-BR" sz="1350" dirty="0"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r>
              <a:rPr lang="pt-BR" sz="135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0" name="Retângulo 9"/>
          <p:cNvSpPr/>
          <p:nvPr/>
        </p:nvSpPr>
        <p:spPr>
          <a:xfrm>
            <a:off x="6195566" y="2586905"/>
            <a:ext cx="1578237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35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35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350" dirty="0" err="1">
                <a:latin typeface="Courier New" pitchFamily="49" charset="0"/>
                <a:cs typeface="Courier New" pitchFamily="49" charset="0"/>
              </a:rPr>
              <a:t>Func_B</a:t>
            </a:r>
            <a:r>
              <a:rPr lang="pt-BR" sz="135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pt-BR" sz="135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pt-BR" sz="1350" dirty="0"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r>
              <a:rPr lang="pt-BR" sz="1350" dirty="0"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r>
              <a:rPr lang="pt-BR" sz="135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1350" dirty="0" err="1">
                <a:latin typeface="Courier New" pitchFamily="49" charset="0"/>
                <a:cs typeface="Courier New" pitchFamily="49" charset="0"/>
              </a:rPr>
              <a:t>return</a:t>
            </a:r>
            <a:r>
              <a:rPr lang="pt-BR" sz="1350" dirty="0">
                <a:latin typeface="Courier New" pitchFamily="49" charset="0"/>
                <a:cs typeface="Courier New" pitchFamily="49" charset="0"/>
              </a:rPr>
              <a:t> x;</a:t>
            </a:r>
          </a:p>
          <a:p>
            <a:r>
              <a:rPr lang="pt-BR" sz="135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cxnSp>
        <p:nvCxnSpPr>
          <p:cNvPr id="20" name="Conector de seta reta 19"/>
          <p:cNvCxnSpPr>
            <a:cxnSpLocks/>
          </p:cNvCxnSpPr>
          <p:nvPr/>
        </p:nvCxnSpPr>
        <p:spPr bwMode="auto">
          <a:xfrm flipV="1">
            <a:off x="2087724" y="1381660"/>
            <a:ext cx="4175916" cy="758043"/>
          </a:xfrm>
          <a:prstGeom prst="straightConnector1">
            <a:avLst/>
          </a:prstGeom>
          <a:noFill/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23" name="Conector de seta reta 22"/>
          <p:cNvCxnSpPr>
            <a:cxnSpLocks/>
          </p:cNvCxnSpPr>
          <p:nvPr/>
        </p:nvCxnSpPr>
        <p:spPr bwMode="auto">
          <a:xfrm flipH="1" flipV="1">
            <a:off x="2014440" y="2238241"/>
            <a:ext cx="4193190" cy="179006"/>
          </a:xfrm>
          <a:prstGeom prst="straightConnector1">
            <a:avLst/>
          </a:prstGeom>
          <a:noFill/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27" name="Conector de seta reta 26"/>
          <p:cNvCxnSpPr>
            <a:cxnSpLocks/>
          </p:cNvCxnSpPr>
          <p:nvPr/>
        </p:nvCxnSpPr>
        <p:spPr bwMode="auto">
          <a:xfrm flipV="1">
            <a:off x="3238169" y="2726254"/>
            <a:ext cx="3025471" cy="270030"/>
          </a:xfrm>
          <a:prstGeom prst="straightConnector1">
            <a:avLst/>
          </a:prstGeom>
          <a:noFill/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38" name="Retângulo 9"/>
          <p:cNvSpPr>
            <a:spLocks noChangeArrowheads="1"/>
          </p:cNvSpPr>
          <p:nvPr/>
        </p:nvSpPr>
        <p:spPr bwMode="auto">
          <a:xfrm>
            <a:off x="4828338" y="3823609"/>
            <a:ext cx="3942438" cy="7155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pt-BR" sz="1350" b="1" dirty="0">
                <a:latin typeface="Calibri" pitchFamily="34" charset="0"/>
                <a:cs typeface="Calibri" pitchFamily="34" charset="0"/>
              </a:rPr>
              <a:t>Função – Retorno de Valor (explícito)</a:t>
            </a:r>
          </a:p>
          <a:p>
            <a:pPr>
              <a:defRPr/>
            </a:pPr>
            <a:r>
              <a:rPr lang="pt-BR" sz="1350" b="1" dirty="0">
                <a:latin typeface="Calibri" pitchFamily="34" charset="0"/>
                <a:cs typeface="Calibri" pitchFamily="34" charset="0"/>
              </a:rPr>
              <a:t>Procedimento – Não há retorno de valor através da rotina (</a:t>
            </a:r>
            <a:r>
              <a:rPr lang="pt-BR" sz="1350" b="1" dirty="0" err="1">
                <a:latin typeface="Calibri" pitchFamily="34" charset="0"/>
                <a:cs typeface="Calibri" pitchFamily="34" charset="0"/>
              </a:rPr>
              <a:t>void</a:t>
            </a:r>
            <a:r>
              <a:rPr lang="pt-BR" sz="1350" b="1" dirty="0">
                <a:latin typeface="Calibri" pitchFamily="34" charset="0"/>
                <a:cs typeface="Calibri" pitchFamily="34" charset="0"/>
              </a:rPr>
              <a:t>)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9EB4C124-4E0A-4B12-AB23-A95CE0CD0A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Funções e Procedimentos</a:t>
            </a:r>
          </a:p>
        </p:txBody>
      </p:sp>
    </p:spTree>
    <p:extLst>
      <p:ext uri="{BB962C8B-B14F-4D97-AF65-F5344CB8AC3E}">
        <p14:creationId xmlns:p14="http://schemas.microsoft.com/office/powerpoint/2010/main" val="26470922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73224" y="1215609"/>
            <a:ext cx="3429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350" dirty="0" err="1">
                <a:latin typeface="Courier New" pitchFamily="49" charset="0"/>
                <a:cs typeface="Courier New" pitchFamily="49" charset="0"/>
              </a:rPr>
              <a:t>static</a:t>
            </a:r>
            <a:r>
              <a:rPr lang="pt-BR" sz="135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350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sz="135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350" dirty="0" err="1">
                <a:latin typeface="Courier New" pitchFamily="49" charset="0"/>
                <a:cs typeface="Courier New" pitchFamily="49" charset="0"/>
              </a:rPr>
              <a:t>Main</a:t>
            </a:r>
            <a:r>
              <a:rPr lang="pt-BR" sz="135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350" dirty="0" err="1">
                <a:latin typeface="Courier New" pitchFamily="49" charset="0"/>
                <a:cs typeface="Courier New" pitchFamily="49" charset="0"/>
              </a:rPr>
              <a:t>string</a:t>
            </a:r>
            <a:r>
              <a:rPr lang="pt-BR" sz="1350" dirty="0">
                <a:latin typeface="Courier New" pitchFamily="49" charset="0"/>
                <a:cs typeface="Courier New" pitchFamily="49" charset="0"/>
              </a:rPr>
              <a:t>[] </a:t>
            </a:r>
            <a:r>
              <a:rPr lang="pt-BR" sz="1350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pt-BR" sz="135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pt-BR" sz="135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pt-BR" sz="1350" dirty="0"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r>
              <a:rPr lang="pt-BR" sz="1350" dirty="0"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r>
              <a:rPr lang="pt-BR" sz="1350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pt-BR" sz="1350" dirty="0" err="1">
                <a:latin typeface="Courier New" pitchFamily="49" charset="0"/>
                <a:cs typeface="Courier New" pitchFamily="49" charset="0"/>
              </a:rPr>
              <a:t>Func_A</a:t>
            </a:r>
            <a:r>
              <a:rPr lang="pt-BR" sz="135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pt-BR" sz="1350" dirty="0">
                <a:latin typeface="Courier New" pitchFamily="49" charset="0"/>
                <a:cs typeface="Courier New" pitchFamily="49" charset="0"/>
              </a:rPr>
              <a:t>     ...   </a:t>
            </a:r>
          </a:p>
          <a:p>
            <a:r>
              <a:rPr lang="pt-BR" sz="1350" dirty="0"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r>
              <a:rPr lang="pt-BR" sz="1350" dirty="0"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r>
              <a:rPr lang="pt-BR" sz="1350" dirty="0">
                <a:latin typeface="Courier New" pitchFamily="49" charset="0"/>
                <a:cs typeface="Courier New" pitchFamily="49" charset="0"/>
              </a:rPr>
              <a:t>     Resultado = </a:t>
            </a:r>
            <a:r>
              <a:rPr lang="pt-BR" sz="1350" dirty="0" err="1">
                <a:latin typeface="Courier New" pitchFamily="49" charset="0"/>
                <a:cs typeface="Courier New" pitchFamily="49" charset="0"/>
              </a:rPr>
              <a:t>Func_B</a:t>
            </a:r>
            <a:r>
              <a:rPr lang="pt-BR" sz="135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pt-BR" sz="1350" dirty="0"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r>
              <a:rPr lang="pt-BR" sz="1350" dirty="0">
                <a:latin typeface="Courier New" pitchFamily="49" charset="0"/>
                <a:cs typeface="Courier New" pitchFamily="49" charset="0"/>
              </a:rPr>
              <a:t>     ...  </a:t>
            </a:r>
          </a:p>
          <a:p>
            <a:r>
              <a:rPr lang="pt-BR" sz="135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3" name="Retângulo 2"/>
          <p:cNvSpPr/>
          <p:nvPr/>
        </p:nvSpPr>
        <p:spPr>
          <a:xfrm>
            <a:off x="6207630" y="1212235"/>
            <a:ext cx="1566174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350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sz="135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350" dirty="0" err="1">
                <a:latin typeface="Courier New" pitchFamily="49" charset="0"/>
                <a:cs typeface="Courier New" pitchFamily="49" charset="0"/>
              </a:rPr>
              <a:t>Func_A</a:t>
            </a:r>
            <a:r>
              <a:rPr lang="pt-BR" sz="135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pt-BR" sz="135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pt-BR" sz="1350" dirty="0"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r>
              <a:rPr lang="pt-BR" sz="1350" dirty="0"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r>
              <a:rPr lang="pt-BR" sz="1350" dirty="0"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r>
              <a:rPr lang="pt-BR" sz="135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0" name="Retângulo 9"/>
          <p:cNvSpPr/>
          <p:nvPr/>
        </p:nvSpPr>
        <p:spPr>
          <a:xfrm>
            <a:off x="6195566" y="2586905"/>
            <a:ext cx="1578237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35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35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350" dirty="0" err="1">
                <a:latin typeface="Courier New" pitchFamily="49" charset="0"/>
                <a:cs typeface="Courier New" pitchFamily="49" charset="0"/>
              </a:rPr>
              <a:t>Func_B</a:t>
            </a:r>
            <a:r>
              <a:rPr lang="pt-BR" sz="135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pt-BR" sz="135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pt-BR" sz="1350" dirty="0"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r>
              <a:rPr lang="pt-BR" sz="1350" dirty="0"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r>
              <a:rPr lang="pt-BR" sz="135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1350" dirty="0" err="1">
                <a:latin typeface="Courier New" pitchFamily="49" charset="0"/>
                <a:cs typeface="Courier New" pitchFamily="49" charset="0"/>
              </a:rPr>
              <a:t>return</a:t>
            </a:r>
            <a:r>
              <a:rPr lang="pt-BR" sz="1350" dirty="0">
                <a:latin typeface="Courier New" pitchFamily="49" charset="0"/>
                <a:cs typeface="Courier New" pitchFamily="49" charset="0"/>
              </a:rPr>
              <a:t> x;</a:t>
            </a:r>
          </a:p>
          <a:p>
            <a:r>
              <a:rPr lang="pt-BR" sz="135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cxnSp>
        <p:nvCxnSpPr>
          <p:cNvPr id="20" name="Conector de seta reta 19"/>
          <p:cNvCxnSpPr>
            <a:cxnSpLocks/>
          </p:cNvCxnSpPr>
          <p:nvPr/>
        </p:nvCxnSpPr>
        <p:spPr bwMode="auto">
          <a:xfrm flipV="1">
            <a:off x="2087724" y="1381660"/>
            <a:ext cx="4175916" cy="758043"/>
          </a:xfrm>
          <a:prstGeom prst="straightConnector1">
            <a:avLst/>
          </a:prstGeom>
          <a:noFill/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23" name="Conector de seta reta 22"/>
          <p:cNvCxnSpPr>
            <a:cxnSpLocks/>
          </p:cNvCxnSpPr>
          <p:nvPr/>
        </p:nvCxnSpPr>
        <p:spPr bwMode="auto">
          <a:xfrm flipH="1" flipV="1">
            <a:off x="2014440" y="2238241"/>
            <a:ext cx="4193190" cy="179006"/>
          </a:xfrm>
          <a:prstGeom prst="straightConnector1">
            <a:avLst/>
          </a:prstGeom>
          <a:noFill/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27" name="Conector de seta reta 26"/>
          <p:cNvCxnSpPr>
            <a:cxnSpLocks/>
          </p:cNvCxnSpPr>
          <p:nvPr/>
        </p:nvCxnSpPr>
        <p:spPr bwMode="auto">
          <a:xfrm flipV="1">
            <a:off x="3238169" y="2726254"/>
            <a:ext cx="3025471" cy="270030"/>
          </a:xfrm>
          <a:prstGeom prst="straightConnector1">
            <a:avLst/>
          </a:prstGeom>
          <a:noFill/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29" name="Conector de seta reta 28"/>
          <p:cNvCxnSpPr>
            <a:cxnSpLocks/>
          </p:cNvCxnSpPr>
          <p:nvPr/>
        </p:nvCxnSpPr>
        <p:spPr bwMode="auto">
          <a:xfrm flipH="1" flipV="1">
            <a:off x="3238169" y="3089165"/>
            <a:ext cx="3391231" cy="484531"/>
          </a:xfrm>
          <a:prstGeom prst="straightConnector1">
            <a:avLst/>
          </a:prstGeom>
          <a:noFill/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38" name="Retângulo 9"/>
          <p:cNvSpPr>
            <a:spLocks noChangeArrowheads="1"/>
          </p:cNvSpPr>
          <p:nvPr/>
        </p:nvSpPr>
        <p:spPr bwMode="auto">
          <a:xfrm>
            <a:off x="4828338" y="3823609"/>
            <a:ext cx="3942438" cy="7155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pt-BR" sz="1350" b="1" dirty="0">
                <a:latin typeface="Calibri" pitchFamily="34" charset="0"/>
                <a:cs typeface="Calibri" pitchFamily="34" charset="0"/>
              </a:rPr>
              <a:t>Função – Retorno de Valor (explícito)</a:t>
            </a:r>
          </a:p>
          <a:p>
            <a:pPr>
              <a:defRPr/>
            </a:pPr>
            <a:r>
              <a:rPr lang="pt-BR" sz="1350" b="1" dirty="0">
                <a:latin typeface="Calibri" pitchFamily="34" charset="0"/>
                <a:cs typeface="Calibri" pitchFamily="34" charset="0"/>
              </a:rPr>
              <a:t>Procedimento – Não há retorno de valor através da rotina (</a:t>
            </a:r>
            <a:r>
              <a:rPr lang="pt-BR" sz="1350" b="1" dirty="0" err="1">
                <a:latin typeface="Calibri" pitchFamily="34" charset="0"/>
                <a:cs typeface="Calibri" pitchFamily="34" charset="0"/>
              </a:rPr>
              <a:t>void</a:t>
            </a:r>
            <a:r>
              <a:rPr lang="pt-BR" sz="1350" b="1" dirty="0">
                <a:latin typeface="Calibri" pitchFamily="34" charset="0"/>
                <a:cs typeface="Calibri" pitchFamily="34" charset="0"/>
              </a:rPr>
              <a:t>)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9EB4C124-4E0A-4B12-AB23-A95CE0CD0A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Funções e Procedimentos</a:t>
            </a:r>
          </a:p>
        </p:txBody>
      </p:sp>
    </p:spTree>
    <p:extLst>
      <p:ext uri="{BB962C8B-B14F-4D97-AF65-F5344CB8AC3E}">
        <p14:creationId xmlns:p14="http://schemas.microsoft.com/office/powerpoint/2010/main" val="23135415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tângulo 9"/>
          <p:cNvSpPr>
            <a:spLocks noChangeArrowheads="1"/>
          </p:cNvSpPr>
          <p:nvPr/>
        </p:nvSpPr>
        <p:spPr bwMode="auto">
          <a:xfrm>
            <a:off x="487680" y="1275160"/>
            <a:ext cx="816864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pt-BR" sz="1600" dirty="0">
                <a:latin typeface="Calibri" pitchFamily="34" charset="0"/>
                <a:cs typeface="Calibri" pitchFamily="34" charset="0"/>
              </a:rPr>
              <a:t>Uma Função ou Procedimento pode precisar ter acesso a dados do programa principal para a computação de alguma coisa. Isso é feito através do uso de parâmetros.</a:t>
            </a:r>
          </a:p>
        </p:txBody>
      </p:sp>
      <p:sp>
        <p:nvSpPr>
          <p:cNvPr id="10" name="Retângulo 9"/>
          <p:cNvSpPr/>
          <p:nvPr/>
        </p:nvSpPr>
        <p:spPr>
          <a:xfrm>
            <a:off x="601094" y="1859935"/>
            <a:ext cx="3711826" cy="15465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350" dirty="0" err="1">
                <a:latin typeface="Courier New" pitchFamily="49" charset="0"/>
                <a:cs typeface="Courier New" pitchFamily="49" charset="0"/>
              </a:rPr>
              <a:t>static</a:t>
            </a:r>
            <a:r>
              <a:rPr lang="pt-BR" sz="135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350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sz="135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350" dirty="0" err="1">
                <a:latin typeface="Courier New" pitchFamily="49" charset="0"/>
                <a:cs typeface="Courier New" pitchFamily="49" charset="0"/>
              </a:rPr>
              <a:t>Main</a:t>
            </a:r>
            <a:r>
              <a:rPr lang="pt-BR" sz="135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350" dirty="0" err="1">
                <a:latin typeface="Courier New" pitchFamily="49" charset="0"/>
                <a:cs typeface="Courier New" pitchFamily="49" charset="0"/>
              </a:rPr>
              <a:t>string</a:t>
            </a:r>
            <a:r>
              <a:rPr lang="pt-BR" sz="1350" dirty="0">
                <a:latin typeface="Courier New" pitchFamily="49" charset="0"/>
                <a:cs typeface="Courier New" pitchFamily="49" charset="0"/>
              </a:rPr>
              <a:t>[] </a:t>
            </a:r>
            <a:r>
              <a:rPr lang="pt-BR" sz="1350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pt-BR" sz="135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pt-BR" sz="135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pt-BR" sz="1350" dirty="0"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r>
              <a:rPr lang="pt-BR" sz="1350" dirty="0"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r>
              <a:rPr lang="pt-BR" sz="1350" dirty="0">
                <a:latin typeface="Courier New" pitchFamily="49" charset="0"/>
                <a:cs typeface="Courier New" pitchFamily="49" charset="0"/>
              </a:rPr>
              <a:t>     Resultado = </a:t>
            </a:r>
            <a:r>
              <a:rPr lang="pt-BR" sz="1350" dirty="0" err="1">
                <a:latin typeface="Courier New" pitchFamily="49" charset="0"/>
                <a:cs typeface="Courier New" pitchFamily="49" charset="0"/>
              </a:rPr>
              <a:t>Func_A</a:t>
            </a:r>
            <a:r>
              <a:rPr lang="pt-BR" sz="1350" dirty="0">
                <a:latin typeface="Courier New" pitchFamily="49" charset="0"/>
                <a:cs typeface="Courier New" pitchFamily="49" charset="0"/>
              </a:rPr>
              <a:t>(a, b, c);</a:t>
            </a:r>
          </a:p>
          <a:p>
            <a:r>
              <a:rPr lang="pt-BR" sz="1350" dirty="0">
                <a:latin typeface="Courier New" pitchFamily="49" charset="0"/>
                <a:cs typeface="Courier New" pitchFamily="49" charset="0"/>
              </a:rPr>
              <a:t>     ...   </a:t>
            </a:r>
          </a:p>
          <a:p>
            <a:r>
              <a:rPr lang="pt-BR" sz="135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5113908" y="1859935"/>
            <a:ext cx="3711826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35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35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350" dirty="0" err="1">
                <a:latin typeface="Courier New" pitchFamily="49" charset="0"/>
                <a:cs typeface="Courier New" pitchFamily="49" charset="0"/>
              </a:rPr>
              <a:t>Func_A</a:t>
            </a:r>
            <a:r>
              <a:rPr lang="pt-BR" sz="135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35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350" dirty="0">
                <a:latin typeface="Courier New" pitchFamily="49" charset="0"/>
                <a:cs typeface="Courier New" pitchFamily="49" charset="0"/>
              </a:rPr>
              <a:t> x, </a:t>
            </a:r>
            <a:r>
              <a:rPr lang="pt-BR" sz="135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350" dirty="0">
                <a:latin typeface="Courier New" pitchFamily="49" charset="0"/>
                <a:cs typeface="Courier New" pitchFamily="49" charset="0"/>
              </a:rPr>
              <a:t> y, </a:t>
            </a:r>
            <a:r>
              <a:rPr lang="pt-BR" sz="1350" dirty="0" err="1">
                <a:latin typeface="Courier New" pitchFamily="49" charset="0"/>
                <a:cs typeface="Courier New" pitchFamily="49" charset="0"/>
              </a:rPr>
              <a:t>float</a:t>
            </a:r>
            <a:r>
              <a:rPr lang="pt-BR" sz="1350" dirty="0">
                <a:latin typeface="Courier New" pitchFamily="49" charset="0"/>
                <a:cs typeface="Courier New" pitchFamily="49" charset="0"/>
              </a:rPr>
              <a:t> z)</a:t>
            </a:r>
          </a:p>
          <a:p>
            <a:r>
              <a:rPr lang="pt-BR" sz="135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pt-BR" sz="1350" dirty="0"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r>
              <a:rPr lang="pt-BR" sz="1350" dirty="0"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r>
              <a:rPr lang="pt-BR" sz="135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1350" dirty="0" err="1">
                <a:latin typeface="Courier New" pitchFamily="49" charset="0"/>
                <a:cs typeface="Courier New" pitchFamily="49" charset="0"/>
              </a:rPr>
              <a:t>return</a:t>
            </a:r>
            <a:r>
              <a:rPr lang="pt-BR" sz="1350" dirty="0">
                <a:latin typeface="Courier New" pitchFamily="49" charset="0"/>
                <a:cs typeface="Courier New" pitchFamily="49" charset="0"/>
              </a:rPr>
              <a:t> R;</a:t>
            </a:r>
          </a:p>
          <a:p>
            <a:r>
              <a:rPr lang="pt-BR" sz="135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0" name="Retângulo 9"/>
          <p:cNvSpPr>
            <a:spLocks noChangeArrowheads="1"/>
          </p:cNvSpPr>
          <p:nvPr/>
        </p:nvSpPr>
        <p:spPr bwMode="auto">
          <a:xfrm>
            <a:off x="5201562" y="3519418"/>
            <a:ext cx="3942438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pt-BR" sz="1350" b="1" dirty="0">
                <a:latin typeface="Calibri" pitchFamily="34" charset="0"/>
                <a:cs typeface="Calibri" pitchFamily="34" charset="0"/>
              </a:rPr>
              <a:t>É possível termos em um programa</a:t>
            </a:r>
          </a:p>
          <a:p>
            <a:pPr>
              <a:defRPr/>
            </a:pPr>
            <a:r>
              <a:rPr lang="pt-BR" sz="1350" b="1" dirty="0">
                <a:latin typeface="Calibri" pitchFamily="34" charset="0"/>
                <a:cs typeface="Calibri" pitchFamily="34" charset="0"/>
              </a:rPr>
              <a:t>mais de uma função com mesmo nome?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27AC88A-E251-402B-952C-1A2628CA57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Funções e Procedimentos</a:t>
            </a:r>
          </a:p>
        </p:txBody>
      </p:sp>
    </p:spTree>
    <p:extLst>
      <p:ext uri="{BB962C8B-B14F-4D97-AF65-F5344CB8AC3E}">
        <p14:creationId xmlns:p14="http://schemas.microsoft.com/office/powerpoint/2010/main" val="24687796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tângulo 9"/>
          <p:cNvSpPr>
            <a:spLocks noChangeArrowheads="1"/>
          </p:cNvSpPr>
          <p:nvPr/>
        </p:nvSpPr>
        <p:spPr bwMode="auto">
          <a:xfrm>
            <a:off x="487680" y="1275160"/>
            <a:ext cx="816864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pt-BR" sz="1600" dirty="0">
                <a:latin typeface="Calibri" pitchFamily="34" charset="0"/>
                <a:cs typeface="Calibri" pitchFamily="34" charset="0"/>
              </a:rPr>
              <a:t>Uma Função ou Procedimento pode precisar ter acesso a dados do programa principal para a computação de alguma coisa. Isso é feito através do uso de parâmetros.</a:t>
            </a:r>
          </a:p>
        </p:txBody>
      </p:sp>
      <p:sp>
        <p:nvSpPr>
          <p:cNvPr id="10" name="Retângulo 9"/>
          <p:cNvSpPr/>
          <p:nvPr/>
        </p:nvSpPr>
        <p:spPr>
          <a:xfrm>
            <a:off x="601094" y="1859935"/>
            <a:ext cx="3711826" cy="15465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350" dirty="0" err="1">
                <a:latin typeface="Courier New" pitchFamily="49" charset="0"/>
                <a:cs typeface="Courier New" pitchFamily="49" charset="0"/>
              </a:rPr>
              <a:t>static</a:t>
            </a:r>
            <a:r>
              <a:rPr lang="pt-BR" sz="135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350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sz="135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350" dirty="0" err="1">
                <a:latin typeface="Courier New" pitchFamily="49" charset="0"/>
                <a:cs typeface="Courier New" pitchFamily="49" charset="0"/>
              </a:rPr>
              <a:t>Main</a:t>
            </a:r>
            <a:r>
              <a:rPr lang="pt-BR" sz="135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350" dirty="0" err="1">
                <a:latin typeface="Courier New" pitchFamily="49" charset="0"/>
                <a:cs typeface="Courier New" pitchFamily="49" charset="0"/>
              </a:rPr>
              <a:t>string</a:t>
            </a:r>
            <a:r>
              <a:rPr lang="pt-BR" sz="1350" dirty="0">
                <a:latin typeface="Courier New" pitchFamily="49" charset="0"/>
                <a:cs typeface="Courier New" pitchFamily="49" charset="0"/>
              </a:rPr>
              <a:t>[] </a:t>
            </a:r>
            <a:r>
              <a:rPr lang="pt-BR" sz="1350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pt-BR" sz="135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pt-BR" sz="135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pt-BR" sz="1350" dirty="0"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r>
              <a:rPr lang="pt-BR" sz="1350" dirty="0"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r>
              <a:rPr lang="pt-BR" sz="1350" dirty="0">
                <a:latin typeface="Courier New" pitchFamily="49" charset="0"/>
                <a:cs typeface="Courier New" pitchFamily="49" charset="0"/>
              </a:rPr>
              <a:t>     Resultado = </a:t>
            </a:r>
            <a:r>
              <a:rPr lang="pt-BR" sz="1350" dirty="0" err="1">
                <a:latin typeface="Courier New" pitchFamily="49" charset="0"/>
                <a:cs typeface="Courier New" pitchFamily="49" charset="0"/>
              </a:rPr>
              <a:t>Func_A</a:t>
            </a:r>
            <a:r>
              <a:rPr lang="pt-BR" sz="1350" dirty="0">
                <a:latin typeface="Courier New" pitchFamily="49" charset="0"/>
                <a:cs typeface="Courier New" pitchFamily="49" charset="0"/>
              </a:rPr>
              <a:t>(a, b, c);</a:t>
            </a:r>
          </a:p>
          <a:p>
            <a:r>
              <a:rPr lang="pt-BR" sz="1350" dirty="0">
                <a:latin typeface="Courier New" pitchFamily="49" charset="0"/>
                <a:cs typeface="Courier New" pitchFamily="49" charset="0"/>
              </a:rPr>
              <a:t>     ...   </a:t>
            </a:r>
          </a:p>
          <a:p>
            <a:r>
              <a:rPr lang="pt-BR" sz="135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5113908" y="1859935"/>
            <a:ext cx="3711826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35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35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350" dirty="0" err="1">
                <a:latin typeface="Courier New" pitchFamily="49" charset="0"/>
                <a:cs typeface="Courier New" pitchFamily="49" charset="0"/>
              </a:rPr>
              <a:t>Func_A</a:t>
            </a:r>
            <a:r>
              <a:rPr lang="pt-BR" sz="135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35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350" dirty="0">
                <a:latin typeface="Courier New" pitchFamily="49" charset="0"/>
                <a:cs typeface="Courier New" pitchFamily="49" charset="0"/>
              </a:rPr>
              <a:t> x, </a:t>
            </a:r>
            <a:r>
              <a:rPr lang="pt-BR" sz="135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350" dirty="0">
                <a:latin typeface="Courier New" pitchFamily="49" charset="0"/>
                <a:cs typeface="Courier New" pitchFamily="49" charset="0"/>
              </a:rPr>
              <a:t> y, </a:t>
            </a:r>
            <a:r>
              <a:rPr lang="pt-BR" sz="1350" dirty="0" err="1">
                <a:latin typeface="Courier New" pitchFamily="49" charset="0"/>
                <a:cs typeface="Courier New" pitchFamily="49" charset="0"/>
              </a:rPr>
              <a:t>float</a:t>
            </a:r>
            <a:r>
              <a:rPr lang="pt-BR" sz="1350" dirty="0">
                <a:latin typeface="Courier New" pitchFamily="49" charset="0"/>
                <a:cs typeface="Courier New" pitchFamily="49" charset="0"/>
              </a:rPr>
              <a:t> z)</a:t>
            </a:r>
          </a:p>
          <a:p>
            <a:r>
              <a:rPr lang="pt-BR" sz="135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pt-BR" sz="1350" dirty="0"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r>
              <a:rPr lang="pt-BR" sz="1350" dirty="0"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r>
              <a:rPr lang="pt-BR" sz="135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1350" dirty="0" err="1">
                <a:latin typeface="Courier New" pitchFamily="49" charset="0"/>
                <a:cs typeface="Courier New" pitchFamily="49" charset="0"/>
              </a:rPr>
              <a:t>return</a:t>
            </a:r>
            <a:r>
              <a:rPr lang="pt-BR" sz="1350" dirty="0">
                <a:latin typeface="Courier New" pitchFamily="49" charset="0"/>
                <a:cs typeface="Courier New" pitchFamily="49" charset="0"/>
              </a:rPr>
              <a:t> R;</a:t>
            </a:r>
          </a:p>
          <a:p>
            <a:r>
              <a:rPr lang="pt-BR" sz="135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0" name="Retângulo 9"/>
          <p:cNvSpPr>
            <a:spLocks noChangeArrowheads="1"/>
          </p:cNvSpPr>
          <p:nvPr/>
        </p:nvSpPr>
        <p:spPr bwMode="auto">
          <a:xfrm>
            <a:off x="5201562" y="3519418"/>
            <a:ext cx="3942438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pt-BR" sz="1350" b="1" dirty="0">
                <a:latin typeface="Calibri" pitchFamily="34" charset="0"/>
                <a:cs typeface="Calibri" pitchFamily="34" charset="0"/>
              </a:rPr>
              <a:t>É possível termos em um programa</a:t>
            </a:r>
          </a:p>
          <a:p>
            <a:pPr>
              <a:defRPr/>
            </a:pPr>
            <a:r>
              <a:rPr lang="pt-BR" sz="1350" b="1" dirty="0">
                <a:latin typeface="Calibri" pitchFamily="34" charset="0"/>
                <a:cs typeface="Calibri" pitchFamily="34" charset="0"/>
              </a:rPr>
              <a:t>mais de uma função com mesmo nome?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27AC88A-E251-402B-952C-1A2628CA57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Funções e Procedimentos</a:t>
            </a:r>
          </a:p>
        </p:txBody>
      </p:sp>
      <p:cxnSp>
        <p:nvCxnSpPr>
          <p:cNvPr id="3" name="Conector de seta reta 19">
            <a:extLst>
              <a:ext uri="{FF2B5EF4-FFF2-40B4-BE49-F238E27FC236}">
                <a16:creationId xmlns:a16="http://schemas.microsoft.com/office/drawing/2014/main" id="{3059D51C-2665-42AE-9CB7-0C3050F499C4}"/>
              </a:ext>
            </a:extLst>
          </p:cNvPr>
          <p:cNvCxnSpPr>
            <a:cxnSpLocks/>
          </p:cNvCxnSpPr>
          <p:nvPr/>
        </p:nvCxnSpPr>
        <p:spPr bwMode="auto">
          <a:xfrm flipV="1">
            <a:off x="3294132" y="2065020"/>
            <a:ext cx="3439667" cy="699524"/>
          </a:xfrm>
          <a:prstGeom prst="straightConnector1">
            <a:avLst/>
          </a:prstGeom>
          <a:noFill/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263877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tângulo 9"/>
          <p:cNvSpPr>
            <a:spLocks noChangeArrowheads="1"/>
          </p:cNvSpPr>
          <p:nvPr/>
        </p:nvSpPr>
        <p:spPr bwMode="auto">
          <a:xfrm>
            <a:off x="487680" y="1275160"/>
            <a:ext cx="816864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pt-BR" sz="1600" dirty="0">
                <a:latin typeface="Calibri" pitchFamily="34" charset="0"/>
                <a:cs typeface="Calibri" pitchFamily="34" charset="0"/>
              </a:rPr>
              <a:t>Uma Função ou Procedimento pode precisar ter acesso a dados do programa principal para a computação de alguma coisa. Isso é feito através do uso de parâmetros.</a:t>
            </a:r>
          </a:p>
        </p:txBody>
      </p:sp>
      <p:sp>
        <p:nvSpPr>
          <p:cNvPr id="10" name="Retângulo 9"/>
          <p:cNvSpPr/>
          <p:nvPr/>
        </p:nvSpPr>
        <p:spPr>
          <a:xfrm>
            <a:off x="601094" y="1859935"/>
            <a:ext cx="3711826" cy="15465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350" dirty="0" err="1">
                <a:latin typeface="Courier New" pitchFamily="49" charset="0"/>
                <a:cs typeface="Courier New" pitchFamily="49" charset="0"/>
              </a:rPr>
              <a:t>static</a:t>
            </a:r>
            <a:r>
              <a:rPr lang="pt-BR" sz="135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350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sz="135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350" dirty="0" err="1">
                <a:latin typeface="Courier New" pitchFamily="49" charset="0"/>
                <a:cs typeface="Courier New" pitchFamily="49" charset="0"/>
              </a:rPr>
              <a:t>Main</a:t>
            </a:r>
            <a:r>
              <a:rPr lang="pt-BR" sz="135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350" dirty="0" err="1">
                <a:latin typeface="Courier New" pitchFamily="49" charset="0"/>
                <a:cs typeface="Courier New" pitchFamily="49" charset="0"/>
              </a:rPr>
              <a:t>string</a:t>
            </a:r>
            <a:r>
              <a:rPr lang="pt-BR" sz="1350" dirty="0">
                <a:latin typeface="Courier New" pitchFamily="49" charset="0"/>
                <a:cs typeface="Courier New" pitchFamily="49" charset="0"/>
              </a:rPr>
              <a:t>[] </a:t>
            </a:r>
            <a:r>
              <a:rPr lang="pt-BR" sz="1350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pt-BR" sz="135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pt-BR" sz="135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pt-BR" sz="1350" dirty="0"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r>
              <a:rPr lang="pt-BR" sz="1350" dirty="0"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r>
              <a:rPr lang="pt-BR" sz="1350" dirty="0">
                <a:latin typeface="Courier New" pitchFamily="49" charset="0"/>
                <a:cs typeface="Courier New" pitchFamily="49" charset="0"/>
              </a:rPr>
              <a:t>     Resultado = </a:t>
            </a:r>
            <a:r>
              <a:rPr lang="pt-BR" sz="1350" dirty="0" err="1">
                <a:latin typeface="Courier New" pitchFamily="49" charset="0"/>
                <a:cs typeface="Courier New" pitchFamily="49" charset="0"/>
              </a:rPr>
              <a:t>Func_A</a:t>
            </a:r>
            <a:r>
              <a:rPr lang="pt-BR" sz="1350" dirty="0">
                <a:latin typeface="Courier New" pitchFamily="49" charset="0"/>
                <a:cs typeface="Courier New" pitchFamily="49" charset="0"/>
              </a:rPr>
              <a:t>(a, b, c);</a:t>
            </a:r>
          </a:p>
          <a:p>
            <a:r>
              <a:rPr lang="pt-BR" sz="1350" dirty="0">
                <a:latin typeface="Courier New" pitchFamily="49" charset="0"/>
                <a:cs typeface="Courier New" pitchFamily="49" charset="0"/>
              </a:rPr>
              <a:t>     ...   </a:t>
            </a:r>
          </a:p>
          <a:p>
            <a:r>
              <a:rPr lang="pt-BR" sz="135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5113908" y="1859935"/>
            <a:ext cx="3711826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35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35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350" dirty="0" err="1">
                <a:latin typeface="Courier New" pitchFamily="49" charset="0"/>
                <a:cs typeface="Courier New" pitchFamily="49" charset="0"/>
              </a:rPr>
              <a:t>Func_A</a:t>
            </a:r>
            <a:r>
              <a:rPr lang="pt-BR" sz="135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35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350" dirty="0">
                <a:latin typeface="Courier New" pitchFamily="49" charset="0"/>
                <a:cs typeface="Courier New" pitchFamily="49" charset="0"/>
              </a:rPr>
              <a:t> x, </a:t>
            </a:r>
            <a:r>
              <a:rPr lang="pt-BR" sz="135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350" dirty="0">
                <a:latin typeface="Courier New" pitchFamily="49" charset="0"/>
                <a:cs typeface="Courier New" pitchFamily="49" charset="0"/>
              </a:rPr>
              <a:t> y, </a:t>
            </a:r>
            <a:r>
              <a:rPr lang="pt-BR" sz="1350" dirty="0" err="1">
                <a:latin typeface="Courier New" pitchFamily="49" charset="0"/>
                <a:cs typeface="Courier New" pitchFamily="49" charset="0"/>
              </a:rPr>
              <a:t>float</a:t>
            </a:r>
            <a:r>
              <a:rPr lang="pt-BR" sz="1350" dirty="0">
                <a:latin typeface="Courier New" pitchFamily="49" charset="0"/>
                <a:cs typeface="Courier New" pitchFamily="49" charset="0"/>
              </a:rPr>
              <a:t> z)</a:t>
            </a:r>
          </a:p>
          <a:p>
            <a:r>
              <a:rPr lang="pt-BR" sz="135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pt-BR" sz="1350" dirty="0"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r>
              <a:rPr lang="pt-BR" sz="1350" dirty="0"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r>
              <a:rPr lang="pt-BR" sz="135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1350" dirty="0" err="1">
                <a:latin typeface="Courier New" pitchFamily="49" charset="0"/>
                <a:cs typeface="Courier New" pitchFamily="49" charset="0"/>
              </a:rPr>
              <a:t>return</a:t>
            </a:r>
            <a:r>
              <a:rPr lang="pt-BR" sz="1350" dirty="0">
                <a:latin typeface="Courier New" pitchFamily="49" charset="0"/>
                <a:cs typeface="Courier New" pitchFamily="49" charset="0"/>
              </a:rPr>
              <a:t> R;</a:t>
            </a:r>
          </a:p>
          <a:p>
            <a:r>
              <a:rPr lang="pt-BR" sz="135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0" name="Retângulo 9"/>
          <p:cNvSpPr>
            <a:spLocks noChangeArrowheads="1"/>
          </p:cNvSpPr>
          <p:nvPr/>
        </p:nvSpPr>
        <p:spPr bwMode="auto">
          <a:xfrm>
            <a:off x="5201562" y="3519418"/>
            <a:ext cx="3942438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pt-BR" sz="1350" b="1" dirty="0">
                <a:latin typeface="Calibri" pitchFamily="34" charset="0"/>
                <a:cs typeface="Calibri" pitchFamily="34" charset="0"/>
              </a:rPr>
              <a:t>É possível termos em um programa</a:t>
            </a:r>
          </a:p>
          <a:p>
            <a:pPr>
              <a:defRPr/>
            </a:pPr>
            <a:r>
              <a:rPr lang="pt-BR" sz="1350" b="1" dirty="0">
                <a:latin typeface="Calibri" pitchFamily="34" charset="0"/>
                <a:cs typeface="Calibri" pitchFamily="34" charset="0"/>
              </a:rPr>
              <a:t>mais de uma função com mesmo nome?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27AC88A-E251-402B-952C-1A2628CA57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Funções e Procedimentos</a:t>
            </a:r>
          </a:p>
        </p:txBody>
      </p:sp>
      <p:cxnSp>
        <p:nvCxnSpPr>
          <p:cNvPr id="3" name="Conector de seta reta 19">
            <a:extLst>
              <a:ext uri="{FF2B5EF4-FFF2-40B4-BE49-F238E27FC236}">
                <a16:creationId xmlns:a16="http://schemas.microsoft.com/office/drawing/2014/main" id="{3059D51C-2665-42AE-9CB7-0C3050F499C4}"/>
              </a:ext>
            </a:extLst>
          </p:cNvPr>
          <p:cNvCxnSpPr>
            <a:cxnSpLocks/>
          </p:cNvCxnSpPr>
          <p:nvPr/>
        </p:nvCxnSpPr>
        <p:spPr bwMode="auto">
          <a:xfrm flipV="1">
            <a:off x="3294132" y="2065020"/>
            <a:ext cx="3439667" cy="699524"/>
          </a:xfrm>
          <a:prstGeom prst="straightConnector1">
            <a:avLst/>
          </a:prstGeom>
          <a:noFill/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5" name="Conector de seta reta 19">
            <a:extLst>
              <a:ext uri="{FF2B5EF4-FFF2-40B4-BE49-F238E27FC236}">
                <a16:creationId xmlns:a16="http://schemas.microsoft.com/office/drawing/2014/main" id="{91F9499A-0D38-44B9-BE8D-6545C615B345}"/>
              </a:ext>
            </a:extLst>
          </p:cNvPr>
          <p:cNvCxnSpPr>
            <a:cxnSpLocks/>
          </p:cNvCxnSpPr>
          <p:nvPr/>
        </p:nvCxnSpPr>
        <p:spPr bwMode="auto">
          <a:xfrm flipV="1">
            <a:off x="3566291" y="2065020"/>
            <a:ext cx="3968496" cy="732998"/>
          </a:xfrm>
          <a:prstGeom prst="straightConnector1">
            <a:avLst/>
          </a:prstGeom>
          <a:noFill/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25297995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tângulo 9"/>
          <p:cNvSpPr>
            <a:spLocks noChangeArrowheads="1"/>
          </p:cNvSpPr>
          <p:nvPr/>
        </p:nvSpPr>
        <p:spPr bwMode="auto">
          <a:xfrm>
            <a:off x="487680" y="1275160"/>
            <a:ext cx="816864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pt-BR" sz="1600" dirty="0">
                <a:latin typeface="Calibri" pitchFamily="34" charset="0"/>
                <a:cs typeface="Calibri" pitchFamily="34" charset="0"/>
              </a:rPr>
              <a:t>Uma Função ou Procedimento pode precisar ter acesso a dados do programa principal para a computação de alguma coisa. Isso é feito através do uso de parâmetros.</a:t>
            </a:r>
          </a:p>
        </p:txBody>
      </p:sp>
      <p:sp>
        <p:nvSpPr>
          <p:cNvPr id="10" name="Retângulo 9"/>
          <p:cNvSpPr/>
          <p:nvPr/>
        </p:nvSpPr>
        <p:spPr>
          <a:xfrm>
            <a:off x="601094" y="1859935"/>
            <a:ext cx="3711826" cy="15465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350" dirty="0" err="1">
                <a:latin typeface="Courier New" pitchFamily="49" charset="0"/>
                <a:cs typeface="Courier New" pitchFamily="49" charset="0"/>
              </a:rPr>
              <a:t>static</a:t>
            </a:r>
            <a:r>
              <a:rPr lang="pt-BR" sz="135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350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sz="135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350" dirty="0" err="1">
                <a:latin typeface="Courier New" pitchFamily="49" charset="0"/>
                <a:cs typeface="Courier New" pitchFamily="49" charset="0"/>
              </a:rPr>
              <a:t>Main</a:t>
            </a:r>
            <a:r>
              <a:rPr lang="pt-BR" sz="135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350" dirty="0" err="1">
                <a:latin typeface="Courier New" pitchFamily="49" charset="0"/>
                <a:cs typeface="Courier New" pitchFamily="49" charset="0"/>
              </a:rPr>
              <a:t>string</a:t>
            </a:r>
            <a:r>
              <a:rPr lang="pt-BR" sz="1350" dirty="0">
                <a:latin typeface="Courier New" pitchFamily="49" charset="0"/>
                <a:cs typeface="Courier New" pitchFamily="49" charset="0"/>
              </a:rPr>
              <a:t>[] </a:t>
            </a:r>
            <a:r>
              <a:rPr lang="pt-BR" sz="1350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pt-BR" sz="135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pt-BR" sz="135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pt-BR" sz="1350" dirty="0"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r>
              <a:rPr lang="pt-BR" sz="1350" dirty="0"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r>
              <a:rPr lang="pt-BR" sz="1350" dirty="0">
                <a:latin typeface="Courier New" pitchFamily="49" charset="0"/>
                <a:cs typeface="Courier New" pitchFamily="49" charset="0"/>
              </a:rPr>
              <a:t>     Resultado = </a:t>
            </a:r>
            <a:r>
              <a:rPr lang="pt-BR" sz="1350" dirty="0" err="1">
                <a:latin typeface="Courier New" pitchFamily="49" charset="0"/>
                <a:cs typeface="Courier New" pitchFamily="49" charset="0"/>
              </a:rPr>
              <a:t>Func_A</a:t>
            </a:r>
            <a:r>
              <a:rPr lang="pt-BR" sz="1350" dirty="0">
                <a:latin typeface="Courier New" pitchFamily="49" charset="0"/>
                <a:cs typeface="Courier New" pitchFamily="49" charset="0"/>
              </a:rPr>
              <a:t>(a, b, c);</a:t>
            </a:r>
          </a:p>
          <a:p>
            <a:r>
              <a:rPr lang="pt-BR" sz="1350" dirty="0">
                <a:latin typeface="Courier New" pitchFamily="49" charset="0"/>
                <a:cs typeface="Courier New" pitchFamily="49" charset="0"/>
              </a:rPr>
              <a:t>     ...   </a:t>
            </a:r>
          </a:p>
          <a:p>
            <a:r>
              <a:rPr lang="pt-BR" sz="135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5113908" y="1859935"/>
            <a:ext cx="3711826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35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35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350" dirty="0" err="1">
                <a:latin typeface="Courier New" pitchFamily="49" charset="0"/>
                <a:cs typeface="Courier New" pitchFamily="49" charset="0"/>
              </a:rPr>
              <a:t>Func_A</a:t>
            </a:r>
            <a:r>
              <a:rPr lang="pt-BR" sz="135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35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350" dirty="0">
                <a:latin typeface="Courier New" pitchFamily="49" charset="0"/>
                <a:cs typeface="Courier New" pitchFamily="49" charset="0"/>
              </a:rPr>
              <a:t> x, </a:t>
            </a:r>
            <a:r>
              <a:rPr lang="pt-BR" sz="135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350" dirty="0">
                <a:latin typeface="Courier New" pitchFamily="49" charset="0"/>
                <a:cs typeface="Courier New" pitchFamily="49" charset="0"/>
              </a:rPr>
              <a:t> y, </a:t>
            </a:r>
            <a:r>
              <a:rPr lang="pt-BR" sz="1350" dirty="0" err="1">
                <a:latin typeface="Courier New" pitchFamily="49" charset="0"/>
                <a:cs typeface="Courier New" pitchFamily="49" charset="0"/>
              </a:rPr>
              <a:t>float</a:t>
            </a:r>
            <a:r>
              <a:rPr lang="pt-BR" sz="1350" dirty="0">
                <a:latin typeface="Courier New" pitchFamily="49" charset="0"/>
                <a:cs typeface="Courier New" pitchFamily="49" charset="0"/>
              </a:rPr>
              <a:t> z)</a:t>
            </a:r>
          </a:p>
          <a:p>
            <a:r>
              <a:rPr lang="pt-BR" sz="135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pt-BR" sz="1350" dirty="0"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r>
              <a:rPr lang="pt-BR" sz="1350" dirty="0"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r>
              <a:rPr lang="pt-BR" sz="135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1350" dirty="0" err="1">
                <a:latin typeface="Courier New" pitchFamily="49" charset="0"/>
                <a:cs typeface="Courier New" pitchFamily="49" charset="0"/>
              </a:rPr>
              <a:t>return</a:t>
            </a:r>
            <a:r>
              <a:rPr lang="pt-BR" sz="1350" dirty="0">
                <a:latin typeface="Courier New" pitchFamily="49" charset="0"/>
                <a:cs typeface="Courier New" pitchFamily="49" charset="0"/>
              </a:rPr>
              <a:t> R;</a:t>
            </a:r>
          </a:p>
          <a:p>
            <a:r>
              <a:rPr lang="pt-BR" sz="135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0" name="Retângulo 9"/>
          <p:cNvSpPr>
            <a:spLocks noChangeArrowheads="1"/>
          </p:cNvSpPr>
          <p:nvPr/>
        </p:nvSpPr>
        <p:spPr bwMode="auto">
          <a:xfrm>
            <a:off x="5201562" y="3519418"/>
            <a:ext cx="3942438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pt-BR" sz="1350" b="1" dirty="0">
                <a:latin typeface="Calibri" pitchFamily="34" charset="0"/>
                <a:cs typeface="Calibri" pitchFamily="34" charset="0"/>
              </a:rPr>
              <a:t>É possível termos em um programa</a:t>
            </a:r>
          </a:p>
          <a:p>
            <a:pPr>
              <a:defRPr/>
            </a:pPr>
            <a:r>
              <a:rPr lang="pt-BR" sz="1350" b="1" dirty="0">
                <a:latin typeface="Calibri" pitchFamily="34" charset="0"/>
                <a:cs typeface="Calibri" pitchFamily="34" charset="0"/>
              </a:rPr>
              <a:t>mais de uma função com mesmo nome?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27AC88A-E251-402B-952C-1A2628CA57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Funções e Procedimentos</a:t>
            </a:r>
          </a:p>
        </p:txBody>
      </p:sp>
      <p:cxnSp>
        <p:nvCxnSpPr>
          <p:cNvPr id="3" name="Conector de seta reta 19">
            <a:extLst>
              <a:ext uri="{FF2B5EF4-FFF2-40B4-BE49-F238E27FC236}">
                <a16:creationId xmlns:a16="http://schemas.microsoft.com/office/drawing/2014/main" id="{3059D51C-2665-42AE-9CB7-0C3050F499C4}"/>
              </a:ext>
            </a:extLst>
          </p:cNvPr>
          <p:cNvCxnSpPr>
            <a:cxnSpLocks/>
          </p:cNvCxnSpPr>
          <p:nvPr/>
        </p:nvCxnSpPr>
        <p:spPr bwMode="auto">
          <a:xfrm flipV="1">
            <a:off x="3294132" y="2065020"/>
            <a:ext cx="3439667" cy="699524"/>
          </a:xfrm>
          <a:prstGeom prst="straightConnector1">
            <a:avLst/>
          </a:prstGeom>
          <a:noFill/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5" name="Conector de seta reta 19">
            <a:extLst>
              <a:ext uri="{FF2B5EF4-FFF2-40B4-BE49-F238E27FC236}">
                <a16:creationId xmlns:a16="http://schemas.microsoft.com/office/drawing/2014/main" id="{91F9499A-0D38-44B9-BE8D-6545C615B345}"/>
              </a:ext>
            </a:extLst>
          </p:cNvPr>
          <p:cNvCxnSpPr>
            <a:cxnSpLocks/>
          </p:cNvCxnSpPr>
          <p:nvPr/>
        </p:nvCxnSpPr>
        <p:spPr bwMode="auto">
          <a:xfrm flipV="1">
            <a:off x="3566291" y="2065020"/>
            <a:ext cx="3968496" cy="732998"/>
          </a:xfrm>
          <a:prstGeom prst="straightConnector1">
            <a:avLst/>
          </a:prstGeom>
          <a:noFill/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7" name="Conector de seta reta 19">
            <a:extLst>
              <a:ext uri="{FF2B5EF4-FFF2-40B4-BE49-F238E27FC236}">
                <a16:creationId xmlns:a16="http://schemas.microsoft.com/office/drawing/2014/main" id="{5393C94B-B1B5-4E7F-9395-0BFE025296AE}"/>
              </a:ext>
            </a:extLst>
          </p:cNvPr>
          <p:cNvCxnSpPr>
            <a:cxnSpLocks/>
          </p:cNvCxnSpPr>
          <p:nvPr/>
        </p:nvCxnSpPr>
        <p:spPr bwMode="auto">
          <a:xfrm flipV="1">
            <a:off x="3909191" y="2031546"/>
            <a:ext cx="4480429" cy="817455"/>
          </a:xfrm>
          <a:prstGeom prst="straightConnector1">
            <a:avLst/>
          </a:prstGeom>
          <a:noFill/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1819690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tângulo 9"/>
          <p:cNvSpPr>
            <a:spLocks noChangeArrowheads="1"/>
          </p:cNvSpPr>
          <p:nvPr/>
        </p:nvSpPr>
        <p:spPr bwMode="auto">
          <a:xfrm>
            <a:off x="525780" y="1275160"/>
            <a:ext cx="79629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pt-BR" sz="1600" dirty="0">
                <a:latin typeface="Calibri" pitchFamily="34" charset="0"/>
                <a:cs typeface="Calibri" pitchFamily="34" charset="0"/>
              </a:rPr>
              <a:t>Faça um programa que chame uma função capaz de calcular o Fatorial de um número inteiro.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9E85506-F932-4B63-9BAA-5A64CDC0BF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Exercício V</a:t>
            </a:r>
          </a:p>
        </p:txBody>
      </p:sp>
    </p:spTree>
    <p:extLst>
      <p:ext uri="{BB962C8B-B14F-4D97-AF65-F5344CB8AC3E}">
        <p14:creationId xmlns:p14="http://schemas.microsoft.com/office/powerpoint/2010/main" val="37883558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tângulo 9"/>
          <p:cNvSpPr>
            <a:spLocks noChangeArrowheads="1"/>
          </p:cNvSpPr>
          <p:nvPr/>
        </p:nvSpPr>
        <p:spPr bwMode="auto">
          <a:xfrm>
            <a:off x="609600" y="1275160"/>
            <a:ext cx="791718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pt-BR" sz="1600" dirty="0">
                <a:latin typeface="Calibri" pitchFamily="34" charset="0"/>
                <a:cs typeface="Calibri" pitchFamily="34" charset="0"/>
              </a:rPr>
              <a:t>Em uma passagem de parâmetros por referência não existe a cópia do valor do parâmetro real para o parâmetro formal dentro da rotina. </a:t>
            </a:r>
          </a:p>
          <a:p>
            <a:pPr lvl="0"/>
            <a:endParaRPr lang="pt-BR" sz="1600" dirty="0">
              <a:latin typeface="Calibri" pitchFamily="34" charset="0"/>
              <a:cs typeface="Calibri" pitchFamily="34" charset="0"/>
            </a:endParaRPr>
          </a:p>
          <a:p>
            <a:pPr lvl="0"/>
            <a:r>
              <a:rPr lang="pt-BR" sz="1600" dirty="0">
                <a:latin typeface="Calibri" pitchFamily="34" charset="0"/>
                <a:cs typeface="Calibri" pitchFamily="34" charset="0"/>
              </a:rPr>
              <a:t>Apenas uma referência a esse valor é passada para a função e uma alteração nesse parâmetro afeta o valor real referenciado por ele.</a:t>
            </a:r>
          </a:p>
        </p:txBody>
      </p:sp>
      <p:sp>
        <p:nvSpPr>
          <p:cNvPr id="10" name="Retângulo 9"/>
          <p:cNvSpPr/>
          <p:nvPr/>
        </p:nvSpPr>
        <p:spPr>
          <a:xfrm>
            <a:off x="845947" y="2699341"/>
            <a:ext cx="3429000" cy="15465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350" dirty="0" err="1">
                <a:latin typeface="Courier New" pitchFamily="49" charset="0"/>
                <a:cs typeface="Courier New" pitchFamily="49" charset="0"/>
              </a:rPr>
              <a:t>static</a:t>
            </a:r>
            <a:r>
              <a:rPr lang="pt-BR" sz="135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350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sz="135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350" dirty="0" err="1">
                <a:latin typeface="Courier New" pitchFamily="49" charset="0"/>
                <a:cs typeface="Courier New" pitchFamily="49" charset="0"/>
              </a:rPr>
              <a:t>Main</a:t>
            </a:r>
            <a:r>
              <a:rPr lang="pt-BR" sz="135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350" dirty="0" err="1">
                <a:latin typeface="Courier New" pitchFamily="49" charset="0"/>
                <a:cs typeface="Courier New" pitchFamily="49" charset="0"/>
              </a:rPr>
              <a:t>string</a:t>
            </a:r>
            <a:r>
              <a:rPr lang="pt-BR" sz="1350" dirty="0">
                <a:latin typeface="Courier New" pitchFamily="49" charset="0"/>
                <a:cs typeface="Courier New" pitchFamily="49" charset="0"/>
              </a:rPr>
              <a:t>[] </a:t>
            </a:r>
            <a:r>
              <a:rPr lang="pt-BR" sz="1350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pt-BR" sz="135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pt-BR" sz="135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pt-BR" sz="1350" dirty="0"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r>
              <a:rPr lang="pt-BR" sz="1350" dirty="0"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r>
              <a:rPr lang="pt-BR" sz="1350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pt-BR" sz="1350" dirty="0" err="1">
                <a:latin typeface="Courier New" pitchFamily="49" charset="0"/>
                <a:cs typeface="Courier New" pitchFamily="49" charset="0"/>
              </a:rPr>
              <a:t>Func_A</a:t>
            </a:r>
            <a:r>
              <a:rPr lang="pt-BR" sz="1350" dirty="0">
                <a:latin typeface="Courier New" pitchFamily="49" charset="0"/>
                <a:cs typeface="Courier New" pitchFamily="49" charset="0"/>
              </a:rPr>
              <a:t>(x, </a:t>
            </a:r>
            <a:r>
              <a:rPr lang="pt-BR" sz="1350" dirty="0" err="1">
                <a:latin typeface="Courier New" pitchFamily="49" charset="0"/>
                <a:cs typeface="Courier New" pitchFamily="49" charset="0"/>
              </a:rPr>
              <a:t>ref</a:t>
            </a:r>
            <a:r>
              <a:rPr lang="pt-BR" sz="1350" dirty="0">
                <a:latin typeface="Courier New" pitchFamily="49" charset="0"/>
                <a:cs typeface="Courier New" pitchFamily="49" charset="0"/>
              </a:rPr>
              <a:t> y);</a:t>
            </a:r>
          </a:p>
          <a:p>
            <a:r>
              <a:rPr lang="pt-BR" sz="1350" dirty="0">
                <a:latin typeface="Courier New" pitchFamily="49" charset="0"/>
                <a:cs typeface="Courier New" pitchFamily="49" charset="0"/>
              </a:rPr>
              <a:t>     ...   </a:t>
            </a:r>
          </a:p>
          <a:p>
            <a:r>
              <a:rPr lang="pt-BR" sz="135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4708523" y="2671724"/>
            <a:ext cx="3315336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350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sz="135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350" dirty="0" err="1">
                <a:latin typeface="Courier New" pitchFamily="49" charset="0"/>
                <a:cs typeface="Courier New" pitchFamily="49" charset="0"/>
              </a:rPr>
              <a:t>Func_A</a:t>
            </a:r>
            <a:r>
              <a:rPr lang="pt-BR" sz="135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35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350" dirty="0">
                <a:latin typeface="Courier New" pitchFamily="49" charset="0"/>
                <a:cs typeface="Courier New" pitchFamily="49" charset="0"/>
              </a:rPr>
              <a:t> a, </a:t>
            </a:r>
            <a:r>
              <a:rPr lang="pt-BR" sz="1350" dirty="0" err="1">
                <a:latin typeface="Courier New" pitchFamily="49" charset="0"/>
                <a:cs typeface="Courier New" pitchFamily="49" charset="0"/>
              </a:rPr>
              <a:t>ref</a:t>
            </a:r>
            <a:r>
              <a:rPr lang="pt-BR" sz="135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35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350" dirty="0">
                <a:latin typeface="Courier New" pitchFamily="49" charset="0"/>
                <a:cs typeface="Courier New" pitchFamily="49" charset="0"/>
              </a:rPr>
              <a:t> b)</a:t>
            </a:r>
          </a:p>
          <a:p>
            <a:r>
              <a:rPr lang="pt-BR" sz="135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pt-BR" sz="1350" dirty="0"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r>
              <a:rPr lang="pt-BR" sz="1350" dirty="0"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r>
              <a:rPr lang="pt-BR" sz="1350" dirty="0">
                <a:latin typeface="Courier New" pitchFamily="49" charset="0"/>
                <a:cs typeface="Courier New" pitchFamily="49" charset="0"/>
              </a:rPr>
              <a:t>    b = 99;</a:t>
            </a:r>
          </a:p>
          <a:p>
            <a:r>
              <a:rPr lang="pt-BR" sz="135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BEC3D5E1-9AE2-47C6-BAC9-227C5D6976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Passagem de Parâmetros por Referência</a:t>
            </a:r>
          </a:p>
        </p:txBody>
      </p:sp>
    </p:spTree>
    <p:extLst>
      <p:ext uri="{BB962C8B-B14F-4D97-AF65-F5344CB8AC3E}">
        <p14:creationId xmlns:p14="http://schemas.microsoft.com/office/powerpoint/2010/main" val="2158631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623888" y="1190827"/>
            <a:ext cx="6480572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350" dirty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endParaRPr lang="pt-BR" sz="1350" dirty="0">
              <a:latin typeface="Courier New" pitchFamily="49" charset="0"/>
              <a:cs typeface="Courier New" pitchFamily="49" charset="0"/>
            </a:endParaRPr>
          </a:p>
          <a:p>
            <a:r>
              <a:rPr lang="pt-BR" sz="135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350" dirty="0" err="1">
                <a:latin typeface="Courier New" pitchFamily="49" charset="0"/>
                <a:cs typeface="Courier New" pitchFamily="49" charset="0"/>
              </a:rPr>
              <a:t>Console.Write</a:t>
            </a:r>
            <a:r>
              <a:rPr lang="pt-BR" sz="1350" dirty="0">
                <a:latin typeface="Courier New" pitchFamily="49" charset="0"/>
                <a:cs typeface="Courier New" pitchFamily="49" charset="0"/>
              </a:rPr>
              <a:t>("Salário do Funcionário: ");</a:t>
            </a:r>
          </a:p>
          <a:p>
            <a:r>
              <a:rPr lang="pt-BR" sz="1350" dirty="0">
                <a:latin typeface="Courier New" pitchFamily="49" charset="0"/>
                <a:cs typeface="Courier New" pitchFamily="49" charset="0"/>
              </a:rPr>
              <a:t>  Salário = </a:t>
            </a:r>
            <a:r>
              <a:rPr lang="pt-BR" sz="1350" dirty="0" err="1">
                <a:latin typeface="Courier New" pitchFamily="49" charset="0"/>
                <a:cs typeface="Courier New" pitchFamily="49" charset="0"/>
              </a:rPr>
              <a:t>float.Parse</a:t>
            </a:r>
            <a:r>
              <a:rPr lang="pt-BR" sz="135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350" dirty="0" err="1">
                <a:latin typeface="Courier New" pitchFamily="49" charset="0"/>
                <a:cs typeface="Courier New" pitchFamily="49" charset="0"/>
              </a:rPr>
              <a:t>Console.ReadLine</a:t>
            </a:r>
            <a:r>
              <a:rPr lang="pt-BR" sz="1350" dirty="0">
                <a:latin typeface="Courier New" pitchFamily="49" charset="0"/>
                <a:cs typeface="Courier New" pitchFamily="49" charset="0"/>
              </a:rPr>
              <a:t>());</a:t>
            </a:r>
          </a:p>
          <a:p>
            <a:r>
              <a:rPr lang="pt-BR" sz="1350" dirty="0">
                <a:latin typeface="Courier New" pitchFamily="49" charset="0"/>
                <a:cs typeface="Courier New" pitchFamily="49" charset="0"/>
              </a:rPr>
              <a:t>            </a:t>
            </a:r>
          </a:p>
          <a:p>
            <a:r>
              <a:rPr lang="pt-BR" sz="135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350" dirty="0" err="1">
                <a:latin typeface="Courier New" pitchFamily="49" charset="0"/>
                <a:cs typeface="Courier New" pitchFamily="49" charset="0"/>
              </a:rPr>
              <a:t>Console.Write</a:t>
            </a:r>
            <a:r>
              <a:rPr lang="pt-BR" sz="1350" dirty="0">
                <a:latin typeface="Courier New" pitchFamily="49" charset="0"/>
                <a:cs typeface="Courier New" pitchFamily="49" charset="0"/>
              </a:rPr>
              <a:t>("Aumento Percentual....: ");</a:t>
            </a:r>
          </a:p>
          <a:p>
            <a:r>
              <a:rPr lang="pt-BR" sz="1350" dirty="0">
                <a:latin typeface="Courier New" pitchFamily="49" charset="0"/>
                <a:cs typeface="Courier New" pitchFamily="49" charset="0"/>
              </a:rPr>
              <a:t>  Percentual = </a:t>
            </a:r>
            <a:r>
              <a:rPr lang="pt-BR" sz="1350" dirty="0" err="1">
                <a:latin typeface="Courier New" pitchFamily="49" charset="0"/>
                <a:cs typeface="Courier New" pitchFamily="49" charset="0"/>
              </a:rPr>
              <a:t>float.Parse</a:t>
            </a:r>
            <a:r>
              <a:rPr lang="pt-BR" sz="135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350" dirty="0" err="1">
                <a:latin typeface="Courier New" pitchFamily="49" charset="0"/>
                <a:cs typeface="Courier New" pitchFamily="49" charset="0"/>
              </a:rPr>
              <a:t>Console.ReadLine</a:t>
            </a:r>
            <a:r>
              <a:rPr lang="pt-BR" sz="1350" dirty="0">
                <a:latin typeface="Courier New" pitchFamily="49" charset="0"/>
                <a:cs typeface="Courier New" pitchFamily="49" charset="0"/>
              </a:rPr>
              <a:t>());</a:t>
            </a:r>
          </a:p>
          <a:p>
            <a:endParaRPr lang="pt-BR" sz="1350" dirty="0">
              <a:latin typeface="Courier New" pitchFamily="49" charset="0"/>
              <a:cs typeface="Courier New" pitchFamily="49" charset="0"/>
            </a:endParaRPr>
          </a:p>
          <a:p>
            <a:r>
              <a:rPr lang="pt-BR" sz="135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350" dirty="0" err="1">
                <a:latin typeface="Courier New" pitchFamily="49" charset="0"/>
                <a:cs typeface="Courier New" pitchFamily="49" charset="0"/>
              </a:rPr>
              <a:t>NovoSalário</a:t>
            </a:r>
            <a:r>
              <a:rPr lang="pt-BR" sz="1350" dirty="0">
                <a:latin typeface="Courier New" pitchFamily="49" charset="0"/>
                <a:cs typeface="Courier New" pitchFamily="49" charset="0"/>
              </a:rPr>
              <a:t> = Salário + Salário * Percentual/100;</a:t>
            </a:r>
          </a:p>
          <a:p>
            <a:endParaRPr lang="pt-BR" sz="1350" dirty="0">
              <a:latin typeface="Courier New" pitchFamily="49" charset="0"/>
              <a:cs typeface="Courier New" pitchFamily="49" charset="0"/>
            </a:endParaRPr>
          </a:p>
          <a:p>
            <a:r>
              <a:rPr lang="pt-BR" sz="135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350" dirty="0" err="1">
                <a:latin typeface="Courier New" pitchFamily="49" charset="0"/>
                <a:cs typeface="Courier New" pitchFamily="49" charset="0"/>
              </a:rPr>
              <a:t>Console.WriteLine</a:t>
            </a:r>
            <a:r>
              <a:rPr lang="pt-BR" sz="1350" dirty="0">
                <a:latin typeface="Courier New" pitchFamily="49" charset="0"/>
                <a:cs typeface="Courier New" pitchFamily="49" charset="0"/>
              </a:rPr>
              <a:t>("\</a:t>
            </a:r>
            <a:r>
              <a:rPr lang="pt-BR" sz="1350" dirty="0" err="1">
                <a:latin typeface="Courier New" pitchFamily="49" charset="0"/>
                <a:cs typeface="Courier New" pitchFamily="49" charset="0"/>
              </a:rPr>
              <a:t>nSalário</a:t>
            </a:r>
            <a:r>
              <a:rPr lang="pt-BR" sz="1350" dirty="0">
                <a:latin typeface="Courier New" pitchFamily="49" charset="0"/>
                <a:cs typeface="Courier New" pitchFamily="49" charset="0"/>
              </a:rPr>
              <a:t> Atual: {0:F2}", </a:t>
            </a:r>
            <a:r>
              <a:rPr lang="pt-BR" sz="1350" dirty="0" err="1">
                <a:latin typeface="Courier New" pitchFamily="49" charset="0"/>
                <a:cs typeface="Courier New" pitchFamily="49" charset="0"/>
              </a:rPr>
              <a:t>NovoSalário</a:t>
            </a:r>
            <a:r>
              <a:rPr lang="pt-BR" sz="135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pt-BR" sz="135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350" dirty="0" err="1">
                <a:latin typeface="Courier New" pitchFamily="49" charset="0"/>
                <a:cs typeface="Courier New" pitchFamily="49" charset="0"/>
              </a:rPr>
              <a:t>Console.ReadKey</a:t>
            </a:r>
            <a:r>
              <a:rPr lang="pt-BR" sz="135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endParaRPr lang="pt-BR" sz="1350" dirty="0">
              <a:latin typeface="Courier New" pitchFamily="49" charset="0"/>
              <a:cs typeface="Courier New" pitchFamily="49" charset="0"/>
            </a:endParaRPr>
          </a:p>
          <a:p>
            <a:r>
              <a:rPr lang="pt-BR" sz="1350" dirty="0">
                <a:latin typeface="Courier New" pitchFamily="49" charset="0"/>
                <a:cs typeface="Courier New" pitchFamily="49" charset="0"/>
              </a:rPr>
              <a:t>...</a:t>
            </a:r>
          </a:p>
        </p:txBody>
      </p:sp>
      <p:cxnSp>
        <p:nvCxnSpPr>
          <p:cNvPr id="4" name="Conector de seta reta 3"/>
          <p:cNvCxnSpPr/>
          <p:nvPr/>
        </p:nvCxnSpPr>
        <p:spPr bwMode="auto">
          <a:xfrm>
            <a:off x="8114790" y="1659642"/>
            <a:ext cx="0" cy="1566174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oval" w="lg" len="lg"/>
            <a:tailEnd type="oval" w="lg" len="lg"/>
          </a:ln>
          <a:effectLst/>
        </p:spPr>
      </p:cxnSp>
      <p:sp>
        <p:nvSpPr>
          <p:cNvPr id="3" name="Título 2">
            <a:extLst>
              <a:ext uri="{FF2B5EF4-FFF2-40B4-BE49-F238E27FC236}">
                <a16:creationId xmlns:a16="http://schemas.microsoft.com/office/drawing/2014/main" id="{6075C6D0-0576-4565-A95F-F41F913501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Estrutura Sequencial</a:t>
            </a:r>
          </a:p>
        </p:txBody>
      </p:sp>
    </p:spTree>
    <p:extLst>
      <p:ext uri="{BB962C8B-B14F-4D97-AF65-F5344CB8AC3E}">
        <p14:creationId xmlns:p14="http://schemas.microsoft.com/office/powerpoint/2010/main" val="36358066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tângulo 9"/>
          <p:cNvSpPr>
            <a:spLocks noChangeArrowheads="1"/>
          </p:cNvSpPr>
          <p:nvPr/>
        </p:nvSpPr>
        <p:spPr bwMode="auto">
          <a:xfrm>
            <a:off x="609600" y="1275160"/>
            <a:ext cx="791718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pt-BR" sz="1600" dirty="0">
                <a:latin typeface="Calibri" pitchFamily="34" charset="0"/>
                <a:cs typeface="Calibri" pitchFamily="34" charset="0"/>
              </a:rPr>
              <a:t>Em uma passagem de parâmetros por referência não existe a cópia do valor do parâmetro real para o parâmetro formal dentro da rotina. </a:t>
            </a:r>
          </a:p>
          <a:p>
            <a:pPr lvl="0"/>
            <a:endParaRPr lang="pt-BR" sz="1600" dirty="0">
              <a:latin typeface="Calibri" pitchFamily="34" charset="0"/>
              <a:cs typeface="Calibri" pitchFamily="34" charset="0"/>
            </a:endParaRPr>
          </a:p>
          <a:p>
            <a:pPr lvl="0"/>
            <a:r>
              <a:rPr lang="pt-BR" sz="1600" dirty="0">
                <a:latin typeface="Calibri" pitchFamily="34" charset="0"/>
                <a:cs typeface="Calibri" pitchFamily="34" charset="0"/>
              </a:rPr>
              <a:t>Apenas uma referência a esse valor é passada para a função e uma alteração nesse parâmetro afeta o valor real referenciado por ele.</a:t>
            </a:r>
          </a:p>
        </p:txBody>
      </p:sp>
      <p:sp>
        <p:nvSpPr>
          <p:cNvPr id="10" name="Retângulo 9"/>
          <p:cNvSpPr/>
          <p:nvPr/>
        </p:nvSpPr>
        <p:spPr>
          <a:xfrm>
            <a:off x="845947" y="2699341"/>
            <a:ext cx="3429000" cy="15465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350" dirty="0" err="1">
                <a:latin typeface="Courier New" pitchFamily="49" charset="0"/>
                <a:cs typeface="Courier New" pitchFamily="49" charset="0"/>
              </a:rPr>
              <a:t>static</a:t>
            </a:r>
            <a:r>
              <a:rPr lang="pt-BR" sz="135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350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sz="135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350" dirty="0" err="1">
                <a:latin typeface="Courier New" pitchFamily="49" charset="0"/>
                <a:cs typeface="Courier New" pitchFamily="49" charset="0"/>
              </a:rPr>
              <a:t>Main</a:t>
            </a:r>
            <a:r>
              <a:rPr lang="pt-BR" sz="135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350" dirty="0" err="1">
                <a:latin typeface="Courier New" pitchFamily="49" charset="0"/>
                <a:cs typeface="Courier New" pitchFamily="49" charset="0"/>
              </a:rPr>
              <a:t>string</a:t>
            </a:r>
            <a:r>
              <a:rPr lang="pt-BR" sz="1350" dirty="0">
                <a:latin typeface="Courier New" pitchFamily="49" charset="0"/>
                <a:cs typeface="Courier New" pitchFamily="49" charset="0"/>
              </a:rPr>
              <a:t>[] </a:t>
            </a:r>
            <a:r>
              <a:rPr lang="pt-BR" sz="1350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pt-BR" sz="135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pt-BR" sz="135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pt-BR" sz="1350" dirty="0"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r>
              <a:rPr lang="pt-BR" sz="1350" dirty="0"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r>
              <a:rPr lang="pt-BR" sz="1350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pt-BR" sz="1350" dirty="0" err="1">
                <a:latin typeface="Courier New" pitchFamily="49" charset="0"/>
                <a:cs typeface="Courier New" pitchFamily="49" charset="0"/>
              </a:rPr>
              <a:t>Func_A</a:t>
            </a:r>
            <a:r>
              <a:rPr lang="pt-BR" sz="1350" dirty="0">
                <a:latin typeface="Courier New" pitchFamily="49" charset="0"/>
                <a:cs typeface="Courier New" pitchFamily="49" charset="0"/>
              </a:rPr>
              <a:t>(x, </a:t>
            </a:r>
            <a:r>
              <a:rPr lang="pt-BR" sz="1350" dirty="0" err="1">
                <a:latin typeface="Courier New" pitchFamily="49" charset="0"/>
                <a:cs typeface="Courier New" pitchFamily="49" charset="0"/>
              </a:rPr>
              <a:t>ref</a:t>
            </a:r>
            <a:r>
              <a:rPr lang="pt-BR" sz="1350" dirty="0">
                <a:latin typeface="Courier New" pitchFamily="49" charset="0"/>
                <a:cs typeface="Courier New" pitchFamily="49" charset="0"/>
              </a:rPr>
              <a:t> y);</a:t>
            </a:r>
          </a:p>
          <a:p>
            <a:r>
              <a:rPr lang="pt-BR" sz="1350" dirty="0">
                <a:latin typeface="Courier New" pitchFamily="49" charset="0"/>
                <a:cs typeface="Courier New" pitchFamily="49" charset="0"/>
              </a:rPr>
              <a:t>     ...   </a:t>
            </a:r>
          </a:p>
          <a:p>
            <a:r>
              <a:rPr lang="pt-BR" sz="135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4708523" y="2671724"/>
            <a:ext cx="3315336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350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sz="135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350" dirty="0" err="1">
                <a:latin typeface="Courier New" pitchFamily="49" charset="0"/>
                <a:cs typeface="Courier New" pitchFamily="49" charset="0"/>
              </a:rPr>
              <a:t>Func_A</a:t>
            </a:r>
            <a:r>
              <a:rPr lang="pt-BR" sz="135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35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350" dirty="0">
                <a:latin typeface="Courier New" pitchFamily="49" charset="0"/>
                <a:cs typeface="Courier New" pitchFamily="49" charset="0"/>
              </a:rPr>
              <a:t> a, </a:t>
            </a:r>
            <a:r>
              <a:rPr lang="pt-BR" sz="1350" dirty="0" err="1">
                <a:latin typeface="Courier New" pitchFamily="49" charset="0"/>
                <a:cs typeface="Courier New" pitchFamily="49" charset="0"/>
              </a:rPr>
              <a:t>ref</a:t>
            </a:r>
            <a:r>
              <a:rPr lang="pt-BR" sz="135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35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350" dirty="0">
                <a:latin typeface="Courier New" pitchFamily="49" charset="0"/>
                <a:cs typeface="Courier New" pitchFamily="49" charset="0"/>
              </a:rPr>
              <a:t> b)</a:t>
            </a:r>
          </a:p>
          <a:p>
            <a:r>
              <a:rPr lang="pt-BR" sz="135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pt-BR" sz="1350" dirty="0"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r>
              <a:rPr lang="pt-BR" sz="1350" dirty="0"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r>
              <a:rPr lang="pt-BR" sz="1350" dirty="0">
                <a:latin typeface="Courier New" pitchFamily="49" charset="0"/>
                <a:cs typeface="Courier New" pitchFamily="49" charset="0"/>
              </a:rPr>
              <a:t>    b = 99;</a:t>
            </a:r>
          </a:p>
          <a:p>
            <a:r>
              <a:rPr lang="pt-BR" sz="135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3" name="Elipse 2"/>
          <p:cNvSpPr/>
          <p:nvPr/>
        </p:nvSpPr>
        <p:spPr bwMode="auto">
          <a:xfrm>
            <a:off x="6743574" y="2705607"/>
            <a:ext cx="405000" cy="324594"/>
          </a:xfrm>
          <a:prstGeom prst="ellipse">
            <a:avLst/>
          </a:prstGeom>
          <a:noFill/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just" defTabSz="685800" fontAlgn="base">
              <a:spcBef>
                <a:spcPct val="0"/>
              </a:spcBef>
              <a:spcAft>
                <a:spcPct val="0"/>
              </a:spcAft>
            </a:pPr>
            <a:endParaRPr lang="pt-BR" sz="1050">
              <a:latin typeface="Arial" pitchFamily="34" charset="0"/>
            </a:endParaRP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BEC3D5E1-9AE2-47C6-BAC9-227C5D6976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Passagem de Parâmetros por Referência</a:t>
            </a:r>
          </a:p>
        </p:txBody>
      </p:sp>
    </p:spTree>
    <p:extLst>
      <p:ext uri="{BB962C8B-B14F-4D97-AF65-F5344CB8AC3E}">
        <p14:creationId xmlns:p14="http://schemas.microsoft.com/office/powerpoint/2010/main" val="31415321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tângulo 9"/>
          <p:cNvSpPr>
            <a:spLocks noChangeArrowheads="1"/>
          </p:cNvSpPr>
          <p:nvPr/>
        </p:nvSpPr>
        <p:spPr bwMode="auto">
          <a:xfrm>
            <a:off x="609600" y="1275160"/>
            <a:ext cx="791718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pt-BR" sz="1600" dirty="0">
                <a:latin typeface="Calibri" pitchFamily="34" charset="0"/>
                <a:cs typeface="Calibri" pitchFamily="34" charset="0"/>
              </a:rPr>
              <a:t>Em uma passagem de parâmetros por referência não existe a cópia do valor do parâmetro real para o parâmetro formal dentro da rotina. </a:t>
            </a:r>
          </a:p>
          <a:p>
            <a:pPr lvl="0"/>
            <a:endParaRPr lang="pt-BR" sz="1600" dirty="0">
              <a:latin typeface="Calibri" pitchFamily="34" charset="0"/>
              <a:cs typeface="Calibri" pitchFamily="34" charset="0"/>
            </a:endParaRPr>
          </a:p>
          <a:p>
            <a:pPr lvl="0"/>
            <a:r>
              <a:rPr lang="pt-BR" sz="1600" dirty="0">
                <a:latin typeface="Calibri" pitchFamily="34" charset="0"/>
                <a:cs typeface="Calibri" pitchFamily="34" charset="0"/>
              </a:rPr>
              <a:t>Apenas uma referência a esse valor é passada para a função e uma alteração nesse parâmetro afeta o valor real referenciado por ele.</a:t>
            </a:r>
          </a:p>
        </p:txBody>
      </p:sp>
      <p:sp>
        <p:nvSpPr>
          <p:cNvPr id="10" name="Retângulo 9"/>
          <p:cNvSpPr/>
          <p:nvPr/>
        </p:nvSpPr>
        <p:spPr>
          <a:xfrm>
            <a:off x="845947" y="2699341"/>
            <a:ext cx="3429000" cy="15465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350" dirty="0" err="1">
                <a:latin typeface="Courier New" pitchFamily="49" charset="0"/>
                <a:cs typeface="Courier New" pitchFamily="49" charset="0"/>
              </a:rPr>
              <a:t>static</a:t>
            </a:r>
            <a:r>
              <a:rPr lang="pt-BR" sz="135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350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sz="135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350" dirty="0" err="1">
                <a:latin typeface="Courier New" pitchFamily="49" charset="0"/>
                <a:cs typeface="Courier New" pitchFamily="49" charset="0"/>
              </a:rPr>
              <a:t>Main</a:t>
            </a:r>
            <a:r>
              <a:rPr lang="pt-BR" sz="135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350" dirty="0" err="1">
                <a:latin typeface="Courier New" pitchFamily="49" charset="0"/>
                <a:cs typeface="Courier New" pitchFamily="49" charset="0"/>
              </a:rPr>
              <a:t>string</a:t>
            </a:r>
            <a:r>
              <a:rPr lang="pt-BR" sz="1350" dirty="0">
                <a:latin typeface="Courier New" pitchFamily="49" charset="0"/>
                <a:cs typeface="Courier New" pitchFamily="49" charset="0"/>
              </a:rPr>
              <a:t>[] </a:t>
            </a:r>
            <a:r>
              <a:rPr lang="pt-BR" sz="1350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pt-BR" sz="135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pt-BR" sz="135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pt-BR" sz="1350" dirty="0"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r>
              <a:rPr lang="pt-BR" sz="1350" dirty="0"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r>
              <a:rPr lang="pt-BR" sz="1350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pt-BR" sz="1350" dirty="0" err="1">
                <a:latin typeface="Courier New" pitchFamily="49" charset="0"/>
                <a:cs typeface="Courier New" pitchFamily="49" charset="0"/>
              </a:rPr>
              <a:t>Func_A</a:t>
            </a:r>
            <a:r>
              <a:rPr lang="pt-BR" sz="1350" dirty="0">
                <a:latin typeface="Courier New" pitchFamily="49" charset="0"/>
                <a:cs typeface="Courier New" pitchFamily="49" charset="0"/>
              </a:rPr>
              <a:t>(x, </a:t>
            </a:r>
            <a:r>
              <a:rPr lang="pt-BR" sz="1350" dirty="0" err="1">
                <a:latin typeface="Courier New" pitchFamily="49" charset="0"/>
                <a:cs typeface="Courier New" pitchFamily="49" charset="0"/>
              </a:rPr>
              <a:t>ref</a:t>
            </a:r>
            <a:r>
              <a:rPr lang="pt-BR" sz="1350" dirty="0">
                <a:latin typeface="Courier New" pitchFamily="49" charset="0"/>
                <a:cs typeface="Courier New" pitchFamily="49" charset="0"/>
              </a:rPr>
              <a:t> y);</a:t>
            </a:r>
          </a:p>
          <a:p>
            <a:r>
              <a:rPr lang="pt-BR" sz="1350" dirty="0">
                <a:latin typeface="Courier New" pitchFamily="49" charset="0"/>
                <a:cs typeface="Courier New" pitchFamily="49" charset="0"/>
              </a:rPr>
              <a:t>     ...   </a:t>
            </a:r>
          </a:p>
          <a:p>
            <a:r>
              <a:rPr lang="pt-BR" sz="135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4708523" y="2671724"/>
            <a:ext cx="3315336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350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sz="135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350" dirty="0" err="1">
                <a:latin typeface="Courier New" pitchFamily="49" charset="0"/>
                <a:cs typeface="Courier New" pitchFamily="49" charset="0"/>
              </a:rPr>
              <a:t>Func_A</a:t>
            </a:r>
            <a:r>
              <a:rPr lang="pt-BR" sz="135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35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350" dirty="0">
                <a:latin typeface="Courier New" pitchFamily="49" charset="0"/>
                <a:cs typeface="Courier New" pitchFamily="49" charset="0"/>
              </a:rPr>
              <a:t> a, </a:t>
            </a:r>
            <a:r>
              <a:rPr lang="pt-BR" sz="1350" dirty="0" err="1">
                <a:latin typeface="Courier New" pitchFamily="49" charset="0"/>
                <a:cs typeface="Courier New" pitchFamily="49" charset="0"/>
              </a:rPr>
              <a:t>ref</a:t>
            </a:r>
            <a:r>
              <a:rPr lang="pt-BR" sz="135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35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350" dirty="0">
                <a:latin typeface="Courier New" pitchFamily="49" charset="0"/>
                <a:cs typeface="Courier New" pitchFamily="49" charset="0"/>
              </a:rPr>
              <a:t> b)</a:t>
            </a:r>
          </a:p>
          <a:p>
            <a:r>
              <a:rPr lang="pt-BR" sz="135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pt-BR" sz="1350" dirty="0"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r>
              <a:rPr lang="pt-BR" sz="1350" dirty="0"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r>
              <a:rPr lang="pt-BR" sz="1350" dirty="0">
                <a:latin typeface="Courier New" pitchFamily="49" charset="0"/>
                <a:cs typeface="Courier New" pitchFamily="49" charset="0"/>
              </a:rPr>
              <a:t>    b = 99;</a:t>
            </a:r>
          </a:p>
          <a:p>
            <a:r>
              <a:rPr lang="pt-BR" sz="135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3" name="Elipse 2"/>
          <p:cNvSpPr/>
          <p:nvPr/>
        </p:nvSpPr>
        <p:spPr bwMode="auto">
          <a:xfrm>
            <a:off x="6743574" y="2705607"/>
            <a:ext cx="405000" cy="324594"/>
          </a:xfrm>
          <a:prstGeom prst="ellipse">
            <a:avLst/>
          </a:prstGeom>
          <a:noFill/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just" defTabSz="685800" fontAlgn="base">
              <a:spcBef>
                <a:spcPct val="0"/>
              </a:spcBef>
              <a:spcAft>
                <a:spcPct val="0"/>
              </a:spcAft>
            </a:pPr>
            <a:endParaRPr lang="pt-BR" sz="1050">
              <a:latin typeface="Arial" pitchFamily="34" charset="0"/>
            </a:endParaRP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BEC3D5E1-9AE2-47C6-BAC9-227C5D6976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Passagem de Parâmetros por Referência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91B3F786-2BE9-4CDE-937B-CE694AC29AAF}"/>
              </a:ext>
            </a:extLst>
          </p:cNvPr>
          <p:cNvSpPr/>
          <p:nvPr/>
        </p:nvSpPr>
        <p:spPr bwMode="auto">
          <a:xfrm>
            <a:off x="5520864" y="3472629"/>
            <a:ext cx="405000" cy="324594"/>
          </a:xfrm>
          <a:prstGeom prst="ellipse">
            <a:avLst/>
          </a:prstGeom>
          <a:noFill/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just" defTabSz="685800" fontAlgn="base">
              <a:spcBef>
                <a:spcPct val="0"/>
              </a:spcBef>
              <a:spcAft>
                <a:spcPct val="0"/>
              </a:spcAft>
            </a:pPr>
            <a:endParaRPr lang="pt-BR" sz="105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68643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tângulo 9"/>
          <p:cNvSpPr>
            <a:spLocks noChangeArrowheads="1"/>
          </p:cNvSpPr>
          <p:nvPr/>
        </p:nvSpPr>
        <p:spPr bwMode="auto">
          <a:xfrm>
            <a:off x="609600" y="1275160"/>
            <a:ext cx="791718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pt-BR" sz="1600" dirty="0">
                <a:latin typeface="Calibri" pitchFamily="34" charset="0"/>
                <a:cs typeface="Calibri" pitchFamily="34" charset="0"/>
              </a:rPr>
              <a:t>Em uma passagem de parâmetros por referência não existe a cópia do valor do parâmetro real para o parâmetro formal dentro da rotina. </a:t>
            </a:r>
          </a:p>
          <a:p>
            <a:pPr lvl="0"/>
            <a:endParaRPr lang="pt-BR" sz="1600" dirty="0">
              <a:latin typeface="Calibri" pitchFamily="34" charset="0"/>
              <a:cs typeface="Calibri" pitchFamily="34" charset="0"/>
            </a:endParaRPr>
          </a:p>
          <a:p>
            <a:pPr lvl="0"/>
            <a:r>
              <a:rPr lang="pt-BR" sz="1600" dirty="0">
                <a:latin typeface="Calibri" pitchFamily="34" charset="0"/>
                <a:cs typeface="Calibri" pitchFamily="34" charset="0"/>
              </a:rPr>
              <a:t>Apenas uma referência a esse valor é passada para a função e uma alteração nesse parâmetro afeta o valor real referenciado por ele.</a:t>
            </a:r>
          </a:p>
        </p:txBody>
      </p:sp>
      <p:sp>
        <p:nvSpPr>
          <p:cNvPr id="10" name="Retângulo 9"/>
          <p:cNvSpPr/>
          <p:nvPr/>
        </p:nvSpPr>
        <p:spPr>
          <a:xfrm>
            <a:off x="845947" y="2699341"/>
            <a:ext cx="3429000" cy="15465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350" dirty="0" err="1">
                <a:latin typeface="Courier New" pitchFamily="49" charset="0"/>
                <a:cs typeface="Courier New" pitchFamily="49" charset="0"/>
              </a:rPr>
              <a:t>static</a:t>
            </a:r>
            <a:r>
              <a:rPr lang="pt-BR" sz="135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350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sz="135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350" dirty="0" err="1">
                <a:latin typeface="Courier New" pitchFamily="49" charset="0"/>
                <a:cs typeface="Courier New" pitchFamily="49" charset="0"/>
              </a:rPr>
              <a:t>Main</a:t>
            </a:r>
            <a:r>
              <a:rPr lang="pt-BR" sz="135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350" dirty="0" err="1">
                <a:latin typeface="Courier New" pitchFamily="49" charset="0"/>
                <a:cs typeface="Courier New" pitchFamily="49" charset="0"/>
              </a:rPr>
              <a:t>string</a:t>
            </a:r>
            <a:r>
              <a:rPr lang="pt-BR" sz="1350" dirty="0">
                <a:latin typeface="Courier New" pitchFamily="49" charset="0"/>
                <a:cs typeface="Courier New" pitchFamily="49" charset="0"/>
              </a:rPr>
              <a:t>[] </a:t>
            </a:r>
            <a:r>
              <a:rPr lang="pt-BR" sz="1350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pt-BR" sz="135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pt-BR" sz="135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pt-BR" sz="1350" dirty="0"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r>
              <a:rPr lang="pt-BR" sz="1350" dirty="0"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r>
              <a:rPr lang="pt-BR" sz="1350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pt-BR" sz="1350" dirty="0" err="1">
                <a:latin typeface="Courier New" pitchFamily="49" charset="0"/>
                <a:cs typeface="Courier New" pitchFamily="49" charset="0"/>
              </a:rPr>
              <a:t>Func_A</a:t>
            </a:r>
            <a:r>
              <a:rPr lang="pt-BR" sz="1350" dirty="0">
                <a:latin typeface="Courier New" pitchFamily="49" charset="0"/>
                <a:cs typeface="Courier New" pitchFamily="49" charset="0"/>
              </a:rPr>
              <a:t>(x, </a:t>
            </a:r>
            <a:r>
              <a:rPr lang="pt-BR" sz="1350" dirty="0" err="1">
                <a:latin typeface="Courier New" pitchFamily="49" charset="0"/>
                <a:cs typeface="Courier New" pitchFamily="49" charset="0"/>
              </a:rPr>
              <a:t>ref</a:t>
            </a:r>
            <a:r>
              <a:rPr lang="pt-BR" sz="1350" dirty="0">
                <a:latin typeface="Courier New" pitchFamily="49" charset="0"/>
                <a:cs typeface="Courier New" pitchFamily="49" charset="0"/>
              </a:rPr>
              <a:t> y);</a:t>
            </a:r>
          </a:p>
          <a:p>
            <a:r>
              <a:rPr lang="pt-BR" sz="1350" dirty="0">
                <a:latin typeface="Courier New" pitchFamily="49" charset="0"/>
                <a:cs typeface="Courier New" pitchFamily="49" charset="0"/>
              </a:rPr>
              <a:t>     ...   </a:t>
            </a:r>
          </a:p>
          <a:p>
            <a:r>
              <a:rPr lang="pt-BR" sz="135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4708523" y="2671724"/>
            <a:ext cx="3315336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350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sz="135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350" dirty="0" err="1">
                <a:latin typeface="Courier New" pitchFamily="49" charset="0"/>
                <a:cs typeface="Courier New" pitchFamily="49" charset="0"/>
              </a:rPr>
              <a:t>Func_A</a:t>
            </a:r>
            <a:r>
              <a:rPr lang="pt-BR" sz="135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35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350" dirty="0">
                <a:latin typeface="Courier New" pitchFamily="49" charset="0"/>
                <a:cs typeface="Courier New" pitchFamily="49" charset="0"/>
              </a:rPr>
              <a:t> a, </a:t>
            </a:r>
            <a:r>
              <a:rPr lang="pt-BR" sz="1350" dirty="0" err="1">
                <a:latin typeface="Courier New" pitchFamily="49" charset="0"/>
                <a:cs typeface="Courier New" pitchFamily="49" charset="0"/>
              </a:rPr>
              <a:t>ref</a:t>
            </a:r>
            <a:r>
              <a:rPr lang="pt-BR" sz="135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35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350" dirty="0">
                <a:latin typeface="Courier New" pitchFamily="49" charset="0"/>
                <a:cs typeface="Courier New" pitchFamily="49" charset="0"/>
              </a:rPr>
              <a:t> b)</a:t>
            </a:r>
          </a:p>
          <a:p>
            <a:r>
              <a:rPr lang="pt-BR" sz="135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pt-BR" sz="1350" dirty="0"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r>
              <a:rPr lang="pt-BR" sz="1350" dirty="0"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r>
              <a:rPr lang="pt-BR" sz="1350" dirty="0">
                <a:latin typeface="Courier New" pitchFamily="49" charset="0"/>
                <a:cs typeface="Courier New" pitchFamily="49" charset="0"/>
              </a:rPr>
              <a:t>    b = 99;</a:t>
            </a:r>
          </a:p>
          <a:p>
            <a:r>
              <a:rPr lang="pt-BR" sz="135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" name="Retângulo 1"/>
          <p:cNvSpPr/>
          <p:nvPr/>
        </p:nvSpPr>
        <p:spPr>
          <a:xfrm>
            <a:off x="3005826" y="4068260"/>
            <a:ext cx="603050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350" dirty="0">
                <a:solidFill>
                  <a:srgbClr val="FFC000"/>
                </a:solidFill>
              </a:rPr>
              <a:t>y = 99</a:t>
            </a:r>
          </a:p>
        </p:txBody>
      </p:sp>
      <p:sp>
        <p:nvSpPr>
          <p:cNvPr id="3" name="Elipse 2"/>
          <p:cNvSpPr/>
          <p:nvPr/>
        </p:nvSpPr>
        <p:spPr bwMode="auto">
          <a:xfrm>
            <a:off x="6743574" y="2705607"/>
            <a:ext cx="405000" cy="324594"/>
          </a:xfrm>
          <a:prstGeom prst="ellipse">
            <a:avLst/>
          </a:prstGeom>
          <a:noFill/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just" defTabSz="685800" fontAlgn="base">
              <a:spcBef>
                <a:spcPct val="0"/>
              </a:spcBef>
              <a:spcAft>
                <a:spcPct val="0"/>
              </a:spcAft>
            </a:pPr>
            <a:endParaRPr lang="pt-BR" sz="1050">
              <a:latin typeface="Arial" pitchFamily="34" charset="0"/>
            </a:endParaRPr>
          </a:p>
        </p:txBody>
      </p:sp>
      <p:cxnSp>
        <p:nvCxnSpPr>
          <p:cNvPr id="5" name="Conector de seta reta 4"/>
          <p:cNvCxnSpPr>
            <a:cxnSpLocks/>
          </p:cNvCxnSpPr>
          <p:nvPr/>
        </p:nvCxnSpPr>
        <p:spPr bwMode="auto">
          <a:xfrm flipV="1">
            <a:off x="2963744" y="3759848"/>
            <a:ext cx="0" cy="608494"/>
          </a:xfrm>
          <a:prstGeom prst="straightConnector1">
            <a:avLst/>
          </a:prstGeom>
          <a:noFill/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11" name="Conector de seta reta 10"/>
          <p:cNvCxnSpPr>
            <a:cxnSpLocks/>
          </p:cNvCxnSpPr>
          <p:nvPr/>
        </p:nvCxnSpPr>
        <p:spPr bwMode="auto">
          <a:xfrm>
            <a:off x="5723364" y="3759847"/>
            <a:ext cx="0" cy="553073"/>
          </a:xfrm>
          <a:prstGeom prst="straightConnector1">
            <a:avLst/>
          </a:prstGeom>
          <a:noFill/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14" name="Conector de seta reta 13"/>
          <p:cNvCxnSpPr>
            <a:cxnSpLocks/>
          </p:cNvCxnSpPr>
          <p:nvPr/>
        </p:nvCxnSpPr>
        <p:spPr bwMode="auto">
          <a:xfrm flipH="1">
            <a:off x="3063240" y="4361358"/>
            <a:ext cx="2663908" cy="6984"/>
          </a:xfrm>
          <a:prstGeom prst="straightConnector1">
            <a:avLst/>
          </a:prstGeom>
          <a:noFill/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4" name="Título 3">
            <a:extLst>
              <a:ext uri="{FF2B5EF4-FFF2-40B4-BE49-F238E27FC236}">
                <a16:creationId xmlns:a16="http://schemas.microsoft.com/office/drawing/2014/main" id="{BEC3D5E1-9AE2-47C6-BAC9-227C5D6976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Passagem de Parâmetros por Referência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91B3F786-2BE9-4CDE-937B-CE694AC29AAF}"/>
              </a:ext>
            </a:extLst>
          </p:cNvPr>
          <p:cNvSpPr/>
          <p:nvPr/>
        </p:nvSpPr>
        <p:spPr bwMode="auto">
          <a:xfrm>
            <a:off x="5520864" y="3472629"/>
            <a:ext cx="405000" cy="324594"/>
          </a:xfrm>
          <a:prstGeom prst="ellipse">
            <a:avLst/>
          </a:prstGeom>
          <a:noFill/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just" defTabSz="685800" fontAlgn="base">
              <a:spcBef>
                <a:spcPct val="0"/>
              </a:spcBef>
              <a:spcAft>
                <a:spcPct val="0"/>
              </a:spcAft>
            </a:pPr>
            <a:endParaRPr lang="pt-BR" sz="105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67664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194" name="Retângulo 9"/>
              <p:cNvSpPr>
                <a:spLocks noChangeArrowheads="1"/>
              </p:cNvSpPr>
              <p:nvPr/>
            </p:nvSpPr>
            <p:spPr bwMode="auto">
              <a:xfrm>
                <a:off x="434340" y="1275160"/>
                <a:ext cx="8351520" cy="5847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lvl="0"/>
                <a:r>
                  <a:rPr lang="pt-BR" sz="1600" dirty="0">
                    <a:latin typeface="Calibri" pitchFamily="34" charset="0"/>
                    <a:cs typeface="Calibri" pitchFamily="34" charset="0"/>
                  </a:rPr>
                  <a:t>Faça um programa que chame uma função capaz de calcular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1600" i="1">
                            <a:latin typeface="Cambria Math" panose="02040503050406030204" pitchFamily="18" charset="0"/>
                            <a:cs typeface="Calibri" pitchFamily="34" charset="0"/>
                          </a:rPr>
                        </m:ctrlPr>
                      </m:sSupPr>
                      <m:e>
                        <m:r>
                          <a:rPr lang="pt-BR" sz="1600" i="1">
                            <a:latin typeface="Cambria Math"/>
                            <a:cs typeface="Calibri" pitchFamily="34" charset="0"/>
                          </a:rPr>
                          <m:t>𝑥</m:t>
                        </m:r>
                      </m:e>
                      <m:sup>
                        <m:r>
                          <a:rPr lang="pt-BR" sz="1600" i="1">
                            <a:latin typeface="Cambria Math"/>
                            <a:cs typeface="Calibri" pitchFamily="34" charset="0"/>
                          </a:rPr>
                          <m:t>𝑦</m:t>
                        </m:r>
                      </m:sup>
                    </m:sSup>
                  </m:oMath>
                </a14:m>
                <a:r>
                  <a:rPr lang="pt-BR" sz="1600" dirty="0">
                    <a:latin typeface="Calibri" pitchFamily="34" charset="0"/>
                    <a:cs typeface="Calibri" pitchFamily="34" charset="0"/>
                  </a:rPr>
                  <a:t> , sendo </a:t>
                </a:r>
                <a14:m>
                  <m:oMath xmlns:m="http://schemas.openxmlformats.org/officeDocument/2006/math">
                    <m:r>
                      <a:rPr lang="pt-BR" sz="1600" i="1">
                        <a:latin typeface="Cambria Math"/>
                        <a:cs typeface="Calibri" pitchFamily="34" charset="0"/>
                      </a:rPr>
                      <m:t>𝑥</m:t>
                    </m:r>
                  </m:oMath>
                </a14:m>
                <a:r>
                  <a:rPr lang="pt-BR" sz="1600" dirty="0">
                    <a:latin typeface="Calibri" pitchFamily="34" charset="0"/>
                    <a:cs typeface="Calibri" pitchFamily="34" charset="0"/>
                  </a:rPr>
                  <a:t> e </a:t>
                </a:r>
                <a14:m>
                  <m:oMath xmlns:m="http://schemas.openxmlformats.org/officeDocument/2006/math">
                    <m:r>
                      <a:rPr lang="pt-BR" sz="1600" i="1">
                        <a:latin typeface="Cambria Math"/>
                        <a:cs typeface="Calibri" pitchFamily="34" charset="0"/>
                      </a:rPr>
                      <m:t>𝑦</m:t>
                    </m:r>
                  </m:oMath>
                </a14:m>
                <a:r>
                  <a:rPr lang="pt-BR" sz="1600" dirty="0">
                    <a:latin typeface="Calibri" pitchFamily="34" charset="0"/>
                    <a:cs typeface="Calibri" pitchFamily="34" charset="0"/>
                  </a:rPr>
                  <a:t> inteiros. </a:t>
                </a:r>
              </a:p>
              <a:p>
                <a:pPr lvl="0"/>
                <a:r>
                  <a:rPr lang="pt-BR" sz="1600" dirty="0">
                    <a:latin typeface="Calibri" pitchFamily="34" charset="0"/>
                    <a:cs typeface="Calibri" pitchFamily="34" charset="0"/>
                  </a:rPr>
                  <a:t>Utilize passagem de parâmetros por referência. </a:t>
                </a:r>
              </a:p>
            </p:txBody>
          </p:sp>
        </mc:Choice>
        <mc:Fallback xmlns="">
          <p:sp>
            <p:nvSpPr>
              <p:cNvPr id="8194" name="Retângulo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4340" y="1275160"/>
                <a:ext cx="8351520" cy="584775"/>
              </a:xfrm>
              <a:prstGeom prst="rect">
                <a:avLst/>
              </a:prstGeom>
              <a:blipFill>
                <a:blip r:embed="rId2"/>
                <a:stretch>
                  <a:fillRect l="-365" t="-3125" b="-12500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ítulo 1">
            <a:extLst>
              <a:ext uri="{FF2B5EF4-FFF2-40B4-BE49-F238E27FC236}">
                <a16:creationId xmlns:a16="http://schemas.microsoft.com/office/drawing/2014/main" id="{3E6E5FB0-80A7-451F-A89D-236AF3F926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z="3600" b="1" dirty="0">
                <a:latin typeface="Calibri" pitchFamily="34" charset="0"/>
                <a:cs typeface="Calibri" pitchFamily="34" charset="0"/>
              </a:rPr>
              <a:t>Exercício VI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453952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4834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575704" y="1133620"/>
            <a:ext cx="648057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350" dirty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endParaRPr lang="pt-BR" sz="1350" dirty="0">
              <a:latin typeface="Courier New" pitchFamily="49" charset="0"/>
              <a:cs typeface="Courier New" pitchFamily="49" charset="0"/>
            </a:endParaRPr>
          </a:p>
          <a:p>
            <a:r>
              <a:rPr lang="pt-BR" sz="1350" dirty="0">
                <a:latin typeface="Courier New" pitchFamily="49" charset="0"/>
                <a:cs typeface="Courier New" pitchFamily="49" charset="0"/>
              </a:rPr>
              <a:t>  Delta = </a:t>
            </a:r>
            <a:r>
              <a:rPr lang="pt-BR" sz="1350" dirty="0" err="1">
                <a:latin typeface="Courier New" pitchFamily="49" charset="0"/>
                <a:cs typeface="Courier New" pitchFamily="49" charset="0"/>
              </a:rPr>
              <a:t>Math.Pow</a:t>
            </a:r>
            <a:r>
              <a:rPr lang="pt-BR" sz="1350" dirty="0">
                <a:latin typeface="Courier New" pitchFamily="49" charset="0"/>
                <a:cs typeface="Courier New" pitchFamily="49" charset="0"/>
              </a:rPr>
              <a:t>(b, 2)-4*a*c;</a:t>
            </a:r>
          </a:p>
          <a:p>
            <a:endParaRPr lang="pt-BR" sz="1350" dirty="0">
              <a:latin typeface="Courier New" pitchFamily="49" charset="0"/>
              <a:cs typeface="Courier New" pitchFamily="49" charset="0"/>
            </a:endParaRPr>
          </a:p>
          <a:p>
            <a:r>
              <a:rPr lang="pt-BR" sz="135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350" dirty="0" err="1">
                <a:latin typeface="Courier New" pitchFamily="49" charset="0"/>
                <a:cs typeface="Courier New" pitchFamily="49" charset="0"/>
              </a:rPr>
              <a:t>if</a:t>
            </a:r>
            <a:r>
              <a:rPr lang="pt-BR" sz="1350" dirty="0">
                <a:latin typeface="Courier New" pitchFamily="49" charset="0"/>
                <a:cs typeface="Courier New" pitchFamily="49" charset="0"/>
              </a:rPr>
              <a:t> (Delta &lt; 0)</a:t>
            </a:r>
          </a:p>
          <a:p>
            <a:r>
              <a:rPr lang="pt-BR" sz="1350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pt-BR" sz="1350" dirty="0" err="1">
                <a:latin typeface="Courier New" pitchFamily="49" charset="0"/>
                <a:cs typeface="Courier New" pitchFamily="49" charset="0"/>
              </a:rPr>
              <a:t>Console.WriteLine</a:t>
            </a:r>
            <a:r>
              <a:rPr lang="pt-BR" sz="1350" dirty="0">
                <a:latin typeface="Courier New" pitchFamily="49" charset="0"/>
                <a:cs typeface="Courier New" pitchFamily="49" charset="0"/>
              </a:rPr>
              <a:t>("\</a:t>
            </a:r>
            <a:r>
              <a:rPr lang="pt-BR" sz="1350" dirty="0" err="1">
                <a:latin typeface="Courier New" pitchFamily="49" charset="0"/>
                <a:cs typeface="Courier New" pitchFamily="49" charset="0"/>
              </a:rPr>
              <a:t>nNão</a:t>
            </a:r>
            <a:r>
              <a:rPr lang="pt-BR" sz="1350" dirty="0">
                <a:latin typeface="Courier New" pitchFamily="49" charset="0"/>
                <a:cs typeface="Courier New" pitchFamily="49" charset="0"/>
              </a:rPr>
              <a:t> existem Raízes Reais!\n");</a:t>
            </a:r>
          </a:p>
          <a:p>
            <a:r>
              <a:rPr lang="pt-BR" sz="135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350" dirty="0" err="1">
                <a:latin typeface="Courier New" pitchFamily="49" charset="0"/>
                <a:cs typeface="Courier New" pitchFamily="49" charset="0"/>
              </a:rPr>
              <a:t>else</a:t>
            </a:r>
            <a:endParaRPr lang="pt-BR" sz="1350" dirty="0">
              <a:latin typeface="Courier New" pitchFamily="49" charset="0"/>
              <a:cs typeface="Courier New" pitchFamily="49" charset="0"/>
            </a:endParaRPr>
          </a:p>
          <a:p>
            <a:r>
              <a:rPr lang="pt-BR" sz="1350" dirty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r>
              <a:rPr lang="pt-BR" sz="1350" dirty="0">
                <a:latin typeface="Courier New" pitchFamily="49" charset="0"/>
                <a:cs typeface="Courier New" pitchFamily="49" charset="0"/>
              </a:rPr>
              <a:t>     Raiz1 = (-b + </a:t>
            </a:r>
            <a:r>
              <a:rPr lang="pt-BR" sz="1350" dirty="0" err="1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pt-BR" sz="1350" dirty="0">
                <a:latin typeface="Courier New" pitchFamily="49" charset="0"/>
                <a:cs typeface="Courier New" pitchFamily="49" charset="0"/>
              </a:rPr>
              <a:t>(Delta)) / (2 * a);</a:t>
            </a:r>
          </a:p>
          <a:p>
            <a:r>
              <a:rPr lang="pt-BR" sz="1350" dirty="0">
                <a:latin typeface="Courier New" pitchFamily="49" charset="0"/>
                <a:cs typeface="Courier New" pitchFamily="49" charset="0"/>
              </a:rPr>
              <a:t>     Raiz2 = (-b - </a:t>
            </a:r>
            <a:r>
              <a:rPr lang="pt-BR" sz="1350" dirty="0" err="1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pt-BR" sz="1350" dirty="0">
                <a:latin typeface="Courier New" pitchFamily="49" charset="0"/>
                <a:cs typeface="Courier New" pitchFamily="49" charset="0"/>
              </a:rPr>
              <a:t>(Delta)) / (2 * a);</a:t>
            </a:r>
          </a:p>
          <a:p>
            <a:endParaRPr lang="pt-BR" sz="1350" dirty="0">
              <a:latin typeface="Courier New" pitchFamily="49" charset="0"/>
              <a:cs typeface="Courier New" pitchFamily="49" charset="0"/>
            </a:endParaRPr>
          </a:p>
          <a:p>
            <a:r>
              <a:rPr lang="pt-BR" sz="1350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pt-BR" sz="1350" dirty="0" err="1">
                <a:latin typeface="Courier New" pitchFamily="49" charset="0"/>
                <a:cs typeface="Courier New" pitchFamily="49" charset="0"/>
              </a:rPr>
              <a:t>Console.WriteLine</a:t>
            </a:r>
            <a:r>
              <a:rPr lang="pt-BR" sz="1350" dirty="0">
                <a:latin typeface="Courier New" pitchFamily="49" charset="0"/>
                <a:cs typeface="Courier New" pitchFamily="49" charset="0"/>
              </a:rPr>
              <a:t>("\</a:t>
            </a:r>
            <a:r>
              <a:rPr lang="pt-BR" sz="1350" dirty="0" err="1">
                <a:latin typeface="Courier New" pitchFamily="49" charset="0"/>
                <a:cs typeface="Courier New" pitchFamily="49" charset="0"/>
              </a:rPr>
              <a:t>nRaiz</a:t>
            </a:r>
            <a:r>
              <a:rPr lang="pt-BR" sz="1350" dirty="0">
                <a:latin typeface="Courier New" pitchFamily="49" charset="0"/>
                <a:cs typeface="Courier New" pitchFamily="49" charset="0"/>
              </a:rPr>
              <a:t> 1 = {0:F2}", Raiz1);</a:t>
            </a:r>
          </a:p>
          <a:p>
            <a:r>
              <a:rPr lang="pt-BR" sz="1350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pt-BR" sz="1350" dirty="0" err="1">
                <a:latin typeface="Courier New" pitchFamily="49" charset="0"/>
                <a:cs typeface="Courier New" pitchFamily="49" charset="0"/>
              </a:rPr>
              <a:t>Console.WriteLine</a:t>
            </a:r>
            <a:r>
              <a:rPr lang="pt-BR" sz="1350" dirty="0">
                <a:latin typeface="Courier New" pitchFamily="49" charset="0"/>
                <a:cs typeface="Courier New" pitchFamily="49" charset="0"/>
              </a:rPr>
              <a:t>("Raiz 2 = {0:F2}\n", Raiz2);</a:t>
            </a:r>
          </a:p>
          <a:p>
            <a:r>
              <a:rPr lang="pt-BR" sz="1350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endParaRPr lang="pt-BR" sz="1350" dirty="0">
              <a:latin typeface="Courier New" pitchFamily="49" charset="0"/>
              <a:cs typeface="Courier New" pitchFamily="49" charset="0"/>
            </a:endParaRPr>
          </a:p>
          <a:p>
            <a:r>
              <a:rPr lang="pt-BR" sz="1350" dirty="0">
                <a:latin typeface="Courier New" pitchFamily="49" charset="0"/>
                <a:cs typeface="Courier New" pitchFamily="49" charset="0"/>
              </a:rPr>
              <a:t>...</a:t>
            </a:r>
          </a:p>
        </p:txBody>
      </p:sp>
      <p:cxnSp>
        <p:nvCxnSpPr>
          <p:cNvPr id="7" name="Conector de seta reta 6"/>
          <p:cNvCxnSpPr/>
          <p:nvPr/>
        </p:nvCxnSpPr>
        <p:spPr bwMode="auto">
          <a:xfrm>
            <a:off x="8522732" y="2525448"/>
            <a:ext cx="0" cy="643498"/>
          </a:xfrm>
          <a:prstGeom prst="straightConnector1">
            <a:avLst/>
          </a:prstGeom>
          <a:noFill/>
          <a:ln w="28575" cap="flat" cmpd="sng" algn="ctr">
            <a:solidFill>
              <a:srgbClr val="92D050"/>
            </a:solidFill>
            <a:prstDash val="solid"/>
            <a:round/>
            <a:headEnd type="oval" w="lg" len="lg"/>
            <a:tailEnd type="oval" w="lg" len="lg"/>
          </a:ln>
          <a:effectLst/>
        </p:spPr>
      </p:cxnSp>
      <p:cxnSp>
        <p:nvCxnSpPr>
          <p:cNvPr id="8" name="Conector de seta reta 7"/>
          <p:cNvCxnSpPr/>
          <p:nvPr/>
        </p:nvCxnSpPr>
        <p:spPr bwMode="auto">
          <a:xfrm>
            <a:off x="7766648" y="2525448"/>
            <a:ext cx="0" cy="643498"/>
          </a:xfrm>
          <a:prstGeom prst="straightConnector1">
            <a:avLst/>
          </a:prstGeom>
          <a:noFill/>
          <a:ln w="28575" cap="flat" cmpd="sng" algn="ctr">
            <a:solidFill>
              <a:srgbClr val="FFC000"/>
            </a:solidFill>
            <a:prstDash val="solid"/>
            <a:round/>
            <a:headEnd type="oval" w="lg" len="lg"/>
            <a:tailEnd type="oval" w="lg" len="lg"/>
          </a:ln>
          <a:effectLst/>
        </p:spPr>
      </p:cxnSp>
      <p:cxnSp>
        <p:nvCxnSpPr>
          <p:cNvPr id="9" name="Conector de seta reta 8"/>
          <p:cNvCxnSpPr/>
          <p:nvPr/>
        </p:nvCxnSpPr>
        <p:spPr bwMode="auto">
          <a:xfrm>
            <a:off x="8144690" y="3470988"/>
            <a:ext cx="0" cy="643498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oval" w="lg" len="lg"/>
            <a:tailEnd type="oval" w="lg" len="lg"/>
          </a:ln>
          <a:effectLst/>
        </p:spPr>
      </p:cxnSp>
      <p:cxnSp>
        <p:nvCxnSpPr>
          <p:cNvPr id="10" name="Conector de seta reta 9"/>
          <p:cNvCxnSpPr/>
          <p:nvPr/>
        </p:nvCxnSpPr>
        <p:spPr bwMode="auto">
          <a:xfrm flipH="1">
            <a:off x="7820654" y="2224276"/>
            <a:ext cx="324036" cy="274604"/>
          </a:xfrm>
          <a:prstGeom prst="straightConnector1">
            <a:avLst/>
          </a:prstGeom>
          <a:noFill/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Conector de seta reta 12"/>
          <p:cNvCxnSpPr/>
          <p:nvPr/>
        </p:nvCxnSpPr>
        <p:spPr bwMode="auto">
          <a:xfrm>
            <a:off x="8144690" y="2228851"/>
            <a:ext cx="324036" cy="274604"/>
          </a:xfrm>
          <a:prstGeom prst="straightConnector1">
            <a:avLst/>
          </a:prstGeom>
          <a:noFill/>
          <a:ln w="28575" cap="flat" cmpd="sng" algn="ctr">
            <a:solidFill>
              <a:srgbClr val="92D05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Conector de seta reta 13"/>
          <p:cNvCxnSpPr/>
          <p:nvPr/>
        </p:nvCxnSpPr>
        <p:spPr bwMode="auto">
          <a:xfrm>
            <a:off x="7766648" y="3196384"/>
            <a:ext cx="324036" cy="274604"/>
          </a:xfrm>
          <a:prstGeom prst="straightConnector1">
            <a:avLst/>
          </a:prstGeom>
          <a:noFill/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Conector de seta reta 15"/>
          <p:cNvCxnSpPr/>
          <p:nvPr/>
        </p:nvCxnSpPr>
        <p:spPr bwMode="auto">
          <a:xfrm flipH="1">
            <a:off x="8198696" y="3196384"/>
            <a:ext cx="324036" cy="274604"/>
          </a:xfrm>
          <a:prstGeom prst="straightConnector1">
            <a:avLst/>
          </a:prstGeom>
          <a:noFill/>
          <a:ln w="28575" cap="flat" cmpd="sng" algn="ctr">
            <a:solidFill>
              <a:srgbClr val="92D05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" name="Conector de seta reta 3"/>
          <p:cNvCxnSpPr/>
          <p:nvPr/>
        </p:nvCxnSpPr>
        <p:spPr bwMode="auto">
          <a:xfrm>
            <a:off x="8144690" y="1580778"/>
            <a:ext cx="0" cy="643498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oval" w="lg" len="lg"/>
            <a:tailEnd type="oval" w="lg" len="lg"/>
          </a:ln>
          <a:effectLst/>
        </p:spPr>
      </p:cxnSp>
      <p:sp>
        <p:nvSpPr>
          <p:cNvPr id="3" name="Título 2">
            <a:extLst>
              <a:ext uri="{FF2B5EF4-FFF2-40B4-BE49-F238E27FC236}">
                <a16:creationId xmlns:a16="http://schemas.microsoft.com/office/drawing/2014/main" id="{B6D0B1F2-71E0-4204-B75E-9502726F1D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Estrutura Condicional (IF – ELSE)</a:t>
            </a:r>
          </a:p>
        </p:txBody>
      </p:sp>
    </p:spTree>
    <p:extLst>
      <p:ext uri="{BB962C8B-B14F-4D97-AF65-F5344CB8AC3E}">
        <p14:creationId xmlns:p14="http://schemas.microsoft.com/office/powerpoint/2010/main" val="419185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450384" y="1247726"/>
            <a:ext cx="6480572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350" dirty="0">
                <a:latin typeface="Courier New" pitchFamily="49" charset="0"/>
                <a:cs typeface="Courier New" pitchFamily="49" charset="0"/>
              </a:rPr>
              <a:t>  switch (</a:t>
            </a:r>
            <a:r>
              <a:rPr lang="pt-BR" sz="1350" dirty="0" err="1">
                <a:latin typeface="Courier New" pitchFamily="49" charset="0"/>
                <a:cs typeface="Courier New" pitchFamily="49" charset="0"/>
              </a:rPr>
              <a:t>Op</a:t>
            </a:r>
            <a:r>
              <a:rPr lang="pt-BR" sz="135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pt-BR" sz="1350" dirty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r>
              <a:rPr lang="pt-BR" sz="1350" dirty="0">
                <a:latin typeface="Courier New" pitchFamily="49" charset="0"/>
                <a:cs typeface="Courier New" pitchFamily="49" charset="0"/>
              </a:rPr>
              <a:t>      case 1:</a:t>
            </a:r>
          </a:p>
          <a:p>
            <a:r>
              <a:rPr lang="pt-BR" sz="1350" dirty="0"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pt-BR" sz="1350" dirty="0" err="1">
                <a:latin typeface="Courier New" pitchFamily="49" charset="0"/>
                <a:cs typeface="Courier New" pitchFamily="49" charset="0"/>
              </a:rPr>
              <a:t>if</a:t>
            </a:r>
            <a:r>
              <a:rPr lang="pt-BR" sz="135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pt-BR" sz="1350" dirty="0" err="1">
                <a:latin typeface="Courier New" pitchFamily="49" charset="0"/>
                <a:cs typeface="Courier New" pitchFamily="49" charset="0"/>
              </a:rPr>
              <a:t>Console.CapsLock</a:t>
            </a:r>
            <a:r>
              <a:rPr lang="pt-BR" sz="135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pt-BR" sz="1350" dirty="0"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pt-BR" sz="1350" dirty="0" err="1">
                <a:latin typeface="Courier New" pitchFamily="49" charset="0"/>
                <a:cs typeface="Courier New" pitchFamily="49" charset="0"/>
              </a:rPr>
              <a:t>Console.WriteLine</a:t>
            </a:r>
            <a:r>
              <a:rPr lang="pt-BR" sz="1350" dirty="0">
                <a:latin typeface="Courier New" pitchFamily="49" charset="0"/>
                <a:cs typeface="Courier New" pitchFamily="49" charset="0"/>
              </a:rPr>
              <a:t>("O </a:t>
            </a:r>
            <a:r>
              <a:rPr lang="pt-BR" sz="1350" dirty="0" err="1">
                <a:latin typeface="Courier New" pitchFamily="49" charset="0"/>
                <a:cs typeface="Courier New" pitchFamily="49" charset="0"/>
              </a:rPr>
              <a:t>NumLock</a:t>
            </a:r>
            <a:r>
              <a:rPr lang="pt-BR" sz="1350" dirty="0">
                <a:latin typeface="Courier New" pitchFamily="49" charset="0"/>
                <a:cs typeface="Courier New" pitchFamily="49" charset="0"/>
              </a:rPr>
              <a:t> está Ligado");</a:t>
            </a:r>
          </a:p>
          <a:p>
            <a:r>
              <a:rPr lang="pt-BR" sz="1350" dirty="0">
                <a:latin typeface="Courier New" pitchFamily="49" charset="0"/>
                <a:cs typeface="Courier New" pitchFamily="49" charset="0"/>
              </a:rPr>
              <a:t>          break;</a:t>
            </a:r>
          </a:p>
          <a:p>
            <a:r>
              <a:rPr lang="pt-BR" sz="1350" dirty="0">
                <a:latin typeface="Courier New" pitchFamily="49" charset="0"/>
                <a:cs typeface="Courier New" pitchFamily="49" charset="0"/>
              </a:rPr>
              <a:t>      case 2:</a:t>
            </a:r>
          </a:p>
          <a:p>
            <a:r>
              <a:rPr lang="pt-BR" sz="1350" dirty="0"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pt-BR" sz="1350" dirty="0" err="1">
                <a:latin typeface="Courier New" pitchFamily="49" charset="0"/>
                <a:cs typeface="Courier New" pitchFamily="49" charset="0"/>
              </a:rPr>
              <a:t>Console.BackgroundColor</a:t>
            </a:r>
            <a:r>
              <a:rPr lang="pt-BR" sz="135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sz="1350" dirty="0" err="1">
                <a:latin typeface="Courier New" pitchFamily="49" charset="0"/>
                <a:cs typeface="Courier New" pitchFamily="49" charset="0"/>
              </a:rPr>
              <a:t>ConsoleColor.Blue</a:t>
            </a:r>
            <a:r>
              <a:rPr lang="pt-BR" sz="135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pt-BR" sz="1350" dirty="0"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pt-BR" sz="1350" dirty="0" err="1">
                <a:latin typeface="Courier New" pitchFamily="49" charset="0"/>
                <a:cs typeface="Courier New" pitchFamily="49" charset="0"/>
              </a:rPr>
              <a:t>Console.ForegroundColor</a:t>
            </a:r>
            <a:r>
              <a:rPr lang="pt-BR" sz="135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sz="1350" dirty="0" err="1">
                <a:latin typeface="Courier New" pitchFamily="49" charset="0"/>
                <a:cs typeface="Courier New" pitchFamily="49" charset="0"/>
              </a:rPr>
              <a:t>ConsoleColor.Black</a:t>
            </a:r>
            <a:r>
              <a:rPr lang="pt-BR" sz="135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pt-BR" sz="1350" dirty="0">
                <a:latin typeface="Courier New" pitchFamily="49" charset="0"/>
                <a:cs typeface="Courier New" pitchFamily="49" charset="0"/>
              </a:rPr>
              <a:t>          break;</a:t>
            </a:r>
          </a:p>
          <a:p>
            <a:r>
              <a:rPr lang="pt-BR" sz="1350" dirty="0">
                <a:latin typeface="Courier New" pitchFamily="49" charset="0"/>
                <a:cs typeface="Courier New" pitchFamily="49" charset="0"/>
              </a:rPr>
              <a:t>      default:</a:t>
            </a:r>
          </a:p>
          <a:p>
            <a:r>
              <a:rPr lang="pt-BR" sz="1350" dirty="0"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pt-BR" sz="1350" dirty="0" err="1">
                <a:latin typeface="Courier New" pitchFamily="49" charset="0"/>
                <a:cs typeface="Courier New" pitchFamily="49" charset="0"/>
              </a:rPr>
              <a:t>Console.WriteLine</a:t>
            </a:r>
            <a:r>
              <a:rPr lang="pt-BR" sz="1350" dirty="0">
                <a:latin typeface="Courier New" pitchFamily="49" charset="0"/>
                <a:cs typeface="Courier New" pitchFamily="49" charset="0"/>
              </a:rPr>
              <a:t>("Opção Inválida !!!");</a:t>
            </a:r>
          </a:p>
          <a:p>
            <a:r>
              <a:rPr lang="pt-BR" sz="1350" dirty="0">
                <a:latin typeface="Courier New" pitchFamily="49" charset="0"/>
                <a:cs typeface="Courier New" pitchFamily="49" charset="0"/>
              </a:rPr>
              <a:t>          break;</a:t>
            </a:r>
          </a:p>
          <a:p>
            <a:r>
              <a:rPr lang="pt-BR" sz="1350" dirty="0">
                <a:latin typeface="Courier New" pitchFamily="49" charset="0"/>
                <a:cs typeface="Courier New" pitchFamily="49" charset="0"/>
              </a:rPr>
              <a:t>...</a:t>
            </a:r>
          </a:p>
        </p:txBody>
      </p:sp>
      <p:cxnSp>
        <p:nvCxnSpPr>
          <p:cNvPr id="7" name="Conector de seta reta 6"/>
          <p:cNvCxnSpPr/>
          <p:nvPr/>
        </p:nvCxnSpPr>
        <p:spPr bwMode="auto">
          <a:xfrm>
            <a:off x="8747622" y="2426388"/>
            <a:ext cx="0" cy="643498"/>
          </a:xfrm>
          <a:prstGeom prst="straightConnector1">
            <a:avLst/>
          </a:prstGeom>
          <a:noFill/>
          <a:ln w="28575" cap="flat" cmpd="sng" algn="ctr">
            <a:solidFill>
              <a:srgbClr val="92D050"/>
            </a:solidFill>
            <a:prstDash val="solid"/>
            <a:round/>
            <a:headEnd type="oval" w="lg" len="lg"/>
            <a:tailEnd type="oval" w="lg" len="lg"/>
          </a:ln>
          <a:effectLst/>
        </p:spPr>
      </p:cxnSp>
      <p:cxnSp>
        <p:nvCxnSpPr>
          <p:cNvPr id="8" name="Conector de seta reta 7"/>
          <p:cNvCxnSpPr/>
          <p:nvPr/>
        </p:nvCxnSpPr>
        <p:spPr bwMode="auto">
          <a:xfrm>
            <a:off x="7451478" y="2426388"/>
            <a:ext cx="0" cy="643498"/>
          </a:xfrm>
          <a:prstGeom prst="straightConnector1">
            <a:avLst/>
          </a:prstGeom>
          <a:noFill/>
          <a:ln w="28575" cap="flat" cmpd="sng" algn="ctr">
            <a:solidFill>
              <a:srgbClr val="FFC000"/>
            </a:solidFill>
            <a:prstDash val="solid"/>
            <a:round/>
            <a:headEnd type="oval" w="lg" len="lg"/>
            <a:tailEnd type="oval" w="lg" len="lg"/>
          </a:ln>
          <a:effectLst/>
        </p:spPr>
      </p:cxnSp>
      <p:cxnSp>
        <p:nvCxnSpPr>
          <p:cNvPr id="9" name="Conector de seta reta 8"/>
          <p:cNvCxnSpPr/>
          <p:nvPr/>
        </p:nvCxnSpPr>
        <p:spPr bwMode="auto">
          <a:xfrm>
            <a:off x="8099550" y="3371928"/>
            <a:ext cx="0" cy="643498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oval" w="lg" len="lg"/>
            <a:tailEnd type="oval" w="lg" len="lg"/>
          </a:ln>
          <a:effectLst/>
        </p:spPr>
      </p:cxnSp>
      <p:cxnSp>
        <p:nvCxnSpPr>
          <p:cNvPr id="10" name="Conector de seta reta 9"/>
          <p:cNvCxnSpPr/>
          <p:nvPr/>
        </p:nvCxnSpPr>
        <p:spPr bwMode="auto">
          <a:xfrm flipH="1">
            <a:off x="7505484" y="2125216"/>
            <a:ext cx="594066" cy="279179"/>
          </a:xfrm>
          <a:prstGeom prst="straightConnector1">
            <a:avLst/>
          </a:prstGeom>
          <a:noFill/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Conector de seta reta 12"/>
          <p:cNvCxnSpPr/>
          <p:nvPr/>
        </p:nvCxnSpPr>
        <p:spPr bwMode="auto">
          <a:xfrm>
            <a:off x="8099550" y="2129791"/>
            <a:ext cx="594066" cy="274604"/>
          </a:xfrm>
          <a:prstGeom prst="straightConnector1">
            <a:avLst/>
          </a:prstGeom>
          <a:noFill/>
          <a:ln w="28575" cap="flat" cmpd="sng" algn="ctr">
            <a:solidFill>
              <a:srgbClr val="92D05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Conector de seta reta 14"/>
          <p:cNvCxnSpPr/>
          <p:nvPr/>
        </p:nvCxnSpPr>
        <p:spPr bwMode="auto">
          <a:xfrm>
            <a:off x="7451478" y="3097324"/>
            <a:ext cx="594066" cy="274604"/>
          </a:xfrm>
          <a:prstGeom prst="straightConnector1">
            <a:avLst/>
          </a:prstGeom>
          <a:noFill/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Conector de seta reta 16"/>
          <p:cNvCxnSpPr/>
          <p:nvPr/>
        </p:nvCxnSpPr>
        <p:spPr bwMode="auto">
          <a:xfrm flipH="1">
            <a:off x="8158233" y="3092749"/>
            <a:ext cx="594066" cy="279179"/>
          </a:xfrm>
          <a:prstGeom prst="straightConnector1">
            <a:avLst/>
          </a:prstGeom>
          <a:noFill/>
          <a:ln w="28575" cap="flat" cmpd="sng" algn="ctr">
            <a:solidFill>
              <a:srgbClr val="92D05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Conector de seta reta 17"/>
          <p:cNvCxnSpPr/>
          <p:nvPr/>
        </p:nvCxnSpPr>
        <p:spPr bwMode="auto">
          <a:xfrm>
            <a:off x="7829520" y="2427252"/>
            <a:ext cx="0" cy="643498"/>
          </a:xfrm>
          <a:prstGeom prst="straightConnector1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oval" w="lg" len="lg"/>
            <a:tailEnd type="oval" w="lg" len="lg"/>
          </a:ln>
          <a:effectLst/>
        </p:spPr>
      </p:cxnSp>
      <p:cxnSp>
        <p:nvCxnSpPr>
          <p:cNvPr id="19" name="Conector de seta reta 18"/>
          <p:cNvCxnSpPr/>
          <p:nvPr/>
        </p:nvCxnSpPr>
        <p:spPr bwMode="auto">
          <a:xfrm>
            <a:off x="8369580" y="2427252"/>
            <a:ext cx="0" cy="643498"/>
          </a:xfrm>
          <a:prstGeom prst="straightConnector1">
            <a:avLst/>
          </a:prstGeom>
          <a:noFill/>
          <a:ln w="28575" cap="flat" cmpd="sng" algn="ctr">
            <a:solidFill>
              <a:srgbClr val="FF66CC"/>
            </a:solidFill>
            <a:prstDash val="solid"/>
            <a:round/>
            <a:headEnd type="oval" w="lg" len="lg"/>
            <a:tailEnd type="oval" w="lg" len="lg"/>
          </a:ln>
          <a:effectLst/>
        </p:spPr>
      </p:cxnSp>
      <p:cxnSp>
        <p:nvCxnSpPr>
          <p:cNvPr id="20" name="Conector de seta reta 19"/>
          <p:cNvCxnSpPr/>
          <p:nvPr/>
        </p:nvCxnSpPr>
        <p:spPr bwMode="auto">
          <a:xfrm flipH="1">
            <a:off x="7883526" y="2136644"/>
            <a:ext cx="216024" cy="267751"/>
          </a:xfrm>
          <a:prstGeom prst="straightConnector1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" name="Conector de seta reta 20"/>
          <p:cNvCxnSpPr/>
          <p:nvPr/>
        </p:nvCxnSpPr>
        <p:spPr bwMode="auto">
          <a:xfrm>
            <a:off x="8099550" y="2133217"/>
            <a:ext cx="216024" cy="274604"/>
          </a:xfrm>
          <a:prstGeom prst="straightConnector1">
            <a:avLst/>
          </a:prstGeom>
          <a:noFill/>
          <a:ln w="28575" cap="flat" cmpd="sng" algn="ctr">
            <a:solidFill>
              <a:srgbClr val="FF66CC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" name="Conector de seta reta 3"/>
          <p:cNvCxnSpPr/>
          <p:nvPr/>
        </p:nvCxnSpPr>
        <p:spPr bwMode="auto">
          <a:xfrm>
            <a:off x="8099550" y="1481718"/>
            <a:ext cx="0" cy="643498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oval" w="lg" len="lg"/>
            <a:tailEnd type="oval" w="lg" len="lg"/>
          </a:ln>
          <a:effectLst/>
        </p:spPr>
      </p:cxnSp>
      <p:cxnSp>
        <p:nvCxnSpPr>
          <p:cNvPr id="22" name="Conector de seta reta 21"/>
          <p:cNvCxnSpPr/>
          <p:nvPr/>
        </p:nvCxnSpPr>
        <p:spPr bwMode="auto">
          <a:xfrm flipH="1">
            <a:off x="8143740" y="3062867"/>
            <a:ext cx="216024" cy="267751"/>
          </a:xfrm>
          <a:prstGeom prst="straightConnector1">
            <a:avLst/>
          </a:prstGeom>
          <a:noFill/>
          <a:ln w="28575" cap="flat" cmpd="sng" algn="ctr">
            <a:solidFill>
              <a:srgbClr val="FF66CC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Conector de seta reta 22"/>
          <p:cNvCxnSpPr/>
          <p:nvPr/>
        </p:nvCxnSpPr>
        <p:spPr bwMode="auto">
          <a:xfrm>
            <a:off x="7859958" y="3056014"/>
            <a:ext cx="216024" cy="274604"/>
          </a:xfrm>
          <a:prstGeom prst="straightConnector1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" name="Título 2">
            <a:extLst>
              <a:ext uri="{FF2B5EF4-FFF2-40B4-BE49-F238E27FC236}">
                <a16:creationId xmlns:a16="http://schemas.microsoft.com/office/drawing/2014/main" id="{DB01454E-507F-4759-8153-10C8D698F0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Estrutura Condicional (SWITCH)</a:t>
            </a:r>
          </a:p>
        </p:txBody>
      </p:sp>
    </p:spTree>
    <p:extLst>
      <p:ext uri="{BB962C8B-B14F-4D97-AF65-F5344CB8AC3E}">
        <p14:creationId xmlns:p14="http://schemas.microsoft.com/office/powerpoint/2010/main" val="1989887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728699" y="1407319"/>
            <a:ext cx="6480572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350" dirty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endParaRPr lang="pt-BR" sz="1350" dirty="0">
              <a:latin typeface="Courier New" pitchFamily="49" charset="0"/>
              <a:cs typeface="Courier New" pitchFamily="49" charset="0"/>
            </a:endParaRPr>
          </a:p>
          <a:p>
            <a:r>
              <a:rPr lang="pt-BR" sz="135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350" dirty="0" err="1">
                <a:latin typeface="Courier New" pitchFamily="49" charset="0"/>
                <a:cs typeface="Courier New" pitchFamily="49" charset="0"/>
              </a:rPr>
              <a:t>Random</a:t>
            </a:r>
            <a:r>
              <a:rPr lang="pt-BR" sz="1350" dirty="0">
                <a:latin typeface="Courier New" pitchFamily="49" charset="0"/>
                <a:cs typeface="Courier New" pitchFamily="49" charset="0"/>
              </a:rPr>
              <a:t> x = new </a:t>
            </a:r>
            <a:r>
              <a:rPr lang="pt-BR" sz="1350" dirty="0" err="1">
                <a:latin typeface="Courier New" pitchFamily="49" charset="0"/>
                <a:cs typeface="Courier New" pitchFamily="49" charset="0"/>
              </a:rPr>
              <a:t>Random</a:t>
            </a:r>
            <a:r>
              <a:rPr lang="pt-BR" sz="135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endParaRPr lang="pt-BR" sz="1350" dirty="0">
              <a:latin typeface="Courier New" pitchFamily="49" charset="0"/>
              <a:cs typeface="Courier New" pitchFamily="49" charset="0"/>
            </a:endParaRPr>
          </a:p>
          <a:p>
            <a:r>
              <a:rPr lang="pt-BR" sz="135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350" dirty="0" err="1">
                <a:latin typeface="Courier New" pitchFamily="49" charset="0"/>
                <a:cs typeface="Courier New" pitchFamily="49" charset="0"/>
              </a:rPr>
              <a:t>Console.WriteLine</a:t>
            </a:r>
            <a:r>
              <a:rPr lang="pt-BR" sz="1350" dirty="0">
                <a:latin typeface="Courier New" pitchFamily="49" charset="0"/>
                <a:cs typeface="Courier New" pitchFamily="49" charset="0"/>
              </a:rPr>
              <a:t>("Exemplo com FOR\n");</a:t>
            </a:r>
          </a:p>
          <a:p>
            <a:endParaRPr lang="pt-BR" sz="1350" dirty="0">
              <a:latin typeface="Courier New" pitchFamily="49" charset="0"/>
              <a:cs typeface="Courier New" pitchFamily="49" charset="0"/>
            </a:endParaRPr>
          </a:p>
          <a:p>
            <a:r>
              <a:rPr lang="pt-BR" sz="1350" dirty="0">
                <a:latin typeface="Courier New" pitchFamily="49" charset="0"/>
                <a:cs typeface="Courier New" pitchFamily="49" charset="0"/>
              </a:rPr>
              <a:t>  for (i = 1; i &lt;= 10; i++)</a:t>
            </a:r>
          </a:p>
          <a:p>
            <a:r>
              <a:rPr lang="pt-BR" sz="1350" dirty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r>
              <a:rPr lang="pt-BR" sz="1350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pt-BR" sz="1350" dirty="0" err="1">
                <a:latin typeface="Courier New" pitchFamily="49" charset="0"/>
                <a:cs typeface="Courier New" pitchFamily="49" charset="0"/>
              </a:rPr>
              <a:t>Console.WriteLine</a:t>
            </a:r>
            <a:r>
              <a:rPr lang="pt-BR" sz="1350" dirty="0">
                <a:latin typeface="Courier New" pitchFamily="49" charset="0"/>
                <a:cs typeface="Courier New" pitchFamily="49" charset="0"/>
              </a:rPr>
              <a:t>(“Sorteio {0:00}: {1,10}",</a:t>
            </a:r>
            <a:r>
              <a:rPr lang="pt-BR" sz="1350" dirty="0" err="1">
                <a:latin typeface="Courier New" pitchFamily="49" charset="0"/>
                <a:cs typeface="Courier New" pitchFamily="49" charset="0"/>
              </a:rPr>
              <a:t>i,x.Next</a:t>
            </a:r>
            <a:r>
              <a:rPr lang="pt-BR" sz="1350" dirty="0">
                <a:latin typeface="Courier New" pitchFamily="49" charset="0"/>
                <a:cs typeface="Courier New" pitchFamily="49" charset="0"/>
              </a:rPr>
              <a:t>());</a:t>
            </a:r>
          </a:p>
          <a:p>
            <a:r>
              <a:rPr lang="pt-BR" sz="1350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endParaRPr lang="pt-BR" sz="1350" dirty="0">
              <a:latin typeface="Courier New" pitchFamily="49" charset="0"/>
              <a:cs typeface="Courier New" pitchFamily="49" charset="0"/>
            </a:endParaRPr>
          </a:p>
          <a:p>
            <a:r>
              <a:rPr lang="pt-BR" sz="135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350" dirty="0" err="1">
                <a:latin typeface="Courier New" pitchFamily="49" charset="0"/>
                <a:cs typeface="Courier New" pitchFamily="49" charset="0"/>
              </a:rPr>
              <a:t>Console.ReadKey</a:t>
            </a:r>
            <a:r>
              <a:rPr lang="pt-BR" sz="135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endParaRPr lang="pt-BR" sz="1350" dirty="0">
              <a:latin typeface="Courier New" pitchFamily="49" charset="0"/>
              <a:cs typeface="Courier New" pitchFamily="49" charset="0"/>
            </a:endParaRPr>
          </a:p>
          <a:p>
            <a:r>
              <a:rPr lang="pt-BR" sz="1350" dirty="0">
                <a:latin typeface="Courier New" pitchFamily="49" charset="0"/>
                <a:cs typeface="Courier New" pitchFamily="49" charset="0"/>
              </a:rPr>
              <a:t>...</a:t>
            </a:r>
          </a:p>
        </p:txBody>
      </p:sp>
      <p:cxnSp>
        <p:nvCxnSpPr>
          <p:cNvPr id="9" name="Conector de seta reta 8"/>
          <p:cNvCxnSpPr/>
          <p:nvPr/>
        </p:nvCxnSpPr>
        <p:spPr bwMode="auto">
          <a:xfrm>
            <a:off x="7929246" y="1566870"/>
            <a:ext cx="0" cy="2263678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oval" w="lg" len="lg"/>
            <a:tailEnd type="oval" w="lg" len="lg"/>
          </a:ln>
          <a:effectLst/>
        </p:spPr>
      </p:cxnSp>
      <p:cxnSp>
        <p:nvCxnSpPr>
          <p:cNvPr id="14" name="Conector de seta reta 13"/>
          <p:cNvCxnSpPr/>
          <p:nvPr/>
        </p:nvCxnSpPr>
        <p:spPr bwMode="auto">
          <a:xfrm flipV="1">
            <a:off x="8415300" y="2318379"/>
            <a:ext cx="0" cy="814665"/>
          </a:xfrm>
          <a:prstGeom prst="straightConnector1">
            <a:avLst/>
          </a:prstGeom>
          <a:noFill/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Conector de seta reta 15"/>
          <p:cNvCxnSpPr/>
          <p:nvPr/>
        </p:nvCxnSpPr>
        <p:spPr bwMode="auto">
          <a:xfrm>
            <a:off x="7967784" y="3133044"/>
            <a:ext cx="432048" cy="0"/>
          </a:xfrm>
          <a:prstGeom prst="straightConnector1">
            <a:avLst/>
          </a:prstGeom>
          <a:noFill/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Conector de seta reta 17"/>
          <p:cNvCxnSpPr/>
          <p:nvPr/>
        </p:nvCxnSpPr>
        <p:spPr bwMode="auto">
          <a:xfrm flipH="1">
            <a:off x="7967784" y="2318379"/>
            <a:ext cx="432048" cy="0"/>
          </a:xfrm>
          <a:prstGeom prst="straightConnector1">
            <a:avLst/>
          </a:prstGeom>
          <a:noFill/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" name="Conector de seta reta 7"/>
          <p:cNvCxnSpPr/>
          <p:nvPr/>
        </p:nvCxnSpPr>
        <p:spPr bwMode="auto">
          <a:xfrm>
            <a:off x="7929246" y="2318379"/>
            <a:ext cx="0" cy="814665"/>
          </a:xfrm>
          <a:prstGeom prst="straightConnector1">
            <a:avLst/>
          </a:prstGeom>
          <a:noFill/>
          <a:ln w="28575" cap="flat" cmpd="sng" algn="ctr">
            <a:solidFill>
              <a:srgbClr val="FFC000"/>
            </a:solidFill>
            <a:prstDash val="solid"/>
            <a:round/>
            <a:headEnd type="oval" w="lg" len="lg"/>
            <a:tailEnd type="oval" w="lg" len="lg"/>
          </a:ln>
          <a:effectLst/>
        </p:spPr>
      </p:cxnSp>
      <p:sp>
        <p:nvSpPr>
          <p:cNvPr id="3" name="Título 2">
            <a:extLst>
              <a:ext uri="{FF2B5EF4-FFF2-40B4-BE49-F238E27FC236}">
                <a16:creationId xmlns:a16="http://schemas.microsoft.com/office/drawing/2014/main" id="{093FD35F-18AF-48D0-81AE-C5D45773B7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Estruturas de Repetição (Estrutura FOR)</a:t>
            </a:r>
          </a:p>
        </p:txBody>
      </p:sp>
    </p:spTree>
    <p:extLst>
      <p:ext uri="{BB962C8B-B14F-4D97-AF65-F5344CB8AC3E}">
        <p14:creationId xmlns:p14="http://schemas.microsoft.com/office/powerpoint/2010/main" val="3741777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560236" y="1328957"/>
            <a:ext cx="6480572" cy="23775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350" dirty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endParaRPr lang="pt-BR" sz="1350" dirty="0">
              <a:latin typeface="Courier New" pitchFamily="49" charset="0"/>
              <a:cs typeface="Courier New" pitchFamily="49" charset="0"/>
            </a:endParaRPr>
          </a:p>
          <a:p>
            <a:r>
              <a:rPr lang="pt-BR" sz="135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string[] </a:t>
            </a:r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Frase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 = new string[] </a:t>
            </a:r>
          </a:p>
          <a:p>
            <a:r>
              <a:rPr lang="en-US" sz="1350" dirty="0">
                <a:latin typeface="Courier New" pitchFamily="49" charset="0"/>
                <a:cs typeface="Courier New" pitchFamily="49" charset="0"/>
              </a:rPr>
              <a:t>  {"SI","ST","EM","AS"," D","E ","IN","FO","RM","AÇ","ÃO"};</a:t>
            </a:r>
          </a:p>
          <a:p>
            <a:endParaRPr lang="pt-BR" sz="1350" dirty="0">
              <a:latin typeface="Courier New" pitchFamily="49" charset="0"/>
              <a:cs typeface="Courier New" pitchFamily="49" charset="0"/>
            </a:endParaRPr>
          </a:p>
          <a:p>
            <a:r>
              <a:rPr lang="pt-BR" sz="135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350" dirty="0" err="1">
                <a:latin typeface="Courier New" pitchFamily="49" charset="0"/>
                <a:cs typeface="Courier New" pitchFamily="49" charset="0"/>
              </a:rPr>
              <a:t>foreach</a:t>
            </a:r>
            <a:r>
              <a:rPr lang="pt-BR" sz="135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350" dirty="0" err="1">
                <a:latin typeface="Courier New" pitchFamily="49" charset="0"/>
                <a:cs typeface="Courier New" pitchFamily="49" charset="0"/>
              </a:rPr>
              <a:t>string</a:t>
            </a:r>
            <a:r>
              <a:rPr lang="pt-BR" sz="1350" dirty="0">
                <a:latin typeface="Courier New" pitchFamily="49" charset="0"/>
                <a:cs typeface="Courier New" pitchFamily="49" charset="0"/>
              </a:rPr>
              <a:t> Letras in Frase)</a:t>
            </a:r>
          </a:p>
          <a:p>
            <a:r>
              <a:rPr lang="pt-BR" sz="1350" dirty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r>
              <a:rPr lang="pt-BR" sz="1350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pt-BR" sz="1350" dirty="0" err="1">
                <a:latin typeface="Courier New" pitchFamily="49" charset="0"/>
                <a:cs typeface="Courier New" pitchFamily="49" charset="0"/>
              </a:rPr>
              <a:t>Console.Write</a:t>
            </a:r>
            <a:r>
              <a:rPr lang="pt-BR" sz="1350" dirty="0">
                <a:latin typeface="Courier New" pitchFamily="49" charset="0"/>
                <a:cs typeface="Courier New" pitchFamily="49" charset="0"/>
              </a:rPr>
              <a:t>(Letras);</a:t>
            </a:r>
          </a:p>
          <a:p>
            <a:r>
              <a:rPr lang="pt-BR" sz="1350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endParaRPr lang="pt-BR" sz="1350" dirty="0">
              <a:latin typeface="Courier New" pitchFamily="49" charset="0"/>
              <a:cs typeface="Courier New" pitchFamily="49" charset="0"/>
            </a:endParaRPr>
          </a:p>
          <a:p>
            <a:r>
              <a:rPr lang="pt-BR" sz="1350" dirty="0">
                <a:latin typeface="Courier New" pitchFamily="49" charset="0"/>
                <a:cs typeface="Courier New" pitchFamily="49" charset="0"/>
              </a:rPr>
              <a:t>...</a:t>
            </a:r>
          </a:p>
        </p:txBody>
      </p:sp>
      <p:cxnSp>
        <p:nvCxnSpPr>
          <p:cNvPr id="9" name="Conector de seta reta 8"/>
          <p:cNvCxnSpPr/>
          <p:nvPr/>
        </p:nvCxnSpPr>
        <p:spPr bwMode="auto">
          <a:xfrm>
            <a:off x="7796986" y="1439911"/>
            <a:ext cx="0" cy="2263678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oval" w="lg" len="lg"/>
            <a:tailEnd type="oval" w="lg" len="lg"/>
          </a:ln>
          <a:effectLst/>
        </p:spPr>
      </p:cxnSp>
      <p:cxnSp>
        <p:nvCxnSpPr>
          <p:cNvPr id="14" name="Conector de seta reta 13"/>
          <p:cNvCxnSpPr/>
          <p:nvPr/>
        </p:nvCxnSpPr>
        <p:spPr bwMode="auto">
          <a:xfrm flipV="1">
            <a:off x="8283040" y="2191420"/>
            <a:ext cx="0" cy="814665"/>
          </a:xfrm>
          <a:prstGeom prst="straightConnector1">
            <a:avLst/>
          </a:prstGeom>
          <a:noFill/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Conector de seta reta 15"/>
          <p:cNvCxnSpPr/>
          <p:nvPr/>
        </p:nvCxnSpPr>
        <p:spPr bwMode="auto">
          <a:xfrm>
            <a:off x="7835524" y="3006085"/>
            <a:ext cx="432048" cy="0"/>
          </a:xfrm>
          <a:prstGeom prst="straightConnector1">
            <a:avLst/>
          </a:prstGeom>
          <a:noFill/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Conector de seta reta 17"/>
          <p:cNvCxnSpPr/>
          <p:nvPr/>
        </p:nvCxnSpPr>
        <p:spPr bwMode="auto">
          <a:xfrm flipH="1">
            <a:off x="7835524" y="2191420"/>
            <a:ext cx="432048" cy="0"/>
          </a:xfrm>
          <a:prstGeom prst="straightConnector1">
            <a:avLst/>
          </a:prstGeom>
          <a:noFill/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" name="Conector de seta reta 7"/>
          <p:cNvCxnSpPr/>
          <p:nvPr/>
        </p:nvCxnSpPr>
        <p:spPr bwMode="auto">
          <a:xfrm>
            <a:off x="7796986" y="2191420"/>
            <a:ext cx="0" cy="814665"/>
          </a:xfrm>
          <a:prstGeom prst="straightConnector1">
            <a:avLst/>
          </a:prstGeom>
          <a:noFill/>
          <a:ln w="28575" cap="flat" cmpd="sng" algn="ctr">
            <a:solidFill>
              <a:srgbClr val="FFC000"/>
            </a:solidFill>
            <a:prstDash val="solid"/>
            <a:round/>
            <a:headEnd type="oval" w="lg" len="lg"/>
            <a:tailEnd type="oval" w="lg" len="lg"/>
          </a:ln>
          <a:effectLst/>
        </p:spPr>
      </p:cxnSp>
      <p:sp>
        <p:nvSpPr>
          <p:cNvPr id="3" name="CaixaDeTexto 2"/>
          <p:cNvSpPr txBox="1"/>
          <p:nvPr/>
        </p:nvSpPr>
        <p:spPr>
          <a:xfrm>
            <a:off x="7865298" y="1925965"/>
            <a:ext cx="71846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00" b="1" dirty="0">
                <a:solidFill>
                  <a:srgbClr val="FF0000"/>
                </a:solidFill>
              </a:rPr>
              <a:t>{COLEÇÃO}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6AF8F80F-DBA7-463D-BF8D-0C953D5127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Estruturas de Repetição (FOREACH)</a:t>
            </a:r>
          </a:p>
        </p:txBody>
      </p:sp>
    </p:spTree>
    <p:extLst>
      <p:ext uri="{BB962C8B-B14F-4D97-AF65-F5344CB8AC3E}">
        <p14:creationId xmlns:p14="http://schemas.microsoft.com/office/powerpoint/2010/main" val="22786009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649913" y="1305871"/>
            <a:ext cx="6480572" cy="2793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350" dirty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endParaRPr lang="pt-BR" sz="1350" dirty="0">
              <a:latin typeface="Courier New" pitchFamily="49" charset="0"/>
              <a:cs typeface="Courier New" pitchFamily="49" charset="0"/>
            </a:endParaRPr>
          </a:p>
          <a:p>
            <a:r>
              <a:rPr lang="pt-BR" sz="1350" dirty="0">
                <a:latin typeface="Courier New" pitchFamily="49" charset="0"/>
                <a:cs typeface="Courier New" pitchFamily="49" charset="0"/>
              </a:rPr>
              <a:t>  i=1;</a:t>
            </a:r>
          </a:p>
          <a:p>
            <a:endParaRPr lang="pt-BR" sz="1350" dirty="0">
              <a:latin typeface="Courier New" pitchFamily="49" charset="0"/>
              <a:cs typeface="Courier New" pitchFamily="49" charset="0"/>
            </a:endParaRPr>
          </a:p>
          <a:p>
            <a:r>
              <a:rPr lang="pt-BR" sz="135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350" dirty="0" err="1">
                <a:latin typeface="Courier New" pitchFamily="49" charset="0"/>
                <a:cs typeface="Courier New" pitchFamily="49" charset="0"/>
              </a:rPr>
              <a:t>while</a:t>
            </a:r>
            <a:r>
              <a:rPr lang="pt-BR" sz="1350" dirty="0">
                <a:latin typeface="Courier New" pitchFamily="49" charset="0"/>
                <a:cs typeface="Courier New" pitchFamily="49" charset="0"/>
              </a:rPr>
              <a:t>(i&lt;=10)</a:t>
            </a:r>
          </a:p>
          <a:p>
            <a:r>
              <a:rPr lang="pt-BR" sz="1350" dirty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r>
              <a:rPr lang="pt-BR" sz="1350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pt-BR" sz="1350" dirty="0" err="1">
                <a:latin typeface="Courier New" pitchFamily="49" charset="0"/>
                <a:cs typeface="Courier New" pitchFamily="49" charset="0"/>
              </a:rPr>
              <a:t>Console.WriteLine</a:t>
            </a:r>
            <a:r>
              <a:rPr lang="pt-BR" sz="1350" dirty="0">
                <a:latin typeface="Courier New" pitchFamily="49" charset="0"/>
                <a:cs typeface="Courier New" pitchFamily="49" charset="0"/>
              </a:rPr>
              <a:t>(“Sorteio {0:00}: {1,10}",</a:t>
            </a:r>
            <a:r>
              <a:rPr lang="pt-BR" sz="1350" dirty="0" err="1">
                <a:latin typeface="Courier New" pitchFamily="49" charset="0"/>
                <a:cs typeface="Courier New" pitchFamily="49" charset="0"/>
              </a:rPr>
              <a:t>i,x.Next</a:t>
            </a:r>
            <a:r>
              <a:rPr lang="pt-BR" sz="1350" dirty="0">
                <a:latin typeface="Courier New" pitchFamily="49" charset="0"/>
                <a:cs typeface="Courier New" pitchFamily="49" charset="0"/>
              </a:rPr>
              <a:t>());</a:t>
            </a:r>
          </a:p>
          <a:p>
            <a:r>
              <a:rPr lang="pt-BR" sz="1350" dirty="0">
                <a:latin typeface="Courier New" pitchFamily="49" charset="0"/>
                <a:cs typeface="Courier New" pitchFamily="49" charset="0"/>
              </a:rPr>
              <a:t>      i++;</a:t>
            </a:r>
          </a:p>
          <a:p>
            <a:r>
              <a:rPr lang="pt-BR" sz="1350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endParaRPr lang="pt-BR" sz="1350" dirty="0">
              <a:latin typeface="Courier New" pitchFamily="49" charset="0"/>
              <a:cs typeface="Courier New" pitchFamily="49" charset="0"/>
            </a:endParaRPr>
          </a:p>
          <a:p>
            <a:r>
              <a:rPr lang="pt-BR" sz="135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350" dirty="0" err="1">
                <a:latin typeface="Courier New" pitchFamily="49" charset="0"/>
                <a:cs typeface="Courier New" pitchFamily="49" charset="0"/>
              </a:rPr>
              <a:t>Console.ReadKey</a:t>
            </a:r>
            <a:r>
              <a:rPr lang="pt-BR" sz="135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endParaRPr lang="pt-BR" sz="1350" dirty="0">
              <a:latin typeface="Courier New" pitchFamily="49" charset="0"/>
              <a:cs typeface="Courier New" pitchFamily="49" charset="0"/>
            </a:endParaRPr>
          </a:p>
          <a:p>
            <a:r>
              <a:rPr lang="pt-BR" sz="1350" dirty="0">
                <a:latin typeface="Courier New" pitchFamily="49" charset="0"/>
                <a:cs typeface="Courier New" pitchFamily="49" charset="0"/>
              </a:rPr>
              <a:t>...</a:t>
            </a:r>
          </a:p>
        </p:txBody>
      </p:sp>
      <p:cxnSp>
        <p:nvCxnSpPr>
          <p:cNvPr id="9" name="Conector de seta reta 8"/>
          <p:cNvCxnSpPr/>
          <p:nvPr/>
        </p:nvCxnSpPr>
        <p:spPr bwMode="auto">
          <a:xfrm>
            <a:off x="7845426" y="1305871"/>
            <a:ext cx="0" cy="2263678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oval" w="lg" len="lg"/>
            <a:tailEnd type="oval" w="lg" len="lg"/>
          </a:ln>
          <a:effectLst/>
        </p:spPr>
      </p:cxnSp>
      <p:cxnSp>
        <p:nvCxnSpPr>
          <p:cNvPr id="14" name="Conector de seta reta 13"/>
          <p:cNvCxnSpPr/>
          <p:nvPr/>
        </p:nvCxnSpPr>
        <p:spPr bwMode="auto">
          <a:xfrm flipV="1">
            <a:off x="8331480" y="2057380"/>
            <a:ext cx="0" cy="814665"/>
          </a:xfrm>
          <a:prstGeom prst="straightConnector1">
            <a:avLst/>
          </a:prstGeom>
          <a:noFill/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Conector de seta reta 15"/>
          <p:cNvCxnSpPr/>
          <p:nvPr/>
        </p:nvCxnSpPr>
        <p:spPr bwMode="auto">
          <a:xfrm>
            <a:off x="7883964" y="2872045"/>
            <a:ext cx="432048" cy="0"/>
          </a:xfrm>
          <a:prstGeom prst="straightConnector1">
            <a:avLst/>
          </a:prstGeom>
          <a:noFill/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Conector de seta reta 17"/>
          <p:cNvCxnSpPr/>
          <p:nvPr/>
        </p:nvCxnSpPr>
        <p:spPr bwMode="auto">
          <a:xfrm flipH="1">
            <a:off x="7883964" y="2057380"/>
            <a:ext cx="432048" cy="0"/>
          </a:xfrm>
          <a:prstGeom prst="straightConnector1">
            <a:avLst/>
          </a:prstGeom>
          <a:noFill/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" name="Conector de seta reta 7"/>
          <p:cNvCxnSpPr/>
          <p:nvPr/>
        </p:nvCxnSpPr>
        <p:spPr bwMode="auto">
          <a:xfrm>
            <a:off x="7845426" y="2057380"/>
            <a:ext cx="0" cy="814665"/>
          </a:xfrm>
          <a:prstGeom prst="straightConnector1">
            <a:avLst/>
          </a:prstGeom>
          <a:noFill/>
          <a:ln w="28575" cap="flat" cmpd="sng" algn="ctr">
            <a:solidFill>
              <a:srgbClr val="FFC000"/>
            </a:solidFill>
            <a:prstDash val="solid"/>
            <a:round/>
            <a:headEnd type="oval" w="lg" len="lg"/>
            <a:tailEnd type="oval" w="lg" len="lg"/>
          </a:ln>
          <a:effectLst/>
        </p:spPr>
      </p:cxnSp>
      <p:sp>
        <p:nvSpPr>
          <p:cNvPr id="3" name="CaixaDeTexto 2"/>
          <p:cNvSpPr txBox="1"/>
          <p:nvPr/>
        </p:nvSpPr>
        <p:spPr>
          <a:xfrm>
            <a:off x="7872460" y="1826547"/>
            <a:ext cx="54861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350" dirty="0">
                <a:solidFill>
                  <a:srgbClr val="FF0000"/>
                </a:solidFill>
              </a:rPr>
              <a:t>Teste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E4D632FC-98EC-41DB-80D4-554DE11F81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z="3600" b="1" dirty="0">
                <a:latin typeface="Calibri" pitchFamily="34" charset="0"/>
                <a:cs typeface="Calibri" pitchFamily="34" charset="0"/>
              </a:rPr>
              <a:t>Estruturas de Repetição (</a:t>
            </a:r>
            <a:r>
              <a:rPr lang="pt-BR" sz="3200" b="1" dirty="0">
                <a:latin typeface="Calibri" pitchFamily="34" charset="0"/>
                <a:cs typeface="Calibri" pitchFamily="34" charset="0"/>
              </a:rPr>
              <a:t>WHILE)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5201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569058" y="1244479"/>
            <a:ext cx="6480572" cy="32085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350" dirty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endParaRPr lang="pt-BR" sz="1350" dirty="0">
              <a:latin typeface="Courier New" pitchFamily="49" charset="0"/>
              <a:cs typeface="Courier New" pitchFamily="49" charset="0"/>
            </a:endParaRPr>
          </a:p>
          <a:p>
            <a:r>
              <a:rPr lang="pt-BR" sz="1350" dirty="0">
                <a:latin typeface="Courier New" pitchFamily="49" charset="0"/>
                <a:cs typeface="Courier New" pitchFamily="49" charset="0"/>
              </a:rPr>
              <a:t>  i = 1;</a:t>
            </a:r>
          </a:p>
          <a:p>
            <a:endParaRPr lang="pt-BR" sz="1350" dirty="0">
              <a:latin typeface="Courier New" pitchFamily="49" charset="0"/>
              <a:cs typeface="Courier New" pitchFamily="49" charset="0"/>
            </a:endParaRPr>
          </a:p>
          <a:p>
            <a:r>
              <a:rPr lang="pt-BR" sz="1350" dirty="0">
                <a:latin typeface="Courier New" pitchFamily="49" charset="0"/>
                <a:cs typeface="Courier New" pitchFamily="49" charset="0"/>
              </a:rPr>
              <a:t>  do</a:t>
            </a:r>
          </a:p>
          <a:p>
            <a:r>
              <a:rPr lang="pt-BR" sz="1350" dirty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r>
              <a:rPr lang="pt-BR" sz="1350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pt-BR" sz="1350" dirty="0" err="1">
                <a:latin typeface="Courier New" pitchFamily="49" charset="0"/>
                <a:cs typeface="Courier New" pitchFamily="49" charset="0"/>
              </a:rPr>
              <a:t>Console.Write</a:t>
            </a:r>
            <a:r>
              <a:rPr lang="pt-BR" sz="1350" dirty="0">
                <a:latin typeface="Courier New" pitchFamily="49" charset="0"/>
                <a:cs typeface="Courier New" pitchFamily="49" charset="0"/>
              </a:rPr>
              <a:t>("\</a:t>
            </a:r>
            <a:r>
              <a:rPr lang="pt-BR" sz="1350" dirty="0" err="1">
                <a:latin typeface="Courier New" pitchFamily="49" charset="0"/>
                <a:cs typeface="Courier New" pitchFamily="49" charset="0"/>
              </a:rPr>
              <a:t>nSorteio</a:t>
            </a:r>
            <a:r>
              <a:rPr lang="pt-BR" sz="1350" dirty="0">
                <a:latin typeface="Courier New" pitchFamily="49" charset="0"/>
                <a:cs typeface="Courier New" pitchFamily="49" charset="0"/>
              </a:rPr>
              <a:t> {0:00}: {1,10}", i, </a:t>
            </a:r>
            <a:r>
              <a:rPr lang="pt-BR" sz="1350" dirty="0" err="1">
                <a:latin typeface="Courier New" pitchFamily="49" charset="0"/>
                <a:cs typeface="Courier New" pitchFamily="49" charset="0"/>
              </a:rPr>
              <a:t>x.Next</a:t>
            </a:r>
            <a:r>
              <a:rPr lang="pt-BR" sz="1350" dirty="0">
                <a:latin typeface="Courier New" pitchFamily="49" charset="0"/>
                <a:cs typeface="Courier New" pitchFamily="49" charset="0"/>
              </a:rPr>
              <a:t>());</a:t>
            </a:r>
          </a:p>
          <a:p>
            <a:r>
              <a:rPr lang="pt-BR" sz="1350" dirty="0">
                <a:latin typeface="Courier New" pitchFamily="49" charset="0"/>
                <a:cs typeface="Courier New" pitchFamily="49" charset="0"/>
              </a:rPr>
              <a:t>      i++;</a:t>
            </a:r>
          </a:p>
          <a:p>
            <a:endParaRPr lang="pt-BR" sz="1350" dirty="0">
              <a:latin typeface="Courier New" pitchFamily="49" charset="0"/>
              <a:cs typeface="Courier New" pitchFamily="49" charset="0"/>
            </a:endParaRPr>
          </a:p>
          <a:p>
            <a:r>
              <a:rPr lang="pt-BR" sz="1350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pt-BR" sz="1350" dirty="0" err="1">
                <a:latin typeface="Courier New" pitchFamily="49" charset="0"/>
                <a:cs typeface="Courier New" pitchFamily="49" charset="0"/>
              </a:rPr>
              <a:t>Console.Write</a:t>
            </a:r>
            <a:r>
              <a:rPr lang="pt-BR" sz="1350" dirty="0">
                <a:latin typeface="Courier New" pitchFamily="49" charset="0"/>
                <a:cs typeface="Courier New" pitchFamily="49" charset="0"/>
              </a:rPr>
              <a:t>("\t\</a:t>
            </a:r>
            <a:r>
              <a:rPr lang="pt-BR" sz="1350" dirty="0" err="1">
                <a:latin typeface="Courier New" pitchFamily="49" charset="0"/>
                <a:cs typeface="Courier New" pitchFamily="49" charset="0"/>
              </a:rPr>
              <a:t>tDeseja</a:t>
            </a:r>
            <a:r>
              <a:rPr lang="pt-BR" sz="1350" dirty="0">
                <a:latin typeface="Courier New" pitchFamily="49" charset="0"/>
                <a:cs typeface="Courier New" pitchFamily="49" charset="0"/>
              </a:rPr>
              <a:t> um outro Número? (S/N) ");</a:t>
            </a:r>
          </a:p>
          <a:p>
            <a:r>
              <a:rPr lang="pt-BR" sz="1350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pt-BR" sz="1350" dirty="0" err="1">
                <a:latin typeface="Courier New" pitchFamily="49" charset="0"/>
                <a:cs typeface="Courier New" pitchFamily="49" charset="0"/>
              </a:rPr>
              <a:t>Resp</a:t>
            </a:r>
            <a:r>
              <a:rPr lang="pt-BR" sz="135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sz="1350" dirty="0" err="1">
                <a:latin typeface="Courier New" pitchFamily="49" charset="0"/>
                <a:cs typeface="Courier New" pitchFamily="49" charset="0"/>
              </a:rPr>
              <a:t>Console.ReadKey</a:t>
            </a:r>
            <a:r>
              <a:rPr lang="pt-BR" sz="135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endParaRPr lang="pt-BR" sz="1350" dirty="0">
              <a:latin typeface="Courier New" pitchFamily="49" charset="0"/>
              <a:cs typeface="Courier New" pitchFamily="49" charset="0"/>
            </a:endParaRPr>
          </a:p>
          <a:p>
            <a:r>
              <a:rPr lang="pt-BR" sz="1350" dirty="0">
                <a:latin typeface="Courier New" pitchFamily="49" charset="0"/>
                <a:cs typeface="Courier New" pitchFamily="49" charset="0"/>
              </a:rPr>
              <a:t>  } </a:t>
            </a:r>
            <a:r>
              <a:rPr lang="pt-BR" sz="1350" dirty="0" err="1">
                <a:latin typeface="Courier New" pitchFamily="49" charset="0"/>
                <a:cs typeface="Courier New" pitchFamily="49" charset="0"/>
              </a:rPr>
              <a:t>while</a:t>
            </a:r>
            <a:r>
              <a:rPr lang="pt-BR" sz="135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pt-BR" sz="1350" dirty="0" err="1">
                <a:latin typeface="Courier New" pitchFamily="49" charset="0"/>
                <a:cs typeface="Courier New" pitchFamily="49" charset="0"/>
              </a:rPr>
              <a:t>Resp.KeyChar</a:t>
            </a:r>
            <a:r>
              <a:rPr lang="pt-BR" sz="1350" dirty="0">
                <a:latin typeface="Courier New" pitchFamily="49" charset="0"/>
                <a:cs typeface="Courier New" pitchFamily="49" charset="0"/>
              </a:rPr>
              <a:t> == 'S' || </a:t>
            </a:r>
            <a:r>
              <a:rPr lang="pt-BR" sz="1350" dirty="0" err="1">
                <a:latin typeface="Courier New" pitchFamily="49" charset="0"/>
                <a:cs typeface="Courier New" pitchFamily="49" charset="0"/>
              </a:rPr>
              <a:t>Resp.KeyChar</a:t>
            </a:r>
            <a:r>
              <a:rPr lang="pt-BR" sz="1350" dirty="0">
                <a:latin typeface="Courier New" pitchFamily="49" charset="0"/>
                <a:cs typeface="Courier New" pitchFamily="49" charset="0"/>
              </a:rPr>
              <a:t>=='s');</a:t>
            </a:r>
          </a:p>
          <a:p>
            <a:endParaRPr lang="pt-BR" sz="1350" dirty="0">
              <a:latin typeface="Courier New" pitchFamily="49" charset="0"/>
              <a:cs typeface="Courier New" pitchFamily="49" charset="0"/>
            </a:endParaRPr>
          </a:p>
          <a:p>
            <a:r>
              <a:rPr lang="pt-BR" sz="1350" dirty="0">
                <a:latin typeface="Courier New" pitchFamily="49" charset="0"/>
                <a:cs typeface="Courier New" pitchFamily="49" charset="0"/>
              </a:rPr>
              <a:t>...</a:t>
            </a:r>
          </a:p>
        </p:txBody>
      </p:sp>
      <p:cxnSp>
        <p:nvCxnSpPr>
          <p:cNvPr id="9" name="Conector de seta reta 8"/>
          <p:cNvCxnSpPr/>
          <p:nvPr/>
        </p:nvCxnSpPr>
        <p:spPr bwMode="auto">
          <a:xfrm>
            <a:off x="7929246" y="1620210"/>
            <a:ext cx="0" cy="2263678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oval" w="lg" len="lg"/>
            <a:tailEnd type="oval" w="lg" len="lg"/>
          </a:ln>
          <a:effectLst/>
        </p:spPr>
      </p:cxnSp>
      <p:cxnSp>
        <p:nvCxnSpPr>
          <p:cNvPr id="14" name="Conector de seta reta 13"/>
          <p:cNvCxnSpPr/>
          <p:nvPr/>
        </p:nvCxnSpPr>
        <p:spPr bwMode="auto">
          <a:xfrm flipV="1">
            <a:off x="8415300" y="2371719"/>
            <a:ext cx="0" cy="814665"/>
          </a:xfrm>
          <a:prstGeom prst="straightConnector1">
            <a:avLst/>
          </a:prstGeom>
          <a:noFill/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Conector de seta reta 15"/>
          <p:cNvCxnSpPr/>
          <p:nvPr/>
        </p:nvCxnSpPr>
        <p:spPr bwMode="auto">
          <a:xfrm>
            <a:off x="7967784" y="3186384"/>
            <a:ext cx="432048" cy="0"/>
          </a:xfrm>
          <a:prstGeom prst="straightConnector1">
            <a:avLst/>
          </a:prstGeom>
          <a:noFill/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Conector de seta reta 17"/>
          <p:cNvCxnSpPr/>
          <p:nvPr/>
        </p:nvCxnSpPr>
        <p:spPr bwMode="auto">
          <a:xfrm flipH="1">
            <a:off x="7967784" y="2371719"/>
            <a:ext cx="432048" cy="0"/>
          </a:xfrm>
          <a:prstGeom prst="straightConnector1">
            <a:avLst/>
          </a:prstGeom>
          <a:noFill/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" name="Conector de seta reta 7"/>
          <p:cNvCxnSpPr/>
          <p:nvPr/>
        </p:nvCxnSpPr>
        <p:spPr bwMode="auto">
          <a:xfrm>
            <a:off x="7929246" y="2371719"/>
            <a:ext cx="0" cy="814665"/>
          </a:xfrm>
          <a:prstGeom prst="straightConnector1">
            <a:avLst/>
          </a:prstGeom>
          <a:noFill/>
          <a:ln w="28575" cap="flat" cmpd="sng" algn="ctr">
            <a:solidFill>
              <a:srgbClr val="FFC000"/>
            </a:solidFill>
            <a:prstDash val="solid"/>
            <a:round/>
            <a:headEnd type="oval" w="lg" len="lg"/>
            <a:tailEnd type="oval" w="lg" len="lg"/>
          </a:ln>
          <a:effectLst/>
        </p:spPr>
      </p:cxnSp>
      <p:sp>
        <p:nvSpPr>
          <p:cNvPr id="10" name="CaixaDeTexto 9"/>
          <p:cNvSpPr txBox="1"/>
          <p:nvPr/>
        </p:nvSpPr>
        <p:spPr>
          <a:xfrm>
            <a:off x="7969960" y="3187459"/>
            <a:ext cx="54861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350" dirty="0">
                <a:solidFill>
                  <a:srgbClr val="FF0000"/>
                </a:solidFill>
              </a:rPr>
              <a:t>Teste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074B6901-3F10-45D8-835B-477A70F9BE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Estruturas de Repetição (DO – WHILE)</a:t>
            </a: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26297443"/>
      </p:ext>
    </p:extLst>
  </p:cSld>
  <p:clrMapOvr>
    <a:masterClrMapping/>
  </p:clrMapOvr>
</p:sld>
</file>

<file path=ppt/theme/theme1.xml><?xml version="1.0" encoding="utf-8"?>
<a:theme xmlns:a="http://schemas.openxmlformats.org/drawingml/2006/main" name="CAPA">
  <a:themeElements>
    <a:clrScheme name="Azul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Encerrament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ubtítulo">
  <a:themeElements>
    <a:clrScheme name="Azul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Apenas texto corrid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ítulo e texto corrid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Item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Título, texto e imagem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Texto e imagem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Apenas imagens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Tabela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1037</TotalTime>
  <Words>2655</Words>
  <Application>Microsoft Office PowerPoint</Application>
  <PresentationFormat>Apresentação na tela (16:9)</PresentationFormat>
  <Paragraphs>536</Paragraphs>
  <Slides>34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10</vt:i4>
      </vt:variant>
      <vt:variant>
        <vt:lpstr>Títulos de slides</vt:lpstr>
      </vt:variant>
      <vt:variant>
        <vt:i4>34</vt:i4>
      </vt:variant>
    </vt:vector>
  </HeadingPairs>
  <TitlesOfParts>
    <vt:vector size="48" baseType="lpstr">
      <vt:lpstr>Arial</vt:lpstr>
      <vt:lpstr>Calibri</vt:lpstr>
      <vt:lpstr>Cambria Math</vt:lpstr>
      <vt:lpstr>Courier New</vt:lpstr>
      <vt:lpstr>CAPA</vt:lpstr>
      <vt:lpstr>Subtítulo</vt:lpstr>
      <vt:lpstr>Apenas texto corrido</vt:lpstr>
      <vt:lpstr>Título e texto corrido</vt:lpstr>
      <vt:lpstr>Item</vt:lpstr>
      <vt:lpstr>Título, texto e imagem</vt:lpstr>
      <vt:lpstr>Texto e imagem</vt:lpstr>
      <vt:lpstr>Apenas imagens</vt:lpstr>
      <vt:lpstr>Tabela</vt:lpstr>
      <vt:lpstr>Encerramento</vt:lpstr>
      <vt:lpstr>Introdução</vt:lpstr>
      <vt:lpstr>Tipos de Estruturas de Dados</vt:lpstr>
      <vt:lpstr>Estrutura Sequencial</vt:lpstr>
      <vt:lpstr>Estrutura Condicional (IF – ELSE)</vt:lpstr>
      <vt:lpstr>Estrutura Condicional (SWITCH)</vt:lpstr>
      <vt:lpstr>Estruturas de Repetição (Estrutura FOR)</vt:lpstr>
      <vt:lpstr>Estruturas de Repetição (FOREACH)</vt:lpstr>
      <vt:lpstr>Estruturas de Repetição (WHILE)</vt:lpstr>
      <vt:lpstr>Estruturas de Repetição (DO – WHILE) </vt:lpstr>
      <vt:lpstr>Exercício I</vt:lpstr>
      <vt:lpstr>Exercício II</vt:lpstr>
      <vt:lpstr>Vetores e Matrizes</vt:lpstr>
      <vt:lpstr>Vetores e Matrizes</vt:lpstr>
      <vt:lpstr>Vetores e Matrizes</vt:lpstr>
      <vt:lpstr>Vetores e Matrizes</vt:lpstr>
      <vt:lpstr>Exercício III</vt:lpstr>
      <vt:lpstr>Exercício IV</vt:lpstr>
      <vt:lpstr>Funções e Procedimentos</vt:lpstr>
      <vt:lpstr>Funções e Procedimentos</vt:lpstr>
      <vt:lpstr>Funções e Procedimentos</vt:lpstr>
      <vt:lpstr>Funções e Procedimentos</vt:lpstr>
      <vt:lpstr>Funções e Procedimentos</vt:lpstr>
      <vt:lpstr>Funções e Procedimentos</vt:lpstr>
      <vt:lpstr>Funções e Procedimentos</vt:lpstr>
      <vt:lpstr>Funções e Procedimentos</vt:lpstr>
      <vt:lpstr>Funções e Procedimentos</vt:lpstr>
      <vt:lpstr>Funções e Procedimentos</vt:lpstr>
      <vt:lpstr>Exercício V</vt:lpstr>
      <vt:lpstr>Passagem de Parâmetros por Referência</vt:lpstr>
      <vt:lpstr>Passagem de Parâmetros por Referência</vt:lpstr>
      <vt:lpstr>Passagem de Parâmetros por Referência</vt:lpstr>
      <vt:lpstr>Passagem de Parâmetros por Referência</vt:lpstr>
      <vt:lpstr>Exercício VI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Kelen da Silva Miranda</dc:creator>
  <cp:lastModifiedBy>Leonardo</cp:lastModifiedBy>
  <cp:revision>82</cp:revision>
  <dcterms:created xsi:type="dcterms:W3CDTF">2018-04-05T14:34:00Z</dcterms:created>
  <dcterms:modified xsi:type="dcterms:W3CDTF">2022-08-10T23:45:06Z</dcterms:modified>
</cp:coreProperties>
</file>