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72" d="100"/>
          <a:sy n="72" d="100"/>
        </p:scale>
        <p:origin x="6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1320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3" name="Shape 1"/>
          <p:cNvSpPr/>
          <p:nvPr/>
        </p:nvSpPr>
        <p:spPr>
          <a:xfrm>
            <a:off x="-212035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162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8" y="652581"/>
            <a:ext cx="7477601" cy="19164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036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O que é Computação em Nuvem?</a:t>
            </a:r>
            <a:endParaRPr lang="en-US" sz="6036" dirty="0"/>
          </a:p>
        </p:txBody>
      </p:sp>
      <p:sp>
        <p:nvSpPr>
          <p:cNvPr id="6" name="Text 3"/>
          <p:cNvSpPr/>
          <p:nvPr/>
        </p:nvSpPr>
        <p:spPr>
          <a:xfrm>
            <a:off x="833199" y="4031694"/>
            <a:ext cx="7477601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Computação em nuvem refere-se à entrega de serviços de computação, incluindo armazenamento, banco de dados, servidores, software e muito mais, através da internet. Em vez de manter seus próprios recursos de TI, as empresas podem acessar esses serviços sob demanda e pagar apenas pelo que usam.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924639" y="6179820"/>
            <a:ext cx="172522" cy="14632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1152"/>
              </a:lnSpc>
              <a:buNone/>
            </a:pPr>
            <a:endParaRPr lang="en-US" sz="1152" dirty="0"/>
          </a:p>
        </p:txBody>
      </p:sp>
      <p:sp>
        <p:nvSpPr>
          <p:cNvPr id="9" name="Text 6"/>
          <p:cNvSpPr/>
          <p:nvPr/>
        </p:nvSpPr>
        <p:spPr>
          <a:xfrm>
            <a:off x="924639" y="6058614"/>
            <a:ext cx="7172439" cy="9252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Por Lucas Pontes, Raul </a:t>
            </a:r>
            <a:r>
              <a:rPr lang="en-US" sz="2187" b="1" dirty="0" err="1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Inacio</a:t>
            </a:r>
            <a:r>
              <a:rPr lang="en-US" sz="2187" b="1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, Arthur Henrique,</a:t>
            </a:r>
          </a:p>
          <a:p>
            <a:pPr marL="0" indent="0" algn="l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João Xavier e </a:t>
            </a:r>
            <a:r>
              <a:rPr lang="en-US" sz="2187" b="1" dirty="0" err="1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Kaue</a:t>
            </a:r>
            <a:r>
              <a:rPr lang="en-US" sz="2187" b="1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Alves</a:t>
            </a:r>
          </a:p>
          <a:p>
            <a:pPr marL="0" indent="0" algn="l">
              <a:lnSpc>
                <a:spcPts val="3062"/>
              </a:lnSpc>
              <a:buNone/>
            </a:pPr>
            <a:endParaRPr lang="en-US" sz="2187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4" name="Text 2"/>
          <p:cNvSpPr/>
          <p:nvPr/>
        </p:nvSpPr>
        <p:spPr>
          <a:xfrm>
            <a:off x="2037993" y="1328261"/>
            <a:ext cx="73394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Principais Serviços de Cloud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257806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AWS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3147417"/>
            <a:ext cx="3156347" cy="319861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 Amazon Web Services (AWS) é uma das principais plataformas de computação em nuvem, oferecendo uma ampla gama de serviços, desde armazenamento e banco de dados até inteligência artificial e análise de dados.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743932" y="257806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Microsoft Azure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5743932" y="3147417"/>
            <a:ext cx="3156347" cy="35540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 Microsoft Azure é outra importante plataforma de cloud, com serviços que cobrem infraestrutura, plataforma e software como serviço. É particularmente forte em soluções empresariais e integração com outros serviços da Microsoft.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449872" y="257806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OneDrive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9449872" y="3147417"/>
            <a:ext cx="3156347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 OneDrive é o serviço de armazenamento em nuvem da Microsoft, permitindo que os usuários armazenem e acessem seus arquivos de qualquer lugar.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520672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2525792" y="3075265"/>
            <a:ext cx="9578816" cy="126015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4962"/>
              </a:lnSpc>
              <a:buNone/>
            </a:pPr>
            <a:r>
              <a:rPr lang="en-US" sz="3970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Conceito de Computação em Nuvem e IoT.</a:t>
            </a:r>
            <a:endParaRPr lang="en-US" sz="397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5792" y="4637842"/>
            <a:ext cx="3192899" cy="806529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2727365" y="5746790"/>
            <a:ext cx="2520672" cy="31503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81"/>
              </a:lnSpc>
              <a:buNone/>
            </a:pPr>
            <a:r>
              <a:rPr lang="en-US" sz="1985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Coleta de Dados</a:t>
            </a:r>
            <a:endParaRPr lang="en-US" sz="1985" dirty="0"/>
          </a:p>
        </p:txBody>
      </p:sp>
      <p:sp>
        <p:nvSpPr>
          <p:cNvPr id="8" name="Text 4"/>
          <p:cNvSpPr/>
          <p:nvPr/>
        </p:nvSpPr>
        <p:spPr>
          <a:xfrm>
            <a:off x="2727365" y="6182797"/>
            <a:ext cx="2789753" cy="96797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541"/>
              </a:lnSpc>
              <a:buNone/>
            </a:pPr>
            <a:r>
              <a:rPr lang="en-US" sz="1588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Dispositivos IoT coletam dados em tempo real dos ambientes físicos.</a:t>
            </a:r>
            <a:endParaRPr lang="en-US" sz="1588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8691" y="4637842"/>
            <a:ext cx="3192899" cy="806529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5920264" y="5746790"/>
            <a:ext cx="2520672" cy="31503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81"/>
              </a:lnSpc>
              <a:buNone/>
            </a:pPr>
            <a:r>
              <a:rPr lang="en-US" sz="1985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Envio para Nuvem</a:t>
            </a:r>
            <a:endParaRPr lang="en-US" sz="1985" dirty="0"/>
          </a:p>
        </p:txBody>
      </p:sp>
      <p:sp>
        <p:nvSpPr>
          <p:cNvPr id="11" name="Text 6"/>
          <p:cNvSpPr/>
          <p:nvPr/>
        </p:nvSpPr>
        <p:spPr>
          <a:xfrm>
            <a:off x="5920264" y="6182797"/>
            <a:ext cx="2789753" cy="129063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541"/>
              </a:lnSpc>
              <a:buNone/>
            </a:pPr>
            <a:r>
              <a:rPr lang="en-US" sz="1588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Os dados são enviados para plataformas de computação em nuvem para processamento e análise.</a:t>
            </a:r>
            <a:endParaRPr lang="en-US" sz="1588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11590" y="4637842"/>
            <a:ext cx="3193018" cy="806529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9113163" y="5746790"/>
            <a:ext cx="2520672" cy="31503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81"/>
              </a:lnSpc>
              <a:buNone/>
            </a:pPr>
            <a:r>
              <a:rPr lang="en-US" sz="1985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Insights e Ações</a:t>
            </a:r>
            <a:endParaRPr lang="en-US" sz="1985" dirty="0"/>
          </a:p>
        </p:txBody>
      </p:sp>
      <p:sp>
        <p:nvSpPr>
          <p:cNvPr id="14" name="Text 8"/>
          <p:cNvSpPr/>
          <p:nvPr/>
        </p:nvSpPr>
        <p:spPr>
          <a:xfrm>
            <a:off x="9113163" y="6182797"/>
            <a:ext cx="2789873" cy="96797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541"/>
              </a:lnSpc>
              <a:buNone/>
            </a:pPr>
            <a:r>
              <a:rPr lang="en-US" sz="1588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 nuvem permite obter insights valiosos e acionar respostas automatizadas.</a:t>
            </a:r>
            <a:endParaRPr lang="en-US" sz="1588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4" name="Text 2"/>
          <p:cNvSpPr/>
          <p:nvPr/>
        </p:nvSpPr>
        <p:spPr>
          <a:xfrm>
            <a:off x="2037993" y="1646039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Características das Plataformas de Cloud para IoT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3652718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EE9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6" name="Text 4"/>
          <p:cNvSpPr/>
          <p:nvPr/>
        </p:nvSpPr>
        <p:spPr>
          <a:xfrm>
            <a:off x="2224088" y="3694390"/>
            <a:ext cx="12775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760107" y="372903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Escalabilidade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2760107" y="4209455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Capacidade de lidar com a crescente quantidade de dados e dispositivos IoT.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7426285" y="3652718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EE9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0" name="Text 8"/>
          <p:cNvSpPr/>
          <p:nvPr/>
        </p:nvSpPr>
        <p:spPr>
          <a:xfrm>
            <a:off x="7589044" y="3694390"/>
            <a:ext cx="17430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8148399" y="3729038"/>
            <a:ext cx="319611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Processamento de Dados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8148399" y="4209455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Capacidade de analisar e extrair insights valiosos dos dados IoT em tempo real.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2037993" y="5316022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EE9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4" name="Text 12"/>
          <p:cNvSpPr/>
          <p:nvPr/>
        </p:nvSpPr>
        <p:spPr>
          <a:xfrm>
            <a:off x="2206585" y="5357693"/>
            <a:ext cx="162639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2760107" y="5392341"/>
            <a:ext cx="3134201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Segurança e Privacidade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2760107" y="5872758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Proteção robusta dos dados e dispositivos IoT contra ameaças cibernéticas.</a:t>
            </a:r>
            <a:endParaRPr lang="en-US" sz="1750" dirty="0"/>
          </a:p>
        </p:txBody>
      </p:sp>
      <p:sp>
        <p:nvSpPr>
          <p:cNvPr id="17" name="Shape 15"/>
          <p:cNvSpPr/>
          <p:nvPr/>
        </p:nvSpPr>
        <p:spPr>
          <a:xfrm>
            <a:off x="7426285" y="5316022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EE9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8" name="Text 16"/>
          <p:cNvSpPr/>
          <p:nvPr/>
        </p:nvSpPr>
        <p:spPr>
          <a:xfrm>
            <a:off x="7588210" y="5357693"/>
            <a:ext cx="17597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4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8148399" y="539234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Integração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8148399" y="5872758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Capacidade de se integrar com uma ampla gama de dispositivos e sistemas IoT.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4" name="Text 2"/>
          <p:cNvSpPr/>
          <p:nvPr/>
        </p:nvSpPr>
        <p:spPr>
          <a:xfrm>
            <a:off x="2037993" y="740807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Big Data e Analytics na Computação em Nuvem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573892"/>
            <a:ext cx="5166122" cy="2346365"/>
          </a:xfrm>
          <a:prstGeom prst="roundRect">
            <a:avLst>
              <a:gd name="adj" fmla="val 5682"/>
            </a:avLst>
          </a:prstGeom>
          <a:solidFill>
            <a:srgbClr val="DEDEE9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6" name="Text 4"/>
          <p:cNvSpPr/>
          <p:nvPr/>
        </p:nvSpPr>
        <p:spPr>
          <a:xfrm>
            <a:off x="2260163" y="273819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Big Data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60163" y="3276481"/>
            <a:ext cx="472178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 computação em nuvem permite lidar com grandes volumes, variedade e velocidade de dados, característicos de aplicações de Big Data.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426285" y="2573893"/>
            <a:ext cx="5166122" cy="2346365"/>
          </a:xfrm>
          <a:prstGeom prst="roundRect">
            <a:avLst>
              <a:gd name="adj" fmla="val 5682"/>
            </a:avLst>
          </a:prstGeom>
          <a:solidFill>
            <a:srgbClr val="DEDEE9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9" name="Text 7"/>
          <p:cNvSpPr/>
          <p:nvPr/>
        </p:nvSpPr>
        <p:spPr>
          <a:xfrm>
            <a:off x="7648456" y="270578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Analytics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7648456" y="3036272"/>
            <a:ext cx="472178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Plataformas de cloud oferecem ferramentas avançadas de análise de dados, como machine learning e inteligência artificial, para extrair insights valiosos.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2037993" y="5142428"/>
            <a:ext cx="5166122" cy="2346365"/>
          </a:xfrm>
          <a:prstGeom prst="roundRect">
            <a:avLst>
              <a:gd name="adj" fmla="val 5682"/>
            </a:avLst>
          </a:prstGeom>
          <a:solidFill>
            <a:srgbClr val="DEDEE9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2" name="Text 10"/>
          <p:cNvSpPr/>
          <p:nvPr/>
        </p:nvSpPr>
        <p:spPr>
          <a:xfrm>
            <a:off x="2260163" y="536459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Escalabilidade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2260163" y="5845016"/>
            <a:ext cx="472178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 nuvem fornece recursos de computação e armazenamento escaláveis, permitindo que as empresas lidem com cargas de trabalho em constante evolução.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7426285" y="5142428"/>
            <a:ext cx="5166122" cy="2346365"/>
          </a:xfrm>
          <a:prstGeom prst="roundRect">
            <a:avLst>
              <a:gd name="adj" fmla="val 5682"/>
            </a:avLst>
          </a:prstGeom>
          <a:solidFill>
            <a:srgbClr val="DEDEE9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5" name="Text 13"/>
          <p:cNvSpPr/>
          <p:nvPr/>
        </p:nvSpPr>
        <p:spPr>
          <a:xfrm>
            <a:off x="7648456" y="536459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Agilidade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7648456" y="5845016"/>
            <a:ext cx="472178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 computação em nuvem permite que as empresas respondam rapidamente às mudanças no mercado e nos requisitos de negócios.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4" name="Text 2"/>
          <p:cNvSpPr/>
          <p:nvPr/>
        </p:nvSpPr>
        <p:spPr>
          <a:xfrm>
            <a:off x="2037993" y="1850231"/>
            <a:ext cx="8094821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GitHub para Profissionais de TI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2988945"/>
            <a:ext cx="555427" cy="555427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3766542"/>
            <a:ext cx="2388632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Controle de Versão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4594146"/>
            <a:ext cx="2388632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 GitHub é uma plataforma essencial para gerenciar o código-fonte de projetos de software.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9881" y="2988945"/>
            <a:ext cx="555427" cy="555427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4759881" y="3766542"/>
            <a:ext cx="238863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Colaboração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4759881" y="4246959"/>
            <a:ext cx="2388632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Permite que as equipes de TI trabalhem juntas de forma eficiente no desenvolvimento de aplicativos.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1768" y="2988945"/>
            <a:ext cx="555427" cy="555427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7481768" y="3766542"/>
            <a:ext cx="238863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Código Aberto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7481768" y="4246959"/>
            <a:ext cx="2388632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Profissionais de TI podem contribuir e se beneficiar de uma vasta comunidade de desenvolvedores.</a:t>
            </a:r>
            <a:endParaRPr lang="en-US" sz="1750" dirty="0"/>
          </a:p>
        </p:txBody>
      </p:sp>
      <p:pic>
        <p:nvPicPr>
          <p:cNvPr id="14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03656" y="2988945"/>
            <a:ext cx="555427" cy="555427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10203656" y="3766542"/>
            <a:ext cx="2388751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Portfólio</a:t>
            </a:r>
            <a:endParaRPr lang="en-US" sz="2187" dirty="0"/>
          </a:p>
        </p:txBody>
      </p:sp>
      <p:sp>
        <p:nvSpPr>
          <p:cNvPr id="16" name="Text 10"/>
          <p:cNvSpPr/>
          <p:nvPr/>
        </p:nvSpPr>
        <p:spPr>
          <a:xfrm>
            <a:off x="10203656" y="4246959"/>
            <a:ext cx="238875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 GitHub serve como uma vitrine para exibir projetos e habilidades aos empregadores.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957"/>
          </a:xfrm>
          <a:prstGeom prst="rect">
            <a:avLst/>
          </a:prstGeom>
          <a:solidFill>
            <a:srgbClr val="F3F3F7"/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258735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3023473" y="2755583"/>
            <a:ext cx="7762637" cy="56459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446"/>
              </a:lnSpc>
              <a:buNone/>
            </a:pPr>
            <a:r>
              <a:rPr lang="en-US" sz="3557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Vantagens da Computação em Nuvem</a:t>
            </a:r>
            <a:endParaRPr lang="en-US" sz="3557" dirty="0"/>
          </a:p>
        </p:txBody>
      </p:sp>
      <p:sp>
        <p:nvSpPr>
          <p:cNvPr id="6" name="Shape 3"/>
          <p:cNvSpPr/>
          <p:nvPr/>
        </p:nvSpPr>
        <p:spPr>
          <a:xfrm>
            <a:off x="3023473" y="5662136"/>
            <a:ext cx="8583335" cy="36076"/>
          </a:xfrm>
          <a:prstGeom prst="rect">
            <a:avLst/>
          </a:prstGeom>
          <a:solidFill>
            <a:srgbClr val="C9C9CE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7" name="Shape 4"/>
          <p:cNvSpPr/>
          <p:nvPr/>
        </p:nvSpPr>
        <p:spPr>
          <a:xfrm>
            <a:off x="5106055" y="5029736"/>
            <a:ext cx="36076" cy="632460"/>
          </a:xfrm>
          <a:prstGeom prst="rect">
            <a:avLst/>
          </a:prstGeom>
          <a:solidFill>
            <a:srgbClr val="C9C9CE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8" name="Shape 5"/>
          <p:cNvSpPr/>
          <p:nvPr/>
        </p:nvSpPr>
        <p:spPr>
          <a:xfrm>
            <a:off x="4920853" y="5458956"/>
            <a:ext cx="406479" cy="406479"/>
          </a:xfrm>
          <a:prstGeom prst="roundRect">
            <a:avLst>
              <a:gd name="adj" fmla="val 26674"/>
            </a:avLst>
          </a:prstGeom>
          <a:solidFill>
            <a:srgbClr val="DEDEE9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9" name="Text 6"/>
          <p:cNvSpPr/>
          <p:nvPr/>
        </p:nvSpPr>
        <p:spPr>
          <a:xfrm>
            <a:off x="5072182" y="5492770"/>
            <a:ext cx="103823" cy="33885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68"/>
              </a:lnSpc>
              <a:buNone/>
            </a:pPr>
            <a:r>
              <a:rPr lang="en-US" sz="2134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1</a:t>
            </a:r>
            <a:endParaRPr lang="en-US" sz="2134" dirty="0"/>
          </a:p>
        </p:txBody>
      </p:sp>
      <p:sp>
        <p:nvSpPr>
          <p:cNvPr id="10" name="Text 7"/>
          <p:cNvSpPr/>
          <p:nvPr/>
        </p:nvSpPr>
        <p:spPr>
          <a:xfrm>
            <a:off x="3994785" y="3591163"/>
            <a:ext cx="2258735" cy="2822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223"/>
              </a:lnSpc>
              <a:buNone/>
            </a:pPr>
            <a:r>
              <a:rPr lang="en-US" sz="1779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Redução de Custos</a:t>
            </a:r>
            <a:endParaRPr lang="en-US" sz="1779" dirty="0"/>
          </a:p>
        </p:txBody>
      </p:sp>
      <p:sp>
        <p:nvSpPr>
          <p:cNvPr id="11" name="Text 8"/>
          <p:cNvSpPr/>
          <p:nvPr/>
        </p:nvSpPr>
        <p:spPr>
          <a:xfrm>
            <a:off x="3204091" y="3981807"/>
            <a:ext cx="3840123" cy="86725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277"/>
              </a:lnSpc>
              <a:buNone/>
            </a:pPr>
            <a:r>
              <a:rPr lang="en-US" sz="1423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Elimina a necessidade de investir em infraestrutura de TI local, tornando os custos mais previsíveis e gerenciáveis.</a:t>
            </a:r>
            <a:endParaRPr lang="en-US" sz="1423" dirty="0"/>
          </a:p>
        </p:txBody>
      </p:sp>
      <p:sp>
        <p:nvSpPr>
          <p:cNvPr id="12" name="Shape 9"/>
          <p:cNvSpPr/>
          <p:nvPr/>
        </p:nvSpPr>
        <p:spPr>
          <a:xfrm>
            <a:off x="7297043" y="5662077"/>
            <a:ext cx="36076" cy="632460"/>
          </a:xfrm>
          <a:prstGeom prst="rect">
            <a:avLst/>
          </a:prstGeom>
          <a:solidFill>
            <a:srgbClr val="C9C9CE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3" name="Shape 10"/>
          <p:cNvSpPr/>
          <p:nvPr/>
        </p:nvSpPr>
        <p:spPr>
          <a:xfrm>
            <a:off x="7111841" y="5458956"/>
            <a:ext cx="406479" cy="406479"/>
          </a:xfrm>
          <a:prstGeom prst="roundRect">
            <a:avLst>
              <a:gd name="adj" fmla="val 26674"/>
            </a:avLst>
          </a:prstGeom>
          <a:solidFill>
            <a:srgbClr val="DEDEE9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4" name="Text 11"/>
          <p:cNvSpPr/>
          <p:nvPr/>
        </p:nvSpPr>
        <p:spPr>
          <a:xfrm>
            <a:off x="7244120" y="5492770"/>
            <a:ext cx="141803" cy="33885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68"/>
              </a:lnSpc>
              <a:buNone/>
            </a:pPr>
            <a:r>
              <a:rPr lang="en-US" sz="2134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2</a:t>
            </a:r>
            <a:endParaRPr lang="en-US" sz="2134" dirty="0"/>
          </a:p>
        </p:txBody>
      </p:sp>
      <p:sp>
        <p:nvSpPr>
          <p:cNvPr id="15" name="Text 12"/>
          <p:cNvSpPr/>
          <p:nvPr/>
        </p:nvSpPr>
        <p:spPr>
          <a:xfrm>
            <a:off x="6185773" y="6475214"/>
            <a:ext cx="2258735" cy="2822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223"/>
              </a:lnSpc>
              <a:buNone/>
            </a:pPr>
            <a:r>
              <a:rPr lang="en-US" sz="1779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Escalabilidade</a:t>
            </a:r>
            <a:endParaRPr lang="en-US" sz="1779" dirty="0"/>
          </a:p>
        </p:txBody>
      </p:sp>
      <p:sp>
        <p:nvSpPr>
          <p:cNvPr id="16" name="Text 13"/>
          <p:cNvSpPr/>
          <p:nvPr/>
        </p:nvSpPr>
        <p:spPr>
          <a:xfrm>
            <a:off x="5395079" y="6865858"/>
            <a:ext cx="3840123" cy="86725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277"/>
              </a:lnSpc>
              <a:buNone/>
            </a:pPr>
            <a:r>
              <a:rPr lang="en-US" sz="1423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Permite que as empresas escalem seus recursos de TI rapidamente, conforme as necessidades mudam.</a:t>
            </a:r>
            <a:endParaRPr lang="en-US" sz="1423" dirty="0"/>
          </a:p>
        </p:txBody>
      </p:sp>
      <p:sp>
        <p:nvSpPr>
          <p:cNvPr id="17" name="Shape 14"/>
          <p:cNvSpPr/>
          <p:nvPr/>
        </p:nvSpPr>
        <p:spPr>
          <a:xfrm>
            <a:off x="9488031" y="5029736"/>
            <a:ext cx="36076" cy="632460"/>
          </a:xfrm>
          <a:prstGeom prst="rect">
            <a:avLst/>
          </a:prstGeom>
          <a:solidFill>
            <a:srgbClr val="C9C9CE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8" name="Shape 15"/>
          <p:cNvSpPr/>
          <p:nvPr/>
        </p:nvSpPr>
        <p:spPr>
          <a:xfrm>
            <a:off x="9302829" y="5458956"/>
            <a:ext cx="406479" cy="406479"/>
          </a:xfrm>
          <a:prstGeom prst="roundRect">
            <a:avLst>
              <a:gd name="adj" fmla="val 26674"/>
            </a:avLst>
          </a:prstGeom>
          <a:solidFill>
            <a:srgbClr val="DEDEE9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9" name="Text 16"/>
          <p:cNvSpPr/>
          <p:nvPr/>
        </p:nvSpPr>
        <p:spPr>
          <a:xfrm>
            <a:off x="9439870" y="5492770"/>
            <a:ext cx="132278" cy="33885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68"/>
              </a:lnSpc>
              <a:buNone/>
            </a:pPr>
            <a:r>
              <a:rPr lang="en-US" sz="2134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3</a:t>
            </a:r>
            <a:endParaRPr lang="en-US" sz="2134" dirty="0"/>
          </a:p>
        </p:txBody>
      </p:sp>
      <p:sp>
        <p:nvSpPr>
          <p:cNvPr id="20" name="Text 17"/>
          <p:cNvSpPr/>
          <p:nvPr/>
        </p:nvSpPr>
        <p:spPr>
          <a:xfrm>
            <a:off x="8376761" y="3591163"/>
            <a:ext cx="2258735" cy="2822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223"/>
              </a:lnSpc>
              <a:buNone/>
            </a:pPr>
            <a:r>
              <a:rPr lang="en-US" sz="1779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Mobilidade</a:t>
            </a:r>
            <a:endParaRPr lang="en-US" sz="1779" dirty="0"/>
          </a:p>
        </p:txBody>
      </p:sp>
      <p:sp>
        <p:nvSpPr>
          <p:cNvPr id="21" name="Text 18"/>
          <p:cNvSpPr/>
          <p:nvPr/>
        </p:nvSpPr>
        <p:spPr>
          <a:xfrm>
            <a:off x="7586067" y="3981807"/>
            <a:ext cx="3840123" cy="86725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277"/>
              </a:lnSpc>
              <a:buNone/>
            </a:pPr>
            <a:r>
              <a:rPr lang="en-US" sz="1423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Possibilita que os funcionários acessem dados e aplicativos de qualquer lugar, a qualquer momento.</a:t>
            </a:r>
            <a:endParaRPr lang="en-US" sz="1423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4" name="Text 2"/>
          <p:cNvSpPr/>
          <p:nvPr/>
        </p:nvSpPr>
        <p:spPr>
          <a:xfrm>
            <a:off x="2037993" y="903327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Tendências e Desafios da Computação em Nuvem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284749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Tendências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393394" y="3416856"/>
            <a:ext cx="2800945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Adoção de soluções de nuvem híbrida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2393394" y="4216479"/>
            <a:ext cx="2800945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Crescimento da computação sem servidor (serverless)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2393394" y="5371505"/>
            <a:ext cx="2800945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Maior foco em sustentabilidade e eficiência energética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2393394" y="6526530"/>
            <a:ext cx="2800945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Integração aprimorada entre cloud e IoT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5743932" y="284749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Desafios</a:t>
            </a:r>
            <a:endParaRPr lang="en-US" sz="2187" dirty="0"/>
          </a:p>
        </p:txBody>
      </p:sp>
      <p:sp>
        <p:nvSpPr>
          <p:cNvPr id="11" name="Text 9"/>
          <p:cNvSpPr/>
          <p:nvPr/>
        </p:nvSpPr>
        <p:spPr>
          <a:xfrm>
            <a:off x="6099334" y="3416856"/>
            <a:ext cx="2800945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799"/>
              </a:lnSpc>
              <a:buSzPct val="100000"/>
              <a:buFont typeface="+mj-lt"/>
              <a:buAutoNum type="arabicPeriod"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Segurança e privacidade dos dados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6025216" y="4549676"/>
            <a:ext cx="2800945" cy="9329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799"/>
              </a:lnSpc>
              <a:buSzPct val="100000"/>
              <a:buFont typeface="+mj-lt"/>
              <a:buAutoNum type="arabicPeriod" startAt="2"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Conformidade regulatória e governança da nuvem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6025217" y="5980564"/>
            <a:ext cx="2800945" cy="251353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799"/>
              </a:lnSpc>
              <a:buSzPct val="100000"/>
              <a:buFont typeface="+mj-lt"/>
              <a:buAutoNum type="arabicPeriod" startAt="3"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Gerenciamento da complexidade da nuvem</a:t>
            </a: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6025218" y="7070963"/>
            <a:ext cx="2800945" cy="889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799"/>
              </a:lnSpc>
              <a:buSzPct val="100000"/>
              <a:buFont typeface="+mj-lt"/>
              <a:buAutoNum type="arabicPeriod" startAt="4"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Integração com sistemas legados</a:t>
            </a:r>
            <a:endParaRPr lang="en-US" sz="1750" dirty="0"/>
          </a:p>
        </p:txBody>
      </p:sp>
      <p:sp>
        <p:nvSpPr>
          <p:cNvPr id="15" name="Text 13"/>
          <p:cNvSpPr/>
          <p:nvPr/>
        </p:nvSpPr>
        <p:spPr>
          <a:xfrm>
            <a:off x="9449872" y="284749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Conclusão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9449872" y="3416856"/>
            <a:ext cx="3156347" cy="319861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 computação em nuvem continua a evoluir, apresentando tanto oportunidades quanto desafios para as organizações. A chave é adotar uma abordagem estratégica e gerenciar cuidadosamente os riscos e benefícios.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644</Words>
  <Application>Microsoft Office PowerPoint</Application>
  <PresentationFormat>Personalizar</PresentationFormat>
  <Paragraphs>80</Paragraphs>
  <Slides>8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Open Sans</vt:lpstr>
      <vt:lpstr>Playfair Display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Aluno</cp:lastModifiedBy>
  <cp:revision>2</cp:revision>
  <dcterms:created xsi:type="dcterms:W3CDTF">2024-05-24T12:06:51Z</dcterms:created>
  <dcterms:modified xsi:type="dcterms:W3CDTF">2024-05-24T12:14:56Z</dcterms:modified>
</cp:coreProperties>
</file>