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63" r:id="rId7"/>
    <p:sldId id="273" r:id="rId8"/>
    <p:sldId id="264" r:id="rId9"/>
    <p:sldId id="265" r:id="rId10"/>
    <p:sldId id="267" r:id="rId11"/>
    <p:sldId id="266" r:id="rId12"/>
    <p:sldId id="268" r:id="rId13"/>
    <p:sldId id="269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10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427FD991-F127-48C1-BC9D-A22CB234D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9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4DFC47-EFCA-41DF-B28F-83C71486AD49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02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16BF4-D223-46EB-A60D-AE336C3BF86C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33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77DA0-A580-4E36-8638-DB7DA3F70AB7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84E3B-EE14-4649-AF99-E14499231854}" type="slidenum">
              <a:rPr lang="en-US"/>
              <a:pPr/>
              <a:t>12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217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3D7D0-B7B1-4134-ABCA-D7E262AF6CE9}" type="slidenum">
              <a:rPr lang="en-US"/>
              <a:pPr/>
              <a:t>13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050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43479-A53C-47C8-B0FA-86188A902A92}" type="slidenum">
              <a:rPr lang="en-US"/>
              <a:pPr/>
              <a:t>14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7579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9174D-33D1-4E61-9297-8F64B810FAC6}" type="slidenum">
              <a:rPr lang="en-US"/>
              <a:pPr/>
              <a:t>15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227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3581A-F89A-41A8-8241-CFF8F297779B}" type="slidenum">
              <a:rPr lang="en-US"/>
              <a:pPr/>
              <a:t>16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0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750F1-35E9-4F8D-962C-3172AF4438BA}" type="slidenum">
              <a:rPr lang="en-US"/>
              <a:pPr/>
              <a:t>17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445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1A8D4-189C-4C55-95E9-E9F99E387178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937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4B7C6-A910-4381-8917-CD8C3D2BBE68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06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BB2A7-5D86-4489-8008-077FDE42BB07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42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03CB7-7934-442C-ACE5-607D2AF0209E}" type="slidenum">
              <a:rPr lang="en-US"/>
              <a:pPr/>
              <a:t>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30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6A757-C162-43F5-B64D-031DFF380F3C}" type="slidenum">
              <a:rPr lang="en-US"/>
              <a:pPr/>
              <a:t>6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256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2D57E-AF8C-414E-81AB-7C78629A2A8A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81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D239E-FFBC-4A50-95A9-05239D8C3FC8}" type="slidenum">
              <a:rPr lang="en-US"/>
              <a:pPr/>
              <a:t>8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71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AC82D-4BF1-4E8B-A0D3-0AB03950CFC0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449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4D3E6-87F8-42A1-8019-AA4517AF67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1F270-F617-4110-A5B8-8335D4D08C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A94B2-0F00-4467-A4DF-99A85D0EC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ED1A9-C41E-45C9-B69B-D92794F27F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1F420-D886-474C-BE4D-9908ECD225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47DAB-0E79-4D9D-82DD-52B8A637EA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24AC7-40E4-4552-83AC-38576B2DEE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F26C6-4C3C-4F36-AF19-E2F1AFB16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74ED8-AC88-490F-840B-9F901D583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AF38D-AA3A-4664-8893-E3CCB6448C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FD951-497C-4B98-AA4E-0FBB389708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r>
              <a:rPr lang="en-US" smtClean="0"/>
              <a:t>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fld id="{3A00E4B6-3E87-446C-8E4D-BE53F3AF02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92696"/>
            <a:ext cx="7772400" cy="1143000"/>
          </a:xfrm>
        </p:spPr>
        <p:txBody>
          <a:bodyPr/>
          <a:lstStyle/>
          <a:p>
            <a:r>
              <a:rPr lang="hu-HU" dirty="0" smtClean="0"/>
              <a:t>Véges automaták</a:t>
            </a:r>
            <a:br>
              <a:rPr lang="hu-HU" dirty="0" smtClean="0"/>
            </a:br>
            <a:r>
              <a:rPr lang="en-US" dirty="0" smtClean="0"/>
              <a:t>Finite </a:t>
            </a:r>
            <a:r>
              <a:rPr lang="en-US" dirty="0"/>
              <a:t>Automata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2420888"/>
            <a:ext cx="8136904" cy="3456384"/>
          </a:xfrm>
        </p:spPr>
        <p:txBody>
          <a:bodyPr/>
          <a:lstStyle/>
          <a:p>
            <a:r>
              <a:rPr lang="hu-HU" dirty="0" smtClean="0"/>
              <a:t>A diák angolul vannak (Stanford), de az előadás magyarul történik.</a:t>
            </a:r>
          </a:p>
          <a:p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Hopcroft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John E.;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Motwani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Rajeev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Ullman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Jeffrey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D.: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Automata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Languages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hu-H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</a:t>
            </a:r>
            <a:endParaRPr lang="en-US" dirty="0"/>
          </a:p>
          <a:p>
            <a:r>
              <a:rPr lang="en-US" sz="2000" dirty="0"/>
              <a:t>http://148.216.38.247/~rrusiles/Fie/Horizontal/Hopcroft_Introduction_to_Automata_Theory_Languages_and_Computation.pdf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59F3-9D1C-4052-AA7C-2EE1B1634F91}" type="slidenum">
              <a:rPr lang="en-US"/>
              <a:pPr/>
              <a:t>10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/>
              <a:t>Strange Planet with 3 Individuals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1676400" y="25146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300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5181600" y="25146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003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429000" y="25146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030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429000" y="13716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111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600200" y="24384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5105400" y="24384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3352800" y="24384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667000" y="1676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800600" y="1676400"/>
            <a:ext cx="325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505200" y="190500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295400" y="5334000"/>
            <a:ext cx="5683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Notice</a:t>
            </a:r>
            <a:r>
              <a:rPr lang="en-US"/>
              <a:t>: four states are “must-fail” states.</a:t>
            </a:r>
          </a:p>
          <a:p>
            <a:r>
              <a:rPr lang="en-US"/>
              <a:t>The others are “can’t-fail” states.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2057400" y="1828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38100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4114800" y="1828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524000" y="39624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102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228600" y="39624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210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6764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914400" y="4648200"/>
            <a:ext cx="325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4114800" y="39624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201</a:t>
            </a:r>
          </a:p>
        </p:txBody>
      </p:sp>
      <p:sp>
        <p:nvSpPr>
          <p:cNvPr id="27677" name="Oval 29"/>
          <p:cNvSpPr>
            <a:spLocks noChangeArrowheads="1"/>
          </p:cNvSpPr>
          <p:nvPr/>
        </p:nvSpPr>
        <p:spPr bwMode="auto">
          <a:xfrm>
            <a:off x="2819400" y="39624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021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4724400" y="464820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2133600" y="464820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7683" name="Oval 35"/>
          <p:cNvSpPr>
            <a:spLocks noChangeArrowheads="1"/>
          </p:cNvSpPr>
          <p:nvPr/>
        </p:nvSpPr>
        <p:spPr bwMode="auto">
          <a:xfrm>
            <a:off x="6629400" y="39624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012</a:t>
            </a:r>
          </a:p>
        </p:txBody>
      </p:sp>
      <p:sp>
        <p:nvSpPr>
          <p:cNvPr id="27684" name="Oval 36"/>
          <p:cNvSpPr>
            <a:spLocks noChangeArrowheads="1"/>
          </p:cNvSpPr>
          <p:nvPr/>
        </p:nvSpPr>
        <p:spPr bwMode="auto">
          <a:xfrm>
            <a:off x="5410200" y="39624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120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54102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6019800" y="4648200"/>
            <a:ext cx="325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27689" name="AutoShape 41"/>
          <p:cNvCxnSpPr>
            <a:cxnSpLocks noChangeShapeType="1"/>
          </p:cNvCxnSpPr>
          <p:nvPr/>
        </p:nvCxnSpPr>
        <p:spPr bwMode="auto">
          <a:xfrm rot="16200000" flipH="1">
            <a:off x="1291431" y="4042569"/>
            <a:ext cx="1588" cy="755650"/>
          </a:xfrm>
          <a:prstGeom prst="curvedConnector3">
            <a:avLst>
              <a:gd name="adj1" fmla="val 19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90" name="AutoShape 42"/>
          <p:cNvCxnSpPr>
            <a:cxnSpLocks noChangeShapeType="1"/>
          </p:cNvCxnSpPr>
          <p:nvPr/>
        </p:nvCxnSpPr>
        <p:spPr bwMode="auto">
          <a:xfrm rot="16200000" flipH="1">
            <a:off x="6396831" y="4042569"/>
            <a:ext cx="1588" cy="755650"/>
          </a:xfrm>
          <a:prstGeom prst="curvedConnector3">
            <a:avLst>
              <a:gd name="adj1" fmla="val 19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91" name="AutoShape 43"/>
          <p:cNvCxnSpPr>
            <a:cxnSpLocks noChangeShapeType="1"/>
          </p:cNvCxnSpPr>
          <p:nvPr/>
        </p:nvCxnSpPr>
        <p:spPr bwMode="auto">
          <a:xfrm rot="16200000" flipH="1">
            <a:off x="5101431" y="4042569"/>
            <a:ext cx="1588" cy="755650"/>
          </a:xfrm>
          <a:prstGeom prst="curvedConnector3">
            <a:avLst>
              <a:gd name="adj1" fmla="val 19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92" name="AutoShape 44"/>
          <p:cNvCxnSpPr>
            <a:cxnSpLocks noChangeShapeType="1"/>
          </p:cNvCxnSpPr>
          <p:nvPr/>
        </p:nvCxnSpPr>
        <p:spPr bwMode="auto">
          <a:xfrm rot="16200000" flipH="1">
            <a:off x="2510631" y="4042569"/>
            <a:ext cx="1588" cy="755650"/>
          </a:xfrm>
          <a:prstGeom prst="curvedConnector3">
            <a:avLst>
              <a:gd name="adj1" fmla="val 19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93" name="AutoShape 45"/>
          <p:cNvCxnSpPr>
            <a:cxnSpLocks noChangeShapeType="1"/>
          </p:cNvCxnSpPr>
          <p:nvPr/>
        </p:nvCxnSpPr>
        <p:spPr bwMode="auto">
          <a:xfrm rot="16200000" flipH="1" flipV="1">
            <a:off x="1904206" y="2667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94" name="AutoShape 46"/>
          <p:cNvCxnSpPr>
            <a:cxnSpLocks noChangeShapeType="1"/>
          </p:cNvCxnSpPr>
          <p:nvPr/>
        </p:nvCxnSpPr>
        <p:spPr bwMode="auto">
          <a:xfrm rot="16200000" flipH="1" flipV="1">
            <a:off x="5714206" y="2667794"/>
            <a:ext cx="1588" cy="2590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1295400" y="6248400"/>
            <a:ext cx="465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State 111 has several transitions.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6" grpId="0" autoUpdateAnimBg="0"/>
      <p:bldP spid="2769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883A-1CAA-4236-857D-73D131DB8EA5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Strange Planet with 4 Individuals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1295400" y="5334000"/>
            <a:ext cx="6080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Notice</a:t>
            </a:r>
            <a:r>
              <a:rPr lang="en-US"/>
              <a:t>: states 400, etc. are must-fail states.</a:t>
            </a:r>
          </a:p>
          <a:p>
            <a:r>
              <a:rPr lang="en-US"/>
              <a:t>All other states are “might-fail” states.</a:t>
            </a:r>
          </a:p>
        </p:txBody>
      </p: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0" y="1676400"/>
            <a:ext cx="2819400" cy="2895600"/>
            <a:chOff x="0" y="1056"/>
            <a:chExt cx="1776" cy="1824"/>
          </a:xfrm>
        </p:grpSpPr>
        <p:sp>
          <p:nvSpPr>
            <p:cNvPr id="26627" name="Oval 3"/>
            <p:cNvSpPr>
              <a:spLocks noChangeArrowheads="1"/>
            </p:cNvSpPr>
            <p:nvPr/>
          </p:nvSpPr>
          <p:spPr bwMode="auto">
            <a:xfrm>
              <a:off x="1248" y="1200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400</a:t>
              </a:r>
            </a:p>
          </p:txBody>
        </p:sp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384" y="2544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022</a:t>
              </a:r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1248" y="1872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130</a:t>
              </a:r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384" y="1872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103</a:t>
              </a:r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384" y="1200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211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1200" y="1152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912" y="1056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336" y="1584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816" y="1584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864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57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624" y="22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768" y="1488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 flipH="1">
              <a:off x="768" y="2208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384" y="2256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816" y="2256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cxnSp>
          <p:nvCxnSpPr>
            <p:cNvPr id="26650" name="AutoShape 26"/>
            <p:cNvCxnSpPr>
              <a:cxnSpLocks noChangeShapeType="1"/>
            </p:cNvCxnSpPr>
            <p:nvPr/>
          </p:nvCxnSpPr>
          <p:spPr bwMode="auto">
            <a:xfrm rot="10800000" flipH="1">
              <a:off x="384" y="1344"/>
              <a:ext cx="1" cy="134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0" y="1776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2971800" y="1752600"/>
            <a:ext cx="2819400" cy="2895600"/>
            <a:chOff x="0" y="1056"/>
            <a:chExt cx="1776" cy="1824"/>
          </a:xfrm>
        </p:grpSpPr>
        <p:sp>
          <p:nvSpPr>
            <p:cNvPr id="26654" name="Oval 30"/>
            <p:cNvSpPr>
              <a:spLocks noChangeArrowheads="1"/>
            </p:cNvSpPr>
            <p:nvPr/>
          </p:nvSpPr>
          <p:spPr bwMode="auto">
            <a:xfrm>
              <a:off x="1248" y="1200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040</a:t>
              </a:r>
            </a:p>
          </p:txBody>
        </p:sp>
        <p:sp>
          <p:nvSpPr>
            <p:cNvPr id="26655" name="Oval 31"/>
            <p:cNvSpPr>
              <a:spLocks noChangeArrowheads="1"/>
            </p:cNvSpPr>
            <p:nvPr/>
          </p:nvSpPr>
          <p:spPr bwMode="auto">
            <a:xfrm>
              <a:off x="384" y="2544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202</a:t>
              </a:r>
            </a:p>
          </p:txBody>
        </p:sp>
        <p:sp>
          <p:nvSpPr>
            <p:cNvPr id="26656" name="Oval 32"/>
            <p:cNvSpPr>
              <a:spLocks noChangeArrowheads="1"/>
            </p:cNvSpPr>
            <p:nvPr/>
          </p:nvSpPr>
          <p:spPr bwMode="auto">
            <a:xfrm>
              <a:off x="1248" y="1872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013</a:t>
              </a:r>
            </a:p>
          </p:txBody>
        </p:sp>
        <p:sp>
          <p:nvSpPr>
            <p:cNvPr id="26657" name="Oval 33"/>
            <p:cNvSpPr>
              <a:spLocks noChangeArrowheads="1"/>
            </p:cNvSpPr>
            <p:nvPr/>
          </p:nvSpPr>
          <p:spPr bwMode="auto">
            <a:xfrm>
              <a:off x="384" y="1872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310</a:t>
              </a:r>
            </a:p>
          </p:txBody>
        </p:sp>
        <p:sp>
          <p:nvSpPr>
            <p:cNvPr id="26658" name="Oval 34"/>
            <p:cNvSpPr>
              <a:spLocks noChangeArrowheads="1"/>
            </p:cNvSpPr>
            <p:nvPr/>
          </p:nvSpPr>
          <p:spPr bwMode="auto">
            <a:xfrm>
              <a:off x="384" y="1200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121</a:t>
              </a:r>
            </a:p>
          </p:txBody>
        </p:sp>
        <p:sp>
          <p:nvSpPr>
            <p:cNvPr id="26659" name="Oval 35"/>
            <p:cNvSpPr>
              <a:spLocks noChangeArrowheads="1"/>
            </p:cNvSpPr>
            <p:nvPr/>
          </p:nvSpPr>
          <p:spPr bwMode="auto">
            <a:xfrm>
              <a:off x="1200" y="1152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912" y="1056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6661" name="Text Box 37"/>
            <p:cNvSpPr txBox="1">
              <a:spLocks noChangeArrowheads="1"/>
            </p:cNvSpPr>
            <p:nvPr/>
          </p:nvSpPr>
          <p:spPr bwMode="auto">
            <a:xfrm>
              <a:off x="336" y="158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62" name="Text Box 38"/>
            <p:cNvSpPr txBox="1">
              <a:spLocks noChangeArrowheads="1"/>
            </p:cNvSpPr>
            <p:nvPr/>
          </p:nvSpPr>
          <p:spPr bwMode="auto">
            <a:xfrm>
              <a:off x="816" y="1584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864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>
              <a:off x="57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>
              <a:off x="624" y="22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>
              <a:off x="768" y="1488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 flipH="1">
              <a:off x="768" y="2208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68" name="Text Box 44"/>
            <p:cNvSpPr txBox="1">
              <a:spLocks noChangeArrowheads="1"/>
            </p:cNvSpPr>
            <p:nvPr/>
          </p:nvSpPr>
          <p:spPr bwMode="auto">
            <a:xfrm>
              <a:off x="384" y="2256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6669" name="Text Box 45"/>
            <p:cNvSpPr txBox="1">
              <a:spLocks noChangeArrowheads="1"/>
            </p:cNvSpPr>
            <p:nvPr/>
          </p:nvSpPr>
          <p:spPr bwMode="auto">
            <a:xfrm>
              <a:off x="816" y="2256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26670" name="AutoShape 46"/>
            <p:cNvCxnSpPr>
              <a:cxnSpLocks noChangeShapeType="1"/>
            </p:cNvCxnSpPr>
            <p:nvPr/>
          </p:nvCxnSpPr>
          <p:spPr bwMode="auto">
            <a:xfrm rot="10800000" flipH="1">
              <a:off x="384" y="1344"/>
              <a:ext cx="1" cy="134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671" name="Text Box 47"/>
            <p:cNvSpPr txBox="1">
              <a:spLocks noChangeArrowheads="1"/>
            </p:cNvSpPr>
            <p:nvPr/>
          </p:nvSpPr>
          <p:spPr bwMode="auto">
            <a:xfrm>
              <a:off x="0" y="1776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26672" name="Group 48"/>
          <p:cNvGrpSpPr>
            <a:grpSpLocks/>
          </p:cNvGrpSpPr>
          <p:nvPr/>
        </p:nvGrpSpPr>
        <p:grpSpPr bwMode="auto">
          <a:xfrm>
            <a:off x="6019800" y="1752600"/>
            <a:ext cx="2819400" cy="2895600"/>
            <a:chOff x="0" y="1056"/>
            <a:chExt cx="1776" cy="1824"/>
          </a:xfrm>
        </p:grpSpPr>
        <p:sp>
          <p:nvSpPr>
            <p:cNvPr id="26673" name="Oval 49"/>
            <p:cNvSpPr>
              <a:spLocks noChangeArrowheads="1"/>
            </p:cNvSpPr>
            <p:nvPr/>
          </p:nvSpPr>
          <p:spPr bwMode="auto">
            <a:xfrm>
              <a:off x="1248" y="1200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004</a:t>
              </a:r>
            </a:p>
          </p:txBody>
        </p:sp>
        <p:sp>
          <p:nvSpPr>
            <p:cNvPr id="26674" name="Oval 50"/>
            <p:cNvSpPr>
              <a:spLocks noChangeArrowheads="1"/>
            </p:cNvSpPr>
            <p:nvPr/>
          </p:nvSpPr>
          <p:spPr bwMode="auto">
            <a:xfrm>
              <a:off x="384" y="2544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220</a:t>
              </a:r>
            </a:p>
          </p:txBody>
        </p:sp>
        <p:sp>
          <p:nvSpPr>
            <p:cNvPr id="26675" name="Oval 51"/>
            <p:cNvSpPr>
              <a:spLocks noChangeArrowheads="1"/>
            </p:cNvSpPr>
            <p:nvPr/>
          </p:nvSpPr>
          <p:spPr bwMode="auto">
            <a:xfrm>
              <a:off x="1248" y="1872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301</a:t>
              </a:r>
            </a:p>
          </p:txBody>
        </p:sp>
        <p:sp>
          <p:nvSpPr>
            <p:cNvPr id="26676" name="Oval 52"/>
            <p:cNvSpPr>
              <a:spLocks noChangeArrowheads="1"/>
            </p:cNvSpPr>
            <p:nvPr/>
          </p:nvSpPr>
          <p:spPr bwMode="auto">
            <a:xfrm>
              <a:off x="384" y="1872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031</a:t>
              </a:r>
            </a:p>
          </p:txBody>
        </p:sp>
        <p:sp>
          <p:nvSpPr>
            <p:cNvPr id="26677" name="Oval 53"/>
            <p:cNvSpPr>
              <a:spLocks noChangeArrowheads="1"/>
            </p:cNvSpPr>
            <p:nvPr/>
          </p:nvSpPr>
          <p:spPr bwMode="auto">
            <a:xfrm>
              <a:off x="384" y="1200"/>
              <a:ext cx="480" cy="336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112</a:t>
              </a:r>
            </a:p>
          </p:txBody>
        </p:sp>
        <p:sp>
          <p:nvSpPr>
            <p:cNvPr id="26678" name="Oval 54"/>
            <p:cNvSpPr>
              <a:spLocks noChangeArrowheads="1"/>
            </p:cNvSpPr>
            <p:nvPr/>
          </p:nvSpPr>
          <p:spPr bwMode="auto">
            <a:xfrm>
              <a:off x="1200" y="1152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79" name="Text Box 55"/>
            <p:cNvSpPr txBox="1">
              <a:spLocks noChangeArrowheads="1"/>
            </p:cNvSpPr>
            <p:nvPr/>
          </p:nvSpPr>
          <p:spPr bwMode="auto">
            <a:xfrm>
              <a:off x="912" y="1056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6680" name="Text Box 56"/>
            <p:cNvSpPr txBox="1">
              <a:spLocks noChangeArrowheads="1"/>
            </p:cNvSpPr>
            <p:nvPr/>
          </p:nvSpPr>
          <p:spPr bwMode="auto">
            <a:xfrm>
              <a:off x="336" y="1584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6681" name="Text Box 57"/>
            <p:cNvSpPr txBox="1">
              <a:spLocks noChangeArrowheads="1"/>
            </p:cNvSpPr>
            <p:nvPr/>
          </p:nvSpPr>
          <p:spPr bwMode="auto">
            <a:xfrm>
              <a:off x="816" y="158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82" name="Line 58"/>
            <p:cNvSpPr>
              <a:spLocks noChangeShapeType="1"/>
            </p:cNvSpPr>
            <p:nvPr/>
          </p:nvSpPr>
          <p:spPr bwMode="auto">
            <a:xfrm>
              <a:off x="864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83" name="Line 59"/>
            <p:cNvSpPr>
              <a:spLocks noChangeShapeType="1"/>
            </p:cNvSpPr>
            <p:nvPr/>
          </p:nvSpPr>
          <p:spPr bwMode="auto">
            <a:xfrm>
              <a:off x="57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84" name="Line 60"/>
            <p:cNvSpPr>
              <a:spLocks noChangeShapeType="1"/>
            </p:cNvSpPr>
            <p:nvPr/>
          </p:nvSpPr>
          <p:spPr bwMode="auto">
            <a:xfrm>
              <a:off x="624" y="22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85" name="Line 61"/>
            <p:cNvSpPr>
              <a:spLocks noChangeShapeType="1"/>
            </p:cNvSpPr>
            <p:nvPr/>
          </p:nvSpPr>
          <p:spPr bwMode="auto">
            <a:xfrm>
              <a:off x="768" y="1488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86" name="Line 62"/>
            <p:cNvSpPr>
              <a:spLocks noChangeShapeType="1"/>
            </p:cNvSpPr>
            <p:nvPr/>
          </p:nvSpPr>
          <p:spPr bwMode="auto">
            <a:xfrm flipH="1">
              <a:off x="768" y="2208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26687" name="Text Box 63"/>
            <p:cNvSpPr txBox="1">
              <a:spLocks noChangeArrowheads="1"/>
            </p:cNvSpPr>
            <p:nvPr/>
          </p:nvSpPr>
          <p:spPr bwMode="auto">
            <a:xfrm>
              <a:off x="384" y="2256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6688" name="Text Box 64"/>
            <p:cNvSpPr txBox="1">
              <a:spLocks noChangeArrowheads="1"/>
            </p:cNvSpPr>
            <p:nvPr/>
          </p:nvSpPr>
          <p:spPr bwMode="auto">
            <a:xfrm>
              <a:off x="816" y="2256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26689" name="AutoShape 65"/>
            <p:cNvCxnSpPr>
              <a:cxnSpLocks noChangeShapeType="1"/>
            </p:cNvCxnSpPr>
            <p:nvPr/>
          </p:nvCxnSpPr>
          <p:spPr bwMode="auto">
            <a:xfrm rot="10800000" flipH="1">
              <a:off x="384" y="1344"/>
              <a:ext cx="1" cy="134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690" name="Text Box 66"/>
            <p:cNvSpPr txBox="1">
              <a:spLocks noChangeArrowheads="1"/>
            </p:cNvSpPr>
            <p:nvPr/>
          </p:nvSpPr>
          <p:spPr bwMode="auto">
            <a:xfrm>
              <a:off x="0" y="1776"/>
              <a:ext cx="2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90138-5367-4A22-9919-2649A2C41844}" type="slidenum">
              <a:rPr lang="en-US"/>
              <a:pPr/>
              <a:t>12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Taking Advantage of Symmetry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/>
              <a:t>The ability to fail depends only on the </a:t>
            </a:r>
            <a:r>
              <a:rPr lang="en-US" i="1">
                <a:solidFill>
                  <a:srgbClr val="33CC33"/>
                </a:solidFill>
              </a:rPr>
              <a:t>set</a:t>
            </a:r>
            <a:r>
              <a:rPr lang="en-US"/>
              <a:t>  of numbers of the three species, not on which species has which number.</a:t>
            </a:r>
          </a:p>
          <a:p>
            <a:r>
              <a:rPr lang="en-US"/>
              <a:t>Let’s represent states by the list of counts, sorted by largest-first.</a:t>
            </a:r>
          </a:p>
          <a:p>
            <a:r>
              <a:rPr lang="en-US"/>
              <a:t>Only one transition symbol, </a:t>
            </a:r>
            <a:r>
              <a:rPr lang="en-US" i="1"/>
              <a:t>x</a:t>
            </a:r>
            <a:r>
              <a:rPr lang="en-US"/>
              <a:t>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17-1220-4D8D-98A2-62C5D1928C64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Cases 2, 3, 4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295400" y="22098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110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295400" y="33528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200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6764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371600" y="27432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3352800" y="22098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111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3352800" y="45720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210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3352800" y="33528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300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5791200" y="45720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220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7467600" y="21336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400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5791200" y="33528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310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5791200" y="21336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211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37338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1219200" y="32766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3276600" y="32766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7391400" y="20574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6553200" y="243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6172200" y="2667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6172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cxnSp>
        <p:nvCxnSpPr>
          <p:cNvPr id="32791" name="AutoShape 23"/>
          <p:cNvCxnSpPr>
            <a:cxnSpLocks noChangeShapeType="1"/>
            <a:stCxn id="32778" idx="4"/>
            <a:endCxn id="32778" idx="2"/>
          </p:cNvCxnSpPr>
          <p:nvPr/>
        </p:nvCxnSpPr>
        <p:spPr bwMode="auto">
          <a:xfrm rot="16200000" flipV="1">
            <a:off x="3409950" y="4781550"/>
            <a:ext cx="266700" cy="381000"/>
          </a:xfrm>
          <a:prstGeom prst="curvedConnector4">
            <a:avLst>
              <a:gd name="adj1" fmla="val -85713"/>
              <a:gd name="adj2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792" name="AutoShape 24"/>
          <p:cNvCxnSpPr>
            <a:cxnSpLocks noChangeShapeType="1"/>
            <a:stCxn id="32780" idx="2"/>
            <a:endCxn id="32783" idx="2"/>
          </p:cNvCxnSpPr>
          <p:nvPr/>
        </p:nvCxnSpPr>
        <p:spPr bwMode="auto">
          <a:xfrm rot="10800000" flipH="1">
            <a:off x="5791200" y="2400300"/>
            <a:ext cx="1588" cy="24384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6705600" y="19812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5867400" y="3962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5867400" y="27432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5257800" y="30480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3429000" y="27432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2895600" y="5105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381000" y="5715000"/>
            <a:ext cx="85455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Notice</a:t>
            </a:r>
            <a:r>
              <a:rPr lang="en-US"/>
              <a:t>: for the case n = 4, there is </a:t>
            </a:r>
            <a:r>
              <a:rPr lang="en-US" i="1">
                <a:solidFill>
                  <a:srgbClr val="FF0066"/>
                </a:solidFill>
              </a:rPr>
              <a:t>nondeterminism</a:t>
            </a:r>
            <a:r>
              <a:rPr lang="en-US"/>
              <a:t> : different</a:t>
            </a:r>
          </a:p>
          <a:p>
            <a:r>
              <a:rPr lang="en-US"/>
              <a:t>transitions are possible from 211 on the same input.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322C-823E-434F-9741-436717CEA124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Individuals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590800" y="31242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410</a:t>
            </a:r>
          </a:p>
        </p:txBody>
      </p:sp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3886200" y="2133600"/>
            <a:ext cx="914400" cy="685800"/>
            <a:chOff x="2448" y="1344"/>
            <a:chExt cx="576" cy="432"/>
          </a:xfrm>
        </p:grpSpPr>
        <p:sp>
          <p:nvSpPr>
            <p:cNvPr id="44035" name="Oval 3"/>
            <p:cNvSpPr>
              <a:spLocks noChangeArrowheads="1"/>
            </p:cNvSpPr>
            <p:nvPr/>
          </p:nvSpPr>
          <p:spPr bwMode="auto">
            <a:xfrm>
              <a:off x="2496" y="1392"/>
              <a:ext cx="480" cy="336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500</a:t>
              </a:r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2448" y="1344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3200400" y="43434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320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724400" y="43434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311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5410200" y="31242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221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 flipV="1">
            <a:off x="4495800" y="2819400"/>
            <a:ext cx="533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3048000" y="3657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V="1">
            <a:off x="3886200" y="35052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39624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>
            <a:off x="5257800" y="3657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3352800" y="3352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1295400" y="5334000"/>
            <a:ext cx="5749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Notice</a:t>
            </a:r>
            <a:r>
              <a:rPr lang="en-US"/>
              <a:t>: 500 is a must-fail state; all others</a:t>
            </a:r>
          </a:p>
          <a:p>
            <a:r>
              <a:rPr lang="en-US"/>
              <a:t>are might-fail states.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6255-AFE6-4232-A09D-7172EFDE3E44}" type="slidenum">
              <a:rPr lang="en-US"/>
              <a:pPr/>
              <a:t>15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 Individuals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5867400" y="36576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321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3886200" y="1676400"/>
            <a:ext cx="914400" cy="685800"/>
            <a:chOff x="2448" y="1344"/>
            <a:chExt cx="576" cy="432"/>
          </a:xfrm>
        </p:grpSpPr>
        <p:sp>
          <p:nvSpPr>
            <p:cNvPr id="45061" name="Oval 5"/>
            <p:cNvSpPr>
              <a:spLocks noChangeArrowheads="1"/>
            </p:cNvSpPr>
            <p:nvPr/>
          </p:nvSpPr>
          <p:spPr bwMode="auto">
            <a:xfrm>
              <a:off x="2496" y="1392"/>
              <a:ext cx="480" cy="336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600</a:t>
              </a:r>
            </a:p>
          </p:txBody>
        </p:sp>
        <p:sp>
          <p:nvSpPr>
            <p:cNvPr id="45062" name="Oval 6"/>
            <p:cNvSpPr>
              <a:spLocks noChangeArrowheads="1"/>
            </p:cNvSpPr>
            <p:nvPr/>
          </p:nvSpPr>
          <p:spPr bwMode="auto">
            <a:xfrm>
              <a:off x="2448" y="1344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3200400" y="43434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411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4724400" y="43434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330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5867400" y="25146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222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 flipV="1">
            <a:off x="2819400" y="2819400"/>
            <a:ext cx="32004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438400" y="30480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3657600" y="2362200"/>
            <a:ext cx="609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39624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V="1">
            <a:off x="5257800" y="29718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819400" y="3810000"/>
            <a:ext cx="3048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1295400" y="5334000"/>
            <a:ext cx="6540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Notice</a:t>
            </a:r>
            <a:r>
              <a:rPr lang="en-US"/>
              <a:t>: 600 is a must-fail state; 510, 420, and</a:t>
            </a:r>
          </a:p>
          <a:p>
            <a:r>
              <a:rPr lang="en-US"/>
              <a:t>321 are can’t-fail states; 411, 330, and 222 are</a:t>
            </a:r>
          </a:p>
          <a:p>
            <a:r>
              <a:rPr lang="en-US"/>
              <a:t>“might-fail” states.</a:t>
            </a: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2057400" y="35814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420</a:t>
            </a:r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2057400" y="25146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510</a:t>
            </a:r>
          </a:p>
        </p:txBody>
      </p:sp>
      <p:cxnSp>
        <p:nvCxnSpPr>
          <p:cNvPr id="45075" name="AutoShape 19"/>
          <p:cNvCxnSpPr>
            <a:cxnSpLocks noChangeShapeType="1"/>
          </p:cNvCxnSpPr>
          <p:nvPr/>
        </p:nvCxnSpPr>
        <p:spPr bwMode="auto">
          <a:xfrm rot="16200000" flipV="1">
            <a:off x="4305300" y="2247900"/>
            <a:ext cx="76200" cy="3810000"/>
          </a:xfrm>
          <a:prstGeom prst="curvedConnector3">
            <a:avLst>
              <a:gd name="adj1" fmla="val -1414583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810000" y="2895600"/>
            <a:ext cx="2057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cxnSp>
        <p:nvCxnSpPr>
          <p:cNvPr id="45077" name="AutoShape 21"/>
          <p:cNvCxnSpPr>
            <a:cxnSpLocks noChangeShapeType="1"/>
          </p:cNvCxnSpPr>
          <p:nvPr/>
        </p:nvCxnSpPr>
        <p:spPr bwMode="auto">
          <a:xfrm rot="5400000" flipH="1" flipV="1">
            <a:off x="6365081" y="3921919"/>
            <a:ext cx="377825" cy="1588"/>
          </a:xfrm>
          <a:prstGeom prst="curvedConnector5">
            <a:avLst>
              <a:gd name="adj1" fmla="val -81093"/>
              <a:gd name="adj2" fmla="val 53299995"/>
              <a:gd name="adj3" fmla="val 181093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C357-8F55-449C-A256-31A00E5C0D0C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 Individuals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6629400" y="24384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331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048000" y="1676400"/>
            <a:ext cx="914400" cy="685800"/>
            <a:chOff x="2448" y="1344"/>
            <a:chExt cx="576" cy="432"/>
          </a:xfrm>
        </p:grpSpPr>
        <p:sp>
          <p:nvSpPr>
            <p:cNvPr id="48133" name="Oval 5"/>
            <p:cNvSpPr>
              <a:spLocks noChangeArrowheads="1"/>
            </p:cNvSpPr>
            <p:nvPr/>
          </p:nvSpPr>
          <p:spPr bwMode="auto">
            <a:xfrm>
              <a:off x="2496" y="1392"/>
              <a:ext cx="480" cy="336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700</a:t>
              </a:r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2448" y="1344"/>
              <a:ext cx="576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5257800" y="44958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430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6629400" y="38100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421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5257800" y="17526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322</a:t>
            </a: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 flipV="1">
            <a:off x="70104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0574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2438400" y="4038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 flipV="1">
            <a:off x="3505200" y="2362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H="1" flipV="1">
            <a:off x="5638800" y="2286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295400" y="5334000"/>
            <a:ext cx="5772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Notice</a:t>
            </a:r>
            <a:r>
              <a:rPr lang="en-US"/>
              <a:t>: 700 is a must-fail state; All others</a:t>
            </a:r>
          </a:p>
          <a:p>
            <a:r>
              <a:rPr lang="en-US"/>
              <a:t>are might-fail states.</a:t>
            </a:r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3124200" y="44958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511</a:t>
            </a:r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1676400" y="38100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520</a:t>
            </a: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5943600" y="4267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1676400" y="2438400"/>
            <a:ext cx="762000" cy="533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610</a:t>
            </a: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 flipH="1" flipV="1">
            <a:off x="2438400" y="2743200"/>
            <a:ext cx="434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 flipH="1">
            <a:off x="2286000" y="2895600"/>
            <a:ext cx="441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 flipH="1" flipV="1">
            <a:off x="6019800" y="2057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 flipH="1">
            <a:off x="3733800" y="2209800"/>
            <a:ext cx="16002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cxnSp>
        <p:nvCxnSpPr>
          <p:cNvPr id="48155" name="AutoShape 27"/>
          <p:cNvCxnSpPr>
            <a:cxnSpLocks noChangeShapeType="1"/>
            <a:stCxn id="48137" idx="7"/>
            <a:endCxn id="48136" idx="6"/>
          </p:cNvCxnSpPr>
          <p:nvPr/>
        </p:nvCxnSpPr>
        <p:spPr bwMode="auto">
          <a:xfrm rot="5400000" flipV="1">
            <a:off x="5526882" y="2212181"/>
            <a:ext cx="2246312" cy="1482725"/>
          </a:xfrm>
          <a:prstGeom prst="curvedConnector4">
            <a:avLst>
              <a:gd name="adj1" fmla="val -13639"/>
              <a:gd name="adj2" fmla="val 1154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ABA2-D4FC-47DD-BF3E-BE15C7271F4B}" type="slidenum">
              <a:rPr lang="en-US"/>
              <a:pPr/>
              <a:t>17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for Thought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Without symmetry, how many states are there with </a:t>
            </a:r>
            <a:r>
              <a:rPr lang="en-US" i="1"/>
              <a:t>n</a:t>
            </a:r>
            <a:r>
              <a:rPr lang="en-US"/>
              <a:t>  individuals?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What if we use symmetry?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For </a:t>
            </a:r>
            <a:r>
              <a:rPr lang="en-US" i="1"/>
              <a:t>n</a:t>
            </a:r>
            <a:r>
              <a:rPr lang="en-US"/>
              <a:t>  individuals, how do you tell whether a state is “must-fail,” “might-fail,” or “can’t-fail”?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B01F-1086-4766-935D-D1F07B22E30E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Informal Explanation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Finite automata are finite collections of states with transition rules that take you from one state to another.</a:t>
            </a:r>
          </a:p>
          <a:p>
            <a:r>
              <a:rPr lang="en-US"/>
              <a:t>Original application was sequential switching circuits, where the “state” was the settings of internal bits.</a:t>
            </a:r>
          </a:p>
          <a:p>
            <a:r>
              <a:rPr lang="en-US"/>
              <a:t>Today, several kinds of software can be modeled by FA.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AB09-F168-47A9-B9A4-C13E9A2E988A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FA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Simplest representation is often a graph.</a:t>
            </a:r>
          </a:p>
          <a:p>
            <a:pPr lvl="1"/>
            <a:r>
              <a:rPr lang="en-US"/>
              <a:t>Nodes = states.</a:t>
            </a:r>
          </a:p>
          <a:p>
            <a:pPr lvl="1"/>
            <a:r>
              <a:rPr lang="en-US"/>
              <a:t>Arcs indicate state transitions.</a:t>
            </a:r>
          </a:p>
          <a:p>
            <a:pPr lvl="1"/>
            <a:r>
              <a:rPr lang="en-US"/>
              <a:t>Labels on arcs tell what causes the transition.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09AE-23CC-425C-AF78-F512381D75CE}" type="slidenum">
              <a:rPr lang="en-US"/>
              <a:pPr/>
              <a:t>4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</a:t>
            </a:r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609600" indent="-609600"/>
            <a:r>
              <a:rPr lang="en-US"/>
              <a:t>Thanks to Jay Misra for this example.</a:t>
            </a:r>
          </a:p>
          <a:p>
            <a:pPr marL="609600" indent="-609600"/>
            <a:r>
              <a:rPr lang="en-US"/>
              <a:t>On a distant planet, there are three species, a, b, and c.</a:t>
            </a:r>
          </a:p>
          <a:p>
            <a:pPr marL="609600" indent="-609600"/>
            <a:r>
              <a:rPr lang="en-US"/>
              <a:t>Any two different species can mate.  If they do: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The participants die.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Two children of the third species are born.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6FB7-C829-43FE-92BF-383FB4059087}" type="slidenum">
              <a:rPr lang="en-US"/>
              <a:pPr/>
              <a:t>5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Strange Planet –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Observation</a:t>
            </a:r>
            <a:r>
              <a:rPr lang="en-US"/>
              <a:t>: the number of individuals never changes.</a:t>
            </a:r>
          </a:p>
          <a:p>
            <a:r>
              <a:rPr lang="en-US"/>
              <a:t>The planet </a:t>
            </a:r>
            <a:r>
              <a:rPr lang="en-US" i="1">
                <a:solidFill>
                  <a:srgbClr val="FF0066"/>
                </a:solidFill>
              </a:rPr>
              <a:t>fails</a:t>
            </a:r>
            <a:r>
              <a:rPr lang="en-US"/>
              <a:t>  if at some point all individuals are of the same species.</a:t>
            </a:r>
          </a:p>
          <a:p>
            <a:pPr lvl="1"/>
            <a:r>
              <a:rPr lang="en-US"/>
              <a:t>Then, no more breeding can take place.</a:t>
            </a:r>
          </a:p>
          <a:p>
            <a:r>
              <a:rPr lang="en-US" i="1">
                <a:solidFill>
                  <a:srgbClr val="FF0066"/>
                </a:solidFill>
              </a:rPr>
              <a:t>State  </a:t>
            </a:r>
            <a:r>
              <a:rPr lang="en-US"/>
              <a:t>= sequence of three integers – the numbers of individuals of species a, b, and c.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C40-A781-495A-A763-BA24537411E2}" type="slidenum">
              <a:rPr lang="en-US"/>
              <a:pPr/>
              <a:t>6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Strange Planet – Questions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In a given state, must the planet eventually fail?</a:t>
            </a:r>
          </a:p>
          <a:p>
            <a:r>
              <a:rPr lang="en-US"/>
              <a:t>In a given state, is it possible for the planet to fail, if the wrong breeding choices are made?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292F-4C97-4653-86B7-EFAA6DDCAB00}" type="slidenum">
              <a:rPr lang="en-US"/>
              <a:pPr/>
              <a:t>7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– (2)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These questions mirror real ones about protocols.</a:t>
            </a:r>
          </a:p>
          <a:p>
            <a:pPr lvl="1"/>
            <a:r>
              <a:rPr lang="en-US"/>
              <a:t>“Can the planet fail?” is like asking whether a protocol can enter some undesired or error state.</a:t>
            </a:r>
          </a:p>
          <a:p>
            <a:pPr lvl="1"/>
            <a:r>
              <a:rPr lang="en-US"/>
              <a:t>“Must the planet fail” is like asking whether a protocol is guaranteed to terminate.</a:t>
            </a:r>
          </a:p>
          <a:p>
            <a:pPr lvl="2"/>
            <a:r>
              <a:rPr lang="en-US"/>
              <a:t>Here, “failure” is really the good condition of termination.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8BB-4896-4546-88CC-1368A3278CC6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Strange Planet – Transitions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i="1">
                <a:solidFill>
                  <a:srgbClr val="FF0066"/>
                </a:solidFill>
              </a:rPr>
              <a:t>a-event</a:t>
            </a:r>
            <a:r>
              <a:rPr lang="en-US"/>
              <a:t>  occurs when individuals of species b and c breed and are replaced by two a’s.</a:t>
            </a:r>
          </a:p>
          <a:p>
            <a:r>
              <a:rPr lang="en-US"/>
              <a:t>Analogously: b-events and c-events.</a:t>
            </a:r>
          </a:p>
          <a:p>
            <a:r>
              <a:rPr lang="en-US"/>
              <a:t>Represent these by symbols a, b, and c, respectively.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210-6993-4E52-8A31-B583CABAD62C}" type="slidenum">
              <a:rPr lang="en-US"/>
              <a:pPr/>
              <a:t>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Strange Planet with 2 Individuals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676400" y="25146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200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181600" y="25146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002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429000" y="25146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020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5181600" y="38862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110</a:t>
            </a: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3429000" y="38862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101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1676400" y="3886200"/>
            <a:ext cx="762000" cy="5334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011</a:t>
            </a:r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1600200" y="24384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5105400" y="24384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3352800" y="24384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20574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38100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V="1">
            <a:off x="55626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6764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5181600" y="3276600"/>
            <a:ext cx="325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3429000" y="327660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1295400" y="5334000"/>
            <a:ext cx="544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Notice</a:t>
            </a:r>
            <a:r>
              <a:rPr lang="en-US"/>
              <a:t>: all states are “must-fail” states.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 fa1.pptx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854</Words>
  <Application>Microsoft Office PowerPoint</Application>
  <PresentationFormat>Diavetítés a képernyőre (4:3 oldalarány)</PresentationFormat>
  <Paragraphs>228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Calibri</vt:lpstr>
      <vt:lpstr>Monotype Sorts</vt:lpstr>
      <vt:lpstr>Tahoma</vt:lpstr>
      <vt:lpstr>Times New Roman</vt:lpstr>
      <vt:lpstr>Default Design</vt:lpstr>
      <vt:lpstr>Véges automaták Finite Automata</vt:lpstr>
      <vt:lpstr>Informal Explanation</vt:lpstr>
      <vt:lpstr>Representing FA</vt:lpstr>
      <vt:lpstr>Extended Example</vt:lpstr>
      <vt:lpstr>Strange Planet – (2)</vt:lpstr>
      <vt:lpstr>Strange Planet – Questions</vt:lpstr>
      <vt:lpstr>Questions – (2)</vt:lpstr>
      <vt:lpstr>Strange Planet – Transitions</vt:lpstr>
      <vt:lpstr>Strange Planet with 2 Individuals</vt:lpstr>
      <vt:lpstr>Strange Planet with 3 Individuals</vt:lpstr>
      <vt:lpstr>Strange Planet with 4 Individuals</vt:lpstr>
      <vt:lpstr>Taking Advantage of Symmetry</vt:lpstr>
      <vt:lpstr>The Cases 2, 3, 4</vt:lpstr>
      <vt:lpstr>5 Individuals</vt:lpstr>
      <vt:lpstr>6 Individuals</vt:lpstr>
      <vt:lpstr>7 Individuals</vt:lpstr>
      <vt:lpstr>Questions for Thought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Csink László</cp:lastModifiedBy>
  <cp:revision>43</cp:revision>
  <dcterms:created xsi:type="dcterms:W3CDTF">2002-03-23T20:14:09Z</dcterms:created>
  <dcterms:modified xsi:type="dcterms:W3CDTF">2019-03-25T09:34:11Z</dcterms:modified>
</cp:coreProperties>
</file>