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9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4" r:id="rId39"/>
    <p:sldId id="292" r:id="rId40"/>
    <p:sldId id="295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0066"/>
    <a:srgbClr val="FF0000"/>
    <a:srgbClr val="CC3300"/>
    <a:srgbClr val="CC00CC"/>
    <a:srgbClr val="99CCFF"/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75" d="100"/>
          <a:sy n="75" d="100"/>
        </p:scale>
        <p:origin x="36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hu-H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hu-H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 smtClean="0"/>
              <a:t>Click to edit Master text styles</a:t>
            </a:r>
          </a:p>
          <a:p>
            <a:pPr lvl="1"/>
            <a:r>
              <a:rPr lang="en-US" altLang="hu-HU" smtClean="0"/>
              <a:t>Second level</a:t>
            </a:r>
          </a:p>
          <a:p>
            <a:pPr lvl="2"/>
            <a:r>
              <a:rPr lang="en-US" altLang="hu-HU" smtClean="0"/>
              <a:t>Third level</a:t>
            </a:r>
          </a:p>
          <a:p>
            <a:pPr lvl="3"/>
            <a:r>
              <a:rPr lang="en-US" altLang="hu-HU" smtClean="0"/>
              <a:t>Fourth level</a:t>
            </a:r>
          </a:p>
          <a:p>
            <a:pPr lvl="4"/>
            <a:r>
              <a:rPr lang="en-US" altLang="hu-HU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hu-H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1D6876D7-DA05-44C0-B643-0DA66256BCCD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493478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38678E-7C3B-48EE-ABE6-3029BA1FF9B1}" type="slidenum">
              <a:rPr lang="en-US" altLang="hu-HU"/>
              <a:pPr/>
              <a:t>1</a:t>
            </a:fld>
            <a:endParaRPr lang="en-US" altLang="hu-HU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307524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639095-BE85-47E7-9314-9FD2B3DAAF10}" type="slidenum">
              <a:rPr lang="en-US" altLang="hu-HU"/>
              <a:pPr/>
              <a:t>11</a:t>
            </a:fld>
            <a:endParaRPr lang="en-US" altLang="hu-HU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984569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D8772-BBA7-4D5E-B5C8-F42CF7D16301}" type="slidenum">
              <a:rPr lang="en-US" altLang="hu-HU"/>
              <a:pPr/>
              <a:t>12</a:t>
            </a:fld>
            <a:endParaRPr lang="en-US" altLang="hu-HU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629629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8745F-BE86-4AE0-8945-0E08B5BF8279}" type="slidenum">
              <a:rPr lang="en-US" altLang="hu-HU"/>
              <a:pPr/>
              <a:t>13</a:t>
            </a:fld>
            <a:endParaRPr lang="en-US" altLang="hu-HU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554502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E3D174-AD5B-481D-A1D4-CAB6388B8D74}" type="slidenum">
              <a:rPr lang="en-US" altLang="hu-HU"/>
              <a:pPr/>
              <a:t>14</a:t>
            </a:fld>
            <a:endParaRPr lang="en-US" altLang="hu-HU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266054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CB358A-8079-4241-967C-2C74F40FADCA}" type="slidenum">
              <a:rPr lang="en-US" altLang="hu-HU"/>
              <a:pPr/>
              <a:t>15</a:t>
            </a:fld>
            <a:endParaRPr lang="en-US" altLang="hu-HU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04142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80418C-87E8-4114-8CF4-ADFBDB63B751}" type="slidenum">
              <a:rPr lang="en-US" altLang="hu-HU"/>
              <a:pPr/>
              <a:t>16</a:t>
            </a:fld>
            <a:endParaRPr lang="en-US" altLang="hu-HU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906902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5694EA-EAC1-42FA-9772-034020F81A7A}" type="slidenum">
              <a:rPr lang="en-US" altLang="hu-HU"/>
              <a:pPr/>
              <a:t>17</a:t>
            </a:fld>
            <a:endParaRPr lang="en-US" altLang="hu-HU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295185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2833BA-7883-40CF-9743-41FB8CCA4F8E}" type="slidenum">
              <a:rPr lang="en-US" altLang="hu-HU"/>
              <a:pPr/>
              <a:t>18</a:t>
            </a:fld>
            <a:endParaRPr lang="en-US" altLang="hu-HU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121801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59726-70DB-4C15-AF4F-1B25E9297AFB}" type="slidenum">
              <a:rPr lang="en-US" altLang="hu-HU"/>
              <a:pPr/>
              <a:t>19</a:t>
            </a:fld>
            <a:endParaRPr lang="en-US" altLang="hu-HU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097487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C8197B-8F31-49DA-B20E-CCEE79952B55}" type="slidenum">
              <a:rPr lang="en-US" altLang="hu-HU"/>
              <a:pPr/>
              <a:t>20</a:t>
            </a:fld>
            <a:endParaRPr lang="en-US" altLang="hu-HU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70280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B233CC-D374-4C2D-98DB-3B3443ED491C}" type="slidenum">
              <a:rPr lang="en-US" altLang="hu-HU"/>
              <a:pPr/>
              <a:t>2</a:t>
            </a:fld>
            <a:endParaRPr lang="en-US" altLang="hu-HU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570109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DB5506-409B-4EAD-B339-690A0F5E4A17}" type="slidenum">
              <a:rPr lang="en-US" altLang="hu-HU"/>
              <a:pPr/>
              <a:t>21</a:t>
            </a:fld>
            <a:endParaRPr lang="en-US" altLang="hu-HU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403959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F05C6-2FD7-4F75-9527-22C751908F3D}" type="slidenum">
              <a:rPr lang="en-US" altLang="hu-HU"/>
              <a:pPr/>
              <a:t>22</a:t>
            </a:fld>
            <a:endParaRPr lang="en-US" altLang="hu-HU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816545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CEB364-8CDE-406C-837E-09582C796C03}" type="slidenum">
              <a:rPr lang="en-US" altLang="hu-HU"/>
              <a:pPr/>
              <a:t>23</a:t>
            </a:fld>
            <a:endParaRPr lang="en-US" altLang="hu-HU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330655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3A8AEC-13C7-4A8C-8362-732CC651AEA2}" type="slidenum">
              <a:rPr lang="en-US" altLang="hu-HU"/>
              <a:pPr/>
              <a:t>24</a:t>
            </a:fld>
            <a:endParaRPr lang="en-US" altLang="hu-HU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324043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59C6D-F357-4E2F-B107-D13E4BE8531E}" type="slidenum">
              <a:rPr lang="en-US" altLang="hu-HU"/>
              <a:pPr/>
              <a:t>25</a:t>
            </a:fld>
            <a:endParaRPr lang="en-US" altLang="hu-HU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2534081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F6D6C3-D7EE-403F-B5E5-1FB46D15C6F8}" type="slidenum">
              <a:rPr lang="en-US" altLang="hu-HU"/>
              <a:pPr/>
              <a:t>26</a:t>
            </a:fld>
            <a:endParaRPr lang="en-US" altLang="hu-HU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9386876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B6103-B5DA-4BF8-88E0-41AC616D886F}" type="slidenum">
              <a:rPr lang="en-US" altLang="hu-HU"/>
              <a:pPr/>
              <a:t>27</a:t>
            </a:fld>
            <a:endParaRPr lang="en-US" altLang="hu-HU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364427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F8A337-E4AB-488C-8E7E-65F7723547EB}" type="slidenum">
              <a:rPr lang="en-US" altLang="hu-HU"/>
              <a:pPr/>
              <a:t>28</a:t>
            </a:fld>
            <a:endParaRPr lang="en-US" altLang="hu-HU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913611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BDA82-A88D-4348-B6D4-317F6E7967B4}" type="slidenum">
              <a:rPr lang="en-US" altLang="hu-HU"/>
              <a:pPr/>
              <a:t>29</a:t>
            </a:fld>
            <a:endParaRPr lang="en-US" altLang="hu-HU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3640909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1B894-339B-4492-9347-AC9771141902}" type="slidenum">
              <a:rPr lang="en-US" altLang="hu-HU"/>
              <a:pPr/>
              <a:t>30</a:t>
            </a:fld>
            <a:endParaRPr lang="en-US" altLang="hu-HU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67714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F07D6D-2308-4B0A-94BF-C0A99B07E68F}" type="slidenum">
              <a:rPr lang="en-US" altLang="hu-HU"/>
              <a:pPr/>
              <a:t>3</a:t>
            </a:fld>
            <a:endParaRPr lang="en-US" altLang="hu-HU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9467602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7CE58-1692-454A-877A-E600F7189F0C}" type="slidenum">
              <a:rPr lang="en-US" altLang="hu-HU"/>
              <a:pPr/>
              <a:t>31</a:t>
            </a:fld>
            <a:endParaRPr lang="en-US" altLang="hu-HU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9922162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911867-9B45-4D3D-8AC6-C22DC32948FC}" type="slidenum">
              <a:rPr lang="en-US" altLang="hu-HU"/>
              <a:pPr/>
              <a:t>32</a:t>
            </a:fld>
            <a:endParaRPr lang="en-US" altLang="hu-HU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6554077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52704E-ED6D-475B-A431-B537C262D30E}" type="slidenum">
              <a:rPr lang="en-US" altLang="hu-HU"/>
              <a:pPr/>
              <a:t>33</a:t>
            </a:fld>
            <a:endParaRPr lang="en-US" altLang="hu-HU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1012318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461CDA-B4D4-4011-B068-34D364449484}" type="slidenum">
              <a:rPr lang="en-US" altLang="hu-HU"/>
              <a:pPr/>
              <a:t>34</a:t>
            </a:fld>
            <a:endParaRPr lang="en-US" altLang="hu-HU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489440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44A8DD-5E3C-45DF-9DC4-BC811C28C4A0}" type="slidenum">
              <a:rPr lang="en-US" altLang="hu-HU"/>
              <a:pPr/>
              <a:t>35</a:t>
            </a:fld>
            <a:endParaRPr lang="en-US" altLang="hu-HU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3643303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EA31F8-5951-4E86-B57E-DEA88D606858}" type="slidenum">
              <a:rPr lang="en-US" altLang="hu-HU"/>
              <a:pPr/>
              <a:t>36</a:t>
            </a:fld>
            <a:endParaRPr lang="en-US" altLang="hu-HU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0114831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395F31-6311-439C-ADC9-ED07FD6BC473}" type="slidenum">
              <a:rPr lang="en-US" altLang="hu-HU"/>
              <a:pPr/>
              <a:t>37</a:t>
            </a:fld>
            <a:endParaRPr lang="en-US" altLang="hu-HU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hu-HU" altLang="hu-HU" dirty="0" err="1" smtClean="0"/>
              <a:t>e.g</a:t>
            </a:r>
            <a:r>
              <a:rPr lang="hu-HU" altLang="hu-HU" dirty="0" smtClean="0"/>
              <a:t>. </a:t>
            </a:r>
            <a:r>
              <a:rPr lang="hu-HU" altLang="hu-HU" dirty="0" err="1" smtClean="0"/>
              <a:t>if</a:t>
            </a:r>
            <a:r>
              <a:rPr lang="hu-HU" altLang="hu-HU" dirty="0" smtClean="0"/>
              <a:t> w=”101101” is </a:t>
            </a:r>
            <a:r>
              <a:rPr lang="hu-HU" altLang="hu-HU" dirty="0" err="1" smtClean="0"/>
              <a:t>decimal</a:t>
            </a:r>
            <a:r>
              <a:rPr lang="hu-HU" altLang="hu-HU" dirty="0" smtClean="0"/>
              <a:t> i=45, </a:t>
            </a:r>
            <a:r>
              <a:rPr lang="hu-HU" altLang="hu-HU" dirty="0" err="1" smtClean="0"/>
              <a:t>then</a:t>
            </a:r>
            <a:r>
              <a:rPr lang="hu-HU" altLang="hu-HU" dirty="0" smtClean="0"/>
              <a:t> delta(0,”101101”)=45%23=22</a:t>
            </a:r>
          </a:p>
          <a:p>
            <a:pPr marL="228600" indent="-228600">
              <a:buAutoNum type="alphaUcPeriod"/>
            </a:pPr>
            <a:r>
              <a:rPr lang="hu-HU" altLang="hu-HU" dirty="0" err="1" smtClean="0"/>
              <a:t>Since</a:t>
            </a:r>
            <a:r>
              <a:rPr lang="hu-HU" altLang="hu-HU" baseline="0" dirty="0" smtClean="0"/>
              <a:t> w0=”101101”+”0”=2*45+0, </a:t>
            </a:r>
            <a:r>
              <a:rPr lang="hu-HU" altLang="hu-HU" baseline="0" dirty="0" err="1" smtClean="0"/>
              <a:t>so</a:t>
            </a:r>
            <a:r>
              <a:rPr lang="hu-HU" altLang="hu-HU" baseline="0" dirty="0" smtClean="0"/>
              <a:t> delta(0,w0)=delta(</a:t>
            </a:r>
            <a:endParaRPr lang="hu-HU" altLang="hu-HU" dirty="0"/>
          </a:p>
        </p:txBody>
      </p:sp>
    </p:spTree>
    <p:extLst>
      <p:ext uri="{BB962C8B-B14F-4D97-AF65-F5344CB8AC3E}">
        <p14:creationId xmlns:p14="http://schemas.microsoft.com/office/powerpoint/2010/main" val="20332882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890FF-3605-4EB1-AEB9-D9F81F4959ED}" type="slidenum">
              <a:rPr lang="en-US" altLang="hu-HU"/>
              <a:pPr/>
              <a:t>39</a:t>
            </a:fld>
            <a:endParaRPr lang="en-US" altLang="hu-HU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157764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4B3CF-D788-484E-B9EF-5D1817806C7E}" type="slidenum">
              <a:rPr lang="en-US" altLang="hu-HU"/>
              <a:pPr/>
              <a:t>4</a:t>
            </a:fld>
            <a:endParaRPr lang="en-US" altLang="hu-HU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069345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FDE05E-5477-468D-AA83-1DAF5A558E75}" type="slidenum">
              <a:rPr lang="en-US" altLang="hu-HU"/>
              <a:pPr/>
              <a:t>5</a:t>
            </a:fld>
            <a:endParaRPr lang="en-US" altLang="hu-HU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870342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7AD7B0-C7DE-4E5C-A1D1-D1BEADD0390B}" type="slidenum">
              <a:rPr lang="en-US" altLang="hu-HU"/>
              <a:pPr/>
              <a:t>7</a:t>
            </a:fld>
            <a:endParaRPr lang="en-US" altLang="hu-HU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423438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4F051F-4546-45D4-A979-055E17D3AF61}" type="slidenum">
              <a:rPr lang="en-US" altLang="hu-HU"/>
              <a:pPr/>
              <a:t>8</a:t>
            </a:fld>
            <a:endParaRPr lang="en-US" altLang="hu-HU"/>
          </a:p>
        </p:txBody>
      </p:sp>
      <p:sp>
        <p:nvSpPr>
          <p:cNvPr id="215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153149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376470-417C-42A9-B03F-570203D8BB36}" type="slidenum">
              <a:rPr lang="en-US" altLang="hu-HU"/>
              <a:pPr/>
              <a:t>9</a:t>
            </a:fld>
            <a:endParaRPr lang="en-US" altLang="hu-HU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553831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76CA7-97FE-426A-80DC-C9B22D1C63A6}" type="slidenum">
              <a:rPr lang="en-US" altLang="hu-HU"/>
              <a:pPr/>
              <a:t>10</a:t>
            </a:fld>
            <a:endParaRPr lang="en-US" altLang="hu-HU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64558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altLang="hu-HU" smtClean="0"/>
              <a:t>based on Stanford InfoLab fa2.pptx</a:t>
            </a:r>
            <a:endParaRPr lang="en-US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 smtClean="0"/>
              <a:t>40</a:t>
            </a:r>
            <a:endParaRPr lang="en-US" alt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474E93-0EAE-41F6-A088-CADD25D0904A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27144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altLang="hu-HU" smtClean="0"/>
              <a:t>based on Stanford InfoLab fa2.pptx</a:t>
            </a:r>
            <a:endParaRPr lang="en-US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 smtClean="0"/>
              <a:t>40</a:t>
            </a:r>
            <a:endParaRPr lang="en-US" alt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7D3FC6-5979-4BFC-883C-D31E9FD44DA6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54838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altLang="hu-HU" smtClean="0"/>
              <a:t>based on Stanford InfoLab fa2.pptx</a:t>
            </a:r>
            <a:endParaRPr lang="en-US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 smtClean="0"/>
              <a:t>40</a:t>
            </a:r>
            <a:endParaRPr lang="en-US" alt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E4865-56AF-4130-978D-689DA0932910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64454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altLang="hu-HU" smtClean="0"/>
              <a:t>based on Stanford InfoLab fa2.pptx</a:t>
            </a:r>
            <a:endParaRPr lang="en-US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 smtClean="0"/>
              <a:t>40</a:t>
            </a:r>
            <a:endParaRPr lang="en-US" alt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06EF5-6BA0-4342-8526-08BD19E47863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98262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altLang="hu-HU" smtClean="0"/>
              <a:t>based on Stanford InfoLab fa2.pptx</a:t>
            </a:r>
            <a:endParaRPr lang="en-US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 smtClean="0"/>
              <a:t>40</a:t>
            </a:r>
            <a:endParaRPr lang="en-US" alt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1A4CD-A707-48E3-B59E-B7B5AD1A31A5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48532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altLang="hu-HU" smtClean="0"/>
              <a:t>based on Stanford InfoLab fa2.pptx</a:t>
            </a:r>
            <a:endParaRPr lang="en-US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 smtClean="0"/>
              <a:t>40</a:t>
            </a:r>
            <a:endParaRPr lang="en-US" alt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97CEC-C520-4542-A8A4-BD3C87E5F52B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5707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altLang="hu-HU" smtClean="0"/>
              <a:t>based on Stanford InfoLab fa2.pptx</a:t>
            </a:r>
            <a:endParaRPr lang="en-US" alt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 smtClean="0"/>
              <a:t>40</a:t>
            </a:r>
            <a:endParaRPr lang="en-US" alt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CE89F-8480-4B07-8A3B-474C8A462B9B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75846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altLang="hu-HU" smtClean="0"/>
              <a:t>based on Stanford InfoLab fa2.pptx</a:t>
            </a:r>
            <a:endParaRPr lang="en-US" alt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 smtClean="0"/>
              <a:t>40</a:t>
            </a:r>
            <a:endParaRPr lang="en-US" alt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75A36-A7D4-4549-BEE4-63F6B707EE87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79364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altLang="hu-HU" smtClean="0"/>
              <a:t>based on Stanford InfoLab fa2.pptx</a:t>
            </a:r>
            <a:endParaRPr lang="en-US" alt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 smtClean="0"/>
              <a:t>40</a:t>
            </a:r>
            <a:endParaRPr lang="en-US" alt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AE6871-6135-4BF3-B902-93DCBA614795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91213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altLang="hu-HU" smtClean="0"/>
              <a:t>based on Stanford InfoLab fa2.pptx</a:t>
            </a:r>
            <a:endParaRPr lang="en-US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 smtClean="0"/>
              <a:t>40</a:t>
            </a:r>
            <a:endParaRPr lang="en-US" alt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0A3B0-243F-4EE3-877A-77C3DC1DB706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82945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altLang="hu-HU" smtClean="0"/>
              <a:t>based on Stanford InfoLab fa2.pptx</a:t>
            </a:r>
            <a:endParaRPr lang="en-US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u-HU" smtClean="0"/>
              <a:t>40</a:t>
            </a:r>
            <a:endParaRPr lang="en-US" alt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18F8C1-CA59-4783-8062-5974AC64530E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91089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CCFF">
                <a:gamma/>
                <a:tint val="0"/>
                <a:invGamma/>
              </a:srgbClr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 smtClean="0"/>
              <a:t>Click to edit Master text styles</a:t>
            </a:r>
          </a:p>
          <a:p>
            <a:pPr lvl="1"/>
            <a:r>
              <a:rPr lang="en-US" altLang="hu-HU" smtClean="0"/>
              <a:t>Second level</a:t>
            </a:r>
          </a:p>
          <a:p>
            <a:pPr lvl="2"/>
            <a:r>
              <a:rPr lang="en-US" altLang="hu-HU" smtClean="0"/>
              <a:t>Third level</a:t>
            </a:r>
          </a:p>
          <a:p>
            <a:pPr lvl="3"/>
            <a:r>
              <a:rPr lang="en-US" altLang="hu-HU" smtClean="0"/>
              <a:t>Fourth level</a:t>
            </a:r>
          </a:p>
          <a:p>
            <a:pPr lvl="4"/>
            <a:r>
              <a:rPr lang="en-US" altLang="hu-HU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hu-HU" altLang="hu-HU" smtClean="0"/>
              <a:t>based on Stanford InfoLab fa2.pptx</a:t>
            </a:r>
            <a:endParaRPr lang="en-US" alt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en-US" altLang="hu-HU" smtClean="0"/>
              <a:t>40</a:t>
            </a:r>
            <a:endParaRPr lang="en-US" alt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F0C25D73-2DF6-41C5-8983-FAEFBC891509}" type="slidenum">
              <a:rPr lang="en-US" altLang="hu-HU"/>
              <a:pPr/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u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hu-HU" sz="4400"/>
              <a:t>Introduction to Finite Automata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hu-HU" sz="3200"/>
              <a:t>Languages</a:t>
            </a:r>
          </a:p>
          <a:p>
            <a:r>
              <a:rPr lang="en-US" altLang="hu-HU" sz="3200"/>
              <a:t>Deterministic Finite Automata</a:t>
            </a:r>
          </a:p>
          <a:p>
            <a:r>
              <a:rPr lang="en-US" altLang="hu-HU" sz="3200"/>
              <a:t>Representations of Automata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>
                <a:solidFill>
                  <a:srgbClr val="33CC33"/>
                </a:solidFill>
              </a:rPr>
              <a:t>Example</a:t>
            </a:r>
            <a:r>
              <a:rPr lang="en-US" altLang="hu-HU"/>
              <a:t>: Graph of a DFA</a:t>
            </a:r>
          </a:p>
        </p:txBody>
      </p:sp>
      <p:grpSp>
        <p:nvGrpSpPr>
          <p:cNvPr id="24609" name="Group 33"/>
          <p:cNvGrpSpPr>
            <a:grpSpLocks/>
          </p:cNvGrpSpPr>
          <p:nvPr/>
        </p:nvGrpSpPr>
        <p:grpSpPr bwMode="auto">
          <a:xfrm>
            <a:off x="990600" y="2514600"/>
            <a:ext cx="5387975" cy="2090738"/>
            <a:chOff x="624" y="1563"/>
            <a:chExt cx="3394" cy="1317"/>
          </a:xfrm>
        </p:grpSpPr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Start</a:t>
              </a:r>
            </a:p>
          </p:txBody>
        </p:sp>
        <p:grpSp>
          <p:nvGrpSpPr>
            <p:cNvPr id="24608" name="Group 32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24588" name="Text Box 12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u-HU"/>
                  <a:t>1</a:t>
                </a:r>
              </a:p>
            </p:txBody>
          </p:sp>
          <p:sp>
            <p:nvSpPr>
              <p:cNvPr id="24589" name="Text Box 13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u-HU"/>
                  <a:t>0</a:t>
                </a:r>
              </a:p>
            </p:txBody>
          </p:sp>
          <p:grpSp>
            <p:nvGrpSpPr>
              <p:cNvPr id="24607" name="Group 31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24591" name="AutoShape 15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24606" name="Group 3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24579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/>
                      <a:t>A</a:t>
                    </a:r>
                  </a:p>
                </p:txBody>
              </p:sp>
              <p:sp>
                <p:nvSpPr>
                  <p:cNvPr id="24580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/>
                      <a:t>C</a:t>
                    </a:r>
                  </a:p>
                </p:txBody>
              </p:sp>
              <p:sp>
                <p:nvSpPr>
                  <p:cNvPr id="24581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/>
                      <a:t>B</a:t>
                    </a:r>
                  </a:p>
                </p:txBody>
              </p:sp>
              <p:sp>
                <p:nvSpPr>
                  <p:cNvPr id="24582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4583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4584" name="Line 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2458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2458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24590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/>
                      <a:t>1</a:t>
                    </a:r>
                  </a:p>
                </p:txBody>
              </p:sp>
              <p:sp>
                <p:nvSpPr>
                  <p:cNvPr id="24592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/>
                      <a:t>0</a:t>
                    </a:r>
                  </a:p>
                </p:txBody>
              </p:sp>
              <p:cxnSp>
                <p:nvCxnSpPr>
                  <p:cNvPr id="24593" name="AutoShape 17"/>
                  <p:cNvCxnSpPr>
                    <a:cxnSpLocks noChangeShapeType="1"/>
                    <a:stCxn id="24583" idx="3"/>
                    <a:endCxn id="24582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4594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/>
                      <a:t>0,1</a:t>
                    </a:r>
                  </a:p>
                </p:txBody>
              </p:sp>
              <p:cxnSp>
                <p:nvCxnSpPr>
                  <p:cNvPr id="24596" name="AutoShape 20"/>
                  <p:cNvCxnSpPr>
                    <a:cxnSpLocks noChangeShapeType="1"/>
                    <a:stCxn id="24580" idx="7"/>
                    <a:endCxn id="24580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grpSp>
        <p:nvGrpSpPr>
          <p:cNvPr id="24599" name="Group 23"/>
          <p:cNvGrpSpPr>
            <a:grpSpLocks/>
          </p:cNvGrpSpPr>
          <p:nvPr/>
        </p:nvGrpSpPr>
        <p:grpSpPr bwMode="auto">
          <a:xfrm>
            <a:off x="1600200" y="3886200"/>
            <a:ext cx="1522413" cy="2347913"/>
            <a:chOff x="1008" y="2427"/>
            <a:chExt cx="959" cy="1479"/>
          </a:xfrm>
        </p:grpSpPr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1008" y="2928"/>
              <a:ext cx="959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 dirty="0"/>
                <a:t>Previous</a:t>
              </a:r>
            </a:p>
            <a:p>
              <a:r>
                <a:rPr lang="en-US" altLang="hu-HU" dirty="0"/>
                <a:t>string OK,</a:t>
              </a:r>
            </a:p>
            <a:p>
              <a:r>
                <a:rPr lang="en-US" altLang="hu-HU" dirty="0"/>
                <a:t>does not</a:t>
              </a:r>
            </a:p>
            <a:p>
              <a:r>
                <a:rPr lang="en-US" altLang="hu-HU" dirty="0"/>
                <a:t>end in 1.</a:t>
              </a:r>
            </a:p>
          </p:txBody>
        </p:sp>
        <p:sp>
          <p:nvSpPr>
            <p:cNvPr id="24598" name="Line 22"/>
            <p:cNvSpPr>
              <a:spLocks noChangeShapeType="1"/>
            </p:cNvSpPr>
            <p:nvPr/>
          </p:nvSpPr>
          <p:spPr bwMode="auto">
            <a:xfrm flipV="1">
              <a:off x="1440" y="2427"/>
              <a:ext cx="0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24600" name="Group 24"/>
          <p:cNvGrpSpPr>
            <a:grpSpLocks/>
          </p:cNvGrpSpPr>
          <p:nvPr/>
        </p:nvGrpSpPr>
        <p:grpSpPr bwMode="auto">
          <a:xfrm>
            <a:off x="3352800" y="3886200"/>
            <a:ext cx="1555750" cy="2347913"/>
            <a:chOff x="1008" y="2427"/>
            <a:chExt cx="980" cy="1479"/>
          </a:xfrm>
        </p:grpSpPr>
        <p:sp>
          <p:nvSpPr>
            <p:cNvPr id="24601" name="Text Box 25"/>
            <p:cNvSpPr txBox="1">
              <a:spLocks noChangeArrowheads="1"/>
            </p:cNvSpPr>
            <p:nvPr/>
          </p:nvSpPr>
          <p:spPr bwMode="auto">
            <a:xfrm>
              <a:off x="1008" y="2928"/>
              <a:ext cx="980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 dirty="0"/>
                <a:t>Previous</a:t>
              </a:r>
            </a:p>
            <a:p>
              <a:r>
                <a:rPr lang="en-US" altLang="hu-HU" dirty="0"/>
                <a:t>String OK,</a:t>
              </a:r>
            </a:p>
            <a:p>
              <a:r>
                <a:rPr lang="en-US" altLang="hu-HU" dirty="0"/>
                <a:t>ends in a </a:t>
              </a:r>
            </a:p>
            <a:p>
              <a:r>
                <a:rPr lang="en-US" altLang="hu-HU" dirty="0"/>
                <a:t>single 1.</a:t>
              </a:r>
            </a:p>
          </p:txBody>
        </p:sp>
        <p:sp>
          <p:nvSpPr>
            <p:cNvPr id="24602" name="Line 26"/>
            <p:cNvSpPr>
              <a:spLocks noChangeShapeType="1"/>
            </p:cNvSpPr>
            <p:nvPr/>
          </p:nvSpPr>
          <p:spPr bwMode="auto">
            <a:xfrm flipV="1">
              <a:off x="1440" y="2427"/>
              <a:ext cx="0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24603" name="Group 27"/>
          <p:cNvGrpSpPr>
            <a:grpSpLocks/>
          </p:cNvGrpSpPr>
          <p:nvPr/>
        </p:nvGrpSpPr>
        <p:grpSpPr bwMode="auto">
          <a:xfrm>
            <a:off x="5029200" y="3810000"/>
            <a:ext cx="1793875" cy="1982788"/>
            <a:chOff x="1008" y="2427"/>
            <a:chExt cx="1130" cy="1249"/>
          </a:xfrm>
        </p:grpSpPr>
        <p:sp>
          <p:nvSpPr>
            <p:cNvPr id="24604" name="Text Box 28"/>
            <p:cNvSpPr txBox="1">
              <a:spLocks noChangeArrowheads="1"/>
            </p:cNvSpPr>
            <p:nvPr/>
          </p:nvSpPr>
          <p:spPr bwMode="auto">
            <a:xfrm>
              <a:off x="1008" y="2928"/>
              <a:ext cx="113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 dirty="0"/>
                <a:t>Consecutive</a:t>
              </a:r>
            </a:p>
            <a:p>
              <a:r>
                <a:rPr lang="en-US" altLang="hu-HU" dirty="0"/>
                <a:t>1’s have</a:t>
              </a:r>
            </a:p>
            <a:p>
              <a:r>
                <a:rPr lang="en-US" altLang="hu-HU" dirty="0"/>
                <a:t>been seen.</a:t>
              </a:r>
            </a:p>
          </p:txBody>
        </p:sp>
        <p:sp>
          <p:nvSpPr>
            <p:cNvPr id="24605" name="Line 29"/>
            <p:cNvSpPr>
              <a:spLocks noChangeShapeType="1"/>
            </p:cNvSpPr>
            <p:nvPr/>
          </p:nvSpPr>
          <p:spPr bwMode="auto">
            <a:xfrm flipV="1">
              <a:off x="1440" y="2427"/>
              <a:ext cx="0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914400" y="1828800"/>
            <a:ext cx="6507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>
                <a:solidFill>
                  <a:srgbClr val="FF9900"/>
                </a:solidFill>
              </a:rPr>
              <a:t>Accepts all strings without two consecutive 1’s.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064375" y="4495800"/>
            <a:ext cx="18281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FF0000"/>
                </a:solidFill>
              </a:rPr>
              <a:t>Clearly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err="1" smtClean="0">
                <a:solidFill>
                  <a:srgbClr val="FF0000"/>
                </a:solidFill>
              </a:rPr>
              <a:t>these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err="1" smtClean="0">
                <a:solidFill>
                  <a:srgbClr val="FF0000"/>
                </a:solidFill>
              </a:rPr>
              <a:t>are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err="1" smtClean="0">
                <a:solidFill>
                  <a:srgbClr val="FF0000"/>
                </a:solidFill>
              </a:rPr>
              <a:t>the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err="1" smtClean="0">
                <a:solidFill>
                  <a:srgbClr val="FF0000"/>
                </a:solidFill>
              </a:rPr>
              <a:t>only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err="1" smtClean="0">
                <a:solidFill>
                  <a:srgbClr val="FF0000"/>
                </a:solidFill>
              </a:rPr>
              <a:t>possibilities</a:t>
            </a:r>
            <a:r>
              <a:rPr lang="hu-HU" dirty="0" smtClean="0">
                <a:solidFill>
                  <a:srgbClr val="FF0000"/>
                </a:solidFill>
              </a:rPr>
              <a:t>!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5A36-A7D4-4549-BEE4-63F6B707EE87}" type="slidenum">
              <a:rPr lang="en-US" altLang="hu-HU" smtClean="0"/>
              <a:pPr/>
              <a:t>10</a:t>
            </a:fld>
            <a:endParaRPr lang="en-US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0" grpId="0" autoUpdateAnimBg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Alternative Representation: Transition Table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352800" y="2590800"/>
            <a:ext cx="1676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3352800" y="3048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4191000" y="2590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581400" y="2590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0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495800" y="2590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1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651125" y="3081338"/>
            <a:ext cx="21955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A	A	B</a:t>
            </a:r>
          </a:p>
          <a:p>
            <a:r>
              <a:rPr lang="en-US" altLang="hu-HU"/>
              <a:t>B	A	C</a:t>
            </a:r>
          </a:p>
          <a:p>
            <a:r>
              <a:rPr lang="en-US" altLang="hu-HU"/>
              <a:t>C	C	C</a:t>
            </a:r>
          </a:p>
        </p:txBody>
      </p:sp>
      <p:grpSp>
        <p:nvGrpSpPr>
          <p:cNvPr id="27659" name="Group 11"/>
          <p:cNvGrpSpPr>
            <a:grpSpLocks/>
          </p:cNvGrpSpPr>
          <p:nvPr/>
        </p:nvGrpSpPr>
        <p:grpSpPr bwMode="auto">
          <a:xfrm>
            <a:off x="1828800" y="4233863"/>
            <a:ext cx="2111375" cy="871537"/>
            <a:chOff x="1152" y="2667"/>
            <a:chExt cx="1330" cy="549"/>
          </a:xfrm>
        </p:grpSpPr>
        <p:sp>
          <p:nvSpPr>
            <p:cNvPr id="27657" name="Text Box 9"/>
            <p:cNvSpPr txBox="1">
              <a:spLocks noChangeArrowheads="1"/>
            </p:cNvSpPr>
            <p:nvPr/>
          </p:nvSpPr>
          <p:spPr bwMode="auto">
            <a:xfrm>
              <a:off x="1152" y="2928"/>
              <a:ext cx="1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Rows = states</a:t>
              </a:r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 flipV="1">
              <a:off x="1776" y="26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27662" name="Group 14"/>
          <p:cNvGrpSpPr>
            <a:grpSpLocks/>
          </p:cNvGrpSpPr>
          <p:nvPr/>
        </p:nvGrpSpPr>
        <p:grpSpPr bwMode="auto">
          <a:xfrm>
            <a:off x="5105400" y="2362200"/>
            <a:ext cx="2652713" cy="822325"/>
            <a:chOff x="3216" y="1488"/>
            <a:chExt cx="1671" cy="518"/>
          </a:xfrm>
        </p:grpSpPr>
        <p:sp>
          <p:nvSpPr>
            <p:cNvPr id="27660" name="Text Box 12"/>
            <p:cNvSpPr txBox="1">
              <a:spLocks noChangeArrowheads="1"/>
            </p:cNvSpPr>
            <p:nvPr/>
          </p:nvSpPr>
          <p:spPr bwMode="auto">
            <a:xfrm>
              <a:off x="3600" y="1488"/>
              <a:ext cx="128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Columns =</a:t>
              </a:r>
            </a:p>
            <a:p>
              <a:r>
                <a:rPr lang="en-US" altLang="hu-HU"/>
                <a:t>input symbols</a:t>
              </a:r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 flipH="1">
              <a:off x="3216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27666" name="Group 18"/>
          <p:cNvGrpSpPr>
            <a:grpSpLocks/>
          </p:cNvGrpSpPr>
          <p:nvPr/>
        </p:nvGrpSpPr>
        <p:grpSpPr bwMode="auto">
          <a:xfrm>
            <a:off x="1219200" y="2133600"/>
            <a:ext cx="1704975" cy="1828800"/>
            <a:chOff x="768" y="1344"/>
            <a:chExt cx="1074" cy="1152"/>
          </a:xfrm>
        </p:grpSpPr>
        <p:sp>
          <p:nvSpPr>
            <p:cNvPr id="27663" name="Text Box 15"/>
            <p:cNvSpPr txBox="1">
              <a:spLocks noChangeArrowheads="1"/>
            </p:cNvSpPr>
            <p:nvPr/>
          </p:nvSpPr>
          <p:spPr bwMode="auto">
            <a:xfrm>
              <a:off x="768" y="1344"/>
              <a:ext cx="107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Final states</a:t>
              </a:r>
            </a:p>
            <a:p>
              <a:r>
                <a:rPr lang="en-US" altLang="hu-HU"/>
                <a:t>starred</a:t>
              </a:r>
            </a:p>
          </p:txBody>
        </p:sp>
        <p:sp>
          <p:nvSpPr>
            <p:cNvPr id="27664" name="Text Box 16"/>
            <p:cNvSpPr txBox="1">
              <a:spLocks noChangeArrowheads="1"/>
            </p:cNvSpPr>
            <p:nvPr/>
          </p:nvSpPr>
          <p:spPr bwMode="auto">
            <a:xfrm>
              <a:off x="1488" y="196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*</a:t>
              </a:r>
            </a:p>
          </p:txBody>
        </p:sp>
        <p:sp>
          <p:nvSpPr>
            <p:cNvPr id="27665" name="Text Box 17"/>
            <p:cNvSpPr txBox="1">
              <a:spLocks noChangeArrowheads="1"/>
            </p:cNvSpPr>
            <p:nvPr/>
          </p:nvSpPr>
          <p:spPr bwMode="auto">
            <a:xfrm>
              <a:off x="1488" y="2208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*</a:t>
              </a:r>
            </a:p>
          </p:txBody>
        </p:sp>
      </p:grpSp>
      <p:grpSp>
        <p:nvGrpSpPr>
          <p:cNvPr id="27669" name="Group 21"/>
          <p:cNvGrpSpPr>
            <a:grpSpLocks/>
          </p:cNvGrpSpPr>
          <p:nvPr/>
        </p:nvGrpSpPr>
        <p:grpSpPr bwMode="auto">
          <a:xfrm>
            <a:off x="533400" y="3243263"/>
            <a:ext cx="1828800" cy="1008062"/>
            <a:chOff x="336" y="2043"/>
            <a:chExt cx="1152" cy="635"/>
          </a:xfrm>
        </p:grpSpPr>
        <p:sp>
          <p:nvSpPr>
            <p:cNvPr id="27667" name="Line 19"/>
            <p:cNvSpPr>
              <a:spLocks noChangeShapeType="1"/>
            </p:cNvSpPr>
            <p:nvPr/>
          </p:nvSpPr>
          <p:spPr bwMode="auto">
            <a:xfrm>
              <a:off x="1344" y="2043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7668" name="Text Box 20"/>
            <p:cNvSpPr txBox="1">
              <a:spLocks noChangeArrowheads="1"/>
            </p:cNvSpPr>
            <p:nvPr/>
          </p:nvSpPr>
          <p:spPr bwMode="auto">
            <a:xfrm>
              <a:off x="336" y="2160"/>
              <a:ext cx="97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Arrow for</a:t>
              </a:r>
            </a:p>
            <a:p>
              <a:r>
                <a:rPr lang="en-US" altLang="hu-HU"/>
                <a:t>start state</a:t>
              </a:r>
            </a:p>
          </p:txBody>
        </p:sp>
      </p:grp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4362" y="4607814"/>
            <a:ext cx="4257675" cy="1695450"/>
          </a:xfrm>
          <a:prstGeom prst="rect">
            <a:avLst/>
          </a:prstGeom>
        </p:spPr>
      </p:pic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5A36-A7D4-4549-BEE4-63F6B707EE87}" type="slidenum">
              <a:rPr lang="en-US" altLang="hu-HU" smtClean="0"/>
              <a:pPr/>
              <a:t>11</a:t>
            </a:fld>
            <a:endParaRPr lang="en-US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Extended Transition Function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 dirty="0"/>
              <a:t>We describe the effect of a string of inputs on a DFA by extending </a:t>
            </a:r>
            <a:r>
              <a:rPr lang="en-US" altLang="hu-HU" dirty="0">
                <a:latin typeface="Lucida Sans Unicode" panose="020B0602030504020204" pitchFamily="34" charset="0"/>
              </a:rPr>
              <a:t>δ</a:t>
            </a:r>
            <a:r>
              <a:rPr lang="en-US" altLang="hu-HU" dirty="0"/>
              <a:t> to a state and a string.</a:t>
            </a:r>
          </a:p>
          <a:p>
            <a:r>
              <a:rPr lang="en-US" altLang="hu-HU" dirty="0"/>
              <a:t>Induction on length of string.</a:t>
            </a:r>
          </a:p>
          <a:p>
            <a:r>
              <a:rPr lang="en-US" altLang="hu-HU" dirty="0">
                <a:solidFill>
                  <a:srgbClr val="3366FF"/>
                </a:solidFill>
              </a:rPr>
              <a:t>Basis</a:t>
            </a:r>
            <a:r>
              <a:rPr lang="en-US" altLang="hu-HU" dirty="0"/>
              <a:t>: </a:t>
            </a:r>
            <a:r>
              <a:rPr lang="en-US" altLang="hu-HU" dirty="0">
                <a:solidFill>
                  <a:srgbClr val="FF0000"/>
                </a:solidFill>
                <a:latin typeface="Lucida Sans Unicode" panose="020B0602030504020204" pitchFamily="34" charset="0"/>
              </a:rPr>
              <a:t>δ</a:t>
            </a:r>
            <a:r>
              <a:rPr lang="en-US" altLang="hu-HU" dirty="0"/>
              <a:t>(q, </a:t>
            </a:r>
            <a:r>
              <a:rPr lang="en-US" altLang="hu-HU" dirty="0">
                <a:latin typeface="Lucida Sans Unicode" panose="020B0602030504020204" pitchFamily="34" charset="0"/>
              </a:rPr>
              <a:t>ε</a:t>
            </a:r>
            <a:r>
              <a:rPr lang="en-US" altLang="hu-HU" dirty="0"/>
              <a:t>) = q</a:t>
            </a:r>
          </a:p>
          <a:p>
            <a:r>
              <a:rPr lang="en-US" altLang="hu-HU" dirty="0">
                <a:solidFill>
                  <a:srgbClr val="3366FF"/>
                </a:solidFill>
              </a:rPr>
              <a:t>Induction</a:t>
            </a:r>
            <a:r>
              <a:rPr lang="en-US" altLang="hu-HU" dirty="0"/>
              <a:t>: </a:t>
            </a:r>
            <a:r>
              <a:rPr lang="en-US" altLang="hu-HU" dirty="0">
                <a:solidFill>
                  <a:srgbClr val="FF0000"/>
                </a:solidFill>
                <a:latin typeface="Lucida Sans Unicode" panose="020B0602030504020204" pitchFamily="34" charset="0"/>
              </a:rPr>
              <a:t>δ</a:t>
            </a:r>
            <a:r>
              <a:rPr lang="en-US" altLang="hu-HU" dirty="0"/>
              <a:t>(</a:t>
            </a:r>
            <a:r>
              <a:rPr lang="en-US" altLang="hu-HU" dirty="0" err="1"/>
              <a:t>q,wa</a:t>
            </a:r>
            <a:r>
              <a:rPr lang="en-US" altLang="hu-HU" dirty="0"/>
              <a:t>) = </a:t>
            </a:r>
            <a:r>
              <a:rPr lang="en-US" altLang="hu-HU" dirty="0">
                <a:latin typeface="Lucida Sans Unicode" panose="020B0602030504020204" pitchFamily="34" charset="0"/>
              </a:rPr>
              <a:t>δ</a:t>
            </a:r>
            <a:r>
              <a:rPr lang="en-US" altLang="hu-HU" dirty="0"/>
              <a:t>(</a:t>
            </a:r>
            <a:r>
              <a:rPr lang="en-US" altLang="hu-HU" dirty="0">
                <a:solidFill>
                  <a:srgbClr val="FF0000"/>
                </a:solidFill>
                <a:latin typeface="Lucida Sans Unicode" panose="020B0602030504020204" pitchFamily="34" charset="0"/>
              </a:rPr>
              <a:t>δ</a:t>
            </a:r>
            <a:r>
              <a:rPr lang="en-US" altLang="hu-HU" dirty="0"/>
              <a:t>(</a:t>
            </a:r>
            <a:r>
              <a:rPr lang="en-US" altLang="hu-HU" dirty="0" err="1"/>
              <a:t>q,w</a:t>
            </a:r>
            <a:r>
              <a:rPr lang="en-US" altLang="hu-HU" dirty="0"/>
              <a:t>),a)</a:t>
            </a:r>
          </a:p>
          <a:p>
            <a:pPr lvl="1"/>
            <a:r>
              <a:rPr lang="en-US" altLang="hu-HU" dirty="0"/>
              <a:t>w is a string; a is an input symbol.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F5-6BA0-4342-8526-08BD19E47863}" type="slidenum">
              <a:rPr lang="en-US" altLang="hu-HU" smtClean="0"/>
              <a:pPr/>
              <a:t>12</a:t>
            </a:fld>
            <a:endParaRPr lang="en-US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Extended </a:t>
            </a:r>
            <a:r>
              <a:rPr lang="en-US" altLang="hu-HU">
                <a:latin typeface="Lucida Sans Unicode" panose="020B0602030504020204" pitchFamily="34" charset="0"/>
              </a:rPr>
              <a:t>δ</a:t>
            </a:r>
            <a:r>
              <a:rPr lang="en-US" altLang="hu-HU"/>
              <a:t>: Intuition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572000"/>
          </a:xfrm>
        </p:spPr>
        <p:txBody>
          <a:bodyPr/>
          <a:lstStyle/>
          <a:p>
            <a:r>
              <a:rPr lang="en-US" altLang="hu-HU">
                <a:solidFill>
                  <a:srgbClr val="CC3300"/>
                </a:solidFill>
              </a:rPr>
              <a:t>Convention</a:t>
            </a:r>
            <a:r>
              <a:rPr lang="en-US" altLang="hu-HU"/>
              <a:t>:</a:t>
            </a:r>
          </a:p>
          <a:p>
            <a:pPr lvl="1"/>
            <a:r>
              <a:rPr lang="en-US" altLang="hu-HU"/>
              <a:t>… w, x, y, x are strings.</a:t>
            </a:r>
          </a:p>
          <a:p>
            <a:pPr lvl="1"/>
            <a:r>
              <a:rPr lang="en-US" altLang="hu-HU"/>
              <a:t>a, b, c,… are single symbols.</a:t>
            </a:r>
          </a:p>
          <a:p>
            <a:r>
              <a:rPr lang="en-US" altLang="hu-HU"/>
              <a:t>Extended </a:t>
            </a:r>
            <a:r>
              <a:rPr lang="en-US" altLang="hu-HU">
                <a:latin typeface="Lucida Sans Unicode" panose="020B0602030504020204" pitchFamily="34" charset="0"/>
              </a:rPr>
              <a:t>δ</a:t>
            </a:r>
            <a:r>
              <a:rPr lang="en-US" altLang="hu-HU"/>
              <a:t> is computed for state q and inputs a</a:t>
            </a:r>
            <a:r>
              <a:rPr lang="en-US" altLang="hu-HU" baseline="-25000"/>
              <a:t>1</a:t>
            </a:r>
            <a:r>
              <a:rPr lang="en-US" altLang="hu-HU"/>
              <a:t>a</a:t>
            </a:r>
            <a:r>
              <a:rPr lang="en-US" altLang="hu-HU" baseline="-25000"/>
              <a:t>2</a:t>
            </a:r>
            <a:r>
              <a:rPr lang="en-US" altLang="hu-HU"/>
              <a:t>…a</a:t>
            </a:r>
            <a:r>
              <a:rPr lang="en-US" altLang="hu-HU" i="1" baseline="-25000"/>
              <a:t>n</a:t>
            </a:r>
            <a:r>
              <a:rPr lang="en-US" altLang="hu-HU"/>
              <a:t> by following a path in the transition graph, starting at q and selecting the arcs with labels a</a:t>
            </a:r>
            <a:r>
              <a:rPr lang="en-US" altLang="hu-HU" baseline="-25000"/>
              <a:t>1</a:t>
            </a:r>
            <a:r>
              <a:rPr lang="en-US" altLang="hu-HU"/>
              <a:t>, a</a:t>
            </a:r>
            <a:r>
              <a:rPr lang="en-US" altLang="hu-HU" baseline="-25000"/>
              <a:t>2</a:t>
            </a:r>
            <a:r>
              <a:rPr lang="en-US" altLang="hu-HU"/>
              <a:t>,…,a</a:t>
            </a:r>
            <a:r>
              <a:rPr lang="en-US" altLang="hu-HU" i="1" baseline="-25000"/>
              <a:t>n</a:t>
            </a:r>
            <a:r>
              <a:rPr lang="en-US" altLang="hu-HU"/>
              <a:t> in turn.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F5-6BA0-4342-8526-08BD19E47863}" type="slidenum">
              <a:rPr lang="en-US" altLang="hu-HU" smtClean="0"/>
              <a:pPr/>
              <a:t>13</a:t>
            </a:fld>
            <a:endParaRPr lang="en-US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>
                <a:solidFill>
                  <a:srgbClr val="33CC33"/>
                </a:solidFill>
              </a:rPr>
              <a:t>Example</a:t>
            </a:r>
            <a:r>
              <a:rPr lang="en-US" altLang="hu-HU"/>
              <a:t>: Extended Delta</a:t>
            </a:r>
          </a:p>
        </p:txBody>
      </p:sp>
      <p:grpSp>
        <p:nvGrpSpPr>
          <p:cNvPr id="34838" name="Group 1046"/>
          <p:cNvGrpSpPr>
            <a:grpSpLocks/>
          </p:cNvGrpSpPr>
          <p:nvPr/>
        </p:nvGrpSpPr>
        <p:grpSpPr bwMode="auto">
          <a:xfrm>
            <a:off x="2743200" y="1905000"/>
            <a:ext cx="2362200" cy="1676400"/>
            <a:chOff x="1680" y="1632"/>
            <a:chExt cx="1488" cy="1056"/>
          </a:xfrm>
        </p:grpSpPr>
        <p:sp>
          <p:nvSpPr>
            <p:cNvPr id="34819" name="Rectangle 1027"/>
            <p:cNvSpPr>
              <a:spLocks noChangeArrowheads="1"/>
            </p:cNvSpPr>
            <p:nvPr/>
          </p:nvSpPr>
          <p:spPr bwMode="auto">
            <a:xfrm>
              <a:off x="2112" y="1632"/>
              <a:ext cx="1056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4820" name="Line 1028"/>
            <p:cNvSpPr>
              <a:spLocks noChangeShapeType="1"/>
            </p:cNvSpPr>
            <p:nvPr/>
          </p:nvSpPr>
          <p:spPr bwMode="auto">
            <a:xfrm>
              <a:off x="2112" y="192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4821" name="Line 1029"/>
            <p:cNvSpPr>
              <a:spLocks noChangeShapeType="1"/>
            </p:cNvSpPr>
            <p:nvPr/>
          </p:nvSpPr>
          <p:spPr bwMode="auto">
            <a:xfrm>
              <a:off x="2640" y="1632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4822" name="Text Box 1030"/>
            <p:cNvSpPr txBox="1">
              <a:spLocks noChangeArrowheads="1"/>
            </p:cNvSpPr>
            <p:nvPr/>
          </p:nvSpPr>
          <p:spPr bwMode="auto">
            <a:xfrm>
              <a:off x="2256" y="163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0</a:t>
              </a:r>
            </a:p>
          </p:txBody>
        </p:sp>
        <p:sp>
          <p:nvSpPr>
            <p:cNvPr id="34823" name="Text Box 1031"/>
            <p:cNvSpPr txBox="1">
              <a:spLocks noChangeArrowheads="1"/>
            </p:cNvSpPr>
            <p:nvPr/>
          </p:nvSpPr>
          <p:spPr bwMode="auto">
            <a:xfrm>
              <a:off x="2832" y="163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1</a:t>
              </a:r>
            </a:p>
          </p:txBody>
        </p:sp>
        <p:sp>
          <p:nvSpPr>
            <p:cNvPr id="34824" name="Text Box 1032"/>
            <p:cNvSpPr txBox="1">
              <a:spLocks noChangeArrowheads="1"/>
            </p:cNvSpPr>
            <p:nvPr/>
          </p:nvSpPr>
          <p:spPr bwMode="auto">
            <a:xfrm>
              <a:off x="1680" y="1920"/>
              <a:ext cx="138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A	A	B</a:t>
              </a:r>
            </a:p>
            <a:p>
              <a:r>
                <a:rPr lang="en-US" altLang="hu-HU"/>
                <a:t>B	A	C</a:t>
              </a:r>
            </a:p>
            <a:p>
              <a:r>
                <a:rPr lang="en-US" altLang="hu-HU"/>
                <a:t>C	C	C</a:t>
              </a:r>
            </a:p>
          </p:txBody>
        </p:sp>
      </p:grpSp>
      <p:sp>
        <p:nvSpPr>
          <p:cNvPr id="34839" name="Text Box 1047"/>
          <p:cNvSpPr txBox="1">
            <a:spLocks noChangeArrowheads="1"/>
          </p:cNvSpPr>
          <p:nvPr/>
        </p:nvSpPr>
        <p:spPr bwMode="auto">
          <a:xfrm>
            <a:off x="1447800" y="4495800"/>
            <a:ext cx="64039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>
                <a:latin typeface="Lucida Sans Unicode" panose="020B0602030504020204" pitchFamily="34" charset="0"/>
              </a:rPr>
              <a:t>δ</a:t>
            </a:r>
            <a:r>
              <a:rPr lang="en-US" altLang="hu-HU"/>
              <a:t>(B,011) = </a:t>
            </a:r>
            <a:r>
              <a:rPr lang="en-US" altLang="hu-HU">
                <a:latin typeface="Lucida Sans Unicode" panose="020B0602030504020204" pitchFamily="34" charset="0"/>
              </a:rPr>
              <a:t>δ</a:t>
            </a:r>
            <a:r>
              <a:rPr lang="en-US" altLang="hu-HU"/>
              <a:t>(</a:t>
            </a:r>
            <a:r>
              <a:rPr lang="en-US" altLang="hu-HU">
                <a:latin typeface="Lucida Sans Unicode" panose="020B0602030504020204" pitchFamily="34" charset="0"/>
              </a:rPr>
              <a:t>δ</a:t>
            </a:r>
            <a:r>
              <a:rPr lang="en-US" altLang="hu-HU"/>
              <a:t>(B,01),1) = </a:t>
            </a:r>
            <a:r>
              <a:rPr lang="en-US" altLang="hu-HU">
                <a:latin typeface="Lucida Sans Unicode" panose="020B0602030504020204" pitchFamily="34" charset="0"/>
              </a:rPr>
              <a:t>δ</a:t>
            </a:r>
            <a:r>
              <a:rPr lang="en-US" altLang="hu-HU"/>
              <a:t>(</a:t>
            </a:r>
            <a:r>
              <a:rPr lang="en-US" altLang="hu-HU">
                <a:latin typeface="Lucida Sans Unicode" panose="020B0602030504020204" pitchFamily="34" charset="0"/>
              </a:rPr>
              <a:t>δ</a:t>
            </a:r>
            <a:r>
              <a:rPr lang="en-US" altLang="hu-HU"/>
              <a:t>(</a:t>
            </a:r>
            <a:r>
              <a:rPr lang="en-US" altLang="hu-HU">
                <a:latin typeface="Lucida Sans Unicode" panose="020B0602030504020204" pitchFamily="34" charset="0"/>
              </a:rPr>
              <a:t>δ</a:t>
            </a:r>
            <a:r>
              <a:rPr lang="en-US" altLang="hu-HU"/>
              <a:t>(B,0),1),1) =</a:t>
            </a:r>
          </a:p>
          <a:p>
            <a:endParaRPr lang="en-US" altLang="hu-HU"/>
          </a:p>
          <a:p>
            <a:r>
              <a:rPr lang="en-US" altLang="hu-HU">
                <a:latin typeface="Lucida Sans Unicode" panose="020B0602030504020204" pitchFamily="34" charset="0"/>
              </a:rPr>
              <a:t>δ</a:t>
            </a:r>
            <a:r>
              <a:rPr lang="en-US" altLang="hu-HU"/>
              <a:t>(</a:t>
            </a:r>
            <a:r>
              <a:rPr lang="en-US" altLang="hu-HU">
                <a:latin typeface="Lucida Sans Unicode" panose="020B0602030504020204" pitchFamily="34" charset="0"/>
              </a:rPr>
              <a:t>δ</a:t>
            </a:r>
            <a:r>
              <a:rPr lang="en-US" altLang="hu-HU"/>
              <a:t>(A,1),1) = </a:t>
            </a:r>
            <a:r>
              <a:rPr lang="en-US" altLang="hu-HU">
                <a:latin typeface="Lucida Sans Unicode" panose="020B0602030504020204" pitchFamily="34" charset="0"/>
              </a:rPr>
              <a:t>δ</a:t>
            </a:r>
            <a:r>
              <a:rPr lang="en-US" altLang="hu-HU"/>
              <a:t>(B,1) = C</a:t>
            </a:r>
          </a:p>
        </p:txBody>
      </p:sp>
      <p:grpSp>
        <p:nvGrpSpPr>
          <p:cNvPr id="34844" name="Group 1052"/>
          <p:cNvGrpSpPr>
            <a:grpSpLocks/>
          </p:cNvGrpSpPr>
          <p:nvPr/>
        </p:nvGrpSpPr>
        <p:grpSpPr bwMode="auto">
          <a:xfrm>
            <a:off x="3276600" y="4343400"/>
            <a:ext cx="3695700" cy="685800"/>
            <a:chOff x="2088" y="2736"/>
            <a:chExt cx="2328" cy="432"/>
          </a:xfrm>
        </p:grpSpPr>
        <p:sp>
          <p:nvSpPr>
            <p:cNvPr id="34840" name="Oval 1048"/>
            <p:cNvSpPr>
              <a:spLocks noChangeArrowheads="1"/>
            </p:cNvSpPr>
            <p:nvPr/>
          </p:nvSpPr>
          <p:spPr bwMode="auto">
            <a:xfrm>
              <a:off x="2088" y="2736"/>
              <a:ext cx="72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4841" name="Oval 1049"/>
            <p:cNvSpPr>
              <a:spLocks noChangeArrowheads="1"/>
            </p:cNvSpPr>
            <p:nvPr/>
          </p:nvSpPr>
          <p:spPr bwMode="auto">
            <a:xfrm>
              <a:off x="3456" y="2736"/>
              <a:ext cx="96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cxnSp>
          <p:nvCxnSpPr>
            <p:cNvPr id="34843" name="AutoShape 1051"/>
            <p:cNvCxnSpPr>
              <a:cxnSpLocks noChangeShapeType="1"/>
              <a:stCxn id="34840" idx="0"/>
              <a:endCxn id="34841" idx="0"/>
            </p:cNvCxnSpPr>
            <p:nvPr/>
          </p:nvCxnSpPr>
          <p:spPr bwMode="auto">
            <a:xfrm rot="5400000" flipV="1">
              <a:off x="3191" y="1993"/>
              <a:ext cx="1" cy="1488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854" name="Group 1062"/>
          <p:cNvGrpSpPr>
            <a:grpSpLocks/>
          </p:cNvGrpSpPr>
          <p:nvPr/>
        </p:nvGrpSpPr>
        <p:grpSpPr bwMode="auto">
          <a:xfrm>
            <a:off x="2235200" y="4419600"/>
            <a:ext cx="4495800" cy="1676400"/>
            <a:chOff x="1408" y="2784"/>
            <a:chExt cx="2832" cy="1056"/>
          </a:xfrm>
        </p:grpSpPr>
        <p:sp>
          <p:nvSpPr>
            <p:cNvPr id="34842" name="Oval 1050"/>
            <p:cNvSpPr>
              <a:spLocks noChangeArrowheads="1"/>
            </p:cNvSpPr>
            <p:nvPr/>
          </p:nvSpPr>
          <p:spPr bwMode="auto">
            <a:xfrm>
              <a:off x="3664" y="2784"/>
              <a:ext cx="57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4848" name="Freeform 1056"/>
            <p:cNvSpPr>
              <a:spLocks/>
            </p:cNvSpPr>
            <p:nvPr/>
          </p:nvSpPr>
          <p:spPr bwMode="auto">
            <a:xfrm>
              <a:off x="1440" y="3120"/>
              <a:ext cx="2416" cy="720"/>
            </a:xfrm>
            <a:custGeom>
              <a:avLst/>
              <a:gdLst>
                <a:gd name="T0" fmla="*/ 2416 w 2416"/>
                <a:gd name="T1" fmla="*/ 0 h 720"/>
                <a:gd name="T2" fmla="*/ 1648 w 2416"/>
                <a:gd name="T3" fmla="*/ 576 h 720"/>
                <a:gd name="T4" fmla="*/ 400 w 2416"/>
                <a:gd name="T5" fmla="*/ 720 h 720"/>
                <a:gd name="T6" fmla="*/ 64 w 2416"/>
                <a:gd name="T7" fmla="*/ 576 h 720"/>
                <a:gd name="T8" fmla="*/ 16 w 2416"/>
                <a:gd name="T9" fmla="*/ 528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6" h="720">
                  <a:moveTo>
                    <a:pt x="2416" y="0"/>
                  </a:moveTo>
                  <a:cubicBezTo>
                    <a:pt x="2200" y="228"/>
                    <a:pt x="1984" y="456"/>
                    <a:pt x="1648" y="576"/>
                  </a:cubicBezTo>
                  <a:cubicBezTo>
                    <a:pt x="1312" y="696"/>
                    <a:pt x="664" y="720"/>
                    <a:pt x="400" y="720"/>
                  </a:cubicBezTo>
                  <a:cubicBezTo>
                    <a:pt x="136" y="720"/>
                    <a:pt x="128" y="608"/>
                    <a:pt x="64" y="576"/>
                  </a:cubicBezTo>
                  <a:cubicBezTo>
                    <a:pt x="0" y="544"/>
                    <a:pt x="24" y="536"/>
                    <a:pt x="16" y="5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4850" name="Line 1058"/>
            <p:cNvSpPr>
              <a:spLocks noChangeShapeType="1"/>
            </p:cNvSpPr>
            <p:nvPr/>
          </p:nvSpPr>
          <p:spPr bwMode="auto">
            <a:xfrm flipH="1" flipV="1">
              <a:off x="1408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34856" name="Group 1064"/>
          <p:cNvGrpSpPr>
            <a:grpSpLocks/>
          </p:cNvGrpSpPr>
          <p:nvPr/>
        </p:nvGrpSpPr>
        <p:grpSpPr bwMode="auto">
          <a:xfrm>
            <a:off x="1803400" y="5105400"/>
            <a:ext cx="1981200" cy="609600"/>
            <a:chOff x="1136" y="3216"/>
            <a:chExt cx="1248" cy="384"/>
          </a:xfrm>
        </p:grpSpPr>
        <p:sp>
          <p:nvSpPr>
            <p:cNvPr id="34851" name="Oval 1059"/>
            <p:cNvSpPr>
              <a:spLocks noChangeArrowheads="1"/>
            </p:cNvSpPr>
            <p:nvPr/>
          </p:nvSpPr>
          <p:spPr bwMode="auto">
            <a:xfrm>
              <a:off x="1136" y="3264"/>
              <a:ext cx="57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4852" name="Freeform 1060"/>
            <p:cNvSpPr>
              <a:spLocks/>
            </p:cNvSpPr>
            <p:nvPr/>
          </p:nvSpPr>
          <p:spPr bwMode="auto">
            <a:xfrm>
              <a:off x="1440" y="3216"/>
              <a:ext cx="848" cy="56"/>
            </a:xfrm>
            <a:custGeom>
              <a:avLst/>
              <a:gdLst>
                <a:gd name="T0" fmla="*/ 32 w 848"/>
                <a:gd name="T1" fmla="*/ 48 h 56"/>
                <a:gd name="T2" fmla="*/ 80 w 848"/>
                <a:gd name="T3" fmla="*/ 48 h 56"/>
                <a:gd name="T4" fmla="*/ 512 w 848"/>
                <a:gd name="T5" fmla="*/ 0 h 56"/>
                <a:gd name="T6" fmla="*/ 848 w 848"/>
                <a:gd name="T7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8" h="56">
                  <a:moveTo>
                    <a:pt x="32" y="48"/>
                  </a:moveTo>
                  <a:cubicBezTo>
                    <a:pt x="16" y="52"/>
                    <a:pt x="0" y="56"/>
                    <a:pt x="80" y="48"/>
                  </a:cubicBezTo>
                  <a:cubicBezTo>
                    <a:pt x="160" y="40"/>
                    <a:pt x="384" y="0"/>
                    <a:pt x="512" y="0"/>
                  </a:cubicBezTo>
                  <a:cubicBezTo>
                    <a:pt x="640" y="0"/>
                    <a:pt x="744" y="24"/>
                    <a:pt x="848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4853" name="Line 1061"/>
            <p:cNvSpPr>
              <a:spLocks noChangeShapeType="1"/>
            </p:cNvSpPr>
            <p:nvPr/>
          </p:nvSpPr>
          <p:spPr bwMode="auto">
            <a:xfrm>
              <a:off x="2288" y="326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5A36-A7D4-4549-BEE4-63F6B707EE87}" type="slidenum">
              <a:rPr lang="en-US" altLang="hu-HU" smtClean="0"/>
              <a:pPr/>
              <a:t>14</a:t>
            </a:fld>
            <a:endParaRPr lang="en-US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Delta-hat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981200"/>
            <a:ext cx="8568952" cy="4114800"/>
          </a:xfrm>
        </p:spPr>
        <p:txBody>
          <a:bodyPr/>
          <a:lstStyle/>
          <a:p>
            <a:r>
              <a:rPr lang="en-US" altLang="hu-HU" dirty="0"/>
              <a:t>In book, the extended </a:t>
            </a:r>
            <a:r>
              <a:rPr lang="en-US" altLang="hu-HU" dirty="0">
                <a:latin typeface="Lucida Sans Unicode" panose="020B0602030504020204" pitchFamily="34" charset="0"/>
              </a:rPr>
              <a:t>δ</a:t>
            </a:r>
            <a:r>
              <a:rPr lang="en-US" altLang="hu-HU" dirty="0"/>
              <a:t> has a “hat” to distinguish it from </a:t>
            </a:r>
            <a:r>
              <a:rPr lang="en-US" altLang="hu-HU" dirty="0">
                <a:latin typeface="Lucida Sans Unicode" panose="020B0602030504020204" pitchFamily="34" charset="0"/>
              </a:rPr>
              <a:t>δ</a:t>
            </a:r>
            <a:r>
              <a:rPr lang="en-US" altLang="hu-HU" dirty="0"/>
              <a:t> </a:t>
            </a:r>
            <a:r>
              <a:rPr lang="en-US" altLang="hu-HU" dirty="0" smtClean="0"/>
              <a:t>itself</a:t>
            </a:r>
            <a:r>
              <a:rPr lang="hu-HU" altLang="hu-HU" dirty="0" smtClean="0"/>
              <a:t> (here </a:t>
            </a:r>
            <a:r>
              <a:rPr lang="hu-HU" altLang="hu-HU" dirty="0" err="1" smtClean="0"/>
              <a:t>we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used</a:t>
            </a:r>
            <a:r>
              <a:rPr lang="hu-HU" altLang="hu-HU" dirty="0" smtClean="0"/>
              <a:t> </a:t>
            </a:r>
            <a:r>
              <a:rPr lang="en-US" altLang="hu-HU" dirty="0">
                <a:solidFill>
                  <a:srgbClr val="FF0000"/>
                </a:solidFill>
                <a:latin typeface="Lucida Sans Unicode" panose="020B0602030504020204" pitchFamily="34" charset="0"/>
              </a:rPr>
              <a:t>δ</a:t>
            </a:r>
            <a:r>
              <a:rPr lang="hu-HU" altLang="hu-HU" dirty="0" smtClean="0"/>
              <a:t>)</a:t>
            </a:r>
            <a:r>
              <a:rPr lang="en-US" altLang="hu-HU" dirty="0" smtClean="0"/>
              <a:t>.</a:t>
            </a:r>
            <a:endParaRPr lang="en-US" altLang="hu-HU" dirty="0"/>
          </a:p>
          <a:p>
            <a:r>
              <a:rPr lang="en-US" altLang="hu-HU" dirty="0"/>
              <a:t>Not needed, because both agree when the string is a single symbol.</a:t>
            </a:r>
          </a:p>
          <a:p>
            <a:r>
              <a:rPr lang="en-US" altLang="hu-HU" dirty="0">
                <a:solidFill>
                  <a:srgbClr val="FF0000"/>
                </a:solidFill>
                <a:latin typeface="Lucida Sans Unicode" panose="020B0602030504020204" pitchFamily="34" charset="0"/>
              </a:rPr>
              <a:t>δ</a:t>
            </a:r>
            <a:r>
              <a:rPr lang="en-US" altLang="hu-HU" dirty="0"/>
              <a:t>(q, a) = </a:t>
            </a:r>
            <a:r>
              <a:rPr lang="en-US" altLang="hu-HU" dirty="0">
                <a:latin typeface="Lucida Sans Unicode" panose="020B0602030504020204" pitchFamily="34" charset="0"/>
              </a:rPr>
              <a:t>δ</a:t>
            </a:r>
            <a:r>
              <a:rPr lang="en-US" altLang="hu-HU" dirty="0"/>
              <a:t>(</a:t>
            </a:r>
            <a:r>
              <a:rPr lang="en-US" altLang="hu-HU" dirty="0">
                <a:solidFill>
                  <a:srgbClr val="FF0000"/>
                </a:solidFill>
                <a:latin typeface="Lucida Sans Unicode" panose="020B0602030504020204" pitchFamily="34" charset="0"/>
              </a:rPr>
              <a:t>δ</a:t>
            </a:r>
            <a:r>
              <a:rPr lang="en-US" altLang="hu-HU" dirty="0"/>
              <a:t>(q, </a:t>
            </a:r>
            <a:r>
              <a:rPr lang="en-US" altLang="hu-HU" dirty="0">
                <a:latin typeface="Lucida Sans Unicode" panose="020B0602030504020204" pitchFamily="34" charset="0"/>
              </a:rPr>
              <a:t>ε</a:t>
            </a:r>
            <a:r>
              <a:rPr lang="en-US" altLang="hu-HU" dirty="0"/>
              <a:t>), a) = </a:t>
            </a:r>
            <a:r>
              <a:rPr lang="en-US" altLang="hu-HU" dirty="0">
                <a:latin typeface="Lucida Sans Unicode" panose="020B0602030504020204" pitchFamily="34" charset="0"/>
              </a:rPr>
              <a:t>δ</a:t>
            </a:r>
            <a:r>
              <a:rPr lang="en-US" altLang="hu-HU" dirty="0"/>
              <a:t>(q, a)</a:t>
            </a:r>
          </a:p>
        </p:txBody>
      </p:sp>
      <p:grpSp>
        <p:nvGrpSpPr>
          <p:cNvPr id="33801" name="Group 9"/>
          <p:cNvGrpSpPr>
            <a:grpSpLocks/>
          </p:cNvGrpSpPr>
          <p:nvPr/>
        </p:nvGrpSpPr>
        <p:grpSpPr bwMode="auto">
          <a:xfrm>
            <a:off x="1115616" y="4546057"/>
            <a:ext cx="2463800" cy="1066800"/>
            <a:chOff x="922" y="2928"/>
            <a:chExt cx="1552" cy="672"/>
          </a:xfrm>
        </p:grpSpPr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1008" y="3312"/>
              <a:ext cx="14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Extended deltas</a:t>
              </a:r>
            </a:p>
          </p:txBody>
        </p:sp>
        <p:sp>
          <p:nvSpPr>
            <p:cNvPr id="33799" name="Line 7"/>
            <p:cNvSpPr>
              <a:spLocks noChangeShapeType="1"/>
            </p:cNvSpPr>
            <p:nvPr/>
          </p:nvSpPr>
          <p:spPr bwMode="auto">
            <a:xfrm flipH="1" flipV="1">
              <a:off x="922" y="2997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 flipV="1">
              <a:off x="2026" y="2928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F5-6BA0-4342-8526-08BD19E47863}" type="slidenum">
              <a:rPr lang="en-US" altLang="hu-HU" smtClean="0"/>
              <a:pPr/>
              <a:t>15</a:t>
            </a:fld>
            <a:endParaRPr lang="en-US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Language of a DFA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altLang="hu-HU"/>
              <a:t>Automata of all kinds define languages.</a:t>
            </a:r>
          </a:p>
          <a:p>
            <a:r>
              <a:rPr lang="en-US" altLang="hu-HU"/>
              <a:t>If A is an automaton, L(A) is its language.</a:t>
            </a:r>
          </a:p>
          <a:p>
            <a:r>
              <a:rPr lang="en-US" altLang="hu-HU"/>
              <a:t>For a DFA A, L(A) is the set of strings labeling paths from the start state to a final state.</a:t>
            </a:r>
          </a:p>
          <a:p>
            <a:r>
              <a:rPr lang="en-US" altLang="hu-HU"/>
              <a:t>Formally: L(A) = the set of strings w such that </a:t>
            </a:r>
            <a:r>
              <a:rPr lang="en-US" altLang="hu-HU">
                <a:latin typeface="Lucida Sans Unicode" panose="020B0602030504020204" pitchFamily="34" charset="0"/>
              </a:rPr>
              <a:t>δ</a:t>
            </a:r>
            <a:r>
              <a:rPr lang="en-US" altLang="hu-HU"/>
              <a:t>(q</a:t>
            </a:r>
            <a:r>
              <a:rPr lang="en-US" altLang="hu-HU" baseline="-25000"/>
              <a:t>0</a:t>
            </a:r>
            <a:r>
              <a:rPr lang="en-US" altLang="hu-HU"/>
              <a:t>, w) is in F.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F5-6BA0-4342-8526-08BD19E47863}" type="slidenum">
              <a:rPr lang="en-US" altLang="hu-HU" smtClean="0"/>
              <a:pPr/>
              <a:t>16</a:t>
            </a:fld>
            <a:endParaRPr lang="en-US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>
                <a:solidFill>
                  <a:srgbClr val="33CC33"/>
                </a:solidFill>
              </a:rPr>
              <a:t>Example</a:t>
            </a:r>
            <a:r>
              <a:rPr lang="en-US" altLang="hu-HU"/>
              <a:t>: String in a Language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838200" y="3200400"/>
            <a:ext cx="5387975" cy="2090738"/>
            <a:chOff x="624" y="1563"/>
            <a:chExt cx="3394" cy="1317"/>
          </a:xfrm>
        </p:grpSpPr>
        <p:sp>
          <p:nvSpPr>
            <p:cNvPr id="39940" name="Text Box 4"/>
            <p:cNvSpPr txBox="1">
              <a:spLocks noChangeArrowheads="1"/>
            </p:cNvSpPr>
            <p:nvPr/>
          </p:nvSpPr>
          <p:spPr bwMode="auto"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Start</a:t>
              </a:r>
            </a:p>
          </p:txBody>
        </p:sp>
        <p:grpSp>
          <p:nvGrpSpPr>
            <p:cNvPr id="39941" name="Group 5"/>
            <p:cNvGrpSpPr>
              <a:grpSpLocks/>
            </p:cNvGrpSpPr>
            <p:nvPr/>
          </p:nvGrpSpPr>
          <p:grpSpPr bwMode="auto"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39942" name="Text Box 6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u-HU"/>
                  <a:t>1</a:t>
                </a:r>
              </a:p>
            </p:txBody>
          </p:sp>
          <p:sp>
            <p:nvSpPr>
              <p:cNvPr id="39943" name="Text Box 7"/>
              <p:cNvSpPr txBox="1">
                <a:spLocks noChangeArrowheads="1"/>
              </p:cNvSpPr>
              <p:nvPr/>
            </p:nvSpPr>
            <p:spPr bwMode="auto"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u-HU"/>
                  <a:t>0</a:t>
                </a:r>
              </a:p>
            </p:txBody>
          </p:sp>
          <p:grpSp>
            <p:nvGrpSpPr>
              <p:cNvPr id="39944" name="Group 8"/>
              <p:cNvGrpSpPr>
                <a:grpSpLocks/>
              </p:cNvGrpSpPr>
              <p:nvPr/>
            </p:nvGrpSpPr>
            <p:grpSpPr bwMode="auto"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39945" name="AutoShape 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39946" name="Group 10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39947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/>
                      <a:t>A</a:t>
                    </a:r>
                  </a:p>
                </p:txBody>
              </p:sp>
              <p:sp>
                <p:nvSpPr>
                  <p:cNvPr id="3994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/>
                      <a:t>C</a:t>
                    </a:r>
                  </a:p>
                </p:txBody>
              </p:sp>
              <p:sp>
                <p:nvSpPr>
                  <p:cNvPr id="39949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/>
                      <a:t>B</a:t>
                    </a:r>
                  </a:p>
                </p:txBody>
              </p:sp>
              <p:sp>
                <p:nvSpPr>
                  <p:cNvPr id="39950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3995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39952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3995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3995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3995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/>
                      <a:t>1</a:t>
                    </a:r>
                  </a:p>
                </p:txBody>
              </p:sp>
              <p:sp>
                <p:nvSpPr>
                  <p:cNvPr id="3995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/>
                      <a:t>0</a:t>
                    </a:r>
                  </a:p>
                </p:txBody>
              </p:sp>
              <p:cxnSp>
                <p:nvCxnSpPr>
                  <p:cNvPr id="39957" name="AutoShape 21"/>
                  <p:cNvCxnSpPr>
                    <a:cxnSpLocks noChangeShapeType="1"/>
                    <a:stCxn id="39951" idx="3"/>
                    <a:endCxn id="39950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3995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/>
                      <a:t>0,1</a:t>
                    </a:r>
                  </a:p>
                </p:txBody>
              </p:sp>
              <p:cxnSp>
                <p:nvCxnSpPr>
                  <p:cNvPr id="39959" name="AutoShape 23"/>
                  <p:cNvCxnSpPr>
                    <a:cxnSpLocks noChangeShapeType="1"/>
                    <a:stCxn id="39948" idx="7"/>
                    <a:endCxn id="39948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1736725" y="2090738"/>
            <a:ext cx="6559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String 101 is in the language of the DFA below.</a:t>
            </a:r>
          </a:p>
          <a:p>
            <a:r>
              <a:rPr lang="en-US" altLang="hu-HU"/>
              <a:t>Start at 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5A36-A7D4-4549-BEE4-63F6B707EE87}" type="slidenum">
              <a:rPr lang="en-US" altLang="hu-HU" smtClean="0"/>
              <a:pPr/>
              <a:t>17</a:t>
            </a:fld>
            <a:endParaRPr lang="en-US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>
                <a:solidFill>
                  <a:srgbClr val="33CC33"/>
                </a:solidFill>
              </a:rPr>
              <a:t>Example</a:t>
            </a:r>
            <a:r>
              <a:rPr lang="en-US" altLang="hu-HU"/>
              <a:t>: String in a Language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838200" y="4833938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Start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2743200" y="38433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1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2819400" y="48339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0</a:t>
            </a:r>
          </a:p>
        </p:txBody>
      </p:sp>
      <p:cxnSp>
        <p:nvCxnSpPr>
          <p:cNvPr id="40969" name="AutoShape 9"/>
          <p:cNvCxnSpPr>
            <a:cxnSpLocks noChangeShapeType="1"/>
          </p:cNvCxnSpPr>
          <p:nvPr/>
        </p:nvCxnSpPr>
        <p:spPr bwMode="auto">
          <a:xfrm rot="16200000" flipH="1" flipV="1">
            <a:off x="2120106" y="3823494"/>
            <a:ext cx="1588" cy="431800"/>
          </a:xfrm>
          <a:prstGeom prst="curvedConnector3">
            <a:avLst>
              <a:gd name="adj1" fmla="val -427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19050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u-HU"/>
              <a:t>A</a:t>
            </a:r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53213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u-HU"/>
              <a:t>C</a:t>
            </a:r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36449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u-HU"/>
              <a:t>B</a:t>
            </a:r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1828800" y="3962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0975" name="Oval 15"/>
          <p:cNvSpPr>
            <a:spLocks noChangeArrowheads="1"/>
          </p:cNvSpPr>
          <p:nvPr/>
        </p:nvSpPr>
        <p:spPr bwMode="auto">
          <a:xfrm>
            <a:off x="3568700" y="3962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 flipV="1">
            <a:off x="1371600" y="4419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2438400" y="4267200"/>
            <a:ext cx="1143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4178300" y="4267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4549775" y="3810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1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2263775" y="3200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0</a:t>
            </a:r>
          </a:p>
        </p:txBody>
      </p:sp>
      <p:cxnSp>
        <p:nvCxnSpPr>
          <p:cNvPr id="40981" name="AutoShape 21"/>
          <p:cNvCxnSpPr>
            <a:cxnSpLocks noChangeShapeType="1"/>
            <a:stCxn id="40975" idx="3"/>
            <a:endCxn id="40974" idx="5"/>
          </p:cNvCxnSpPr>
          <p:nvPr/>
        </p:nvCxnSpPr>
        <p:spPr bwMode="auto">
          <a:xfrm rot="5400000">
            <a:off x="3002756" y="3829844"/>
            <a:ext cx="1588" cy="1308100"/>
          </a:xfrm>
          <a:prstGeom prst="curvedConnector3">
            <a:avLst>
              <a:gd name="adj1" fmla="val 200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5616575" y="3276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0,1</a:t>
            </a:r>
          </a:p>
        </p:txBody>
      </p:sp>
      <p:cxnSp>
        <p:nvCxnSpPr>
          <p:cNvPr id="40983" name="AutoShape 23"/>
          <p:cNvCxnSpPr>
            <a:cxnSpLocks noChangeShapeType="1"/>
            <a:stCxn id="40972" idx="7"/>
            <a:endCxn id="40972" idx="1"/>
          </p:cNvCxnSpPr>
          <p:nvPr/>
        </p:nvCxnSpPr>
        <p:spPr bwMode="auto">
          <a:xfrm rot="16200000" flipH="1" flipV="1">
            <a:off x="5549106" y="3944144"/>
            <a:ext cx="1588" cy="323850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1676400" y="2667000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Follow arc labeled 1.</a:t>
            </a:r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1676400" y="2057400"/>
            <a:ext cx="655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String 101 is in the language of the DFA below.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5A36-A7D4-4549-BEE4-63F6B707EE87}" type="slidenum">
              <a:rPr lang="en-US" altLang="hu-HU" smtClean="0"/>
              <a:pPr/>
              <a:t>18</a:t>
            </a:fld>
            <a:endParaRPr lang="en-US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>
                <a:solidFill>
                  <a:srgbClr val="33CC33"/>
                </a:solidFill>
              </a:rPr>
              <a:t>Example</a:t>
            </a:r>
            <a:r>
              <a:rPr lang="en-US" altLang="hu-HU"/>
              <a:t>: String in a Language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4833938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Start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743200" y="38433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1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819400" y="48339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0</a:t>
            </a:r>
          </a:p>
        </p:txBody>
      </p:sp>
      <p:cxnSp>
        <p:nvCxnSpPr>
          <p:cNvPr id="44038" name="AutoShape 6"/>
          <p:cNvCxnSpPr>
            <a:cxnSpLocks noChangeShapeType="1"/>
          </p:cNvCxnSpPr>
          <p:nvPr/>
        </p:nvCxnSpPr>
        <p:spPr bwMode="auto">
          <a:xfrm rot="16200000" flipH="1" flipV="1">
            <a:off x="2120106" y="3823494"/>
            <a:ext cx="1588" cy="431800"/>
          </a:xfrm>
          <a:prstGeom prst="curvedConnector3">
            <a:avLst>
              <a:gd name="adj1" fmla="val -427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19050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u-HU"/>
              <a:t>A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53213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u-HU"/>
              <a:t>C</a:t>
            </a:r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36449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u-HU"/>
              <a:t>B</a:t>
            </a:r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1828800" y="3962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3568700" y="3962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 flipV="1">
            <a:off x="1371600" y="4419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2438400" y="4267200"/>
            <a:ext cx="1143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4178300" y="4267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4549775" y="3810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1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2263775" y="3200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0</a:t>
            </a:r>
          </a:p>
        </p:txBody>
      </p:sp>
      <p:cxnSp>
        <p:nvCxnSpPr>
          <p:cNvPr id="44049" name="AutoShape 17"/>
          <p:cNvCxnSpPr>
            <a:cxnSpLocks noChangeShapeType="1"/>
          </p:cNvCxnSpPr>
          <p:nvPr/>
        </p:nvCxnSpPr>
        <p:spPr bwMode="auto">
          <a:xfrm rot="5400000">
            <a:off x="3015456" y="3842544"/>
            <a:ext cx="1588" cy="1308100"/>
          </a:xfrm>
          <a:prstGeom prst="curvedConnector3">
            <a:avLst>
              <a:gd name="adj1" fmla="val 20000000"/>
            </a:avLst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5616575" y="3276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0,1</a:t>
            </a:r>
          </a:p>
        </p:txBody>
      </p:sp>
      <p:cxnSp>
        <p:nvCxnSpPr>
          <p:cNvPr id="44051" name="AutoShape 19"/>
          <p:cNvCxnSpPr>
            <a:cxnSpLocks noChangeShapeType="1"/>
            <a:stCxn id="44040" idx="7"/>
            <a:endCxn id="44040" idx="1"/>
          </p:cNvCxnSpPr>
          <p:nvPr/>
        </p:nvCxnSpPr>
        <p:spPr bwMode="auto">
          <a:xfrm rot="16200000" flipH="1" flipV="1">
            <a:off x="5549106" y="3944144"/>
            <a:ext cx="1588" cy="323850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1676400" y="2743200"/>
            <a:ext cx="558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Then arc labeled 0 from current state B.</a:t>
            </a:r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1600200" y="2057400"/>
            <a:ext cx="655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String 101 is in the language of the DFA below.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5A36-A7D4-4549-BEE4-63F6B707EE87}" type="slidenum">
              <a:rPr lang="en-US" altLang="hu-HU" smtClean="0"/>
              <a:pPr/>
              <a:t>19</a:t>
            </a:fld>
            <a:endParaRPr lang="en-US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Alphabets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/>
              <a:t>An </a:t>
            </a:r>
            <a:r>
              <a:rPr lang="en-US" altLang="hu-HU" i="1">
                <a:solidFill>
                  <a:srgbClr val="FF0066"/>
                </a:solidFill>
              </a:rPr>
              <a:t>alphabet </a:t>
            </a:r>
            <a:r>
              <a:rPr lang="en-US" altLang="hu-HU"/>
              <a:t> is any finite set of symbols.</a:t>
            </a:r>
          </a:p>
          <a:p>
            <a:r>
              <a:rPr lang="en-US" altLang="hu-HU">
                <a:solidFill>
                  <a:srgbClr val="33CC33"/>
                </a:solidFill>
              </a:rPr>
              <a:t>Examples</a:t>
            </a:r>
            <a:r>
              <a:rPr lang="en-US" altLang="hu-HU"/>
              <a:t>: ASCII, Unicode, {0,1} (</a:t>
            </a:r>
            <a:r>
              <a:rPr lang="en-US" altLang="hu-HU" i="1">
                <a:solidFill>
                  <a:srgbClr val="FF0066"/>
                </a:solidFill>
              </a:rPr>
              <a:t>binary alphabet</a:t>
            </a:r>
            <a:r>
              <a:rPr lang="en-US" altLang="hu-HU"/>
              <a:t> ), {a,b,c}.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F5-6BA0-4342-8526-08BD19E47863}" type="slidenum">
              <a:rPr lang="en-US" altLang="hu-HU" smtClean="0"/>
              <a:pPr/>
              <a:t>2</a:t>
            </a:fld>
            <a:endParaRPr lang="en-US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>
                <a:solidFill>
                  <a:srgbClr val="33CC33"/>
                </a:solidFill>
              </a:rPr>
              <a:t>Example</a:t>
            </a:r>
            <a:r>
              <a:rPr lang="en-US" altLang="hu-HU"/>
              <a:t>: String in a Language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833938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Start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743200" y="3733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1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819400" y="48339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0</a:t>
            </a:r>
          </a:p>
        </p:txBody>
      </p:sp>
      <p:cxnSp>
        <p:nvCxnSpPr>
          <p:cNvPr id="46086" name="AutoShape 6"/>
          <p:cNvCxnSpPr>
            <a:cxnSpLocks noChangeShapeType="1"/>
          </p:cNvCxnSpPr>
          <p:nvPr/>
        </p:nvCxnSpPr>
        <p:spPr bwMode="auto">
          <a:xfrm rot="16200000" flipH="1" flipV="1">
            <a:off x="2120106" y="3823494"/>
            <a:ext cx="1588" cy="431800"/>
          </a:xfrm>
          <a:prstGeom prst="curvedConnector3">
            <a:avLst>
              <a:gd name="adj1" fmla="val -427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19050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u-HU"/>
              <a:t>A</a:t>
            </a:r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53213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u-HU"/>
              <a:t>C</a:t>
            </a: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3644900" y="4038600"/>
            <a:ext cx="457200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u-HU"/>
              <a:t>B</a:t>
            </a:r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1828800" y="3962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091" name="Oval 11"/>
          <p:cNvSpPr>
            <a:spLocks noChangeArrowheads="1"/>
          </p:cNvSpPr>
          <p:nvPr/>
        </p:nvSpPr>
        <p:spPr bwMode="auto">
          <a:xfrm>
            <a:off x="3568700" y="3962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 flipV="1">
            <a:off x="1371600" y="4419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2438400" y="4191000"/>
            <a:ext cx="1143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4178300" y="4267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4549775" y="3810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1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2263775" y="3200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0</a:t>
            </a:r>
          </a:p>
        </p:txBody>
      </p:sp>
      <p:cxnSp>
        <p:nvCxnSpPr>
          <p:cNvPr id="46097" name="AutoShape 17"/>
          <p:cNvCxnSpPr>
            <a:cxnSpLocks noChangeShapeType="1"/>
          </p:cNvCxnSpPr>
          <p:nvPr/>
        </p:nvCxnSpPr>
        <p:spPr bwMode="auto">
          <a:xfrm rot="5400000">
            <a:off x="3015456" y="3842544"/>
            <a:ext cx="1588" cy="1308100"/>
          </a:xfrm>
          <a:prstGeom prst="curvedConnector3">
            <a:avLst>
              <a:gd name="adj1" fmla="val 20000000"/>
            </a:avLst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5616575" y="3276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0,1</a:t>
            </a:r>
          </a:p>
        </p:txBody>
      </p:sp>
      <p:cxnSp>
        <p:nvCxnSpPr>
          <p:cNvPr id="46099" name="AutoShape 19"/>
          <p:cNvCxnSpPr>
            <a:cxnSpLocks noChangeShapeType="1"/>
            <a:stCxn id="46088" idx="7"/>
            <a:endCxn id="46088" idx="1"/>
          </p:cNvCxnSpPr>
          <p:nvPr/>
        </p:nvCxnSpPr>
        <p:spPr bwMode="auto">
          <a:xfrm rot="16200000" flipH="1" flipV="1">
            <a:off x="5549106" y="3944144"/>
            <a:ext cx="1588" cy="323850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1447800" y="2438400"/>
            <a:ext cx="677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Finally arc labeled 1 from current state A.  Result</a:t>
            </a:r>
          </a:p>
          <a:p>
            <a:r>
              <a:rPr lang="en-US" altLang="hu-HU"/>
              <a:t>is an accepting state, so 101 is in the language.</a:t>
            </a:r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2438400" y="4343400"/>
            <a:ext cx="1143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1447800" y="1828800"/>
            <a:ext cx="655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String 101 is in the language of the DFA below.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5A36-A7D4-4549-BEE4-63F6B707EE87}" type="slidenum">
              <a:rPr lang="en-US" altLang="hu-HU" smtClean="0"/>
              <a:pPr/>
              <a:t>20</a:t>
            </a:fld>
            <a:endParaRPr lang="en-US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>
                <a:solidFill>
                  <a:srgbClr val="33CC33"/>
                </a:solidFill>
              </a:rPr>
              <a:t>Example</a:t>
            </a:r>
            <a:r>
              <a:rPr lang="en-US" altLang="hu-HU"/>
              <a:t> – Concluded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/>
              <a:t>The language of our example DFA is:</a:t>
            </a:r>
          </a:p>
          <a:p>
            <a:pPr>
              <a:buFont typeface="Monotype Sorts" pitchFamily="2" charset="2"/>
              <a:buNone/>
            </a:pPr>
            <a:r>
              <a:rPr lang="en-US" altLang="hu-HU"/>
              <a:t>{w | w is in {0,1}* and w does not have</a:t>
            </a:r>
          </a:p>
          <a:p>
            <a:pPr>
              <a:buFont typeface="Monotype Sorts" pitchFamily="2" charset="2"/>
              <a:buNone/>
            </a:pPr>
            <a:r>
              <a:rPr lang="en-US" altLang="hu-HU"/>
              <a:t>			two consecutive 1’s}</a:t>
            </a:r>
          </a:p>
        </p:txBody>
      </p:sp>
      <p:grpSp>
        <p:nvGrpSpPr>
          <p:cNvPr id="48134" name="Group 6"/>
          <p:cNvGrpSpPr>
            <a:grpSpLocks/>
          </p:cNvGrpSpPr>
          <p:nvPr/>
        </p:nvGrpSpPr>
        <p:grpSpPr bwMode="auto">
          <a:xfrm>
            <a:off x="381000" y="3124200"/>
            <a:ext cx="3224213" cy="3032125"/>
            <a:chOff x="240" y="1968"/>
            <a:chExt cx="2031" cy="1910"/>
          </a:xfrm>
        </p:grpSpPr>
        <p:sp>
          <p:nvSpPr>
            <p:cNvPr id="48132" name="Text Box 4"/>
            <p:cNvSpPr txBox="1">
              <a:spLocks noChangeArrowheads="1"/>
            </p:cNvSpPr>
            <p:nvPr/>
          </p:nvSpPr>
          <p:spPr bwMode="auto">
            <a:xfrm>
              <a:off x="240" y="3360"/>
              <a:ext cx="203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 Read a </a:t>
              </a:r>
              <a:r>
                <a:rPr lang="en-US" altLang="hu-HU" i="1">
                  <a:solidFill>
                    <a:srgbClr val="FF0066"/>
                  </a:solidFill>
                </a:rPr>
                <a:t>set former</a:t>
              </a:r>
              <a:r>
                <a:rPr lang="en-US" altLang="hu-HU"/>
                <a:t>  as</a:t>
              </a:r>
            </a:p>
            <a:p>
              <a:r>
                <a:rPr lang="en-US" altLang="hu-HU"/>
                <a:t>“The set of strings w…</a:t>
              </a:r>
            </a:p>
          </p:txBody>
        </p:sp>
        <p:sp>
          <p:nvSpPr>
            <p:cNvPr id="48133" name="Line 5"/>
            <p:cNvSpPr>
              <a:spLocks noChangeShapeType="1"/>
            </p:cNvSpPr>
            <p:nvPr/>
          </p:nvSpPr>
          <p:spPr bwMode="auto">
            <a:xfrm flipV="1">
              <a:off x="720" y="1968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48137" name="Group 9"/>
          <p:cNvGrpSpPr>
            <a:grpSpLocks/>
          </p:cNvGrpSpPr>
          <p:nvPr/>
        </p:nvGrpSpPr>
        <p:grpSpPr bwMode="auto">
          <a:xfrm>
            <a:off x="1524000" y="3167063"/>
            <a:ext cx="2246313" cy="1633537"/>
            <a:chOff x="960" y="1995"/>
            <a:chExt cx="1415" cy="1029"/>
          </a:xfrm>
        </p:grpSpPr>
        <p:sp>
          <p:nvSpPr>
            <p:cNvPr id="48135" name="Text Box 7"/>
            <p:cNvSpPr txBox="1">
              <a:spLocks noChangeArrowheads="1"/>
            </p:cNvSpPr>
            <p:nvPr/>
          </p:nvSpPr>
          <p:spPr bwMode="auto">
            <a:xfrm>
              <a:off x="1296" y="2736"/>
              <a:ext cx="10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Such that…</a:t>
              </a:r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 flipH="1" flipV="1">
              <a:off x="960" y="1995"/>
              <a:ext cx="62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48140" name="Group 12"/>
          <p:cNvGrpSpPr>
            <a:grpSpLocks/>
          </p:cNvGrpSpPr>
          <p:nvPr/>
        </p:nvGrpSpPr>
        <p:grpSpPr bwMode="auto">
          <a:xfrm>
            <a:off x="5181600" y="3776663"/>
            <a:ext cx="2601913" cy="1541462"/>
            <a:chOff x="3264" y="2379"/>
            <a:chExt cx="1639" cy="971"/>
          </a:xfrm>
        </p:grpSpPr>
        <p:sp>
          <p:nvSpPr>
            <p:cNvPr id="48138" name="Text Box 10"/>
            <p:cNvSpPr txBox="1">
              <a:spLocks noChangeArrowheads="1"/>
            </p:cNvSpPr>
            <p:nvPr/>
          </p:nvSpPr>
          <p:spPr bwMode="auto">
            <a:xfrm>
              <a:off x="3312" y="2832"/>
              <a:ext cx="159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These conditions</a:t>
              </a:r>
            </a:p>
            <a:p>
              <a:r>
                <a:rPr lang="en-US" altLang="hu-HU"/>
                <a:t>about w are true.</a:t>
              </a:r>
            </a:p>
          </p:txBody>
        </p:sp>
        <p:sp>
          <p:nvSpPr>
            <p:cNvPr id="48139" name="Line 11"/>
            <p:cNvSpPr>
              <a:spLocks noChangeShapeType="1"/>
            </p:cNvSpPr>
            <p:nvPr/>
          </p:nvSpPr>
          <p:spPr bwMode="auto">
            <a:xfrm flipH="1" flipV="1">
              <a:off x="3264" y="2379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F5-6BA0-4342-8526-08BD19E47863}" type="slidenum">
              <a:rPr lang="en-US" altLang="hu-HU" smtClean="0"/>
              <a:pPr/>
              <a:t>21</a:t>
            </a:fld>
            <a:endParaRPr lang="en-US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Proofs of Set Equivalence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/>
              <a:t>Often, we need to prove that two descriptions of sets are in fact the same set.</a:t>
            </a:r>
          </a:p>
          <a:p>
            <a:r>
              <a:rPr lang="en-US" altLang="hu-HU"/>
              <a:t>Here, one set is “the language of this DFA,” and the other is “the set of strings of 0’s and 1’s with no consecutive 1’s.”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F5-6BA0-4342-8526-08BD19E47863}" type="slidenum">
              <a:rPr lang="en-US" altLang="hu-HU" smtClean="0"/>
              <a:pPr/>
              <a:t>22</a:t>
            </a:fld>
            <a:endParaRPr lang="en-US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Proofs – (2)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marL="609600" indent="-609600"/>
            <a:r>
              <a:rPr lang="en-US" altLang="hu-HU"/>
              <a:t>In general, to prove S=T, we need to prove two parts: S </a:t>
            </a:r>
            <a:r>
              <a:rPr lang="en-US" altLang="hu-HU">
                <a:latin typeface="Lucida Sans Unicode" panose="020B0602030504020204" pitchFamily="34" charset="0"/>
              </a:rPr>
              <a:t>⊆</a:t>
            </a:r>
            <a:r>
              <a:rPr lang="en-US" altLang="hu-HU">
                <a:latin typeface="MS Shell Dlg 2" panose="020B0604030504040204" pitchFamily="34" charset="0"/>
              </a:rPr>
              <a:t> </a:t>
            </a:r>
            <a:r>
              <a:rPr lang="en-US" altLang="hu-HU"/>
              <a:t>T and T </a:t>
            </a:r>
            <a:r>
              <a:rPr lang="en-US" altLang="hu-HU">
                <a:latin typeface="Lucida Sans Unicode" panose="020B0602030504020204" pitchFamily="34" charset="0"/>
              </a:rPr>
              <a:t>⊆</a:t>
            </a:r>
            <a:r>
              <a:rPr lang="en-US" altLang="hu-HU"/>
              <a:t> S.  That is: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hu-HU"/>
              <a:t>If w is in S, then w is in T.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hu-HU"/>
              <a:t>If w is in T, then w is in S.</a:t>
            </a:r>
          </a:p>
          <a:p>
            <a:pPr marL="609600" indent="-609600"/>
            <a:r>
              <a:rPr lang="en-US" altLang="hu-HU"/>
              <a:t>As an example, let S = the language of our running DFA, and T = “no consecutive 1’s.”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F5-6BA0-4342-8526-08BD19E47863}" type="slidenum">
              <a:rPr lang="en-US" altLang="hu-HU" smtClean="0"/>
              <a:pPr/>
              <a:t>23</a:t>
            </a:fld>
            <a:endParaRPr lang="en-US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hu-HU" sz="3600" dirty="0">
                <a:solidFill>
                  <a:srgbClr val="3366FF"/>
                </a:solidFill>
              </a:rPr>
              <a:t>Part 1</a:t>
            </a:r>
            <a:r>
              <a:rPr lang="en-US" altLang="hu-HU" sz="3600" dirty="0"/>
              <a:t>: S </a:t>
            </a:r>
            <a:r>
              <a:rPr lang="en-US" altLang="hu-HU" sz="3600" dirty="0">
                <a:latin typeface="Lucida Sans Unicode" panose="020B0602030504020204" pitchFamily="34" charset="0"/>
              </a:rPr>
              <a:t>⊆</a:t>
            </a:r>
            <a:r>
              <a:rPr lang="en-US" altLang="hu-HU" sz="3600" dirty="0">
                <a:latin typeface="MS Shell Dlg 2" panose="020B0604030504040204" pitchFamily="34" charset="0"/>
              </a:rPr>
              <a:t> </a:t>
            </a:r>
            <a:r>
              <a:rPr lang="en-US" altLang="hu-HU" sz="3600" dirty="0"/>
              <a:t>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 dirty="0">
                <a:solidFill>
                  <a:srgbClr val="CC3300"/>
                </a:solidFill>
              </a:rPr>
              <a:t>To prove</a:t>
            </a:r>
            <a:r>
              <a:rPr lang="en-US" altLang="hu-HU" dirty="0"/>
              <a:t>: if w is accepted </a:t>
            </a:r>
            <a:r>
              <a:rPr lang="en-US" altLang="hu-HU" dirty="0" smtClean="0"/>
              <a:t>by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the</a:t>
            </a:r>
            <a:r>
              <a:rPr lang="hu-HU" altLang="hu-HU" dirty="0" smtClean="0"/>
              <a:t> DFA</a:t>
            </a:r>
            <a:endParaRPr lang="en-US" altLang="hu-HU" dirty="0"/>
          </a:p>
          <a:p>
            <a:pPr>
              <a:buFont typeface="Monotype Sorts" pitchFamily="2" charset="2"/>
              <a:buNone/>
            </a:pPr>
            <a:r>
              <a:rPr lang="en-US" altLang="hu-HU" dirty="0"/>
              <a:t>	then w has no consecutive 1’s.</a:t>
            </a:r>
          </a:p>
          <a:p>
            <a:r>
              <a:rPr lang="en-US" altLang="hu-HU" dirty="0"/>
              <a:t>Proof is an induction on length of w.</a:t>
            </a:r>
          </a:p>
          <a:p>
            <a:r>
              <a:rPr lang="en-US" altLang="hu-HU" dirty="0">
                <a:solidFill>
                  <a:srgbClr val="FF9900"/>
                </a:solidFill>
              </a:rPr>
              <a:t>Important trick</a:t>
            </a:r>
            <a:r>
              <a:rPr lang="en-US" altLang="hu-HU" dirty="0"/>
              <a:t>: Expand the inductive hypothesis to be more detailed than you need.</a:t>
            </a: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5724128" y="404664"/>
            <a:ext cx="3312368" cy="1576536"/>
            <a:chOff x="624" y="1563"/>
            <a:chExt cx="3933" cy="1580"/>
          </a:xfrm>
        </p:grpSpPr>
        <p:sp>
          <p:nvSpPr>
            <p:cNvPr id="54277" name="Text Box 5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Start</a:t>
              </a:r>
            </a:p>
          </p:txBody>
        </p:sp>
        <p:grpSp>
          <p:nvGrpSpPr>
            <p:cNvPr id="54278" name="Group 6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54279" name="Text Box 7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u-HU"/>
                  <a:t>1</a:t>
                </a:r>
              </a:p>
            </p:txBody>
          </p:sp>
          <p:sp>
            <p:nvSpPr>
              <p:cNvPr id="54280" name="Text Box 8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u-HU"/>
                  <a:t>0</a:t>
                </a:r>
              </a:p>
            </p:txBody>
          </p:sp>
          <p:grpSp>
            <p:nvGrpSpPr>
              <p:cNvPr id="54281" name="Group 9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54282" name="AutoShape 10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54283" name="Group 11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5428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/>
                      <a:t>A</a:t>
                    </a:r>
                  </a:p>
                </p:txBody>
              </p:sp>
              <p:sp>
                <p:nvSpPr>
                  <p:cNvPr id="54285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/>
                      <a:t>C</a:t>
                    </a:r>
                  </a:p>
                </p:txBody>
              </p:sp>
              <p:sp>
                <p:nvSpPr>
                  <p:cNvPr id="54286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 dirty="0"/>
                      <a:t>B</a:t>
                    </a:r>
                  </a:p>
                </p:txBody>
              </p:sp>
              <p:sp>
                <p:nvSpPr>
                  <p:cNvPr id="54287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54288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54289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5429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5429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5429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/>
                      <a:t>1</a:t>
                    </a:r>
                  </a:p>
                </p:txBody>
              </p:sp>
              <p:sp>
                <p:nvSpPr>
                  <p:cNvPr id="54293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/>
                      <a:t>0</a:t>
                    </a:r>
                  </a:p>
                </p:txBody>
              </p:sp>
              <p:cxnSp>
                <p:nvCxnSpPr>
                  <p:cNvPr id="54294" name="AutoShape 22"/>
                  <p:cNvCxnSpPr>
                    <a:cxnSpLocks noChangeShapeType="1"/>
                    <a:stCxn id="54288" idx="3"/>
                    <a:endCxn id="54287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54295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/>
                      <a:t>0,1</a:t>
                    </a:r>
                  </a:p>
                </p:txBody>
              </p:sp>
              <p:cxnSp>
                <p:nvCxnSpPr>
                  <p:cNvPr id="54296" name="AutoShape 24"/>
                  <p:cNvCxnSpPr>
                    <a:cxnSpLocks noChangeShapeType="1"/>
                    <a:stCxn id="54285" idx="7"/>
                    <a:endCxn id="54285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F5-6BA0-4342-8526-08BD19E47863}" type="slidenum">
              <a:rPr lang="en-US" altLang="hu-HU" smtClean="0"/>
              <a:pPr/>
              <a:t>24</a:t>
            </a:fld>
            <a:endParaRPr lang="en-US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hu-HU" sz="3600" dirty="0"/>
              <a:t>The Inductive Hypothesis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326" y="2017195"/>
            <a:ext cx="79248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hu-HU" sz="2800" dirty="0"/>
              <a:t>If </a:t>
            </a:r>
            <a:r>
              <a:rPr lang="en-US" altLang="hu-HU" sz="2800" dirty="0">
                <a:latin typeface="Lucida Sans Unicode" panose="020B0602030504020204" pitchFamily="34" charset="0"/>
              </a:rPr>
              <a:t>δ</a:t>
            </a:r>
            <a:r>
              <a:rPr lang="en-US" altLang="hu-HU" sz="2800" dirty="0"/>
              <a:t>(A, w) = A, then w has no consecutive 1’s and </a:t>
            </a:r>
            <a:r>
              <a:rPr lang="hu-HU" altLang="hu-HU" sz="2800" dirty="0" err="1" smtClean="0"/>
              <a:t>ends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in</a:t>
            </a:r>
            <a:r>
              <a:rPr lang="hu-HU" altLang="hu-HU" sz="2800" dirty="0" smtClean="0"/>
              <a:t> 0 (</a:t>
            </a:r>
            <a:r>
              <a:rPr lang="en-US" altLang="hu-HU" sz="2800" dirty="0" smtClean="0"/>
              <a:t>does </a:t>
            </a:r>
            <a:r>
              <a:rPr lang="en-US" altLang="hu-HU" sz="2800" dirty="0"/>
              <a:t>not end in </a:t>
            </a:r>
            <a:r>
              <a:rPr lang="en-US" altLang="hu-HU" sz="2800" dirty="0" smtClean="0"/>
              <a:t>1</a:t>
            </a:r>
            <a:r>
              <a:rPr lang="hu-HU" altLang="hu-HU" sz="2800" dirty="0" smtClean="0"/>
              <a:t>)</a:t>
            </a:r>
            <a:r>
              <a:rPr lang="en-US" altLang="hu-HU" sz="2800" dirty="0" smtClean="0"/>
              <a:t>.</a:t>
            </a:r>
            <a:endParaRPr lang="en-US" altLang="hu-HU" sz="2800" dirty="0"/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hu-HU" sz="2800" dirty="0"/>
              <a:t>If </a:t>
            </a:r>
            <a:r>
              <a:rPr lang="en-US" altLang="hu-HU" sz="2800" dirty="0">
                <a:latin typeface="Lucida Sans Unicode" panose="020B0602030504020204" pitchFamily="34" charset="0"/>
              </a:rPr>
              <a:t>δ</a:t>
            </a:r>
            <a:r>
              <a:rPr lang="en-US" altLang="hu-HU" sz="2800" dirty="0"/>
              <a:t>(A, w) = B, then w has no consecutive 1’s and ends in a single 1.</a:t>
            </a:r>
          </a:p>
          <a:p>
            <a:pPr marL="609600" indent="-609600"/>
            <a:r>
              <a:rPr lang="en-US" altLang="hu-HU" dirty="0">
                <a:solidFill>
                  <a:srgbClr val="3366FF"/>
                </a:solidFill>
              </a:rPr>
              <a:t>Basis</a:t>
            </a:r>
            <a:r>
              <a:rPr lang="en-US" altLang="hu-HU" dirty="0"/>
              <a:t>: |w| = 0; i.e., w = </a:t>
            </a:r>
            <a:r>
              <a:rPr lang="en-US" altLang="hu-HU" dirty="0">
                <a:latin typeface="Lucida Sans Unicode" panose="020B0602030504020204" pitchFamily="34" charset="0"/>
              </a:rPr>
              <a:t>ε</a:t>
            </a:r>
            <a:r>
              <a:rPr lang="en-US" altLang="hu-HU" dirty="0"/>
              <a:t>.</a:t>
            </a:r>
          </a:p>
          <a:p>
            <a:pPr marL="990600" lvl="1" indent="-533400"/>
            <a:r>
              <a:rPr lang="en-US" altLang="hu-HU" dirty="0"/>
              <a:t>(1) holds since </a:t>
            </a:r>
            <a:r>
              <a:rPr lang="en-US" altLang="hu-HU" dirty="0">
                <a:latin typeface="Lucida Sans Unicode" panose="020B0602030504020204" pitchFamily="34" charset="0"/>
              </a:rPr>
              <a:t>ε</a:t>
            </a:r>
            <a:r>
              <a:rPr lang="en-US" altLang="hu-HU" dirty="0"/>
              <a:t> has no 1’s at all.</a:t>
            </a:r>
          </a:p>
          <a:p>
            <a:pPr marL="990600" lvl="1" indent="-533400"/>
            <a:r>
              <a:rPr lang="en-US" altLang="hu-HU" dirty="0"/>
              <a:t>(2) </a:t>
            </a:r>
            <a:r>
              <a:rPr lang="en-US" altLang="hu-HU" dirty="0" smtClean="0"/>
              <a:t>holds </a:t>
            </a:r>
            <a:r>
              <a:rPr lang="en-US" altLang="hu-HU" dirty="0"/>
              <a:t>since </a:t>
            </a:r>
            <a:r>
              <a:rPr lang="en-US" altLang="hu-HU" dirty="0">
                <a:latin typeface="Lucida Sans Unicode" panose="020B0602030504020204" pitchFamily="34" charset="0"/>
              </a:rPr>
              <a:t>δ</a:t>
            </a:r>
            <a:r>
              <a:rPr lang="en-US" altLang="hu-HU" dirty="0"/>
              <a:t>(A, </a:t>
            </a:r>
            <a:r>
              <a:rPr lang="en-US" altLang="hu-HU" dirty="0">
                <a:latin typeface="Lucida Sans Unicode" panose="020B0602030504020204" pitchFamily="34" charset="0"/>
              </a:rPr>
              <a:t>ε</a:t>
            </a:r>
            <a:r>
              <a:rPr lang="en-US" altLang="hu-HU" dirty="0"/>
              <a:t>) is not B.</a:t>
            </a:r>
          </a:p>
        </p:txBody>
      </p:sp>
      <p:grpSp>
        <p:nvGrpSpPr>
          <p:cNvPr id="55302" name="Group 6"/>
          <p:cNvGrpSpPr>
            <a:grpSpLocks/>
          </p:cNvGrpSpPr>
          <p:nvPr/>
        </p:nvGrpSpPr>
        <p:grpSpPr bwMode="auto">
          <a:xfrm>
            <a:off x="304800" y="4365105"/>
            <a:ext cx="2324874" cy="1959496"/>
            <a:chOff x="192" y="2859"/>
            <a:chExt cx="1344" cy="1125"/>
          </a:xfrm>
        </p:grpSpPr>
        <p:sp>
          <p:nvSpPr>
            <p:cNvPr id="55300" name="Text Box 4"/>
            <p:cNvSpPr txBox="1">
              <a:spLocks noChangeArrowheads="1"/>
            </p:cNvSpPr>
            <p:nvPr/>
          </p:nvSpPr>
          <p:spPr bwMode="auto">
            <a:xfrm>
              <a:off x="192" y="3696"/>
              <a:ext cx="10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“length of”</a:t>
              </a:r>
            </a:p>
          </p:txBody>
        </p:sp>
        <p:sp>
          <p:nvSpPr>
            <p:cNvPr id="55301" name="Line 5"/>
            <p:cNvSpPr>
              <a:spLocks noChangeShapeType="1"/>
            </p:cNvSpPr>
            <p:nvPr/>
          </p:nvSpPr>
          <p:spPr bwMode="auto">
            <a:xfrm flipV="1">
              <a:off x="672" y="2859"/>
              <a:ext cx="86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55306" name="Group 10"/>
          <p:cNvGrpSpPr>
            <a:grpSpLocks/>
          </p:cNvGrpSpPr>
          <p:nvPr/>
        </p:nvGrpSpPr>
        <p:grpSpPr bwMode="auto">
          <a:xfrm>
            <a:off x="2971800" y="5638800"/>
            <a:ext cx="5283200" cy="1219200"/>
            <a:chOff x="1872" y="3552"/>
            <a:chExt cx="3328" cy="768"/>
          </a:xfrm>
        </p:grpSpPr>
        <p:sp>
          <p:nvSpPr>
            <p:cNvPr id="55303" name="Text Box 7"/>
            <p:cNvSpPr txBox="1">
              <a:spLocks noChangeArrowheads="1"/>
            </p:cNvSpPr>
            <p:nvPr/>
          </p:nvSpPr>
          <p:spPr bwMode="auto">
            <a:xfrm>
              <a:off x="2160" y="3572"/>
              <a:ext cx="304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>
                  <a:solidFill>
                    <a:srgbClr val="FF9900"/>
                  </a:solidFill>
                </a:rPr>
                <a:t>Important concept</a:t>
              </a:r>
              <a:r>
                <a:rPr lang="en-US" altLang="hu-HU"/>
                <a:t>:</a:t>
              </a:r>
            </a:p>
            <a:p>
              <a:r>
                <a:rPr lang="en-US" altLang="hu-HU"/>
                <a:t>If the “if” part of “if..then” is false,</a:t>
              </a:r>
            </a:p>
            <a:p>
              <a:r>
                <a:rPr lang="en-US" altLang="hu-HU"/>
                <a:t>the statement is true.</a:t>
              </a:r>
            </a:p>
          </p:txBody>
        </p:sp>
        <p:sp>
          <p:nvSpPr>
            <p:cNvPr id="55304" name="Freeform 8"/>
            <p:cNvSpPr>
              <a:spLocks/>
            </p:cNvSpPr>
            <p:nvPr/>
          </p:nvSpPr>
          <p:spPr bwMode="auto">
            <a:xfrm>
              <a:off x="1872" y="3600"/>
              <a:ext cx="248" cy="384"/>
            </a:xfrm>
            <a:custGeom>
              <a:avLst/>
              <a:gdLst>
                <a:gd name="T0" fmla="*/ 248 w 248"/>
                <a:gd name="T1" fmla="*/ 384 h 384"/>
                <a:gd name="T2" fmla="*/ 8 w 248"/>
                <a:gd name="T3" fmla="*/ 240 h 384"/>
                <a:gd name="T4" fmla="*/ 200 w 248"/>
                <a:gd name="T5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8" h="384">
                  <a:moveTo>
                    <a:pt x="248" y="384"/>
                  </a:moveTo>
                  <a:cubicBezTo>
                    <a:pt x="132" y="344"/>
                    <a:pt x="16" y="304"/>
                    <a:pt x="8" y="240"/>
                  </a:cubicBezTo>
                  <a:cubicBezTo>
                    <a:pt x="0" y="176"/>
                    <a:pt x="168" y="40"/>
                    <a:pt x="20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5305" name="Line 9"/>
            <p:cNvSpPr>
              <a:spLocks noChangeShapeType="1"/>
            </p:cNvSpPr>
            <p:nvPr/>
          </p:nvSpPr>
          <p:spPr bwMode="auto">
            <a:xfrm flipV="1">
              <a:off x="2064" y="3552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5796136" y="432346"/>
            <a:ext cx="3105969" cy="1468444"/>
            <a:chOff x="624" y="1563"/>
            <a:chExt cx="3933" cy="1580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Start</a:t>
              </a:r>
            </a:p>
          </p:txBody>
        </p:sp>
        <p:grpSp>
          <p:nvGrpSpPr>
            <p:cNvPr id="14" name="Group 6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15" name="Text Box 7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u-HU"/>
                  <a:t>1</a:t>
                </a:r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u-HU"/>
                  <a:t>0</a:t>
                </a:r>
              </a:p>
            </p:txBody>
          </p:sp>
          <p:grpSp>
            <p:nvGrpSpPr>
              <p:cNvPr id="17" name="Group 9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18" name="AutoShape 10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19" name="Group 11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2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/>
                      <a:t>A</a:t>
                    </a:r>
                  </a:p>
                </p:txBody>
              </p:sp>
              <p:sp>
                <p:nvSpPr>
                  <p:cNvPr id="21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/>
                      <a:t>C</a:t>
                    </a:r>
                  </a:p>
                </p:txBody>
              </p:sp>
              <p:sp>
                <p:nvSpPr>
                  <p:cNvPr id="22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/>
                      <a:t>B</a:t>
                    </a:r>
                  </a:p>
                </p:txBody>
              </p:sp>
              <p:sp>
                <p:nvSpPr>
                  <p:cNvPr id="23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4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5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2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27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2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/>
                      <a:t>1</a:t>
                    </a:r>
                  </a:p>
                </p:txBody>
              </p:sp>
              <p:sp>
                <p:nvSpPr>
                  <p:cNvPr id="29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/>
                      <a:t>0</a:t>
                    </a:r>
                  </a:p>
                </p:txBody>
              </p:sp>
              <p:cxnSp>
                <p:nvCxnSpPr>
                  <p:cNvPr id="30" name="AutoShape 22"/>
                  <p:cNvCxnSpPr>
                    <a:cxnSpLocks noChangeShapeType="1"/>
                    <a:stCxn id="24" idx="3"/>
                    <a:endCxn id="23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31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/>
                      <a:t>0,1</a:t>
                    </a:r>
                  </a:p>
                </p:txBody>
              </p:sp>
              <p:cxnSp>
                <p:nvCxnSpPr>
                  <p:cNvPr id="32" name="AutoShape 24"/>
                  <p:cNvCxnSpPr>
                    <a:cxnSpLocks noChangeShapeType="1"/>
                    <a:stCxn id="21" idx="7"/>
                    <a:endCxn id="21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F5-6BA0-4342-8526-08BD19E47863}" type="slidenum">
              <a:rPr lang="en-US" altLang="hu-HU" smtClean="0"/>
              <a:pPr/>
              <a:t>25</a:t>
            </a:fld>
            <a:endParaRPr lang="en-US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5562600" cy="1143000"/>
          </a:xfrm>
        </p:spPr>
        <p:txBody>
          <a:bodyPr/>
          <a:lstStyle/>
          <a:p>
            <a:r>
              <a:rPr lang="en-US" altLang="hu-HU"/>
              <a:t>Inductive Step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 dirty="0"/>
              <a:t>Assume (1) and (2) are true for strings shorter than w, where |w| is at least 1.</a:t>
            </a:r>
          </a:p>
          <a:p>
            <a:r>
              <a:rPr lang="en-US" altLang="hu-HU" dirty="0"/>
              <a:t>Because w is not empty, we can write w = </a:t>
            </a:r>
            <a:r>
              <a:rPr lang="en-US" altLang="hu-HU" dirty="0" err="1"/>
              <a:t>xa</a:t>
            </a:r>
            <a:r>
              <a:rPr lang="en-US" altLang="hu-HU" dirty="0"/>
              <a:t>, where </a:t>
            </a:r>
            <a:r>
              <a:rPr lang="en-US" altLang="hu-HU" i="1" dirty="0"/>
              <a:t>a</a:t>
            </a:r>
            <a:r>
              <a:rPr lang="en-US" altLang="hu-HU" dirty="0"/>
              <a:t>  is the last symbol of w, and x is the string that precedes.</a:t>
            </a:r>
          </a:p>
          <a:p>
            <a:r>
              <a:rPr lang="en-US" altLang="hu-HU" dirty="0"/>
              <a:t>IH </a:t>
            </a:r>
            <a:r>
              <a:rPr lang="hu-HU" altLang="hu-HU" dirty="0" smtClean="0"/>
              <a:t>(</a:t>
            </a:r>
            <a:r>
              <a:rPr lang="hu-HU" altLang="hu-HU" dirty="0" err="1" smtClean="0"/>
              <a:t>inductive</a:t>
            </a:r>
            <a:r>
              <a:rPr lang="hu-HU" altLang="hu-HU" dirty="0" smtClean="0"/>
              <a:t> </a:t>
            </a:r>
            <a:r>
              <a:rPr lang="hu-HU" altLang="hu-HU" dirty="0" err="1" smtClean="0"/>
              <a:t>hypothesis</a:t>
            </a:r>
            <a:r>
              <a:rPr lang="hu-HU" altLang="hu-HU" dirty="0" smtClean="0"/>
              <a:t>) </a:t>
            </a:r>
            <a:r>
              <a:rPr lang="en-US" altLang="hu-HU" dirty="0" smtClean="0"/>
              <a:t>is </a:t>
            </a:r>
            <a:r>
              <a:rPr lang="en-US" altLang="hu-HU" dirty="0"/>
              <a:t>true for x.</a:t>
            </a:r>
          </a:p>
        </p:txBody>
      </p:sp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5867400" y="260648"/>
            <a:ext cx="3169096" cy="1593552"/>
            <a:chOff x="624" y="1563"/>
            <a:chExt cx="3933" cy="1580"/>
          </a:xfrm>
        </p:grpSpPr>
        <p:sp>
          <p:nvSpPr>
            <p:cNvPr id="56325" name="Text Box 5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Start</a:t>
              </a:r>
            </a:p>
          </p:txBody>
        </p:sp>
        <p:grpSp>
          <p:nvGrpSpPr>
            <p:cNvPr id="56326" name="Group 6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56327" name="Text Box 7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u-HU"/>
                  <a:t>1</a:t>
                </a:r>
              </a:p>
            </p:txBody>
          </p:sp>
          <p:sp>
            <p:nvSpPr>
              <p:cNvPr id="56328" name="Text Box 8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u-HU"/>
                  <a:t>0</a:t>
                </a:r>
              </a:p>
            </p:txBody>
          </p:sp>
          <p:grpSp>
            <p:nvGrpSpPr>
              <p:cNvPr id="56329" name="Group 9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56330" name="AutoShape 10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56331" name="Group 11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5633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/>
                      <a:t>A</a:t>
                    </a:r>
                  </a:p>
                </p:txBody>
              </p:sp>
              <p:sp>
                <p:nvSpPr>
                  <p:cNvPr id="56333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/>
                      <a:t>C</a:t>
                    </a:r>
                  </a:p>
                </p:txBody>
              </p:sp>
              <p:sp>
                <p:nvSpPr>
                  <p:cNvPr id="56334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/>
                      <a:t>B</a:t>
                    </a:r>
                  </a:p>
                </p:txBody>
              </p:sp>
              <p:sp>
                <p:nvSpPr>
                  <p:cNvPr id="5633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56336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56337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5633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5633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56340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 dirty="0"/>
                      <a:t>1</a:t>
                    </a:r>
                  </a:p>
                </p:txBody>
              </p:sp>
              <p:sp>
                <p:nvSpPr>
                  <p:cNvPr id="5634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/>
                      <a:t>0</a:t>
                    </a:r>
                  </a:p>
                </p:txBody>
              </p:sp>
              <p:cxnSp>
                <p:nvCxnSpPr>
                  <p:cNvPr id="56342" name="AutoShape 22"/>
                  <p:cNvCxnSpPr>
                    <a:cxnSpLocks noChangeShapeType="1"/>
                    <a:stCxn id="56336" idx="3"/>
                    <a:endCxn id="56335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56343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/>
                      <a:t>0,1</a:t>
                    </a:r>
                  </a:p>
                </p:txBody>
              </p:sp>
              <p:cxnSp>
                <p:nvCxnSpPr>
                  <p:cNvPr id="56344" name="AutoShape 24"/>
                  <p:cNvCxnSpPr>
                    <a:cxnSpLocks noChangeShapeType="1"/>
                    <a:stCxn id="56333" idx="7"/>
                    <a:endCxn id="56333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F5-6BA0-4342-8526-08BD19E47863}" type="slidenum">
              <a:rPr lang="en-US" altLang="hu-HU" smtClean="0"/>
              <a:pPr/>
              <a:t>26</a:t>
            </a:fld>
            <a:endParaRPr lang="en-US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5562600" cy="1143000"/>
          </a:xfrm>
        </p:spPr>
        <p:txBody>
          <a:bodyPr/>
          <a:lstStyle/>
          <a:p>
            <a:r>
              <a:rPr lang="en-US" altLang="hu-HU"/>
              <a:t>Inductive Step – (2)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458200" cy="4343400"/>
          </a:xfrm>
        </p:spPr>
        <p:txBody>
          <a:bodyPr/>
          <a:lstStyle/>
          <a:p>
            <a:r>
              <a:rPr lang="en-US" altLang="hu-HU" dirty="0"/>
              <a:t>Need to prove (1) and (2) for w = </a:t>
            </a:r>
            <a:r>
              <a:rPr lang="en-US" altLang="hu-HU" dirty="0" err="1"/>
              <a:t>xa</a:t>
            </a:r>
            <a:r>
              <a:rPr lang="en-US" altLang="hu-HU" dirty="0"/>
              <a:t>.</a:t>
            </a:r>
          </a:p>
          <a:p>
            <a:r>
              <a:rPr lang="en-US" altLang="hu-HU" dirty="0"/>
              <a:t>(1) for w is: If </a:t>
            </a:r>
            <a:r>
              <a:rPr lang="en-US" altLang="hu-HU" dirty="0">
                <a:latin typeface="Lucida Sans Unicode" panose="020B0602030504020204" pitchFamily="34" charset="0"/>
              </a:rPr>
              <a:t>δ</a:t>
            </a:r>
            <a:r>
              <a:rPr lang="en-US" altLang="hu-HU" dirty="0"/>
              <a:t>(A, w) = A, then w has no consecutive 1’s and does not end in 1.</a:t>
            </a:r>
          </a:p>
          <a:p>
            <a:r>
              <a:rPr lang="en-US" altLang="hu-HU" dirty="0"/>
              <a:t>Since </a:t>
            </a:r>
            <a:r>
              <a:rPr lang="en-US" altLang="hu-HU" dirty="0">
                <a:latin typeface="Lucida Sans Unicode" panose="020B0602030504020204" pitchFamily="34" charset="0"/>
              </a:rPr>
              <a:t>δ</a:t>
            </a:r>
            <a:r>
              <a:rPr lang="en-US" altLang="hu-HU" dirty="0"/>
              <a:t>(A, w) = A, </a:t>
            </a:r>
            <a:r>
              <a:rPr lang="en-US" altLang="hu-HU" dirty="0">
                <a:latin typeface="Lucida Sans Unicode" panose="020B0602030504020204" pitchFamily="34" charset="0"/>
              </a:rPr>
              <a:t>δ</a:t>
            </a:r>
            <a:r>
              <a:rPr lang="en-US" altLang="hu-HU" dirty="0"/>
              <a:t>(A, x) must be A or B, and </a:t>
            </a:r>
            <a:r>
              <a:rPr lang="en-US" altLang="hu-HU" i="1" dirty="0"/>
              <a:t>a</a:t>
            </a:r>
            <a:r>
              <a:rPr lang="en-US" altLang="hu-HU" dirty="0"/>
              <a:t>  must be 0 (look at the DFA).</a:t>
            </a:r>
          </a:p>
          <a:p>
            <a:r>
              <a:rPr lang="en-US" altLang="hu-HU" dirty="0"/>
              <a:t>By the </a:t>
            </a:r>
            <a:r>
              <a:rPr lang="en-US" altLang="hu-HU" dirty="0" smtClean="0"/>
              <a:t>I</a:t>
            </a:r>
            <a:r>
              <a:rPr lang="hu-HU" altLang="hu-HU" dirty="0" err="1" smtClean="0"/>
              <a:t>nductive</a:t>
            </a:r>
            <a:r>
              <a:rPr lang="hu-HU" altLang="hu-HU" dirty="0" smtClean="0"/>
              <a:t> </a:t>
            </a:r>
            <a:r>
              <a:rPr lang="en-US" altLang="hu-HU" dirty="0" smtClean="0"/>
              <a:t>H</a:t>
            </a:r>
            <a:r>
              <a:rPr lang="hu-HU" altLang="hu-HU" smtClean="0"/>
              <a:t>ypothesis</a:t>
            </a:r>
            <a:r>
              <a:rPr lang="en-US" altLang="hu-HU" smtClean="0"/>
              <a:t>, </a:t>
            </a:r>
            <a:r>
              <a:rPr lang="en-US" altLang="hu-HU"/>
              <a:t>x has no 11’s.</a:t>
            </a:r>
          </a:p>
          <a:p>
            <a:r>
              <a:rPr lang="en-US" altLang="hu-HU" dirty="0"/>
              <a:t>Thus, w has no 11’s and does not end in 1.</a:t>
            </a: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5652120" y="260648"/>
            <a:ext cx="3384376" cy="1720552"/>
            <a:chOff x="624" y="1563"/>
            <a:chExt cx="3933" cy="1580"/>
          </a:xfrm>
        </p:grpSpPr>
        <p:sp>
          <p:nvSpPr>
            <p:cNvPr id="60421" name="Text Box 5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Start</a:t>
              </a:r>
            </a:p>
          </p:txBody>
        </p:sp>
        <p:grpSp>
          <p:nvGrpSpPr>
            <p:cNvPr id="60422" name="Group 6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60423" name="Text Box 7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u-HU"/>
                  <a:t>1</a:t>
                </a:r>
              </a:p>
            </p:txBody>
          </p:sp>
          <p:sp>
            <p:nvSpPr>
              <p:cNvPr id="60424" name="Text Box 8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u-HU"/>
                  <a:t>0</a:t>
                </a:r>
              </a:p>
            </p:txBody>
          </p:sp>
          <p:grpSp>
            <p:nvGrpSpPr>
              <p:cNvPr id="60425" name="Group 9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60426" name="AutoShape 10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60427" name="Group 11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6042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/>
                      <a:t>A</a:t>
                    </a:r>
                  </a:p>
                </p:txBody>
              </p:sp>
              <p:sp>
                <p:nvSpPr>
                  <p:cNvPr id="60429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/>
                      <a:t>C</a:t>
                    </a:r>
                  </a:p>
                </p:txBody>
              </p:sp>
              <p:sp>
                <p:nvSpPr>
                  <p:cNvPr id="60430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/>
                      <a:t>B</a:t>
                    </a:r>
                  </a:p>
                </p:txBody>
              </p:sp>
              <p:sp>
                <p:nvSpPr>
                  <p:cNvPr id="6043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60432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60433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6043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6043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6043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/>
                      <a:t>1</a:t>
                    </a:r>
                  </a:p>
                </p:txBody>
              </p:sp>
              <p:sp>
                <p:nvSpPr>
                  <p:cNvPr id="6043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/>
                      <a:t>0</a:t>
                    </a:r>
                  </a:p>
                </p:txBody>
              </p:sp>
              <p:cxnSp>
                <p:nvCxnSpPr>
                  <p:cNvPr id="60438" name="AutoShape 22"/>
                  <p:cNvCxnSpPr>
                    <a:cxnSpLocks noChangeShapeType="1"/>
                    <a:stCxn id="60432" idx="3"/>
                    <a:endCxn id="60431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0439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/>
                      <a:t>0,1</a:t>
                    </a:r>
                  </a:p>
                </p:txBody>
              </p:sp>
              <p:cxnSp>
                <p:nvCxnSpPr>
                  <p:cNvPr id="60440" name="AutoShape 24"/>
                  <p:cNvCxnSpPr>
                    <a:cxnSpLocks noChangeShapeType="1"/>
                    <a:stCxn id="60429" idx="7"/>
                    <a:endCxn id="60429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F5-6BA0-4342-8526-08BD19E47863}" type="slidenum">
              <a:rPr lang="en-US" altLang="hu-HU" smtClean="0"/>
              <a:pPr/>
              <a:t>27</a:t>
            </a:fld>
            <a:endParaRPr lang="en-US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5562600" cy="1143000"/>
          </a:xfrm>
        </p:spPr>
        <p:txBody>
          <a:bodyPr/>
          <a:lstStyle/>
          <a:p>
            <a:pPr algn="l"/>
            <a:r>
              <a:rPr lang="en-US" altLang="hu-HU" sz="3600" dirty="0"/>
              <a:t>Inductive Step – (3)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4267200"/>
          </a:xfrm>
        </p:spPr>
        <p:txBody>
          <a:bodyPr/>
          <a:lstStyle/>
          <a:p>
            <a:r>
              <a:rPr lang="en-US" altLang="hu-HU"/>
              <a:t>Now, prove (2) for w = xa: If </a:t>
            </a:r>
            <a:r>
              <a:rPr lang="en-US" altLang="hu-HU">
                <a:latin typeface="Lucida Sans Unicode" panose="020B0602030504020204" pitchFamily="34" charset="0"/>
              </a:rPr>
              <a:t>δ</a:t>
            </a:r>
            <a:r>
              <a:rPr lang="en-US" altLang="hu-HU"/>
              <a:t>(A, w) = B, then w has no 11’s and ends in 1.</a:t>
            </a:r>
          </a:p>
          <a:p>
            <a:r>
              <a:rPr lang="en-US" altLang="hu-HU"/>
              <a:t>Since </a:t>
            </a:r>
            <a:r>
              <a:rPr lang="en-US" altLang="hu-HU">
                <a:latin typeface="Lucida Sans Unicode" panose="020B0602030504020204" pitchFamily="34" charset="0"/>
              </a:rPr>
              <a:t>δ</a:t>
            </a:r>
            <a:r>
              <a:rPr lang="en-US" altLang="hu-HU"/>
              <a:t>(A, w) = B, </a:t>
            </a:r>
            <a:r>
              <a:rPr lang="en-US" altLang="hu-HU">
                <a:latin typeface="Lucida Sans Unicode" panose="020B0602030504020204" pitchFamily="34" charset="0"/>
              </a:rPr>
              <a:t>δ</a:t>
            </a:r>
            <a:r>
              <a:rPr lang="en-US" altLang="hu-HU"/>
              <a:t>(A, x) must be A, and </a:t>
            </a:r>
            <a:r>
              <a:rPr lang="en-US" altLang="hu-HU" i="1"/>
              <a:t>a</a:t>
            </a:r>
            <a:r>
              <a:rPr lang="en-US" altLang="hu-HU"/>
              <a:t>  must be 1 (look at the DFA).</a:t>
            </a:r>
          </a:p>
          <a:p>
            <a:r>
              <a:rPr lang="en-US" altLang="hu-HU"/>
              <a:t>By the IH, x has no 11’s and does not end in 1.</a:t>
            </a:r>
          </a:p>
          <a:p>
            <a:r>
              <a:rPr lang="en-US" altLang="hu-HU"/>
              <a:t>Thus, w has no 11’s and ends in 1.</a:t>
            </a: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5867400" y="260648"/>
            <a:ext cx="3169096" cy="1593552"/>
            <a:chOff x="624" y="1563"/>
            <a:chExt cx="3933" cy="1580"/>
          </a:xfrm>
        </p:grpSpPr>
        <p:sp>
          <p:nvSpPr>
            <p:cNvPr id="62469" name="Text Box 5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Start</a:t>
              </a:r>
            </a:p>
          </p:txBody>
        </p:sp>
        <p:grpSp>
          <p:nvGrpSpPr>
            <p:cNvPr id="62470" name="Group 6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62471" name="Text Box 7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u-HU"/>
                  <a:t>1</a:t>
                </a:r>
              </a:p>
            </p:txBody>
          </p:sp>
          <p:sp>
            <p:nvSpPr>
              <p:cNvPr id="62472" name="Text Box 8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u-HU"/>
                  <a:t>0</a:t>
                </a:r>
              </a:p>
            </p:txBody>
          </p:sp>
          <p:grpSp>
            <p:nvGrpSpPr>
              <p:cNvPr id="62473" name="Group 9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62474" name="AutoShape 10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62475" name="Group 11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6247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/>
                      <a:t>A</a:t>
                    </a:r>
                  </a:p>
                </p:txBody>
              </p:sp>
              <p:sp>
                <p:nvSpPr>
                  <p:cNvPr id="6247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/>
                      <a:t>C</a:t>
                    </a:r>
                  </a:p>
                </p:txBody>
              </p:sp>
              <p:sp>
                <p:nvSpPr>
                  <p:cNvPr id="62478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/>
                      <a:t>B</a:t>
                    </a:r>
                  </a:p>
                </p:txBody>
              </p:sp>
              <p:sp>
                <p:nvSpPr>
                  <p:cNvPr id="62479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62480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62481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6248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6248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6248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/>
                      <a:t>1</a:t>
                    </a:r>
                  </a:p>
                </p:txBody>
              </p:sp>
              <p:sp>
                <p:nvSpPr>
                  <p:cNvPr id="62485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/>
                      <a:t>0</a:t>
                    </a:r>
                  </a:p>
                </p:txBody>
              </p:sp>
              <p:cxnSp>
                <p:nvCxnSpPr>
                  <p:cNvPr id="62486" name="AutoShape 22"/>
                  <p:cNvCxnSpPr>
                    <a:cxnSpLocks noChangeShapeType="1"/>
                    <a:stCxn id="62480" idx="3"/>
                    <a:endCxn id="62479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2487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/>
                      <a:t>0,1</a:t>
                    </a:r>
                  </a:p>
                </p:txBody>
              </p:sp>
              <p:cxnSp>
                <p:nvCxnSpPr>
                  <p:cNvPr id="62488" name="AutoShape 24"/>
                  <p:cNvCxnSpPr>
                    <a:cxnSpLocks noChangeShapeType="1"/>
                    <a:stCxn id="62477" idx="7"/>
                    <a:endCxn id="62477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F5-6BA0-4342-8526-08BD19E47863}" type="slidenum">
              <a:rPr lang="en-US" altLang="hu-HU" smtClean="0"/>
              <a:pPr/>
              <a:t>28</a:t>
            </a:fld>
            <a:endParaRPr lang="en-US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>
                <a:solidFill>
                  <a:srgbClr val="3366FF"/>
                </a:solidFill>
              </a:rPr>
              <a:t>Part 2</a:t>
            </a:r>
            <a:r>
              <a:rPr lang="en-US" altLang="hu-HU"/>
              <a:t>: T </a:t>
            </a:r>
            <a:r>
              <a:rPr lang="en-US" altLang="hu-HU">
                <a:latin typeface="Lucida Sans Unicode" panose="020B0602030504020204" pitchFamily="34" charset="0"/>
              </a:rPr>
              <a:t>⊆</a:t>
            </a:r>
            <a:r>
              <a:rPr lang="en-US" altLang="hu-HU">
                <a:latin typeface="MS Shell Dlg 2" panose="020B0604030504040204" pitchFamily="34" charset="0"/>
              </a:rPr>
              <a:t> </a:t>
            </a:r>
            <a:r>
              <a:rPr lang="en-US" altLang="hu-HU"/>
              <a:t>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/>
              <a:t>Now, we must prove: if w has no 11’s, then w is accepted by</a:t>
            </a:r>
          </a:p>
          <a:p>
            <a:endParaRPr lang="en-US" altLang="hu-HU"/>
          </a:p>
          <a:p>
            <a:r>
              <a:rPr lang="en-US" altLang="hu-HU" i="1">
                <a:solidFill>
                  <a:srgbClr val="FF0066"/>
                </a:solidFill>
              </a:rPr>
              <a:t>Contrapositive </a:t>
            </a:r>
            <a:r>
              <a:rPr lang="en-US" altLang="hu-HU"/>
              <a:t>: If w is </a:t>
            </a:r>
            <a:r>
              <a:rPr lang="en-US" altLang="hu-HU">
                <a:solidFill>
                  <a:srgbClr val="33CC33"/>
                </a:solidFill>
              </a:rPr>
              <a:t>not</a:t>
            </a:r>
            <a:r>
              <a:rPr lang="en-US" altLang="hu-HU"/>
              <a:t> accepted by</a:t>
            </a:r>
          </a:p>
          <a:p>
            <a:endParaRPr lang="en-US" altLang="hu-HU"/>
          </a:p>
          <a:p>
            <a:endParaRPr lang="en-US" altLang="hu-HU"/>
          </a:p>
          <a:p>
            <a:pPr>
              <a:buFont typeface="Monotype Sorts" pitchFamily="2" charset="2"/>
              <a:buNone/>
            </a:pPr>
            <a:r>
              <a:rPr lang="en-US" altLang="hu-HU"/>
              <a:t>	then w has 11.</a:t>
            </a:r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4953000" y="2459038"/>
            <a:ext cx="3252788" cy="1452562"/>
            <a:chOff x="624" y="1563"/>
            <a:chExt cx="3933" cy="1580"/>
          </a:xfrm>
        </p:grpSpPr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Start</a:t>
              </a:r>
            </a:p>
          </p:txBody>
        </p:sp>
        <p:grpSp>
          <p:nvGrpSpPr>
            <p:cNvPr id="64518" name="Group 6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64519" name="Text Box 7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u-HU"/>
                  <a:t>1</a:t>
                </a:r>
              </a:p>
            </p:txBody>
          </p:sp>
          <p:sp>
            <p:nvSpPr>
              <p:cNvPr id="64520" name="Text Box 8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u-HU"/>
                  <a:t>0</a:t>
                </a:r>
              </a:p>
            </p:txBody>
          </p:sp>
          <p:grpSp>
            <p:nvGrpSpPr>
              <p:cNvPr id="64521" name="Group 9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64522" name="AutoShape 10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64523" name="Group 11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6452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/>
                      <a:t>A</a:t>
                    </a:r>
                  </a:p>
                </p:txBody>
              </p:sp>
              <p:sp>
                <p:nvSpPr>
                  <p:cNvPr id="64525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/>
                      <a:t>C</a:t>
                    </a:r>
                  </a:p>
                </p:txBody>
              </p:sp>
              <p:sp>
                <p:nvSpPr>
                  <p:cNvPr id="64526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/>
                      <a:t>B</a:t>
                    </a:r>
                  </a:p>
                </p:txBody>
              </p:sp>
              <p:sp>
                <p:nvSpPr>
                  <p:cNvPr id="64527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64528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64529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6453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6453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6453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/>
                      <a:t>1</a:t>
                    </a:r>
                  </a:p>
                </p:txBody>
              </p:sp>
              <p:sp>
                <p:nvSpPr>
                  <p:cNvPr id="64533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/>
                      <a:t>0</a:t>
                    </a:r>
                  </a:p>
                </p:txBody>
              </p:sp>
              <p:cxnSp>
                <p:nvCxnSpPr>
                  <p:cNvPr id="64534" name="AutoShape 22"/>
                  <p:cNvCxnSpPr>
                    <a:cxnSpLocks noChangeShapeType="1"/>
                    <a:stCxn id="64528" idx="3"/>
                    <a:endCxn id="64527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4535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/>
                      <a:t>0,1</a:t>
                    </a:r>
                  </a:p>
                </p:txBody>
              </p:sp>
              <p:cxnSp>
                <p:nvCxnSpPr>
                  <p:cNvPr id="64536" name="AutoShape 24"/>
                  <p:cNvCxnSpPr>
                    <a:cxnSpLocks noChangeShapeType="1"/>
                    <a:stCxn id="64525" idx="7"/>
                    <a:endCxn id="64525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grpSp>
        <p:nvGrpSpPr>
          <p:cNvPr id="64537" name="Group 25"/>
          <p:cNvGrpSpPr>
            <a:grpSpLocks/>
          </p:cNvGrpSpPr>
          <p:nvPr/>
        </p:nvGrpSpPr>
        <p:grpSpPr bwMode="auto">
          <a:xfrm>
            <a:off x="914400" y="4267200"/>
            <a:ext cx="2601913" cy="1320800"/>
            <a:chOff x="624" y="1563"/>
            <a:chExt cx="3933" cy="1580"/>
          </a:xfrm>
        </p:grpSpPr>
        <p:sp>
          <p:nvSpPr>
            <p:cNvPr id="64538" name="Text Box 26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Start</a:t>
              </a:r>
            </a:p>
          </p:txBody>
        </p:sp>
        <p:grpSp>
          <p:nvGrpSpPr>
            <p:cNvPr id="64539" name="Group 27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64540" name="Text Box 28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u-HU"/>
                  <a:t>1</a:t>
                </a:r>
              </a:p>
            </p:txBody>
          </p:sp>
          <p:sp>
            <p:nvSpPr>
              <p:cNvPr id="64541" name="Text Box 29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u-HU"/>
                  <a:t>0</a:t>
                </a:r>
              </a:p>
            </p:txBody>
          </p:sp>
          <p:grpSp>
            <p:nvGrpSpPr>
              <p:cNvPr id="64542" name="Group 30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64543" name="AutoShape 31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64544" name="Group 32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64545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/>
                      <a:t>A</a:t>
                    </a:r>
                  </a:p>
                </p:txBody>
              </p:sp>
              <p:sp>
                <p:nvSpPr>
                  <p:cNvPr id="64546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/>
                      <a:t>C</a:t>
                    </a:r>
                  </a:p>
                </p:txBody>
              </p:sp>
              <p:sp>
                <p:nvSpPr>
                  <p:cNvPr id="64547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/>
                      <a:t>B</a:t>
                    </a:r>
                  </a:p>
                </p:txBody>
              </p:sp>
              <p:sp>
                <p:nvSpPr>
                  <p:cNvPr id="64548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64549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64550" name="Lin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64551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64552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64553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/>
                      <a:t>1</a:t>
                    </a:r>
                  </a:p>
                </p:txBody>
              </p:sp>
              <p:sp>
                <p:nvSpPr>
                  <p:cNvPr id="64554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/>
                      <a:t>0</a:t>
                    </a:r>
                  </a:p>
                </p:txBody>
              </p:sp>
              <p:cxnSp>
                <p:nvCxnSpPr>
                  <p:cNvPr id="64555" name="AutoShape 43"/>
                  <p:cNvCxnSpPr>
                    <a:cxnSpLocks noChangeShapeType="1"/>
                    <a:stCxn id="64549" idx="3"/>
                    <a:endCxn id="64548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455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/>
                      <a:t>0,1</a:t>
                    </a:r>
                  </a:p>
                </p:txBody>
              </p:sp>
              <p:cxnSp>
                <p:nvCxnSpPr>
                  <p:cNvPr id="64557" name="AutoShape 45"/>
                  <p:cNvCxnSpPr>
                    <a:cxnSpLocks noChangeShapeType="1"/>
                    <a:stCxn id="64546" idx="7"/>
                    <a:endCxn id="64546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grpSp>
        <p:nvGrpSpPr>
          <p:cNvPr id="64560" name="Group 48"/>
          <p:cNvGrpSpPr>
            <a:grpSpLocks/>
          </p:cNvGrpSpPr>
          <p:nvPr/>
        </p:nvGrpSpPr>
        <p:grpSpPr bwMode="auto">
          <a:xfrm>
            <a:off x="3581400" y="4157663"/>
            <a:ext cx="4624388" cy="1966912"/>
            <a:chOff x="2256" y="2619"/>
            <a:chExt cx="2913" cy="1239"/>
          </a:xfrm>
        </p:grpSpPr>
        <p:sp>
          <p:nvSpPr>
            <p:cNvPr id="64558" name="Text Box 46"/>
            <p:cNvSpPr txBox="1">
              <a:spLocks noChangeArrowheads="1"/>
            </p:cNvSpPr>
            <p:nvPr/>
          </p:nvSpPr>
          <p:spPr bwMode="auto">
            <a:xfrm>
              <a:off x="3024" y="2880"/>
              <a:ext cx="2145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>
                  <a:solidFill>
                    <a:srgbClr val="FF9900"/>
                  </a:solidFill>
                </a:rPr>
                <a:t>Key idea</a:t>
              </a:r>
              <a:r>
                <a:rPr lang="en-US" altLang="hu-HU"/>
                <a:t>: contrapositive</a:t>
              </a:r>
            </a:p>
            <a:p>
              <a:r>
                <a:rPr lang="en-US" altLang="hu-HU"/>
                <a:t>of “if X then Y” is the</a:t>
              </a:r>
            </a:p>
            <a:p>
              <a:r>
                <a:rPr lang="en-US" altLang="hu-HU"/>
                <a:t>equivalent statement</a:t>
              </a:r>
            </a:p>
            <a:p>
              <a:r>
                <a:rPr lang="en-US" altLang="hu-HU"/>
                <a:t>“if not Y then not X.”</a:t>
              </a:r>
            </a:p>
          </p:txBody>
        </p:sp>
        <p:sp>
          <p:nvSpPr>
            <p:cNvPr id="64559" name="Line 47"/>
            <p:cNvSpPr>
              <a:spLocks noChangeShapeType="1"/>
            </p:cNvSpPr>
            <p:nvPr/>
          </p:nvSpPr>
          <p:spPr bwMode="auto">
            <a:xfrm flipH="1" flipV="1">
              <a:off x="2256" y="2619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64564" name="Group 52"/>
          <p:cNvGrpSpPr>
            <a:grpSpLocks/>
          </p:cNvGrpSpPr>
          <p:nvPr/>
        </p:nvGrpSpPr>
        <p:grpSpPr bwMode="auto">
          <a:xfrm>
            <a:off x="5486400" y="1041400"/>
            <a:ext cx="2514600" cy="1625600"/>
            <a:chOff x="3456" y="656"/>
            <a:chExt cx="1584" cy="1024"/>
          </a:xfrm>
        </p:grpSpPr>
        <p:sp>
          <p:nvSpPr>
            <p:cNvPr id="64561" name="Oval 49"/>
            <p:cNvSpPr>
              <a:spLocks noChangeArrowheads="1"/>
            </p:cNvSpPr>
            <p:nvPr/>
          </p:nvSpPr>
          <p:spPr bwMode="auto">
            <a:xfrm>
              <a:off x="3456" y="1152"/>
              <a:ext cx="1584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4562" name="Text Box 50"/>
            <p:cNvSpPr txBox="1">
              <a:spLocks noChangeArrowheads="1"/>
            </p:cNvSpPr>
            <p:nvPr/>
          </p:nvSpPr>
          <p:spPr bwMode="auto">
            <a:xfrm>
              <a:off x="4464" y="656"/>
              <a:ext cx="2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 sz="3200"/>
                <a:t>X</a:t>
              </a:r>
            </a:p>
          </p:txBody>
        </p:sp>
        <p:sp>
          <p:nvSpPr>
            <p:cNvPr id="64563" name="Line 51"/>
            <p:cNvSpPr>
              <a:spLocks noChangeShapeType="1"/>
            </p:cNvSpPr>
            <p:nvPr/>
          </p:nvSpPr>
          <p:spPr bwMode="auto">
            <a:xfrm flipH="1">
              <a:off x="4272" y="91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64568" name="Group 56"/>
          <p:cNvGrpSpPr>
            <a:grpSpLocks/>
          </p:cNvGrpSpPr>
          <p:nvPr/>
        </p:nvGrpSpPr>
        <p:grpSpPr bwMode="auto">
          <a:xfrm>
            <a:off x="838200" y="2405063"/>
            <a:ext cx="7162800" cy="1219200"/>
            <a:chOff x="528" y="1515"/>
            <a:chExt cx="4512" cy="768"/>
          </a:xfrm>
        </p:grpSpPr>
        <p:sp>
          <p:nvSpPr>
            <p:cNvPr id="64565" name="Oval 53"/>
            <p:cNvSpPr>
              <a:spLocks noChangeArrowheads="1"/>
            </p:cNvSpPr>
            <p:nvPr/>
          </p:nvSpPr>
          <p:spPr bwMode="auto">
            <a:xfrm>
              <a:off x="1104" y="1515"/>
              <a:ext cx="3936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4566" name="Text Box 54"/>
            <p:cNvSpPr txBox="1">
              <a:spLocks noChangeArrowheads="1"/>
            </p:cNvSpPr>
            <p:nvPr/>
          </p:nvSpPr>
          <p:spPr bwMode="auto">
            <a:xfrm>
              <a:off x="528" y="1856"/>
              <a:ext cx="2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 sz="3200"/>
                <a:t>Y</a:t>
              </a:r>
            </a:p>
          </p:txBody>
        </p:sp>
        <p:sp>
          <p:nvSpPr>
            <p:cNvPr id="64567" name="Line 55"/>
            <p:cNvSpPr>
              <a:spLocks noChangeShapeType="1"/>
            </p:cNvSpPr>
            <p:nvPr/>
          </p:nvSpPr>
          <p:spPr bwMode="auto">
            <a:xfrm flipV="1">
              <a:off x="768" y="1947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F5-6BA0-4342-8526-08BD19E47863}" type="slidenum">
              <a:rPr lang="en-US" altLang="hu-HU" smtClean="0"/>
              <a:pPr/>
              <a:t>29</a:t>
            </a:fld>
            <a:endParaRPr lang="en-US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Strings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/>
              <a:t>The set of </a:t>
            </a:r>
            <a:r>
              <a:rPr lang="en-US" altLang="hu-HU" i="1">
                <a:solidFill>
                  <a:srgbClr val="FF0066"/>
                </a:solidFill>
              </a:rPr>
              <a:t>strings</a:t>
            </a:r>
            <a:r>
              <a:rPr lang="en-US" altLang="hu-HU"/>
              <a:t>  over an alphabet </a:t>
            </a:r>
            <a:r>
              <a:rPr lang="en-US" altLang="hu-HU">
                <a:latin typeface="Lucida Sans Unicode" panose="020B0602030504020204" pitchFamily="34" charset="0"/>
              </a:rPr>
              <a:t>Σ</a:t>
            </a:r>
            <a:r>
              <a:rPr lang="en-US" altLang="hu-HU">
                <a:latin typeface="MS Shell Dlg 2" panose="020B0604030504040204" pitchFamily="34" charset="0"/>
              </a:rPr>
              <a:t> </a:t>
            </a:r>
            <a:r>
              <a:rPr lang="en-US" altLang="hu-HU"/>
              <a:t>is the set of lists, each element of which is a member of </a:t>
            </a:r>
            <a:r>
              <a:rPr lang="en-US" altLang="hu-HU">
                <a:latin typeface="Lucida Sans Unicode" panose="020B0602030504020204" pitchFamily="34" charset="0"/>
              </a:rPr>
              <a:t>Σ</a:t>
            </a:r>
            <a:r>
              <a:rPr lang="en-US" altLang="hu-HU"/>
              <a:t>.</a:t>
            </a:r>
          </a:p>
          <a:p>
            <a:pPr lvl="1"/>
            <a:r>
              <a:rPr lang="en-US" altLang="hu-HU"/>
              <a:t>Strings shown with no commas, e.g., abc.</a:t>
            </a:r>
          </a:p>
          <a:p>
            <a:r>
              <a:rPr lang="en-US" altLang="hu-HU">
                <a:latin typeface="Lucida Sans Unicode" panose="020B0602030504020204" pitchFamily="34" charset="0"/>
              </a:rPr>
              <a:t>Σ</a:t>
            </a:r>
            <a:r>
              <a:rPr lang="en-US" altLang="hu-HU"/>
              <a:t>* denotes this set of strings.</a:t>
            </a:r>
          </a:p>
          <a:p>
            <a:r>
              <a:rPr lang="en-US" altLang="hu-HU">
                <a:latin typeface="Lucida Sans Unicode" panose="020B0602030504020204" pitchFamily="34" charset="0"/>
              </a:rPr>
              <a:t>ε </a:t>
            </a:r>
            <a:r>
              <a:rPr lang="en-US" altLang="hu-HU"/>
              <a:t>stands for the </a:t>
            </a:r>
            <a:r>
              <a:rPr lang="en-US" altLang="hu-HU" i="1">
                <a:solidFill>
                  <a:srgbClr val="FF0066"/>
                </a:solidFill>
              </a:rPr>
              <a:t>empty string</a:t>
            </a:r>
            <a:r>
              <a:rPr lang="en-US" altLang="hu-HU"/>
              <a:t>  (string of length 0).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F5-6BA0-4342-8526-08BD19E47863}" type="slidenum">
              <a:rPr lang="en-US" altLang="hu-HU" smtClean="0"/>
              <a:pPr/>
              <a:t>3</a:t>
            </a:fld>
            <a:endParaRPr lang="en-US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6553200" cy="1143000"/>
          </a:xfrm>
        </p:spPr>
        <p:txBody>
          <a:bodyPr/>
          <a:lstStyle/>
          <a:p>
            <a:r>
              <a:rPr lang="en-US" altLang="hu-HU"/>
              <a:t>Using the Contrapositive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/>
              <a:t>Every w gets the DFA to exactly one state.</a:t>
            </a:r>
          </a:p>
          <a:p>
            <a:pPr lvl="1"/>
            <a:r>
              <a:rPr lang="en-US" altLang="hu-HU"/>
              <a:t>Simple inductive proof based on:</a:t>
            </a:r>
          </a:p>
          <a:p>
            <a:pPr lvl="2"/>
            <a:r>
              <a:rPr lang="en-US" altLang="hu-HU"/>
              <a:t>Every state has exactly one transition on 1, one transition on 0.</a:t>
            </a:r>
          </a:p>
          <a:p>
            <a:r>
              <a:rPr lang="en-US" altLang="hu-HU"/>
              <a:t>The only way w is not accepted is if it gets to C. </a:t>
            </a: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6096000" y="609600"/>
            <a:ext cx="2601913" cy="1320800"/>
            <a:chOff x="624" y="1563"/>
            <a:chExt cx="3933" cy="1580"/>
          </a:xfrm>
        </p:grpSpPr>
        <p:sp>
          <p:nvSpPr>
            <p:cNvPr id="65541" name="Text Box 5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Start</a:t>
              </a:r>
            </a:p>
          </p:txBody>
        </p:sp>
        <p:grpSp>
          <p:nvGrpSpPr>
            <p:cNvPr id="65542" name="Group 6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65543" name="Text Box 7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u-HU"/>
                  <a:t>1</a:t>
                </a:r>
              </a:p>
            </p:txBody>
          </p:sp>
          <p:sp>
            <p:nvSpPr>
              <p:cNvPr id="65544" name="Text Box 8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u-HU"/>
                  <a:t>0</a:t>
                </a:r>
              </a:p>
            </p:txBody>
          </p:sp>
          <p:grpSp>
            <p:nvGrpSpPr>
              <p:cNvPr id="65545" name="Group 9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65546" name="AutoShape 10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65547" name="Group 11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6554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/>
                      <a:t>A</a:t>
                    </a:r>
                  </a:p>
                </p:txBody>
              </p:sp>
              <p:sp>
                <p:nvSpPr>
                  <p:cNvPr id="65549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/>
                      <a:t>C</a:t>
                    </a:r>
                  </a:p>
                </p:txBody>
              </p:sp>
              <p:sp>
                <p:nvSpPr>
                  <p:cNvPr id="65550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/>
                      <a:t>B</a:t>
                    </a:r>
                  </a:p>
                </p:txBody>
              </p:sp>
              <p:sp>
                <p:nvSpPr>
                  <p:cNvPr id="6555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65552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65553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6555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6555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6555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/>
                      <a:t>1</a:t>
                    </a:r>
                  </a:p>
                </p:txBody>
              </p:sp>
              <p:sp>
                <p:nvSpPr>
                  <p:cNvPr id="6555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/>
                      <a:t>0</a:t>
                    </a:r>
                  </a:p>
                </p:txBody>
              </p:sp>
              <p:cxnSp>
                <p:nvCxnSpPr>
                  <p:cNvPr id="65558" name="AutoShape 22"/>
                  <p:cNvCxnSpPr>
                    <a:cxnSpLocks noChangeShapeType="1"/>
                    <a:stCxn id="65552" idx="3"/>
                    <a:endCxn id="65551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5559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/>
                      <a:t>0,1</a:t>
                    </a:r>
                  </a:p>
                </p:txBody>
              </p:sp>
              <p:cxnSp>
                <p:nvCxnSpPr>
                  <p:cNvPr id="65560" name="AutoShape 24"/>
                  <p:cNvCxnSpPr>
                    <a:cxnSpLocks noChangeShapeType="1"/>
                    <a:stCxn id="65549" idx="7"/>
                    <a:endCxn id="65549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F5-6BA0-4342-8526-08BD19E47863}" type="slidenum">
              <a:rPr lang="en-US" altLang="hu-HU" smtClean="0"/>
              <a:pPr/>
              <a:t>30</a:t>
            </a:fld>
            <a:endParaRPr lang="en-US" alt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6324600" cy="1143000"/>
          </a:xfrm>
        </p:spPr>
        <p:txBody>
          <a:bodyPr/>
          <a:lstStyle/>
          <a:p>
            <a:r>
              <a:rPr lang="en-US" altLang="hu-HU" sz="3600" dirty="0"/>
              <a:t>Using the Contrapositive – (2)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 dirty="0"/>
              <a:t>The only way to get to C [formally: </a:t>
            </a:r>
            <a:r>
              <a:rPr lang="en-US" altLang="hu-HU" dirty="0">
                <a:latin typeface="Lucida Sans Unicode" panose="020B0602030504020204" pitchFamily="34" charset="0"/>
              </a:rPr>
              <a:t>δ</a:t>
            </a:r>
            <a:r>
              <a:rPr lang="en-US" altLang="hu-HU" dirty="0"/>
              <a:t>(</a:t>
            </a:r>
            <a:r>
              <a:rPr lang="en-US" altLang="hu-HU" dirty="0" err="1"/>
              <a:t>A,w</a:t>
            </a:r>
            <a:r>
              <a:rPr lang="en-US" altLang="hu-HU" dirty="0"/>
              <a:t>) = C] is if w = x</a:t>
            </a:r>
            <a:r>
              <a:rPr lang="en-US" altLang="hu-HU" dirty="0">
                <a:solidFill>
                  <a:srgbClr val="FF0000"/>
                </a:solidFill>
              </a:rPr>
              <a:t>1</a:t>
            </a:r>
            <a:r>
              <a:rPr lang="en-US" altLang="hu-HU" dirty="0"/>
              <a:t>y, x gets to B, and y is the tail of w that follows what gets to C for the first time.</a:t>
            </a:r>
          </a:p>
          <a:p>
            <a:r>
              <a:rPr lang="en-US" altLang="hu-HU" dirty="0"/>
              <a:t>If </a:t>
            </a:r>
            <a:r>
              <a:rPr lang="en-US" altLang="hu-HU" dirty="0">
                <a:latin typeface="Lucida Sans Unicode" panose="020B0602030504020204" pitchFamily="34" charset="0"/>
              </a:rPr>
              <a:t>δ</a:t>
            </a:r>
            <a:r>
              <a:rPr lang="en-US" altLang="hu-HU" dirty="0"/>
              <a:t>(</a:t>
            </a:r>
            <a:r>
              <a:rPr lang="en-US" altLang="hu-HU" dirty="0" err="1"/>
              <a:t>A,x</a:t>
            </a:r>
            <a:r>
              <a:rPr lang="en-US" altLang="hu-HU" dirty="0"/>
              <a:t>) = B then surely x = z</a:t>
            </a:r>
            <a:r>
              <a:rPr lang="en-US" altLang="hu-HU" dirty="0">
                <a:solidFill>
                  <a:srgbClr val="00B0F0"/>
                </a:solidFill>
              </a:rPr>
              <a:t>1</a:t>
            </a:r>
            <a:r>
              <a:rPr lang="en-US" altLang="hu-HU" dirty="0"/>
              <a:t> for some z.</a:t>
            </a:r>
          </a:p>
          <a:p>
            <a:r>
              <a:rPr lang="en-US" altLang="hu-HU" dirty="0"/>
              <a:t>Thus, w = z</a:t>
            </a:r>
            <a:r>
              <a:rPr lang="en-US" altLang="hu-HU" dirty="0">
                <a:solidFill>
                  <a:srgbClr val="00B0F0"/>
                </a:solidFill>
              </a:rPr>
              <a:t>1</a:t>
            </a:r>
            <a:r>
              <a:rPr lang="en-US" altLang="hu-HU" dirty="0">
                <a:solidFill>
                  <a:srgbClr val="FF0000"/>
                </a:solidFill>
              </a:rPr>
              <a:t>1</a:t>
            </a:r>
            <a:r>
              <a:rPr lang="en-US" altLang="hu-HU" dirty="0"/>
              <a:t>y and has 11.</a:t>
            </a:r>
          </a:p>
        </p:txBody>
      </p:sp>
      <p:grpSp>
        <p:nvGrpSpPr>
          <p:cNvPr id="66564" name="Group 4"/>
          <p:cNvGrpSpPr>
            <a:grpSpLocks/>
          </p:cNvGrpSpPr>
          <p:nvPr/>
        </p:nvGrpSpPr>
        <p:grpSpPr bwMode="auto">
          <a:xfrm>
            <a:off x="6096000" y="609600"/>
            <a:ext cx="2601913" cy="1320800"/>
            <a:chOff x="624" y="1563"/>
            <a:chExt cx="3933" cy="1580"/>
          </a:xfrm>
        </p:grpSpPr>
        <p:sp>
          <p:nvSpPr>
            <p:cNvPr id="66565" name="Text Box 5"/>
            <p:cNvSpPr txBox="1">
              <a:spLocks noChangeArrowheads="1"/>
            </p:cNvSpPr>
            <p:nvPr/>
          </p:nvSpPr>
          <p:spPr bwMode="auto"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/>
                <a:t>Start</a:t>
              </a:r>
            </a:p>
          </p:txBody>
        </p:sp>
        <p:grpSp>
          <p:nvGrpSpPr>
            <p:cNvPr id="66566" name="Group 6"/>
            <p:cNvGrpSpPr>
              <a:grpSpLocks/>
            </p:cNvGrpSpPr>
            <p:nvPr/>
          </p:nvGrpSpPr>
          <p:grpSpPr bwMode="auto"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66567" name="Text Box 7"/>
              <p:cNvSpPr txBox="1">
                <a:spLocks noChangeArrowheads="1"/>
              </p:cNvSpPr>
              <p:nvPr/>
            </p:nvSpPr>
            <p:spPr bwMode="auto">
              <a:xfrm>
                <a:off x="1809" y="1967"/>
                <a:ext cx="531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u-HU" dirty="0">
                    <a:solidFill>
                      <a:srgbClr val="00B0F0"/>
                    </a:solidFill>
                  </a:rPr>
                  <a:t>1</a:t>
                </a:r>
              </a:p>
            </p:txBody>
          </p:sp>
          <p:sp>
            <p:nvSpPr>
              <p:cNvPr id="66568" name="Text Box 8"/>
              <p:cNvSpPr txBox="1">
                <a:spLocks noChangeArrowheads="1"/>
              </p:cNvSpPr>
              <p:nvPr/>
            </p:nvSpPr>
            <p:spPr bwMode="auto"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u-HU"/>
                  <a:t>0</a:t>
                </a:r>
              </a:p>
            </p:txBody>
          </p:sp>
          <p:grpSp>
            <p:nvGrpSpPr>
              <p:cNvPr id="66569" name="Group 9"/>
              <p:cNvGrpSpPr>
                <a:grpSpLocks/>
              </p:cNvGrpSpPr>
              <p:nvPr/>
            </p:nvGrpSpPr>
            <p:grpSpPr bwMode="auto"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66570" name="AutoShape 10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31" y="1977"/>
                  <a:ext cx="1" cy="272"/>
                </a:xfrm>
                <a:prstGeom prst="curvedConnector3">
                  <a:avLst>
                    <a:gd name="adj1" fmla="val -427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66571" name="Group 11"/>
                <p:cNvGrpSpPr>
                  <a:grpSpLocks/>
                </p:cNvGrpSpPr>
                <p:nvPr/>
              </p:nvGrpSpPr>
              <p:grpSpPr bwMode="auto"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6657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/>
                      <a:t>A</a:t>
                    </a:r>
                  </a:p>
                </p:txBody>
              </p:sp>
              <p:sp>
                <p:nvSpPr>
                  <p:cNvPr id="66573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/>
                      <a:t>C</a:t>
                    </a:r>
                  </a:p>
                </p:txBody>
              </p:sp>
              <p:sp>
                <p:nvSpPr>
                  <p:cNvPr id="66574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hu-HU"/>
                      <a:t>B</a:t>
                    </a:r>
                  </a:p>
                </p:txBody>
              </p:sp>
              <p:sp>
                <p:nvSpPr>
                  <p:cNvPr id="6657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66576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66577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4" y="2352"/>
                    <a:ext cx="336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6657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638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6657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742" y="2256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u-HU"/>
                  </a:p>
                </p:txBody>
              </p:sp>
              <p:sp>
                <p:nvSpPr>
                  <p:cNvPr id="66580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 dirty="0">
                        <a:solidFill>
                          <a:srgbClr val="FF000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6658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/>
                      <a:t>0</a:t>
                    </a:r>
                  </a:p>
                </p:txBody>
              </p:sp>
              <p:cxnSp>
                <p:nvCxnSpPr>
                  <p:cNvPr id="66582" name="AutoShape 22"/>
                  <p:cNvCxnSpPr>
                    <a:cxnSpLocks noChangeShapeType="1"/>
                    <a:stCxn id="66576" idx="3"/>
                    <a:endCxn id="66575" idx="5"/>
                  </p:cNvCxnSpPr>
                  <p:nvPr/>
                </p:nvCxnSpPr>
                <p:spPr bwMode="auto">
                  <a:xfrm rot="5400000">
                    <a:off x="2001" y="1981"/>
                    <a:ext cx="1" cy="824"/>
                  </a:xfrm>
                  <a:prstGeom prst="curvedConnector3">
                    <a:avLst>
                      <a:gd name="adj1" fmla="val 200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6583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9" y="1631"/>
                    <a:ext cx="922" cy="5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hu-HU"/>
                      <a:t>0,1</a:t>
                    </a:r>
                  </a:p>
                </p:txBody>
              </p:sp>
              <p:cxnSp>
                <p:nvCxnSpPr>
                  <p:cNvPr id="66584" name="AutoShape 24"/>
                  <p:cNvCxnSpPr>
                    <a:cxnSpLocks noChangeShapeType="1"/>
                    <a:stCxn id="66573" idx="7"/>
                    <a:endCxn id="66573" idx="1"/>
                  </p:cNvCxnSpPr>
                  <p:nvPr/>
                </p:nvCxnSpPr>
                <p:spPr bwMode="auto">
                  <a:xfrm rot="16200000" flipH="1" flipV="1">
                    <a:off x="3605" y="2053"/>
                    <a:ext cx="1" cy="204"/>
                  </a:xfrm>
                  <a:prstGeom prst="curvedConnector3">
                    <a:avLst>
                      <a:gd name="adj1" fmla="val -186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F5-6BA0-4342-8526-08BD19E47863}" type="slidenum">
              <a:rPr lang="en-US" altLang="hu-HU" smtClean="0"/>
              <a:pPr/>
              <a:t>31</a:t>
            </a:fld>
            <a:endParaRPr lang="en-US" alt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 dirty="0"/>
              <a:t>Regular Languages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 dirty="0"/>
              <a:t>A language L is </a:t>
            </a:r>
            <a:r>
              <a:rPr lang="en-US" altLang="hu-HU" i="1" dirty="0">
                <a:solidFill>
                  <a:srgbClr val="FF0066"/>
                </a:solidFill>
              </a:rPr>
              <a:t>regular</a:t>
            </a:r>
            <a:r>
              <a:rPr lang="en-US" altLang="hu-HU" dirty="0"/>
              <a:t>  if it is the language accepted by some DFA.</a:t>
            </a:r>
          </a:p>
          <a:p>
            <a:pPr lvl="1"/>
            <a:r>
              <a:rPr lang="en-US" altLang="hu-HU" dirty="0">
                <a:solidFill>
                  <a:srgbClr val="3366FF"/>
                </a:solidFill>
              </a:rPr>
              <a:t>Note</a:t>
            </a:r>
            <a:r>
              <a:rPr lang="en-US" altLang="hu-HU" dirty="0"/>
              <a:t>: the DFA must accept </a:t>
            </a:r>
            <a:r>
              <a:rPr lang="en-US" altLang="hu-HU" dirty="0">
                <a:solidFill>
                  <a:srgbClr val="33CC33"/>
                </a:solidFill>
              </a:rPr>
              <a:t>only</a:t>
            </a:r>
            <a:r>
              <a:rPr lang="en-US" altLang="hu-HU" dirty="0"/>
              <a:t> the strings in L, no others.</a:t>
            </a:r>
          </a:p>
          <a:p>
            <a:r>
              <a:rPr lang="en-US" altLang="hu-HU" dirty="0"/>
              <a:t>Some languages are not regular.</a:t>
            </a:r>
          </a:p>
          <a:p>
            <a:pPr lvl="1"/>
            <a:r>
              <a:rPr lang="en-US" altLang="hu-HU" dirty="0">
                <a:solidFill>
                  <a:srgbClr val="3366FF"/>
                </a:solidFill>
              </a:rPr>
              <a:t>Intuitively, regular languages “cannot count” to arbitrarily high integers.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F5-6BA0-4342-8526-08BD19E47863}" type="slidenum">
              <a:rPr lang="en-US" altLang="hu-HU" smtClean="0"/>
              <a:pPr/>
              <a:t>32</a:t>
            </a:fld>
            <a:endParaRPr lang="en-US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hu-HU">
                <a:solidFill>
                  <a:srgbClr val="33CC33"/>
                </a:solidFill>
              </a:rPr>
              <a:t>Example</a:t>
            </a:r>
            <a:r>
              <a:rPr lang="en-US" altLang="hu-HU"/>
              <a:t>: A Nonregular Language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hu-HU"/>
              <a:t>L</a:t>
            </a:r>
            <a:r>
              <a:rPr lang="en-US" altLang="hu-HU" baseline="-25000"/>
              <a:t>1</a:t>
            </a:r>
            <a:r>
              <a:rPr lang="en-US" altLang="hu-HU"/>
              <a:t> = {0</a:t>
            </a:r>
            <a:r>
              <a:rPr lang="en-US" altLang="hu-HU" baseline="30000"/>
              <a:t>n</a:t>
            </a:r>
            <a:r>
              <a:rPr lang="en-US" altLang="hu-HU"/>
              <a:t>1</a:t>
            </a:r>
            <a:r>
              <a:rPr lang="en-US" altLang="hu-HU" baseline="30000"/>
              <a:t>n</a:t>
            </a:r>
            <a:r>
              <a:rPr lang="en-US" altLang="hu-HU"/>
              <a:t> | n </a:t>
            </a:r>
            <a:r>
              <a:rPr lang="en-US" altLang="hu-HU">
                <a:latin typeface="Lucida Sans Unicode" panose="020B0602030504020204" pitchFamily="34" charset="0"/>
              </a:rPr>
              <a:t>≥</a:t>
            </a:r>
            <a:r>
              <a:rPr lang="en-US" altLang="hu-HU">
                <a:latin typeface="MS Shell Dlg 2" panose="020B0604030504040204" pitchFamily="34" charset="0"/>
              </a:rPr>
              <a:t> </a:t>
            </a:r>
            <a:r>
              <a:rPr lang="en-US" altLang="hu-HU"/>
              <a:t>1}</a:t>
            </a:r>
          </a:p>
          <a:p>
            <a:r>
              <a:rPr lang="en-US" altLang="hu-HU">
                <a:solidFill>
                  <a:srgbClr val="3366FF"/>
                </a:solidFill>
              </a:rPr>
              <a:t>Note</a:t>
            </a:r>
            <a:r>
              <a:rPr lang="en-US" altLang="hu-HU"/>
              <a:t>: a</a:t>
            </a:r>
            <a:r>
              <a:rPr lang="en-US" altLang="hu-HU" baseline="30000"/>
              <a:t>i</a:t>
            </a:r>
            <a:r>
              <a:rPr lang="en-US" altLang="hu-HU"/>
              <a:t> is conventional for i a’s.</a:t>
            </a:r>
          </a:p>
          <a:p>
            <a:pPr lvl="1"/>
            <a:r>
              <a:rPr lang="en-US" altLang="hu-HU"/>
              <a:t>Thus, 0</a:t>
            </a:r>
            <a:r>
              <a:rPr lang="en-US" altLang="hu-HU" baseline="30000"/>
              <a:t>4</a:t>
            </a:r>
            <a:r>
              <a:rPr lang="en-US" altLang="hu-HU"/>
              <a:t> = 0000, e.g.</a:t>
            </a:r>
          </a:p>
          <a:p>
            <a:r>
              <a:rPr lang="en-US" altLang="hu-HU">
                <a:solidFill>
                  <a:srgbClr val="3366FF"/>
                </a:solidFill>
              </a:rPr>
              <a:t>Read</a:t>
            </a:r>
            <a:r>
              <a:rPr lang="en-US" altLang="hu-HU"/>
              <a:t>: “The set of strings consisting of n 0’s followed by n 1’s, such that n is at least 1.</a:t>
            </a:r>
          </a:p>
          <a:p>
            <a:r>
              <a:rPr lang="en-US" altLang="hu-HU"/>
              <a:t>Thus, L</a:t>
            </a:r>
            <a:r>
              <a:rPr lang="en-US" altLang="hu-HU" baseline="-25000"/>
              <a:t>1</a:t>
            </a:r>
            <a:r>
              <a:rPr lang="en-US" altLang="hu-HU"/>
              <a:t> = {01, 0011, 000111,…}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F5-6BA0-4342-8526-08BD19E47863}" type="slidenum">
              <a:rPr lang="en-US" altLang="hu-HU" smtClean="0"/>
              <a:pPr/>
              <a:t>33</a:t>
            </a:fld>
            <a:endParaRPr lang="en-US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Another </a:t>
            </a:r>
            <a:r>
              <a:rPr lang="en-US" altLang="hu-HU">
                <a:solidFill>
                  <a:srgbClr val="33CC33"/>
                </a:solidFill>
              </a:rPr>
              <a:t>Example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hu-HU"/>
              <a:t>L</a:t>
            </a:r>
            <a:r>
              <a:rPr lang="en-US" altLang="hu-HU" baseline="-25000"/>
              <a:t>2</a:t>
            </a:r>
            <a:r>
              <a:rPr lang="en-US" altLang="hu-HU"/>
              <a:t> = {w | w in {(, )}* and w is </a:t>
            </a:r>
            <a:r>
              <a:rPr lang="en-US" altLang="hu-HU" i="1">
                <a:solidFill>
                  <a:srgbClr val="FF0066"/>
                </a:solidFill>
              </a:rPr>
              <a:t>balanced</a:t>
            </a:r>
            <a:r>
              <a:rPr lang="en-US" altLang="hu-HU"/>
              <a:t> }</a:t>
            </a:r>
          </a:p>
          <a:p>
            <a:pPr lvl="1"/>
            <a:r>
              <a:rPr lang="en-US" altLang="hu-HU">
                <a:solidFill>
                  <a:srgbClr val="3366FF"/>
                </a:solidFill>
              </a:rPr>
              <a:t>Note</a:t>
            </a:r>
            <a:r>
              <a:rPr lang="en-US" altLang="hu-HU"/>
              <a:t>: alphabet consists of the parenthesis symbols ’(’ and ’)’.</a:t>
            </a:r>
          </a:p>
          <a:p>
            <a:pPr lvl="1"/>
            <a:r>
              <a:rPr lang="en-US" altLang="hu-HU"/>
              <a:t>Balanced parens are those that can appear in an arithmetic expression.</a:t>
            </a:r>
          </a:p>
          <a:p>
            <a:pPr lvl="2"/>
            <a:r>
              <a:rPr lang="en-US" altLang="hu-HU"/>
              <a:t>E.g.: (), ()(), (()), (()()),…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F5-6BA0-4342-8526-08BD19E47863}" type="slidenum">
              <a:rPr lang="en-US" altLang="hu-HU" smtClean="0"/>
              <a:pPr/>
              <a:t>34</a:t>
            </a:fld>
            <a:endParaRPr lang="en-US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But Many Languages are Regular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 dirty="0"/>
              <a:t>Regular Languages can be described in many ways, e.g., regular expressions.</a:t>
            </a:r>
          </a:p>
          <a:p>
            <a:r>
              <a:rPr lang="en-US" altLang="hu-HU" dirty="0"/>
              <a:t>They appear in many contexts and have many useful properties.</a:t>
            </a:r>
          </a:p>
          <a:p>
            <a:r>
              <a:rPr lang="en-US" altLang="hu-HU" dirty="0">
                <a:solidFill>
                  <a:srgbClr val="33CC33"/>
                </a:solidFill>
              </a:rPr>
              <a:t>Example</a:t>
            </a:r>
            <a:r>
              <a:rPr lang="en-US" altLang="hu-HU" dirty="0"/>
              <a:t>: the strings that represent floating point numbers in your favorite language is a regular language.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F5-6BA0-4342-8526-08BD19E47863}" type="slidenum">
              <a:rPr lang="en-US" altLang="hu-HU" smtClean="0"/>
              <a:pPr/>
              <a:t>35</a:t>
            </a:fld>
            <a:endParaRPr lang="en-US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>
                <a:solidFill>
                  <a:srgbClr val="33CC33"/>
                </a:solidFill>
              </a:rPr>
              <a:t>Example</a:t>
            </a:r>
            <a:r>
              <a:rPr lang="en-US" altLang="hu-HU"/>
              <a:t>: A Regular Language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hu-HU"/>
              <a:t>L</a:t>
            </a:r>
            <a:r>
              <a:rPr lang="en-US" altLang="hu-HU" baseline="-25000"/>
              <a:t>3</a:t>
            </a:r>
            <a:r>
              <a:rPr lang="en-US" altLang="hu-HU"/>
              <a:t> = { w | w in {0,1}* and w, viewed as a binary integer is divisible by 23}</a:t>
            </a:r>
          </a:p>
          <a:p>
            <a:r>
              <a:rPr lang="en-US" altLang="hu-HU"/>
              <a:t>The DFA:</a:t>
            </a:r>
          </a:p>
          <a:p>
            <a:pPr lvl="1"/>
            <a:r>
              <a:rPr lang="en-US" altLang="hu-HU"/>
              <a:t>23 states, named 0, 1,…,22.</a:t>
            </a:r>
          </a:p>
          <a:p>
            <a:pPr lvl="1"/>
            <a:r>
              <a:rPr lang="en-US" altLang="hu-HU"/>
              <a:t>Correspond to the 23 remainders of an integer divided by 23.</a:t>
            </a:r>
          </a:p>
          <a:p>
            <a:pPr lvl="1"/>
            <a:r>
              <a:rPr lang="en-US" altLang="hu-HU"/>
              <a:t>Start and only final state is 0.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F5-6BA0-4342-8526-08BD19E47863}" type="slidenum">
              <a:rPr lang="en-US" altLang="hu-HU" smtClean="0"/>
              <a:pPr/>
              <a:t>36</a:t>
            </a:fld>
            <a:endParaRPr lang="en-US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hu-HU"/>
              <a:t>Transitions of the DFA for L</a:t>
            </a:r>
            <a:r>
              <a:rPr lang="en-US" altLang="hu-HU" baseline="-25000"/>
              <a:t>3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371600"/>
            <a:ext cx="8277225" cy="4343400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altLang="hu-HU" sz="2800" dirty="0"/>
              <a:t>If </a:t>
            </a:r>
            <a:r>
              <a:rPr lang="hu-HU" altLang="hu-HU" sz="2800" dirty="0" err="1" smtClean="0"/>
              <a:t>the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binary</a:t>
            </a:r>
            <a:r>
              <a:rPr lang="hu-HU" altLang="hu-HU" sz="2800" dirty="0" smtClean="0"/>
              <a:t> </a:t>
            </a:r>
            <a:r>
              <a:rPr lang="en-US" altLang="hu-HU" sz="2800" dirty="0" smtClean="0"/>
              <a:t>string </a:t>
            </a:r>
            <a:r>
              <a:rPr lang="en-US" altLang="hu-HU" sz="2800" dirty="0"/>
              <a:t>w represents integer </a:t>
            </a:r>
            <a:r>
              <a:rPr lang="en-US" altLang="hu-HU" sz="2800" dirty="0" err="1"/>
              <a:t>i</a:t>
            </a:r>
            <a:r>
              <a:rPr lang="en-US" altLang="hu-HU" sz="2800" dirty="0"/>
              <a:t>, then assume </a:t>
            </a:r>
            <a:r>
              <a:rPr lang="en-US" altLang="hu-HU" sz="2800" dirty="0">
                <a:latin typeface="Lucida Sans Unicode" panose="020B0602030504020204" pitchFamily="34" charset="0"/>
              </a:rPr>
              <a:t>δ</a:t>
            </a:r>
            <a:r>
              <a:rPr lang="en-US" altLang="hu-HU" sz="2800" dirty="0"/>
              <a:t>(0, w) = </a:t>
            </a:r>
            <a:r>
              <a:rPr lang="en-US" altLang="hu-HU" sz="2800" dirty="0" smtClean="0"/>
              <a:t>i%23</a:t>
            </a:r>
            <a:r>
              <a:rPr lang="hu-HU" altLang="hu-HU" sz="2800" dirty="0" smtClean="0"/>
              <a:t>.   </a:t>
            </a:r>
            <a:r>
              <a:rPr lang="hu-HU" altLang="hu-HU" sz="2400" dirty="0" smtClean="0"/>
              <a:t>(% is </a:t>
            </a:r>
            <a:r>
              <a:rPr lang="hu-HU" altLang="hu-HU" sz="2400" dirty="0" err="1" smtClean="0"/>
              <a:t>modulo</a:t>
            </a:r>
            <a:r>
              <a:rPr lang="hu-HU" altLang="hu-HU" sz="2400" dirty="0" smtClean="0"/>
              <a:t> </a:t>
            </a:r>
            <a:r>
              <a:rPr lang="hu-HU" altLang="hu-HU" sz="2400" dirty="0" err="1" smtClean="0"/>
              <a:t>as</a:t>
            </a:r>
            <a:r>
              <a:rPr lang="hu-HU" altLang="hu-HU" sz="2400" dirty="0" smtClean="0"/>
              <a:t> </a:t>
            </a:r>
            <a:r>
              <a:rPr lang="hu-HU" altLang="hu-HU" sz="2400" dirty="0" err="1" smtClean="0"/>
              <a:t>in</a:t>
            </a:r>
            <a:r>
              <a:rPr lang="hu-HU" altLang="hu-HU" sz="2400" dirty="0" smtClean="0"/>
              <a:t> C#)</a:t>
            </a:r>
            <a:endParaRPr lang="en-US" altLang="hu-HU" sz="2400" dirty="0"/>
          </a:p>
          <a:p>
            <a:pPr marL="514350" indent="-514350">
              <a:buFont typeface="+mj-lt"/>
              <a:buAutoNum type="alphaUcPeriod"/>
            </a:pPr>
            <a:r>
              <a:rPr lang="en-US" altLang="hu-HU" sz="2800" dirty="0"/>
              <a:t>Then w0 </a:t>
            </a:r>
            <a:r>
              <a:rPr lang="hu-HU" altLang="hu-HU" sz="2800" dirty="0" smtClean="0"/>
              <a:t>(</a:t>
            </a:r>
            <a:r>
              <a:rPr lang="en-US" altLang="hu-HU" sz="2800" dirty="0" smtClean="0"/>
              <a:t>w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joined</a:t>
            </a:r>
            <a:r>
              <a:rPr lang="hu-HU" altLang="hu-HU" sz="2800" dirty="0" smtClean="0"/>
              <a:t> </a:t>
            </a:r>
            <a:r>
              <a:rPr lang="hu-HU" altLang="hu-HU" sz="2800" dirty="0" err="1" smtClean="0"/>
              <a:t>with</a:t>
            </a:r>
            <a:r>
              <a:rPr lang="hu-HU" altLang="hu-HU" sz="2800" dirty="0" smtClean="0"/>
              <a:t> </a:t>
            </a:r>
            <a:r>
              <a:rPr lang="en-US" altLang="hu-HU" sz="2800" dirty="0" smtClean="0"/>
              <a:t>0 </a:t>
            </a:r>
            <a:r>
              <a:rPr lang="hu-HU" altLang="hu-HU" sz="2800" dirty="0" smtClean="0"/>
              <a:t>)</a:t>
            </a:r>
            <a:r>
              <a:rPr lang="en-US" altLang="hu-HU" sz="2800" dirty="0" smtClean="0"/>
              <a:t>represents </a:t>
            </a:r>
            <a:r>
              <a:rPr lang="en-US" altLang="hu-HU" sz="2800" dirty="0"/>
              <a:t>integer 2i, so we want </a:t>
            </a:r>
            <a:r>
              <a:rPr lang="hu-HU" altLang="hu-HU" sz="2800" dirty="0" smtClean="0"/>
              <a:t/>
            </a:r>
            <a:br>
              <a:rPr lang="hu-HU" altLang="hu-HU" sz="2800" dirty="0" smtClean="0"/>
            </a:br>
            <a:r>
              <a:rPr lang="en-US" altLang="hu-HU" sz="2800" dirty="0">
                <a:latin typeface="Lucida Sans Unicode" panose="020B0602030504020204" pitchFamily="34" charset="0"/>
              </a:rPr>
              <a:t>δ</a:t>
            </a:r>
            <a:r>
              <a:rPr lang="en-US" altLang="hu-HU" sz="2800" dirty="0"/>
              <a:t>(i%23, 0) </a:t>
            </a:r>
            <a:r>
              <a:rPr lang="en-US" altLang="hu-HU" sz="2800" dirty="0" smtClean="0"/>
              <a:t>=</a:t>
            </a:r>
            <a:r>
              <a:rPr lang="en-US" altLang="hu-HU" sz="2800" dirty="0">
                <a:latin typeface="Lucida Sans Unicode" panose="020B0602030504020204" pitchFamily="34" charset="0"/>
              </a:rPr>
              <a:t>δ</a:t>
            </a:r>
            <a:r>
              <a:rPr lang="hu-HU" altLang="hu-HU" sz="2800" dirty="0">
                <a:latin typeface="Lucida Sans Unicode" panose="020B0602030504020204" pitchFamily="34" charset="0"/>
              </a:rPr>
              <a:t>(</a:t>
            </a:r>
            <a:r>
              <a:rPr lang="en-US" altLang="hu-HU" sz="2800" dirty="0">
                <a:latin typeface="Lucida Sans Unicode" panose="020B0602030504020204" pitchFamily="34" charset="0"/>
              </a:rPr>
              <a:t>δ</a:t>
            </a:r>
            <a:r>
              <a:rPr lang="en-US" altLang="hu-HU" sz="2800" dirty="0"/>
              <a:t>(0, w)</a:t>
            </a:r>
            <a:r>
              <a:rPr lang="hu-HU" altLang="hu-HU" sz="2800" dirty="0"/>
              <a:t>,0</a:t>
            </a:r>
            <a:r>
              <a:rPr lang="hu-HU" altLang="hu-HU" sz="2800" dirty="0" smtClean="0"/>
              <a:t>)=</a:t>
            </a:r>
            <a:r>
              <a:rPr lang="en-US" altLang="hu-HU" sz="2800" dirty="0" smtClean="0">
                <a:latin typeface="Lucida Sans Unicode" panose="020B0602030504020204" pitchFamily="34" charset="0"/>
              </a:rPr>
              <a:t>δ</a:t>
            </a:r>
            <a:r>
              <a:rPr lang="en-US" altLang="hu-HU" sz="2800" dirty="0" smtClean="0"/>
              <a:t>(0</a:t>
            </a:r>
            <a:r>
              <a:rPr lang="en-US" altLang="hu-HU" sz="2800" dirty="0"/>
              <a:t>, </a:t>
            </a:r>
            <a:r>
              <a:rPr lang="en-US" altLang="hu-HU" sz="2800" dirty="0" smtClean="0"/>
              <a:t>w</a:t>
            </a:r>
            <a:r>
              <a:rPr lang="hu-HU" altLang="hu-HU" sz="2800" dirty="0" smtClean="0"/>
              <a:t>0</a:t>
            </a:r>
            <a:r>
              <a:rPr lang="en-US" altLang="hu-HU" sz="2800" dirty="0" smtClean="0"/>
              <a:t>)</a:t>
            </a:r>
            <a:r>
              <a:rPr lang="hu-HU" altLang="hu-HU" sz="2800" dirty="0" smtClean="0"/>
              <a:t>=</a:t>
            </a:r>
            <a:r>
              <a:rPr lang="en-US" altLang="hu-HU" sz="2800" dirty="0" smtClean="0"/>
              <a:t> </a:t>
            </a:r>
            <a:r>
              <a:rPr lang="hu-HU" altLang="hu-HU" sz="2800" dirty="0" smtClean="0"/>
              <a:t>(</a:t>
            </a:r>
            <a:r>
              <a:rPr lang="en-US" altLang="hu-HU" sz="2800" dirty="0" smtClean="0"/>
              <a:t>2i</a:t>
            </a:r>
            <a:r>
              <a:rPr lang="en-US" altLang="hu-HU" sz="2800" dirty="0"/>
              <a:t>)%23.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hu-HU" sz="2800" dirty="0"/>
              <a:t>Similarly: w1 represents 2i+1, so we want </a:t>
            </a:r>
            <a:r>
              <a:rPr lang="en-US" altLang="hu-HU" sz="2800" dirty="0">
                <a:latin typeface="Lucida Sans Unicode" panose="020B0602030504020204" pitchFamily="34" charset="0"/>
              </a:rPr>
              <a:t>δ</a:t>
            </a:r>
            <a:r>
              <a:rPr lang="en-US" altLang="hu-HU" sz="2800" dirty="0"/>
              <a:t>(i%23, 1) = (2i+1)%23.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hu-HU" sz="2800" dirty="0">
                <a:solidFill>
                  <a:srgbClr val="33CC33"/>
                </a:solidFill>
              </a:rPr>
              <a:t>Example</a:t>
            </a:r>
            <a:r>
              <a:rPr lang="en-US" altLang="hu-HU" sz="2800" dirty="0"/>
              <a:t>: </a:t>
            </a:r>
            <a:r>
              <a:rPr lang="en-US" altLang="hu-HU" sz="2800" dirty="0">
                <a:latin typeface="Lucida Sans Unicode" panose="020B0602030504020204" pitchFamily="34" charset="0"/>
              </a:rPr>
              <a:t>δ</a:t>
            </a:r>
            <a:r>
              <a:rPr lang="en-US" altLang="hu-HU" sz="2800" dirty="0"/>
              <a:t>(15,0) = 30%23 = 7; </a:t>
            </a:r>
            <a:r>
              <a:rPr lang="hu-HU" altLang="hu-HU" sz="2800" dirty="0" smtClean="0"/>
              <a:t/>
            </a:r>
            <a:br>
              <a:rPr lang="hu-HU" altLang="hu-HU" sz="2800" dirty="0" smtClean="0"/>
            </a:br>
            <a:r>
              <a:rPr lang="en-US" altLang="hu-HU" sz="2800" dirty="0" smtClean="0">
                <a:latin typeface="Lucida Sans Unicode" panose="020B0602030504020204" pitchFamily="34" charset="0"/>
              </a:rPr>
              <a:t>δ</a:t>
            </a:r>
            <a:r>
              <a:rPr lang="en-US" altLang="hu-HU" sz="2800" dirty="0" smtClean="0"/>
              <a:t>(11,1</a:t>
            </a:r>
            <a:r>
              <a:rPr lang="en-US" altLang="hu-HU" sz="2800" dirty="0"/>
              <a:t>) = 23%23 = 0.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5257800" y="5105400"/>
            <a:ext cx="37052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>
                <a:solidFill>
                  <a:srgbClr val="FF9900"/>
                </a:solidFill>
              </a:rPr>
              <a:t>Key idea</a:t>
            </a:r>
            <a:r>
              <a:rPr lang="en-US" altLang="hu-HU"/>
              <a:t>: design a DFA</a:t>
            </a:r>
          </a:p>
          <a:p>
            <a:r>
              <a:rPr lang="en-US" altLang="hu-HU"/>
              <a:t>by figuring out what</a:t>
            </a:r>
          </a:p>
          <a:p>
            <a:r>
              <a:rPr lang="en-US" altLang="hu-HU"/>
              <a:t>each state needs to</a:t>
            </a:r>
          </a:p>
          <a:p>
            <a:r>
              <a:rPr lang="en-US" altLang="hu-HU"/>
              <a:t>remember about the past.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F5-6BA0-4342-8526-08BD19E47863}" type="slidenum">
              <a:rPr lang="en-US" altLang="hu-HU" smtClean="0"/>
              <a:pPr/>
              <a:t>37</a:t>
            </a:fld>
            <a:endParaRPr lang="en-US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3129608" y="620688"/>
            <a:ext cx="5328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err="1" smtClean="0"/>
              <a:t>Take</a:t>
            </a:r>
            <a:r>
              <a:rPr lang="hu-HU" sz="2000" dirty="0" smtClean="0"/>
              <a:t>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dirty="0" err="1" smtClean="0"/>
              <a:t>decimal</a:t>
            </a:r>
            <a:r>
              <a:rPr lang="hu-HU" sz="2000" dirty="0" smtClean="0"/>
              <a:t> </a:t>
            </a:r>
            <a:r>
              <a:rPr lang="hu-HU" sz="2000" dirty="0" err="1" smtClean="0"/>
              <a:t>number</a:t>
            </a:r>
            <a:r>
              <a:rPr lang="hu-HU" sz="2000" dirty="0" smtClean="0"/>
              <a:t> 46 (</a:t>
            </a:r>
            <a:r>
              <a:rPr lang="hu-HU" sz="2000" dirty="0" err="1" smtClean="0"/>
              <a:t>divisible</a:t>
            </a:r>
            <a:r>
              <a:rPr lang="hu-HU" sz="2000" dirty="0" smtClean="0"/>
              <a:t> </a:t>
            </a:r>
            <a:r>
              <a:rPr lang="hu-HU" sz="2000" dirty="0" err="1" smtClean="0"/>
              <a:t>by</a:t>
            </a:r>
            <a:r>
              <a:rPr lang="hu-HU" sz="2000" dirty="0" smtClean="0"/>
              <a:t> 23) </a:t>
            </a:r>
            <a:r>
              <a:rPr lang="hu-HU" sz="2000" dirty="0" err="1" smtClean="0"/>
              <a:t>whose</a:t>
            </a:r>
            <a:r>
              <a:rPr lang="hu-HU" sz="2000" dirty="0" smtClean="0"/>
              <a:t> </a:t>
            </a:r>
            <a:r>
              <a:rPr lang="hu-HU" sz="2000" dirty="0" err="1" smtClean="0"/>
              <a:t>binary</a:t>
            </a:r>
            <a:r>
              <a:rPr lang="hu-HU" sz="2000" dirty="0" smtClean="0"/>
              <a:t> </a:t>
            </a:r>
            <a:r>
              <a:rPr lang="hu-HU" sz="2000" dirty="0" err="1" smtClean="0"/>
              <a:t>form</a:t>
            </a:r>
            <a:r>
              <a:rPr lang="hu-HU" sz="2000" dirty="0" smtClean="0"/>
              <a:t> is 101110</a:t>
            </a:r>
          </a:p>
          <a:p>
            <a:r>
              <a:rPr lang="hu-HU" sz="2000" dirty="0" err="1" smtClean="0"/>
              <a:t>We’ll</a:t>
            </a:r>
            <a:r>
              <a:rPr lang="hu-HU" sz="2000" dirty="0" smtClean="0"/>
              <a:t> end </a:t>
            </a:r>
            <a:r>
              <a:rPr lang="hu-HU" sz="2000" dirty="0" err="1" smtClean="0"/>
              <a:t>up</a:t>
            </a:r>
            <a:r>
              <a:rPr lang="hu-HU" sz="2000" dirty="0" smtClean="0"/>
              <a:t> </a:t>
            </a:r>
            <a:r>
              <a:rPr lang="hu-HU" sz="2000" dirty="0" err="1" smtClean="0"/>
              <a:t>in</a:t>
            </a:r>
            <a:r>
              <a:rPr lang="hu-HU" sz="2000" dirty="0" smtClean="0"/>
              <a:t> </a:t>
            </a:r>
            <a:r>
              <a:rPr lang="hu-HU" sz="2000" dirty="0" err="1" smtClean="0"/>
              <a:t>final</a:t>
            </a:r>
            <a:r>
              <a:rPr lang="hu-HU" sz="2000" dirty="0" smtClean="0"/>
              <a:t> </a:t>
            </a:r>
            <a:r>
              <a:rPr lang="hu-HU" sz="2000" dirty="0" err="1" smtClean="0"/>
              <a:t>state</a:t>
            </a:r>
            <a:r>
              <a:rPr lang="hu-HU" sz="2000" dirty="0" smtClean="0"/>
              <a:t> 0</a:t>
            </a:r>
            <a:endParaRPr lang="hu-HU" sz="20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404664"/>
            <a:ext cx="1745590" cy="6048672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608" y="1700808"/>
            <a:ext cx="4591050" cy="809625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3129608" y="2542081"/>
            <a:ext cx="5328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err="1" smtClean="0"/>
              <a:t>Take</a:t>
            </a:r>
            <a:r>
              <a:rPr lang="hu-HU" sz="2000" dirty="0" smtClean="0"/>
              <a:t>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dirty="0" err="1" smtClean="0"/>
              <a:t>decimal</a:t>
            </a:r>
            <a:r>
              <a:rPr lang="hu-HU" sz="2000" dirty="0" smtClean="0"/>
              <a:t> </a:t>
            </a:r>
            <a:r>
              <a:rPr lang="hu-HU" sz="2000" dirty="0" err="1" smtClean="0"/>
              <a:t>number</a:t>
            </a:r>
            <a:r>
              <a:rPr lang="hu-HU" sz="2000" dirty="0" smtClean="0"/>
              <a:t> 34 (</a:t>
            </a:r>
            <a:r>
              <a:rPr lang="hu-HU" sz="2000" dirty="0" err="1" smtClean="0"/>
              <a:t>not</a:t>
            </a:r>
            <a:r>
              <a:rPr lang="hu-HU" sz="2000" dirty="0" smtClean="0"/>
              <a:t> </a:t>
            </a:r>
            <a:r>
              <a:rPr lang="hu-HU" sz="2000" dirty="0" err="1" smtClean="0"/>
              <a:t>divisible</a:t>
            </a:r>
            <a:r>
              <a:rPr lang="hu-HU" sz="2000" dirty="0" smtClean="0"/>
              <a:t> </a:t>
            </a:r>
            <a:r>
              <a:rPr lang="hu-HU" sz="2000" dirty="0" err="1" smtClean="0"/>
              <a:t>by</a:t>
            </a:r>
            <a:r>
              <a:rPr lang="hu-HU" sz="2000" dirty="0" smtClean="0"/>
              <a:t> 23) </a:t>
            </a:r>
            <a:r>
              <a:rPr lang="hu-HU" sz="2000" dirty="0" err="1" smtClean="0"/>
              <a:t>whose</a:t>
            </a:r>
            <a:r>
              <a:rPr lang="hu-HU" sz="2000" dirty="0" smtClean="0"/>
              <a:t> </a:t>
            </a:r>
            <a:r>
              <a:rPr lang="hu-HU" sz="2000" dirty="0" err="1" smtClean="0"/>
              <a:t>binary</a:t>
            </a:r>
            <a:r>
              <a:rPr lang="hu-HU" sz="2000" dirty="0" smtClean="0"/>
              <a:t> </a:t>
            </a:r>
            <a:r>
              <a:rPr lang="hu-HU" sz="2000" dirty="0" err="1" smtClean="0"/>
              <a:t>form</a:t>
            </a:r>
            <a:r>
              <a:rPr lang="hu-HU" sz="2000" dirty="0" smtClean="0"/>
              <a:t> is 100010</a:t>
            </a:r>
          </a:p>
          <a:p>
            <a:r>
              <a:rPr lang="hu-HU" sz="2000" dirty="0" err="1" smtClean="0"/>
              <a:t>We’ll</a:t>
            </a:r>
            <a:r>
              <a:rPr lang="hu-HU" sz="2000" dirty="0" smtClean="0"/>
              <a:t> end </a:t>
            </a:r>
            <a:r>
              <a:rPr lang="hu-HU" sz="2000" dirty="0" err="1" smtClean="0"/>
              <a:t>up</a:t>
            </a:r>
            <a:r>
              <a:rPr lang="hu-HU" sz="2000" dirty="0" smtClean="0"/>
              <a:t> </a:t>
            </a:r>
            <a:r>
              <a:rPr lang="hu-HU" sz="2000" dirty="0" err="1" smtClean="0"/>
              <a:t>in</a:t>
            </a:r>
            <a:r>
              <a:rPr lang="hu-HU" sz="2000" dirty="0" smtClean="0"/>
              <a:t>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dirty="0" err="1" smtClean="0"/>
              <a:t>non-final</a:t>
            </a:r>
            <a:r>
              <a:rPr lang="hu-HU" sz="2000" dirty="0" smtClean="0"/>
              <a:t> </a:t>
            </a:r>
            <a:r>
              <a:rPr lang="hu-HU" sz="2000" dirty="0" err="1" smtClean="0"/>
              <a:t>state</a:t>
            </a:r>
            <a:r>
              <a:rPr lang="hu-HU" sz="2000" smtClean="0"/>
              <a:t> 12</a:t>
            </a:r>
            <a:endParaRPr lang="hu-HU" sz="2000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789040"/>
            <a:ext cx="4591050" cy="809625"/>
          </a:xfrm>
          <a:prstGeom prst="rect">
            <a:avLst/>
          </a:prstGeom>
        </p:spPr>
      </p:pic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6871-6135-4BF3-B902-93DCBA614795}" type="slidenum">
              <a:rPr lang="en-US" altLang="hu-HU" smtClean="0"/>
              <a:pPr/>
              <a:t>38</a:t>
            </a:fld>
            <a:endParaRPr lang="en-US" altLang="hu-HU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81140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Another </a:t>
            </a:r>
            <a:r>
              <a:rPr lang="en-US" altLang="hu-HU">
                <a:solidFill>
                  <a:srgbClr val="33CC33"/>
                </a:solidFill>
              </a:rPr>
              <a:t>Example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hu-HU"/>
              <a:t>L</a:t>
            </a:r>
            <a:r>
              <a:rPr lang="en-US" altLang="hu-HU" baseline="-25000"/>
              <a:t>4</a:t>
            </a:r>
            <a:r>
              <a:rPr lang="en-US" altLang="hu-HU"/>
              <a:t> = { w | w in {0,1}* and w, viewed as the </a:t>
            </a:r>
            <a:r>
              <a:rPr lang="en-US" altLang="hu-HU">
                <a:solidFill>
                  <a:srgbClr val="CC3300"/>
                </a:solidFill>
              </a:rPr>
              <a:t>reverse</a:t>
            </a:r>
            <a:r>
              <a:rPr lang="en-US" altLang="hu-HU"/>
              <a:t> of a binary integer is divisible by 23}</a:t>
            </a:r>
          </a:p>
          <a:p>
            <a:r>
              <a:rPr lang="en-US" altLang="hu-HU">
                <a:solidFill>
                  <a:srgbClr val="33CC33"/>
                </a:solidFill>
              </a:rPr>
              <a:t>Example</a:t>
            </a:r>
            <a:r>
              <a:rPr lang="en-US" altLang="hu-HU"/>
              <a:t>: 01110100 is in L</a:t>
            </a:r>
            <a:r>
              <a:rPr lang="en-US" altLang="hu-HU" baseline="-25000"/>
              <a:t>4</a:t>
            </a:r>
            <a:r>
              <a:rPr lang="en-US" altLang="hu-HU"/>
              <a:t>, because its reverse, 00101110 is 46 in binary.</a:t>
            </a:r>
          </a:p>
          <a:p>
            <a:r>
              <a:rPr lang="en-US" altLang="hu-HU"/>
              <a:t>Hard to construct the DFA.</a:t>
            </a:r>
          </a:p>
          <a:p>
            <a:r>
              <a:rPr lang="en-US" altLang="hu-HU"/>
              <a:t>But theorem says the reverse of a regular language is also regular.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F5-6BA0-4342-8526-08BD19E47863}" type="slidenum">
              <a:rPr lang="en-US" altLang="hu-HU" smtClean="0"/>
              <a:pPr/>
              <a:t>39</a:t>
            </a:fld>
            <a:endParaRPr lang="en-US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>
                <a:solidFill>
                  <a:srgbClr val="33CC33"/>
                </a:solidFill>
              </a:rPr>
              <a:t>Example</a:t>
            </a:r>
            <a:r>
              <a:rPr lang="en-US" altLang="hu-HU"/>
              <a:t>: Strings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/>
              <a:t>{0,1}* = {</a:t>
            </a:r>
            <a:r>
              <a:rPr lang="en-US" altLang="hu-HU">
                <a:latin typeface="Lucida Sans Unicode" panose="020B0602030504020204" pitchFamily="34" charset="0"/>
              </a:rPr>
              <a:t>ε</a:t>
            </a:r>
            <a:r>
              <a:rPr lang="en-US" altLang="hu-HU"/>
              <a:t>, 0, 1, 00, 01, 10, 11, 000, 001, . . . }</a:t>
            </a:r>
          </a:p>
          <a:p>
            <a:r>
              <a:rPr lang="en-US" altLang="hu-HU">
                <a:solidFill>
                  <a:srgbClr val="CC3300"/>
                </a:solidFill>
              </a:rPr>
              <a:t>Subtlety</a:t>
            </a:r>
            <a:r>
              <a:rPr lang="en-US" altLang="hu-HU"/>
              <a:t>: 0 as a string, 0 as a symbol look the same.</a:t>
            </a:r>
          </a:p>
          <a:p>
            <a:pPr lvl="1"/>
            <a:r>
              <a:rPr lang="en-US" altLang="hu-HU"/>
              <a:t>Context determines the type.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F5-6BA0-4342-8526-08BD19E47863}" type="slidenum">
              <a:rPr lang="en-US" altLang="hu-HU" smtClean="0"/>
              <a:pPr/>
              <a:t>4</a:t>
            </a:fld>
            <a:endParaRPr lang="en-US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6871-6135-4BF3-B902-93DCBA614795}" type="slidenum">
              <a:rPr lang="en-US" altLang="hu-HU" smtClean="0"/>
              <a:pPr/>
              <a:t>40</a:t>
            </a:fld>
            <a:endParaRPr lang="en-US" altLang="hu-HU"/>
          </a:p>
        </p:txBody>
      </p:sp>
      <p:sp>
        <p:nvSpPr>
          <p:cNvPr id="4" name="Szövegdoboz 3"/>
          <p:cNvSpPr txBox="1"/>
          <p:nvPr/>
        </p:nvSpPr>
        <p:spPr>
          <a:xfrm>
            <a:off x="1763688" y="2204864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dirty="0" smtClean="0"/>
              <a:t>The end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31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hu-HU"/>
              <a:t>Languages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altLang="hu-HU"/>
              <a:t>A </a:t>
            </a:r>
            <a:r>
              <a:rPr lang="en-US" altLang="hu-HU" i="1">
                <a:solidFill>
                  <a:srgbClr val="FF0066"/>
                </a:solidFill>
              </a:rPr>
              <a:t>language</a:t>
            </a:r>
            <a:r>
              <a:rPr lang="en-US" altLang="hu-HU"/>
              <a:t>  is a subset of </a:t>
            </a:r>
            <a:r>
              <a:rPr lang="en-US" altLang="hu-HU">
                <a:latin typeface="Lucida Sans Unicode" panose="020B0602030504020204" pitchFamily="34" charset="0"/>
              </a:rPr>
              <a:t>Σ</a:t>
            </a:r>
            <a:r>
              <a:rPr lang="en-US" altLang="hu-HU"/>
              <a:t>* for some alphabet </a:t>
            </a:r>
            <a:r>
              <a:rPr lang="en-US" altLang="hu-HU">
                <a:latin typeface="Lucida Sans Unicode" panose="020B0602030504020204" pitchFamily="34" charset="0"/>
              </a:rPr>
              <a:t>Σ</a:t>
            </a:r>
            <a:r>
              <a:rPr lang="en-US" altLang="hu-HU"/>
              <a:t>.</a:t>
            </a:r>
          </a:p>
          <a:p>
            <a:r>
              <a:rPr lang="en-US" altLang="hu-HU">
                <a:solidFill>
                  <a:srgbClr val="33CC33"/>
                </a:solidFill>
              </a:rPr>
              <a:t>Example</a:t>
            </a:r>
            <a:r>
              <a:rPr lang="en-US" altLang="hu-HU"/>
              <a:t>: The set of strings of 0’s and 1’s with no two consecutive 1’s.</a:t>
            </a:r>
          </a:p>
          <a:p>
            <a:r>
              <a:rPr lang="en-US" altLang="hu-HU"/>
              <a:t>L = {</a:t>
            </a:r>
            <a:r>
              <a:rPr lang="en-US" altLang="hu-HU">
                <a:latin typeface="Lucida Sans Unicode" panose="020B0602030504020204" pitchFamily="34" charset="0"/>
              </a:rPr>
              <a:t>ε</a:t>
            </a:r>
            <a:r>
              <a:rPr lang="en-US" altLang="hu-HU"/>
              <a:t>, 0, 1, 00, 01, 10, 000, 001, 010, 100, 101, 0000, 0001, 0010, 0100, 0101, 1000, 1001, 1010, . . . }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81000" y="5715000"/>
            <a:ext cx="8521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>
                <a:solidFill>
                  <a:srgbClr val="FF9900"/>
                </a:solidFill>
              </a:rPr>
              <a:t>Hmm… 1 of length 0, 2 of length 1, 3, of length 2, 5 of length</a:t>
            </a:r>
          </a:p>
          <a:p>
            <a:r>
              <a:rPr lang="en-US" altLang="hu-HU">
                <a:solidFill>
                  <a:srgbClr val="FF9900"/>
                </a:solidFill>
              </a:rPr>
              <a:t>3, 8 of length 4.  I wonder how many of length 5?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F5-6BA0-4342-8526-08BD19E47863}" type="slidenum">
              <a:rPr lang="en-US" altLang="hu-HU" smtClean="0"/>
              <a:pPr/>
              <a:t>5</a:t>
            </a:fld>
            <a:endParaRPr lang="en-US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2400" dirty="0" smtClean="0"/>
              <a:t>The </a:t>
            </a:r>
            <a:r>
              <a:rPr lang="hu-HU" sz="2400" dirty="0" err="1" smtClean="0"/>
              <a:t>number</a:t>
            </a:r>
            <a:r>
              <a:rPr lang="hu-HU" sz="2400" dirty="0" smtClean="0"/>
              <a:t> of </a:t>
            </a:r>
            <a:r>
              <a:rPr lang="hu-HU" sz="2400" dirty="0" err="1" smtClean="0"/>
              <a:t>n-length</a:t>
            </a:r>
            <a:r>
              <a:rPr lang="hu-HU" sz="2400" dirty="0" smtClean="0"/>
              <a:t> </a:t>
            </a:r>
            <a:r>
              <a:rPr lang="hu-HU" sz="2400" dirty="0" err="1" smtClean="0"/>
              <a:t>binary</a:t>
            </a:r>
            <a:r>
              <a:rPr lang="hu-HU" sz="2400" dirty="0" smtClean="0"/>
              <a:t> </a:t>
            </a:r>
            <a:r>
              <a:rPr lang="hu-HU" sz="2400" dirty="0" err="1" smtClean="0"/>
              <a:t>strings</a:t>
            </a:r>
            <a:r>
              <a:rPr lang="hu-HU" sz="2400" dirty="0" smtClean="0"/>
              <a:t> </a:t>
            </a:r>
            <a:r>
              <a:rPr lang="hu-HU" sz="2400" dirty="0" err="1" smtClean="0"/>
              <a:t>with</a:t>
            </a:r>
            <a:r>
              <a:rPr lang="hu-HU" sz="2400" dirty="0" smtClean="0"/>
              <a:t> no </a:t>
            </a:r>
            <a:r>
              <a:rPr lang="hu-HU" sz="2400" dirty="0" err="1" smtClean="0"/>
              <a:t>repeated</a:t>
            </a:r>
            <a:r>
              <a:rPr lang="hu-HU" sz="2400" dirty="0" smtClean="0"/>
              <a:t> </a:t>
            </a:r>
            <a:r>
              <a:rPr lang="hu-HU" sz="2400" dirty="0" err="1" smtClean="0"/>
              <a:t>zeros</a:t>
            </a:r>
            <a:r>
              <a:rPr lang="hu-HU" sz="2400" dirty="0" smtClean="0"/>
              <a:t>(= </a:t>
            </a:r>
            <a:r>
              <a:rPr lang="hu-HU" sz="2400" dirty="0" err="1" smtClean="0"/>
              <a:t>or</a:t>
            </a:r>
            <a:r>
              <a:rPr lang="hu-HU" sz="2400" dirty="0" smtClean="0"/>
              <a:t> </a:t>
            </a:r>
            <a:r>
              <a:rPr lang="hu-HU" sz="2400" dirty="0" err="1" smtClean="0"/>
              <a:t>no</a:t>
            </a:r>
            <a:r>
              <a:rPr lang="hu-HU" sz="2400" dirty="0" smtClean="0"/>
              <a:t> </a:t>
            </a:r>
            <a:r>
              <a:rPr lang="hu-HU" sz="2400" dirty="0" err="1" smtClean="0"/>
              <a:t>repeated</a:t>
            </a:r>
            <a:r>
              <a:rPr lang="hu-HU" sz="2400" dirty="0" smtClean="0"/>
              <a:t> </a:t>
            </a:r>
            <a:r>
              <a:rPr lang="hu-HU" sz="2400" dirty="0" err="1" smtClean="0"/>
              <a:t>ones</a:t>
            </a:r>
            <a:r>
              <a:rPr lang="hu-HU" sz="2400" dirty="0" smtClean="0"/>
              <a:t>)</a:t>
            </a:r>
            <a:endParaRPr lang="hu-HU" sz="2400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7687" y="2204864"/>
            <a:ext cx="8048625" cy="3943350"/>
          </a:xfrm>
          <a:prstGeom prst="rect">
            <a:avLst/>
          </a:prstGeom>
        </p:spPr>
      </p:pic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F5-6BA0-4342-8526-08BD19E47863}" type="slidenum">
              <a:rPr lang="en-US" altLang="hu-HU" smtClean="0"/>
              <a:pPr/>
              <a:t>6</a:t>
            </a:fld>
            <a:endParaRPr lang="en-US" alt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26429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Deterministic Finite Automata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hu-HU"/>
              <a:t>A formalism for defining languages, consisting of: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hu-HU"/>
              <a:t>A finite set of </a:t>
            </a:r>
            <a:r>
              <a:rPr lang="en-US" altLang="hu-HU" i="1">
                <a:solidFill>
                  <a:srgbClr val="FF0066"/>
                </a:solidFill>
              </a:rPr>
              <a:t>states </a:t>
            </a:r>
            <a:r>
              <a:rPr lang="en-US" altLang="hu-HU"/>
              <a:t> (Q, typically).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hu-HU"/>
              <a:t>An </a:t>
            </a:r>
            <a:r>
              <a:rPr lang="en-US" altLang="hu-HU" i="1">
                <a:solidFill>
                  <a:srgbClr val="FF0066"/>
                </a:solidFill>
              </a:rPr>
              <a:t>input alphabet</a:t>
            </a:r>
            <a:r>
              <a:rPr lang="en-US" altLang="hu-HU"/>
              <a:t>  (</a:t>
            </a:r>
            <a:r>
              <a:rPr lang="en-US" altLang="hu-HU">
                <a:latin typeface="Lucida Sans Unicode" panose="020B0602030504020204" pitchFamily="34" charset="0"/>
              </a:rPr>
              <a:t>Σ</a:t>
            </a:r>
            <a:r>
              <a:rPr lang="en-US" altLang="hu-HU"/>
              <a:t>, typically).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hu-HU"/>
              <a:t>A </a:t>
            </a:r>
            <a:r>
              <a:rPr lang="en-US" altLang="hu-HU" i="1">
                <a:solidFill>
                  <a:srgbClr val="FF0066"/>
                </a:solidFill>
              </a:rPr>
              <a:t>transition function</a:t>
            </a:r>
            <a:r>
              <a:rPr lang="en-US" altLang="hu-HU"/>
              <a:t>  (</a:t>
            </a:r>
            <a:r>
              <a:rPr lang="en-US" altLang="hu-HU">
                <a:latin typeface="Lucida Sans Unicode" panose="020B0602030504020204" pitchFamily="34" charset="0"/>
              </a:rPr>
              <a:t>δ</a:t>
            </a:r>
            <a:r>
              <a:rPr lang="en-US" altLang="hu-HU"/>
              <a:t>, typically).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hu-HU"/>
              <a:t>A </a:t>
            </a:r>
            <a:r>
              <a:rPr lang="en-US" altLang="hu-HU" i="1">
                <a:solidFill>
                  <a:srgbClr val="FF0066"/>
                </a:solidFill>
              </a:rPr>
              <a:t>start state</a:t>
            </a:r>
            <a:r>
              <a:rPr lang="en-US" altLang="hu-HU"/>
              <a:t>  (q</a:t>
            </a:r>
            <a:r>
              <a:rPr lang="en-US" altLang="hu-HU" baseline="-25000"/>
              <a:t>0</a:t>
            </a:r>
            <a:r>
              <a:rPr lang="en-US" altLang="hu-HU"/>
              <a:t>, in Q, typically).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hu-HU"/>
              <a:t>A set of </a:t>
            </a:r>
            <a:r>
              <a:rPr lang="en-US" altLang="hu-HU" i="1">
                <a:solidFill>
                  <a:srgbClr val="FF0066"/>
                </a:solidFill>
              </a:rPr>
              <a:t>final states</a:t>
            </a:r>
            <a:r>
              <a:rPr lang="en-US" altLang="hu-HU"/>
              <a:t>  (F </a:t>
            </a:r>
            <a:r>
              <a:rPr lang="en-US" altLang="hu-HU">
                <a:latin typeface="Lucida Sans Unicode" panose="020B0602030504020204" pitchFamily="34" charset="0"/>
              </a:rPr>
              <a:t>⊆ </a:t>
            </a:r>
            <a:r>
              <a:rPr lang="en-US" altLang="hu-HU"/>
              <a:t>Q, typically).</a:t>
            </a:r>
          </a:p>
          <a:p>
            <a:pPr marL="1371600" lvl="2" indent="-457200">
              <a:buFont typeface="Monotype Sorts" pitchFamily="2" charset="2"/>
              <a:buChar char="u"/>
            </a:pPr>
            <a:r>
              <a:rPr lang="en-US" altLang="hu-HU"/>
              <a:t>“Final” and “accepting” are synonyms.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F5-6BA0-4342-8526-08BD19E47863}" type="slidenum">
              <a:rPr lang="en-US" altLang="hu-HU" smtClean="0"/>
              <a:pPr/>
              <a:t>7</a:t>
            </a:fld>
            <a:endParaRPr lang="en-US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The Transition Function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/>
              <a:t>Takes two arguments: a state and an input symbol.</a:t>
            </a:r>
          </a:p>
          <a:p>
            <a:r>
              <a:rPr lang="en-US" altLang="hu-HU">
                <a:latin typeface="Lucida Sans Unicode" panose="020B0602030504020204" pitchFamily="34" charset="0"/>
              </a:rPr>
              <a:t>δ</a:t>
            </a:r>
            <a:r>
              <a:rPr lang="en-US" altLang="hu-HU"/>
              <a:t>(q, a) = the state that the DFA goes to when it is in state </a:t>
            </a:r>
            <a:r>
              <a:rPr lang="en-US" altLang="hu-HU" i="1"/>
              <a:t>q</a:t>
            </a:r>
            <a:r>
              <a:rPr lang="en-US" altLang="hu-HU"/>
              <a:t>  and input </a:t>
            </a:r>
            <a:r>
              <a:rPr lang="en-US" altLang="hu-HU" i="1"/>
              <a:t>a</a:t>
            </a:r>
            <a:r>
              <a:rPr lang="en-US" altLang="hu-HU"/>
              <a:t>  is received.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F5-6BA0-4342-8526-08BD19E47863}" type="slidenum">
              <a:rPr lang="en-US" altLang="hu-HU" smtClean="0"/>
              <a:pPr/>
              <a:t>8</a:t>
            </a:fld>
            <a:endParaRPr lang="en-US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Graph Representation of DFA’s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/>
              <a:t>Nodes = states.</a:t>
            </a:r>
          </a:p>
          <a:p>
            <a:r>
              <a:rPr lang="en-US" altLang="hu-HU"/>
              <a:t>Arcs represent transition function.</a:t>
            </a:r>
          </a:p>
          <a:p>
            <a:pPr lvl="1"/>
            <a:r>
              <a:rPr lang="en-US" altLang="hu-HU"/>
              <a:t>Arc from state p to state q labeled by all those input symbols that have transitions from p to q.</a:t>
            </a:r>
          </a:p>
          <a:p>
            <a:r>
              <a:rPr lang="en-US" altLang="hu-HU"/>
              <a:t>Arrow labeled “Start” to the start state.</a:t>
            </a:r>
          </a:p>
          <a:p>
            <a:r>
              <a:rPr lang="en-US" altLang="hu-HU"/>
              <a:t>Final states indicated by double circles.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F5-6BA0-4342-8526-08BD19E47863}" type="slidenum">
              <a:rPr lang="en-US" altLang="hu-HU" smtClean="0"/>
              <a:pPr/>
              <a:t>9</a:t>
            </a:fld>
            <a:endParaRPr lang="en-US" alt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hu-HU" smtClean="0"/>
              <a:t>40</a:t>
            </a:r>
            <a:endParaRPr lang="en-US" alt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u-H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u-H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2347</Words>
  <Application>Microsoft Office PowerPoint</Application>
  <PresentationFormat>Diavetítés a képernyőre (4:3 oldalarány)</PresentationFormat>
  <Paragraphs>469</Paragraphs>
  <Slides>40</Slides>
  <Notes>37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40</vt:i4>
      </vt:variant>
    </vt:vector>
  </HeadingPairs>
  <TitlesOfParts>
    <vt:vector size="47" baseType="lpstr">
      <vt:lpstr>Arial</vt:lpstr>
      <vt:lpstr>Lucida Sans Unicode</vt:lpstr>
      <vt:lpstr>Monotype Sorts</vt:lpstr>
      <vt:lpstr>MS Shell Dlg 2</vt:lpstr>
      <vt:lpstr>Tahoma</vt:lpstr>
      <vt:lpstr>Times New Roman</vt:lpstr>
      <vt:lpstr>Default Design</vt:lpstr>
      <vt:lpstr>Introduction to Finite Automata</vt:lpstr>
      <vt:lpstr>Alphabets</vt:lpstr>
      <vt:lpstr>Strings</vt:lpstr>
      <vt:lpstr>Example: Strings</vt:lpstr>
      <vt:lpstr>Languages</vt:lpstr>
      <vt:lpstr>The number of n-length binary strings with no repeated zeros(= or no repeated ones)</vt:lpstr>
      <vt:lpstr>Deterministic Finite Automata</vt:lpstr>
      <vt:lpstr>The Transition Function</vt:lpstr>
      <vt:lpstr>Graph Representation of DFA’s </vt:lpstr>
      <vt:lpstr>Example: Graph of a DFA</vt:lpstr>
      <vt:lpstr>Alternative Representation: Transition Table</vt:lpstr>
      <vt:lpstr>Extended Transition Function</vt:lpstr>
      <vt:lpstr>Extended δ: Intuition</vt:lpstr>
      <vt:lpstr>Example: Extended Delta</vt:lpstr>
      <vt:lpstr>Delta-hat</vt:lpstr>
      <vt:lpstr>Language of a DFA</vt:lpstr>
      <vt:lpstr>Example: String in a Language</vt:lpstr>
      <vt:lpstr>Example: String in a Language</vt:lpstr>
      <vt:lpstr>Example: String in a Language</vt:lpstr>
      <vt:lpstr>Example: String in a Language</vt:lpstr>
      <vt:lpstr>Example – Concluded</vt:lpstr>
      <vt:lpstr>Proofs of Set Equivalence</vt:lpstr>
      <vt:lpstr>Proofs – (2)</vt:lpstr>
      <vt:lpstr>Part 1: S ⊆ T</vt:lpstr>
      <vt:lpstr>The Inductive Hypothesis</vt:lpstr>
      <vt:lpstr>Inductive Step</vt:lpstr>
      <vt:lpstr>Inductive Step – (2)</vt:lpstr>
      <vt:lpstr>Inductive Step – (3)</vt:lpstr>
      <vt:lpstr>Part 2: T ⊆ S</vt:lpstr>
      <vt:lpstr>Using the Contrapositive</vt:lpstr>
      <vt:lpstr>Using the Contrapositive – (2)</vt:lpstr>
      <vt:lpstr>Regular Languages</vt:lpstr>
      <vt:lpstr>Example: A Nonregular Language</vt:lpstr>
      <vt:lpstr>Another Example</vt:lpstr>
      <vt:lpstr>But Many Languages are Regular</vt:lpstr>
      <vt:lpstr>Example: A Regular Language</vt:lpstr>
      <vt:lpstr>Transitions of the DFA for L3</vt:lpstr>
      <vt:lpstr>PowerPoint bemutató</vt:lpstr>
      <vt:lpstr>Another Example</vt:lpstr>
      <vt:lpstr>PowerPoint bemutató</vt:lpstr>
    </vt:vector>
  </TitlesOfParts>
  <Company>Stanford University, CS Dept.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CSL</cp:lastModifiedBy>
  <cp:revision>83</cp:revision>
  <dcterms:created xsi:type="dcterms:W3CDTF">2002-03-23T20:14:09Z</dcterms:created>
  <dcterms:modified xsi:type="dcterms:W3CDTF">2018-02-19T10:00:53Z</dcterms:modified>
</cp:coreProperties>
</file>