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91" r:id="rId30"/>
    <p:sldId id="292" r:id="rId31"/>
    <p:sldId id="293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3300"/>
    <a:srgbClr val="FF9900"/>
    <a:srgbClr val="CC00CC"/>
    <a:srgbClr val="FF0066"/>
    <a:srgbClr val="99CCFF"/>
    <a:srgbClr val="33CC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58" autoAdjust="0"/>
    <p:restoredTop sz="90935" autoAdjust="0"/>
  </p:normalViewPr>
  <p:slideViewPr>
    <p:cSldViewPr>
      <p:cViewPr varScale="1">
        <p:scale>
          <a:sx n="68" d="100"/>
          <a:sy n="68" d="100"/>
        </p:scale>
        <p:origin x="60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9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700862F-828D-4FCA-AD1F-E93BC7F07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2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2A5F-382C-4AB0-973F-24CB7FE09DDF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5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0674A-03B8-4633-9F4D-F16AC618181E}" type="slidenum">
              <a:rPr lang="en-US"/>
              <a:pPr/>
              <a:t>10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60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1731B-8AFC-41BE-B3AB-E0E8ABEDCC77}" type="slidenum">
              <a:rPr lang="en-US"/>
              <a:pPr/>
              <a:t>11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7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6ACBC-C4FF-454A-9D37-E37C9F153BB4}" type="slidenum">
              <a:rPr lang="en-US"/>
              <a:pPr/>
              <a:t>12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44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33DC9-5310-45DA-B237-C2B0867FA1A5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125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09103-37BE-4CEB-94DE-EE03AF63AE95}" type="slidenum">
              <a:rPr lang="en-US"/>
              <a:pPr/>
              <a:t>14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897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DC790-FAF0-417F-BAF6-FAB975E8F89A}" type="slidenum">
              <a:rPr lang="en-US"/>
              <a:pPr/>
              <a:t>15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052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7AC67-0020-4277-8BEF-09ABAE408100}" type="slidenum">
              <a:rPr lang="en-US"/>
              <a:pPr/>
              <a:t>16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488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4D195-F93C-4D62-8079-296AEF08865B}" type="slidenum">
              <a:rPr lang="en-US"/>
              <a:pPr/>
              <a:t>17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664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87C1C-9780-4354-B70E-120A95EC07F4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94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4BD16-832A-4EAA-B766-1B45335BB54B}" type="slidenum">
              <a:rPr lang="en-US"/>
              <a:pPr/>
              <a:t>19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2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ECAC9-3FCE-4DD9-88FC-F96B7437C6F8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578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DB32A-EDE7-4D2E-A1B3-7C00D7642737}" type="slidenum">
              <a:rPr lang="en-US"/>
              <a:pPr/>
              <a:t>20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7420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4B195-CA28-4791-89FD-0D0660212084}" type="slidenum">
              <a:rPr lang="en-US"/>
              <a:pPr/>
              <a:t>21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363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AC315-A911-46DD-84A7-E45D942004CE}" type="slidenum">
              <a:rPr lang="en-US"/>
              <a:pPr/>
              <a:t>22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Pun</a:t>
            </a:r>
            <a:r>
              <a:rPr lang="hu-HU" smtClean="0"/>
              <a:t>= szójáték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297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284CF-4D52-4FE6-AEA6-F9509137E702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970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48F19-284C-4707-9725-A565C9F4BC19}" type="slidenum">
              <a:rPr lang="en-US"/>
              <a:pPr/>
              <a:t>24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7763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9957A-6D9D-4B39-B439-9063CD8844D9}" type="slidenum">
              <a:rPr lang="en-US"/>
              <a:pPr/>
              <a:t>25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0411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31314-69D0-4639-A3AF-0BF9C35779BD}" type="slidenum">
              <a:rPr lang="en-US"/>
              <a:pPr/>
              <a:t>26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3819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80E1A-142D-412C-A2B7-B8C9B1BD2AA5}" type="slidenum">
              <a:rPr lang="en-US"/>
              <a:pPr/>
              <a:t>27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917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384E7-C413-4451-BD43-BDB47662706E}" type="slidenum">
              <a:rPr lang="en-US"/>
              <a:pPr/>
              <a:t>28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9222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1108A-AB39-4DA0-9FB2-4DB3B0193CD1}" type="slidenum">
              <a:rPr lang="en-US"/>
              <a:pPr/>
              <a:t>29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23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D9AC7-080F-4CDD-BB96-F29841EA2635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491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BB1ED-43EC-4AA4-A964-A9E10A58AF0B}" type="slidenum">
              <a:rPr lang="en-US"/>
              <a:pPr/>
              <a:t>30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342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C17D4-3CBE-47D0-AD08-9D998B5C03A1}" type="slidenum">
              <a:rPr lang="en-US"/>
              <a:pPr/>
              <a:t>31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642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45788-DDC3-478F-9335-8833E1F18A19}" type="slidenum">
              <a:rPr lang="en-US"/>
              <a:pPr/>
              <a:t>32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903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0E1AD-79A5-41C1-967A-B26B00D99968}" type="slidenum">
              <a:rPr lang="en-US"/>
              <a:pPr/>
              <a:t>33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4364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95A42-FD96-4BA1-8E3A-2D3032813126}" type="slidenum">
              <a:rPr lang="en-US"/>
              <a:pPr/>
              <a:t>34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779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42D78-5E34-403F-B9D7-A277015D3937}" type="slidenum">
              <a:rPr lang="en-US"/>
              <a:pPr/>
              <a:t>35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27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2E74-61BD-4848-8AA9-55A5CD14C41E}" type="slidenum">
              <a:rPr lang="en-US"/>
              <a:pPr/>
              <a:t>36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43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58936-018F-4F50-85C4-FBD8D01AE55C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64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7CEAE-9954-4B94-A44A-19DEE0894CD0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49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7A797-75CC-4A57-9F89-AD58C8E2CFCB}" type="slidenum">
              <a:rPr lang="en-US"/>
              <a:pPr/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64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E4421-1C38-4A4F-8787-A71FD7D60A72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38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17800-07A5-42F6-B532-73740329939F}" type="slidenum">
              <a:rPr lang="en-US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89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AEE65-8009-4A86-95F3-5FB2AF54955C}" type="slidenum">
              <a:rPr lang="en-US"/>
              <a:pPr/>
              <a:t>9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633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C6995-9ADD-47A9-AE4A-85E97B5F01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2B78F-82DC-477B-BDF0-37CCAB73EF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77FB2-554B-413B-A15F-CFCDED0FC7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A7A6F-3A39-42F2-A72B-45F5141D78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29721-4DAC-4BA9-813C-23D8DBDBA5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CA1CC-009E-4674-A9DD-81D44ADF6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62C22-126C-4070-A2BA-04E74B70B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05D87-E869-4847-8CAA-A926C9B023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C8B14-354F-4D4C-94FB-D24942D9B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F12EC-4F52-4328-A6C6-DE67448318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42088-2502-42D2-AE16-78225E4A11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r>
              <a:rPr lang="en-US" smtClean="0"/>
              <a:t>36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491EB1B1-E56B-4107-8515-C30B4C2845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Nondeterministic Finite 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Nondeterminism</a:t>
            </a:r>
          </a:p>
          <a:p>
            <a:r>
              <a:rPr lang="en-US"/>
              <a:t>Subset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488-727C-4BB5-A6BE-EFB6778EBEAB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DFA’s, NFA’s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/>
              <a:t>A DFA can be turned into an NFA that accepts the same language.</a:t>
            </a:r>
          </a:p>
          <a:p>
            <a:r>
              <a:rPr lang="en-US"/>
              <a:t>If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 baseline="-25000"/>
              <a:t>D</a:t>
            </a:r>
            <a:r>
              <a:rPr lang="en-US"/>
              <a:t>(q, a) = p, let the NFA have   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 baseline="-25000"/>
              <a:t>N</a:t>
            </a:r>
            <a:r>
              <a:rPr lang="en-US"/>
              <a:t>(q, a) = {p}.</a:t>
            </a:r>
          </a:p>
          <a:p>
            <a:r>
              <a:rPr lang="en-US"/>
              <a:t>Then the NFA is always in a set containing exactly one state – the state the DFA is in after reading the same input. 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AC49-E108-4A28-8B9C-192FD799323E}" type="slidenum">
              <a:rPr lang="en-US"/>
              <a:pPr/>
              <a:t>11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Surprisingly, for any NFA there is a DFA that accepts the same language.</a:t>
            </a:r>
          </a:p>
          <a:p>
            <a:r>
              <a:rPr lang="en-US"/>
              <a:t>Proof is the </a:t>
            </a:r>
            <a:r>
              <a:rPr lang="en-US" i="1">
                <a:solidFill>
                  <a:srgbClr val="FF0066"/>
                </a:solidFill>
              </a:rPr>
              <a:t>subset construction</a:t>
            </a:r>
            <a:r>
              <a:rPr lang="en-US"/>
              <a:t>.</a:t>
            </a:r>
          </a:p>
          <a:p>
            <a:r>
              <a:rPr lang="en-US"/>
              <a:t>The number of states of the DFA can be exponential in the number of states of the NFA.</a:t>
            </a:r>
          </a:p>
          <a:p>
            <a:r>
              <a:rPr lang="en-US"/>
              <a:t>Thus, NFA’s accept exactly the regular languages.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E896-B10C-4453-86B3-C2B74FB306CF}" type="slidenum">
              <a:rPr lang="en-US"/>
              <a:pPr/>
              <a:t>12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Subset Construction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/>
              <a:t>Given an NFA with states Q, inputs </a:t>
            </a:r>
            <a:r>
              <a:rPr lang="en-US" dirty="0">
                <a:latin typeface="Lucida Sans Unicode" pitchFamily="34" charset="0"/>
              </a:rPr>
              <a:t>Σ</a:t>
            </a:r>
            <a:r>
              <a:rPr lang="en-US" dirty="0"/>
              <a:t>, transition function </a:t>
            </a:r>
            <a:r>
              <a:rPr lang="en-US" dirty="0" err="1">
                <a:latin typeface="Lucida Sans Unicode" pitchFamily="34" charset="0"/>
              </a:rPr>
              <a:t>δ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 smtClean="0"/>
              <a:t>sta</a:t>
            </a:r>
            <a:r>
              <a:rPr lang="hu-HU" dirty="0" smtClean="0"/>
              <a:t>r</a:t>
            </a:r>
            <a:r>
              <a:rPr lang="en-US" dirty="0" smtClean="0"/>
              <a:t>t </a:t>
            </a:r>
            <a:r>
              <a:rPr lang="en-US" dirty="0"/>
              <a:t>state q</a:t>
            </a:r>
            <a:r>
              <a:rPr lang="en-US" baseline="-25000" dirty="0"/>
              <a:t>0</a:t>
            </a:r>
            <a:r>
              <a:rPr lang="en-US" dirty="0"/>
              <a:t>, and final states F, construct equivalent DFA with:</a:t>
            </a:r>
          </a:p>
          <a:p>
            <a:pPr lvl="1"/>
            <a:r>
              <a:rPr lang="en-US" dirty="0"/>
              <a:t>States 2</a:t>
            </a:r>
            <a:r>
              <a:rPr lang="en-US" baseline="30000" dirty="0"/>
              <a:t>Q</a:t>
            </a:r>
            <a:r>
              <a:rPr lang="en-US" dirty="0"/>
              <a:t> (Set of subsets of Q).</a:t>
            </a:r>
          </a:p>
          <a:p>
            <a:pPr lvl="1"/>
            <a:r>
              <a:rPr lang="en-US" dirty="0"/>
              <a:t>Inputs </a:t>
            </a:r>
            <a:r>
              <a:rPr lang="en-US" dirty="0">
                <a:latin typeface="Lucida Sans Unicode" pitchFamily="34" charset="0"/>
              </a:rPr>
              <a:t>Σ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Start state {q</a:t>
            </a:r>
            <a:r>
              <a:rPr lang="en-US" baseline="-25000" dirty="0"/>
              <a:t>0</a:t>
            </a:r>
            <a:r>
              <a:rPr lang="en-US" dirty="0"/>
              <a:t>}.</a:t>
            </a:r>
          </a:p>
          <a:p>
            <a:pPr lvl="1"/>
            <a:r>
              <a:rPr lang="en-US" dirty="0"/>
              <a:t>Final states = all those with a member of F.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ADFE-C02E-4BEA-9D24-0814BADA5ABC}" type="slidenum">
              <a:rPr lang="en-US"/>
              <a:pPr/>
              <a:t>13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Critical Point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03984"/>
          </a:xfrm>
        </p:spPr>
        <p:txBody>
          <a:bodyPr/>
          <a:lstStyle/>
          <a:p>
            <a:r>
              <a:rPr lang="en-US" dirty="0"/>
              <a:t>The DFA states have </a:t>
            </a:r>
            <a:r>
              <a:rPr lang="en-US" i="1" dirty="0">
                <a:solidFill>
                  <a:srgbClr val="33CC33"/>
                </a:solidFill>
              </a:rPr>
              <a:t>names</a:t>
            </a:r>
            <a:r>
              <a:rPr lang="en-US" dirty="0"/>
              <a:t>  that are sets of NFA states.</a:t>
            </a:r>
          </a:p>
          <a:p>
            <a:r>
              <a:rPr lang="en-US" dirty="0"/>
              <a:t>But as a DFA state, an expression like {</a:t>
            </a:r>
            <a:r>
              <a:rPr lang="en-US" dirty="0" err="1"/>
              <a:t>p,q</a:t>
            </a:r>
            <a:r>
              <a:rPr lang="en-US" dirty="0"/>
              <a:t>} must be read as a single symbol, not as a set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9668-C85B-4DAB-B1AE-D68238F61B3D}" type="slidenum">
              <a:rPr lang="en-US"/>
              <a:pPr/>
              <a:t>14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Construction –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transition function </a:t>
            </a:r>
            <a:r>
              <a:rPr lang="en-US" sz="2800" dirty="0" err="1">
                <a:latin typeface="Lucida Sans Unicode" pitchFamily="34" charset="0"/>
              </a:rPr>
              <a:t>δ</a:t>
            </a:r>
            <a:r>
              <a:rPr lang="en-US" sz="2800" baseline="-25000" dirty="0" err="1"/>
              <a:t>D</a:t>
            </a:r>
            <a:r>
              <a:rPr lang="en-US" sz="2800" dirty="0"/>
              <a:t> is defined by:</a:t>
            </a:r>
          </a:p>
          <a:p>
            <a:pPr>
              <a:buFont typeface="Monotype Sorts" pitchFamily="2" charset="2"/>
              <a:buNone/>
            </a:pPr>
            <a:r>
              <a:rPr lang="en-US" sz="2800" dirty="0" err="1">
                <a:latin typeface="Lucida Sans Unicode" pitchFamily="34" charset="0"/>
              </a:rPr>
              <a:t>δ</a:t>
            </a:r>
            <a:r>
              <a:rPr lang="en-US" sz="2800" baseline="-25000" dirty="0" err="1"/>
              <a:t>D</a:t>
            </a:r>
            <a:r>
              <a:rPr lang="en-US" sz="2800" dirty="0"/>
              <a:t>({q</a:t>
            </a:r>
            <a:r>
              <a:rPr lang="en-US" sz="2800" baseline="-25000" dirty="0"/>
              <a:t>1</a:t>
            </a:r>
            <a:r>
              <a:rPr lang="en-US" sz="2800" dirty="0"/>
              <a:t>,…,</a:t>
            </a:r>
            <a:r>
              <a:rPr lang="en-US" sz="2800" dirty="0" err="1"/>
              <a:t>q</a:t>
            </a:r>
            <a:r>
              <a:rPr lang="en-US" sz="2800" baseline="-25000" dirty="0" err="1"/>
              <a:t>k</a:t>
            </a:r>
            <a:r>
              <a:rPr lang="en-US" sz="2800" dirty="0"/>
              <a:t>}, a) is the union over all </a:t>
            </a:r>
            <a:r>
              <a:rPr lang="en-US" sz="2800" dirty="0" err="1"/>
              <a:t>i</a:t>
            </a:r>
            <a:r>
              <a:rPr lang="en-US" sz="2800" dirty="0"/>
              <a:t> = 1,…,k  of </a:t>
            </a:r>
            <a:r>
              <a:rPr lang="en-US" sz="2800" dirty="0" err="1">
                <a:latin typeface="Lucida Sans Unicode" pitchFamily="34" charset="0"/>
              </a:rPr>
              <a:t>δ</a:t>
            </a:r>
            <a:r>
              <a:rPr lang="en-US" sz="2800" baseline="-25000" dirty="0" err="1"/>
              <a:t>N</a:t>
            </a:r>
            <a:r>
              <a:rPr lang="en-US" sz="2800" dirty="0"/>
              <a:t>(</a:t>
            </a:r>
            <a:r>
              <a:rPr lang="en-US" sz="2800" dirty="0" err="1"/>
              <a:t>q</a:t>
            </a:r>
            <a:r>
              <a:rPr lang="en-US" sz="2800" baseline="-25000" dirty="0" err="1"/>
              <a:t>i</a:t>
            </a:r>
            <a:r>
              <a:rPr lang="en-US" sz="2800" dirty="0"/>
              <a:t>, a</a:t>
            </a:r>
            <a:r>
              <a:rPr lang="en-US" sz="2800" dirty="0" smtClean="0"/>
              <a:t>).</a:t>
            </a:r>
            <a:r>
              <a:rPr lang="hu-HU" sz="2800" dirty="0" smtClean="0"/>
              <a:t> </a:t>
            </a:r>
            <a:r>
              <a:rPr lang="hu-HU" sz="2800" dirty="0" err="1" smtClean="0"/>
              <a:t>Formally</a:t>
            </a:r>
            <a:endParaRPr lang="hu-HU" sz="2800" dirty="0" smtClean="0"/>
          </a:p>
          <a:p>
            <a:pPr>
              <a:buFont typeface="Monotype Sorts" pitchFamily="2" charset="2"/>
              <a:buNone/>
            </a:pPr>
            <a:endParaRPr lang="hu-HU" sz="2800" dirty="0" smtClean="0"/>
          </a:p>
          <a:p>
            <a:pPr>
              <a:buFont typeface="Monotype Sorts" pitchFamily="2" charset="2"/>
              <a:buNone/>
            </a:pPr>
            <a:r>
              <a:rPr lang="hu-HU" dirty="0" smtClean="0"/>
              <a:t> </a:t>
            </a:r>
            <a:endParaRPr lang="en-US" dirty="0"/>
          </a:p>
          <a:p>
            <a:r>
              <a:rPr lang="en-US" sz="2800" dirty="0" smtClean="0">
                <a:solidFill>
                  <a:srgbClr val="33CC33"/>
                </a:solidFill>
              </a:rPr>
              <a:t>Example</a:t>
            </a:r>
            <a:r>
              <a:rPr lang="en-US" sz="2800" dirty="0"/>
              <a:t>: We’ll construct the DFA equivalent of our “chessboard” NFA.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429000"/>
            <a:ext cx="451664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C4AE-4B6D-41B1-90C5-DD9B78E59066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0848"/>
            <a:ext cx="6478488" cy="11430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33CC33"/>
                </a:solidFill>
              </a:rPr>
              <a:t>Example</a:t>
            </a:r>
            <a:r>
              <a:rPr lang="en-US" sz="3600" dirty="0"/>
              <a:t>: Subset Construction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0" y="1785938"/>
            <a:ext cx="2717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       r         b</a:t>
            </a:r>
          </a:p>
          <a:p>
            <a:pPr marL="457200" indent="-457200">
              <a:buFontTx/>
              <a:buAutoNum type="arabicPlain"/>
            </a:pPr>
            <a:r>
              <a:rPr lang="en-US">
                <a:solidFill>
                  <a:srgbClr val="FF0066"/>
                </a:solidFill>
              </a:rPr>
              <a:t>2,4       5</a:t>
            </a:r>
          </a:p>
          <a:p>
            <a:pPr marL="457200" indent="-457200">
              <a:buFontTx/>
              <a:buAutoNum type="arabicPlain"/>
            </a:pPr>
            <a:r>
              <a:rPr lang="en-US"/>
              <a:t>4,6       1,3,5</a:t>
            </a:r>
          </a:p>
          <a:p>
            <a:pPr marL="457200" indent="-457200">
              <a:buFontTx/>
              <a:buAutoNum type="arabicPlain"/>
            </a:pPr>
            <a:r>
              <a:rPr lang="en-US"/>
              <a:t>2,6       5</a:t>
            </a:r>
          </a:p>
          <a:p>
            <a:pPr marL="457200" indent="-457200">
              <a:buFontTx/>
              <a:buAutoNum type="arabicPlain"/>
            </a:pPr>
            <a:r>
              <a:rPr lang="en-US"/>
              <a:t>2,8       1,5,7</a:t>
            </a:r>
          </a:p>
          <a:p>
            <a:pPr marL="457200" indent="-457200">
              <a:buFontTx/>
              <a:buAutoNum type="arabicPlain"/>
            </a:pPr>
            <a:r>
              <a:rPr lang="en-US"/>
              <a:t>2,4,6,8  1,3,7,9</a:t>
            </a:r>
          </a:p>
          <a:p>
            <a:pPr marL="457200" indent="-457200">
              <a:buFontTx/>
              <a:buAutoNum type="arabicPlain"/>
            </a:pPr>
            <a:r>
              <a:rPr lang="en-US"/>
              <a:t>2,8        3,5,9</a:t>
            </a:r>
          </a:p>
          <a:p>
            <a:pPr marL="457200" indent="-457200">
              <a:buFontTx/>
              <a:buAutoNum type="arabicPlain"/>
            </a:pPr>
            <a:r>
              <a:rPr lang="en-US"/>
              <a:t>4,8        5</a:t>
            </a:r>
          </a:p>
          <a:p>
            <a:pPr marL="457200" indent="-457200">
              <a:buFontTx/>
              <a:buAutoNum type="arabicPlain"/>
            </a:pPr>
            <a:r>
              <a:rPr lang="en-US"/>
              <a:t>4,6        5,7,9</a:t>
            </a:r>
          </a:p>
          <a:p>
            <a:pPr marL="457200" indent="-457200">
              <a:buFontTx/>
              <a:buAutoNum type="arabicPlain"/>
            </a:pPr>
            <a:r>
              <a:rPr lang="en-US"/>
              <a:t>6,8        5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85800" y="1752600"/>
            <a:ext cx="2819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143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286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685800" y="2209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04800" y="2395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04800" y="51387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202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4022725" y="5062538"/>
            <a:ext cx="4885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993300"/>
                </a:solidFill>
              </a:rPr>
              <a:t>Alert</a:t>
            </a:r>
            <a:r>
              <a:rPr lang="en-US" sz="2000" dirty="0"/>
              <a:t>: What we’re doing here </a:t>
            </a:r>
            <a:r>
              <a:rPr lang="en-US" sz="2000" dirty="0" smtClean="0"/>
              <a:t>is</a:t>
            </a:r>
            <a:r>
              <a:rPr lang="hu-HU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i="1" dirty="0">
                <a:solidFill>
                  <a:srgbClr val="FF0066"/>
                </a:solidFill>
              </a:rPr>
              <a:t>lazy</a:t>
            </a:r>
            <a:r>
              <a:rPr lang="en-US" sz="2000" dirty="0"/>
              <a:t>  form of DFA </a:t>
            </a:r>
            <a:r>
              <a:rPr lang="en-US" sz="2000" dirty="0" smtClean="0"/>
              <a:t>construction,</a:t>
            </a:r>
            <a:r>
              <a:rPr lang="hu-HU" sz="2000" dirty="0" smtClean="0"/>
              <a:t> </a:t>
            </a:r>
            <a:r>
              <a:rPr lang="en-US" sz="2000" dirty="0" smtClean="0"/>
              <a:t>where </a:t>
            </a:r>
            <a:r>
              <a:rPr lang="en-US" sz="2000" dirty="0"/>
              <a:t>we only construct a </a:t>
            </a:r>
            <a:r>
              <a:rPr lang="en-US" sz="2000" dirty="0" smtClean="0"/>
              <a:t>state</a:t>
            </a:r>
            <a:r>
              <a:rPr lang="hu-HU" sz="2000" dirty="0" smtClean="0"/>
              <a:t> </a:t>
            </a:r>
            <a:r>
              <a:rPr lang="en-US" sz="2000" dirty="0" smtClean="0"/>
              <a:t>if </a:t>
            </a:r>
            <a:r>
              <a:rPr lang="en-US" sz="2000" dirty="0"/>
              <a:t>we are forced to.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7384225" y="91440"/>
            <a:ext cx="1524000" cy="1447800"/>
            <a:chOff x="912" y="1344"/>
            <a:chExt cx="1440" cy="1440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B61-F627-4EFA-B2BE-4BC633CB8CD8}" type="slidenum">
              <a:rPr lang="en-US"/>
              <a:pPr/>
              <a:t>16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376162" cy="11430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33CC33"/>
                </a:solidFill>
              </a:rPr>
              <a:t>Example</a:t>
            </a:r>
            <a:r>
              <a:rPr lang="en-US" sz="3600" dirty="0"/>
              <a:t>: Subset Construction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/>
                <a:t>       r         b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4,6       1,3,5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2,6       5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2,8       1,5,7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6,8        5</a:t>
              </a:r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202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7380312" y="0"/>
            <a:ext cx="1524000" cy="1447800"/>
            <a:chOff x="912" y="1344"/>
            <a:chExt cx="1440" cy="1440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42DB-15CF-44C8-8571-AA7513538DC3}" type="slidenum">
              <a:rPr lang="en-US"/>
              <a:pPr/>
              <a:t>17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262464" cy="11430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33CC33"/>
                </a:solidFill>
              </a:rPr>
              <a:t>Example</a:t>
            </a:r>
            <a:r>
              <a:rPr lang="en-US" sz="3600" dirty="0"/>
              <a:t>: Subset Construction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/>
                <a:t>       r         b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2,6       5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6,8        5</a:t>
              </a: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202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7380312" y="0"/>
            <a:ext cx="1524000" cy="1447800"/>
            <a:chOff x="912" y="1344"/>
            <a:chExt cx="1440" cy="1440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2F77-2DC5-43A9-83C2-91679883AA70}" type="slidenum">
              <a:rPr lang="en-US"/>
              <a:pPr/>
              <a:t>18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262464" cy="11430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33CC33"/>
                </a:solidFill>
              </a:rPr>
              <a:t>Example</a:t>
            </a:r>
            <a:r>
              <a:rPr lang="en-US" sz="3600" dirty="0"/>
              <a:t>: Subset Construction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/>
                <a:t>       r         b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4,6       1,3,5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2,6       5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2,8       1,5,7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6,8        5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486400" y="335280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202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7380312" y="0"/>
            <a:ext cx="1524000" cy="1447800"/>
            <a:chOff x="912" y="1344"/>
            <a:chExt cx="1440" cy="144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4A40-EBEF-4FD3-BDF9-81C060291806}" type="slidenum">
              <a:rPr lang="en-US"/>
              <a:pPr/>
              <a:t>19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262464" cy="11430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33CC33"/>
                </a:solidFill>
              </a:rPr>
              <a:t>Example</a:t>
            </a:r>
            <a:r>
              <a:rPr lang="en-US" sz="3600" dirty="0"/>
              <a:t>: Subset Construction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/>
                <a:t>       r         b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2,6       5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6,8        5</a:t>
              </a: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5486400" y="335280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202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486400" y="373380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7380312" y="0"/>
            <a:ext cx="1524000" cy="1447800"/>
            <a:chOff x="912" y="1344"/>
            <a:chExt cx="1440" cy="144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11DB-C6DE-4423-8804-D816ED9F2CE7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nondeterministic finite automaton</a:t>
            </a:r>
            <a:r>
              <a:rPr lang="en-US"/>
              <a:t>  has the ability to be in several states at once.</a:t>
            </a:r>
          </a:p>
          <a:p>
            <a:r>
              <a:rPr lang="en-US"/>
              <a:t>Transitions from a state on an input symbol can be to any set of states.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F0CA-1F05-41E8-908E-742CF7202DB0}" type="slidenum">
              <a:rPr lang="en-US"/>
              <a:pPr/>
              <a:t>20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334472" cy="11430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33CC33"/>
                </a:solidFill>
              </a:rPr>
              <a:t>Example</a:t>
            </a:r>
            <a:r>
              <a:rPr lang="en-US" sz="3600" dirty="0"/>
              <a:t>: Subset Construction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/>
                <a:t>       r         b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2,6       5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6,8        5</a:t>
              </a:r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5486400" y="4114800"/>
            <a:ext cx="235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    {5}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5486400" y="335280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202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5486400" y="373380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7380312" y="0"/>
            <a:ext cx="1524000" cy="1447800"/>
            <a:chOff x="912" y="1344"/>
            <a:chExt cx="1440" cy="1440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CF3-18B8-490C-B5CE-035604A313CA}" type="slidenum">
              <a:rPr lang="en-US"/>
              <a:pPr/>
              <a:t>21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334472" cy="11430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33CC33"/>
                </a:solidFill>
              </a:rPr>
              <a:t>Example</a:t>
            </a:r>
            <a:r>
              <a:rPr lang="en-US" sz="3600" dirty="0"/>
              <a:t>: Subset Construction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/>
                <a:t>       r         b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2,6       5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</a:rPr>
                <a:t>6,8        5</a:t>
              </a:r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3581400" y="1752600"/>
            <a:ext cx="4913313" cy="3200400"/>
            <a:chOff x="2256" y="1104"/>
            <a:chExt cx="3095" cy="2016"/>
          </a:xfrm>
        </p:grpSpPr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	   b</a:t>
              </a:r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432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{1}</a:t>
              </a: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 {1,3,5,7,9}</a:t>
              </a: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3456" y="2832"/>
              <a:ext cx="1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   {1,3,7,9}</a:t>
              </a: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3456" y="2592"/>
              <a:ext cx="14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    {5}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456" y="2112"/>
              <a:ext cx="1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3456" y="1872"/>
              <a:ext cx="1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 {1,3,7,9}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{5}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{2,4}</a:t>
              </a:r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3456" y="1632"/>
              <a:ext cx="1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 {1,3,5,7}</a:t>
              </a:r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{1,3,5,7}</a:t>
              </a:r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3648" y="1392"/>
              <a:ext cx="1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{2,4}       {5}</a:t>
              </a:r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3456" y="2352"/>
              <a:ext cx="1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</p:grp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7380312" y="0"/>
            <a:ext cx="1524000" cy="1447800"/>
            <a:chOff x="912" y="1344"/>
            <a:chExt cx="1440" cy="1440"/>
          </a:xfrm>
        </p:grpSpPr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A8D5-94A8-470D-ACAE-3B1D4125AB75}" type="slidenum">
              <a:rPr lang="en-US"/>
              <a:pPr/>
              <a:t>22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3300"/>
                </a:solidFill>
              </a:rPr>
              <a:t>Proof of Equivalence</a:t>
            </a:r>
            <a:r>
              <a:rPr lang="en-US"/>
              <a:t>: Subset Construction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/>
              <a:t>by induction on |w| that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Lucida Sans Unicode" pitchFamily="34" charset="0"/>
              </a:rPr>
              <a:t>		</a:t>
            </a:r>
            <a:r>
              <a:rPr lang="en-US" dirty="0" err="1">
                <a:latin typeface="Lucida Sans Unicode" pitchFamily="34" charset="0"/>
              </a:rPr>
              <a:t>δ</a:t>
            </a:r>
            <a:r>
              <a:rPr lang="en-US" baseline="-25000" dirty="0" err="1"/>
              <a:t>N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w) = </a:t>
            </a:r>
            <a:r>
              <a:rPr lang="en-US" dirty="0" err="1">
                <a:latin typeface="Lucida Sans Unicode" pitchFamily="34" charset="0"/>
              </a:rPr>
              <a:t>δ</a:t>
            </a:r>
            <a:r>
              <a:rPr lang="en-US" baseline="-25000" dirty="0" err="1"/>
              <a:t>D</a:t>
            </a:r>
            <a:r>
              <a:rPr lang="en-US" dirty="0"/>
              <a:t>({q</a:t>
            </a:r>
            <a:r>
              <a:rPr lang="en-US" baseline="-25000" dirty="0"/>
              <a:t>0</a:t>
            </a:r>
            <a:r>
              <a:rPr lang="en-US" dirty="0"/>
              <a:t>}, w)</a:t>
            </a:r>
          </a:p>
          <a:p>
            <a:r>
              <a:rPr lang="hu-HU" dirty="0" err="1" smtClean="0">
                <a:solidFill>
                  <a:srgbClr val="3366FF"/>
                </a:solidFill>
              </a:rPr>
              <a:t>Proof</a:t>
            </a:r>
            <a:r>
              <a:rPr lang="hu-HU" dirty="0" smtClean="0">
                <a:solidFill>
                  <a:srgbClr val="3366FF"/>
                </a:solidFill>
              </a:rPr>
              <a:t>: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64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Book</a:t>
            </a:r>
            <a:endParaRPr lang="en-US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7627-E041-4EFC-B865-EC158D0B4D8E}" type="slidenum">
              <a:rPr lang="en-US"/>
              <a:pPr/>
              <a:t>23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NFA’s With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-Transitions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allow state-to-state transitions on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 input.</a:t>
            </a:r>
          </a:p>
          <a:p>
            <a:r>
              <a:rPr lang="en-US"/>
              <a:t>These transitions are done spontaneously, without looking at the input string.</a:t>
            </a:r>
          </a:p>
          <a:p>
            <a:r>
              <a:rPr lang="en-US"/>
              <a:t>A convenience at times, but still only regular languages are accepted.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B5A5-A68F-4AF7-9045-71C835E9C92E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-NFA</a:t>
            </a:r>
          </a:p>
        </p:txBody>
      </p:sp>
      <p:grpSp>
        <p:nvGrpSpPr>
          <p:cNvPr id="59422" name="Group 30"/>
          <p:cNvGrpSpPr>
            <a:grpSpLocks/>
          </p:cNvGrpSpPr>
          <p:nvPr/>
        </p:nvGrpSpPr>
        <p:grpSpPr bwMode="auto">
          <a:xfrm>
            <a:off x="381000" y="1905000"/>
            <a:ext cx="4114800" cy="2743200"/>
            <a:chOff x="240" y="1296"/>
            <a:chExt cx="2592" cy="1728"/>
          </a:xfrm>
        </p:grpSpPr>
        <p:sp>
          <p:nvSpPr>
            <p:cNvPr id="59395" name="Oval 3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9396" name="Oval 4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59397" name="Oval 5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672" y="182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1440" y="168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2112" y="168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59415" name="AutoShape 23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672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2208" y="23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8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9" name="Text Box 27"/>
            <p:cNvSpPr txBox="1">
              <a:spLocks noChangeArrowheads="1"/>
            </p:cNvSpPr>
            <p:nvPr/>
          </p:nvSpPr>
          <p:spPr bwMode="auto">
            <a:xfrm>
              <a:off x="1728" y="1296"/>
              <a:ext cx="25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59420" name="Text Box 28"/>
            <p:cNvSpPr txBox="1">
              <a:spLocks noChangeArrowheads="1"/>
            </p:cNvSpPr>
            <p:nvPr/>
          </p:nvSpPr>
          <p:spPr bwMode="auto">
            <a:xfrm>
              <a:off x="1008" y="2160"/>
              <a:ext cx="25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1536" y="2256"/>
              <a:ext cx="25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</p:grp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5638800" y="1752600"/>
            <a:ext cx="3148013" cy="2770188"/>
            <a:chOff x="3658" y="1104"/>
            <a:chExt cx="1983" cy="1745"/>
          </a:xfrm>
        </p:grpSpPr>
        <p:sp>
          <p:nvSpPr>
            <p:cNvPr id="59424" name="Text Box 32"/>
            <p:cNvSpPr txBox="1">
              <a:spLocks noChangeArrowheads="1"/>
            </p:cNvSpPr>
            <p:nvPr/>
          </p:nvSpPr>
          <p:spPr bwMode="auto">
            <a:xfrm>
              <a:off x="3936" y="1104"/>
              <a:ext cx="1705" cy="1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  0     1     </a:t>
              </a:r>
              <a:r>
                <a:rPr lang="en-US" sz="3200">
                  <a:latin typeface="Lucida Sans Unicode" pitchFamily="34" charset="0"/>
                </a:rPr>
                <a:t>ε</a:t>
              </a:r>
              <a:endParaRPr lang="en-US"/>
            </a:p>
            <a:p>
              <a:r>
                <a:rPr lang="en-US"/>
                <a:t>A  {E}  {B}  </a:t>
              </a:r>
              <a:r>
                <a:rPr lang="en-US">
                  <a:latin typeface="Lucida Sans Unicode" pitchFamily="34" charset="0"/>
                </a:rPr>
                <a:t>∅</a:t>
              </a:r>
              <a:endParaRPr lang="en-US"/>
            </a:p>
            <a:p>
              <a:r>
                <a:rPr lang="en-US"/>
                <a:t>B   </a:t>
              </a:r>
              <a:r>
                <a:rPr lang="en-US">
                  <a:latin typeface="Lucida Sans Unicode" pitchFamily="34" charset="0"/>
                </a:rPr>
                <a:t>∅</a:t>
              </a:r>
              <a:r>
                <a:rPr lang="en-US"/>
                <a:t>   {C} {D}</a:t>
              </a:r>
            </a:p>
            <a:p>
              <a:r>
                <a:rPr lang="en-US"/>
                <a:t>C   </a:t>
              </a:r>
              <a:r>
                <a:rPr lang="en-US">
                  <a:latin typeface="Lucida Sans Unicode" pitchFamily="34" charset="0"/>
                </a:rPr>
                <a:t>∅   </a:t>
              </a:r>
              <a:r>
                <a:rPr lang="en-US"/>
                <a:t>{D}  </a:t>
              </a:r>
              <a:r>
                <a:rPr lang="en-US">
                  <a:latin typeface="Lucida Sans Unicode" pitchFamily="34" charset="0"/>
                </a:rPr>
                <a:t>∅</a:t>
              </a:r>
              <a:endParaRPr lang="en-US"/>
            </a:p>
            <a:p>
              <a:r>
                <a:rPr lang="en-US"/>
                <a:t>D   </a:t>
              </a:r>
              <a:r>
                <a:rPr lang="en-US">
                  <a:latin typeface="Lucida Sans Unicode" pitchFamily="34" charset="0"/>
                </a:rPr>
                <a:t>∅    ∅   ∅</a:t>
              </a:r>
            </a:p>
            <a:p>
              <a:r>
                <a:rPr lang="en-US"/>
                <a:t>E   {F}   </a:t>
              </a:r>
              <a:r>
                <a:rPr lang="en-US">
                  <a:latin typeface="Lucida Sans Unicode" pitchFamily="34" charset="0"/>
                </a:rPr>
                <a:t>∅</a:t>
              </a:r>
              <a:r>
                <a:rPr lang="en-US"/>
                <a:t>  {B, C}</a:t>
              </a:r>
            </a:p>
            <a:p>
              <a:r>
                <a:rPr lang="en-US"/>
                <a:t>F   {D}   </a:t>
              </a:r>
              <a:r>
                <a:rPr lang="en-US">
                  <a:latin typeface="Lucida Sans Unicode" pitchFamily="34" charset="0"/>
                </a:rPr>
                <a:t>∅  ∅</a:t>
              </a:r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365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3706" y="21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59427" name="Line 35"/>
            <p:cNvSpPr>
              <a:spLocks noChangeShapeType="1"/>
            </p:cNvSpPr>
            <p:nvPr/>
          </p:nvSpPr>
          <p:spPr bwMode="auto">
            <a:xfrm>
              <a:off x="3802" y="13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28" name="Line 36"/>
            <p:cNvSpPr>
              <a:spLocks noChangeShapeType="1"/>
            </p:cNvSpPr>
            <p:nvPr/>
          </p:nvSpPr>
          <p:spPr bwMode="auto">
            <a:xfrm>
              <a:off x="418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>
              <a:off x="4618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59430" name="Line 38"/>
            <p:cNvSpPr>
              <a:spLocks noChangeShapeType="1"/>
            </p:cNvSpPr>
            <p:nvPr/>
          </p:nvSpPr>
          <p:spPr bwMode="auto">
            <a:xfrm>
              <a:off x="5002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E3ED-D0DC-4152-B499-174C932B64A4}" type="slidenum">
              <a:rPr lang="en-US"/>
              <a:pPr/>
              <a:t>25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States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/>
              <a:t>CL(q) = set of states you can reach from state q following only arcs labeled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CL(A) = {A};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CL(E) = {B, C, D, E}.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Closure of a set of states = union of the closure of each state.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2971800"/>
            <a:ext cx="3352800" cy="2262188"/>
            <a:chOff x="240" y="1296"/>
            <a:chExt cx="2592" cy="1805"/>
          </a:xfrm>
        </p:grpSpPr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2473" name="Oval 9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62474" name="Oval 10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62475" name="Oval 11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672" y="1824"/>
              <a:ext cx="2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1440" y="1680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2112" y="1680"/>
              <a:ext cx="2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62488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672" y="2544"/>
              <a:ext cx="27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2207" y="2304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1729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auto">
            <a:xfrm>
              <a:off x="1008" y="2160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62494" name="Text Box 30"/>
            <p:cNvSpPr txBox="1">
              <a:spLocks noChangeArrowheads="1"/>
            </p:cNvSpPr>
            <p:nvPr/>
          </p:nvSpPr>
          <p:spPr bwMode="auto">
            <a:xfrm>
              <a:off x="1536" y="225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1BE8-EF7D-4BDF-A35F-FCA5216D527E}" type="slidenum">
              <a:rPr lang="en-US"/>
              <a:pPr/>
              <a:t>26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Extended </a:t>
            </a:r>
            <a:r>
              <a:rPr lang="en-US" sz="4000" dirty="0" smtClean="0"/>
              <a:t>Delta</a:t>
            </a:r>
            <a:r>
              <a:rPr lang="hu-HU" sz="4000" dirty="0" smtClean="0"/>
              <a:t/>
            </a:r>
            <a:br>
              <a:rPr lang="hu-HU" sz="4000" dirty="0" smtClean="0"/>
            </a:br>
            <a:r>
              <a:rPr lang="hu-HU" sz="2400" dirty="0" smtClean="0"/>
              <a:t> (delta-hat </a:t>
            </a:r>
            <a:r>
              <a:rPr lang="hu-HU" sz="2400" dirty="0" err="1" smtClean="0"/>
              <a:t>in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book</a:t>
            </a:r>
            <a:r>
              <a:rPr lang="hu-HU" sz="2400" dirty="0" smtClean="0"/>
              <a:t>, </a:t>
            </a:r>
            <a:r>
              <a:rPr lang="en-US" sz="2400" dirty="0" smtClean="0">
                <a:latin typeface="Lucida Sans Unicode" pitchFamily="34" charset="0"/>
              </a:rPr>
              <a:t>δ</a:t>
            </a:r>
            <a:r>
              <a:rPr lang="hu-HU" sz="2400" dirty="0" smtClean="0">
                <a:latin typeface="Lucida Sans Unicode" pitchFamily="34" charset="0"/>
              </a:rPr>
              <a:t> here)</a:t>
            </a:r>
            <a:r>
              <a:rPr lang="en-US" sz="2400" dirty="0" smtClean="0">
                <a:latin typeface="Lucida Sans Unicode" pitchFamily="34" charset="0"/>
              </a:rPr>
              <a:t/>
            </a:r>
            <a:br>
              <a:rPr lang="en-US" sz="2400" dirty="0" smtClean="0">
                <a:latin typeface="Lucida Sans Unicode" pitchFamily="34" charset="0"/>
              </a:rPr>
            </a:br>
            <a:endParaRPr lang="en-US" sz="24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  (q,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) = CL(q).</a:t>
            </a: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  (q, </a:t>
            </a:r>
            <a:r>
              <a:rPr lang="en-US" dirty="0" err="1"/>
              <a:t>xa</a:t>
            </a:r>
            <a:r>
              <a:rPr lang="en-US" dirty="0"/>
              <a:t>) is computed as follows: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Start </a:t>
            </a:r>
            <a:r>
              <a:rPr lang="en-US" dirty="0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S=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dirty="0" smtClean="0"/>
              <a:t>(q</a:t>
            </a:r>
            <a:r>
              <a:rPr lang="en-US" dirty="0"/>
              <a:t>, </a:t>
            </a:r>
            <a:r>
              <a:rPr lang="en-US" dirty="0" smtClean="0"/>
              <a:t>x).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Take the union of CL(</a:t>
            </a:r>
            <a:r>
              <a:rPr lang="en-US" sz="3200" dirty="0">
                <a:latin typeface="Lucida Sans Unicode" pitchFamily="34" charset="0"/>
              </a:rPr>
              <a:t>δ</a:t>
            </a:r>
            <a:r>
              <a:rPr lang="en-US" dirty="0"/>
              <a:t>(p, a)) for all p in S.</a:t>
            </a:r>
          </a:p>
          <a:p>
            <a:pPr marL="609600" indent="-609600"/>
            <a:r>
              <a:rPr lang="en-US" dirty="0">
                <a:solidFill>
                  <a:srgbClr val="993300"/>
                </a:solidFill>
              </a:rPr>
              <a:t>Intuition</a:t>
            </a:r>
            <a:r>
              <a:rPr lang="en-US" dirty="0"/>
              <a:t>:   (q, w) is the set of states you can reach from q following a path labeled w.</a:t>
            </a:r>
            <a:endParaRPr lang="en-US" dirty="0">
              <a:latin typeface="Lucida Sans Unicode" pitchFamily="34" charset="0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438400" y="1981200"/>
            <a:ext cx="423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Lucida Sans Unicode" pitchFamily="34" charset="0"/>
              </a:rPr>
              <a:t>δ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276600" y="2667000"/>
            <a:ext cx="423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Lucida Sans Unicode" pitchFamily="34" charset="0"/>
              </a:rPr>
              <a:t>δ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3048000" y="4800600"/>
            <a:ext cx="423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Lucida Sans Unicode" pitchFamily="34" charset="0"/>
              </a:rPr>
              <a:t>δ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505200" y="6035675"/>
            <a:ext cx="441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 notice that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(q, a) is </a:t>
            </a:r>
            <a:r>
              <a:rPr lang="en-US" i="1">
                <a:solidFill>
                  <a:srgbClr val="33CC33"/>
                </a:solidFill>
              </a:rPr>
              <a:t>not</a:t>
            </a:r>
            <a:r>
              <a:rPr lang="en-US"/>
              <a:t> </a:t>
            </a:r>
          </a:p>
          <a:p>
            <a:r>
              <a:rPr lang="en-US"/>
              <a:t>that set of states, for symbol a.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D96D-2C80-45D6-8E6F-8E5E2475CBA5}" type="slidenum">
              <a:rPr lang="en-US"/>
              <a:pPr/>
              <a:t>27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6482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Extended Delta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dirty="0" smtClean="0"/>
              <a:t>(A</a:t>
            </a:r>
            <a:r>
              <a:rPr lang="en-US" dirty="0"/>
              <a:t>,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) = CL(A) = {A</a:t>
            </a:r>
            <a:r>
              <a:rPr lang="en-US" dirty="0" smtClean="0"/>
              <a:t>}.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dirty="0" smtClean="0"/>
              <a:t>(A</a:t>
            </a:r>
            <a:r>
              <a:rPr lang="en-US" dirty="0"/>
              <a:t>, 0) = CL({E}) = {B, C, D, E}.</a:t>
            </a:r>
          </a:p>
          <a:p>
            <a:r>
              <a:rPr lang="en-US" dirty="0"/>
              <a:t>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dirty="0" smtClean="0"/>
              <a:t>(A</a:t>
            </a:r>
            <a:r>
              <a:rPr lang="en-US" dirty="0"/>
              <a:t>, 01) = CL({C, D}) = {C, D}.</a:t>
            </a:r>
          </a:p>
          <a:p>
            <a:r>
              <a:rPr lang="en-US" i="1" dirty="0">
                <a:solidFill>
                  <a:srgbClr val="FF0066"/>
                </a:solidFill>
              </a:rPr>
              <a:t>Language</a:t>
            </a:r>
            <a:r>
              <a:rPr lang="en-US" dirty="0"/>
              <a:t>  of an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-NFA is the set of strings w such that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/>
              <a:t>, w) contains a final state.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5334000" y="152400"/>
            <a:ext cx="3352800" cy="2262188"/>
            <a:chOff x="240" y="1296"/>
            <a:chExt cx="2592" cy="1805"/>
          </a:xfrm>
        </p:grpSpPr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66568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672" y="1824"/>
              <a:ext cx="2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1440" y="1680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2112" y="1680"/>
              <a:ext cx="2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66584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672" y="2544"/>
              <a:ext cx="27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2207" y="2304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1729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1008" y="2160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1536" y="225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085183"/>
            <a:ext cx="4248472" cy="117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FCAF-A599-42B0-A912-04C9281A25B9}" type="slidenum">
              <a:rPr lang="en-US"/>
              <a:pPr/>
              <a:t>28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NFA,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NFA </a:t>
            </a:r>
            <a:r>
              <a:rPr lang="en-US">
                <a:solidFill>
                  <a:srgbClr val="33CC33"/>
                </a:solidFill>
              </a:rPr>
              <a:t>is</a:t>
            </a:r>
            <a:r>
              <a:rPr lang="en-US"/>
              <a:t> an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-NFA.</a:t>
            </a:r>
          </a:p>
          <a:p>
            <a:pPr lvl="1"/>
            <a:r>
              <a:rPr lang="en-US"/>
              <a:t>It just has no transitions on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Converse requires us to take an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-NFA and construct an NFA that accepts the same language.</a:t>
            </a:r>
          </a:p>
          <a:p>
            <a:r>
              <a:rPr lang="en-US"/>
              <a:t>We do so by combining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–transitions with the next transition on a real input.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209800" y="5791200"/>
            <a:ext cx="4667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Warning</a:t>
            </a:r>
            <a:r>
              <a:rPr lang="en-US"/>
              <a:t>: This treatment is a</a:t>
            </a:r>
          </a:p>
          <a:p>
            <a:r>
              <a:rPr lang="en-US"/>
              <a:t>bit different from that in the text.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C6A-1F4C-4535-9B88-1FBF0C702763}" type="slidenum">
              <a:rPr lang="en-US"/>
              <a:pPr/>
              <a:t>29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Picture of </a:t>
            </a:r>
            <a:r>
              <a:rPr lang="en-US" dirty="0">
                <a:solidFill>
                  <a:schemeClr val="tx1"/>
                </a:solidFill>
                <a:latin typeface="Lucida Sans Unicode" pitchFamily="34" charset="0"/>
              </a:rPr>
              <a:t>ε</a:t>
            </a:r>
            <a:r>
              <a:rPr lang="en-US" dirty="0">
                <a:solidFill>
                  <a:schemeClr val="tx1"/>
                </a:solidFill>
              </a:rPr>
              <a:t>-Transition Removal</a:t>
            </a:r>
          </a:p>
        </p:txBody>
      </p:sp>
      <p:sp>
        <p:nvSpPr>
          <p:cNvPr id="80899" name="Freeform 3"/>
          <p:cNvSpPr>
            <a:spLocks/>
          </p:cNvSpPr>
          <p:nvPr/>
        </p:nvSpPr>
        <p:spPr bwMode="auto">
          <a:xfrm>
            <a:off x="2209800" y="2895600"/>
            <a:ext cx="1143000" cy="2133600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720" y="0"/>
              </a:cxn>
              <a:cxn ang="0">
                <a:pos x="720" y="1152"/>
              </a:cxn>
              <a:cxn ang="0">
                <a:pos x="0" y="672"/>
              </a:cxn>
            </a:cxnLst>
            <a:rect l="0" t="0" r="r" b="b"/>
            <a:pathLst>
              <a:path w="720" h="1152">
                <a:moveTo>
                  <a:pt x="0" y="672"/>
                </a:moveTo>
                <a:lnTo>
                  <a:pt x="720" y="0"/>
                </a:lnTo>
                <a:lnTo>
                  <a:pt x="720" y="1152"/>
                </a:lnTo>
                <a:lnTo>
                  <a:pt x="0" y="672"/>
                </a:ln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066800" y="4800600"/>
            <a:ext cx="165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pitchFamily="34" charset="0"/>
              </a:rPr>
              <a:t>ε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33528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33528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33528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3657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36576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3657600" y="4495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0907" name="Freeform 11"/>
          <p:cNvSpPr>
            <a:spLocks/>
          </p:cNvSpPr>
          <p:nvPr/>
        </p:nvSpPr>
        <p:spPr bwMode="auto">
          <a:xfrm>
            <a:off x="4343400" y="2438400"/>
            <a:ext cx="990600" cy="7620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624" y="0"/>
              </a:cxn>
              <a:cxn ang="0">
                <a:pos x="624" y="480"/>
              </a:cxn>
              <a:cxn ang="0">
                <a:pos x="0" y="288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0908" name="Freeform 12"/>
          <p:cNvSpPr>
            <a:spLocks/>
          </p:cNvSpPr>
          <p:nvPr/>
        </p:nvSpPr>
        <p:spPr bwMode="auto">
          <a:xfrm>
            <a:off x="4343400" y="3276600"/>
            <a:ext cx="990600" cy="7620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624" y="0"/>
              </a:cxn>
              <a:cxn ang="0">
                <a:pos x="624" y="480"/>
              </a:cxn>
              <a:cxn ang="0">
                <a:pos x="0" y="288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0909" name="Freeform 13"/>
          <p:cNvSpPr>
            <a:spLocks/>
          </p:cNvSpPr>
          <p:nvPr/>
        </p:nvSpPr>
        <p:spPr bwMode="auto">
          <a:xfrm>
            <a:off x="4343400" y="4495800"/>
            <a:ext cx="990600" cy="7620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624" y="0"/>
              </a:cxn>
              <a:cxn ang="0">
                <a:pos x="624" y="480"/>
              </a:cxn>
              <a:cxn ang="0">
                <a:pos x="0" y="288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4495800" y="5410200"/>
            <a:ext cx="165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pitchFamily="34" charset="0"/>
              </a:rPr>
              <a:t>ε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97A-EFB8-4CF9-986B-E6CD95AB1FA6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Nondeterminism –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in one start state.</a:t>
            </a:r>
          </a:p>
          <a:p>
            <a:r>
              <a:rPr lang="en-US"/>
              <a:t>Accept if any sequence of choices leads to a final state.</a:t>
            </a:r>
          </a:p>
          <a:p>
            <a:r>
              <a:rPr lang="en-US">
                <a:solidFill>
                  <a:srgbClr val="3366FF"/>
                </a:solidFill>
              </a:rPr>
              <a:t>Intuitively</a:t>
            </a:r>
            <a:r>
              <a:rPr lang="en-US"/>
              <a:t>: the NFA always “guesses right.”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414D-D0B1-4A30-8989-844FC4429E99}" type="slidenum">
              <a:rPr lang="en-US"/>
              <a:pPr/>
              <a:t>30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Picture of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-Transition Removal</a:t>
            </a:r>
          </a:p>
        </p:txBody>
      </p:sp>
      <p:sp>
        <p:nvSpPr>
          <p:cNvPr id="82947" name="Freeform 3"/>
          <p:cNvSpPr>
            <a:spLocks/>
          </p:cNvSpPr>
          <p:nvPr/>
        </p:nvSpPr>
        <p:spPr bwMode="auto">
          <a:xfrm>
            <a:off x="2209800" y="2895600"/>
            <a:ext cx="1143000" cy="2133600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720" y="0"/>
              </a:cxn>
              <a:cxn ang="0">
                <a:pos x="720" y="1152"/>
              </a:cxn>
              <a:cxn ang="0">
                <a:pos x="0" y="672"/>
              </a:cxn>
            </a:cxnLst>
            <a:rect l="0" t="0" r="r" b="b"/>
            <a:pathLst>
              <a:path w="720" h="1152">
                <a:moveTo>
                  <a:pt x="0" y="672"/>
                </a:moveTo>
                <a:lnTo>
                  <a:pt x="720" y="0"/>
                </a:lnTo>
                <a:lnTo>
                  <a:pt x="720" y="1152"/>
                </a:lnTo>
                <a:lnTo>
                  <a:pt x="0" y="672"/>
                </a:ln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066800" y="4800600"/>
            <a:ext cx="165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pitchFamily="34" charset="0"/>
              </a:rPr>
              <a:t>ε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33528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33528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33528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657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36576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3657600" y="4495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2955" name="Freeform 11"/>
          <p:cNvSpPr>
            <a:spLocks/>
          </p:cNvSpPr>
          <p:nvPr/>
        </p:nvSpPr>
        <p:spPr bwMode="auto">
          <a:xfrm>
            <a:off x="4343400" y="2438400"/>
            <a:ext cx="990600" cy="7620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624" y="0"/>
              </a:cxn>
              <a:cxn ang="0">
                <a:pos x="624" y="480"/>
              </a:cxn>
              <a:cxn ang="0">
                <a:pos x="0" y="288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2956" name="Freeform 12"/>
          <p:cNvSpPr>
            <a:spLocks/>
          </p:cNvSpPr>
          <p:nvPr/>
        </p:nvSpPr>
        <p:spPr bwMode="auto">
          <a:xfrm>
            <a:off x="4343400" y="3276600"/>
            <a:ext cx="990600" cy="7620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624" y="0"/>
              </a:cxn>
              <a:cxn ang="0">
                <a:pos x="624" y="480"/>
              </a:cxn>
              <a:cxn ang="0">
                <a:pos x="0" y="288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2957" name="Freeform 13"/>
          <p:cNvSpPr>
            <a:spLocks/>
          </p:cNvSpPr>
          <p:nvPr/>
        </p:nvSpPr>
        <p:spPr bwMode="auto">
          <a:xfrm>
            <a:off x="4343400" y="4495800"/>
            <a:ext cx="990600" cy="7620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624" y="0"/>
              </a:cxn>
              <a:cxn ang="0">
                <a:pos x="624" y="480"/>
              </a:cxn>
              <a:cxn ang="0">
                <a:pos x="0" y="288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4495800" y="5410200"/>
            <a:ext cx="165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pitchFamily="34" charset="0"/>
              </a:rPr>
              <a:t>ε</a:t>
            </a:r>
          </a:p>
        </p:txBody>
      </p:sp>
      <p:grpSp>
        <p:nvGrpSpPr>
          <p:cNvPr id="82962" name="Group 18"/>
          <p:cNvGrpSpPr>
            <a:grpSpLocks/>
          </p:cNvGrpSpPr>
          <p:nvPr/>
        </p:nvGrpSpPr>
        <p:grpSpPr bwMode="auto">
          <a:xfrm>
            <a:off x="2209800" y="1600200"/>
            <a:ext cx="1506538" cy="1295400"/>
            <a:chOff x="1392" y="1008"/>
            <a:chExt cx="949" cy="816"/>
          </a:xfrm>
        </p:grpSpPr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1392" y="1008"/>
              <a:ext cx="94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Text goes</a:t>
              </a:r>
            </a:p>
            <a:p>
              <a:r>
                <a:rPr lang="en-US"/>
                <a:t>from here</a:t>
              </a:r>
            </a:p>
          </p:txBody>
        </p:sp>
        <p:sp>
          <p:nvSpPr>
            <p:cNvPr id="82960" name="Line 16"/>
            <p:cNvSpPr>
              <a:spLocks noChangeShapeType="1"/>
            </p:cNvSpPr>
            <p:nvPr/>
          </p:nvSpPr>
          <p:spPr bwMode="auto">
            <a:xfrm>
              <a:off x="1824" y="1584"/>
              <a:ext cx="288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82964" name="Group 20"/>
          <p:cNvGrpSpPr>
            <a:grpSpLocks/>
          </p:cNvGrpSpPr>
          <p:nvPr/>
        </p:nvGrpSpPr>
        <p:grpSpPr bwMode="auto">
          <a:xfrm>
            <a:off x="4800600" y="1447800"/>
            <a:ext cx="3321050" cy="1600200"/>
            <a:chOff x="3024" y="912"/>
            <a:chExt cx="2092" cy="1008"/>
          </a:xfrm>
        </p:grpSpPr>
        <p:sp>
          <p:nvSpPr>
            <p:cNvPr id="82961" name="Line 17"/>
            <p:cNvSpPr>
              <a:spLocks noChangeShapeType="1"/>
            </p:cNvSpPr>
            <p:nvPr/>
          </p:nvSpPr>
          <p:spPr bwMode="auto">
            <a:xfrm flipH="1">
              <a:off x="3360" y="1440"/>
              <a:ext cx="672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3024" y="912"/>
              <a:ext cx="20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To here, and performs</a:t>
              </a:r>
            </a:p>
            <a:p>
              <a:r>
                <a:rPr lang="en-US"/>
                <a:t>the subset construction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39A5-C9E1-4D4B-B99B-E815305EEB38}" type="slidenum">
              <a:rPr lang="en-US"/>
              <a:pPr/>
              <a:t>31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Picture of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-Transition Removal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2209800" y="2895600"/>
            <a:ext cx="1143000" cy="2133600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720" y="0"/>
              </a:cxn>
              <a:cxn ang="0">
                <a:pos x="720" y="1152"/>
              </a:cxn>
              <a:cxn ang="0">
                <a:pos x="0" y="672"/>
              </a:cxn>
            </a:cxnLst>
            <a:rect l="0" t="0" r="r" b="b"/>
            <a:pathLst>
              <a:path w="720" h="1152">
                <a:moveTo>
                  <a:pt x="0" y="672"/>
                </a:moveTo>
                <a:lnTo>
                  <a:pt x="720" y="0"/>
                </a:lnTo>
                <a:lnTo>
                  <a:pt x="720" y="1152"/>
                </a:lnTo>
                <a:lnTo>
                  <a:pt x="0" y="672"/>
                </a:ln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066800" y="4800600"/>
            <a:ext cx="165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pitchFamily="34" charset="0"/>
              </a:rPr>
              <a:t>ε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33528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33528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657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6576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657600" y="4495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4343400" y="2438400"/>
            <a:ext cx="990600" cy="7620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624" y="0"/>
              </a:cxn>
              <a:cxn ang="0">
                <a:pos x="624" y="480"/>
              </a:cxn>
              <a:cxn ang="0">
                <a:pos x="0" y="288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5004" name="Freeform 12"/>
          <p:cNvSpPr>
            <a:spLocks/>
          </p:cNvSpPr>
          <p:nvPr/>
        </p:nvSpPr>
        <p:spPr bwMode="auto">
          <a:xfrm>
            <a:off x="4343400" y="3276600"/>
            <a:ext cx="990600" cy="7620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624" y="0"/>
              </a:cxn>
              <a:cxn ang="0">
                <a:pos x="624" y="480"/>
              </a:cxn>
              <a:cxn ang="0">
                <a:pos x="0" y="288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4343400" y="4495800"/>
            <a:ext cx="990600" cy="7620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624" y="0"/>
              </a:cxn>
              <a:cxn ang="0">
                <a:pos x="624" y="480"/>
              </a:cxn>
              <a:cxn ang="0">
                <a:pos x="0" y="288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495800" y="5410200"/>
            <a:ext cx="165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pitchFamily="34" charset="0"/>
              </a:rPr>
              <a:t>ε</a:t>
            </a:r>
          </a:p>
        </p:txBody>
      </p:sp>
      <p:grpSp>
        <p:nvGrpSpPr>
          <p:cNvPr id="85007" name="Group 15"/>
          <p:cNvGrpSpPr>
            <a:grpSpLocks/>
          </p:cNvGrpSpPr>
          <p:nvPr/>
        </p:nvGrpSpPr>
        <p:grpSpPr bwMode="auto">
          <a:xfrm>
            <a:off x="1066800" y="2819400"/>
            <a:ext cx="1506538" cy="1295400"/>
            <a:chOff x="1392" y="1008"/>
            <a:chExt cx="949" cy="816"/>
          </a:xfrm>
        </p:grpSpPr>
        <p:sp>
          <p:nvSpPr>
            <p:cNvPr id="85008" name="Text Box 16"/>
            <p:cNvSpPr txBox="1">
              <a:spLocks noChangeArrowheads="1"/>
            </p:cNvSpPr>
            <p:nvPr/>
          </p:nvSpPr>
          <p:spPr bwMode="auto">
            <a:xfrm>
              <a:off x="1392" y="1008"/>
              <a:ext cx="94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We’ll go</a:t>
              </a:r>
            </a:p>
            <a:p>
              <a:r>
                <a:rPr lang="en-US"/>
                <a:t>from here</a:t>
              </a:r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>
              <a:off x="1824" y="1584"/>
              <a:ext cx="288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85013" name="Group 21"/>
          <p:cNvGrpSpPr>
            <a:grpSpLocks/>
          </p:cNvGrpSpPr>
          <p:nvPr/>
        </p:nvGrpSpPr>
        <p:grpSpPr bwMode="auto">
          <a:xfrm>
            <a:off x="4343400" y="1447800"/>
            <a:ext cx="3251200" cy="1447800"/>
            <a:chOff x="2736" y="912"/>
            <a:chExt cx="2048" cy="912"/>
          </a:xfrm>
        </p:grpSpPr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 flipH="1">
              <a:off x="2736" y="1200"/>
              <a:ext cx="288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5012" name="Text Box 20"/>
            <p:cNvSpPr txBox="1">
              <a:spLocks noChangeArrowheads="1"/>
            </p:cNvSpPr>
            <p:nvPr/>
          </p:nvSpPr>
          <p:spPr bwMode="auto">
            <a:xfrm>
              <a:off x="3024" y="912"/>
              <a:ext cx="17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To here, with no</a:t>
              </a:r>
            </a:p>
            <a:p>
              <a:r>
                <a:rPr lang="en-US"/>
                <a:t>subset construction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924-5167-4B48-A4E0-0A1D85E3C35C}" type="slidenum">
              <a:rPr lang="en-US"/>
              <a:pPr/>
              <a:t>32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an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-NFA with states Q, inputs </a:t>
            </a:r>
            <a:r>
              <a:rPr lang="en-US">
                <a:latin typeface="Lucida Sans Unicode" pitchFamily="34" charset="0"/>
              </a:rPr>
              <a:t>Σ</a:t>
            </a:r>
            <a:r>
              <a:rPr lang="en-US"/>
              <a:t>, start state q</a:t>
            </a:r>
            <a:r>
              <a:rPr lang="en-US" baseline="-25000"/>
              <a:t>0</a:t>
            </a:r>
            <a:r>
              <a:rPr lang="en-US"/>
              <a:t>, final states F, and transition function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 baseline="-25000"/>
              <a:t>E</a:t>
            </a:r>
            <a:r>
              <a:rPr lang="en-US"/>
              <a:t>.</a:t>
            </a:r>
          </a:p>
          <a:p>
            <a:r>
              <a:rPr lang="en-US"/>
              <a:t>Construct an “ordinary” NFA with states Q, inputs </a:t>
            </a:r>
            <a:r>
              <a:rPr lang="en-US">
                <a:latin typeface="Lucida Sans Unicode" pitchFamily="34" charset="0"/>
              </a:rPr>
              <a:t>Σ</a:t>
            </a:r>
            <a:r>
              <a:rPr lang="en-US"/>
              <a:t>, start state q</a:t>
            </a:r>
            <a:r>
              <a:rPr lang="en-US" baseline="-25000"/>
              <a:t>0</a:t>
            </a:r>
            <a:r>
              <a:rPr lang="en-US"/>
              <a:t>, final states F’, and transition function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 baseline="-25000"/>
              <a:t>N</a:t>
            </a:r>
            <a:r>
              <a:rPr lang="en-US"/>
              <a:t>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2AD5-FD31-4379-9599-81444390ACE8}" type="slidenum">
              <a:rPr lang="en-US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7656"/>
                <a:ext cx="7772400" cy="3888432"/>
              </a:xfrm>
            </p:spPr>
            <p:txBody>
              <a:bodyPr/>
              <a:lstStyle/>
              <a:p>
                <a:pPr marL="609600" indent="-609600"/>
                <a:r>
                  <a:rPr lang="en-US" sz="2400" dirty="0" smtClean="0"/>
                  <a:t>Compute </a:t>
                </a:r>
                <a:r>
                  <a:rPr lang="en-US" sz="2400" dirty="0" err="1">
                    <a:latin typeface="Lucida Sans Unicode" pitchFamily="34" charset="0"/>
                  </a:rPr>
                  <a:t>δ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(q, a) as follows:</a:t>
                </a:r>
              </a:p>
              <a:p>
                <a:pPr marL="990600" lvl="1" indent="-533400">
                  <a:buFont typeface="Monotype Sorts" pitchFamily="2" charset="2"/>
                  <a:buAutoNum type="arabicPeriod"/>
                </a:pPr>
                <a:r>
                  <a:rPr lang="en-US" sz="2400" dirty="0"/>
                  <a:t>Let S = CL(q).</a:t>
                </a:r>
              </a:p>
              <a:p>
                <a:pPr marL="990600" lvl="1" indent="-533400">
                  <a:buFont typeface="Monotype Sorts" pitchFamily="2" charset="2"/>
                  <a:buAutoNum type="arabicPeriod"/>
                </a:pPr>
                <a:r>
                  <a:rPr lang="en-US" sz="2400" dirty="0" err="1">
                    <a:latin typeface="Lucida Sans Unicode" pitchFamily="34" charset="0"/>
                  </a:rPr>
                  <a:t>δ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(q, a) is the union over all p in S of </a:t>
                </a:r>
                <a:r>
                  <a:rPr lang="en-US" sz="2400" dirty="0" err="1">
                    <a:latin typeface="Lucida Sans Unicode" pitchFamily="34" charset="0"/>
                  </a:rPr>
                  <a:t>δ</a:t>
                </a:r>
                <a:r>
                  <a:rPr lang="en-US" sz="2400" baseline="-25000" dirty="0" err="1"/>
                  <a:t>E</a:t>
                </a:r>
                <a:r>
                  <a:rPr lang="en-US" sz="2400" dirty="0"/>
                  <a:t>(p, a).</a:t>
                </a:r>
              </a:p>
              <a:p>
                <a:pPr marL="609600" indent="-609600"/>
                <a:r>
                  <a:rPr lang="en-US" sz="2400" dirty="0"/>
                  <a:t>F’ = the set of states q such that CL(q) contains a state of F.</a:t>
                </a:r>
              </a:p>
              <a:p>
                <a:pPr marL="609600" indent="-609600"/>
                <a:r>
                  <a:rPr lang="en-US" sz="2400" dirty="0">
                    <a:solidFill>
                      <a:srgbClr val="3366FF"/>
                    </a:solidFill>
                  </a:rPr>
                  <a:t>Intuition</a:t>
                </a:r>
                <a:r>
                  <a:rPr lang="en-US" sz="2400" dirty="0"/>
                  <a:t>: </a:t>
                </a:r>
                <a:r>
                  <a:rPr lang="en-US" sz="2400" dirty="0" err="1">
                    <a:latin typeface="Lucida Sans Unicode" pitchFamily="34" charset="0"/>
                  </a:rPr>
                  <a:t>δ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 incorporates </a:t>
                </a:r>
                <a:r>
                  <a:rPr lang="en-US" sz="2400" dirty="0">
                    <a:latin typeface="Lucida Sans Unicode" pitchFamily="34" charset="0"/>
                  </a:rPr>
                  <a:t>ε</a:t>
                </a:r>
                <a:r>
                  <a:rPr lang="en-US" sz="2400" dirty="0"/>
                  <a:t>–transitions before using </a:t>
                </a:r>
                <a:r>
                  <a:rPr lang="en-US" sz="2400" i="1" dirty="0"/>
                  <a:t>a</a:t>
                </a:r>
                <a:r>
                  <a:rPr lang="en-US" sz="2400" dirty="0"/>
                  <a:t>  but not after</a:t>
                </a:r>
                <a:r>
                  <a:rPr lang="en-US" sz="2400" dirty="0" smtClean="0"/>
                  <a:t>.</a:t>
                </a:r>
                <a:endParaRPr lang="hu-HU" sz="2400" i="1" dirty="0" smtClean="0">
                  <a:latin typeface="Cambria Math" panose="02040503050406030204" pitchFamily="18" charset="0"/>
                </a:endParaRPr>
              </a:p>
              <a:p>
                <a:pPr marL="609600" indent="-609600"/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limLoc m:val="undOvr"/>
                        <m:supHide m:val="on"/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𝐶𝐿</m:t>
                        </m:r>
                        <m:d>
                          <m:dPr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7656"/>
                <a:ext cx="7772400" cy="3888432"/>
              </a:xfrm>
              <a:blipFill rotWithShape="0">
                <a:blip r:embed="rId3"/>
                <a:stretch>
                  <a:fillRect l="-1098" t="-2038" b="-53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églalap 4"/>
              <p:cNvSpPr/>
              <p:nvPr/>
            </p:nvSpPr>
            <p:spPr>
              <a:xfrm>
                <a:off x="5004048" y="3068960"/>
                <a:ext cx="3544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𝐶𝐿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)∩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068960"/>
                <a:ext cx="354436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888110"/>
            <a:ext cx="3236969" cy="2360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C7C8-08FF-40F9-AA25-FABD00FF5101}" type="slidenum">
              <a:rPr lang="en-US"/>
              <a:pPr/>
              <a:t>34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(4)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by induction on |w| that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     CL(</a:t>
            </a:r>
            <a:r>
              <a:rPr lang="en-US" dirty="0" err="1">
                <a:latin typeface="Lucida Sans Unicode" pitchFamily="34" charset="0"/>
              </a:rPr>
              <a:t>δ</a:t>
            </a:r>
            <a:r>
              <a:rPr lang="en-US" baseline="-25000" dirty="0" err="1"/>
              <a:t>N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w)) =   </a:t>
            </a:r>
            <a:r>
              <a:rPr lang="en-US" baseline="-25000" dirty="0"/>
              <a:t>E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w).</a:t>
            </a:r>
          </a:p>
          <a:p>
            <a:r>
              <a:rPr lang="en-US" dirty="0"/>
              <a:t>Thus, the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-NFA accepts w if and only if the “ordinary” NFA does.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4267200" y="3200400"/>
            <a:ext cx="423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Lucida Sans Unicode" pitchFamily="34" charset="0"/>
              </a:rPr>
              <a:t>δ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4BB2-305C-4AC6-8312-F1909A65F3B4}" type="slidenum">
              <a:rPr lang="en-US"/>
              <a:pPr/>
              <a:t>35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4984" y="38100"/>
            <a:ext cx="4724400" cy="457200"/>
          </a:xfrm>
        </p:spPr>
        <p:txBody>
          <a:bodyPr/>
          <a:lstStyle/>
          <a:p>
            <a:r>
              <a:rPr lang="en-US" sz="2800" dirty="0">
                <a:solidFill>
                  <a:srgbClr val="33CC33"/>
                </a:solidFill>
              </a:rPr>
              <a:t>Example</a:t>
            </a:r>
            <a:r>
              <a:rPr lang="en-US" sz="2800" dirty="0"/>
              <a:t>: </a:t>
            </a:r>
            <a:r>
              <a:rPr lang="en-US" sz="2800" dirty="0">
                <a:latin typeface="Lucida Sans Unicode" pitchFamily="34" charset="0"/>
              </a:rPr>
              <a:t>ε</a:t>
            </a:r>
            <a:r>
              <a:rPr lang="en-US" sz="2800" dirty="0"/>
              <a:t>-NFA-to-NFA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457200" y="1905000"/>
            <a:ext cx="3148013" cy="2770188"/>
            <a:chOff x="3658" y="1104"/>
            <a:chExt cx="1983" cy="1745"/>
          </a:xfrm>
        </p:grpSpPr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3936" y="1104"/>
              <a:ext cx="1705" cy="1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     0     1     </a:t>
              </a:r>
              <a:r>
                <a:rPr lang="en-US" sz="3200" dirty="0">
                  <a:latin typeface="Lucida Sans Unicode" pitchFamily="34" charset="0"/>
                </a:rPr>
                <a:t>ε</a:t>
              </a:r>
              <a:endParaRPr lang="en-US" dirty="0"/>
            </a:p>
            <a:p>
              <a:r>
                <a:rPr lang="en-US" dirty="0"/>
                <a:t>A  {E}  {B}  </a:t>
              </a:r>
              <a:r>
                <a:rPr lang="en-US" dirty="0">
                  <a:latin typeface="Lucida Sans Unicode" pitchFamily="34" charset="0"/>
                </a:rPr>
                <a:t>∅</a:t>
              </a:r>
              <a:endParaRPr lang="en-US" dirty="0"/>
            </a:p>
            <a:p>
              <a:r>
                <a:rPr lang="en-US" dirty="0"/>
                <a:t>B   </a:t>
              </a:r>
              <a:r>
                <a:rPr lang="en-US" dirty="0">
                  <a:latin typeface="Lucida Sans Unicode" pitchFamily="34" charset="0"/>
                </a:rPr>
                <a:t>∅</a:t>
              </a:r>
              <a:r>
                <a:rPr lang="en-US" dirty="0"/>
                <a:t>   {C} {D}</a:t>
              </a:r>
            </a:p>
            <a:p>
              <a:r>
                <a:rPr lang="en-US" dirty="0"/>
                <a:t>C   </a:t>
              </a:r>
              <a:r>
                <a:rPr lang="en-US" dirty="0">
                  <a:latin typeface="Lucida Sans Unicode" pitchFamily="34" charset="0"/>
                </a:rPr>
                <a:t>∅   </a:t>
              </a:r>
              <a:r>
                <a:rPr lang="en-US" dirty="0"/>
                <a:t>{D}  </a:t>
              </a:r>
              <a:r>
                <a:rPr lang="en-US" dirty="0">
                  <a:latin typeface="Lucida Sans Unicode" pitchFamily="34" charset="0"/>
                </a:rPr>
                <a:t>∅</a:t>
              </a:r>
              <a:endParaRPr lang="en-US" dirty="0"/>
            </a:p>
            <a:p>
              <a:r>
                <a:rPr lang="en-US" dirty="0"/>
                <a:t>D   </a:t>
              </a:r>
              <a:r>
                <a:rPr lang="en-US" dirty="0">
                  <a:latin typeface="Lucida Sans Unicode" pitchFamily="34" charset="0"/>
                </a:rPr>
                <a:t>∅    ∅   ∅</a:t>
              </a:r>
            </a:p>
            <a:p>
              <a:r>
                <a:rPr lang="en-US" dirty="0"/>
                <a:t>E   {F}   </a:t>
              </a:r>
              <a:r>
                <a:rPr lang="en-US" dirty="0">
                  <a:latin typeface="Lucida Sans Unicode" pitchFamily="34" charset="0"/>
                </a:rPr>
                <a:t>∅</a:t>
              </a:r>
              <a:r>
                <a:rPr lang="en-US" dirty="0"/>
                <a:t>  {B, C}</a:t>
              </a:r>
            </a:p>
            <a:p>
              <a:r>
                <a:rPr lang="en-US" dirty="0"/>
                <a:t>F   {D}   </a:t>
              </a:r>
              <a:r>
                <a:rPr lang="en-US" dirty="0">
                  <a:latin typeface="Lucida Sans Unicode" pitchFamily="34" charset="0"/>
                </a:rPr>
                <a:t>∅  ∅</a:t>
              </a: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365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3706" y="21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>
              <a:off x="3802" y="13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>
              <a:off x="418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4618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5002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193485" y="1829834"/>
            <a:ext cx="1054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Lucida Sans Unicode" pitchFamily="34" charset="0"/>
              </a:rPr>
              <a:t>ε</a:t>
            </a:r>
            <a:r>
              <a:rPr lang="en-US" dirty="0"/>
              <a:t>-NFA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4937125" y="1951038"/>
            <a:ext cx="217078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     0     1</a:t>
            </a:r>
          </a:p>
          <a:p>
            <a:r>
              <a:rPr lang="en-US" dirty="0"/>
              <a:t>A  {E}  {B}</a:t>
            </a:r>
          </a:p>
          <a:p>
            <a:r>
              <a:rPr lang="en-US" dirty="0">
                <a:solidFill>
                  <a:srgbClr val="3366FF"/>
                </a:solidFill>
              </a:rPr>
              <a:t>B   </a:t>
            </a:r>
            <a:r>
              <a:rPr lang="en-US" dirty="0">
                <a:latin typeface="Lucida Sans Unicode" pitchFamily="34" charset="0"/>
              </a:rPr>
              <a:t>∅</a:t>
            </a:r>
            <a:r>
              <a:rPr lang="en-US" dirty="0"/>
              <a:t>   {C}</a:t>
            </a:r>
          </a:p>
          <a:p>
            <a:r>
              <a:rPr lang="en-US" dirty="0"/>
              <a:t>C   </a:t>
            </a:r>
            <a:r>
              <a:rPr lang="en-US" dirty="0">
                <a:latin typeface="Lucida Sans Unicode" pitchFamily="34" charset="0"/>
              </a:rPr>
              <a:t>∅   </a:t>
            </a:r>
            <a:r>
              <a:rPr lang="en-US" dirty="0"/>
              <a:t>{D}</a:t>
            </a:r>
          </a:p>
          <a:p>
            <a:r>
              <a:rPr lang="en-US" dirty="0"/>
              <a:t>D   </a:t>
            </a:r>
            <a:r>
              <a:rPr lang="en-US" dirty="0">
                <a:latin typeface="Lucida Sans Unicode" pitchFamily="34" charset="0"/>
              </a:rPr>
              <a:t>∅    ∅</a:t>
            </a:r>
          </a:p>
          <a:p>
            <a:r>
              <a:rPr lang="en-US" dirty="0">
                <a:solidFill>
                  <a:srgbClr val="3366FF"/>
                </a:solidFill>
              </a:rPr>
              <a:t>E</a:t>
            </a:r>
            <a:r>
              <a:rPr lang="en-US" dirty="0"/>
              <a:t>   {F}  </a:t>
            </a:r>
            <a:r>
              <a:rPr lang="en-US" dirty="0">
                <a:solidFill>
                  <a:srgbClr val="FF0066"/>
                </a:solidFill>
              </a:rPr>
              <a:t>{C, D}</a:t>
            </a:r>
          </a:p>
          <a:p>
            <a:r>
              <a:rPr lang="en-US" dirty="0"/>
              <a:t>F   {D}   </a:t>
            </a:r>
            <a:r>
              <a:rPr lang="en-US" dirty="0">
                <a:latin typeface="Lucida Sans Unicode" pitchFamily="34" charset="0"/>
              </a:rPr>
              <a:t>∅</a:t>
            </a:r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44958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572000" y="3429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4724400" y="2362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5334000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6019800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4572000" y="3810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*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572000" y="2667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*</a:t>
            </a:r>
          </a:p>
        </p:txBody>
      </p:sp>
      <p:grpSp>
        <p:nvGrpSpPr>
          <p:cNvPr id="76825" name="Group 25"/>
          <p:cNvGrpSpPr>
            <a:grpSpLocks/>
          </p:cNvGrpSpPr>
          <p:nvPr/>
        </p:nvGrpSpPr>
        <p:grpSpPr bwMode="auto">
          <a:xfrm>
            <a:off x="5943599" y="4267200"/>
            <a:ext cx="2051050" cy="2149475"/>
            <a:chOff x="3744" y="2688"/>
            <a:chExt cx="1292" cy="1354"/>
          </a:xfrm>
        </p:grpSpPr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>
              <a:off x="3744" y="2976"/>
              <a:ext cx="1292" cy="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Since closure of</a:t>
              </a:r>
            </a:p>
            <a:p>
              <a:r>
                <a:rPr lang="en-US" sz="2000" dirty="0"/>
                <a:t>E includes B and</a:t>
              </a:r>
            </a:p>
            <a:p>
              <a:r>
                <a:rPr lang="en-US" sz="2000" dirty="0"/>
                <a:t>C; which have</a:t>
              </a:r>
            </a:p>
            <a:p>
              <a:r>
                <a:rPr lang="en-US" sz="2000" dirty="0"/>
                <a:t>transitions on 1</a:t>
              </a:r>
            </a:p>
            <a:p>
              <a:r>
                <a:rPr lang="en-US" sz="2000" dirty="0"/>
                <a:t>to C and D</a:t>
              </a:r>
              <a:r>
                <a:rPr lang="en-US" dirty="0"/>
                <a:t>.</a:t>
              </a:r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 flipH="1" flipV="1">
              <a:off x="4263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76829" name="Group 29"/>
          <p:cNvGrpSpPr>
            <a:grpSpLocks/>
          </p:cNvGrpSpPr>
          <p:nvPr/>
        </p:nvGrpSpPr>
        <p:grpSpPr bwMode="auto">
          <a:xfrm>
            <a:off x="2386013" y="2971800"/>
            <a:ext cx="2690814" cy="3562350"/>
            <a:chOff x="1503" y="1872"/>
            <a:chExt cx="1695" cy="2244"/>
          </a:xfrm>
        </p:grpSpPr>
        <p:sp>
          <p:nvSpPr>
            <p:cNvPr id="76826" name="Text Box 26"/>
            <p:cNvSpPr txBox="1">
              <a:spLocks noChangeArrowheads="1"/>
            </p:cNvSpPr>
            <p:nvPr/>
          </p:nvSpPr>
          <p:spPr bwMode="auto">
            <a:xfrm>
              <a:off x="1503" y="3476"/>
              <a:ext cx="169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Since closures of</a:t>
              </a:r>
            </a:p>
            <a:p>
              <a:r>
                <a:rPr lang="en-US" sz="2000" dirty="0"/>
                <a:t>B </a:t>
              </a:r>
              <a:r>
                <a:rPr lang="hu-HU" sz="2000" dirty="0" smtClean="0"/>
                <a:t>and D </a:t>
              </a:r>
              <a:r>
                <a:rPr lang="en-US" sz="2000" dirty="0" smtClean="0"/>
                <a:t>and </a:t>
              </a:r>
              <a:r>
                <a:rPr lang="en-US" sz="2000" dirty="0"/>
                <a:t>E include</a:t>
              </a:r>
            </a:p>
            <a:p>
              <a:r>
                <a:rPr lang="en-US" sz="2000" dirty="0"/>
                <a:t>final state D.</a:t>
              </a:r>
            </a:p>
          </p:txBody>
        </p:sp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 flipV="1">
              <a:off x="2165" y="1872"/>
              <a:ext cx="715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76828" name="Line 28"/>
            <p:cNvSpPr>
              <a:spLocks noChangeShapeType="1"/>
            </p:cNvSpPr>
            <p:nvPr/>
          </p:nvSpPr>
          <p:spPr bwMode="auto">
            <a:xfrm flipV="1">
              <a:off x="2338" y="2592"/>
              <a:ext cx="590" cy="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 flipV="1">
              <a:off x="2200" y="2296"/>
              <a:ext cx="726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3519220" y="415142"/>
            <a:ext cx="55172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u-HU" sz="2000" dirty="0" smtClean="0">
                <a:solidFill>
                  <a:srgbClr val="FF9900"/>
                </a:solidFill>
              </a:rPr>
              <a:t>CL(A)={</a:t>
            </a:r>
            <a:r>
              <a:rPr lang="hu-HU" sz="2000" dirty="0" err="1" smtClean="0">
                <a:solidFill>
                  <a:srgbClr val="FF9900"/>
                </a:solidFill>
              </a:rPr>
              <a:t>A</a:t>
            </a:r>
            <a:r>
              <a:rPr lang="hu-HU" sz="2000" dirty="0" smtClean="0">
                <a:solidFill>
                  <a:srgbClr val="FF9900"/>
                </a:solidFill>
              </a:rPr>
              <a:t>}, CL(C)={</a:t>
            </a:r>
            <a:r>
              <a:rPr lang="hu-HU" sz="2000" dirty="0" err="1" smtClean="0">
                <a:solidFill>
                  <a:srgbClr val="FF9900"/>
                </a:solidFill>
              </a:rPr>
              <a:t>C</a:t>
            </a:r>
            <a:r>
              <a:rPr lang="hu-HU" sz="2000" dirty="0" smtClean="0">
                <a:solidFill>
                  <a:srgbClr val="FF9900"/>
                </a:solidFill>
              </a:rPr>
              <a:t>},CL(F)={</a:t>
            </a:r>
            <a:r>
              <a:rPr lang="hu-HU" sz="2000" dirty="0" err="1" smtClean="0">
                <a:solidFill>
                  <a:srgbClr val="FF9900"/>
                </a:solidFill>
              </a:rPr>
              <a:t>F</a:t>
            </a:r>
            <a:r>
              <a:rPr lang="hu-HU" sz="2000" dirty="0" smtClean="0">
                <a:solidFill>
                  <a:srgbClr val="FF9900"/>
                </a:solidFill>
              </a:rPr>
              <a:t>},CL(D)={</a:t>
            </a:r>
            <a:r>
              <a:rPr lang="hu-HU" sz="2000" dirty="0" err="1" smtClean="0">
                <a:solidFill>
                  <a:srgbClr val="FF9900"/>
                </a:solidFill>
              </a:rPr>
              <a:t>D</a:t>
            </a:r>
            <a:r>
              <a:rPr lang="hu-HU" sz="2000" dirty="0" smtClean="0">
                <a:solidFill>
                  <a:srgbClr val="FF9900"/>
                </a:solidFill>
              </a:rPr>
              <a:t>}</a:t>
            </a:r>
            <a:endParaRPr lang="hu-HU" sz="2000" dirty="0" smtClean="0"/>
          </a:p>
          <a:p>
            <a:r>
              <a:rPr lang="en-US" sz="2000" dirty="0" smtClean="0">
                <a:solidFill>
                  <a:srgbClr val="3366FF"/>
                </a:solidFill>
              </a:rPr>
              <a:t>CL(B)= </a:t>
            </a:r>
            <a:r>
              <a:rPr lang="en-US" sz="2000" dirty="0">
                <a:solidFill>
                  <a:srgbClr val="3366FF"/>
                </a:solidFill>
              </a:rPr>
              <a:t>{B,D}; CL(E</a:t>
            </a:r>
            <a:r>
              <a:rPr lang="en-US" sz="2000" dirty="0" smtClean="0">
                <a:solidFill>
                  <a:srgbClr val="3366FF"/>
                </a:solidFill>
              </a:rPr>
              <a:t>)= </a:t>
            </a:r>
            <a:r>
              <a:rPr lang="hu-HU" sz="2000" dirty="0" smtClean="0">
                <a:solidFill>
                  <a:srgbClr val="3366FF"/>
                </a:solidFill>
              </a:rPr>
              <a:t>{</a:t>
            </a:r>
            <a:r>
              <a:rPr lang="en-US" sz="2000" dirty="0" smtClean="0">
                <a:solidFill>
                  <a:srgbClr val="3366FF"/>
                </a:solidFill>
              </a:rPr>
              <a:t>B,C,D,E</a:t>
            </a:r>
            <a:r>
              <a:rPr lang="en-US" sz="2000" dirty="0">
                <a:solidFill>
                  <a:srgbClr val="3366FF"/>
                </a:solidFill>
              </a:rPr>
              <a:t>}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36</a:t>
            </a:r>
            <a:endParaRPr lang="en-US" dirty="0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91598" y="-80994"/>
            <a:ext cx="3122613" cy="1981200"/>
            <a:chOff x="240" y="1296"/>
            <a:chExt cx="2592" cy="1728"/>
          </a:xfrm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672" y="182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1440" y="168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2112" y="168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51" name="AutoShape 23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672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2208" y="23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1728" y="1296"/>
              <a:ext cx="25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1008" y="2160"/>
              <a:ext cx="25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1536" y="2256"/>
              <a:ext cx="25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4670533" y="1046365"/>
                <a:ext cx="3797963" cy="1036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limLoc m:val="undOvr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𝐶𝐿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33" y="1046365"/>
                <a:ext cx="3797963" cy="103682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églalap 58"/>
              <p:cNvSpPr/>
              <p:nvPr/>
            </p:nvSpPr>
            <p:spPr>
              <a:xfrm>
                <a:off x="1016817" y="5026681"/>
                <a:ext cx="3544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𝐶𝐿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)∩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9" name="Téglalap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17" y="5026681"/>
                <a:ext cx="3544367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64019" y="1876602"/>
            <a:ext cx="720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0F5F-1E95-4101-9E40-A879DE14685F}" type="slidenum">
              <a:rPr lang="en-US"/>
              <a:pPr/>
              <a:t>36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DFA’s, NFA’s, and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–NFA’s all accept exactly the same set of languages: the regular languages.</a:t>
            </a:r>
          </a:p>
          <a:p>
            <a:r>
              <a:rPr lang="en-US"/>
              <a:t>The NFA types are easier to design and may have exponentially fewer states than a DFA.</a:t>
            </a:r>
          </a:p>
          <a:p>
            <a:r>
              <a:rPr lang="en-US"/>
              <a:t>But only a DFA can be implemented!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BCD1-AE97-4CCF-A5C8-8FE41E780738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Moves on a Chessboard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 = squares.</a:t>
            </a:r>
          </a:p>
          <a:p>
            <a:r>
              <a:rPr lang="en-US" dirty="0"/>
              <a:t>Inputs =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(move to an adjacent red square) and </a:t>
            </a:r>
            <a:r>
              <a:rPr lang="en-US" b="1" dirty="0"/>
              <a:t>b</a:t>
            </a:r>
            <a:r>
              <a:rPr lang="en-US" dirty="0"/>
              <a:t> (move to an adjacent black square).</a:t>
            </a:r>
          </a:p>
          <a:p>
            <a:r>
              <a:rPr lang="en-US" dirty="0"/>
              <a:t>Start state, final state are in opposite corners.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654F-43F3-4C07-8FC2-C83B756868CA}" type="slidenum">
              <a:rPr lang="en-US"/>
              <a:pPr/>
              <a:t>5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Chessboard – (2)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914400" y="1752600"/>
            <a:ext cx="2286000" cy="2286000"/>
            <a:chOff x="912" y="1344"/>
            <a:chExt cx="1440" cy="1440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457200" y="4343400"/>
            <a:ext cx="2789238" cy="838200"/>
            <a:chOff x="288" y="2736"/>
            <a:chExt cx="1757" cy="528"/>
          </a:xfrm>
        </p:grpSpPr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288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576" y="2736"/>
              <a:ext cx="1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1200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1824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838200" y="4724400"/>
            <a:ext cx="884238" cy="838200"/>
            <a:chOff x="528" y="2976"/>
            <a:chExt cx="557" cy="528"/>
          </a:xfrm>
        </p:grpSpPr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864" y="321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864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528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528" y="312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13353" name="Group 41"/>
          <p:cNvGrpSpPr>
            <a:grpSpLocks/>
          </p:cNvGrpSpPr>
          <p:nvPr/>
        </p:nvGrpSpPr>
        <p:grpSpPr bwMode="auto">
          <a:xfrm>
            <a:off x="1752600" y="4724400"/>
            <a:ext cx="960438" cy="1219200"/>
            <a:chOff x="1104" y="2976"/>
            <a:chExt cx="605" cy="768"/>
          </a:xfrm>
        </p:grpSpPr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1488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488" y="345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1488" y="321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1104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1104" y="316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1752600" y="4953000"/>
            <a:ext cx="960438" cy="1371600"/>
            <a:chOff x="1104" y="3120"/>
            <a:chExt cx="605" cy="864"/>
          </a:xfrm>
        </p:grpSpPr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1488" y="369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 flipV="1"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1104" y="336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1104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743200" y="4724400"/>
            <a:ext cx="1036638" cy="457200"/>
            <a:chOff x="1728" y="2976"/>
            <a:chExt cx="653" cy="288"/>
          </a:xfrm>
        </p:grpSpPr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2160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2743200" y="4953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13366" name="Group 54"/>
          <p:cNvGrpSpPr>
            <a:grpSpLocks/>
          </p:cNvGrpSpPr>
          <p:nvPr/>
        </p:nvGrpSpPr>
        <p:grpSpPr bwMode="auto">
          <a:xfrm>
            <a:off x="2743200" y="5105400"/>
            <a:ext cx="1036638" cy="1600200"/>
            <a:chOff x="1728" y="3312"/>
            <a:chExt cx="653" cy="1008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2160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2160" y="355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2160" y="40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2160" y="379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V="1">
              <a:off x="1728" y="345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 flipV="1">
              <a:off x="1728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1728" y="37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1728" y="379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3367" name="Line 55"/>
          <p:cNvSpPr>
            <a:spLocks noChangeShapeType="1"/>
          </p:cNvSpPr>
          <p:nvPr/>
        </p:nvSpPr>
        <p:spPr bwMode="auto">
          <a:xfrm flipV="1">
            <a:off x="2743200" y="5029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13374" name="Group 62"/>
          <p:cNvGrpSpPr>
            <a:grpSpLocks/>
          </p:cNvGrpSpPr>
          <p:nvPr/>
        </p:nvGrpSpPr>
        <p:grpSpPr bwMode="auto">
          <a:xfrm>
            <a:off x="4572000" y="1676400"/>
            <a:ext cx="3200400" cy="3843338"/>
            <a:chOff x="2880" y="1035"/>
            <a:chExt cx="2016" cy="2421"/>
          </a:xfrm>
        </p:grpSpPr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/>
                <a:t>       r         b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2,6       5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/>
                <a:t>6,8        5</a:t>
              </a: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69" name="Line 57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3370" name="Text Box 58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3886200" y="6172200"/>
            <a:ext cx="4756150" cy="457200"/>
            <a:chOff x="2448" y="3888"/>
            <a:chExt cx="2996" cy="288"/>
          </a:xfrm>
        </p:grpSpPr>
        <p:sp>
          <p:nvSpPr>
            <p:cNvPr id="13371" name="Text Box 59"/>
            <p:cNvSpPr txBox="1">
              <a:spLocks noChangeArrowheads="1"/>
            </p:cNvSpPr>
            <p:nvPr/>
          </p:nvSpPr>
          <p:spPr bwMode="auto">
            <a:xfrm>
              <a:off x="2592" y="3888"/>
              <a:ext cx="2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Accept, since final state reached</a:t>
              </a:r>
            </a:p>
          </p:txBody>
        </p:sp>
        <p:sp>
          <p:nvSpPr>
            <p:cNvPr id="13372" name="Line 60"/>
            <p:cNvSpPr>
              <a:spLocks noChangeShapeType="1"/>
            </p:cNvSpPr>
            <p:nvPr/>
          </p:nvSpPr>
          <p:spPr bwMode="auto">
            <a:xfrm flipH="1">
              <a:off x="2448" y="40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0" grpId="0" animBg="1"/>
      <p:bldP spid="133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7825-6181-4F2D-A88D-6C27FA507C7D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NFA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finite set of states, typically Q.</a:t>
            </a:r>
          </a:p>
          <a:p>
            <a:r>
              <a:rPr lang="en-US"/>
              <a:t>An input alphabet, typically </a:t>
            </a:r>
            <a:r>
              <a:rPr lang="en-US">
                <a:latin typeface="Lucida Sans Unicode" pitchFamily="34" charset="0"/>
              </a:rPr>
              <a:t>Σ</a:t>
            </a:r>
            <a:r>
              <a:rPr lang="en-US"/>
              <a:t>.</a:t>
            </a:r>
          </a:p>
          <a:p>
            <a:r>
              <a:rPr lang="en-US"/>
              <a:t>A transition function, typically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.</a:t>
            </a:r>
          </a:p>
          <a:p>
            <a:r>
              <a:rPr lang="en-US"/>
              <a:t>A start state in Q, typically q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r>
              <a:rPr lang="en-US"/>
              <a:t>A set of final states F </a:t>
            </a:r>
            <a:r>
              <a:rPr lang="en-US">
                <a:latin typeface="Lucida Sans Unicode" pitchFamily="34" charset="0"/>
              </a:rPr>
              <a:t>⊆</a:t>
            </a:r>
            <a:r>
              <a:rPr lang="en-US"/>
              <a:t> Q.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ED6-DC13-4F56-B710-EEC9D6905E64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Function of an NFA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(q, a) is a set of states.</a:t>
            </a:r>
          </a:p>
          <a:p>
            <a:r>
              <a:rPr lang="en-US" dirty="0"/>
              <a:t>Extend to strings as follows: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(q,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) = {q}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(q, </a:t>
            </a:r>
            <a:r>
              <a:rPr lang="en-US" dirty="0" err="1"/>
              <a:t>wa</a:t>
            </a:r>
            <a:r>
              <a:rPr lang="en-US" dirty="0"/>
              <a:t>) = the union over all states p in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(q, w) of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(p, a</a:t>
            </a:r>
            <a:r>
              <a:rPr lang="en-US" dirty="0" smtClean="0"/>
              <a:t>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formally</a:t>
            </a:r>
            <a:r>
              <a:rPr lang="hu-HU" dirty="0" smtClean="0"/>
              <a:t>: </a:t>
            </a:r>
            <a:endParaRPr lang="en-US" dirty="0"/>
          </a:p>
        </p:txBody>
      </p:sp>
      <p:pic>
        <p:nvPicPr>
          <p:cNvPr id="87040" name="Picture 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869159"/>
            <a:ext cx="3456384" cy="122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1D-2147-45C9-B021-5A98A6BA2BA2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an NFA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string w is accepted by an NFA if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contains at least one final state.</a:t>
            </a:r>
          </a:p>
          <a:p>
            <a:r>
              <a:rPr lang="en-US"/>
              <a:t>The language of the NFA is the set of strings it accepts.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017F-84E2-427B-A041-DEC108AAF745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54102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Language of an NFA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chessboard NFA we saw that </a:t>
            </a:r>
            <a:r>
              <a:rPr lang="en-US" b="1" dirty="0" err="1">
                <a:solidFill>
                  <a:srgbClr val="FF0000"/>
                </a:solidFill>
              </a:rPr>
              <a:t>r</a:t>
            </a:r>
            <a:r>
              <a:rPr lang="en-US" b="1" dirty="0" err="1"/>
              <a:t>bb</a:t>
            </a:r>
            <a:r>
              <a:rPr lang="en-US" dirty="0"/>
              <a:t> is accepted.</a:t>
            </a:r>
          </a:p>
          <a:p>
            <a:r>
              <a:rPr lang="en-US" dirty="0"/>
              <a:t>If the input consists of only </a:t>
            </a:r>
            <a:r>
              <a:rPr lang="en-US" b="1" dirty="0" err="1"/>
              <a:t>b</a:t>
            </a:r>
            <a:r>
              <a:rPr lang="en-US" dirty="0" err="1"/>
              <a:t>’s</a:t>
            </a:r>
            <a:r>
              <a:rPr lang="en-US" dirty="0"/>
              <a:t>, the set of accessible states alternates between {5} and {1,3,7,9}, so only even-length, nonempty strings of </a:t>
            </a:r>
            <a:r>
              <a:rPr lang="en-US" b="1" dirty="0" err="1"/>
              <a:t>b</a:t>
            </a:r>
            <a:r>
              <a:rPr lang="en-US" dirty="0" err="1"/>
              <a:t>’s</a:t>
            </a:r>
            <a:r>
              <a:rPr lang="en-US" dirty="0"/>
              <a:t> are accepted.</a:t>
            </a:r>
          </a:p>
          <a:p>
            <a:r>
              <a:rPr lang="en-US" dirty="0"/>
              <a:t>What about strings with at least one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?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6934200" y="304800"/>
            <a:ext cx="1524000" cy="1447800"/>
            <a:chOff x="912" y="1344"/>
            <a:chExt cx="1440" cy="144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fa3.pptx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2347</Words>
  <Application>Microsoft Office PowerPoint</Application>
  <PresentationFormat>Diavetítés a képernyőre (4:3 oldalarány)</PresentationFormat>
  <Paragraphs>660</Paragraphs>
  <Slides>36</Slides>
  <Notes>36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42" baseType="lpstr">
      <vt:lpstr>Cambria Math</vt:lpstr>
      <vt:lpstr>Lucida Sans Unicode</vt:lpstr>
      <vt:lpstr>Monotype Sorts</vt:lpstr>
      <vt:lpstr>Tahoma</vt:lpstr>
      <vt:lpstr>Times New Roman</vt:lpstr>
      <vt:lpstr>Default Design</vt:lpstr>
      <vt:lpstr>Nondeterministic Finite Automata</vt:lpstr>
      <vt:lpstr>Nondeterminism</vt:lpstr>
      <vt:lpstr>Nondeterminism – (2)</vt:lpstr>
      <vt:lpstr>Example: Moves on a Chessboard</vt:lpstr>
      <vt:lpstr>Example: Chessboard – (2)</vt:lpstr>
      <vt:lpstr>Formal NFA</vt:lpstr>
      <vt:lpstr>Transition Function of an NFA</vt:lpstr>
      <vt:lpstr>Language of an NFA</vt:lpstr>
      <vt:lpstr>Example: Language of an NFA</vt:lpstr>
      <vt:lpstr>Equivalence of DFA’s, NFA’s</vt:lpstr>
      <vt:lpstr>Equivalence – (2)</vt:lpstr>
      <vt:lpstr>Subset Construction</vt:lpstr>
      <vt:lpstr>Critical Point</vt:lpstr>
      <vt:lpstr>Subset Construction – (2)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Proof of Equivalence: Subset Construction</vt:lpstr>
      <vt:lpstr>NFA’s With ε-Transitions</vt:lpstr>
      <vt:lpstr>Example: ε-NFA</vt:lpstr>
      <vt:lpstr>Closure of States</vt:lpstr>
      <vt:lpstr>Extended Delta  (delta-hat in the book, δ here) </vt:lpstr>
      <vt:lpstr>Example: Extended Delta</vt:lpstr>
      <vt:lpstr>Equivalence of NFA, ε-NFA</vt:lpstr>
      <vt:lpstr>Picture of ε-Transition Removal</vt:lpstr>
      <vt:lpstr>Picture of ε-Transition Removal</vt:lpstr>
      <vt:lpstr>Picture of ε-Transition Removal</vt:lpstr>
      <vt:lpstr>Equivalence – (2)</vt:lpstr>
      <vt:lpstr>PowerPoint bemutató</vt:lpstr>
      <vt:lpstr>Equivalence – (4)</vt:lpstr>
      <vt:lpstr>Example: ε-NFA-to-NFA</vt:lpstr>
      <vt:lpstr>Summary</vt:lpstr>
    </vt:vector>
  </TitlesOfParts>
  <Company>Stanford University, CS Dept.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CS154 slides</dc:title>
  <dc:creator>Jeff Ullman</dc:creator>
  <cp:lastModifiedBy>CSL</cp:lastModifiedBy>
  <cp:revision>162</cp:revision>
  <dcterms:created xsi:type="dcterms:W3CDTF">2002-03-23T20:14:09Z</dcterms:created>
  <dcterms:modified xsi:type="dcterms:W3CDTF">2018-03-05T08:56:57Z</dcterms:modified>
</cp:coreProperties>
</file>