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sldIdLst>
    <p:sldId id="28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82" r:id="rId10"/>
    <p:sldId id="283" r:id="rId11"/>
    <p:sldId id="28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72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3D9F9FA-8AC1-43A2-808D-685DADF4BA8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260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E75C4-AE48-4431-A871-5C30377F76B4}" type="slidenum">
              <a:rPr lang="en-US" altLang="hu-HU"/>
              <a:pPr/>
              <a:t>2</a:t>
            </a:fld>
            <a:endParaRPr lang="en-US" altLang="hu-H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9045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11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826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9E688-5C26-49AE-B128-3B42A08216D6}" type="slidenum">
              <a:rPr lang="en-US" altLang="hu-HU"/>
              <a:pPr/>
              <a:t>12</a:t>
            </a:fld>
            <a:endParaRPr lang="en-US" altLang="hu-HU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3042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54BC2-3F2F-4280-AC3D-4399883BAFEA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619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ED901-A1F6-4B2A-9DB7-5376738E58E4}" type="slidenum">
              <a:rPr lang="en-US" altLang="hu-HU"/>
              <a:pPr/>
              <a:t>14</a:t>
            </a:fld>
            <a:endParaRPr lang="en-US" altLang="hu-HU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8055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6796-03DF-4AD7-820B-EAD78D00A29E}" type="slidenum">
              <a:rPr lang="en-US" altLang="hu-HU"/>
              <a:pPr/>
              <a:t>15</a:t>
            </a:fld>
            <a:endParaRPr lang="en-US" altLang="hu-HU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93917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C24C0-629E-47D4-8F57-AEFEE9D42FCA}" type="slidenum">
              <a:rPr lang="en-US" altLang="hu-HU"/>
              <a:pPr/>
              <a:t>16</a:t>
            </a:fld>
            <a:endParaRPr lang="en-US" altLang="hu-H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847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26BC-5588-4A85-A5AC-AF236E32B0DF}" type="slidenum">
              <a:rPr lang="en-US" altLang="hu-HU"/>
              <a:pPr/>
              <a:t>17</a:t>
            </a:fld>
            <a:endParaRPr lang="en-US" altLang="hu-HU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05811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D5CE0-5977-489C-B50F-6C8A7BBB9AF5}" type="slidenum">
              <a:rPr lang="en-US" altLang="hu-HU"/>
              <a:pPr/>
              <a:t>18</a:t>
            </a:fld>
            <a:endParaRPr lang="en-US" altLang="hu-HU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9761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51808-D92F-4830-A047-5D64E706B1CC}" type="slidenum">
              <a:rPr lang="en-US" altLang="hu-HU"/>
              <a:pPr/>
              <a:t>19</a:t>
            </a:fld>
            <a:endParaRPr lang="en-US" altLang="hu-HU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83841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3541F-E906-408D-BF5F-99A12A181DA5}" type="slidenum">
              <a:rPr lang="en-US" altLang="hu-HU"/>
              <a:pPr/>
              <a:t>20</a:t>
            </a:fld>
            <a:endParaRPr lang="en-US" altLang="hu-HU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8866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EBCA2-40DD-4632-B8A3-8D8EA5927F88}" type="slidenum">
              <a:rPr lang="en-US" altLang="hu-HU"/>
              <a:pPr/>
              <a:t>3</a:t>
            </a:fld>
            <a:endParaRPr lang="en-US" altLang="hu-HU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92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8189F-7EFC-41EC-B1EB-EB0F0599BE7A}" type="slidenum">
              <a:rPr lang="en-US" altLang="hu-HU"/>
              <a:pPr/>
              <a:t>21</a:t>
            </a:fld>
            <a:endParaRPr lang="en-US" altLang="hu-HU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67621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220E5-C630-4025-BD8B-A5F2DF19767F}" type="slidenum">
              <a:rPr lang="en-US" altLang="hu-HU"/>
              <a:pPr/>
              <a:t>22</a:t>
            </a:fld>
            <a:endParaRPr lang="en-US" altLang="hu-H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03869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54259-58BD-45DA-B631-3CB11CC71422}" type="slidenum">
              <a:rPr lang="en-US" altLang="hu-HU"/>
              <a:pPr/>
              <a:t>23</a:t>
            </a:fld>
            <a:endParaRPr lang="en-US" altLang="hu-H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513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B20F4-6B9B-4173-A2CA-2AC787E34138}" type="slidenum">
              <a:rPr lang="en-US" altLang="hu-HU"/>
              <a:pPr/>
              <a:t>24</a:t>
            </a:fld>
            <a:endParaRPr lang="en-US" altLang="hu-H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44387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2CC00-7913-4297-897A-9519FCE50CA7}" type="slidenum">
              <a:rPr lang="en-US" altLang="hu-HU"/>
              <a:pPr/>
              <a:t>25</a:t>
            </a:fld>
            <a:endParaRPr lang="en-US" alt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76661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7C741-DE28-4DAE-90F0-A20C1B4A2E46}" type="slidenum">
              <a:rPr lang="en-US" altLang="hu-HU"/>
              <a:pPr/>
              <a:t>26</a:t>
            </a:fld>
            <a:endParaRPr lang="en-US" altLang="hu-H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9544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C52C8-263D-4663-A85C-F06B26EB2DB5}" type="slidenum">
              <a:rPr lang="en-US" altLang="hu-HU"/>
              <a:pPr/>
              <a:t>27</a:t>
            </a:fld>
            <a:endParaRPr lang="en-US" altLang="hu-H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17346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F813C-B7CD-47DD-A203-866B9AECF207}" type="slidenum">
              <a:rPr lang="en-US" altLang="hu-HU"/>
              <a:pPr/>
              <a:t>28</a:t>
            </a:fld>
            <a:endParaRPr lang="en-US" altLang="hu-H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42788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EFF5-BA71-4E17-BB2C-25B91741C750}" type="slidenum">
              <a:rPr lang="en-US" altLang="hu-HU"/>
              <a:pPr/>
              <a:t>29</a:t>
            </a:fld>
            <a:endParaRPr lang="en-US" altLang="hu-HU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0317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D82B4-D440-4B33-991F-C690609EFE04}" type="slidenum">
              <a:rPr lang="en-US" altLang="hu-HU"/>
              <a:pPr/>
              <a:t>4</a:t>
            </a:fld>
            <a:endParaRPr lang="en-US" altLang="hu-HU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9219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0A114-4D37-4EF1-92FA-9C79000BB749}" type="slidenum">
              <a:rPr lang="en-US" altLang="hu-HU"/>
              <a:pPr/>
              <a:t>5</a:t>
            </a:fld>
            <a:endParaRPr lang="en-US" altLang="hu-HU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545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44AF-1C39-4610-B057-866FF9C4265F}" type="slidenum">
              <a:rPr lang="en-US" altLang="hu-HU"/>
              <a:pPr/>
              <a:t>6</a:t>
            </a:fld>
            <a:endParaRPr lang="en-US" altLang="hu-HU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364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4794-0170-44FA-8B5A-7DABC0EE518D}" type="slidenum">
              <a:rPr lang="en-US" altLang="hu-HU"/>
              <a:pPr/>
              <a:t>7</a:t>
            </a:fld>
            <a:endParaRPr lang="en-US" altLang="hu-H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2071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8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34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9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346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10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284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E7CBD-442B-488D-898D-63B4F1DADA3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618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100BC-732A-4BD1-9933-B99FE2E3905F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73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0BAFD-9B1F-4941-8114-C6B6C2284E1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185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817EE-46B6-4696-A14F-AEF9C36E916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936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7DB97-3979-4B3B-ABC4-4EA74A406DD8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848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B8748-4113-4605-B5D2-27CFEE0A9AD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7102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95315-E0AA-4C00-BFBF-A4E330A164E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3868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4D5AE-8099-453B-9DE4-0FE075966654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7941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A95D-4841-43D4-B497-FCCAEF3ED6B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493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EE977-6BB8-45F6-B5F3-207A241A1AA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600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B404B-A7CE-4A04-B8FC-3207ED58AEF4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214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9979B4D9-87D9-4834-BF0F-44EDCBA7F49B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nik.uni-obuda.hu/csink/fnyg/in_english/" TargetMode="External"/><Relationship Id="rId2" Type="http://schemas.openxmlformats.org/officeDocument/2006/relationships/hyperlink" Target="http://148.216.38.247/~rrusiles/Fie/Horizontal/Hopcroft_Introduction_to_Automata_Theory_Languages_and_Computation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infolab.stanford.edu/~ullman/ialcsols/sol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A95D-4841-43D4-B497-FCCAEF3ED6BB}" type="slidenum">
              <a:rPr lang="en-US" altLang="hu-HU" smtClean="0"/>
              <a:pPr/>
              <a:t>1</a:t>
            </a:fld>
            <a:endParaRPr lang="en-US" altLang="hu-HU"/>
          </a:p>
        </p:txBody>
      </p:sp>
      <p:sp>
        <p:nvSpPr>
          <p:cNvPr id="5" name="Téglalap 4"/>
          <p:cNvSpPr/>
          <p:nvPr/>
        </p:nvSpPr>
        <p:spPr>
          <a:xfrm>
            <a:off x="971600" y="1196752"/>
            <a:ext cx="7486600" cy="385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PREPARE FOR TEST 2 ON MARCH 12, 2018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of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link of THE BOOK:</a:t>
            </a:r>
            <a:b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http://148.216.38.247/~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rrusiles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Fie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Horizontal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Hopcroft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Introduction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to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_Automata_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Theory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Languages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_and_</a:t>
            </a:r>
            <a:r>
              <a:rPr lang="hu-HU" sz="2000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Computation.pdf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fa01, fa02,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fa02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fa03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uploaded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http://users.nik.uni-obuda.hu/csink/fnyg/in_english/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and 3 of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starred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exercises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here:</a:t>
            </a:r>
            <a:br>
              <a:rPr lang="hu-H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http://infolab.stanford.edu/~ullman/ialcsols/sols.html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10</a:t>
            </a:fld>
            <a:endParaRPr lang="en-US" altLang="hu-H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0216" y="83896"/>
            <a:ext cx="7772400" cy="1143000"/>
          </a:xfrm>
        </p:spPr>
        <p:txBody>
          <a:bodyPr/>
          <a:lstStyle/>
          <a:p>
            <a:pPr algn="l"/>
            <a:r>
              <a:rPr lang="en-US" altLang="hu-HU" sz="3600" dirty="0" smtClean="0">
                <a:solidFill>
                  <a:srgbClr val="33CC33"/>
                </a:solidFill>
              </a:rPr>
              <a:t>Examples</a:t>
            </a:r>
            <a:r>
              <a:rPr lang="hu-HU" altLang="hu-HU" sz="3600" dirty="0" smtClean="0">
                <a:solidFill>
                  <a:srgbClr val="33CC33"/>
                </a:solidFill>
              </a:rPr>
              <a:t> </a:t>
            </a:r>
            <a:r>
              <a:rPr lang="hu-HU" altLang="hu-HU" sz="3600" dirty="0" err="1" smtClean="0">
                <a:solidFill>
                  <a:srgbClr val="33CC33"/>
                </a:solidFill>
              </a:rPr>
              <a:t>continued</a:t>
            </a:r>
            <a:r>
              <a:rPr lang="hu-HU" altLang="hu-HU" sz="3600" dirty="0" smtClean="0">
                <a:solidFill>
                  <a:srgbClr val="33CC33"/>
                </a:solidFill>
              </a:rPr>
              <a:t> 3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134672" cy="2455912"/>
          </a:xfrm>
        </p:spPr>
        <p:txBody>
          <a:bodyPr/>
          <a:lstStyle/>
          <a:p>
            <a:r>
              <a:rPr lang="en-US" altLang="hu-HU" sz="2800" dirty="0" smtClean="0"/>
              <a:t>L(</a:t>
            </a:r>
            <a:r>
              <a:rPr lang="en-US" altLang="hu-HU" sz="2800" b="1" dirty="0" smtClean="0"/>
              <a:t>0</a:t>
            </a:r>
            <a:r>
              <a:rPr lang="en-US" altLang="hu-HU" sz="2800" dirty="0"/>
              <a:t>*) = {</a:t>
            </a:r>
            <a:r>
              <a:rPr lang="en-US" altLang="hu-HU" sz="2800" dirty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/>
              <a:t>, 0, 00, 000,… </a:t>
            </a:r>
            <a:r>
              <a:rPr lang="en-US" altLang="hu-HU" sz="2800" dirty="0" smtClean="0"/>
              <a:t>}.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Why</a:t>
            </a:r>
            <a:r>
              <a:rPr lang="hu-HU" altLang="hu-HU" sz="2800" dirty="0" smtClean="0"/>
              <a:t>?</a:t>
            </a:r>
          </a:p>
          <a:p>
            <a:pPr marL="0" indent="0">
              <a:buNone/>
            </a:pPr>
            <a:r>
              <a:rPr lang="hu-HU" altLang="hu-HU" sz="2800" dirty="0" err="1" smtClean="0"/>
              <a:t>By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induction</a:t>
            </a:r>
            <a:r>
              <a:rPr lang="hu-HU" altLang="hu-HU" sz="2800" dirty="0" smtClean="0"/>
              <a:t>, </a:t>
            </a:r>
            <a:r>
              <a:rPr lang="hu-HU" altLang="hu-HU" sz="2800" dirty="0" err="1" smtClean="0"/>
              <a:t>for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any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set</a:t>
            </a:r>
            <a:r>
              <a:rPr lang="hu-HU" altLang="hu-HU" sz="2800" dirty="0" smtClean="0"/>
              <a:t> A; L(A*)=L(A)*;</a:t>
            </a:r>
            <a:br>
              <a:rPr lang="hu-HU" altLang="hu-HU" sz="2800" dirty="0" smtClean="0"/>
            </a:br>
            <a:r>
              <a:rPr lang="hu-HU" altLang="hu-HU" sz="2800" dirty="0" err="1" smtClean="0"/>
              <a:t>so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with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A</a:t>
            </a:r>
            <a:r>
              <a:rPr lang="hu-HU" altLang="hu-HU" sz="2800" dirty="0" smtClean="0"/>
              <a:t>={0} </a:t>
            </a:r>
            <a:r>
              <a:rPr lang="hu-HU" altLang="hu-HU" sz="2800" dirty="0" err="1" smtClean="0"/>
              <a:t>the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claim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follows</a:t>
            </a:r>
            <a:r>
              <a:rPr lang="hu-HU" altLang="hu-HU" sz="2800" dirty="0" smtClean="0"/>
              <a:t>.</a:t>
            </a:r>
            <a:endParaRPr lang="en-US" altLang="hu-HU" sz="2800" dirty="0"/>
          </a:p>
          <a:p>
            <a:r>
              <a:rPr lang="en-US" altLang="hu-HU" sz="2800" dirty="0"/>
              <a:t>L((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)*(</a:t>
            </a:r>
            <a:r>
              <a:rPr lang="en-US" altLang="hu-HU" sz="2800" dirty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/>
              <a:t>+</a:t>
            </a:r>
            <a:r>
              <a:rPr lang="en-US" altLang="hu-HU" sz="2800" b="1" dirty="0"/>
              <a:t>1</a:t>
            </a:r>
            <a:r>
              <a:rPr lang="en-US" altLang="hu-HU" sz="2800" dirty="0"/>
              <a:t>)) = </a:t>
            </a:r>
            <a:r>
              <a:rPr lang="en-US" altLang="hu-HU" sz="2800" dirty="0" smtClean="0"/>
              <a:t>L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(</a:t>
            </a:r>
            <a:r>
              <a:rPr lang="en-US" altLang="hu-HU" sz="2800" b="1" dirty="0" smtClean="0"/>
              <a:t>0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10</a:t>
            </a:r>
            <a:r>
              <a:rPr lang="en-US" altLang="hu-HU" sz="2800" dirty="0" smtClean="0"/>
              <a:t>)*</a:t>
            </a:r>
            <a:r>
              <a:rPr lang="hu-HU" altLang="hu-HU" sz="2800" dirty="0" smtClean="0"/>
              <a:t>)L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br>
              <a:rPr lang="hu-HU" altLang="hu-HU" sz="2800" dirty="0" smtClean="0"/>
            </a:br>
            <a:r>
              <a:rPr lang="en-US" altLang="hu-HU" sz="2800" dirty="0"/>
              <a:t>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(</a:t>
            </a:r>
            <a:r>
              <a:rPr lang="hu-HU" altLang="hu-HU" sz="2800" dirty="0"/>
              <a:t>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)</a:t>
            </a:r>
            <a:r>
              <a:rPr lang="en-US" altLang="hu-HU" sz="2800" dirty="0">
                <a:sym typeface="Symbol" panose="05050102010706020507" pitchFamily="18" charset="2"/>
              </a:rPr>
              <a:t>  </a:t>
            </a:r>
            <a:r>
              <a:rPr lang="hu-HU" altLang="hu-HU" sz="2800" dirty="0" smtClean="0"/>
              <a:t>L(</a:t>
            </a:r>
            <a:r>
              <a:rPr lang="en-US" altLang="hu-HU" sz="2800" b="1" dirty="0" smtClean="0"/>
              <a:t>1</a:t>
            </a:r>
            <a:r>
              <a:rPr lang="hu-HU" altLang="hu-HU" sz="2800" b="1" dirty="0" smtClean="0"/>
              <a:t>)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r>
              <a:rPr lang="en-US" altLang="hu-HU" sz="2800" dirty="0"/>
              <a:t> 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</a:t>
            </a:r>
            <a:r>
              <a:rPr lang="hu-HU" altLang="hu-HU" sz="2800" dirty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{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,1}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dirty="0" smtClean="0"/>
              <a:t> 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églalap 2"/>
              <p:cNvSpPr/>
              <p:nvPr/>
            </p:nvSpPr>
            <p:spPr>
              <a:xfrm>
                <a:off x="217444" y="3545435"/>
                <a:ext cx="8712968" cy="936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hu-HU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hu-HU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),⋯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sz="2000" dirty="0"/>
              </a:p>
            </p:txBody>
          </p:sp>
        </mc:Choice>
        <mc:Fallback>
          <p:sp>
            <p:nvSpPr>
              <p:cNvPr id="3" name="Téglalap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" y="3545435"/>
                <a:ext cx="8712968" cy="93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618744" y="4581565"/>
                <a:ext cx="76256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={0,10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" y="4581565"/>
                <a:ext cx="762566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24615" b="-1969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755576" y="5038225"/>
                <a:ext cx="7702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={00,100,010,1010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38225"/>
                <a:ext cx="770262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79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11</a:t>
            </a:fld>
            <a:endParaRPr lang="en-US" altLang="hu-H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688" y="71704"/>
            <a:ext cx="7772400" cy="1143000"/>
          </a:xfrm>
        </p:spPr>
        <p:txBody>
          <a:bodyPr/>
          <a:lstStyle/>
          <a:p>
            <a:pPr algn="l"/>
            <a:r>
              <a:rPr lang="en-US" altLang="hu-HU" sz="3600" dirty="0" smtClean="0">
                <a:solidFill>
                  <a:srgbClr val="33CC33"/>
                </a:solidFill>
              </a:rPr>
              <a:t>Examples</a:t>
            </a:r>
            <a:r>
              <a:rPr lang="hu-HU" altLang="hu-HU" sz="3600" dirty="0" smtClean="0">
                <a:solidFill>
                  <a:srgbClr val="33CC33"/>
                </a:solidFill>
              </a:rPr>
              <a:t> </a:t>
            </a:r>
            <a:r>
              <a:rPr lang="hu-HU" altLang="hu-HU" sz="3600" dirty="0" err="1" smtClean="0">
                <a:solidFill>
                  <a:srgbClr val="33CC33"/>
                </a:solidFill>
              </a:rPr>
              <a:t>continued</a:t>
            </a:r>
            <a:r>
              <a:rPr lang="hu-HU" altLang="hu-HU" sz="3600" dirty="0" smtClean="0">
                <a:solidFill>
                  <a:srgbClr val="33CC33"/>
                </a:solidFill>
              </a:rPr>
              <a:t> 4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134672" cy="936104"/>
          </a:xfrm>
        </p:spPr>
        <p:txBody>
          <a:bodyPr/>
          <a:lstStyle/>
          <a:p>
            <a:r>
              <a:rPr lang="en-US" altLang="hu-HU" sz="2800" dirty="0" smtClean="0"/>
              <a:t>L</a:t>
            </a:r>
            <a:r>
              <a:rPr lang="en-US" altLang="hu-HU" sz="2800" dirty="0"/>
              <a:t>((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)*(</a:t>
            </a:r>
            <a:r>
              <a:rPr lang="en-US" altLang="hu-HU" sz="2800" dirty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/>
              <a:t>+</a:t>
            </a:r>
            <a:r>
              <a:rPr lang="en-US" altLang="hu-HU" sz="2800" b="1" dirty="0"/>
              <a:t>1</a:t>
            </a:r>
            <a:r>
              <a:rPr lang="en-US" altLang="hu-HU" sz="2800" dirty="0"/>
              <a:t>)) = </a:t>
            </a:r>
            <a:r>
              <a:rPr lang="en-US" altLang="hu-HU" sz="2800" dirty="0" smtClean="0"/>
              <a:t>L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(</a:t>
            </a:r>
            <a:r>
              <a:rPr lang="en-US" altLang="hu-HU" sz="2800" b="1" dirty="0" smtClean="0"/>
              <a:t>0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10</a:t>
            </a:r>
            <a:r>
              <a:rPr lang="en-US" altLang="hu-HU" sz="2800" dirty="0" smtClean="0"/>
              <a:t>)*</a:t>
            </a:r>
            <a:r>
              <a:rPr lang="hu-HU" altLang="hu-HU" sz="2800" dirty="0" smtClean="0"/>
              <a:t>)L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br>
              <a:rPr lang="hu-HU" altLang="hu-HU" sz="2800" dirty="0" smtClean="0"/>
            </a:br>
            <a:r>
              <a:rPr lang="en-US" altLang="hu-HU" sz="2800" dirty="0"/>
              <a:t>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(</a:t>
            </a:r>
            <a:r>
              <a:rPr lang="hu-HU" altLang="hu-HU" sz="2800" dirty="0"/>
              <a:t>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)</a:t>
            </a:r>
            <a:r>
              <a:rPr lang="en-US" altLang="hu-HU" sz="2800" dirty="0">
                <a:sym typeface="Symbol" panose="05050102010706020507" pitchFamily="18" charset="2"/>
              </a:rPr>
              <a:t>  </a:t>
            </a:r>
            <a:r>
              <a:rPr lang="hu-HU" altLang="hu-HU" sz="2800" dirty="0" smtClean="0"/>
              <a:t>L(</a:t>
            </a:r>
            <a:r>
              <a:rPr lang="en-US" altLang="hu-HU" sz="2800" b="1" dirty="0" smtClean="0"/>
              <a:t>1</a:t>
            </a:r>
            <a:r>
              <a:rPr lang="hu-HU" altLang="hu-HU" sz="2800" b="1" dirty="0" smtClean="0"/>
              <a:t>)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r>
              <a:rPr lang="en-US" altLang="hu-HU" sz="2800" dirty="0"/>
              <a:t> 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</a:t>
            </a:r>
            <a:r>
              <a:rPr lang="hu-HU" altLang="hu-HU" sz="2800" dirty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{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,1}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dirty="0" smtClean="0"/>
              <a:t> 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578032" y="2220644"/>
                <a:ext cx="76256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={0,10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2" y="2220644"/>
                <a:ext cx="7625664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685800" y="2697161"/>
                <a:ext cx="7702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={00,100,010,1010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97161"/>
                <a:ext cx="77026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650008" y="3128245"/>
                <a:ext cx="78081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hu-HU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hu-HU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,⋯</m:t>
                          </m:r>
                        </m:e>
                      </m:d>
                      <m:r>
                        <a:rPr lang="hu-H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u-H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hu-HU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hu-HU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0,10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u-HU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00,100,010,1010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u-HU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hu-HU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hu-H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8" y="3128245"/>
                <a:ext cx="7808192" cy="822469"/>
              </a:xfrm>
              <a:prstGeom prst="rect">
                <a:avLst/>
              </a:prstGeom>
              <a:blipFill rotWithShape="0">
                <a:blip r:embed="rId5"/>
                <a:stretch>
                  <a:fillRect l="-234" t="-72593" b="-6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32" y="4003961"/>
            <a:ext cx="8393452" cy="908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898476" y="5596864"/>
                <a:ext cx="7416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 0,1,00,10,01,000,001,100,101,⋯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6" y="5596864"/>
                <a:ext cx="741682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zövegdoboz 11"/>
          <p:cNvSpPr txBox="1"/>
          <p:nvPr/>
        </p:nvSpPr>
        <p:spPr>
          <a:xfrm>
            <a:off x="720688" y="5103088"/>
            <a:ext cx="334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Reordering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3" name="Bal oldali kapcsos zárójel 12"/>
          <p:cNvSpPr/>
          <p:nvPr/>
        </p:nvSpPr>
        <p:spPr bwMode="auto">
          <a:xfrm rot="16200000">
            <a:off x="3474498" y="6094309"/>
            <a:ext cx="485213" cy="41365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noFill/>
              <a:effectLst/>
              <a:latin typeface="Tahoma" panose="020B0604030504040204" pitchFamily="34" charset="0"/>
            </a:endParaRPr>
          </a:p>
        </p:txBody>
      </p:sp>
      <p:sp>
        <p:nvSpPr>
          <p:cNvPr id="14" name="Bal oldali kapcsos zárójel 13"/>
          <p:cNvSpPr/>
          <p:nvPr/>
        </p:nvSpPr>
        <p:spPr bwMode="auto">
          <a:xfrm rot="16200000">
            <a:off x="4291523" y="5745042"/>
            <a:ext cx="525161" cy="115212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Bal oldali kapcsos zárójel 14"/>
          <p:cNvSpPr/>
          <p:nvPr/>
        </p:nvSpPr>
        <p:spPr bwMode="auto">
          <a:xfrm rot="16200000">
            <a:off x="6066309" y="5194817"/>
            <a:ext cx="450295" cy="217771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886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4766-16D9-4E7E-ABB0-7736B88E2966}" type="slidenum">
              <a:rPr lang="en-US" altLang="hu-HU"/>
              <a:pPr/>
              <a:t>12</a:t>
            </a:fld>
            <a:endParaRPr lang="en-US" altLang="hu-H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hu-HU"/>
              <a:t>Equivalence of RE’s and Automata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r>
              <a:rPr lang="en-US" altLang="hu-HU"/>
              <a:t>We need to show that for every RE, there is an automaton that accepts the same language.</a:t>
            </a:r>
          </a:p>
          <a:p>
            <a:pPr lvl="1"/>
            <a:r>
              <a:rPr lang="en-US" altLang="hu-HU"/>
              <a:t>Pick the most powerful automaton type: the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-NFA.</a:t>
            </a:r>
          </a:p>
          <a:p>
            <a:r>
              <a:rPr lang="en-US" altLang="hu-HU"/>
              <a:t>And we need to show that for every automaton, there is a RE defining its language.</a:t>
            </a:r>
          </a:p>
          <a:p>
            <a:pPr lvl="1"/>
            <a:r>
              <a:rPr lang="en-US" altLang="hu-HU"/>
              <a:t>Pick the most restrictive type: the DFA.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7841-677A-46E4-A82E-4BC7E2F75D83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Converting a RE to an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Proof is an induction on the number of operators (+, concatenation, *) in the RE.</a:t>
            </a:r>
          </a:p>
          <a:p>
            <a:r>
              <a:rPr lang="en-US" altLang="hu-HU"/>
              <a:t>We always construct an automaton of a special form (next slide).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9FAE-B451-4E2D-97AC-B68D520E138C}" type="slidenum">
              <a:rPr lang="en-US" altLang="hu-HU"/>
              <a:pPr/>
              <a:t>14</a:t>
            </a:fld>
            <a:endParaRPr lang="en-US" altLang="hu-HU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Form of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-NFA’s Constructed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No arcs from outside,</a:t>
            </a:r>
          </a:p>
          <a:p>
            <a:pPr algn="ctr"/>
            <a:r>
              <a:rPr lang="en-US" altLang="hu-HU"/>
              <a:t>no arcs leaving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038600"/>
            <a:ext cx="1936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Start state:</a:t>
            </a:r>
          </a:p>
          <a:p>
            <a:r>
              <a:rPr lang="en-US" altLang="hu-HU"/>
              <a:t>Only state</a:t>
            </a:r>
          </a:p>
          <a:p>
            <a:r>
              <a:rPr lang="en-US" altLang="hu-HU"/>
              <a:t>with external</a:t>
            </a:r>
          </a:p>
          <a:p>
            <a:r>
              <a:rPr lang="en-US" altLang="hu-HU"/>
              <a:t>predecessors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6325" y="4071938"/>
            <a:ext cx="193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“Final” state:</a:t>
            </a:r>
          </a:p>
          <a:p>
            <a:r>
              <a:rPr lang="en-US" altLang="hu-HU"/>
              <a:t>Only state</a:t>
            </a:r>
          </a:p>
          <a:p>
            <a:r>
              <a:rPr lang="en-US" altLang="hu-HU"/>
              <a:t>with external</a:t>
            </a:r>
          </a:p>
          <a:p>
            <a:r>
              <a:rPr lang="en-US" altLang="hu-HU"/>
              <a:t>successors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834A-5F8D-4C9A-8075-05DD620951F4}" type="slidenum">
              <a:rPr lang="en-US" altLang="hu-HU"/>
              <a:pPr/>
              <a:t>15</a:t>
            </a:fld>
            <a:endParaRPr lang="en-US" altLang="hu-H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 to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-NFA: </a:t>
            </a:r>
            <a:r>
              <a:rPr lang="en-US" altLang="hu-HU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Symbol </a:t>
            </a:r>
            <a:r>
              <a:rPr lang="en-US" altLang="hu-HU" b="1"/>
              <a:t>a</a:t>
            </a:r>
            <a:r>
              <a:rPr lang="en-US" altLang="hu-HU"/>
              <a:t>:</a:t>
            </a:r>
          </a:p>
          <a:p>
            <a:endParaRPr lang="en-US" altLang="hu-HU"/>
          </a:p>
          <a:p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:</a:t>
            </a:r>
          </a:p>
          <a:p>
            <a:endParaRPr lang="en-US" altLang="hu-HU"/>
          </a:p>
          <a:p>
            <a:r>
              <a:rPr lang="en-US" altLang="hu-HU" sz="24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:</a:t>
            </a:r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a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sz="3200">
                  <a:latin typeface="Lucida Sans Unicode" panose="020B0602030504020204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ED2B-89DA-4CBC-8694-FC05F3634501}" type="slidenum">
              <a:rPr lang="en-US" altLang="hu-HU"/>
              <a:pPr/>
              <a:t>16</a:t>
            </a:fld>
            <a:endParaRPr lang="en-US" altLang="hu-HU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/>
              <a:t>RE to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-NFA: </a:t>
            </a:r>
            <a:r>
              <a:rPr lang="en-US" altLang="hu-HU">
                <a:solidFill>
                  <a:srgbClr val="3366FF"/>
                </a:solidFill>
              </a:rPr>
              <a:t>Induction 1</a:t>
            </a:r>
            <a:r>
              <a:rPr lang="en-US" altLang="hu-HU"/>
              <a:t> – Union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For E</a:t>
              </a:r>
              <a:r>
                <a:rPr lang="en-US" altLang="hu-HU" baseline="-25000"/>
                <a:t>1</a:t>
              </a:r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For E</a:t>
              </a:r>
              <a:r>
                <a:rPr lang="en-US" altLang="hu-HU" baseline="-25000"/>
                <a:t>2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311275" y="2286000"/>
            <a:ext cx="6096000" cy="4084638"/>
            <a:chOff x="826" y="1440"/>
            <a:chExt cx="3840" cy="2573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208" y="3648"/>
              <a:ext cx="11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For E</a:t>
              </a:r>
              <a:r>
                <a:rPr lang="en-US" altLang="hu-HU" baseline="-25000"/>
                <a:t>1</a:t>
              </a:r>
              <a:r>
                <a:rPr lang="en-US" altLang="hu-HU"/>
                <a:t> </a:t>
              </a:r>
              <a:r>
                <a:rPr lang="en-US" altLang="hu-HU" sz="3200">
                  <a:sym typeface="Symbol" panose="05050102010706020507" pitchFamily="18" charset="2"/>
                </a:rPr>
                <a:t></a:t>
              </a:r>
              <a:r>
                <a:rPr lang="en-US" altLang="hu-HU"/>
                <a:t> E</a:t>
              </a:r>
              <a:r>
                <a:rPr lang="en-US" altLang="hu-HU" baseline="-25000"/>
                <a:t>2</a:t>
              </a:r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4E1-956C-461C-81EE-6B3E69FFFF2F}" type="slidenum">
              <a:rPr lang="en-US" altLang="hu-HU"/>
              <a:pPr/>
              <a:t>17</a:t>
            </a:fld>
            <a:endParaRPr lang="en-US" altLang="hu-H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/>
              <a:t>RE to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-NFA: </a:t>
            </a:r>
            <a:r>
              <a:rPr lang="en-US" altLang="hu-HU">
                <a:solidFill>
                  <a:srgbClr val="3366FF"/>
                </a:solidFill>
              </a:rPr>
              <a:t>Induction 2</a:t>
            </a:r>
            <a:r>
              <a:rPr lang="en-US" altLang="hu-HU"/>
              <a:t> – Concatenation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For E</a:t>
              </a:r>
              <a:r>
                <a:rPr lang="en-US" altLang="hu-HU" baseline="-25000"/>
                <a:t>1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For E</a:t>
              </a:r>
              <a:r>
                <a:rPr lang="en-US" altLang="hu-HU" baseline="-25000"/>
                <a:t>2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09600" y="2514600"/>
            <a:ext cx="8153400" cy="3048000"/>
            <a:chOff x="384" y="1584"/>
            <a:chExt cx="5136" cy="1920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352" y="321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For E</a:t>
              </a:r>
              <a:r>
                <a:rPr lang="en-US" altLang="hu-HU" baseline="-25000"/>
                <a:t>1</a:t>
              </a:r>
              <a:r>
                <a:rPr lang="en-US" altLang="hu-HU"/>
                <a:t>E</a:t>
              </a:r>
              <a:r>
                <a:rPr lang="en-US" altLang="hu-HU" baseline="-25000"/>
                <a:t>2</a:t>
              </a:r>
            </a:p>
          </p:txBody>
        </p:sp>
      </p:grp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3733800" y="3200400"/>
            <a:ext cx="1828800" cy="457200"/>
            <a:chOff x="2352" y="2016"/>
            <a:chExt cx="1152" cy="288"/>
          </a:xfrm>
        </p:grpSpPr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8E2D-7173-431B-A663-C2F37B307C95}" type="slidenum">
              <a:rPr lang="en-US" altLang="hu-HU"/>
              <a:pPr/>
              <a:t>18</a:t>
            </a:fld>
            <a:endParaRPr lang="en-US" altLang="hu-HU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/>
              <a:t>RE to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-NFA: </a:t>
            </a:r>
            <a:r>
              <a:rPr lang="en-US" altLang="hu-HU">
                <a:solidFill>
                  <a:srgbClr val="3366FF"/>
                </a:solidFill>
              </a:rPr>
              <a:t>Induction 3</a:t>
            </a:r>
            <a:r>
              <a:rPr lang="en-US" altLang="hu-HU"/>
              <a:t> – Closure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For E</a:t>
              </a:r>
              <a:endParaRPr lang="en-US" altLang="hu-HU" baseline="-25000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1676400"/>
            <a:ext cx="7086600" cy="4343400"/>
            <a:chOff x="384" y="1056"/>
            <a:chExt cx="4464" cy="2736"/>
          </a:xfrm>
        </p:grpSpPr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56" y="350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For E*</a:t>
              </a:r>
              <a:endParaRPr lang="en-US" altLang="hu-HU" baseline="-25000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cxnSp>
          <p:nvCxnSpPr>
            <p:cNvPr id="3381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B672-8743-4D0F-A8F6-EE6B678D7A38}" type="slidenum">
              <a:rPr lang="en-US" altLang="hu-HU"/>
              <a:pPr/>
              <a:t>19</a:t>
            </a:fld>
            <a:endParaRPr lang="en-US" altLang="hu-HU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DFA-to-RE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hu-HU"/>
              <a:t>A strange sort of induction.</a:t>
            </a:r>
          </a:p>
          <a:p>
            <a:r>
              <a:rPr lang="en-US" altLang="hu-HU"/>
              <a:t>States of the DFA are assumed to be 1,2,…,n.</a:t>
            </a:r>
          </a:p>
          <a:p>
            <a:r>
              <a:rPr lang="en-US" altLang="hu-HU"/>
              <a:t>We construct RE’s for the labels of restricted sets of paths.</a:t>
            </a:r>
          </a:p>
          <a:p>
            <a:pPr lvl="1"/>
            <a:r>
              <a:rPr lang="en-US" altLang="hu-HU">
                <a:solidFill>
                  <a:srgbClr val="3366FF"/>
                </a:solidFill>
              </a:rPr>
              <a:t>Basis</a:t>
            </a:r>
            <a:r>
              <a:rPr lang="en-US" altLang="hu-HU"/>
              <a:t>: single arcs or no arc at all.</a:t>
            </a:r>
          </a:p>
          <a:p>
            <a:pPr lvl="1"/>
            <a:r>
              <a:rPr lang="en-US" altLang="hu-HU">
                <a:solidFill>
                  <a:srgbClr val="3366FF"/>
                </a:solidFill>
              </a:rPr>
              <a:t>Induction</a:t>
            </a:r>
            <a:r>
              <a:rPr lang="en-US" altLang="hu-HU"/>
              <a:t>: paths that are allowed to traverse next state in order.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hu-HU" sz="4400"/>
              <a:t>Regular Expressions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hu-HU" sz="3200"/>
              <a:t>Definitions</a:t>
            </a:r>
          </a:p>
          <a:p>
            <a:r>
              <a:rPr lang="en-US" altLang="hu-HU" sz="3200"/>
              <a:t>Equivalence to Finite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A39-B9FB-4D58-A18C-2E2805B97640}" type="slidenum">
              <a:rPr lang="en-US" altLang="hu-HU"/>
              <a:pPr/>
              <a:t>20</a:t>
            </a:fld>
            <a:endParaRPr lang="en-US" altLang="hu-H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k-Paths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A k-path is a path through the graph of the DFA that goes </a:t>
            </a:r>
            <a:r>
              <a:rPr lang="en-US" altLang="hu-HU" dirty="0" err="1" smtClean="0">
                <a:solidFill>
                  <a:srgbClr val="33CC33"/>
                </a:solidFill>
              </a:rPr>
              <a:t>th</a:t>
            </a:r>
            <a:r>
              <a:rPr lang="hu-HU" altLang="hu-HU" dirty="0" smtClean="0">
                <a:solidFill>
                  <a:srgbClr val="33CC33"/>
                </a:solidFill>
              </a:rPr>
              <a:t>r</a:t>
            </a:r>
            <a:r>
              <a:rPr lang="en-US" altLang="hu-HU" dirty="0" err="1" smtClean="0">
                <a:solidFill>
                  <a:srgbClr val="33CC33"/>
                </a:solidFill>
              </a:rPr>
              <a:t>ough</a:t>
            </a:r>
            <a:r>
              <a:rPr lang="en-US" altLang="hu-HU" dirty="0" smtClean="0"/>
              <a:t> </a:t>
            </a:r>
            <a:r>
              <a:rPr lang="en-US" altLang="hu-HU" dirty="0"/>
              <a:t>no state numbered higher than k.</a:t>
            </a:r>
          </a:p>
          <a:p>
            <a:r>
              <a:rPr lang="en-US" altLang="hu-HU" dirty="0"/>
              <a:t>Endpoints are not restricted; they can be any state.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B8F3-57AA-4ACB-B65A-A0910E4F42B7}" type="slidenum">
              <a:rPr lang="en-US" altLang="hu-HU"/>
              <a:pPr/>
              <a:t>21</a:t>
            </a:fld>
            <a:endParaRPr lang="en-US" altLang="hu-H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k-Paths</a:t>
            </a:r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1371600" y="1752600"/>
            <a:ext cx="2133600" cy="2286000"/>
            <a:chOff x="864" y="1104"/>
            <a:chExt cx="1344" cy="1440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1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3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2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cxnSp>
          <p:nvCxnSpPr>
            <p:cNvPr id="39945" name="AutoShape 9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7" name="AutoShape 11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708525" y="2166938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0-paths from 2 to 3:</a:t>
            </a:r>
          </a:p>
          <a:p>
            <a:r>
              <a:rPr lang="en-US" altLang="hu-HU"/>
              <a:t>RE for labels = </a:t>
            </a:r>
            <a:r>
              <a:rPr lang="en-US" altLang="hu-HU" b="1"/>
              <a:t>0</a:t>
            </a:r>
            <a:r>
              <a:rPr lang="en-US" altLang="hu-HU"/>
              <a:t>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648200" y="3276600"/>
            <a:ext cx="3179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1-paths from 2 to 3:</a:t>
            </a:r>
          </a:p>
          <a:p>
            <a:r>
              <a:rPr lang="en-US" altLang="hu-HU"/>
              <a:t>RE for labels = </a:t>
            </a:r>
            <a:r>
              <a:rPr lang="en-US" altLang="hu-HU" b="1"/>
              <a:t>0</a:t>
            </a:r>
            <a:r>
              <a:rPr lang="en-US" altLang="hu-HU"/>
              <a:t>+</a:t>
            </a:r>
            <a:r>
              <a:rPr lang="en-US" altLang="hu-HU" b="1"/>
              <a:t>11</a:t>
            </a:r>
            <a:r>
              <a:rPr lang="en-US" altLang="hu-HU"/>
              <a:t>.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724400" y="4343400"/>
            <a:ext cx="2914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2-paths from 2 to 3:</a:t>
            </a:r>
          </a:p>
          <a:p>
            <a:r>
              <a:rPr lang="en-US" altLang="hu-HU"/>
              <a:t>RE for labels =</a:t>
            </a:r>
          </a:p>
          <a:p>
            <a:r>
              <a:rPr lang="en-US" altLang="hu-HU"/>
              <a:t>(</a:t>
            </a:r>
            <a:r>
              <a:rPr lang="en-US" altLang="hu-HU" b="1"/>
              <a:t>10</a:t>
            </a:r>
            <a:r>
              <a:rPr lang="en-US" altLang="hu-HU"/>
              <a:t>)*</a:t>
            </a:r>
            <a:r>
              <a:rPr lang="en-US" altLang="hu-HU" b="1"/>
              <a:t>0</a:t>
            </a:r>
            <a:r>
              <a:rPr lang="en-US" altLang="hu-HU"/>
              <a:t>+</a:t>
            </a:r>
            <a:r>
              <a:rPr lang="en-US" altLang="hu-HU" b="1"/>
              <a:t>1</a:t>
            </a:r>
            <a:r>
              <a:rPr lang="en-US" altLang="hu-HU"/>
              <a:t>(</a:t>
            </a:r>
            <a:r>
              <a:rPr lang="en-US" altLang="hu-HU" b="1"/>
              <a:t>01</a:t>
            </a:r>
            <a:r>
              <a:rPr lang="en-US" altLang="hu-HU"/>
              <a:t>)*</a:t>
            </a:r>
            <a:r>
              <a:rPr lang="en-US" altLang="hu-HU" b="1"/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724400" y="5791200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3-paths from 2 to 3:</a:t>
            </a:r>
          </a:p>
          <a:p>
            <a:r>
              <a:rPr lang="en-US" altLang="hu-HU"/>
              <a:t>RE for labels = ??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Téglalap 3"/>
          <p:cNvSpPr/>
          <p:nvPr/>
        </p:nvSpPr>
        <p:spPr>
          <a:xfrm>
            <a:off x="838200" y="47210"/>
            <a:ext cx="7406208" cy="83099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hu-HU" dirty="0"/>
              <a:t>A k-path is a path through the graph of the DFA that goes </a:t>
            </a:r>
            <a:r>
              <a:rPr lang="en-US" altLang="hu-HU" dirty="0" err="1">
                <a:solidFill>
                  <a:srgbClr val="33CC33"/>
                </a:solidFill>
              </a:rPr>
              <a:t>th</a:t>
            </a:r>
            <a:r>
              <a:rPr lang="hu-HU" altLang="hu-HU" dirty="0">
                <a:solidFill>
                  <a:srgbClr val="33CC33"/>
                </a:solidFill>
              </a:rPr>
              <a:t>r</a:t>
            </a:r>
            <a:r>
              <a:rPr lang="en-US" altLang="hu-HU" dirty="0" err="1">
                <a:solidFill>
                  <a:srgbClr val="33CC33"/>
                </a:solidFill>
              </a:rPr>
              <a:t>ough</a:t>
            </a:r>
            <a:r>
              <a:rPr lang="en-US" altLang="hu-HU" dirty="0"/>
              <a:t> no state numbered higher than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2B23-94A5-4E86-B0F0-406DBE5D905E}" type="slidenum">
              <a:rPr lang="en-US" altLang="hu-HU"/>
              <a:pPr/>
              <a:t>22</a:t>
            </a:fld>
            <a:endParaRPr lang="en-US" altLang="hu-HU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008" y="190500"/>
            <a:ext cx="7772400" cy="574204"/>
          </a:xfrm>
        </p:spPr>
        <p:txBody>
          <a:bodyPr/>
          <a:lstStyle/>
          <a:p>
            <a:r>
              <a:rPr lang="en-US" altLang="hu-HU" sz="3600" dirty="0"/>
              <a:t>k-Path Induction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7772400" cy="2880320"/>
          </a:xfrm>
        </p:spPr>
        <p:txBody>
          <a:bodyPr/>
          <a:lstStyle/>
          <a:p>
            <a:r>
              <a:rPr lang="en-US" altLang="hu-HU" sz="2800" dirty="0"/>
              <a:t>Let </a:t>
            </a:r>
            <a:r>
              <a:rPr lang="en-US" altLang="hu-HU" sz="2800" dirty="0" err="1"/>
              <a:t>R</a:t>
            </a:r>
            <a:r>
              <a:rPr lang="en-US" altLang="hu-HU" sz="2800" baseline="-25000" dirty="0" err="1"/>
              <a:t>ij</a:t>
            </a:r>
            <a:r>
              <a:rPr lang="en-US" altLang="hu-HU" sz="2800" baseline="30000" dirty="0" err="1"/>
              <a:t>k</a:t>
            </a:r>
            <a:r>
              <a:rPr lang="en-US" altLang="hu-HU" sz="2800" dirty="0"/>
              <a:t> be the regular expression for the set of labels of k-paths from state </a:t>
            </a:r>
            <a:r>
              <a:rPr lang="en-US" altLang="hu-HU" sz="2800" dirty="0" err="1"/>
              <a:t>i</a:t>
            </a:r>
            <a:r>
              <a:rPr lang="en-US" altLang="hu-HU" sz="2800" dirty="0"/>
              <a:t> to state j.</a:t>
            </a:r>
          </a:p>
          <a:p>
            <a:r>
              <a:rPr lang="en-US" altLang="hu-HU" sz="2800" dirty="0">
                <a:solidFill>
                  <a:srgbClr val="3366FF"/>
                </a:solidFill>
              </a:rPr>
              <a:t>Basis</a:t>
            </a:r>
            <a:r>
              <a:rPr lang="en-US" altLang="hu-HU" sz="2800" dirty="0"/>
              <a:t>: k=0. R</a:t>
            </a:r>
            <a:r>
              <a:rPr lang="en-US" altLang="hu-HU" sz="2800" baseline="-25000" dirty="0"/>
              <a:t>ij</a:t>
            </a:r>
            <a:r>
              <a:rPr lang="en-US" altLang="hu-HU" sz="2800" baseline="30000" dirty="0"/>
              <a:t>0</a:t>
            </a:r>
            <a:r>
              <a:rPr lang="en-US" altLang="hu-HU" sz="2800" dirty="0"/>
              <a:t> = sum of labels of arc from </a:t>
            </a:r>
            <a:r>
              <a:rPr lang="en-US" altLang="hu-HU" sz="2800" dirty="0" err="1"/>
              <a:t>i</a:t>
            </a:r>
            <a:r>
              <a:rPr lang="en-US" altLang="hu-HU" sz="2800" dirty="0"/>
              <a:t> to j.</a:t>
            </a:r>
          </a:p>
          <a:p>
            <a:pPr lvl="1"/>
            <a:r>
              <a:rPr lang="en-US" altLang="hu-HU" sz="1800" dirty="0">
                <a:latin typeface="Lucida Sans Unicode" panose="020B0602030504020204" pitchFamily="34" charset="0"/>
              </a:rPr>
              <a:t>∅</a:t>
            </a:r>
            <a:r>
              <a:rPr lang="en-US" altLang="hu-HU" sz="2400" dirty="0"/>
              <a:t> if no such arc.</a:t>
            </a:r>
          </a:p>
          <a:p>
            <a:pPr lvl="1"/>
            <a:r>
              <a:rPr lang="en-US" altLang="hu-HU" sz="2400" dirty="0"/>
              <a:t>But add </a:t>
            </a:r>
            <a:r>
              <a:rPr lang="en-US" altLang="hu-HU" sz="2400" dirty="0">
                <a:latin typeface="Lucida Sans Unicode" panose="020B0602030504020204" pitchFamily="34" charset="0"/>
              </a:rPr>
              <a:t>ε</a:t>
            </a:r>
            <a:r>
              <a:rPr lang="en-US" altLang="hu-HU" sz="2400" dirty="0"/>
              <a:t> if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=j.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2008" y="3788668"/>
            <a:ext cx="7772400" cy="126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400" dirty="0" smtClean="0"/>
              <a:t>R</a:t>
            </a:r>
            <a:r>
              <a:rPr lang="en-US" altLang="hu-HU" sz="2400" baseline="-25000" dirty="0" smtClean="0"/>
              <a:t>12</a:t>
            </a:r>
            <a:r>
              <a:rPr lang="en-US" altLang="hu-HU" sz="2400" baseline="30000" dirty="0" smtClean="0"/>
              <a:t>0</a:t>
            </a:r>
            <a:r>
              <a:rPr lang="en-US" altLang="hu-HU" sz="2400" dirty="0" smtClean="0"/>
              <a:t> = </a:t>
            </a:r>
            <a:r>
              <a:rPr lang="en-US" altLang="hu-HU" sz="2400" b="1" dirty="0" smtClean="0"/>
              <a:t>0</a:t>
            </a:r>
            <a:r>
              <a:rPr lang="en-US" altLang="hu-HU" sz="2400" dirty="0" smtClean="0"/>
              <a:t>.</a:t>
            </a:r>
          </a:p>
          <a:p>
            <a:r>
              <a:rPr lang="en-US" altLang="hu-HU" sz="2400" dirty="0" smtClean="0"/>
              <a:t>R</a:t>
            </a:r>
            <a:r>
              <a:rPr lang="en-US" altLang="hu-HU" sz="2400" baseline="-25000" dirty="0" smtClean="0"/>
              <a:t>11</a:t>
            </a:r>
            <a:r>
              <a:rPr lang="en-US" altLang="hu-HU" sz="2400" baseline="30000" dirty="0" smtClean="0"/>
              <a:t>0</a:t>
            </a:r>
            <a:r>
              <a:rPr lang="en-US" altLang="hu-HU" sz="2400" dirty="0" smtClean="0"/>
              <a:t> = </a:t>
            </a:r>
            <a:r>
              <a:rPr lang="en-US" altLang="hu-HU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hu-HU" sz="2400" dirty="0" smtClean="0"/>
              <a:t> + </a:t>
            </a:r>
            <a:r>
              <a:rPr lang="en-US" altLang="hu-HU" sz="2400" dirty="0" smtClean="0">
                <a:latin typeface="Lucida Sans Unicode" panose="020B0602030504020204" pitchFamily="34" charset="0"/>
              </a:rPr>
              <a:t>ε</a:t>
            </a:r>
            <a:r>
              <a:rPr lang="en-US" altLang="hu-HU" sz="2400" dirty="0" smtClean="0"/>
              <a:t> = </a:t>
            </a:r>
            <a:r>
              <a:rPr lang="en-US" altLang="hu-HU" sz="2400" dirty="0" smtClean="0">
                <a:latin typeface="Lucida Sans Unicode" panose="020B0602030504020204" pitchFamily="34" charset="0"/>
              </a:rPr>
              <a:t>ε</a:t>
            </a:r>
            <a:r>
              <a:rPr lang="en-US" altLang="hu-HU" sz="2400" dirty="0" smtClean="0"/>
              <a:t>.</a:t>
            </a:r>
            <a:endParaRPr lang="en-US" altLang="hu-HU" sz="24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984336" y="2645668"/>
            <a:ext cx="2133600" cy="2286000"/>
            <a:chOff x="864" y="1104"/>
            <a:chExt cx="1344" cy="144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3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cxnSp>
          <p:nvCxnSpPr>
            <p:cNvPr id="15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160B-AF78-4AF8-8E99-8E58253BBD24}" type="slidenum">
              <a:rPr lang="en-US" altLang="hu-HU"/>
              <a:pPr/>
              <a:t>23</a:t>
            </a:fld>
            <a:endParaRPr lang="en-US" altLang="hu-HU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k-Path </a:t>
            </a:r>
            <a:r>
              <a:rPr lang="en-US" altLang="hu-HU">
                <a:solidFill>
                  <a:srgbClr val="3366FF"/>
                </a:solidFill>
              </a:rPr>
              <a:t>Inductive Case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hu-HU" dirty="0"/>
              <a:t>A k-path from </a:t>
            </a:r>
            <a:r>
              <a:rPr lang="en-US" altLang="hu-HU" dirty="0" err="1"/>
              <a:t>i</a:t>
            </a:r>
            <a:r>
              <a:rPr lang="en-US" altLang="hu-HU" dirty="0"/>
              <a:t> to j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 dirty="0"/>
              <a:t>Never goes through state k,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 dirty="0"/>
              <a:t>Goes through k one or more times.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hu-HU" dirty="0" err="1"/>
              <a:t>R</a:t>
            </a:r>
            <a:r>
              <a:rPr lang="en-US" altLang="hu-HU" baseline="-25000" dirty="0" err="1"/>
              <a:t>ij</a:t>
            </a:r>
            <a:r>
              <a:rPr lang="en-US" altLang="hu-HU" baseline="30000" dirty="0" err="1"/>
              <a:t>k</a:t>
            </a:r>
            <a:r>
              <a:rPr lang="en-US" altLang="hu-HU" dirty="0"/>
              <a:t> = R</a:t>
            </a:r>
            <a:r>
              <a:rPr lang="en-US" altLang="hu-HU" baseline="-25000" dirty="0"/>
              <a:t>ij</a:t>
            </a:r>
            <a:r>
              <a:rPr lang="en-US" altLang="hu-HU" baseline="30000" dirty="0"/>
              <a:t>k-1</a:t>
            </a:r>
            <a:r>
              <a:rPr lang="en-US" altLang="hu-HU" dirty="0"/>
              <a:t> + R</a:t>
            </a:r>
            <a:r>
              <a:rPr lang="en-US" altLang="hu-HU" baseline="-25000" dirty="0"/>
              <a:t>ik</a:t>
            </a:r>
            <a:r>
              <a:rPr lang="en-US" altLang="hu-HU" baseline="30000" dirty="0"/>
              <a:t>k-1</a:t>
            </a:r>
            <a:r>
              <a:rPr lang="en-US" altLang="hu-HU" dirty="0"/>
              <a:t>(R</a:t>
            </a:r>
            <a:r>
              <a:rPr lang="en-US" altLang="hu-HU" baseline="-25000" dirty="0"/>
              <a:t>kk</a:t>
            </a:r>
            <a:r>
              <a:rPr lang="en-US" altLang="hu-HU" baseline="30000" dirty="0"/>
              <a:t>k-1</a:t>
            </a:r>
            <a:r>
              <a:rPr lang="en-US" altLang="hu-HU" dirty="0"/>
              <a:t>)* R</a:t>
            </a:r>
            <a:r>
              <a:rPr lang="en-US" altLang="hu-HU" baseline="-25000" dirty="0"/>
              <a:t>kj</a:t>
            </a:r>
            <a:r>
              <a:rPr lang="en-US" altLang="hu-HU" baseline="30000" dirty="0"/>
              <a:t>k-1</a:t>
            </a:r>
            <a:r>
              <a:rPr lang="en-US" altLang="hu-HU" dirty="0"/>
              <a:t>.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685800" y="4191000"/>
            <a:ext cx="1617663" cy="1508125"/>
            <a:chOff x="432" y="2640"/>
            <a:chExt cx="1019" cy="950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432" y="3072"/>
              <a:ext cx="10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Doesn’t go</a:t>
              </a:r>
            </a:p>
            <a:p>
              <a:r>
                <a:rPr lang="en-US" altLang="hu-HU"/>
                <a:t>through k</a:t>
              </a:r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 flipV="1">
              <a:off x="1104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2438400" y="4191000"/>
            <a:ext cx="1571625" cy="1492250"/>
            <a:chOff x="1536" y="2640"/>
            <a:chExt cx="990" cy="940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536" y="2832"/>
              <a:ext cx="9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Goes from</a:t>
              </a:r>
            </a:p>
            <a:p>
              <a:r>
                <a:rPr lang="en-US" altLang="hu-HU"/>
                <a:t>i to k the</a:t>
              </a:r>
            </a:p>
            <a:p>
              <a:r>
                <a:rPr lang="en-US" altLang="hu-HU"/>
                <a:t>first time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2064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3962400" y="4191000"/>
            <a:ext cx="1693863" cy="2101850"/>
            <a:chOff x="2496" y="2640"/>
            <a:chExt cx="1067" cy="132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496" y="3216"/>
              <a:ext cx="106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Zero or</a:t>
              </a:r>
            </a:p>
            <a:p>
              <a:r>
                <a:rPr lang="en-US" altLang="hu-HU"/>
                <a:t>more times</a:t>
              </a:r>
            </a:p>
            <a:p>
              <a:r>
                <a:rPr lang="en-US" altLang="hu-HU"/>
                <a:t>from k to k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5791200" y="4191000"/>
            <a:ext cx="1676400" cy="1279525"/>
            <a:chOff x="3648" y="2640"/>
            <a:chExt cx="1056" cy="806"/>
          </a:xfrm>
        </p:grpSpPr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648" y="2928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Then, from</a:t>
              </a:r>
            </a:p>
            <a:p>
              <a:r>
                <a:rPr lang="en-US" altLang="hu-HU"/>
                <a:t>k to j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 flipV="1">
              <a:off x="3888" y="26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4A8-389E-44CA-9AF1-FC0415C40185}" type="slidenum">
              <a:rPr lang="en-US" altLang="hu-HU"/>
              <a:pPr/>
              <a:t>24</a:t>
            </a:fld>
            <a:endParaRPr lang="en-US" altLang="hu-HU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Illustration of </a:t>
            </a:r>
            <a:r>
              <a:rPr lang="en-US" altLang="hu-HU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71600" y="3810000"/>
            <a:ext cx="5562600" cy="2286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States &lt; k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962400" y="32004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k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62000" y="2362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i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2800" y="2743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j</a:t>
            </a:r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1066800" y="2819400"/>
            <a:ext cx="6172200" cy="3048000"/>
          </a:xfrm>
          <a:custGeom>
            <a:avLst/>
            <a:gdLst>
              <a:gd name="T0" fmla="*/ 0 w 3888"/>
              <a:gd name="T1" fmla="*/ 0 h 1920"/>
              <a:gd name="T2" fmla="*/ 384 w 3888"/>
              <a:gd name="T3" fmla="*/ 1104 h 1920"/>
              <a:gd name="T4" fmla="*/ 1536 w 3888"/>
              <a:gd name="T5" fmla="*/ 1824 h 1920"/>
              <a:gd name="T6" fmla="*/ 2688 w 3888"/>
              <a:gd name="T7" fmla="*/ 1680 h 1920"/>
              <a:gd name="T8" fmla="*/ 3456 w 3888"/>
              <a:gd name="T9" fmla="*/ 912 h 1920"/>
              <a:gd name="T10" fmla="*/ 3888 w 3888"/>
              <a:gd name="T11" fmla="*/ 19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8" h="1920">
                <a:moveTo>
                  <a:pt x="0" y="0"/>
                </a:moveTo>
                <a:cubicBezTo>
                  <a:pt x="64" y="400"/>
                  <a:pt x="128" y="800"/>
                  <a:pt x="384" y="1104"/>
                </a:cubicBezTo>
                <a:cubicBezTo>
                  <a:pt x="640" y="1408"/>
                  <a:pt x="1152" y="1728"/>
                  <a:pt x="1536" y="1824"/>
                </a:cubicBezTo>
                <a:cubicBezTo>
                  <a:pt x="1920" y="1920"/>
                  <a:pt x="2368" y="1832"/>
                  <a:pt x="2688" y="1680"/>
                </a:cubicBezTo>
                <a:cubicBezTo>
                  <a:pt x="3008" y="1528"/>
                  <a:pt x="3256" y="1160"/>
                  <a:pt x="3456" y="912"/>
                </a:cubicBezTo>
                <a:cubicBezTo>
                  <a:pt x="3656" y="664"/>
                  <a:pt x="3772" y="428"/>
                  <a:pt x="38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45" name="Freeform 17"/>
          <p:cNvSpPr>
            <a:spLocks/>
          </p:cNvSpPr>
          <p:nvPr/>
        </p:nvSpPr>
        <p:spPr bwMode="auto">
          <a:xfrm>
            <a:off x="1143000" y="2743200"/>
            <a:ext cx="2819400" cy="1993900"/>
          </a:xfrm>
          <a:custGeom>
            <a:avLst/>
            <a:gdLst>
              <a:gd name="T0" fmla="*/ 0 w 1776"/>
              <a:gd name="T1" fmla="*/ 0 h 1256"/>
              <a:gd name="T2" fmla="*/ 384 w 1776"/>
              <a:gd name="T3" fmla="*/ 912 h 1256"/>
              <a:gd name="T4" fmla="*/ 960 w 1776"/>
              <a:gd name="T5" fmla="*/ 1248 h 1256"/>
              <a:gd name="T6" fmla="*/ 1440 w 1776"/>
              <a:gd name="T7" fmla="*/ 960 h 1256"/>
              <a:gd name="T8" fmla="*/ 1776 w 1776"/>
              <a:gd name="T9" fmla="*/ 48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256">
                <a:moveTo>
                  <a:pt x="0" y="0"/>
                </a:moveTo>
                <a:cubicBezTo>
                  <a:pt x="112" y="352"/>
                  <a:pt x="224" y="704"/>
                  <a:pt x="384" y="912"/>
                </a:cubicBezTo>
                <a:cubicBezTo>
                  <a:pt x="544" y="1120"/>
                  <a:pt x="784" y="1240"/>
                  <a:pt x="960" y="1248"/>
                </a:cubicBezTo>
                <a:cubicBezTo>
                  <a:pt x="1136" y="1256"/>
                  <a:pt x="1304" y="1088"/>
                  <a:pt x="1440" y="960"/>
                </a:cubicBezTo>
                <a:cubicBezTo>
                  <a:pt x="1576" y="832"/>
                  <a:pt x="1676" y="656"/>
                  <a:pt x="177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>
            <a:off x="3632200" y="3581400"/>
            <a:ext cx="876300" cy="1282700"/>
          </a:xfrm>
          <a:custGeom>
            <a:avLst/>
            <a:gdLst>
              <a:gd name="T0" fmla="*/ 256 w 552"/>
              <a:gd name="T1" fmla="*/ 0 h 808"/>
              <a:gd name="T2" fmla="*/ 16 w 552"/>
              <a:gd name="T3" fmla="*/ 480 h 808"/>
              <a:gd name="T4" fmla="*/ 160 w 552"/>
              <a:gd name="T5" fmla="*/ 720 h 808"/>
              <a:gd name="T6" fmla="*/ 448 w 552"/>
              <a:gd name="T7" fmla="*/ 768 h 808"/>
              <a:gd name="T8" fmla="*/ 544 w 552"/>
              <a:gd name="T9" fmla="*/ 480 h 808"/>
              <a:gd name="T10" fmla="*/ 400 w 552"/>
              <a:gd name="T11" fmla="*/ 4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808">
                <a:moveTo>
                  <a:pt x="256" y="0"/>
                </a:moveTo>
                <a:cubicBezTo>
                  <a:pt x="144" y="180"/>
                  <a:pt x="32" y="360"/>
                  <a:pt x="16" y="480"/>
                </a:cubicBezTo>
                <a:cubicBezTo>
                  <a:pt x="0" y="600"/>
                  <a:pt x="88" y="672"/>
                  <a:pt x="160" y="720"/>
                </a:cubicBezTo>
                <a:cubicBezTo>
                  <a:pt x="232" y="768"/>
                  <a:pt x="384" y="808"/>
                  <a:pt x="448" y="768"/>
                </a:cubicBezTo>
                <a:cubicBezTo>
                  <a:pt x="512" y="728"/>
                  <a:pt x="552" y="600"/>
                  <a:pt x="544" y="480"/>
                </a:cubicBezTo>
                <a:cubicBezTo>
                  <a:pt x="536" y="360"/>
                  <a:pt x="468" y="204"/>
                  <a:pt x="40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4343400" y="3048000"/>
            <a:ext cx="2819400" cy="1727200"/>
          </a:xfrm>
          <a:custGeom>
            <a:avLst/>
            <a:gdLst>
              <a:gd name="T0" fmla="*/ 0 w 1776"/>
              <a:gd name="T1" fmla="*/ 336 h 1088"/>
              <a:gd name="T2" fmla="*/ 240 w 1776"/>
              <a:gd name="T3" fmla="*/ 672 h 1088"/>
              <a:gd name="T4" fmla="*/ 720 w 1776"/>
              <a:gd name="T5" fmla="*/ 1056 h 1088"/>
              <a:gd name="T6" fmla="*/ 1104 w 1776"/>
              <a:gd name="T7" fmla="*/ 864 h 1088"/>
              <a:gd name="T8" fmla="*/ 1776 w 1776"/>
              <a:gd name="T9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088">
                <a:moveTo>
                  <a:pt x="0" y="336"/>
                </a:moveTo>
                <a:cubicBezTo>
                  <a:pt x="60" y="444"/>
                  <a:pt x="120" y="552"/>
                  <a:pt x="240" y="672"/>
                </a:cubicBezTo>
                <a:cubicBezTo>
                  <a:pt x="360" y="792"/>
                  <a:pt x="576" y="1024"/>
                  <a:pt x="720" y="1056"/>
                </a:cubicBezTo>
                <a:cubicBezTo>
                  <a:pt x="864" y="1088"/>
                  <a:pt x="928" y="1040"/>
                  <a:pt x="1104" y="864"/>
                </a:cubicBezTo>
                <a:cubicBezTo>
                  <a:pt x="1280" y="688"/>
                  <a:pt x="1528" y="344"/>
                  <a:pt x="17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1676400" y="2057400"/>
            <a:ext cx="2289175" cy="2709863"/>
            <a:chOff x="1056" y="1296"/>
            <a:chExt cx="1442" cy="1707"/>
          </a:xfrm>
        </p:grpSpPr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Paths not going</a:t>
              </a:r>
            </a:p>
            <a:p>
              <a:r>
                <a:rPr lang="en-US" altLang="hu-HU"/>
                <a:t>through k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1152" y="1851"/>
              <a:ext cx="19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6172200" y="4310063"/>
            <a:ext cx="2644775" cy="855662"/>
            <a:chOff x="3888" y="2715"/>
            <a:chExt cx="1666" cy="539"/>
          </a:xfrm>
        </p:grpSpPr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848" y="2736"/>
              <a:ext cx="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From k</a:t>
              </a:r>
            </a:p>
            <a:p>
              <a:r>
                <a:rPr lang="en-US" altLang="hu-HU"/>
                <a:t>to j</a:t>
              </a:r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 flipV="1">
              <a:off x="3888" y="2715"/>
              <a:ext cx="91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4495800" y="2438400"/>
            <a:ext cx="2290763" cy="2133600"/>
            <a:chOff x="2832" y="1536"/>
            <a:chExt cx="1443" cy="1344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3024" y="1536"/>
              <a:ext cx="12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From k to k</a:t>
              </a:r>
            </a:p>
            <a:p>
              <a:r>
                <a:rPr lang="en-US" altLang="hu-HU"/>
                <a:t>Several times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2832" y="2064"/>
              <a:ext cx="57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2819400" y="1676400"/>
            <a:ext cx="2689225" cy="3014663"/>
            <a:chOff x="1776" y="1008"/>
            <a:chExt cx="1694" cy="1899"/>
          </a:xfrm>
        </p:grpSpPr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592" y="1008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Path to k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1776" y="1275"/>
              <a:ext cx="1008" cy="16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D04B-C920-41E3-8BC9-A9E6593EF1C8}" type="slidenum">
              <a:rPr lang="en-US" altLang="hu-HU"/>
              <a:pPr/>
              <a:t>25</a:t>
            </a:fld>
            <a:endParaRPr lang="en-US" altLang="hu-HU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Final Step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hu-HU"/>
              <a:t>The RE with the same language as the DFA is the sum (union) of R</a:t>
            </a:r>
            <a:r>
              <a:rPr lang="en-US" altLang="hu-HU" baseline="-25000"/>
              <a:t>ij</a:t>
            </a:r>
            <a:r>
              <a:rPr lang="en-US" altLang="hu-HU" baseline="30000"/>
              <a:t>n</a:t>
            </a:r>
            <a:r>
              <a:rPr lang="en-US" altLang="hu-HU"/>
              <a:t>, where: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n is the number of states; i.e., paths are unconstrained.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i is the start state.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j is one of the final states.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D955-A1CA-467F-8AE7-069130DFF485}" type="slidenum">
              <a:rPr lang="en-US" altLang="hu-HU"/>
              <a:pPr/>
              <a:t>26</a:t>
            </a:fld>
            <a:endParaRPr lang="en-US" altLang="hu-HU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267200" cy="1143000"/>
          </a:xfrm>
        </p:spPr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hu-HU" dirty="0"/>
              <a:t>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3</a:t>
            </a:r>
            <a:r>
              <a:rPr lang="en-US" altLang="hu-HU" dirty="0"/>
              <a:t> = 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2</a:t>
            </a:r>
            <a:r>
              <a:rPr lang="en-US" altLang="hu-HU" dirty="0"/>
              <a:t> + 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2</a:t>
            </a:r>
            <a:r>
              <a:rPr lang="en-US" altLang="hu-HU" dirty="0"/>
              <a:t>(R</a:t>
            </a:r>
            <a:r>
              <a:rPr lang="en-US" altLang="hu-HU" baseline="-25000" dirty="0"/>
              <a:t>33</a:t>
            </a:r>
            <a:r>
              <a:rPr lang="en-US" altLang="hu-HU" baseline="30000" dirty="0"/>
              <a:t>2</a:t>
            </a:r>
            <a:r>
              <a:rPr lang="en-US" altLang="hu-HU" dirty="0"/>
              <a:t>)*R</a:t>
            </a:r>
            <a:r>
              <a:rPr lang="en-US" altLang="hu-HU" baseline="-25000" dirty="0"/>
              <a:t>33</a:t>
            </a:r>
            <a:r>
              <a:rPr lang="en-US" altLang="hu-HU" baseline="30000" dirty="0"/>
              <a:t>2</a:t>
            </a:r>
            <a:r>
              <a:rPr lang="en-US" altLang="hu-HU" dirty="0"/>
              <a:t> = 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2</a:t>
            </a:r>
            <a:r>
              <a:rPr lang="en-US" altLang="hu-HU" dirty="0"/>
              <a:t>(R</a:t>
            </a:r>
            <a:r>
              <a:rPr lang="en-US" altLang="hu-HU" baseline="-25000" dirty="0"/>
              <a:t>33</a:t>
            </a:r>
            <a:r>
              <a:rPr lang="en-US" altLang="hu-HU" baseline="30000" dirty="0"/>
              <a:t>2</a:t>
            </a:r>
            <a:r>
              <a:rPr lang="en-US" altLang="hu-HU" dirty="0"/>
              <a:t>)*</a:t>
            </a:r>
          </a:p>
          <a:p>
            <a:r>
              <a:rPr lang="en-US" altLang="hu-HU" dirty="0"/>
              <a:t>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2</a:t>
            </a:r>
            <a:r>
              <a:rPr lang="en-US" altLang="hu-HU" dirty="0"/>
              <a:t> = (</a:t>
            </a:r>
            <a:r>
              <a:rPr lang="en-US" altLang="hu-HU" b="1" dirty="0"/>
              <a:t>10</a:t>
            </a:r>
            <a:r>
              <a:rPr lang="en-US" altLang="hu-HU" dirty="0"/>
              <a:t>)*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</a:t>
            </a:r>
            <a:r>
              <a:rPr lang="en-US" altLang="hu-HU" dirty="0"/>
              <a:t>(</a:t>
            </a:r>
            <a:r>
              <a:rPr lang="en-US" altLang="hu-HU" b="1" dirty="0"/>
              <a:t>01</a:t>
            </a:r>
            <a:r>
              <a:rPr lang="en-US" altLang="hu-HU" dirty="0"/>
              <a:t>)*</a:t>
            </a:r>
            <a:r>
              <a:rPr lang="en-US" altLang="hu-HU" b="1" dirty="0"/>
              <a:t>1</a:t>
            </a:r>
          </a:p>
          <a:p>
            <a:r>
              <a:rPr lang="en-US" altLang="hu-HU" dirty="0"/>
              <a:t>R</a:t>
            </a:r>
            <a:r>
              <a:rPr lang="en-US" altLang="hu-HU" baseline="-25000" dirty="0"/>
              <a:t>33</a:t>
            </a:r>
            <a:r>
              <a:rPr lang="en-US" altLang="hu-HU" baseline="30000" dirty="0"/>
              <a:t>2</a:t>
            </a:r>
            <a:r>
              <a:rPr lang="en-US" altLang="hu-HU" dirty="0"/>
              <a:t> =</a:t>
            </a:r>
            <a:r>
              <a:rPr lang="en-US" altLang="hu-HU" b="1" dirty="0"/>
              <a:t> 0</a:t>
            </a:r>
            <a:r>
              <a:rPr lang="en-US" altLang="hu-HU" dirty="0"/>
              <a:t>(</a:t>
            </a:r>
            <a:r>
              <a:rPr lang="en-US" altLang="hu-HU" b="1" dirty="0"/>
              <a:t>01</a:t>
            </a:r>
            <a:r>
              <a:rPr lang="en-US" altLang="hu-HU" dirty="0"/>
              <a:t>)*(</a:t>
            </a:r>
            <a:r>
              <a:rPr lang="en-US" altLang="hu-HU" b="1" dirty="0"/>
              <a:t>1</a:t>
            </a:r>
            <a:r>
              <a:rPr lang="en-US" altLang="hu-HU" dirty="0"/>
              <a:t>+</a:t>
            </a:r>
            <a:r>
              <a:rPr lang="en-US" altLang="hu-HU" b="1" dirty="0"/>
              <a:t>00</a:t>
            </a:r>
            <a:r>
              <a:rPr lang="en-US" altLang="hu-HU" dirty="0"/>
              <a:t>) + </a:t>
            </a:r>
            <a:r>
              <a:rPr lang="en-US" altLang="hu-HU" b="1" dirty="0"/>
              <a:t>1</a:t>
            </a:r>
            <a:r>
              <a:rPr lang="en-US" altLang="hu-HU" dirty="0"/>
              <a:t>(</a:t>
            </a:r>
            <a:r>
              <a:rPr lang="en-US" altLang="hu-HU" b="1" dirty="0"/>
              <a:t>10</a:t>
            </a:r>
            <a:r>
              <a:rPr lang="en-US" altLang="hu-HU" dirty="0"/>
              <a:t>)*(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11</a:t>
            </a:r>
            <a:r>
              <a:rPr lang="en-US" altLang="hu-HU" dirty="0"/>
              <a:t>)</a:t>
            </a:r>
          </a:p>
          <a:p>
            <a:r>
              <a:rPr lang="en-US" altLang="hu-HU" dirty="0"/>
              <a:t>R</a:t>
            </a:r>
            <a:r>
              <a:rPr lang="en-US" altLang="hu-HU" baseline="-25000" dirty="0"/>
              <a:t>23</a:t>
            </a:r>
            <a:r>
              <a:rPr lang="en-US" altLang="hu-HU" baseline="30000" dirty="0"/>
              <a:t>3</a:t>
            </a:r>
            <a:r>
              <a:rPr lang="en-US" altLang="hu-HU" dirty="0"/>
              <a:t> = [(</a:t>
            </a:r>
            <a:r>
              <a:rPr lang="en-US" altLang="hu-HU" b="1" dirty="0"/>
              <a:t>10</a:t>
            </a:r>
            <a:r>
              <a:rPr lang="en-US" altLang="hu-HU" dirty="0"/>
              <a:t>)*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</a:t>
            </a:r>
            <a:r>
              <a:rPr lang="en-US" altLang="hu-HU" dirty="0"/>
              <a:t>(</a:t>
            </a:r>
            <a:r>
              <a:rPr lang="en-US" altLang="hu-HU" b="1" dirty="0"/>
              <a:t>01</a:t>
            </a:r>
            <a:r>
              <a:rPr lang="en-US" altLang="hu-HU" dirty="0"/>
              <a:t>)*</a:t>
            </a:r>
            <a:r>
              <a:rPr lang="en-US" altLang="hu-HU" b="1"/>
              <a:t>1</a:t>
            </a:r>
            <a:r>
              <a:rPr lang="en-US" altLang="hu-HU" smtClean="0"/>
              <a:t>]∙</a:t>
            </a:r>
            <a:r>
              <a:rPr lang="en-US" altLang="hu-HU" b="1" smtClean="0"/>
              <a:t> </a:t>
            </a:r>
            <a:r>
              <a:rPr lang="en-US" altLang="hu-HU" smtClean="0"/>
              <a:t>[(</a:t>
            </a:r>
            <a:r>
              <a:rPr lang="en-US" altLang="hu-HU" b="1" dirty="0"/>
              <a:t>0</a:t>
            </a:r>
            <a:r>
              <a:rPr lang="en-US" altLang="hu-HU" dirty="0"/>
              <a:t>(</a:t>
            </a:r>
            <a:r>
              <a:rPr lang="en-US" altLang="hu-HU" b="1" dirty="0"/>
              <a:t>01</a:t>
            </a:r>
            <a:r>
              <a:rPr lang="en-US" altLang="hu-HU" dirty="0"/>
              <a:t>)*(</a:t>
            </a:r>
            <a:r>
              <a:rPr lang="en-US" altLang="hu-HU" b="1" dirty="0"/>
              <a:t>1</a:t>
            </a:r>
            <a:r>
              <a:rPr lang="en-US" altLang="hu-HU" dirty="0"/>
              <a:t>+</a:t>
            </a:r>
            <a:r>
              <a:rPr lang="en-US" altLang="hu-HU" b="1" dirty="0"/>
              <a:t>00</a:t>
            </a:r>
            <a:r>
              <a:rPr lang="en-US" altLang="hu-HU" dirty="0"/>
              <a:t>) + </a:t>
            </a:r>
            <a:r>
              <a:rPr lang="en-US" altLang="hu-HU" b="1" dirty="0"/>
              <a:t>1</a:t>
            </a:r>
            <a:r>
              <a:rPr lang="en-US" altLang="hu-HU" dirty="0"/>
              <a:t>(</a:t>
            </a:r>
            <a:r>
              <a:rPr lang="en-US" altLang="hu-HU" b="1" dirty="0"/>
              <a:t>10</a:t>
            </a:r>
            <a:r>
              <a:rPr lang="en-US" altLang="hu-HU" dirty="0"/>
              <a:t>)*(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11</a:t>
            </a:r>
            <a:r>
              <a:rPr lang="en-US" altLang="hu-HU" dirty="0"/>
              <a:t>))]*</a:t>
            </a:r>
            <a:endParaRPr lang="en-US" altLang="hu-HU" baseline="30000" dirty="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6324600" y="228600"/>
            <a:ext cx="2133600" cy="2286000"/>
            <a:chOff x="864" y="1104"/>
            <a:chExt cx="1344" cy="1440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1</a:t>
              </a: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3</a:t>
              </a: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/>
                <a:t>2</a:t>
              </a: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cxnSp>
          <p:nvCxnSpPr>
            <p:cNvPr id="52235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127471"/>
            <a:ext cx="5791200" cy="7277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Monotype Sorts" pitchFamily="2" charset="2"/>
              <a:buNone/>
            </a:pPr>
            <a:r>
              <a:rPr lang="en-US" altLang="hu-HU" dirty="0" err="1" smtClean="0"/>
              <a:t>R</a:t>
            </a:r>
            <a:r>
              <a:rPr lang="en-US" altLang="hu-HU" baseline="-25000" dirty="0" err="1" smtClean="0"/>
              <a:t>ij</a:t>
            </a:r>
            <a:r>
              <a:rPr lang="en-US" altLang="hu-HU" baseline="30000" dirty="0" err="1" smtClean="0"/>
              <a:t>k</a:t>
            </a:r>
            <a:r>
              <a:rPr lang="en-US" altLang="hu-HU" dirty="0" smtClean="0"/>
              <a:t> = R</a:t>
            </a:r>
            <a:r>
              <a:rPr lang="en-US" altLang="hu-HU" baseline="-25000" dirty="0" smtClean="0"/>
              <a:t>ij</a:t>
            </a:r>
            <a:r>
              <a:rPr lang="en-US" altLang="hu-HU" baseline="30000" dirty="0" smtClean="0"/>
              <a:t>k-1</a:t>
            </a:r>
            <a:r>
              <a:rPr lang="en-US" altLang="hu-HU" dirty="0" smtClean="0"/>
              <a:t> + R</a:t>
            </a:r>
            <a:r>
              <a:rPr lang="en-US" altLang="hu-HU" baseline="-25000" dirty="0" smtClean="0"/>
              <a:t>ik</a:t>
            </a:r>
            <a:r>
              <a:rPr lang="en-US" altLang="hu-HU" baseline="30000" dirty="0" smtClean="0"/>
              <a:t>k-1</a:t>
            </a:r>
            <a:r>
              <a:rPr lang="en-US" altLang="hu-HU" dirty="0" smtClean="0"/>
              <a:t>(R</a:t>
            </a:r>
            <a:r>
              <a:rPr lang="en-US" altLang="hu-HU" baseline="-25000" dirty="0" smtClean="0"/>
              <a:t>kk</a:t>
            </a:r>
            <a:r>
              <a:rPr lang="en-US" altLang="hu-HU" baseline="30000" dirty="0" smtClean="0"/>
              <a:t>k-1</a:t>
            </a:r>
            <a:r>
              <a:rPr lang="en-US" altLang="hu-HU" dirty="0" smtClean="0"/>
              <a:t>)* R</a:t>
            </a:r>
            <a:r>
              <a:rPr lang="en-US" altLang="hu-HU" baseline="-25000" dirty="0" smtClean="0"/>
              <a:t>kj</a:t>
            </a:r>
            <a:r>
              <a:rPr lang="en-US" altLang="hu-HU" baseline="30000" dirty="0" smtClean="0"/>
              <a:t>k-1</a:t>
            </a:r>
            <a:endParaRPr lang="en-US" alt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D1D0-3612-4993-8F8A-1A827BBBCE8B}" type="slidenum">
              <a:rPr lang="en-US" altLang="hu-HU"/>
              <a:pPr/>
              <a:t>27</a:t>
            </a:fld>
            <a:endParaRPr lang="en-US" altLang="hu-HU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Each of the three types of automata (DFA, NFA,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-NFA) we discussed, and regular expressions as well, define exactly the same set of languages: the regular languages.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9F81-2D17-49C7-8AE6-62F992191249}" type="slidenum">
              <a:rPr lang="en-US" altLang="hu-HU"/>
              <a:pPr/>
              <a:t>28</a:t>
            </a:fld>
            <a:endParaRPr lang="en-US" altLang="hu-H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Algebraic Laws for RE’s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Union and concatenation behave sort of like addition and multiplication.</a:t>
            </a:r>
          </a:p>
          <a:p>
            <a:pPr lvl="1"/>
            <a:r>
              <a:rPr lang="en-US" altLang="hu-HU"/>
              <a:t>+ is commutative and associative; concatenation is associative.</a:t>
            </a:r>
          </a:p>
          <a:p>
            <a:pPr lvl="1"/>
            <a:r>
              <a:rPr lang="en-US" altLang="hu-HU"/>
              <a:t>Concatenation distributes over +.</a:t>
            </a:r>
          </a:p>
          <a:p>
            <a:pPr lvl="1"/>
            <a:r>
              <a:rPr lang="en-US" altLang="hu-HU">
                <a:solidFill>
                  <a:srgbClr val="CC3300"/>
                </a:solidFill>
              </a:rPr>
              <a:t>Exception</a:t>
            </a:r>
            <a:r>
              <a:rPr lang="en-US" altLang="hu-HU"/>
              <a:t>: Concatenation is not commutative.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9A7-D17E-4874-952C-683BA03DA2F8}" type="slidenum">
              <a:rPr lang="en-US" altLang="hu-HU"/>
              <a:pPr/>
              <a:t>29</a:t>
            </a:fld>
            <a:endParaRPr lang="en-US" altLang="hu-HU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Identities and Annihilators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sz="2400">
                <a:latin typeface="Lucida Sans Unicode" panose="020B0602030504020204" pitchFamily="34" charset="0"/>
              </a:rPr>
              <a:t>∅ </a:t>
            </a:r>
            <a:r>
              <a:rPr lang="en-US" altLang="hu-HU"/>
              <a:t>is the identity for +.</a:t>
            </a:r>
          </a:p>
          <a:p>
            <a:pPr lvl="1"/>
            <a:r>
              <a:rPr lang="en-US" altLang="hu-HU"/>
              <a:t>R + </a:t>
            </a:r>
            <a:r>
              <a:rPr lang="en-US" altLang="hu-HU" sz="20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 = R.</a:t>
            </a:r>
          </a:p>
          <a:p>
            <a:r>
              <a:rPr lang="en-US" altLang="hu-HU"/>
              <a:t> </a:t>
            </a:r>
            <a:r>
              <a:rPr lang="en-US" altLang="hu-HU">
                <a:latin typeface="Lucida Sans Unicode" panose="020B0602030504020204" pitchFamily="34" charset="0"/>
              </a:rPr>
              <a:t>ε </a:t>
            </a:r>
            <a:r>
              <a:rPr lang="en-US" altLang="hu-HU"/>
              <a:t>is the identity for concatenation.</a:t>
            </a:r>
          </a:p>
          <a:p>
            <a:pPr lvl="1"/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R = R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 = R.</a:t>
            </a:r>
          </a:p>
          <a:p>
            <a:r>
              <a:rPr lang="en-US" altLang="hu-HU"/>
              <a:t> </a:t>
            </a:r>
            <a:r>
              <a:rPr lang="en-US" altLang="hu-HU" sz="24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 is the annihilator for concatenation.</a:t>
            </a:r>
          </a:p>
          <a:p>
            <a:pPr lvl="1"/>
            <a:r>
              <a:rPr lang="en-US" altLang="hu-HU" sz="20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R = R</a:t>
            </a:r>
            <a:r>
              <a:rPr lang="en-US" altLang="hu-HU" sz="20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 = </a:t>
            </a:r>
            <a:r>
              <a:rPr lang="en-US" altLang="hu-HU" sz="20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3F98-FFCF-4479-B693-FCAE11915586}" type="slidenum">
              <a:rPr lang="en-US" altLang="hu-HU"/>
              <a:pPr/>
              <a:t>3</a:t>
            </a:fld>
            <a:endParaRPr lang="en-US" altLang="hu-H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RE’s: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hu-HU" i="1">
                <a:solidFill>
                  <a:srgbClr val="FF0066"/>
                </a:solidFill>
              </a:rPr>
              <a:t>Regular expressions</a:t>
            </a:r>
            <a:r>
              <a:rPr lang="en-US" altLang="hu-HU"/>
              <a:t>  are an algebraic way to describe languages.</a:t>
            </a:r>
          </a:p>
          <a:p>
            <a:r>
              <a:rPr lang="en-US" altLang="hu-HU"/>
              <a:t>They describe exactly the regular languages.</a:t>
            </a:r>
          </a:p>
          <a:p>
            <a:r>
              <a:rPr lang="en-US" altLang="hu-HU"/>
              <a:t>If E is a regular expression, then L(E) is the language it defines.</a:t>
            </a:r>
          </a:p>
          <a:p>
            <a:r>
              <a:rPr lang="en-US" altLang="hu-HU"/>
              <a:t>We’ll describe RE’s and  their languages recursively.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D345-F454-4B7C-ACEA-E3A4B32FC210}" type="slidenum">
              <a:rPr lang="en-US" altLang="hu-HU"/>
              <a:pPr/>
              <a:t>4</a:t>
            </a:fld>
            <a:endParaRPr lang="en-US" altLang="hu-H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RE’s: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>
                <a:solidFill>
                  <a:srgbClr val="3366FF"/>
                </a:solidFill>
              </a:rPr>
              <a:t>Basis 1</a:t>
            </a:r>
            <a:r>
              <a:rPr lang="en-US" altLang="hu-HU"/>
              <a:t>: If </a:t>
            </a:r>
            <a:r>
              <a:rPr lang="en-US" altLang="hu-HU" i="1"/>
              <a:t>a</a:t>
            </a:r>
            <a:r>
              <a:rPr lang="en-US" altLang="hu-HU"/>
              <a:t>  is any symbol, then </a:t>
            </a:r>
            <a:r>
              <a:rPr lang="en-US" altLang="hu-HU" b="1"/>
              <a:t>a</a:t>
            </a:r>
            <a:r>
              <a:rPr lang="en-US" altLang="hu-HU"/>
              <a:t> is a RE, and L(</a:t>
            </a:r>
            <a:r>
              <a:rPr lang="en-US" altLang="hu-HU" b="1"/>
              <a:t>a</a:t>
            </a:r>
            <a:r>
              <a:rPr lang="en-US" altLang="hu-HU"/>
              <a:t>) = {a}.</a:t>
            </a:r>
          </a:p>
          <a:p>
            <a:pPr lvl="1"/>
            <a:r>
              <a:rPr lang="en-US" altLang="hu-HU">
                <a:solidFill>
                  <a:srgbClr val="CC3300"/>
                </a:solidFill>
              </a:rPr>
              <a:t>Note</a:t>
            </a:r>
            <a:r>
              <a:rPr lang="en-US" altLang="hu-HU"/>
              <a:t>: {a} is the language containing one string, and that string is of length 1.</a:t>
            </a:r>
          </a:p>
          <a:p>
            <a:r>
              <a:rPr lang="en-US" altLang="hu-HU">
                <a:solidFill>
                  <a:srgbClr val="3366FF"/>
                </a:solidFill>
              </a:rPr>
              <a:t>Basis 2</a:t>
            </a:r>
            <a:r>
              <a:rPr lang="en-US" altLang="hu-HU"/>
              <a:t>: 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 is a RE, and L(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) = {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}.</a:t>
            </a:r>
          </a:p>
          <a:p>
            <a:r>
              <a:rPr lang="en-US" altLang="hu-HU">
                <a:solidFill>
                  <a:srgbClr val="3366FF"/>
                </a:solidFill>
              </a:rPr>
              <a:t>Basis 3</a:t>
            </a:r>
            <a:r>
              <a:rPr lang="en-US" altLang="hu-HU"/>
              <a:t>: </a:t>
            </a:r>
            <a:r>
              <a:rPr lang="en-US" altLang="hu-HU" sz="24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 is a RE, and L(</a:t>
            </a:r>
            <a:r>
              <a:rPr lang="en-US" altLang="hu-HU" sz="24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) = </a:t>
            </a:r>
            <a:r>
              <a:rPr lang="en-US" altLang="hu-HU" sz="2400">
                <a:latin typeface="Lucida Sans Unicode" panose="020B0602030504020204" pitchFamily="34" charset="0"/>
              </a:rPr>
              <a:t>∅</a:t>
            </a:r>
            <a:r>
              <a:rPr lang="en-US" altLang="hu-HU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A786-05BC-440B-B0BE-397D7D2803CE}" type="slidenum">
              <a:rPr lang="en-US" altLang="hu-HU"/>
              <a:pPr/>
              <a:t>5</a:t>
            </a:fld>
            <a:endParaRPr lang="en-US" altLang="hu-H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RE’s: Definition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>
                <a:solidFill>
                  <a:srgbClr val="3366FF"/>
                </a:solidFill>
              </a:rPr>
              <a:t>Induction 1</a:t>
            </a:r>
            <a:r>
              <a:rPr lang="en-US" altLang="hu-HU" dirty="0"/>
              <a:t>: If E</a:t>
            </a:r>
            <a:r>
              <a:rPr lang="en-US" altLang="hu-HU" baseline="-25000" dirty="0"/>
              <a:t>1</a:t>
            </a:r>
            <a:r>
              <a:rPr lang="en-US" altLang="hu-HU" dirty="0"/>
              <a:t> and E</a:t>
            </a:r>
            <a:r>
              <a:rPr lang="en-US" altLang="hu-HU" baseline="-25000" dirty="0"/>
              <a:t>2</a:t>
            </a:r>
            <a:r>
              <a:rPr lang="en-US" altLang="hu-HU" dirty="0"/>
              <a:t> are regular expressions, then E</a:t>
            </a:r>
            <a:r>
              <a:rPr lang="en-US" altLang="hu-HU" baseline="-25000" dirty="0"/>
              <a:t>1</a:t>
            </a:r>
            <a:r>
              <a:rPr lang="en-US" altLang="hu-HU" dirty="0"/>
              <a:t>+E</a:t>
            </a:r>
            <a:r>
              <a:rPr lang="en-US" altLang="hu-HU" baseline="-25000" dirty="0"/>
              <a:t>2</a:t>
            </a:r>
            <a:r>
              <a:rPr lang="en-US" altLang="hu-HU" dirty="0"/>
              <a:t> is a regular expression, and L(E</a:t>
            </a:r>
            <a:r>
              <a:rPr lang="en-US" altLang="hu-HU" baseline="-25000" dirty="0"/>
              <a:t>1</a:t>
            </a:r>
            <a:r>
              <a:rPr lang="en-US" altLang="hu-HU" dirty="0"/>
              <a:t>+E</a:t>
            </a:r>
            <a:r>
              <a:rPr lang="en-US" altLang="hu-HU" baseline="-25000" dirty="0"/>
              <a:t>2</a:t>
            </a:r>
            <a:r>
              <a:rPr lang="en-US" altLang="hu-HU" dirty="0"/>
              <a:t>) = L(E</a:t>
            </a:r>
            <a:r>
              <a:rPr lang="en-US" altLang="hu-HU" baseline="-25000" dirty="0"/>
              <a:t>1</a:t>
            </a:r>
            <a:r>
              <a:rPr lang="en-US" altLang="hu-HU" dirty="0"/>
              <a:t>)</a:t>
            </a:r>
            <a:r>
              <a:rPr lang="en-US" altLang="hu-HU" dirty="0">
                <a:sym typeface="Symbol" panose="05050102010706020507" pitchFamily="18" charset="2"/>
              </a:rPr>
              <a:t></a:t>
            </a:r>
            <a:r>
              <a:rPr lang="en-US" altLang="hu-HU" dirty="0"/>
              <a:t>L(E</a:t>
            </a:r>
            <a:r>
              <a:rPr lang="en-US" altLang="hu-HU" baseline="-25000" dirty="0"/>
              <a:t>2</a:t>
            </a:r>
            <a:r>
              <a:rPr lang="en-US" altLang="hu-HU" dirty="0"/>
              <a:t>).</a:t>
            </a:r>
          </a:p>
          <a:p>
            <a:r>
              <a:rPr lang="en-US" altLang="hu-HU" dirty="0">
                <a:solidFill>
                  <a:srgbClr val="3366FF"/>
                </a:solidFill>
              </a:rPr>
              <a:t>Induction 2</a:t>
            </a:r>
            <a:r>
              <a:rPr lang="en-US" altLang="hu-HU" dirty="0"/>
              <a:t>: If E</a:t>
            </a:r>
            <a:r>
              <a:rPr lang="en-US" altLang="hu-HU" baseline="-25000" dirty="0"/>
              <a:t>1</a:t>
            </a:r>
            <a:r>
              <a:rPr lang="en-US" altLang="hu-HU" dirty="0"/>
              <a:t> and E</a:t>
            </a:r>
            <a:r>
              <a:rPr lang="en-US" altLang="hu-HU" baseline="-25000" dirty="0"/>
              <a:t>2</a:t>
            </a:r>
            <a:r>
              <a:rPr lang="en-US" altLang="hu-HU" dirty="0"/>
              <a:t> are regular expressions, then E</a:t>
            </a:r>
            <a:r>
              <a:rPr lang="en-US" altLang="hu-HU" baseline="-25000" dirty="0"/>
              <a:t>1</a:t>
            </a:r>
            <a:r>
              <a:rPr lang="en-US" altLang="hu-HU" dirty="0"/>
              <a:t>E</a:t>
            </a:r>
            <a:r>
              <a:rPr lang="en-US" altLang="hu-HU" baseline="-25000" dirty="0"/>
              <a:t>2</a:t>
            </a:r>
            <a:r>
              <a:rPr lang="en-US" altLang="hu-HU" dirty="0"/>
              <a:t> is a regular expression, and L(E</a:t>
            </a:r>
            <a:r>
              <a:rPr lang="en-US" altLang="hu-HU" baseline="-25000" dirty="0"/>
              <a:t>1</a:t>
            </a:r>
            <a:r>
              <a:rPr lang="en-US" altLang="hu-HU" dirty="0"/>
              <a:t>E</a:t>
            </a:r>
            <a:r>
              <a:rPr lang="en-US" altLang="hu-HU" baseline="-25000" dirty="0"/>
              <a:t>2</a:t>
            </a:r>
            <a:r>
              <a:rPr lang="en-US" altLang="hu-HU" dirty="0"/>
              <a:t>) = L(E</a:t>
            </a:r>
            <a:r>
              <a:rPr lang="en-US" altLang="hu-HU" baseline="-25000" dirty="0"/>
              <a:t>1</a:t>
            </a:r>
            <a:r>
              <a:rPr lang="en-US" altLang="hu-HU" dirty="0"/>
              <a:t>)L(E</a:t>
            </a:r>
            <a:r>
              <a:rPr lang="en-US" altLang="hu-HU" baseline="-25000" dirty="0"/>
              <a:t>2</a:t>
            </a:r>
            <a:r>
              <a:rPr lang="en-US" altLang="hu-HU" dirty="0"/>
              <a:t>).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52274" y="5562600"/>
            <a:ext cx="8891726" cy="704850"/>
            <a:chOff x="177" y="3504"/>
            <a:chExt cx="5151" cy="444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177" y="3696"/>
              <a:ext cx="51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u-HU" sz="2000" i="1" dirty="0">
                  <a:solidFill>
                    <a:srgbClr val="FF0066"/>
                  </a:solidFill>
                </a:rPr>
                <a:t>Concatenation </a:t>
              </a:r>
              <a:r>
                <a:rPr lang="en-US" altLang="hu-HU" sz="2000" dirty="0"/>
                <a:t>: the set of strings </a:t>
              </a:r>
              <a:r>
                <a:rPr lang="en-US" altLang="hu-HU" sz="2000" dirty="0" err="1"/>
                <a:t>wx</a:t>
              </a:r>
              <a:r>
                <a:rPr lang="en-US" altLang="hu-HU" sz="2000" dirty="0"/>
                <a:t> such that </a:t>
              </a:r>
              <a:r>
                <a:rPr lang="en-US" altLang="hu-HU" sz="2000" dirty="0" smtClean="0"/>
                <a:t>w</a:t>
              </a:r>
              <a:r>
                <a:rPr lang="hu-HU" altLang="hu-HU" sz="2000" dirty="0" smtClean="0"/>
                <a:t> </a:t>
              </a:r>
              <a:r>
                <a:rPr lang="en-US" altLang="hu-HU" sz="2000" dirty="0" smtClean="0"/>
                <a:t>Is </a:t>
              </a:r>
              <a:r>
                <a:rPr lang="en-US" altLang="hu-HU" sz="2000" dirty="0"/>
                <a:t>in L(E</a:t>
              </a:r>
              <a:r>
                <a:rPr lang="en-US" altLang="hu-HU" sz="2000" baseline="-25000" dirty="0"/>
                <a:t>1</a:t>
              </a:r>
              <a:r>
                <a:rPr lang="en-US" altLang="hu-HU" sz="2000" dirty="0"/>
                <a:t>) and x is in L(E</a:t>
              </a:r>
              <a:r>
                <a:rPr lang="en-US" altLang="hu-HU" sz="2000" baseline="-25000" dirty="0"/>
                <a:t>2</a:t>
              </a:r>
              <a:r>
                <a:rPr lang="en-US" altLang="hu-HU" sz="2000" dirty="0"/>
                <a:t>).</a:t>
              </a:r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 flipV="1">
              <a:off x="3120" y="35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C9F-2D9E-45A9-96EB-521391DFB12A}" type="slidenum">
              <a:rPr lang="en-US" altLang="hu-HU"/>
              <a:pPr/>
              <a:t>6</a:t>
            </a:fld>
            <a:endParaRPr lang="en-US" altLang="hu-H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RE’s: Definition –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>
                <a:solidFill>
                  <a:srgbClr val="3366FF"/>
                </a:solidFill>
              </a:rPr>
              <a:t>Induction 3</a:t>
            </a:r>
            <a:r>
              <a:rPr lang="en-US" altLang="hu-HU"/>
              <a:t>: If E is a RE, then E* is a RE, and L(E*) = (L(E))*.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990600" y="3124200"/>
            <a:ext cx="6083300" cy="2314575"/>
            <a:chOff x="624" y="1968"/>
            <a:chExt cx="3832" cy="1458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624" y="2448"/>
              <a:ext cx="38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i="1" dirty="0">
                  <a:solidFill>
                    <a:srgbClr val="FF0066"/>
                  </a:solidFill>
                </a:rPr>
                <a:t>Closure</a:t>
              </a:r>
              <a:r>
                <a:rPr lang="en-US" altLang="hu-HU" dirty="0"/>
                <a:t>, or “Kleene closure” = set of strings</a:t>
              </a:r>
            </a:p>
            <a:p>
              <a:r>
                <a:rPr lang="en-US" altLang="hu-HU" dirty="0"/>
                <a:t>w</a:t>
              </a:r>
              <a:r>
                <a:rPr lang="en-US" altLang="hu-HU" baseline="-25000" dirty="0"/>
                <a:t>1</a:t>
              </a:r>
              <a:r>
                <a:rPr lang="en-US" altLang="hu-HU" dirty="0"/>
                <a:t>w</a:t>
              </a:r>
              <a:r>
                <a:rPr lang="en-US" altLang="hu-HU" baseline="-25000" dirty="0"/>
                <a:t>2</a:t>
              </a:r>
              <a:r>
                <a:rPr lang="en-US" altLang="hu-HU" dirty="0"/>
                <a:t>…</a:t>
              </a:r>
              <a:r>
                <a:rPr lang="en-US" altLang="hu-HU" dirty="0" err="1"/>
                <a:t>w</a:t>
              </a:r>
              <a:r>
                <a:rPr lang="en-US" altLang="hu-HU" baseline="-25000" dirty="0" err="1"/>
                <a:t>n</a:t>
              </a:r>
              <a:r>
                <a:rPr lang="en-US" altLang="hu-HU" dirty="0"/>
                <a:t>, for some n </a:t>
              </a:r>
              <a:r>
                <a:rPr lang="en-US" altLang="hu-HU" u="sng" dirty="0"/>
                <a:t>&gt;</a:t>
              </a:r>
              <a:r>
                <a:rPr lang="en-US" altLang="hu-HU" dirty="0"/>
                <a:t> 0, where each </a:t>
              </a:r>
              <a:r>
                <a:rPr lang="en-US" altLang="hu-HU" dirty="0" err="1"/>
                <a:t>w</a:t>
              </a:r>
              <a:r>
                <a:rPr lang="en-US" altLang="hu-HU" baseline="-25000" dirty="0" err="1"/>
                <a:t>i</a:t>
              </a:r>
              <a:r>
                <a:rPr lang="en-US" altLang="hu-HU" dirty="0"/>
                <a:t> is</a:t>
              </a:r>
            </a:p>
            <a:p>
              <a:r>
                <a:rPr lang="en-US" altLang="hu-HU" dirty="0"/>
                <a:t>in L(E).</a:t>
              </a:r>
            </a:p>
            <a:p>
              <a:r>
                <a:rPr lang="en-US" altLang="hu-HU" dirty="0">
                  <a:solidFill>
                    <a:srgbClr val="CC3300"/>
                  </a:solidFill>
                </a:rPr>
                <a:t>Note</a:t>
              </a:r>
              <a:r>
                <a:rPr lang="en-US" altLang="hu-HU" dirty="0"/>
                <a:t>: when n=0, the string is </a:t>
              </a:r>
              <a:r>
                <a:rPr lang="en-US" altLang="hu-HU" dirty="0">
                  <a:latin typeface="Lucida Sans Unicode" panose="020B0602030504020204" pitchFamily="34" charset="0"/>
                </a:rPr>
                <a:t>ε</a:t>
              </a:r>
              <a:r>
                <a:rPr lang="en-US" altLang="hu-HU" dirty="0"/>
                <a:t>.</a:t>
              </a: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V="1">
              <a:off x="2544" y="19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4" y="5619750"/>
            <a:ext cx="4620683" cy="704850"/>
          </a:xfrm>
          <a:prstGeom prst="rect">
            <a:avLst/>
          </a:prstGeom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B2C-0276-4FD0-A2E5-817D0F98EBEF}" type="slidenum">
              <a:rPr lang="en-US" altLang="hu-HU"/>
              <a:pPr/>
              <a:t>7</a:t>
            </a:fld>
            <a:endParaRPr lang="en-US" altLang="hu-H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Precedence of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Parentheses may be used wherever needed to influence the grouping of operators.</a:t>
            </a:r>
          </a:p>
          <a:p>
            <a:r>
              <a:rPr lang="en-US" altLang="hu-HU"/>
              <a:t>Order of precedence is * (highest), then concatenation, then + (lowest).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8</a:t>
            </a:fld>
            <a:endParaRPr lang="en-US" altLang="hu-H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>
                <a:solidFill>
                  <a:srgbClr val="33CC33"/>
                </a:solidFill>
              </a:rPr>
              <a:t>Examples</a:t>
            </a:r>
            <a:r>
              <a:rPr lang="en-US" altLang="hu-HU" dirty="0"/>
              <a:t>: RE’s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</a:t>
            </a:r>
            <a:r>
              <a:rPr lang="en-US" altLang="hu-HU" b="1" dirty="0"/>
              <a:t>0</a:t>
            </a:r>
            <a:r>
              <a:rPr lang="en-US" altLang="hu-HU" dirty="0"/>
              <a:t>(</a:t>
            </a:r>
            <a:r>
              <a:rPr lang="en-US" altLang="hu-HU" b="1" dirty="0"/>
              <a:t>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pPr lvl="1"/>
            <a:r>
              <a:rPr lang="en-US" altLang="hu-HU" dirty="0"/>
              <a:t>Note order of precedence of operators.</a:t>
            </a:r>
          </a:p>
          <a:p>
            <a:r>
              <a:rPr lang="en-US" altLang="hu-HU" dirty="0"/>
              <a:t>L(</a:t>
            </a:r>
            <a:r>
              <a:rPr lang="en-US" altLang="hu-HU" b="1" dirty="0"/>
              <a:t>0</a:t>
            </a:r>
            <a:r>
              <a:rPr lang="en-US" altLang="hu-HU" dirty="0"/>
              <a:t>*)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L((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10</a:t>
            </a:r>
            <a:r>
              <a:rPr lang="en-US" altLang="hu-HU" dirty="0"/>
              <a:t>)*(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+</a:t>
            </a:r>
            <a:r>
              <a:rPr lang="en-US" altLang="hu-HU" b="1" dirty="0"/>
              <a:t>1</a:t>
            </a:r>
            <a:r>
              <a:rPr lang="en-US" altLang="hu-HU" dirty="0"/>
              <a:t>)) = </a:t>
            </a:r>
            <a:r>
              <a:rPr lang="hu-HU" altLang="hu-HU" dirty="0" smtClean="0"/>
              <a:t>?</a:t>
            </a:r>
            <a:br>
              <a:rPr lang="hu-HU" altLang="hu-HU" dirty="0" smtClean="0"/>
            </a:br>
            <a:r>
              <a:rPr lang="hu-HU" altLang="hu-HU" dirty="0" err="1" smtClean="0"/>
              <a:t>See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next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slide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solutions</a:t>
            </a:r>
            <a:r>
              <a:rPr lang="hu-HU" altLang="hu-HU" dirty="0" smtClean="0"/>
              <a:t> </a:t>
            </a:r>
            <a:r>
              <a:rPr lang="hu-HU" altLang="hu-HU" dirty="0" smtClean="0">
                <a:sym typeface="Wingdings" panose="05000000000000000000" pitchFamily="2" charset="2"/>
              </a:rPr>
              <a:t>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9</a:t>
            </a:fld>
            <a:endParaRPr lang="en-US" altLang="hu-H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1588"/>
            <a:ext cx="7772400" cy="1143000"/>
          </a:xfrm>
        </p:spPr>
        <p:txBody>
          <a:bodyPr/>
          <a:lstStyle/>
          <a:p>
            <a:r>
              <a:rPr lang="en-US" altLang="hu-HU" sz="3600" dirty="0" smtClean="0">
                <a:solidFill>
                  <a:srgbClr val="33CC33"/>
                </a:solidFill>
              </a:rPr>
              <a:t>Examples</a:t>
            </a:r>
            <a:r>
              <a:rPr lang="hu-HU" altLang="hu-HU" sz="3600" dirty="0" smtClean="0">
                <a:solidFill>
                  <a:srgbClr val="33CC33"/>
                </a:solidFill>
              </a:rPr>
              <a:t> </a:t>
            </a:r>
            <a:r>
              <a:rPr lang="hu-HU" altLang="hu-HU" sz="3600" dirty="0" err="1" smtClean="0">
                <a:solidFill>
                  <a:srgbClr val="33CC33"/>
                </a:solidFill>
              </a:rPr>
              <a:t>continued</a:t>
            </a:r>
            <a:r>
              <a:rPr lang="hu-HU" altLang="hu-HU" sz="3600" dirty="0" smtClean="0">
                <a:solidFill>
                  <a:srgbClr val="33CC33"/>
                </a:solidFill>
              </a:rPr>
              <a:t> 2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L(</a:t>
            </a:r>
            <a:r>
              <a:rPr lang="en-US" altLang="hu-HU" b="1"/>
              <a:t>01</a:t>
            </a:r>
            <a:r>
              <a:rPr lang="en-US" altLang="hu-HU"/>
              <a:t>) = {01}.</a:t>
            </a:r>
          </a:p>
          <a:p>
            <a:r>
              <a:rPr lang="en-US" altLang="hu-HU"/>
              <a:t>L(</a:t>
            </a:r>
            <a:r>
              <a:rPr lang="en-US" altLang="hu-HU" b="1"/>
              <a:t>01</a:t>
            </a:r>
            <a:r>
              <a:rPr lang="en-US" altLang="hu-HU"/>
              <a:t>+</a:t>
            </a:r>
            <a:r>
              <a:rPr lang="en-US" altLang="hu-HU" b="1"/>
              <a:t>0</a:t>
            </a:r>
            <a:r>
              <a:rPr lang="en-US" altLang="hu-HU"/>
              <a:t>) = {01, 0}.</a:t>
            </a:r>
          </a:p>
          <a:p>
            <a:r>
              <a:rPr lang="en-US" altLang="hu-HU"/>
              <a:t>L(</a:t>
            </a:r>
            <a:r>
              <a:rPr lang="en-US" altLang="hu-HU" b="1"/>
              <a:t>0</a:t>
            </a:r>
            <a:r>
              <a:rPr lang="en-US" altLang="hu-HU"/>
              <a:t>(</a:t>
            </a:r>
            <a:r>
              <a:rPr lang="en-US" altLang="hu-HU" b="1"/>
              <a:t>1</a:t>
            </a:r>
            <a:r>
              <a:rPr lang="en-US" altLang="hu-HU"/>
              <a:t>+</a:t>
            </a:r>
            <a:r>
              <a:rPr lang="en-US" altLang="hu-HU" b="1"/>
              <a:t>0</a:t>
            </a:r>
            <a:r>
              <a:rPr lang="en-US" altLang="hu-HU"/>
              <a:t>)) = {01, 00}.</a:t>
            </a:r>
          </a:p>
          <a:p>
            <a:pPr lvl="1"/>
            <a:r>
              <a:rPr lang="en-US" altLang="hu-HU"/>
              <a:t>Note order of precedence of operators.</a:t>
            </a:r>
          </a:p>
          <a:p>
            <a:r>
              <a:rPr lang="en-US" altLang="hu-HU"/>
              <a:t>L(</a:t>
            </a:r>
            <a:r>
              <a:rPr lang="en-US" altLang="hu-HU" b="1"/>
              <a:t>0</a:t>
            </a:r>
            <a:r>
              <a:rPr lang="en-US" altLang="hu-HU"/>
              <a:t>*) = {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, 0, 00, 000,… }.</a:t>
            </a:r>
          </a:p>
          <a:p>
            <a:r>
              <a:rPr lang="en-US" altLang="hu-HU"/>
              <a:t>L((</a:t>
            </a:r>
            <a:r>
              <a:rPr lang="en-US" altLang="hu-HU" b="1"/>
              <a:t>0</a:t>
            </a:r>
            <a:r>
              <a:rPr lang="en-US" altLang="hu-HU"/>
              <a:t>+</a:t>
            </a:r>
            <a:r>
              <a:rPr lang="en-US" altLang="hu-HU" b="1"/>
              <a:t>10</a:t>
            </a:r>
            <a:r>
              <a:rPr lang="en-US" altLang="hu-HU"/>
              <a:t>)*(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+</a:t>
            </a:r>
            <a:r>
              <a:rPr lang="en-US" altLang="hu-HU" b="1"/>
              <a:t>1</a:t>
            </a:r>
            <a:r>
              <a:rPr lang="en-US" altLang="hu-HU"/>
              <a:t>)) = all strings of 0’s and 1’s without two consecutive 1’s.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843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1517</Words>
  <Application>Microsoft Office PowerPoint</Application>
  <PresentationFormat>Diavetítés a képernyőre (4:3 oldalarány)</PresentationFormat>
  <Paragraphs>325</Paragraphs>
  <Slides>29</Slides>
  <Notes>28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Lucida Sans Unicode</vt:lpstr>
      <vt:lpstr>Monotype Sorts</vt:lpstr>
      <vt:lpstr>Symbol</vt:lpstr>
      <vt:lpstr>Tahoma</vt:lpstr>
      <vt:lpstr>Times New Roman</vt:lpstr>
      <vt:lpstr>Wingdings</vt:lpstr>
      <vt:lpstr>Default Design</vt:lpstr>
      <vt:lpstr>PowerPoint bemutató</vt:lpstr>
      <vt:lpstr>Regular Expressions</vt:lpstr>
      <vt:lpstr>RE’s: Introduction</vt:lpstr>
      <vt:lpstr>RE’s: Definition</vt:lpstr>
      <vt:lpstr>RE’s: Definition – (2)</vt:lpstr>
      <vt:lpstr>RE’s: Definition – (3)</vt:lpstr>
      <vt:lpstr>Precedence of Operators</vt:lpstr>
      <vt:lpstr>Examples: RE’s</vt:lpstr>
      <vt:lpstr>Examples continued 2</vt:lpstr>
      <vt:lpstr>Examples continued 3</vt:lpstr>
      <vt:lpstr>Examples continued 4</vt:lpstr>
      <vt:lpstr>Equivalence of RE’s and Automata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DFA-to-RE</vt:lpstr>
      <vt:lpstr>k-Paths</vt:lpstr>
      <vt:lpstr>Example: k-Paths</vt:lpstr>
      <vt:lpstr>k-Path Induction</vt:lpstr>
      <vt:lpstr>k-Path Inductive Case</vt:lpstr>
      <vt:lpstr>Illustration of Induction</vt:lpstr>
      <vt:lpstr>Final Step</vt:lpstr>
      <vt:lpstr>Example</vt:lpstr>
      <vt:lpstr>Summary</vt:lpstr>
      <vt:lpstr>Algebraic Laws for RE’s</vt:lpstr>
      <vt:lpstr>Identities and Annihilators</vt:lpstr>
    </vt:vector>
  </TitlesOfParts>
  <Company>Stanford University, 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CS154 slides</dc:title>
  <dc:creator>Jeff Ullman</dc:creator>
  <cp:lastModifiedBy>CSL</cp:lastModifiedBy>
  <cp:revision>72</cp:revision>
  <dcterms:created xsi:type="dcterms:W3CDTF">2002-03-23T20:14:09Z</dcterms:created>
  <dcterms:modified xsi:type="dcterms:W3CDTF">2018-03-05T11:52:58Z</dcterms:modified>
</cp:coreProperties>
</file>