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2" r:id="rId27"/>
    <p:sldId id="281" r:id="rId28"/>
    <p:sldId id="282" r:id="rId29"/>
    <p:sldId id="283" r:id="rId30"/>
    <p:sldId id="284" r:id="rId31"/>
    <p:sldId id="285" r:id="rId32"/>
    <p:sldId id="312" r:id="rId33"/>
    <p:sldId id="286" r:id="rId34"/>
    <p:sldId id="287" r:id="rId35"/>
    <p:sldId id="288" r:id="rId36"/>
    <p:sldId id="304" r:id="rId37"/>
    <p:sldId id="289" r:id="rId38"/>
    <p:sldId id="290" r:id="rId39"/>
    <p:sldId id="291" r:id="rId40"/>
    <p:sldId id="31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5" r:id="rId50"/>
    <p:sldId id="303" r:id="rId51"/>
    <p:sldId id="306" r:id="rId52"/>
    <p:sldId id="309" r:id="rId53"/>
    <p:sldId id="310" r:id="rId54"/>
    <p:sldId id="307" r:id="rId55"/>
    <p:sldId id="308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00"/>
    <a:srgbClr val="CC00CC"/>
    <a:srgbClr val="FF0066"/>
    <a:srgbClr val="99CCFF"/>
    <a:srgbClr val="33CC33"/>
    <a:srgbClr val="3366FF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F216276-F6AA-4910-B204-7D39168B40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5DEE-06EC-4C36-B9C8-976F963A2AD1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25C93-E736-4942-8F4A-EB3642046D40}" type="slidenum">
              <a:rPr lang="en-US"/>
              <a:pPr/>
              <a:t>10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C5349-4CA1-491F-BF82-3CFD250DBFFD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60F4F-C2B0-4BEF-BB6A-8C6BE71792C7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A16F7-2544-464C-8CF5-2EF56B796BD0}" type="slidenum">
              <a:rPr lang="en-US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CEDD-78E6-480C-9AAD-C97FAA32E7CB}" type="slidenum">
              <a:rPr lang="en-US"/>
              <a:pPr/>
              <a:t>14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1D032-D74B-479E-AF63-FA1DA58E6194}" type="slidenum">
              <a:rPr lang="en-US"/>
              <a:pPr/>
              <a:t>15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D3DEF-F135-4889-A17B-E8AF819AAACD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A6E04-3E0B-4E35-8323-47ABD74A411E}" type="slidenum">
              <a:rPr lang="en-US"/>
              <a:pPr/>
              <a:t>17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47F88-7251-43BF-AD66-7C0627B62684}" type="slidenum">
              <a:rPr lang="en-US"/>
              <a:pPr/>
              <a:t>18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AFDD2-7BC9-4840-AC83-5B9E1173715F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25E53-3FBF-4083-8117-98823EF987DD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D560E-DDFE-4B22-B670-6A45A3C665E0}" type="slidenum">
              <a:rPr lang="en-US"/>
              <a:pPr/>
              <a:t>20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01E98-E91E-4B32-8B65-8C7A2DABE2B1}" type="slidenum">
              <a:rPr lang="en-US"/>
              <a:pPr/>
              <a:t>21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0CA20-6BF4-4870-8CAA-A7AA609DBD59}" type="slidenum">
              <a:rPr lang="en-US"/>
              <a:pPr/>
              <a:t>22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D255D-5CD2-41B7-949F-7F7FC84C8AE6}" type="slidenum">
              <a:rPr lang="en-US"/>
              <a:pPr/>
              <a:t>23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70FAD-04C5-403F-B998-B4CA809F51C0}" type="slidenum">
              <a:rPr lang="en-US"/>
              <a:pPr/>
              <a:t>24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56DE4-BF48-4100-B038-E213BF4522F1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15B54-6F3E-42A0-B622-4454D6E97643}" type="slidenum">
              <a:rPr lang="en-US"/>
              <a:pPr/>
              <a:t>26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92E28-24C7-4783-9C50-AE42531C8ECD}" type="slidenum">
              <a:rPr lang="en-US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43816-EC17-43AE-89C3-329516D53A17}" type="slidenum">
              <a:rPr lang="en-US"/>
              <a:pPr/>
              <a:t>28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135B5-B98F-4B8A-B43B-269A5A382CD8}" type="slidenum">
              <a:rPr lang="en-US"/>
              <a:pPr/>
              <a:t>29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A56FD-9956-4377-B18B-12D4EB8C2C39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8761-1F72-4410-81FC-497EFB14E87E}" type="slidenum">
              <a:rPr lang="en-US"/>
              <a:pPr/>
              <a:t>30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D330F-713E-44E2-B504-0CE8C5DA100D}" type="slidenum">
              <a:rPr lang="en-US"/>
              <a:pPr/>
              <a:t>31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3C85C-E284-49FA-8F24-5B05954575E2}" type="slidenum">
              <a:rPr lang="en-US"/>
              <a:pPr/>
              <a:t>33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87E0-0503-4E0D-8A80-47E5940D98A8}" type="slidenum">
              <a:rPr lang="en-US"/>
              <a:pPr/>
              <a:t>34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E7D3A-D172-4D56-8330-98A8BBBD97A8}" type="slidenum">
              <a:rPr lang="en-US"/>
              <a:pPr/>
              <a:t>35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C3C30-8F6F-40DA-AF57-FCE0D72265F3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1A3EC-3B5C-469D-813B-0F7E09956279}" type="slidenum">
              <a:rPr lang="en-US"/>
              <a:pPr/>
              <a:t>37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D52B3-EBFC-4C58-B4C3-383FFA61F245}" type="slidenum">
              <a:rPr lang="en-US"/>
              <a:pPr/>
              <a:t>38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B3B01-29CE-44E2-859C-8CC4A1EB5D88}" type="slidenum">
              <a:rPr lang="en-US"/>
              <a:pPr/>
              <a:t>39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4BF04-4BEA-417D-9499-E300C763A213}" type="slidenum">
              <a:rPr lang="en-US"/>
              <a:pPr/>
              <a:t>40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0045C-C0E1-449D-87C0-79CD797278D9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6BC49-F4BD-4438-B89C-27D229E8C95E}" type="slidenum">
              <a:rPr lang="en-US"/>
              <a:pPr/>
              <a:t>41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54001-925D-4676-A164-84A4F5AD5C59}" type="slidenum">
              <a:rPr lang="en-US"/>
              <a:pPr/>
              <a:t>42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7A039-CC09-4D77-AEEF-D6E776D82767}" type="slidenum">
              <a:rPr lang="en-US"/>
              <a:pPr/>
              <a:t>43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A7182-24DA-4FFE-A90E-9B62257AEF89}" type="slidenum">
              <a:rPr lang="en-US"/>
              <a:pPr/>
              <a:t>44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592A-CF9E-4993-988F-2D37923D6724}" type="slidenum">
              <a:rPr lang="en-US"/>
              <a:pPr/>
              <a:t>45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168D4-5B2E-419A-9CFE-7344C6BFF8F2}" type="slidenum">
              <a:rPr lang="en-US"/>
              <a:pPr/>
              <a:t>46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9CE97-A917-4375-B10C-CD5202884A81}" type="slidenum">
              <a:rPr lang="en-US"/>
              <a:pPr/>
              <a:t>47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DDBC-9B05-4CC7-A828-8CEFB0F8532C}" type="slidenum">
              <a:rPr lang="en-US"/>
              <a:pPr/>
              <a:t>48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578E3-53F3-4BE6-8F17-A066A323A104}" type="slidenum">
              <a:rPr lang="en-US"/>
              <a:pPr/>
              <a:t>49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B9B53-C6FF-4748-BE41-CDF6322F2CAE}" type="slidenum">
              <a:rPr lang="en-US"/>
              <a:pPr/>
              <a:t>50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72642-A5FA-451E-9A68-F1871E478EE5}" type="slidenum">
              <a:rPr lang="en-US"/>
              <a:pPr/>
              <a:t>5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27463-BAF9-431F-85CB-9E246BB892A7}" type="slidenum">
              <a:rPr lang="en-US"/>
              <a:pPr/>
              <a:t>51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E9711-C3A1-4274-8332-1B28A6B6CFB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659B7-3497-4B9C-8AB5-82010549AB5C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62CE4-C9B6-4306-94F7-E37A191B5DE7}" type="slidenum">
              <a:rPr lang="en-US"/>
              <a:pPr/>
              <a:t>54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DBB4C-8FEE-49CE-AEC6-6AFD81DE8E7D}" type="slidenum">
              <a:rPr lang="en-US"/>
              <a:pPr/>
              <a:t>55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8DFC7-A5E7-44CF-B453-8B4A47EC42DB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FD541-E04C-42C6-A3B1-6B803991B85C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986D3-CFC8-4E84-AFD2-67AFC0CC91F0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AAE92-6CC0-4A4B-B8CA-FF95D7917CC0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41A9B-3D1D-4FF7-9C5F-BDBE370E1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A2B7E-38D4-4ACA-B92B-DF15A838C5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19C14-94A9-4171-B61C-4004EC2E3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E28B0-32AC-459B-9F91-D871A19AC2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2FB52-EC47-4A00-84B5-999FCDDEDB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74E41-86AD-4174-ABA1-591B2B241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5A838-C888-46A8-9E78-E376FE444C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93A87-BBA3-4605-932C-AC0D686AC3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38EC5-8193-4C18-AEB0-08289BF7E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51EB-69EC-4EE1-8F66-E32E4E792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E0063-DB5E-43C4-B699-9A950E28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en-US" smtClean="0"/>
              <a:t>56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935CA418-ACAF-49E3-8880-4CFCF45198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Decision Properties of Regular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General Discussion of “Properties”</a:t>
            </a:r>
          </a:p>
          <a:p>
            <a:r>
              <a:rPr lang="en-US"/>
              <a:t>The Pumping Lemma</a:t>
            </a:r>
          </a:p>
          <a:p>
            <a:r>
              <a:rPr lang="en-US"/>
              <a:t>Membership, Emptiness,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D15D-2E63-4310-ADE5-D79C64D46B9F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Use of Closure Property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hu-HU" sz="2400" dirty="0" err="1" smtClean="0"/>
              <a:t>Assume</a:t>
            </a:r>
            <a:r>
              <a:rPr lang="hu-HU" sz="2400" dirty="0" smtClean="0"/>
              <a:t> w</a:t>
            </a:r>
            <a:r>
              <a:rPr lang="en-US" sz="2400" dirty="0" smtClean="0"/>
              <a:t>e </a:t>
            </a:r>
            <a:r>
              <a:rPr lang="en-US" sz="2400" dirty="0"/>
              <a:t>can </a:t>
            </a:r>
            <a:r>
              <a:rPr lang="en-US" sz="2400" dirty="0" smtClean="0"/>
              <a:t>prove </a:t>
            </a: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{0</a:t>
            </a:r>
            <a:r>
              <a:rPr lang="en-US" sz="2400" baseline="30000" dirty="0"/>
              <a:t>n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 | n </a:t>
            </a:r>
            <a:r>
              <a:rPr lang="en-US" sz="2400" u="sng" dirty="0"/>
              <a:t>&gt;</a:t>
            </a:r>
            <a:r>
              <a:rPr lang="en-US" sz="2400" dirty="0"/>
              <a:t> 0} is </a:t>
            </a:r>
            <a:r>
              <a:rPr lang="en-US" sz="2400" u="sng" dirty="0"/>
              <a:t>not</a:t>
            </a:r>
            <a:r>
              <a:rPr lang="en-US" sz="2400" dirty="0"/>
              <a:t> a regular </a:t>
            </a:r>
            <a:r>
              <a:rPr lang="en-US" sz="2400" dirty="0" smtClean="0"/>
              <a:t>language</a:t>
            </a:r>
            <a:r>
              <a:rPr lang="hu-HU" sz="2400" dirty="0" smtClean="0"/>
              <a:t> (</a:t>
            </a:r>
            <a:r>
              <a:rPr lang="hu-HU" sz="2400" i="1" dirty="0" err="1" smtClean="0"/>
              <a:t>see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pumping</a:t>
            </a:r>
            <a:r>
              <a:rPr lang="hu-HU" sz="2400" i="1" dirty="0" smtClean="0"/>
              <a:t> lemma </a:t>
            </a:r>
            <a:r>
              <a:rPr lang="hu-HU" sz="2400" i="1" dirty="0" err="1" smtClean="0"/>
              <a:t>later</a:t>
            </a:r>
            <a:r>
              <a:rPr lang="hu-HU" sz="2400" dirty="0" smtClean="0"/>
              <a:t>)</a:t>
            </a:r>
            <a:endParaRPr lang="en-US" sz="2400" dirty="0"/>
          </a:p>
          <a:p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the set of strings with an </a:t>
            </a:r>
            <a:r>
              <a:rPr lang="hu-HU" sz="2400" dirty="0" err="1" smtClean="0"/>
              <a:t>equal</a:t>
            </a:r>
            <a:r>
              <a:rPr lang="en-US" sz="2400" dirty="0" smtClean="0"/>
              <a:t> </a:t>
            </a:r>
            <a:r>
              <a:rPr lang="en-US" sz="2400" dirty="0"/>
              <a:t>number of 0’s and 1’s isn’t either, but that fact is trickier to prove.</a:t>
            </a:r>
          </a:p>
          <a:p>
            <a:r>
              <a:rPr lang="en-US" sz="2400" dirty="0"/>
              <a:t>Regular languages are closed under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.</a:t>
            </a:r>
          </a:p>
          <a:p>
            <a:r>
              <a:rPr lang="en-US" sz="2400" dirty="0"/>
              <a:t>If L</a:t>
            </a:r>
            <a:r>
              <a:rPr lang="en-US" sz="2400" baseline="-25000" dirty="0"/>
              <a:t>2</a:t>
            </a:r>
            <a:r>
              <a:rPr lang="en-US" sz="2400" dirty="0"/>
              <a:t> were regular, then L</a:t>
            </a:r>
            <a:r>
              <a:rPr lang="en-US" sz="2400" baseline="-25000" dirty="0"/>
              <a:t>2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L(</a:t>
            </a:r>
            <a:r>
              <a:rPr lang="en-US" sz="2400" b="1" dirty="0"/>
              <a:t>0</a:t>
            </a:r>
            <a:r>
              <a:rPr lang="en-US" sz="2400" dirty="0"/>
              <a:t>*</a:t>
            </a:r>
            <a:r>
              <a:rPr lang="en-US" sz="2400" b="1" dirty="0"/>
              <a:t>1</a:t>
            </a:r>
            <a:r>
              <a:rPr lang="en-US" sz="2400" dirty="0"/>
              <a:t>*) = L</a:t>
            </a:r>
            <a:r>
              <a:rPr lang="en-US" sz="2400" baseline="-25000" dirty="0"/>
              <a:t>1</a:t>
            </a:r>
            <a:r>
              <a:rPr lang="en-US" sz="2400" dirty="0"/>
              <a:t> would be, but it isn’t.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D1E-95D4-431C-86E7-41355D08A596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Membership Question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decision property is the question: “is string w in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regular </a:t>
            </a:r>
            <a:r>
              <a:rPr lang="en-US" dirty="0"/>
              <a:t>language L?”</a:t>
            </a:r>
          </a:p>
          <a:p>
            <a:r>
              <a:rPr lang="en-US" dirty="0"/>
              <a:t>Assume L is represented by a DFA A.</a:t>
            </a:r>
          </a:p>
          <a:p>
            <a:r>
              <a:rPr lang="en-US" dirty="0"/>
              <a:t>Simulate the action of A on the sequence of input symbols forming w.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AEC7-9079-4D9F-8A37-007397AF7B93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663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663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663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2663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66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66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66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663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663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664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6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6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6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664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6645" name="AutoShape 21"/>
                  <p:cNvCxnSpPr>
                    <a:cxnSpLocks noChangeShapeType="1"/>
                    <a:stCxn id="26639" idx="3"/>
                    <a:endCxn id="2663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664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6647" name="AutoShape 23"/>
                  <p:cNvCxnSpPr>
                    <a:cxnSpLocks noChangeShapeType="1"/>
                    <a:stCxn id="26636" idx="7"/>
                    <a:endCxn id="2663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6651" name="Group 27"/>
          <p:cNvGrpSpPr>
            <a:grpSpLocks/>
          </p:cNvGrpSpPr>
          <p:nvPr/>
        </p:nvGrpSpPr>
        <p:grpSpPr bwMode="auto">
          <a:xfrm>
            <a:off x="2362200" y="2438400"/>
            <a:ext cx="1157288" cy="1185863"/>
            <a:chOff x="1238" y="1536"/>
            <a:chExt cx="729" cy="747"/>
          </a:xfrm>
        </p:grpSpPr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D7B9-A11B-4DD1-AF95-C56F71C6E9E1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7654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7655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7656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7657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27658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76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76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766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766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766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76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6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6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66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766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7669" name="AutoShape 21"/>
                  <p:cNvCxnSpPr>
                    <a:cxnSpLocks noChangeShapeType="1"/>
                    <a:stCxn id="27663" idx="3"/>
                    <a:endCxn id="2766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7670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7671" name="AutoShape 23"/>
                  <p:cNvCxnSpPr>
                    <a:cxnSpLocks noChangeShapeType="1"/>
                    <a:stCxn id="27660" idx="7"/>
                    <a:endCxn id="2766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2743200" y="2438400"/>
            <a:ext cx="1157288" cy="1185863"/>
            <a:chOff x="1238" y="1536"/>
            <a:chExt cx="729" cy="747"/>
          </a:xfrm>
        </p:grpSpPr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7676" name="Group 28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824AC-0E32-492C-82E5-8D081721636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8678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8680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8681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28682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86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86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86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86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86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868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6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6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69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86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8693" name="AutoShape 21"/>
                  <p:cNvCxnSpPr>
                    <a:cxnSpLocks noChangeShapeType="1"/>
                    <a:stCxn id="28687" idx="3"/>
                    <a:endCxn id="28686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869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8695" name="AutoShape 23"/>
                  <p:cNvCxnSpPr>
                    <a:cxnSpLocks noChangeShapeType="1"/>
                    <a:stCxn id="28684" idx="7"/>
                    <a:endCxn id="28684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3048000" y="2438400"/>
            <a:ext cx="1157288" cy="1185863"/>
            <a:chOff x="1238" y="1536"/>
            <a:chExt cx="729" cy="747"/>
          </a:xfrm>
        </p:grpSpPr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0BC6-0EC7-4140-A5E1-45B7AF673655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70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970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2970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70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2970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7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297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2970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2971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971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971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97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97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97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2971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29717" name="AutoShape 21"/>
                  <p:cNvCxnSpPr>
                    <a:cxnSpLocks noChangeShapeType="1"/>
                    <a:stCxn id="29711" idx="3"/>
                    <a:endCxn id="2971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297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29719" name="AutoShape 23"/>
                  <p:cNvCxnSpPr>
                    <a:cxnSpLocks noChangeShapeType="1"/>
                    <a:stCxn id="29708" idx="7"/>
                    <a:endCxn id="2970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3429000" y="2438400"/>
            <a:ext cx="1157288" cy="1185863"/>
            <a:chOff x="1238" y="1536"/>
            <a:chExt cx="729" cy="747"/>
          </a:xfrm>
        </p:grpSpPr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2438400" y="4953000"/>
            <a:ext cx="1212850" cy="1719263"/>
            <a:chOff x="1574" y="3120"/>
            <a:chExt cx="764" cy="1083"/>
          </a:xfrm>
        </p:grpSpPr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5AD5F-0A58-4982-A55D-5B5EB75C09D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0726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0727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0728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0729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30730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07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07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07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07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07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0736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07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07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073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07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0741" name="AutoShape 21"/>
                  <p:cNvCxnSpPr>
                    <a:cxnSpLocks noChangeShapeType="1"/>
                    <a:stCxn id="30735" idx="3"/>
                    <a:endCxn id="30734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3074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0743" name="AutoShape 23"/>
                  <p:cNvCxnSpPr>
                    <a:cxnSpLocks noChangeShapeType="1"/>
                    <a:stCxn id="30732" idx="7"/>
                    <a:endCxn id="30732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3733800" y="2438400"/>
            <a:ext cx="1157288" cy="1185863"/>
            <a:chOff x="1238" y="1536"/>
            <a:chExt cx="729" cy="747"/>
          </a:xfrm>
        </p:grpSpPr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4191000" y="4953000"/>
            <a:ext cx="1212850" cy="1719263"/>
            <a:chOff x="1574" y="3120"/>
            <a:chExt cx="764" cy="1083"/>
          </a:xfrm>
        </p:grpSpPr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6AAB-3CB9-47FD-8884-62A98E2C0055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Testing Membership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676400" y="3581400"/>
            <a:ext cx="5387975" cy="2090738"/>
            <a:chOff x="624" y="1563"/>
            <a:chExt cx="3394" cy="1317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  <p:grpSp>
          <p:nvGrpSpPr>
            <p:cNvPr id="31749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1750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grpSp>
            <p:nvGrpSpPr>
              <p:cNvPr id="31752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1753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31754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17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317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317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317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17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1760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176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176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176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</a:t>
                    </a:r>
                  </a:p>
                </p:txBody>
              </p:sp>
              <p:sp>
                <p:nvSpPr>
                  <p:cNvPr id="317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</a:t>
                    </a:r>
                  </a:p>
                </p:txBody>
              </p:sp>
              <p:cxnSp>
                <p:nvCxnSpPr>
                  <p:cNvPr id="31765" name="AutoShape 21"/>
                  <p:cNvCxnSpPr>
                    <a:cxnSpLocks noChangeShapeType="1"/>
                    <a:stCxn id="31759" idx="3"/>
                    <a:endCxn id="3175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3176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0,1</a:t>
                    </a:r>
                  </a:p>
                </p:txBody>
              </p:sp>
              <p:cxnSp>
                <p:nvCxnSpPr>
                  <p:cNvPr id="31767" name="AutoShape 23"/>
                  <p:cNvCxnSpPr>
                    <a:cxnSpLocks noChangeShapeType="1"/>
                    <a:stCxn id="31756" idx="7"/>
                    <a:endCxn id="3175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2727325" y="1989138"/>
            <a:ext cx="180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0 1 0 1 1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4038600" y="2438400"/>
            <a:ext cx="1157288" cy="1185863"/>
            <a:chOff x="1238" y="1536"/>
            <a:chExt cx="729" cy="747"/>
          </a:xfrm>
        </p:grpSpPr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1238" y="1749"/>
              <a:ext cx="729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Next</a:t>
              </a:r>
            </a:p>
            <a:p>
              <a:r>
                <a:rPr lang="en-US"/>
                <a:t>symbol</a:t>
              </a:r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5791200" y="4876800"/>
            <a:ext cx="1212850" cy="1719263"/>
            <a:chOff x="1574" y="3120"/>
            <a:chExt cx="764" cy="1083"/>
          </a:xfrm>
        </p:grpSpPr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574" y="3669"/>
              <a:ext cx="76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Current</a:t>
              </a:r>
            </a:p>
            <a:p>
              <a:r>
                <a:rPr lang="en-US"/>
                <a:t> state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flipV="1">
              <a:off x="1920" y="312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4" name="Dátum hely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5" name="Élőláb helye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0F32-5951-4BE8-B762-8EDBF58ED908}" type="slidenum">
              <a:rPr lang="en-US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Regular Language Is not Represented by a DFA?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r>
              <a:rPr lang="en-US"/>
              <a:t>There is a circle of conversions from one form to another: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10000" y="3886200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105400" y="4953000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DFA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10000" y="6019800"/>
            <a:ext cx="10668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NFA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590800" y="4953000"/>
            <a:ext cx="9906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-NFA</a:t>
            </a:r>
          </a:p>
        </p:txBody>
      </p:sp>
      <p:cxnSp>
        <p:nvCxnSpPr>
          <p:cNvPr id="32776" name="AutoShape 8"/>
          <p:cNvCxnSpPr>
            <a:cxnSpLocks noChangeShapeType="1"/>
            <a:stCxn id="32773" idx="0"/>
            <a:endCxn id="32772" idx="3"/>
          </p:cNvCxnSpPr>
          <p:nvPr/>
        </p:nvCxnSpPr>
        <p:spPr bwMode="auto">
          <a:xfrm rot="5400000" flipH="1">
            <a:off x="4857750" y="42100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7" name="AutoShape 9"/>
          <p:cNvCxnSpPr>
            <a:cxnSpLocks noChangeShapeType="1"/>
            <a:stCxn id="32772" idx="1"/>
            <a:endCxn id="32775" idx="0"/>
          </p:cNvCxnSpPr>
          <p:nvPr/>
        </p:nvCxnSpPr>
        <p:spPr bwMode="auto">
          <a:xfrm rot="10800000" flipV="1">
            <a:off x="3086100" y="41910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8" name="AutoShape 10"/>
          <p:cNvCxnSpPr>
            <a:cxnSpLocks noChangeShapeType="1"/>
            <a:stCxn id="32775" idx="2"/>
            <a:endCxn id="32774" idx="1"/>
          </p:cNvCxnSpPr>
          <p:nvPr/>
        </p:nvCxnSpPr>
        <p:spPr bwMode="auto">
          <a:xfrm rot="16200000" flipH="1">
            <a:off x="3067050" y="5581650"/>
            <a:ext cx="762000" cy="723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779" name="AutoShape 11"/>
          <p:cNvCxnSpPr>
            <a:cxnSpLocks noChangeShapeType="1"/>
            <a:stCxn id="32774" idx="3"/>
            <a:endCxn id="32773" idx="2"/>
          </p:cNvCxnSpPr>
          <p:nvPr/>
        </p:nvCxnSpPr>
        <p:spPr bwMode="auto">
          <a:xfrm flipV="1">
            <a:off x="4876800" y="5562600"/>
            <a:ext cx="723900" cy="762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Dátum hely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6" name="Élőláb hely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BCAB3-F0ED-4598-BEB3-D19E76A414EB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Emptiness Problem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Given a regular language, does the language contain any string at all.</a:t>
            </a:r>
          </a:p>
          <a:p>
            <a:r>
              <a:rPr lang="en-US"/>
              <a:t>Assume representation is DFA.</a:t>
            </a:r>
          </a:p>
          <a:p>
            <a:r>
              <a:rPr lang="en-US"/>
              <a:t>Construct the transition graph.</a:t>
            </a:r>
          </a:p>
          <a:p>
            <a:r>
              <a:rPr lang="en-US"/>
              <a:t>Compute the set of states reachable from the start state.</a:t>
            </a:r>
          </a:p>
          <a:p>
            <a:r>
              <a:rPr lang="en-US"/>
              <a:t>If any final state is reachable, then yes, else no.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ECA-4188-4559-B6A7-07F58793163D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Properties of Language 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language class</a:t>
            </a:r>
            <a:r>
              <a:rPr lang="en-US"/>
              <a:t>  is a set of languages.</a:t>
            </a:r>
          </a:p>
          <a:p>
            <a:pPr marL="990600" lvl="1" indent="-533400"/>
            <a:r>
              <a:rPr lang="en-US"/>
              <a:t>We have one example: the regular languages.</a:t>
            </a:r>
          </a:p>
          <a:p>
            <a:pPr marL="990600" lvl="1" indent="-533400"/>
            <a:r>
              <a:rPr lang="en-US"/>
              <a:t>We’ll see many more in this class.</a:t>
            </a:r>
          </a:p>
          <a:p>
            <a:pPr marL="609600" indent="-609600"/>
            <a:r>
              <a:rPr lang="en-US"/>
              <a:t>Language classes have two important kinds of properties: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Decision properties.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Closure properties.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B5D4-D68B-42B9-AE80-C5DBB06DE741}" type="slidenum">
              <a:rPr lang="en-US"/>
              <a:pPr/>
              <a:t>20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Infiniteness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Is a given regular language infinite?</a:t>
            </a:r>
          </a:p>
          <a:p>
            <a:r>
              <a:rPr lang="en-US"/>
              <a:t>Start with a DFA for the language.</a:t>
            </a:r>
          </a:p>
          <a:p>
            <a:r>
              <a:rPr lang="en-US">
                <a:solidFill>
                  <a:srgbClr val="CC9900"/>
                </a:solidFill>
              </a:rPr>
              <a:t>Key idea</a:t>
            </a:r>
            <a:r>
              <a:rPr lang="en-US"/>
              <a:t>: if the DFA has </a:t>
            </a:r>
            <a:r>
              <a:rPr lang="en-US" i="1"/>
              <a:t>n</a:t>
            </a:r>
            <a:r>
              <a:rPr lang="en-US"/>
              <a:t>  states, and the language contains any string of length </a:t>
            </a:r>
            <a:r>
              <a:rPr lang="en-US" i="1"/>
              <a:t>n</a:t>
            </a:r>
            <a:r>
              <a:rPr lang="en-US"/>
              <a:t>  or more, then the language is infinite.</a:t>
            </a:r>
          </a:p>
          <a:p>
            <a:r>
              <a:rPr lang="en-US"/>
              <a:t>Otherwise, the language is surely finite.</a:t>
            </a:r>
          </a:p>
          <a:p>
            <a:pPr lvl="1"/>
            <a:r>
              <a:rPr lang="en-US"/>
              <a:t>Limited to strings of length </a:t>
            </a:r>
            <a:r>
              <a:rPr lang="en-US" i="1"/>
              <a:t>n</a:t>
            </a:r>
            <a:r>
              <a:rPr lang="en-US"/>
              <a:t>  or less. 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A980-5CF4-4C7B-8BA8-DA403CDAC2E9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</a:t>
            </a:r>
            <a:r>
              <a:rPr 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an n-state DFA accepts a string w of length </a:t>
            </a:r>
            <a:r>
              <a:rPr lang="en-US" i="1"/>
              <a:t>n</a:t>
            </a:r>
            <a:r>
              <a:rPr lang="en-US"/>
              <a:t>  or more, then there must be a state that appears twice on the path labeled w from the start state to a final state.</a:t>
            </a:r>
          </a:p>
          <a:p>
            <a:r>
              <a:rPr lang="en-US"/>
              <a:t>Because there are at least n+1 states along the path.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6C2C-5C11-4683-9F86-303BF39B9E8A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– (2)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895600" y="2438400"/>
            <a:ext cx="126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 = xyz</a:t>
            </a:r>
          </a:p>
        </p:txBody>
      </p: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1295400" y="3124200"/>
            <a:ext cx="4953000" cy="1066800"/>
            <a:chOff x="816" y="1968"/>
            <a:chExt cx="3120" cy="672"/>
          </a:xfrm>
        </p:grpSpPr>
        <p:sp>
          <p:nvSpPr>
            <p:cNvPr id="36867" name="Oval 3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478" y="2181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2064" y="1968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288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cxnSp>
          <p:nvCxnSpPr>
            <p:cNvPr id="36878" name="AutoShape 14"/>
            <p:cNvCxnSpPr>
              <a:cxnSpLocks noChangeShapeType="1"/>
              <a:stCxn id="36869" idx="7"/>
              <a:endCxn id="36869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193925" y="4605338"/>
            <a:ext cx="562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Then xy</a:t>
            </a:r>
            <a:r>
              <a:rPr lang="en-US" baseline="30000"/>
              <a:t>i</a:t>
            </a:r>
            <a:r>
              <a:rPr lang="en-US"/>
              <a:t>z is in the language for all i </a:t>
            </a:r>
            <a:r>
              <a:rPr lang="en-US" u="sng"/>
              <a:t>&gt;</a:t>
            </a:r>
            <a:r>
              <a:rPr lang="en-US"/>
              <a:t> 0.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743200" y="5410200"/>
            <a:ext cx="4787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Since y is not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, we see an infinite</a:t>
            </a:r>
          </a:p>
          <a:p>
            <a:r>
              <a:rPr lang="en-US"/>
              <a:t>number of strings in L.</a:t>
            </a:r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8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B1D-9997-4C74-880C-28282B2AD909}" type="slidenum">
              <a:rPr lang="en-US"/>
              <a:pPr/>
              <a:t>23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Infiniteness – Continued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do not yet have an algorithm.</a:t>
            </a:r>
          </a:p>
          <a:p>
            <a:r>
              <a:rPr lang="en-US"/>
              <a:t>There are an infinite number of strings of length &gt; n, and we can’t test them all.</a:t>
            </a:r>
          </a:p>
          <a:p>
            <a:r>
              <a:rPr lang="en-US">
                <a:solidFill>
                  <a:srgbClr val="CC9900"/>
                </a:solidFill>
              </a:rPr>
              <a:t>Second key idea</a:t>
            </a:r>
            <a:r>
              <a:rPr lang="en-US"/>
              <a:t>: if there is a string of length </a:t>
            </a:r>
            <a:r>
              <a:rPr lang="en-US" u="sng"/>
              <a:t>&gt;</a:t>
            </a:r>
            <a:r>
              <a:rPr lang="en-US"/>
              <a:t> n (= number of states) in L, then there is a string of length between n and 2n-1.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B62-C89E-4D62-873E-FF370DCC974E}" type="slidenum">
              <a:rPr lang="en-US"/>
              <a:pPr/>
              <a:t>24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2</a:t>
            </a:r>
            <a:r>
              <a:rPr lang="en-US" baseline="30000"/>
              <a:t>nd</a:t>
            </a:r>
            <a:r>
              <a:rPr lang="en-US"/>
              <a:t> </a:t>
            </a:r>
            <a:r>
              <a:rPr lang="en-US">
                <a:solidFill>
                  <a:srgbClr val="CC9900"/>
                </a:solidFill>
              </a:rPr>
              <a:t>Key Idea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dirty="0"/>
              <a:t>Remember:</a:t>
            </a:r>
          </a:p>
          <a:p>
            <a:r>
              <a:rPr lang="en-US" dirty="0"/>
              <a:t>We can choose y to be the </a:t>
            </a:r>
            <a:r>
              <a:rPr lang="en-US" u="sng" dirty="0"/>
              <a:t>first cycle </a:t>
            </a:r>
            <a:r>
              <a:rPr lang="en-US" dirty="0"/>
              <a:t>on the path.</a:t>
            </a:r>
          </a:p>
          <a:p>
            <a:r>
              <a:rPr lang="en-US" dirty="0"/>
              <a:t>So |</a:t>
            </a:r>
            <a:r>
              <a:rPr lang="en-US" dirty="0" err="1"/>
              <a:t>xy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n; in particular, 1 </a:t>
            </a:r>
            <a:r>
              <a:rPr lang="en-US" u="sng" dirty="0"/>
              <a:t>&lt;</a:t>
            </a:r>
            <a:r>
              <a:rPr lang="en-US" dirty="0"/>
              <a:t> |y| </a:t>
            </a:r>
            <a:r>
              <a:rPr lang="en-US" u="sng" dirty="0"/>
              <a:t>&lt;</a:t>
            </a:r>
            <a:r>
              <a:rPr lang="en-US" dirty="0"/>
              <a:t> n.</a:t>
            </a:r>
          </a:p>
          <a:p>
            <a:r>
              <a:rPr lang="en-US" dirty="0"/>
              <a:t>Thus, if w is of length 2n or more, there is a shorter string in L that is still of length at least n.</a:t>
            </a:r>
          </a:p>
          <a:p>
            <a:r>
              <a:rPr lang="en-US" dirty="0"/>
              <a:t>Keep shortening to reach [n, 2n-1].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886200" y="1828800"/>
            <a:ext cx="3429000" cy="762000"/>
            <a:chOff x="816" y="1968"/>
            <a:chExt cx="3120" cy="672"/>
          </a:xfrm>
        </p:grpSpPr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816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2208" y="2352"/>
              <a:ext cx="288" cy="28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3648" y="2352"/>
              <a:ext cx="240" cy="24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3600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1104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>
              <a:off x="2496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462" y="2181"/>
              <a:ext cx="304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2047" y="1968"/>
              <a:ext cx="30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858" y="2207"/>
              <a:ext cx="2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cxnSp>
          <p:nvCxnSpPr>
            <p:cNvPr id="38926" name="AutoShape 14"/>
            <p:cNvCxnSpPr>
              <a:cxnSpLocks noChangeShapeType="1"/>
              <a:stCxn id="38918" idx="7"/>
              <a:endCxn id="38918" idx="1"/>
            </p:cNvCxnSpPr>
            <p:nvPr/>
          </p:nvCxnSpPr>
          <p:spPr bwMode="auto">
            <a:xfrm rot="16200000" flipH="1" flipV="1">
              <a:off x="2351" y="2293"/>
              <a:ext cx="1" cy="204"/>
            </a:xfrm>
            <a:prstGeom prst="curvedConnector3">
              <a:avLst>
                <a:gd name="adj1" fmla="val -52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8" name="Dátum hely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C640-1755-496F-8EAD-009A9D211573}" type="slidenum">
              <a:rPr lang="en-US"/>
              <a:pPr/>
              <a:t>25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of Infiniteness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001000" cy="3222848"/>
          </a:xfrm>
        </p:spPr>
        <p:txBody>
          <a:bodyPr/>
          <a:lstStyle/>
          <a:p>
            <a:r>
              <a:rPr lang="en-US" dirty="0"/>
              <a:t>Test for membership all strings of length between n and 2n-1.</a:t>
            </a:r>
          </a:p>
          <a:p>
            <a:pPr lvl="1"/>
            <a:r>
              <a:rPr lang="en-US" dirty="0"/>
              <a:t>If any are accepted, then infinite, else finite.</a:t>
            </a:r>
          </a:p>
          <a:p>
            <a:r>
              <a:rPr lang="en-US" dirty="0"/>
              <a:t>A terrible algorithm.</a:t>
            </a:r>
          </a:p>
          <a:p>
            <a:r>
              <a:rPr lang="en-US" dirty="0">
                <a:solidFill>
                  <a:srgbClr val="996600"/>
                </a:solidFill>
              </a:rPr>
              <a:t>Better</a:t>
            </a:r>
            <a:r>
              <a:rPr lang="en-US" dirty="0"/>
              <a:t>: find cycles </a:t>
            </a:r>
            <a:r>
              <a:rPr lang="hu-HU" dirty="0" err="1" smtClean="0"/>
              <a:t>along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en-US" dirty="0" smtClean="0"/>
              <a:t> </a:t>
            </a:r>
            <a:r>
              <a:rPr lang="en-US" dirty="0"/>
              <a:t>the start state </a:t>
            </a:r>
            <a:r>
              <a:rPr lang="hu-HU" dirty="0" err="1" smtClean="0"/>
              <a:t>to</a:t>
            </a:r>
            <a:r>
              <a:rPr lang="en-US" dirty="0" smtClean="0"/>
              <a:t> </a:t>
            </a:r>
            <a:r>
              <a:rPr lang="en-US" dirty="0"/>
              <a:t>a final state.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E918-9922-4503-8642-1DF96E8D7D42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Cycles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Eliminate states not reachable from the start state.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Eliminate states that do not reach a final state.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Test if the remaining transition graph has any cycles.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B60-BCAE-435C-A453-AB5538AA5B80}" type="slidenum">
              <a:rPr lang="en-US"/>
              <a:pPr/>
              <a:t>27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Pumping </a:t>
            </a:r>
            <a:r>
              <a:rPr lang="en-US" dirty="0" smtClean="0"/>
              <a:t>Lemma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hu-HU" sz="2400" dirty="0" smtClean="0"/>
              <a:t>The lemma is </a:t>
            </a:r>
            <a:r>
              <a:rPr lang="hu-HU" sz="2400" dirty="0" err="1" smtClean="0"/>
              <a:t>due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Yehoshua</a:t>
            </a:r>
            <a:r>
              <a:rPr lang="hu-HU" sz="2400" dirty="0" smtClean="0"/>
              <a:t> </a:t>
            </a:r>
            <a:r>
              <a:rPr lang="hu-HU" sz="2400" dirty="0" err="1" smtClean="0">
                <a:solidFill>
                  <a:srgbClr val="FF0000"/>
                </a:solidFill>
              </a:rPr>
              <a:t>Bar-Hillel</a:t>
            </a:r>
            <a:r>
              <a:rPr lang="hu-HU" sz="2400" dirty="0" smtClean="0"/>
              <a:t> (1915 – 1975</a:t>
            </a:r>
            <a:r>
              <a:rPr lang="hu-HU" sz="2400" dirty="0" smtClean="0"/>
              <a:t>),  </a:t>
            </a:r>
            <a:r>
              <a:rPr lang="hu-HU" sz="2400" dirty="0" smtClean="0"/>
              <a:t>an Israeli </a:t>
            </a:r>
            <a:r>
              <a:rPr lang="hu-HU" sz="2400" dirty="0" err="1" smtClean="0"/>
              <a:t>philosopher</a:t>
            </a:r>
            <a:r>
              <a:rPr lang="hu-HU" sz="2400" dirty="0" smtClean="0"/>
              <a:t>, </a:t>
            </a:r>
            <a:r>
              <a:rPr lang="hu-HU" sz="2400" dirty="0" err="1" smtClean="0"/>
              <a:t>mathematician</a:t>
            </a:r>
            <a:r>
              <a:rPr lang="hu-HU" sz="2400" dirty="0" smtClean="0"/>
              <a:t> and </a:t>
            </a:r>
            <a:r>
              <a:rPr lang="hu-HU" sz="2400" dirty="0" err="1" smtClean="0"/>
              <a:t>linguist</a:t>
            </a:r>
            <a:r>
              <a:rPr lang="hu-HU" sz="2400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have, almost accidentally, proved a statement that is quite useful for showing certain languages are not regular.</a:t>
            </a:r>
          </a:p>
          <a:p>
            <a:r>
              <a:rPr lang="en-US" dirty="0"/>
              <a:t>Called the </a:t>
            </a:r>
            <a:r>
              <a:rPr lang="en-US" i="1" dirty="0">
                <a:solidFill>
                  <a:srgbClr val="FF0066"/>
                </a:solidFill>
              </a:rPr>
              <a:t>pumping lemma for regular languages</a:t>
            </a:r>
            <a:r>
              <a:rPr lang="en-US" dirty="0"/>
              <a:t>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0EF0-20BD-4CAD-93E9-5E5DA83E19C0}" type="slidenum">
              <a:rPr lang="en-US"/>
              <a:pPr/>
              <a:t>28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Statement of the Pumping Lemma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47863"/>
            <a:ext cx="77724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For every regular language L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There is an integer n, such that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   For every string w in L of length </a:t>
            </a:r>
            <a:r>
              <a:rPr lang="en-US" u="sng"/>
              <a:t>&gt;</a:t>
            </a:r>
            <a:r>
              <a:rPr lang="en-US"/>
              <a:t> 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      We can write w = xyz such that: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|y| &gt; 0.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L.</a:t>
            </a:r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4968875" y="1633538"/>
            <a:ext cx="3878263" cy="1187450"/>
            <a:chOff x="3130" y="1029"/>
            <a:chExt cx="2443" cy="748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4560" y="1029"/>
              <a:ext cx="101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Number of</a:t>
              </a:r>
            </a:p>
            <a:p>
              <a:r>
                <a:rPr lang="en-US"/>
                <a:t>states of</a:t>
              </a:r>
            </a:p>
            <a:p>
              <a:r>
                <a:rPr lang="en-US"/>
                <a:t>DFA for L</a:t>
              </a: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3130" y="1392"/>
              <a:ext cx="13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5562600" y="4191000"/>
            <a:ext cx="2768600" cy="1677988"/>
            <a:chOff x="3408" y="2688"/>
            <a:chExt cx="1744" cy="1057"/>
          </a:xfrm>
        </p:grpSpPr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3792" y="2997"/>
              <a:ext cx="136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Labels along</a:t>
              </a:r>
            </a:p>
            <a:p>
              <a:r>
                <a:rPr lang="en-US"/>
                <a:t>first cycle on</a:t>
              </a:r>
            </a:p>
            <a:p>
              <a:r>
                <a:rPr lang="en-US"/>
                <a:t>path labeled w</a:t>
              </a:r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H="1" flipV="1">
              <a:off x="3408" y="268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3" name="Dátum hely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E8C6-41DB-485C-A3CC-8E55BA2254E9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Use of Pumping Lemma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r>
              <a:rPr lang="en-US"/>
              <a:t>We have claimed {0</a:t>
            </a:r>
            <a:r>
              <a:rPr lang="en-US" baseline="30000"/>
              <a:t>k</a:t>
            </a:r>
            <a:r>
              <a:rPr lang="en-US"/>
              <a:t>1</a:t>
            </a:r>
            <a:r>
              <a:rPr lang="en-US" baseline="30000"/>
              <a:t>k</a:t>
            </a:r>
            <a:r>
              <a:rPr lang="en-US"/>
              <a:t> | k </a:t>
            </a:r>
            <a:r>
              <a:rPr lang="en-US" u="sng"/>
              <a:t>&gt;</a:t>
            </a:r>
            <a:r>
              <a:rPr lang="en-US"/>
              <a:t> 1} is not a regular language.</a:t>
            </a:r>
          </a:p>
          <a:p>
            <a:r>
              <a:rPr lang="en-US"/>
              <a:t>Suppose it were.  Then there would be an associated n for the pumping lemma.</a:t>
            </a:r>
          </a:p>
          <a:p>
            <a:r>
              <a:rPr lang="en-US"/>
              <a:t>Let w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.  We can write w = xyz, where x and y consist of 0’s, and y </a:t>
            </a:r>
            <a:r>
              <a:rPr lang="en-US">
                <a:sym typeface="Symbol" pitchFamily="18" charset="2"/>
              </a:rPr>
              <a:t> </a:t>
            </a:r>
            <a:r>
              <a:rPr lang="en-US">
                <a:latin typeface="Lucida Sans Unicode" pitchFamily="34" charset="0"/>
              </a:rPr>
              <a:t>ε</a:t>
            </a:r>
            <a:r>
              <a:rPr lang="en-US"/>
              <a:t>.</a:t>
            </a:r>
          </a:p>
          <a:p>
            <a:r>
              <a:rPr lang="en-US"/>
              <a:t>But then xyyz would be in L, and this string has more 0’s than 1’s.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64F4-39A2-400E-B6EE-518552749A32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/>
              <a:t>Representation of Languages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572000"/>
          </a:xfrm>
        </p:spPr>
        <p:txBody>
          <a:bodyPr/>
          <a:lstStyle/>
          <a:p>
            <a:r>
              <a:rPr lang="en-US" dirty="0"/>
              <a:t>Representations can be formal or informal.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(formal): represent a language by a </a:t>
            </a:r>
            <a:r>
              <a:rPr lang="en-US" dirty="0" smtClean="0"/>
              <a:t>R</a:t>
            </a:r>
            <a:r>
              <a:rPr lang="hu-HU" dirty="0" err="1" smtClean="0"/>
              <a:t>egular</a:t>
            </a:r>
            <a:r>
              <a:rPr lang="hu-HU" dirty="0" smtClean="0"/>
              <a:t> </a:t>
            </a:r>
            <a:r>
              <a:rPr lang="en-US" dirty="0" smtClean="0"/>
              <a:t>E</a:t>
            </a:r>
            <a:r>
              <a:rPr lang="hu-HU" dirty="0" err="1" smtClean="0"/>
              <a:t>xpression</a:t>
            </a:r>
            <a:r>
              <a:rPr lang="en-US" dirty="0" smtClean="0"/>
              <a:t> </a:t>
            </a:r>
            <a:r>
              <a:rPr lang="en-US" dirty="0"/>
              <a:t>or DFA defining it.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(informal): a logical or prose statement about its strings:</a:t>
            </a:r>
          </a:p>
          <a:p>
            <a:pPr lvl="1"/>
            <a:r>
              <a:rPr lang="en-US" dirty="0"/>
              <a:t>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 is a nonnegative integer}</a:t>
            </a:r>
          </a:p>
          <a:p>
            <a:pPr lvl="1"/>
            <a:r>
              <a:rPr lang="en-US" dirty="0"/>
              <a:t>“The set of strings consisting of some number of 0’s followed by the same number of 1’s.”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26D-EFE4-49A1-8046-428197C78C17}" type="slidenum">
              <a:rPr lang="en-US"/>
              <a:pPr/>
              <a:t>30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Decision Property</a:t>
            </a:r>
            <a:r>
              <a:rPr lang="en-US"/>
              <a:t>: Equivalence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Given regular languages L and M, is     L = M?</a:t>
            </a:r>
          </a:p>
          <a:p>
            <a:r>
              <a:rPr lang="en-US"/>
              <a:t>Algorithm involves constructing the </a:t>
            </a:r>
            <a:r>
              <a:rPr lang="en-US" i="1">
                <a:solidFill>
                  <a:srgbClr val="FF0066"/>
                </a:solidFill>
              </a:rPr>
              <a:t>product DFA</a:t>
            </a:r>
            <a:r>
              <a:rPr lang="en-US"/>
              <a:t>  from DFA’s for L and M.</a:t>
            </a:r>
          </a:p>
          <a:p>
            <a:r>
              <a:rPr lang="en-US"/>
              <a:t>Let these DFA’s have sets of states Q and R, respectively.</a:t>
            </a:r>
          </a:p>
          <a:p>
            <a:r>
              <a:rPr lang="en-US"/>
              <a:t>Product DFA has set of states Q </a:t>
            </a:r>
            <a:r>
              <a:rPr lang="en-US">
                <a:sym typeface="Symbol" pitchFamily="18" charset="2"/>
              </a:rPr>
              <a:t> </a:t>
            </a:r>
            <a:r>
              <a:rPr lang="en-US"/>
              <a:t>R.</a:t>
            </a:r>
          </a:p>
          <a:p>
            <a:pPr lvl="1"/>
            <a:r>
              <a:rPr lang="en-US"/>
              <a:t>I.e., pairs [q, r] with q in Q, r in R.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C530-1CF1-4968-A527-D600ACF52D9E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DFA – Continued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Start state = [q</a:t>
            </a:r>
            <a:r>
              <a:rPr lang="en-US" sz="2800" baseline="-25000" dirty="0"/>
              <a:t>0</a:t>
            </a:r>
            <a:r>
              <a:rPr lang="en-US" sz="2800" dirty="0"/>
              <a:t>, r</a:t>
            </a:r>
            <a:r>
              <a:rPr lang="en-US" sz="2800" baseline="-25000" dirty="0"/>
              <a:t>0</a:t>
            </a:r>
            <a:r>
              <a:rPr lang="en-US" sz="2800" dirty="0"/>
              <a:t>] (the start states of the DFA’s for L, M).</a:t>
            </a:r>
          </a:p>
          <a:p>
            <a:r>
              <a:rPr lang="en-US" sz="2800" dirty="0">
                <a:solidFill>
                  <a:srgbClr val="3366FF"/>
                </a:solidFill>
              </a:rPr>
              <a:t>Transitions</a:t>
            </a:r>
            <a:r>
              <a:rPr lang="en-US" sz="2800" dirty="0"/>
              <a:t>: </a:t>
            </a:r>
            <a:r>
              <a:rPr lang="en-US" sz="2800" dirty="0">
                <a:latin typeface="Lucida Sans Unicode" pitchFamily="34" charset="0"/>
              </a:rPr>
              <a:t>δ</a:t>
            </a:r>
            <a:r>
              <a:rPr lang="en-US" sz="2800" dirty="0"/>
              <a:t>([</a:t>
            </a:r>
            <a:r>
              <a:rPr lang="en-US" sz="2800" dirty="0" err="1"/>
              <a:t>q,r</a:t>
            </a:r>
            <a:r>
              <a:rPr lang="en-US" sz="2800" dirty="0"/>
              <a:t>], a) </a:t>
            </a:r>
            <a:r>
              <a:rPr lang="en-US" sz="2800" dirty="0" smtClean="0"/>
              <a:t>= [</a:t>
            </a: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L</a:t>
            </a:r>
            <a:r>
              <a:rPr lang="en-US" sz="2800" dirty="0"/>
              <a:t>(</a:t>
            </a:r>
            <a:r>
              <a:rPr lang="en-US" sz="2800" dirty="0" err="1"/>
              <a:t>q,a</a:t>
            </a:r>
            <a:r>
              <a:rPr lang="en-US" sz="2800" dirty="0"/>
              <a:t>), </a:t>
            </a:r>
            <a:r>
              <a:rPr lang="en-US" sz="2800" dirty="0" err="1">
                <a:latin typeface="Lucida Sans Unicode" pitchFamily="34" charset="0"/>
              </a:rPr>
              <a:t>δ</a:t>
            </a:r>
            <a:r>
              <a:rPr lang="en-US" sz="2800" baseline="-25000" dirty="0" err="1"/>
              <a:t>M</a:t>
            </a:r>
            <a:r>
              <a:rPr lang="en-US" sz="2800" dirty="0"/>
              <a:t>(</a:t>
            </a:r>
            <a:r>
              <a:rPr lang="en-US" sz="2800" dirty="0" err="1"/>
              <a:t>r,a</a:t>
            </a:r>
            <a:r>
              <a:rPr lang="en-US" sz="2800" dirty="0"/>
              <a:t>)]</a:t>
            </a:r>
          </a:p>
          <a:p>
            <a:pPr lvl="1"/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>
                <a:latin typeface="Lucida Sans Unicode" pitchFamily="34" charset="0"/>
              </a:rPr>
              <a:t>δ</a:t>
            </a:r>
            <a:r>
              <a:rPr lang="en-US" baseline="-25000" dirty="0" err="1"/>
              <a:t>M</a:t>
            </a:r>
            <a:r>
              <a:rPr lang="en-US" dirty="0"/>
              <a:t> are the transition functions for the DFA’s of L, M.</a:t>
            </a:r>
          </a:p>
          <a:p>
            <a:pPr lvl="1"/>
            <a:r>
              <a:rPr lang="en-US" dirty="0"/>
              <a:t>That is, we simulate the two DFA’s in the two state components of the product DFA.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8EC5-8193-4C18-AEB0-08289BF7E62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25717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églalap 5"/>
          <p:cNvSpPr/>
          <p:nvPr/>
        </p:nvSpPr>
        <p:spPr>
          <a:xfrm>
            <a:off x="2123728" y="5301208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Transitions</a:t>
            </a:r>
            <a:r>
              <a:rPr lang="en-US" dirty="0" smtClean="0"/>
              <a:t>: </a:t>
            </a:r>
            <a:r>
              <a:rPr lang="en-US" dirty="0" smtClean="0">
                <a:latin typeface="Lucida Sans Unicode" pitchFamily="34" charset="0"/>
              </a:rPr>
              <a:t>δ</a:t>
            </a:r>
            <a:r>
              <a:rPr lang="en-US" dirty="0" smtClean="0"/>
              <a:t>([</a:t>
            </a:r>
            <a:r>
              <a:rPr lang="en-US" dirty="0" err="1" smtClean="0"/>
              <a:t>q,r</a:t>
            </a:r>
            <a:r>
              <a:rPr lang="en-US" dirty="0" smtClean="0"/>
              <a:t>], a) =[</a:t>
            </a:r>
            <a:r>
              <a:rPr lang="en-US" dirty="0" err="1" smtClean="0">
                <a:latin typeface="Lucida Sans Unicode" pitchFamily="34" charset="0"/>
              </a:rPr>
              <a:t>δ</a:t>
            </a:r>
            <a:r>
              <a:rPr lang="en-US" baseline="-25000" dirty="0" err="1" smtClean="0"/>
              <a:t>L</a:t>
            </a:r>
            <a:r>
              <a:rPr lang="en-US" dirty="0" smtClean="0"/>
              <a:t>(</a:t>
            </a:r>
            <a:r>
              <a:rPr lang="en-US" dirty="0" err="1" smtClean="0"/>
              <a:t>q,a</a:t>
            </a:r>
            <a:r>
              <a:rPr lang="en-US" dirty="0" smtClean="0"/>
              <a:t>), </a:t>
            </a:r>
            <a:r>
              <a:rPr lang="en-US" dirty="0" err="1" smtClean="0">
                <a:latin typeface="Lucida Sans Unicode" pitchFamily="34" charset="0"/>
              </a:rPr>
              <a:t>δ</a:t>
            </a:r>
            <a:r>
              <a:rPr lang="en-US" baseline="-25000" dirty="0" err="1" smtClean="0"/>
              <a:t>M</a:t>
            </a:r>
            <a:r>
              <a:rPr lang="en-US" dirty="0" smtClean="0"/>
              <a:t>(</a:t>
            </a:r>
            <a:r>
              <a:rPr lang="en-US" dirty="0" err="1" smtClean="0"/>
              <a:t>r,a</a:t>
            </a:r>
            <a:r>
              <a:rPr lang="en-US" dirty="0" smtClean="0"/>
              <a:t>)]</a:t>
            </a:r>
            <a:endParaRPr lang="hu-HU" dirty="0" smtClean="0"/>
          </a:p>
          <a:p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 DFA!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340768"/>
            <a:ext cx="43910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1560" y="332656"/>
            <a:ext cx="7772400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Product DFA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CF6-A199-4EEE-BDE3-A1BD87E2800A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9160"/>
          </a:xfrm>
        </p:spPr>
        <p:txBody>
          <a:bodyPr/>
          <a:lstStyle/>
          <a:p>
            <a:r>
              <a:rPr lang="en-US" dirty="0"/>
              <a:t>Equivalence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7772400" cy="2095872"/>
          </a:xfrm>
        </p:spPr>
        <p:txBody>
          <a:bodyPr/>
          <a:lstStyle/>
          <a:p>
            <a:r>
              <a:rPr lang="en-US" sz="2400" dirty="0"/>
              <a:t>Make the final states of the product DFA be those states [q, r] such that exactly one of q and r is a final state of its own DFA.</a:t>
            </a:r>
          </a:p>
          <a:p>
            <a:r>
              <a:rPr lang="en-US" sz="2400" dirty="0"/>
              <a:t>Thus, the product accepts w </a:t>
            </a:r>
            <a:r>
              <a:rPr lang="en-US" sz="2400" dirty="0" err="1"/>
              <a:t>iff</a:t>
            </a:r>
            <a:r>
              <a:rPr lang="en-US" sz="2400" dirty="0"/>
              <a:t> w is in exactly one of L and M.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284984"/>
            <a:ext cx="5218534" cy="294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201-0CAD-4482-955D-E384E8F64BE5}" type="slidenum">
              <a:rPr lang="en-US"/>
              <a:pPr/>
              <a:t>34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Algorithm – (2)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The product DFA’s language is empty iff L = M.</a:t>
            </a:r>
          </a:p>
          <a:p>
            <a:r>
              <a:rPr lang="en-US"/>
              <a:t>But we already have an algorithm to test whether the language of a DFA is empty.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5D12-95D7-40A2-9BE3-4965CE4FCA76}" type="slidenum">
              <a:rPr lang="en-US"/>
              <a:pPr/>
              <a:t>35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Decision Property</a:t>
            </a:r>
            <a:r>
              <a:rPr lang="en-US"/>
              <a:t>: Containment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800" dirty="0"/>
              <a:t>Given regular languages L and M, is      L </a:t>
            </a:r>
            <a:r>
              <a:rPr lang="en-US" sz="2800" dirty="0">
                <a:sym typeface="Symbol" pitchFamily="18" charset="2"/>
              </a:rPr>
              <a:t> </a:t>
            </a:r>
            <a:r>
              <a:rPr lang="en-US" sz="2800" dirty="0"/>
              <a:t>M?</a:t>
            </a:r>
          </a:p>
          <a:p>
            <a:r>
              <a:rPr lang="en-US" sz="2800" dirty="0"/>
              <a:t>Algorithm also uses the product automaton.</a:t>
            </a:r>
          </a:p>
          <a:p>
            <a:r>
              <a:rPr lang="en-US" sz="2800" dirty="0"/>
              <a:t>How do you define the final states [q, r] of the product so its language is empty </a:t>
            </a:r>
            <a:r>
              <a:rPr lang="en-US" sz="2800" dirty="0" err="1"/>
              <a:t>iff</a:t>
            </a:r>
            <a:r>
              <a:rPr lang="en-US" sz="2800" dirty="0"/>
              <a:t> L </a:t>
            </a:r>
            <a:r>
              <a:rPr lang="en-US" sz="2800" dirty="0">
                <a:sym typeface="Symbol" pitchFamily="18" charset="2"/>
              </a:rPr>
              <a:t> </a:t>
            </a:r>
            <a:r>
              <a:rPr lang="en-US" sz="2800" dirty="0"/>
              <a:t>M</a:t>
            </a:r>
            <a:r>
              <a:rPr lang="en-US" sz="2800" dirty="0" smtClean="0"/>
              <a:t>?</a:t>
            </a:r>
            <a:endParaRPr lang="hu-HU" sz="2800" dirty="0" smtClean="0"/>
          </a:p>
          <a:p>
            <a:r>
              <a:rPr lang="hu-HU" sz="2800" dirty="0" err="1" smtClean="0"/>
              <a:t>Note</a:t>
            </a:r>
            <a:r>
              <a:rPr lang="hu-HU" sz="2800" dirty="0" smtClean="0"/>
              <a:t> </a:t>
            </a:r>
            <a:r>
              <a:rPr lang="hu-HU" sz="2800" dirty="0" err="1" smtClean="0"/>
              <a:t>that</a:t>
            </a:r>
            <a:r>
              <a:rPr lang="hu-HU" sz="2800" dirty="0" smtClean="0"/>
              <a:t> </a:t>
            </a:r>
            <a:r>
              <a:rPr lang="en-US" sz="2800" dirty="0" smtClean="0"/>
              <a:t>L </a:t>
            </a:r>
            <a:r>
              <a:rPr lang="en-US" sz="2800" dirty="0" smtClean="0">
                <a:sym typeface="Symbol" pitchFamily="18" charset="2"/>
              </a:rPr>
              <a:t> </a:t>
            </a:r>
            <a:r>
              <a:rPr lang="en-US" sz="2800" dirty="0" smtClean="0"/>
              <a:t>M</a:t>
            </a:r>
            <a:r>
              <a:rPr lang="hu-HU" sz="2800" dirty="0" smtClean="0"/>
              <a:t> </a:t>
            </a:r>
            <a:r>
              <a:rPr lang="hu-HU" sz="2800" dirty="0" err="1" smtClean="0"/>
              <a:t>iff</a:t>
            </a:r>
            <a:r>
              <a:rPr lang="hu-HU" sz="2800" dirty="0" smtClean="0"/>
              <a:t> L-M=</a:t>
            </a:r>
            <a:r>
              <a:rPr lang="hu-HU" sz="2800" b="1" dirty="0" smtClean="0"/>
              <a:t> </a:t>
            </a:r>
            <a:r>
              <a:rPr lang="hu-HU" sz="2800" dirty="0" smtClean="0"/>
              <a:t>Ø</a:t>
            </a:r>
          </a:p>
          <a:p>
            <a:endParaRPr lang="en-US" sz="2800" dirty="0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362200" y="5791200"/>
            <a:ext cx="4935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33CC33"/>
                </a:solidFill>
              </a:rPr>
              <a:t>Answer</a:t>
            </a:r>
            <a:r>
              <a:rPr lang="en-US" sz="3200"/>
              <a:t>: q is final; r is not.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F426-B46E-4956-9F72-CEFCCD5BD706}" type="slidenum">
              <a:rPr lang="en-US"/>
              <a:pPr/>
              <a:t>36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Containment</a:t>
            </a:r>
          </a:p>
        </p:txBody>
      </p:sp>
      <p:sp>
        <p:nvSpPr>
          <p:cNvPr id="109571" name="Oval 3"/>
          <p:cNvSpPr>
            <a:spLocks noChangeArrowheads="1"/>
          </p:cNvSpPr>
          <p:nvPr/>
        </p:nvSpPr>
        <p:spPr bwMode="auto">
          <a:xfrm>
            <a:off x="16002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16002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29718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0574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109578" name="AutoShape 10"/>
          <p:cNvCxnSpPr>
            <a:cxnSpLocks noChangeShapeType="1"/>
          </p:cNvCxnSpPr>
          <p:nvPr/>
        </p:nvCxnSpPr>
        <p:spPr bwMode="auto">
          <a:xfrm rot="16200000" flipH="1" flipV="1">
            <a:off x="1837531" y="21248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79" name="AutoShape 11"/>
          <p:cNvCxnSpPr>
            <a:cxnSpLocks noChangeShapeType="1"/>
            <a:stCxn id="109576" idx="3"/>
            <a:endCxn id="109571" idx="5"/>
          </p:cNvCxnSpPr>
          <p:nvPr/>
        </p:nvCxnSpPr>
        <p:spPr bwMode="auto">
          <a:xfrm rot="16200000" flipV="1">
            <a:off x="2498725" y="2092325"/>
            <a:ext cx="53975" cy="1069975"/>
          </a:xfrm>
          <a:prstGeom prst="curvedConnector3">
            <a:avLst>
              <a:gd name="adj1" fmla="val -58823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2362200" y="1981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2209800" y="28956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0, 1</a:t>
            </a: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1219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1143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109585" name="AutoShape 17"/>
          <p:cNvCxnSpPr>
            <a:cxnSpLocks noChangeShapeType="1"/>
          </p:cNvCxnSpPr>
          <p:nvPr/>
        </p:nvCxnSpPr>
        <p:spPr bwMode="auto">
          <a:xfrm rot="16200000" flipH="1" flipV="1">
            <a:off x="1837531" y="42584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21336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cxnSp>
        <p:nvCxnSpPr>
          <p:cNvPr id="109587" name="AutoShape 19"/>
          <p:cNvCxnSpPr>
            <a:cxnSpLocks noChangeShapeType="1"/>
          </p:cNvCxnSpPr>
          <p:nvPr/>
        </p:nvCxnSpPr>
        <p:spPr bwMode="auto">
          <a:xfrm rot="16200000" flipH="1" flipV="1">
            <a:off x="3285331" y="4334669"/>
            <a:ext cx="1588" cy="323850"/>
          </a:xfrm>
          <a:prstGeom prst="curvedConnector3">
            <a:avLst>
              <a:gd name="adj1" fmla="val -372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588" name="AutoShape 20"/>
          <p:cNvCxnSpPr>
            <a:cxnSpLocks noChangeShapeType="1"/>
            <a:stCxn id="109574" idx="3"/>
            <a:endCxn id="109575" idx="4"/>
          </p:cNvCxnSpPr>
          <p:nvPr/>
        </p:nvCxnSpPr>
        <p:spPr bwMode="auto">
          <a:xfrm rot="5400000">
            <a:off x="2400300" y="4238625"/>
            <a:ext cx="142875" cy="1285875"/>
          </a:xfrm>
          <a:prstGeom prst="curved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1371600" y="3733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2286000" y="5181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2362200" y="4191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3429000" y="3886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3" name="Oval 25"/>
          <p:cNvSpPr>
            <a:spLocks noChangeArrowheads="1"/>
          </p:cNvSpPr>
          <p:nvPr/>
        </p:nvSpPr>
        <p:spPr bwMode="auto">
          <a:xfrm>
            <a:off x="50292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[A,C]</a:t>
            </a:r>
          </a:p>
        </p:txBody>
      </p:sp>
      <p:sp>
        <p:nvSpPr>
          <p:cNvPr id="109594" name="Oval 26"/>
          <p:cNvSpPr>
            <a:spLocks noChangeArrowheads="1"/>
          </p:cNvSpPr>
          <p:nvPr/>
        </p:nvSpPr>
        <p:spPr bwMode="auto">
          <a:xfrm>
            <a:off x="7162800" y="21336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[A,D]</a:t>
            </a: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43434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596" name="Line 28"/>
          <p:cNvSpPr>
            <a:spLocks noChangeShapeType="1"/>
          </p:cNvSpPr>
          <p:nvPr/>
        </p:nvSpPr>
        <p:spPr bwMode="auto">
          <a:xfrm>
            <a:off x="6019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6400800" y="1981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598" name="Oval 30"/>
          <p:cNvSpPr>
            <a:spLocks noChangeArrowheads="1"/>
          </p:cNvSpPr>
          <p:nvPr/>
        </p:nvSpPr>
        <p:spPr bwMode="auto">
          <a:xfrm>
            <a:off x="50292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[B,C]</a:t>
            </a:r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5486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486400" y="2971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1" name="AutoShape 33"/>
          <p:cNvCxnSpPr>
            <a:cxnSpLocks noChangeShapeType="1"/>
            <a:stCxn id="109594" idx="7"/>
            <a:endCxn id="109594" idx="1"/>
          </p:cNvCxnSpPr>
          <p:nvPr/>
        </p:nvCxnSpPr>
        <p:spPr bwMode="auto">
          <a:xfrm rot="16200000" flipH="1" flipV="1">
            <a:off x="7657307" y="1872456"/>
            <a:ext cx="1588" cy="701675"/>
          </a:xfrm>
          <a:prstGeom prst="curvedConnector3">
            <a:avLst>
              <a:gd name="adj1" fmla="val -32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7848600" y="1524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9603" name="Line 35"/>
          <p:cNvSpPr>
            <a:spLocks noChangeShapeType="1"/>
          </p:cNvSpPr>
          <p:nvPr/>
        </p:nvSpPr>
        <p:spPr bwMode="auto">
          <a:xfrm flipH="1">
            <a:off x="5791200" y="26670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62484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109605" name="AutoShape 37"/>
          <p:cNvCxnSpPr>
            <a:cxnSpLocks noChangeShapeType="1"/>
            <a:stCxn id="109598" idx="6"/>
            <a:endCxn id="109594" idx="4"/>
          </p:cNvCxnSpPr>
          <p:nvPr/>
        </p:nvCxnSpPr>
        <p:spPr bwMode="auto">
          <a:xfrm flipV="1">
            <a:off x="6019800" y="2743200"/>
            <a:ext cx="1638300" cy="1295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06" name="Text Box 38"/>
          <p:cNvSpPr txBox="1">
            <a:spLocks noChangeArrowheads="1"/>
          </p:cNvSpPr>
          <p:nvPr/>
        </p:nvSpPr>
        <p:spPr bwMode="auto">
          <a:xfrm>
            <a:off x="6705600" y="3352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07" name="AutoShape 39"/>
          <p:cNvCxnSpPr>
            <a:cxnSpLocks noChangeShapeType="1"/>
            <a:stCxn id="109598" idx="1"/>
            <a:endCxn id="109593" idx="3"/>
          </p:cNvCxnSpPr>
          <p:nvPr/>
        </p:nvCxnSpPr>
        <p:spPr bwMode="auto">
          <a:xfrm rot="16200000">
            <a:off x="4589463" y="3238500"/>
            <a:ext cx="116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08" name="Text Box 40"/>
          <p:cNvSpPr txBox="1">
            <a:spLocks noChangeArrowheads="1"/>
          </p:cNvSpPr>
          <p:nvPr/>
        </p:nvSpPr>
        <p:spPr bwMode="auto">
          <a:xfrm>
            <a:off x="4800600" y="2971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9" name="Oval 41"/>
          <p:cNvSpPr>
            <a:spLocks noChangeArrowheads="1"/>
          </p:cNvSpPr>
          <p:nvPr/>
        </p:nvSpPr>
        <p:spPr bwMode="auto">
          <a:xfrm>
            <a:off x="7162800" y="3733800"/>
            <a:ext cx="990600" cy="6096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[B,D]</a:t>
            </a:r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V="1">
            <a:off x="7696200" y="27432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9611" name="Text Box 43"/>
          <p:cNvSpPr txBox="1">
            <a:spLocks noChangeArrowheads="1"/>
          </p:cNvSpPr>
          <p:nvPr/>
        </p:nvSpPr>
        <p:spPr bwMode="auto">
          <a:xfrm>
            <a:off x="7696200" y="3124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cxnSp>
        <p:nvCxnSpPr>
          <p:cNvPr id="109612" name="AutoShape 44"/>
          <p:cNvCxnSpPr>
            <a:cxnSpLocks noChangeShapeType="1"/>
            <a:stCxn id="109609" idx="3"/>
            <a:endCxn id="109593" idx="2"/>
          </p:cNvCxnSpPr>
          <p:nvPr/>
        </p:nvCxnSpPr>
        <p:spPr bwMode="auto">
          <a:xfrm rot="16200000" flipV="1">
            <a:off x="5260182" y="2207418"/>
            <a:ext cx="1816100" cy="2278063"/>
          </a:xfrm>
          <a:prstGeom prst="curvedConnector4">
            <a:avLst>
              <a:gd name="adj1" fmla="val -17481"/>
              <a:gd name="adj2" fmla="val 1314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15" name="Oval 47"/>
          <p:cNvSpPr>
            <a:spLocks noChangeArrowheads="1"/>
          </p:cNvSpPr>
          <p:nvPr/>
        </p:nvSpPr>
        <p:spPr bwMode="auto">
          <a:xfrm>
            <a:off x="7086600" y="3657600"/>
            <a:ext cx="1143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4267200" y="4876800"/>
            <a:ext cx="3519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Note: the only final state</a:t>
            </a:r>
          </a:p>
          <a:p>
            <a:r>
              <a:rPr lang="en-US"/>
              <a:t>is unreachable, so</a:t>
            </a:r>
          </a:p>
          <a:p>
            <a:r>
              <a:rPr lang="en-US"/>
              <a:t>containment holds.</a:t>
            </a:r>
          </a:p>
        </p:txBody>
      </p:sp>
      <p:sp>
        <p:nvSpPr>
          <p:cNvPr id="51" name="Dátum helye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52" name="Élőláb helye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384A-13C9-4286-B206-4B6A9739B160}" type="slidenum">
              <a:rPr lang="en-US"/>
              <a:pPr/>
              <a:t>37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Minimum-State DFA for a Regular Language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r>
              <a:rPr lang="en-US"/>
              <a:t>In principle, since we can test for equivalence of DFA’s we can, given a DFA </a:t>
            </a:r>
            <a:r>
              <a:rPr lang="en-US" i="1"/>
              <a:t>A</a:t>
            </a:r>
            <a:r>
              <a:rPr lang="en-US"/>
              <a:t>  find the DFA with the fewest states accepting L(A).</a:t>
            </a:r>
          </a:p>
          <a:p>
            <a:r>
              <a:rPr lang="en-US"/>
              <a:t>Test all smaller DFA’s for equivalence with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r>
              <a:rPr lang="en-US"/>
              <a:t>But that’s a terrible algorithm.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C3B8-F076-4446-9B49-C3596AA96504}" type="slidenum">
              <a:rPr lang="en-US"/>
              <a:pPr/>
              <a:t>38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State Minimization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a table with all pairs of states.</a:t>
            </a:r>
          </a:p>
          <a:p>
            <a:r>
              <a:rPr lang="en-US"/>
              <a:t>If you find a string that </a:t>
            </a:r>
            <a:r>
              <a:rPr lang="en-US" i="1">
                <a:solidFill>
                  <a:srgbClr val="FF0066"/>
                </a:solidFill>
              </a:rPr>
              <a:t>distinguishes</a:t>
            </a:r>
            <a:r>
              <a:rPr lang="en-US"/>
              <a:t> two states (takes exactly one to an accepting state), mark that pair.</a:t>
            </a:r>
          </a:p>
          <a:p>
            <a:r>
              <a:rPr lang="en-US"/>
              <a:t>Algorithm is a recursion on the length of the shortest distinguishing string.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6E63-D4AF-4B7F-B257-F6DE3F3AD1E9}" type="slidenum">
              <a:rPr lang="en-US"/>
              <a:pPr/>
              <a:t>39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Minimization – (2)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3434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Mark a pair if exactly one is a final state.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mark [q, r] if there is some input symbol </a:t>
            </a:r>
            <a:r>
              <a:rPr lang="en-US" i="1"/>
              <a:t>a</a:t>
            </a:r>
            <a:r>
              <a:rPr lang="en-US"/>
              <a:t>  such that [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(q,a),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(r,a)] is marked.</a:t>
            </a:r>
          </a:p>
          <a:p>
            <a:r>
              <a:rPr lang="en-US"/>
              <a:t>After no more marks are possible, the unmarked pairs are equivalent and can be merged into one state.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DCF8-015F-4A61-B89F-0307D801068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Properties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decision property</a:t>
            </a:r>
            <a:r>
              <a:rPr lang="en-US"/>
              <a:t>  for a class of languages is an algorithm that takes a formal description of a language (e.g., a DFA) and tells whether or not some property holds.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Is language L empty?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B9469-46AA-4CF1-9502-97938B42C4B2}" type="slidenum">
              <a:rPr lang="en-US"/>
              <a:pPr/>
              <a:t>40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Transitivity of “Indistinguishable”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state p is indistinguishable from q, and q is indistinguishable from r, then p is indistinguishable from r.</a:t>
            </a:r>
          </a:p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The outcome (accept or don’t) of p and q on input w is the same, and the outcome of q and r on w is the same, then likewise the outcome of p and r.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630B-A640-422F-A511-EF6EED7245A3}" type="slidenum">
              <a:rPr lang="en-US"/>
              <a:pPr/>
              <a:t>41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Constructing the Minimum-State DFA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r>
              <a:rPr lang="en-US"/>
              <a:t>Suppose q</a:t>
            </a:r>
            <a:r>
              <a:rPr lang="en-US" baseline="-25000"/>
              <a:t>1</a:t>
            </a:r>
            <a:r>
              <a:rPr lang="en-US"/>
              <a:t>,…,q</a:t>
            </a:r>
            <a:r>
              <a:rPr lang="en-US" baseline="-25000"/>
              <a:t>k</a:t>
            </a:r>
            <a:r>
              <a:rPr lang="en-US"/>
              <a:t> are indistinguishable states.</a:t>
            </a:r>
          </a:p>
          <a:p>
            <a:r>
              <a:rPr lang="en-US"/>
              <a:t>Replace them by one state q.</a:t>
            </a:r>
          </a:p>
          <a:p>
            <a:r>
              <a:rPr lang="en-US"/>
              <a:t>Then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</a:t>
            </a:r>
            <a:r>
              <a:rPr lang="en-US" baseline="-25000"/>
              <a:t>1</a:t>
            </a:r>
            <a:r>
              <a:rPr lang="en-US"/>
              <a:t>, a),…,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</a:t>
            </a:r>
            <a:r>
              <a:rPr lang="en-US" baseline="-25000"/>
              <a:t>k</a:t>
            </a:r>
            <a:r>
              <a:rPr lang="en-US"/>
              <a:t>, a) are all indistinguishable states.</a:t>
            </a:r>
          </a:p>
          <a:p>
            <a:pPr lvl="1"/>
            <a:r>
              <a:rPr lang="en-US">
                <a:solidFill>
                  <a:srgbClr val="CC9900"/>
                </a:solidFill>
              </a:rPr>
              <a:t>Key point</a:t>
            </a:r>
            <a:r>
              <a:rPr lang="en-US"/>
              <a:t>: otherwise, we should have marked at least one more pair.</a:t>
            </a:r>
          </a:p>
          <a:p>
            <a:r>
              <a:rPr lang="en-US"/>
              <a:t>Let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 a) = the representative state for that group.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3AC5-25E4-46DC-99E4-3D45E5D9AD56}" type="slidenum">
              <a:rPr lang="en-US"/>
              <a:pPr/>
              <a:t>42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State Minimization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0" y="1828800"/>
            <a:ext cx="4913313" cy="3200400"/>
            <a:chOff x="2256" y="1104"/>
            <a:chExt cx="3095" cy="2016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744" y="1104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	   b</a:t>
              </a:r>
            </a:p>
          </p:txBody>
        </p:sp>
        <p:sp>
          <p:nvSpPr>
            <p:cNvPr id="83973" name="Line 5"/>
            <p:cNvSpPr>
              <a:spLocks noChangeShapeType="1"/>
            </p:cNvSpPr>
            <p:nvPr/>
          </p:nvSpPr>
          <p:spPr bwMode="auto">
            <a:xfrm>
              <a:off x="2784" y="13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>
              <a:off x="34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432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2784" y="139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{1}</a:t>
              </a:r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2256" y="2832"/>
              <a:ext cx="1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 {1,3,5,7,9}</a:t>
              </a: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456" y="283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2256" y="2592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   {1,3,7,9}</a:t>
              </a:r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3456" y="2592"/>
              <a:ext cx="14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   {5}</a:t>
              </a:r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3456" y="211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>
              <a:off x="2544" y="211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</a:t>
              </a: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3456" y="1872"/>
              <a:ext cx="1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{1,3,7,9}</a:t>
              </a:r>
            </a:p>
          </p:txBody>
        </p:sp>
        <p:sp>
          <p:nvSpPr>
            <p:cNvPr id="83984" name="Text Box 16"/>
            <p:cNvSpPr txBox="1">
              <a:spLocks noChangeArrowheads="1"/>
            </p:cNvSpPr>
            <p:nvPr/>
          </p:nvSpPr>
          <p:spPr bwMode="auto">
            <a:xfrm>
              <a:off x="2784" y="1872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{5}</a:t>
              </a:r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2688" y="1632"/>
              <a:ext cx="5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{2,4}</a:t>
              </a:r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17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 {1,3,5,7}</a:t>
              </a:r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2544" y="2352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{1,3,5,7}</a:t>
              </a:r>
            </a:p>
          </p:txBody>
        </p:sp>
        <p:sp>
          <p:nvSpPr>
            <p:cNvPr id="83988" name="Text Box 20"/>
            <p:cNvSpPr txBox="1">
              <a:spLocks noChangeArrowheads="1"/>
            </p:cNvSpPr>
            <p:nvPr/>
          </p:nvSpPr>
          <p:spPr bwMode="auto">
            <a:xfrm>
              <a:off x="3648" y="1392"/>
              <a:ext cx="1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{2,4}       {5}</a:t>
              </a:r>
            </a:p>
          </p:txBody>
        </p:sp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254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3456" y="2352"/>
              <a:ext cx="18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{2,4,6,8} {1,3,5,7,9}</a:t>
              </a:r>
            </a:p>
          </p:txBody>
        </p:sp>
      </p:grp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28600" y="5359400"/>
            <a:ext cx="658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Remember this DFA? It was constructed for the</a:t>
            </a:r>
          </a:p>
          <a:p>
            <a:r>
              <a:rPr lang="en-US"/>
              <a:t>chessboard NFA by the subset construction. </a:t>
            </a:r>
          </a:p>
        </p:txBody>
      </p:sp>
      <p:grpSp>
        <p:nvGrpSpPr>
          <p:cNvPr id="84001" name="Group 33"/>
          <p:cNvGrpSpPr>
            <a:grpSpLocks/>
          </p:cNvGrpSpPr>
          <p:nvPr/>
        </p:nvGrpSpPr>
        <p:grpSpPr bwMode="auto">
          <a:xfrm>
            <a:off x="5638800" y="1828800"/>
            <a:ext cx="3505200" cy="3124200"/>
            <a:chOff x="3552" y="1104"/>
            <a:chExt cx="2208" cy="1968"/>
          </a:xfrm>
        </p:grpSpPr>
        <p:grpSp>
          <p:nvGrpSpPr>
            <p:cNvPr id="83999" name="Group 31"/>
            <p:cNvGrpSpPr>
              <a:grpSpLocks/>
            </p:cNvGrpSpPr>
            <p:nvPr/>
          </p:nvGrpSpPr>
          <p:grpSpPr bwMode="auto">
            <a:xfrm>
              <a:off x="3552" y="1104"/>
              <a:ext cx="924" cy="1968"/>
              <a:chOff x="3552" y="1104"/>
              <a:chExt cx="924" cy="1968"/>
            </a:xfrm>
          </p:grpSpPr>
          <p:sp>
            <p:nvSpPr>
              <p:cNvPr id="83992" name="Text Box 24"/>
              <p:cNvSpPr txBox="1">
                <a:spLocks noChangeArrowheads="1"/>
              </p:cNvSpPr>
              <p:nvPr/>
            </p:nvSpPr>
            <p:spPr bwMode="auto">
              <a:xfrm>
                <a:off x="3792" y="1104"/>
                <a:ext cx="684" cy="1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   r   b</a:t>
                </a:r>
              </a:p>
              <a:p>
                <a:r>
                  <a:rPr lang="en-US"/>
                  <a:t>A B  C</a:t>
                </a:r>
              </a:p>
              <a:p>
                <a:r>
                  <a:rPr lang="en-US"/>
                  <a:t>B D  E</a:t>
                </a:r>
              </a:p>
              <a:p>
                <a:r>
                  <a:rPr lang="en-US"/>
                  <a:t>C D  F</a:t>
                </a:r>
              </a:p>
              <a:p>
                <a:r>
                  <a:rPr lang="en-US"/>
                  <a:t>D D  G</a:t>
                </a:r>
              </a:p>
              <a:p>
                <a:r>
                  <a:rPr lang="en-US"/>
                  <a:t>E D  G</a:t>
                </a:r>
              </a:p>
              <a:p>
                <a:r>
                  <a:rPr lang="en-US"/>
                  <a:t>F D  C</a:t>
                </a:r>
              </a:p>
              <a:p>
                <a:r>
                  <a:rPr lang="en-US"/>
                  <a:t>G D  G</a:t>
                </a:r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/>
            </p:nvSpPr>
            <p:spPr bwMode="auto">
              <a:xfrm>
                <a:off x="3984" y="1104"/>
                <a:ext cx="1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4" name="Line 2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1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5" name="Line 27"/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6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6" name="Line 28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19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3997" name="Text Box 29"/>
              <p:cNvSpPr txBox="1">
                <a:spLocks noChangeArrowheads="1"/>
              </p:cNvSpPr>
              <p:nvPr/>
            </p:nvSpPr>
            <p:spPr bwMode="auto">
              <a:xfrm>
                <a:off x="3648" y="254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*</a:t>
                </a:r>
              </a:p>
            </p:txBody>
          </p:sp>
          <p:sp>
            <p:nvSpPr>
              <p:cNvPr id="83998" name="Text Box 30"/>
              <p:cNvSpPr txBox="1">
                <a:spLocks noChangeArrowheads="1"/>
              </p:cNvSpPr>
              <p:nvPr/>
            </p:nvSpPr>
            <p:spPr bwMode="auto">
              <a:xfrm>
                <a:off x="3648" y="2784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*</a:t>
                </a:r>
              </a:p>
            </p:txBody>
          </p:sp>
        </p:grpSp>
        <p:sp>
          <p:nvSpPr>
            <p:cNvPr id="84000" name="Text Box 32"/>
            <p:cNvSpPr txBox="1">
              <a:spLocks noChangeArrowheads="1"/>
            </p:cNvSpPr>
            <p:nvPr/>
          </p:nvSpPr>
          <p:spPr bwMode="auto">
            <a:xfrm>
              <a:off x="4612" y="1680"/>
              <a:ext cx="114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Here it is</a:t>
              </a:r>
            </a:p>
            <a:p>
              <a:r>
                <a:rPr lang="en-US"/>
                <a:t>with more</a:t>
              </a:r>
            </a:p>
            <a:p>
              <a:r>
                <a:rPr lang="en-US"/>
                <a:t>convenient</a:t>
              </a:r>
            </a:p>
            <a:p>
              <a:r>
                <a:rPr lang="en-US"/>
                <a:t>state names</a:t>
              </a:r>
            </a:p>
          </p:txBody>
        </p:sp>
      </p:grpSp>
      <p:sp>
        <p:nvSpPr>
          <p:cNvPr id="37" name="Dátum helye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8" name="Élőláb helye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4CED-DBC8-4646-BE1A-1E7C6962218A}" type="slidenum">
              <a:rPr lang="en-US"/>
              <a:pPr/>
              <a:t>43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86043" name="Group 27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39" name="Text Box 23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0" name="Text Box 24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2" name="Text Box 26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86044" name="Group 28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86045" name="Text Box 29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7" name="Text Box 31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8" name="Text Box 32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6049" name="Text Box 33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60925" y="5367338"/>
            <a:ext cx="3184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with marks for</a:t>
            </a:r>
          </a:p>
          <a:p>
            <a:r>
              <a:rPr lang="en-US"/>
              <a:t>the pairs with one of</a:t>
            </a:r>
          </a:p>
          <a:p>
            <a:r>
              <a:rPr lang="en-US"/>
              <a:t>the final states F or G.</a:t>
            </a:r>
          </a:p>
        </p:txBody>
      </p:sp>
      <p:sp>
        <p:nvSpPr>
          <p:cNvPr id="29" name="Dátum hely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AC5-C407-47AE-96BF-E02A4F011AD5}" type="slidenum">
              <a:rPr lang="en-US"/>
              <a:pPr/>
              <a:t>44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88077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79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0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1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5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7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88088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800600" y="5334000"/>
            <a:ext cx="3314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Input r gives no help,</a:t>
            </a:r>
          </a:p>
          <a:p>
            <a:r>
              <a:rPr lang="en-US"/>
              <a:t>because the pair [B, D]</a:t>
            </a:r>
          </a:p>
          <a:p>
            <a:r>
              <a:rPr lang="en-US"/>
              <a:t>is not marked.</a:t>
            </a:r>
          </a:p>
        </p:txBody>
      </p:sp>
      <p:sp>
        <p:nvSpPr>
          <p:cNvPr id="29" name="Dátum hely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85C5-7927-424F-90A3-481AFA274E1D}" type="slidenum">
              <a:rPr lang="en-US"/>
              <a:pPr/>
              <a:t>45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90125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28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29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90131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0132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0136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971800" y="5181600"/>
            <a:ext cx="5399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But input b distinguishes {A,B,F}</a:t>
            </a:r>
          </a:p>
          <a:p>
            <a:r>
              <a:rPr lang="en-US"/>
              <a:t>from {C,D,E,G}.  For example, [A, C]</a:t>
            </a:r>
          </a:p>
          <a:p>
            <a:r>
              <a:rPr lang="en-US"/>
              <a:t>gets marked because [C, F] is marked.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36" name="Dátum helye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7" name="Élőláb helye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6D01-52DB-487C-94BA-BD0700CCB06B}" type="slidenum">
              <a:rPr lang="en-US"/>
              <a:pPr/>
              <a:t>46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9217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2174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6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92179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2180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3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191000" y="5181600"/>
            <a:ext cx="41798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[C, D] and [C, E] are marked</a:t>
            </a:r>
          </a:p>
          <a:p>
            <a:r>
              <a:rPr lang="en-US"/>
              <a:t>because of transitions on b to</a:t>
            </a:r>
          </a:p>
          <a:p>
            <a:r>
              <a:rPr lang="en-US"/>
              <a:t>marked pair [F, G]. 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38" name="Dátum helye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9" name="Élőláb helye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D82-5633-492F-98F8-43E39C93A294}" type="slidenum">
              <a:rPr lang="en-US"/>
              <a:pPr/>
              <a:t>47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Continued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4213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4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94221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4222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5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6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94227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4228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29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31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232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762000" y="5257800"/>
            <a:ext cx="3759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[A, B] is marked</a:t>
            </a:r>
          </a:p>
          <a:p>
            <a:r>
              <a:rPr lang="en-US"/>
              <a:t>because of transitions on r</a:t>
            </a:r>
          </a:p>
          <a:p>
            <a:r>
              <a:rPr lang="en-US"/>
              <a:t>to marked pair [B, D]. 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70104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x</a:t>
            </a: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860925" y="5291138"/>
            <a:ext cx="4016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[D, E] can never be marked,</a:t>
            </a:r>
          </a:p>
          <a:p>
            <a:r>
              <a:rPr lang="en-US"/>
              <a:t>because on both inputs they</a:t>
            </a:r>
          </a:p>
          <a:p>
            <a:r>
              <a:rPr lang="en-US"/>
              <a:t>go to the same state.</a:t>
            </a:r>
          </a:p>
        </p:txBody>
      </p:sp>
      <p:sp>
        <p:nvSpPr>
          <p:cNvPr id="40" name="Dátum helye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41" name="Élőláb helye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72185-A821-4877-8C4C-3C6CB4131761}" type="slidenum">
              <a:rPr lang="en-US"/>
              <a:pPr/>
              <a:t>48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 – Concluded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457200" y="2133600"/>
            <a:ext cx="1466850" cy="3124200"/>
            <a:chOff x="3552" y="1104"/>
            <a:chExt cx="924" cy="1968"/>
          </a:xfrm>
        </p:grpSpPr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D  E</a:t>
              </a:r>
            </a:p>
            <a:p>
              <a:r>
                <a:rPr lang="en-US"/>
                <a:t>C D  F</a:t>
              </a:r>
            </a:p>
            <a:p>
              <a:r>
                <a:rPr lang="en-US"/>
                <a:t>D D  G</a:t>
              </a:r>
            </a:p>
            <a:p>
              <a:r>
                <a:rPr lang="en-US"/>
                <a:t>E D  G</a:t>
              </a:r>
            </a:p>
            <a:p>
              <a:r>
                <a:rPr lang="en-US"/>
                <a:t>F D  C</a:t>
              </a:r>
            </a:p>
            <a:p>
              <a:r>
                <a:rPr lang="en-US"/>
                <a:t>G D  G</a:t>
              </a:r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8" name="Line 8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251325" y="2166938"/>
            <a:ext cx="3095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G   F   E   D   C   B</a:t>
            </a:r>
          </a:p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  <a:p>
            <a:r>
              <a:rPr lang="en-US"/>
              <a:t>E</a:t>
            </a:r>
          </a:p>
          <a:p>
            <a:r>
              <a:rPr lang="en-US"/>
              <a:t>F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V="1">
            <a:off x="5181600" y="29718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5105400" y="2438400"/>
            <a:ext cx="334963" cy="1981200"/>
            <a:chOff x="3216" y="1536"/>
            <a:chExt cx="211" cy="1248"/>
          </a:xfrm>
        </p:grpSpPr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4724400" y="2438400"/>
            <a:ext cx="334963" cy="1981200"/>
            <a:chOff x="3216" y="1536"/>
            <a:chExt cx="211" cy="1248"/>
          </a:xfrm>
        </p:grpSpPr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3216" y="153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3216" y="201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3216" y="225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3216" y="2496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4724400" y="4343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60960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65532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60960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0" name="Text Box 30"/>
          <p:cNvSpPr txBox="1">
            <a:spLocks noChangeArrowheads="1"/>
          </p:cNvSpPr>
          <p:nvPr/>
        </p:nvSpPr>
        <p:spPr bwMode="auto">
          <a:xfrm>
            <a:off x="55626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55626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2" name="Text Box 32"/>
          <p:cNvSpPr txBox="1">
            <a:spLocks noChangeArrowheads="1"/>
          </p:cNvSpPr>
          <p:nvPr/>
        </p:nvSpPr>
        <p:spPr bwMode="auto">
          <a:xfrm>
            <a:off x="6553200" y="2819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7010400" y="243840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grpSp>
        <p:nvGrpSpPr>
          <p:cNvPr id="97317" name="Group 37"/>
          <p:cNvGrpSpPr>
            <a:grpSpLocks/>
          </p:cNvGrpSpPr>
          <p:nvPr/>
        </p:nvGrpSpPr>
        <p:grpSpPr bwMode="auto">
          <a:xfrm>
            <a:off x="1981200" y="2133600"/>
            <a:ext cx="1466850" cy="3124200"/>
            <a:chOff x="3552" y="1104"/>
            <a:chExt cx="924" cy="1968"/>
          </a:xfrm>
        </p:grpSpPr>
        <p:sp>
          <p:nvSpPr>
            <p:cNvPr id="97318" name="Text Box 38"/>
            <p:cNvSpPr txBox="1">
              <a:spLocks noChangeArrowheads="1"/>
            </p:cNvSpPr>
            <p:nvPr/>
          </p:nvSpPr>
          <p:spPr bwMode="auto">
            <a:xfrm>
              <a:off x="3792" y="1104"/>
              <a:ext cx="684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r   b</a:t>
              </a:r>
            </a:p>
            <a:p>
              <a:r>
                <a:rPr lang="en-US"/>
                <a:t>A B  C</a:t>
              </a:r>
            </a:p>
            <a:p>
              <a:r>
                <a:rPr lang="en-US"/>
                <a:t>B H  H</a:t>
              </a:r>
            </a:p>
            <a:p>
              <a:r>
                <a:rPr lang="en-US"/>
                <a:t>C H  F</a:t>
              </a:r>
            </a:p>
            <a:p>
              <a:r>
                <a:rPr lang="en-US"/>
                <a:t>H H  G</a:t>
              </a:r>
            </a:p>
            <a:p>
              <a:endParaRPr lang="en-US"/>
            </a:p>
            <a:p>
              <a:r>
                <a:rPr lang="en-US"/>
                <a:t>F H  C</a:t>
              </a:r>
            </a:p>
            <a:p>
              <a:r>
                <a:rPr lang="en-US"/>
                <a:t>G H  G</a:t>
              </a:r>
            </a:p>
          </p:txBody>
        </p:sp>
        <p:sp>
          <p:nvSpPr>
            <p:cNvPr id="97319" name="Line 39"/>
            <p:cNvSpPr>
              <a:spLocks noChangeShapeType="1"/>
            </p:cNvSpPr>
            <p:nvPr/>
          </p:nvSpPr>
          <p:spPr bwMode="auto">
            <a:xfrm>
              <a:off x="398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0" name="Line 40"/>
            <p:cNvSpPr>
              <a:spLocks noChangeShapeType="1"/>
            </p:cNvSpPr>
            <p:nvPr/>
          </p:nvSpPr>
          <p:spPr bwMode="auto">
            <a:xfrm>
              <a:off x="4224" y="1104"/>
              <a:ext cx="1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1" name="Line 41"/>
            <p:cNvSpPr>
              <a:spLocks noChangeShapeType="1"/>
            </p:cNvSpPr>
            <p:nvPr/>
          </p:nvSpPr>
          <p:spPr bwMode="auto">
            <a:xfrm>
              <a:off x="3792" y="139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>
              <a:off x="3552" y="148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97323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auto">
            <a:xfrm>
              <a:off x="3648" y="27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1203325" y="5519738"/>
            <a:ext cx="4687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Replace D and E by H.</a:t>
            </a:r>
          </a:p>
          <a:p>
            <a:r>
              <a:rPr lang="en-US"/>
              <a:t>Result is the minimum-state DFA.</a:t>
            </a:r>
          </a:p>
        </p:txBody>
      </p:sp>
      <p:sp>
        <p:nvSpPr>
          <p:cNvPr id="47" name="Dátum helye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48" name="Élőláb helye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9F7E-DF88-4702-A1E9-343784DD6663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Eliminating Unreachable States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Unfortunately, combining indistinguishable states could leave us with unreachable states in the “minimum-state” DFA.</a:t>
            </a:r>
          </a:p>
          <a:p>
            <a:r>
              <a:rPr lang="en-US"/>
              <a:t>Thus, before or after, remove states that are not reachable from the start state.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FE791-6467-4C01-98A2-52D6C05B781E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Subtle Point</a:t>
            </a:r>
            <a:r>
              <a:rPr lang="en-US"/>
              <a:t>: Representation Matters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might imagine that the language is described informally, so if my description is “the empty language” then yes, otherwise no.</a:t>
            </a:r>
          </a:p>
          <a:p>
            <a:r>
              <a:rPr lang="en-US"/>
              <a:t>But the representation is a DFA (or a RE that you will convert to a DFA).</a:t>
            </a:r>
          </a:p>
          <a:p>
            <a:r>
              <a:rPr lang="en-US"/>
              <a:t>Can you tell if L(A) = </a:t>
            </a:r>
            <a:r>
              <a:rPr lang="en-US">
                <a:sym typeface="Symbol" pitchFamily="18" charset="2"/>
              </a:rPr>
              <a:t></a:t>
            </a:r>
            <a:r>
              <a:rPr lang="en-US"/>
              <a:t> for DFA A?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B43FD-C9AF-4160-ADD8-B8CAE251284F}" type="slidenum">
              <a:rPr lang="en-US"/>
              <a:pPr/>
              <a:t>50</a:t>
            </a:fld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combined states of the given DFA wherever possible.</a:t>
            </a:r>
          </a:p>
          <a:p>
            <a:r>
              <a:rPr lang="en-US"/>
              <a:t>Could there be another, completely unrelated DFA with fewer states?</a:t>
            </a:r>
          </a:p>
          <a:p>
            <a:r>
              <a:rPr lang="en-US"/>
              <a:t>No.  The proof involves minimizing the DFA we derived with the hypothetical better DFA.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EF33-7663-4D0A-B61F-66B94FDB453C}" type="slidenum">
              <a:rPr lang="en-US"/>
              <a:pPr/>
              <a:t>51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: No Unrelated, Smaller DFA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495800"/>
          </a:xfrm>
        </p:spPr>
        <p:txBody>
          <a:bodyPr/>
          <a:lstStyle/>
          <a:p>
            <a:r>
              <a:rPr lang="en-US"/>
              <a:t>Let A be our minimized DFA; let B be a smaller equivalent.</a:t>
            </a:r>
          </a:p>
          <a:p>
            <a:r>
              <a:rPr lang="en-US"/>
              <a:t>Consider an automaton with the states of A and B combined.</a:t>
            </a:r>
          </a:p>
          <a:p>
            <a:r>
              <a:rPr lang="en-US"/>
              <a:t>Use “distinguishable” in its contrapositive form:</a:t>
            </a:r>
          </a:p>
          <a:p>
            <a:pPr lvl="1"/>
            <a:r>
              <a:rPr lang="en-US"/>
              <a:t>If states q and p are indistinguishable, so are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(q, a) and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(p, a).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291-098B-4259-871D-B73D6D1D97CB}" type="slidenum">
              <a:rPr lang="en-US"/>
              <a:pPr/>
              <a:t>52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Inferring Indistinguishability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200400" y="23622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200400" y="51054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81000" y="3048000"/>
            <a:ext cx="2413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states</a:t>
            </a:r>
          </a:p>
          <a:p>
            <a:r>
              <a:rPr lang="en-US"/>
              <a:t>of A and B</a:t>
            </a:r>
          </a:p>
          <a:p>
            <a:r>
              <a:rPr lang="en-US"/>
              <a:t>indistinguishable</a:t>
            </a:r>
          </a:p>
          <a:p>
            <a:r>
              <a:rPr lang="en-US"/>
              <a:t>because L(A)</a:t>
            </a:r>
          </a:p>
          <a:p>
            <a:r>
              <a:rPr lang="en-US"/>
              <a:t>= L(B).</a:t>
            </a: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2209800" y="2819400"/>
            <a:ext cx="914400" cy="609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2057400" y="4800600"/>
            <a:ext cx="1066800" cy="533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grpSp>
        <p:nvGrpSpPr>
          <p:cNvPr id="119827" name="Group 19"/>
          <p:cNvGrpSpPr>
            <a:grpSpLocks/>
          </p:cNvGrpSpPr>
          <p:nvPr/>
        </p:nvGrpSpPr>
        <p:grpSpPr bwMode="auto">
          <a:xfrm>
            <a:off x="3657600" y="2057400"/>
            <a:ext cx="1343025" cy="3505200"/>
            <a:chOff x="2304" y="1296"/>
            <a:chExt cx="846" cy="2208"/>
          </a:xfrm>
        </p:grpSpPr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2400" y="1296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2928" y="1488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2880" y="321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2448" y="302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19828" name="Group 20"/>
          <p:cNvGrpSpPr>
            <a:grpSpLocks/>
          </p:cNvGrpSpPr>
          <p:nvPr/>
        </p:nvGrpSpPr>
        <p:grpSpPr bwMode="auto">
          <a:xfrm>
            <a:off x="2971800" y="2819400"/>
            <a:ext cx="2413000" cy="2362200"/>
            <a:chOff x="1872" y="1776"/>
            <a:chExt cx="1520" cy="1488"/>
          </a:xfrm>
        </p:grpSpPr>
        <p:sp>
          <p:nvSpPr>
            <p:cNvPr id="119822" name="Text Box 14"/>
            <p:cNvSpPr txBox="1">
              <a:spLocks noChangeArrowheads="1"/>
            </p:cNvSpPr>
            <p:nvPr/>
          </p:nvSpPr>
          <p:spPr bwMode="auto">
            <a:xfrm>
              <a:off x="1872" y="2160"/>
              <a:ext cx="152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Must be</a:t>
              </a:r>
            </a:p>
            <a:p>
              <a:r>
                <a:rPr lang="en-US"/>
                <a:t>indistinguishable</a:t>
              </a:r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2688" y="2784"/>
              <a:ext cx="24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 flipV="1">
              <a:off x="2688" y="1776"/>
              <a:ext cx="288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19829" name="Group 21"/>
          <p:cNvGrpSpPr>
            <a:grpSpLocks/>
          </p:cNvGrpSpPr>
          <p:nvPr/>
        </p:nvGrpSpPr>
        <p:grpSpPr bwMode="auto">
          <a:xfrm>
            <a:off x="5181600" y="2057400"/>
            <a:ext cx="1284288" cy="3505200"/>
            <a:chOff x="2304" y="1296"/>
            <a:chExt cx="809" cy="2208"/>
          </a:xfrm>
        </p:grpSpPr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400" y="1296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2928" y="1488"/>
              <a:ext cx="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880" y="321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2448" y="3024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2304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2352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19840" name="Group 32"/>
          <p:cNvGrpSpPr>
            <a:grpSpLocks/>
          </p:cNvGrpSpPr>
          <p:nvPr/>
        </p:nvGrpSpPr>
        <p:grpSpPr bwMode="auto">
          <a:xfrm>
            <a:off x="5715000" y="2819400"/>
            <a:ext cx="2413000" cy="2362200"/>
            <a:chOff x="3600" y="1776"/>
            <a:chExt cx="1520" cy="1488"/>
          </a:xfrm>
        </p:grpSpPr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3600" y="2160"/>
              <a:ext cx="152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Must be</a:t>
              </a:r>
            </a:p>
            <a:p>
              <a:r>
                <a:rPr lang="en-US"/>
                <a:t>indistinguishable</a:t>
              </a:r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 flipH="1">
              <a:off x="4032" y="2784"/>
              <a:ext cx="384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  <p:sp>
          <p:nvSpPr>
            <p:cNvPr id="119839" name="Line 31"/>
            <p:cNvSpPr>
              <a:spLocks noChangeShapeType="1"/>
            </p:cNvSpPr>
            <p:nvPr/>
          </p:nvSpPr>
          <p:spPr bwMode="auto">
            <a:xfrm flipH="1" flipV="1">
              <a:off x="4032" y="1776"/>
              <a:ext cx="38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33" name="Dátum hely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34" name="Élőláb helye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E9D6-CDD3-4A4B-A9CF-861C45C06838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Hypothesis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996600"/>
                </a:solidFill>
              </a:rPr>
              <a:t>Every state q of A is indistinguishable from some state of B.</a:t>
            </a:r>
          </a:p>
          <a:p>
            <a:r>
              <a:rPr lang="en-US"/>
              <a:t>Induction is on the length of the shortest string taking you from the start state of A to q.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8F0C-A508-47FF-8806-4161D617C125}" type="slidenum">
              <a:rPr lang="en-US"/>
              <a:pPr/>
              <a:t>54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(2)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724400"/>
          </a:xfrm>
        </p:spPr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Basis</a:t>
            </a:r>
            <a:r>
              <a:rPr lang="en-US"/>
              <a:t>: Start states of A and B are indistinguishable, because L(A) = L(B).</a:t>
            </a:r>
          </a:p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: Suppose w = xa is a shortest string getting A to state q.</a:t>
            </a:r>
          </a:p>
          <a:p>
            <a:r>
              <a:rPr lang="en-US"/>
              <a:t>By the IH, x gets A to some state r that is indistinguishable from some state p of B.</a:t>
            </a:r>
          </a:p>
          <a:p>
            <a:r>
              <a:rPr lang="en-US"/>
              <a:t>Then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(r, a) = q is indistinguishable from    </a:t>
            </a:r>
            <a:r>
              <a:rPr lang="en-US">
                <a:latin typeface="Lucida Sans Unicode" pitchFamily="34" charset="0"/>
              </a:rPr>
              <a:t>δ</a:t>
            </a:r>
            <a:r>
              <a:rPr lang="en-US"/>
              <a:t>(p, a).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AEC-573E-456B-8D4D-A2951379D254}" type="slidenum">
              <a:rPr lang="en-US"/>
              <a:pPr/>
              <a:t>55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Proof</a:t>
            </a:r>
            <a:r>
              <a:rPr lang="en-US"/>
              <a:t> – 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However, two states of A cannot be indistinguishable from the same state of B, or they would be indistinguishable from each other.</a:t>
            </a:r>
          </a:p>
          <a:p>
            <a:pPr lvl="1"/>
            <a:r>
              <a:rPr lang="en-US"/>
              <a:t>Violates transitivity of “indistinguishable.”</a:t>
            </a:r>
          </a:p>
          <a:p>
            <a:r>
              <a:rPr lang="en-US"/>
              <a:t>Thus, B has at least as many states as A.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B184-FF38-4966-8BEE-A303C2593B47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Decision Properties?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r>
              <a:rPr lang="en-US" dirty="0"/>
              <a:t>When we talked about protocols represented as DFA’s, we noted that important properties of a good protocol were related to the language of the DFA.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“Does the protocol terminate?” = “Is the language finite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4AEB-9EA9-4648-8495-5D41E8E0FCAC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Decision Properties –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We might want a “smallest” representation for a language, e.g., a minimum-state DFA or a shortest RE.</a:t>
            </a:r>
          </a:p>
          <a:p>
            <a:r>
              <a:rPr lang="en-US"/>
              <a:t>If you can’t decide “Are these two languages the same?”</a:t>
            </a:r>
          </a:p>
          <a:p>
            <a:pPr lvl="1"/>
            <a:r>
              <a:rPr lang="en-US"/>
              <a:t>I.e., do two DFA’s define the same language?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You can’t find a “smallest.”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C396B-2196-4E29-92DC-51E9ACD82EFF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Properties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closure property</a:t>
            </a:r>
            <a:r>
              <a:rPr lang="en-US" dirty="0"/>
              <a:t>  of a language class says that given languages in the class, an operator (e.g., union) produces another language in the </a:t>
            </a:r>
            <a:r>
              <a:rPr lang="en-US" u="sng" dirty="0"/>
              <a:t>same class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the regular languages are obviously closed under union, concatenation, and (</a:t>
            </a:r>
            <a:r>
              <a:rPr lang="en-US" dirty="0" err="1"/>
              <a:t>Kleene</a:t>
            </a:r>
            <a:r>
              <a:rPr lang="en-US" dirty="0"/>
              <a:t>) closure.</a:t>
            </a:r>
          </a:p>
          <a:p>
            <a:pPr lvl="1"/>
            <a:r>
              <a:rPr lang="en-US" dirty="0"/>
              <a:t>Use the RE representation of languages.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DDB1-4C4B-431A-98D3-904B2898033A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Closure Properties?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Helps construct representations.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Helps show (informally described) languages not to be in the class.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smtClean="0"/>
              <a:t>based on Stanford InfoLab</a:t>
            </a:r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56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3340</Words>
  <Application>Microsoft Office PowerPoint</Application>
  <PresentationFormat>Diavetítés a képernyőre (4:3 oldalarány)</PresentationFormat>
  <Paragraphs>811</Paragraphs>
  <Slides>55</Slides>
  <Notes>54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55</vt:i4>
      </vt:variant>
    </vt:vector>
  </HeadingPairs>
  <TitlesOfParts>
    <vt:vector size="56" baseType="lpstr">
      <vt:lpstr>Default Design</vt:lpstr>
      <vt:lpstr>Decision Properties of Regular Languages</vt:lpstr>
      <vt:lpstr>Properties of Language Classes</vt:lpstr>
      <vt:lpstr>Representation of Languages</vt:lpstr>
      <vt:lpstr>Decision Properties</vt:lpstr>
      <vt:lpstr>Subtle Point: Representation Matters</vt:lpstr>
      <vt:lpstr>Why Decision Properties?</vt:lpstr>
      <vt:lpstr>Why Decision Properties – (2)</vt:lpstr>
      <vt:lpstr>Closure Properties</vt:lpstr>
      <vt:lpstr>Why Closure Properties?</vt:lpstr>
      <vt:lpstr>Example: Use of Closure Property</vt:lpstr>
      <vt:lpstr>The Membership Question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What if the Regular Language Is not Represented by a DFA?</vt:lpstr>
      <vt:lpstr>The Emptiness Problem</vt:lpstr>
      <vt:lpstr>The Infiniteness Problem</vt:lpstr>
      <vt:lpstr>Proof of Key Idea</vt:lpstr>
      <vt:lpstr>Proof – (2)</vt:lpstr>
      <vt:lpstr>Infiniteness – Continued</vt:lpstr>
      <vt:lpstr>Proof of 2nd Key Idea</vt:lpstr>
      <vt:lpstr>Completion of Infiniteness Algorithm</vt:lpstr>
      <vt:lpstr>Finding Cycles</vt:lpstr>
      <vt:lpstr>The Pumping Lemma </vt:lpstr>
      <vt:lpstr>Statement of the Pumping Lemma</vt:lpstr>
      <vt:lpstr>Example: Use of Pumping Lemma</vt:lpstr>
      <vt:lpstr>Decision Property: Equivalence</vt:lpstr>
      <vt:lpstr>Product DFA – Continued</vt:lpstr>
      <vt:lpstr>32. dia</vt:lpstr>
      <vt:lpstr>Equivalence Algorithm</vt:lpstr>
      <vt:lpstr>Equivalence Algorithm – (2)</vt:lpstr>
      <vt:lpstr>Decision Property: Containment </vt:lpstr>
      <vt:lpstr>Example: Containment</vt:lpstr>
      <vt:lpstr>The Minimum-State DFA for a Regular Language</vt:lpstr>
      <vt:lpstr>Efficient State Minimization</vt:lpstr>
      <vt:lpstr>State Minimization – (2)</vt:lpstr>
      <vt:lpstr>Transitivity of “Indistinguishable”</vt:lpstr>
      <vt:lpstr>Constructing the Minimum-State DFA</vt:lpstr>
      <vt:lpstr>Example: State Minimization</vt:lpstr>
      <vt:lpstr>Example – Continued</vt:lpstr>
      <vt:lpstr>Example – Continued</vt:lpstr>
      <vt:lpstr>Example – Continued</vt:lpstr>
      <vt:lpstr>Example – Continued</vt:lpstr>
      <vt:lpstr>Example – Continued</vt:lpstr>
      <vt:lpstr>Example – Concluded</vt:lpstr>
      <vt:lpstr>Eliminating Unreachable States</vt:lpstr>
      <vt:lpstr>50. dia</vt:lpstr>
      <vt:lpstr>Proof: No Unrelated, Smaller DFA</vt:lpstr>
      <vt:lpstr>Inferring Indistinguishability</vt:lpstr>
      <vt:lpstr>Inductive Hypothesis</vt:lpstr>
      <vt:lpstr>Proof – (2)</vt:lpstr>
      <vt:lpstr>Proof – (3)</vt:lpstr>
    </vt:vector>
  </TitlesOfParts>
  <Company>Stanford University, CS Dept.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CS154 slides</dc:title>
  <dc:creator>Jeff Ullman</dc:creator>
  <cp:lastModifiedBy>csink</cp:lastModifiedBy>
  <cp:revision>104</cp:revision>
  <dcterms:created xsi:type="dcterms:W3CDTF">2002-03-23T20:14:09Z</dcterms:created>
  <dcterms:modified xsi:type="dcterms:W3CDTF">2017-03-18T15:41:20Z</dcterms:modified>
</cp:coreProperties>
</file>