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96"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4DA358-C58A-4DC5-8C85-CCFA29BE1009}" type="datetimeFigureOut">
              <a:rPr lang="hu-HU" smtClean="0"/>
              <a:pPr/>
              <a:t>2017.03.29.</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00A728-3DFB-4361-8F7D-0B21BE6B6B60}" type="slidenum">
              <a:rPr lang="hu-HU" smtClean="0"/>
              <a:pPr/>
              <a:t>‹#›</a:t>
            </a:fld>
            <a:endParaRPr lang="hu-H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9BAAF79-EA8A-41BB-A6BE-00B745AE3D24}" type="datetime1">
              <a:rPr lang="hu-HU" smtClean="0"/>
              <a:t>2017.03.29.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
        <p:nvSpPr>
          <p:cNvPr id="6" name="Dia számának helye 5"/>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68527B43-9C17-4FF3-9AF8-DF4D4BFD1F83}" type="datetime1">
              <a:rPr lang="hu-HU" smtClean="0"/>
              <a:t>2017.03.29.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
        <p:nvSpPr>
          <p:cNvPr id="6" name="Dia számának helye 5"/>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F6B5B8B-7DAC-43E6-8F19-72287413F2A5}" type="datetime1">
              <a:rPr lang="hu-HU" smtClean="0"/>
              <a:t>2017.03.29.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
        <p:nvSpPr>
          <p:cNvPr id="6" name="Dia számának helye 5"/>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9515A64-A48B-45B4-AAE9-75F67857D5A8}" type="datetime1">
              <a:rPr lang="hu-HU" smtClean="0"/>
              <a:t>2017.03.29.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
        <p:nvSpPr>
          <p:cNvPr id="6" name="Dia számának helye 5"/>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80841299-7380-4F1F-9308-3DCCDCD2E471}" type="datetime1">
              <a:rPr lang="hu-HU" smtClean="0"/>
              <a:t>2017.03.29.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
        <p:nvSpPr>
          <p:cNvPr id="6" name="Dia számának helye 5"/>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4F44168-4537-4ECE-ACBA-2DF6B251E2AF}" type="datetime1">
              <a:rPr lang="hu-HU" smtClean="0"/>
              <a:t>2017.03.29.</a:t>
            </a:fld>
            <a:endParaRPr lang="hu-HU"/>
          </a:p>
        </p:txBody>
      </p:sp>
      <p:sp>
        <p:nvSpPr>
          <p:cNvPr id="6" name="Élőláb helye 5"/>
          <p:cNvSpPr>
            <a:spLocks noGrp="1"/>
          </p:cNvSpPr>
          <p:nvPr>
            <p:ph type="ftr" sz="quarter" idx="11"/>
          </p:nvPr>
        </p:nvSpPr>
        <p:spPr/>
        <p:txBody>
          <a:bodyPr/>
          <a:lstStyle/>
          <a:p>
            <a:r>
              <a:rPr lang="hu-HU" smtClean="0"/>
              <a:t>Total: 15</a:t>
            </a:r>
            <a:endParaRPr lang="hu-HU"/>
          </a:p>
        </p:txBody>
      </p:sp>
      <p:sp>
        <p:nvSpPr>
          <p:cNvPr id="7" name="Dia számának helye 6"/>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8DC784C1-63BF-4A47-8537-E9BFE9583E88}" type="datetime1">
              <a:rPr lang="hu-HU" smtClean="0"/>
              <a:t>2017.03.29.</a:t>
            </a:fld>
            <a:endParaRPr lang="hu-HU"/>
          </a:p>
        </p:txBody>
      </p:sp>
      <p:sp>
        <p:nvSpPr>
          <p:cNvPr id="8" name="Élőláb helye 7"/>
          <p:cNvSpPr>
            <a:spLocks noGrp="1"/>
          </p:cNvSpPr>
          <p:nvPr>
            <p:ph type="ftr" sz="quarter" idx="11"/>
          </p:nvPr>
        </p:nvSpPr>
        <p:spPr/>
        <p:txBody>
          <a:bodyPr/>
          <a:lstStyle/>
          <a:p>
            <a:r>
              <a:rPr lang="hu-HU" smtClean="0"/>
              <a:t>Total: 15</a:t>
            </a:r>
            <a:endParaRPr lang="hu-HU"/>
          </a:p>
        </p:txBody>
      </p:sp>
      <p:sp>
        <p:nvSpPr>
          <p:cNvPr id="9" name="Dia számának helye 8"/>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1AB36FA4-1C85-4C8A-954A-2000B8887C96}" type="datetime1">
              <a:rPr lang="hu-HU" smtClean="0"/>
              <a:t>2017.03.29.</a:t>
            </a:fld>
            <a:endParaRPr lang="hu-HU"/>
          </a:p>
        </p:txBody>
      </p:sp>
      <p:sp>
        <p:nvSpPr>
          <p:cNvPr id="4" name="Élőláb helye 3"/>
          <p:cNvSpPr>
            <a:spLocks noGrp="1"/>
          </p:cNvSpPr>
          <p:nvPr>
            <p:ph type="ftr" sz="quarter" idx="11"/>
          </p:nvPr>
        </p:nvSpPr>
        <p:spPr/>
        <p:txBody>
          <a:bodyPr/>
          <a:lstStyle/>
          <a:p>
            <a:r>
              <a:rPr lang="hu-HU" smtClean="0"/>
              <a:t>Total: 15</a:t>
            </a:r>
            <a:endParaRPr lang="hu-HU"/>
          </a:p>
        </p:txBody>
      </p:sp>
      <p:sp>
        <p:nvSpPr>
          <p:cNvPr id="5" name="Dia számának helye 4"/>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0085A0B5-8DD2-4071-9A59-E4B68E8276F2}" type="datetime1">
              <a:rPr lang="hu-HU" smtClean="0"/>
              <a:t>2017.03.29.</a:t>
            </a:fld>
            <a:endParaRPr lang="hu-HU"/>
          </a:p>
        </p:txBody>
      </p:sp>
      <p:sp>
        <p:nvSpPr>
          <p:cNvPr id="3" name="Élőláb helye 2"/>
          <p:cNvSpPr>
            <a:spLocks noGrp="1"/>
          </p:cNvSpPr>
          <p:nvPr>
            <p:ph type="ftr" sz="quarter" idx="11"/>
          </p:nvPr>
        </p:nvSpPr>
        <p:spPr/>
        <p:txBody>
          <a:bodyPr/>
          <a:lstStyle/>
          <a:p>
            <a:r>
              <a:rPr lang="hu-HU" smtClean="0"/>
              <a:t>Total: 15</a:t>
            </a:r>
            <a:endParaRPr lang="hu-HU"/>
          </a:p>
        </p:txBody>
      </p:sp>
      <p:sp>
        <p:nvSpPr>
          <p:cNvPr id="4" name="Dia számának helye 3"/>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BB2755EF-059E-4B49-B4A1-B4C6741B67A5}" type="datetime1">
              <a:rPr lang="hu-HU" smtClean="0"/>
              <a:t>2017.03.29.</a:t>
            </a:fld>
            <a:endParaRPr lang="hu-HU"/>
          </a:p>
        </p:txBody>
      </p:sp>
      <p:sp>
        <p:nvSpPr>
          <p:cNvPr id="6" name="Élőláb helye 5"/>
          <p:cNvSpPr>
            <a:spLocks noGrp="1"/>
          </p:cNvSpPr>
          <p:nvPr>
            <p:ph type="ftr" sz="quarter" idx="11"/>
          </p:nvPr>
        </p:nvSpPr>
        <p:spPr/>
        <p:txBody>
          <a:bodyPr/>
          <a:lstStyle/>
          <a:p>
            <a:r>
              <a:rPr lang="hu-HU" smtClean="0"/>
              <a:t>Total: 15</a:t>
            </a:r>
            <a:endParaRPr lang="hu-HU"/>
          </a:p>
        </p:txBody>
      </p:sp>
      <p:sp>
        <p:nvSpPr>
          <p:cNvPr id="7" name="Dia számának helye 6"/>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D1D408F1-0CA1-482F-9A44-90A6854408A9}" type="datetime1">
              <a:rPr lang="hu-HU" smtClean="0"/>
              <a:t>2017.03.29.</a:t>
            </a:fld>
            <a:endParaRPr lang="hu-HU"/>
          </a:p>
        </p:txBody>
      </p:sp>
      <p:sp>
        <p:nvSpPr>
          <p:cNvPr id="6" name="Élőláb helye 5"/>
          <p:cNvSpPr>
            <a:spLocks noGrp="1"/>
          </p:cNvSpPr>
          <p:nvPr>
            <p:ph type="ftr" sz="quarter" idx="11"/>
          </p:nvPr>
        </p:nvSpPr>
        <p:spPr/>
        <p:txBody>
          <a:bodyPr/>
          <a:lstStyle/>
          <a:p>
            <a:r>
              <a:rPr lang="hu-HU" smtClean="0"/>
              <a:t>Total: 15</a:t>
            </a:r>
            <a:endParaRPr lang="hu-HU"/>
          </a:p>
        </p:txBody>
      </p:sp>
      <p:sp>
        <p:nvSpPr>
          <p:cNvPr id="7" name="Dia számának helye 6"/>
          <p:cNvSpPr>
            <a:spLocks noGrp="1"/>
          </p:cNvSpPr>
          <p:nvPr>
            <p:ph type="sldNum" sz="quarter" idx="12"/>
          </p:nvPr>
        </p:nvSpPr>
        <p:spPr/>
        <p:txBody>
          <a:bodyPr/>
          <a:lstStyle/>
          <a:p>
            <a:fld id="{A02EF741-B61C-4214-A770-6EAFD7376B04}" type="slidenum">
              <a:rPr lang="hu-HU" smtClean="0"/>
              <a:pPr/>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9F9C8-CD7E-4244-9AF8-CEC2EE55781E}" type="datetime1">
              <a:rPr lang="hu-HU" smtClean="0"/>
              <a:t>2017.03.29.</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smtClean="0"/>
              <a:t>Total: 15</a:t>
            </a:r>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EF741-B61C-4214-A770-6EAFD7376B04}" type="slidenum">
              <a:rPr lang="hu-HU" smtClean="0"/>
              <a:pPr/>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itu.dk/courses/BPRD/E2012/regex-to-nfa.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Converting</a:t>
            </a:r>
            <a:r>
              <a:rPr lang="hu-HU" dirty="0" smtClean="0"/>
              <a:t> </a:t>
            </a:r>
            <a:r>
              <a:rPr lang="hu-HU" dirty="0" err="1" smtClean="0"/>
              <a:t>Regular</a:t>
            </a:r>
            <a:r>
              <a:rPr lang="hu-HU" dirty="0" smtClean="0"/>
              <a:t> </a:t>
            </a:r>
            <a:r>
              <a:rPr lang="hu-HU" dirty="0" err="1" smtClean="0"/>
              <a:t>Expressions</a:t>
            </a:r>
            <a:r>
              <a:rPr lang="hu-HU" dirty="0" smtClean="0"/>
              <a:t> </a:t>
            </a:r>
            <a:r>
              <a:rPr lang="hu-HU" dirty="0" err="1" smtClean="0"/>
              <a:t>to</a:t>
            </a:r>
            <a:r>
              <a:rPr lang="hu-HU" dirty="0" smtClean="0"/>
              <a:t> DFA</a:t>
            </a:r>
            <a:endParaRPr lang="hu-HU" dirty="0"/>
          </a:p>
        </p:txBody>
      </p:sp>
      <p:sp>
        <p:nvSpPr>
          <p:cNvPr id="3" name="Alcím 2"/>
          <p:cNvSpPr>
            <a:spLocks noGrp="1"/>
          </p:cNvSpPr>
          <p:nvPr>
            <p:ph type="subTitle" idx="1"/>
          </p:nvPr>
        </p:nvSpPr>
        <p:spPr/>
        <p:txBody>
          <a:bodyPr/>
          <a:lstStyle/>
          <a:p>
            <a:r>
              <a:rPr lang="hu-HU" dirty="0" smtClean="0"/>
              <a:t>Csink László</a:t>
            </a:r>
          </a:p>
          <a:p>
            <a:r>
              <a:rPr lang="hu-HU" dirty="0" smtClean="0"/>
              <a:t>2017</a:t>
            </a:r>
            <a:endParaRPr lang="hu-H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Example</a:t>
            </a:r>
            <a:r>
              <a:rPr lang="hu-HU" dirty="0" smtClean="0"/>
              <a:t>: </a:t>
            </a:r>
            <a:r>
              <a:rPr lang="hu-HU" dirty="0" err="1" smtClean="0"/>
              <a:t>ba</a:t>
            </a:r>
            <a:r>
              <a:rPr lang="hu-HU" dirty="0" smtClean="0"/>
              <a:t>*b </a:t>
            </a:r>
            <a:endParaRPr lang="hu-HU" dirty="0"/>
          </a:p>
        </p:txBody>
      </p:sp>
      <p:sp>
        <p:nvSpPr>
          <p:cNvPr id="6" name="Dia számának helye 5"/>
          <p:cNvSpPr>
            <a:spLocks noGrp="1"/>
          </p:cNvSpPr>
          <p:nvPr>
            <p:ph type="sldNum" sz="quarter" idx="12"/>
          </p:nvPr>
        </p:nvSpPr>
        <p:spPr/>
        <p:txBody>
          <a:bodyPr/>
          <a:lstStyle/>
          <a:p>
            <a:fld id="{A02EF741-B61C-4214-A770-6EAFD7376B04}" type="slidenum">
              <a:rPr lang="hu-HU" smtClean="0"/>
              <a:pPr/>
              <a:t>10</a:t>
            </a:fld>
            <a:endParaRPr lang="hu-HU"/>
          </a:p>
        </p:txBody>
      </p:sp>
      <p:pic>
        <p:nvPicPr>
          <p:cNvPr id="6146" name="Picture 2"/>
          <p:cNvPicPr>
            <a:picLocks noChangeAspect="1" noChangeArrowheads="1"/>
          </p:cNvPicPr>
          <p:nvPr/>
        </p:nvPicPr>
        <p:blipFill>
          <a:blip r:embed="rId2" cstate="print"/>
          <a:srcRect/>
          <a:stretch>
            <a:fillRect/>
          </a:stretch>
        </p:blipFill>
        <p:spPr bwMode="auto">
          <a:xfrm>
            <a:off x="179512" y="1412776"/>
            <a:ext cx="5153025" cy="79057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676900" y="1124744"/>
            <a:ext cx="3467100" cy="159067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2555776" y="3140968"/>
            <a:ext cx="3838575" cy="2400300"/>
          </a:xfrm>
          <a:prstGeom prst="rect">
            <a:avLst/>
          </a:prstGeom>
          <a:noFill/>
          <a:ln w="9525">
            <a:noFill/>
            <a:miter lim="800000"/>
            <a:headEnd/>
            <a:tailEnd/>
          </a:ln>
        </p:spPr>
      </p:pic>
      <p:sp>
        <p:nvSpPr>
          <p:cNvPr id="9" name="Szövegdoboz 8"/>
          <p:cNvSpPr txBox="1"/>
          <p:nvPr/>
        </p:nvSpPr>
        <p:spPr>
          <a:xfrm>
            <a:off x="2123728" y="2204864"/>
            <a:ext cx="1224136" cy="369332"/>
          </a:xfrm>
          <a:prstGeom prst="rect">
            <a:avLst/>
          </a:prstGeom>
          <a:noFill/>
        </p:spPr>
        <p:txBody>
          <a:bodyPr wrap="square" rtlCol="0">
            <a:spAutoFit/>
          </a:bodyPr>
          <a:lstStyle/>
          <a:p>
            <a:r>
              <a:rPr lang="hu-HU" b="1" dirty="0"/>
              <a:t>a</a:t>
            </a:r>
            <a:r>
              <a:rPr lang="hu-HU" dirty="0" smtClean="0"/>
              <a:t> and </a:t>
            </a:r>
            <a:r>
              <a:rPr lang="hu-HU" b="1" dirty="0" smtClean="0"/>
              <a:t>b</a:t>
            </a:r>
            <a:endParaRPr lang="hu-HU" b="1" dirty="0"/>
          </a:p>
        </p:txBody>
      </p:sp>
      <p:sp>
        <p:nvSpPr>
          <p:cNvPr id="10" name="Szövegdoboz 9"/>
          <p:cNvSpPr txBox="1"/>
          <p:nvPr/>
        </p:nvSpPr>
        <p:spPr>
          <a:xfrm>
            <a:off x="7380312" y="2924944"/>
            <a:ext cx="1224136" cy="369332"/>
          </a:xfrm>
          <a:prstGeom prst="rect">
            <a:avLst/>
          </a:prstGeom>
          <a:noFill/>
        </p:spPr>
        <p:txBody>
          <a:bodyPr wrap="square" rtlCol="0">
            <a:spAutoFit/>
          </a:bodyPr>
          <a:lstStyle/>
          <a:p>
            <a:r>
              <a:rPr lang="hu-HU" b="1" dirty="0"/>
              <a:t>a</a:t>
            </a:r>
            <a:r>
              <a:rPr lang="hu-HU" b="1" dirty="0" smtClean="0"/>
              <a:t>*</a:t>
            </a:r>
            <a:endParaRPr lang="hu-HU" b="1" dirty="0"/>
          </a:p>
        </p:txBody>
      </p:sp>
      <p:sp>
        <p:nvSpPr>
          <p:cNvPr id="11" name="Szövegdoboz 10"/>
          <p:cNvSpPr txBox="1"/>
          <p:nvPr/>
        </p:nvSpPr>
        <p:spPr>
          <a:xfrm>
            <a:off x="4427984" y="5589240"/>
            <a:ext cx="1224136" cy="369332"/>
          </a:xfrm>
          <a:prstGeom prst="rect">
            <a:avLst/>
          </a:prstGeom>
          <a:noFill/>
        </p:spPr>
        <p:txBody>
          <a:bodyPr wrap="square" rtlCol="0">
            <a:spAutoFit/>
          </a:bodyPr>
          <a:lstStyle/>
          <a:p>
            <a:r>
              <a:rPr lang="hu-HU" b="1" dirty="0" err="1" smtClean="0"/>
              <a:t>ba</a:t>
            </a:r>
            <a:r>
              <a:rPr lang="hu-HU" b="1" dirty="0" smtClean="0"/>
              <a:t>*b</a:t>
            </a:r>
            <a:endParaRPr lang="hu-HU" b="1" dirty="0"/>
          </a:p>
        </p:txBody>
      </p:sp>
      <p:sp>
        <p:nvSpPr>
          <p:cNvPr id="12" name="Élőláb helye 11"/>
          <p:cNvSpPr>
            <a:spLocks noGrp="1"/>
          </p:cNvSpPr>
          <p:nvPr>
            <p:ph type="ftr" sz="quarter" idx="11"/>
          </p:nvPr>
        </p:nvSpPr>
        <p:spPr/>
        <p:txBody>
          <a:bodyPr/>
          <a:lstStyle/>
          <a:p>
            <a:r>
              <a:rPr lang="hu-HU" smtClean="0"/>
              <a:t>Total: 15</a:t>
            </a:r>
            <a:endParaRPr lang="hu-HU"/>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additive="base">
                                        <p:cTn id="17" dur="500" fill="hold"/>
                                        <p:tgtEl>
                                          <p:spTgt spid="6147"/>
                                        </p:tgtEl>
                                        <p:attrNameLst>
                                          <p:attrName>ppt_x</p:attrName>
                                        </p:attrNameLst>
                                      </p:cBhvr>
                                      <p:tavLst>
                                        <p:tav tm="0">
                                          <p:val>
                                            <p:strVal val="#ppt_x"/>
                                          </p:val>
                                        </p:tav>
                                        <p:tav tm="100000">
                                          <p:val>
                                            <p:strVal val="#ppt_x"/>
                                          </p:val>
                                        </p:tav>
                                      </p:tavLst>
                                    </p:anim>
                                    <p:anim calcmode="lin" valueType="num">
                                      <p:cBhvr additive="base">
                                        <p:cTn id="18" dur="500" fill="hold"/>
                                        <p:tgtEl>
                                          <p:spTgt spid="61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48"/>
                                        </p:tgtEl>
                                        <p:attrNameLst>
                                          <p:attrName>style.visibility</p:attrName>
                                        </p:attrNameLst>
                                      </p:cBhvr>
                                      <p:to>
                                        <p:strVal val="visible"/>
                                      </p:to>
                                    </p:set>
                                    <p:anim calcmode="lin" valueType="num">
                                      <p:cBhvr additive="base">
                                        <p:cTn id="27" dur="500" fill="hold"/>
                                        <p:tgtEl>
                                          <p:spTgt spid="6148"/>
                                        </p:tgtEl>
                                        <p:attrNameLst>
                                          <p:attrName>ppt_x</p:attrName>
                                        </p:attrNameLst>
                                      </p:cBhvr>
                                      <p:tavLst>
                                        <p:tav tm="0">
                                          <p:val>
                                            <p:strVal val="#ppt_x"/>
                                          </p:val>
                                        </p:tav>
                                        <p:tav tm="100000">
                                          <p:val>
                                            <p:strVal val="#ppt_x"/>
                                          </p:val>
                                        </p:tav>
                                      </p:tavLst>
                                    </p:anim>
                                    <p:anim calcmode="lin" valueType="num">
                                      <p:cBhvr additive="base">
                                        <p:cTn id="28" dur="500" fill="hold"/>
                                        <p:tgtEl>
                                          <p:spTgt spid="61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The </a:t>
            </a:r>
            <a:r>
              <a:rPr lang="el-GR" dirty="0" smtClean="0"/>
              <a:t>ϵ</a:t>
            </a:r>
            <a:r>
              <a:rPr lang="hu-HU" dirty="0" smtClean="0"/>
              <a:t>-NFA </a:t>
            </a:r>
            <a:r>
              <a:rPr lang="hu-HU" dirty="0" err="1" smtClean="0"/>
              <a:t>for</a:t>
            </a:r>
            <a:r>
              <a:rPr lang="hu-HU" dirty="0" smtClean="0"/>
              <a:t> </a:t>
            </a:r>
            <a:r>
              <a:rPr lang="hu-HU" dirty="0" err="1" smtClean="0"/>
              <a:t>ba</a:t>
            </a:r>
            <a:r>
              <a:rPr lang="hu-HU" dirty="0" smtClean="0"/>
              <a:t>*b </a:t>
            </a:r>
            <a:endParaRPr lang="hu-HU" dirty="0"/>
          </a:p>
        </p:txBody>
      </p:sp>
      <p:sp>
        <p:nvSpPr>
          <p:cNvPr id="6" name="Dia számának helye 5"/>
          <p:cNvSpPr>
            <a:spLocks noGrp="1"/>
          </p:cNvSpPr>
          <p:nvPr>
            <p:ph type="sldNum" sz="quarter" idx="12"/>
          </p:nvPr>
        </p:nvSpPr>
        <p:spPr/>
        <p:txBody>
          <a:bodyPr/>
          <a:lstStyle/>
          <a:p>
            <a:fld id="{A02EF741-B61C-4214-A770-6EAFD7376B04}" type="slidenum">
              <a:rPr lang="hu-HU" smtClean="0"/>
              <a:pPr/>
              <a:t>11</a:t>
            </a:fld>
            <a:endParaRPr lang="hu-HU"/>
          </a:p>
        </p:txBody>
      </p:sp>
      <p:pic>
        <p:nvPicPr>
          <p:cNvPr id="7170" name="Picture 2"/>
          <p:cNvPicPr>
            <a:picLocks noChangeAspect="1" noChangeArrowheads="1"/>
          </p:cNvPicPr>
          <p:nvPr/>
        </p:nvPicPr>
        <p:blipFill>
          <a:blip r:embed="rId2" cstate="print"/>
          <a:srcRect/>
          <a:stretch>
            <a:fillRect/>
          </a:stretch>
        </p:blipFill>
        <p:spPr bwMode="auto">
          <a:xfrm>
            <a:off x="2092131" y="1865010"/>
            <a:ext cx="4928141" cy="3148166"/>
          </a:xfrm>
          <a:prstGeom prst="rect">
            <a:avLst/>
          </a:prstGeom>
          <a:noFill/>
          <a:ln w="9525">
            <a:noFill/>
            <a:miter lim="800000"/>
            <a:headEnd/>
            <a:tailEnd/>
          </a:ln>
        </p:spPr>
      </p:pic>
      <p:sp>
        <p:nvSpPr>
          <p:cNvPr id="5" name="Élőláb helye 4"/>
          <p:cNvSpPr>
            <a:spLocks noGrp="1"/>
          </p:cNvSpPr>
          <p:nvPr>
            <p:ph type="ftr" sz="quarter" idx="11"/>
          </p:nvPr>
        </p:nvSpPr>
        <p:spPr/>
        <p:txBody>
          <a:bodyPr/>
          <a:lstStyle/>
          <a:p>
            <a:r>
              <a:rPr lang="hu-HU" smtClean="0"/>
              <a:t>Total: 15</a:t>
            </a:r>
            <a:endParaRPr lang="hu-HU"/>
          </a:p>
        </p:txBody>
      </p:sp>
    </p:spTree>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p:cNvSpPr>
            <a:spLocks noGrp="1"/>
          </p:cNvSpPr>
          <p:nvPr>
            <p:ph type="sldNum" sz="quarter" idx="12"/>
          </p:nvPr>
        </p:nvSpPr>
        <p:spPr/>
        <p:txBody>
          <a:bodyPr/>
          <a:lstStyle/>
          <a:p>
            <a:fld id="{A02EF741-B61C-4214-A770-6EAFD7376B04}" type="slidenum">
              <a:rPr lang="hu-HU" smtClean="0"/>
              <a:pPr/>
              <a:t>12</a:t>
            </a:fld>
            <a:endParaRPr lang="hu-HU"/>
          </a:p>
        </p:txBody>
      </p:sp>
      <p:pic>
        <p:nvPicPr>
          <p:cNvPr id="8194" name="Picture 2"/>
          <p:cNvPicPr>
            <a:picLocks noChangeAspect="1" noChangeArrowheads="1"/>
          </p:cNvPicPr>
          <p:nvPr/>
        </p:nvPicPr>
        <p:blipFill>
          <a:blip r:embed="rId2" cstate="print"/>
          <a:srcRect/>
          <a:stretch>
            <a:fillRect/>
          </a:stretch>
        </p:blipFill>
        <p:spPr bwMode="auto">
          <a:xfrm>
            <a:off x="5875080" y="332657"/>
            <a:ext cx="3268920" cy="2088232"/>
          </a:xfrm>
          <a:prstGeom prst="rect">
            <a:avLst/>
          </a:prstGeom>
          <a:noFill/>
          <a:ln w="9525">
            <a:noFill/>
            <a:miter lim="800000"/>
            <a:headEnd/>
            <a:tailEnd/>
          </a:ln>
        </p:spPr>
      </p:pic>
      <p:pic>
        <p:nvPicPr>
          <p:cNvPr id="8198" name="Picture 6"/>
          <p:cNvPicPr>
            <a:picLocks noChangeAspect="1" noChangeArrowheads="1"/>
          </p:cNvPicPr>
          <p:nvPr/>
        </p:nvPicPr>
        <p:blipFill>
          <a:blip r:embed="rId3" cstate="print"/>
          <a:srcRect/>
          <a:stretch>
            <a:fillRect/>
          </a:stretch>
        </p:blipFill>
        <p:spPr bwMode="auto">
          <a:xfrm>
            <a:off x="251520" y="0"/>
            <a:ext cx="4896544" cy="936104"/>
          </a:xfrm>
          <a:prstGeom prst="rect">
            <a:avLst/>
          </a:prstGeom>
          <a:noFill/>
          <a:ln w="9525">
            <a:noFill/>
            <a:miter lim="800000"/>
            <a:headEnd/>
            <a:tailEnd/>
          </a:ln>
        </p:spPr>
      </p:pic>
      <p:pic>
        <p:nvPicPr>
          <p:cNvPr id="8199" name="Picture 7"/>
          <p:cNvPicPr>
            <a:picLocks noChangeAspect="1" noChangeArrowheads="1"/>
          </p:cNvPicPr>
          <p:nvPr/>
        </p:nvPicPr>
        <p:blipFill>
          <a:blip r:embed="rId4" cstate="print"/>
          <a:srcRect/>
          <a:stretch>
            <a:fillRect/>
          </a:stretch>
        </p:blipFill>
        <p:spPr bwMode="auto">
          <a:xfrm>
            <a:off x="179512" y="1124744"/>
            <a:ext cx="5076056" cy="1728192"/>
          </a:xfrm>
          <a:prstGeom prst="rect">
            <a:avLst/>
          </a:prstGeom>
          <a:noFill/>
          <a:ln w="9525">
            <a:noFill/>
            <a:miter lim="800000"/>
            <a:headEnd/>
            <a:tailEnd/>
          </a:ln>
        </p:spPr>
      </p:pic>
      <p:pic>
        <p:nvPicPr>
          <p:cNvPr id="8206" name="Picture 14"/>
          <p:cNvPicPr>
            <a:picLocks noChangeAspect="1" noChangeArrowheads="1"/>
          </p:cNvPicPr>
          <p:nvPr/>
        </p:nvPicPr>
        <p:blipFill>
          <a:blip r:embed="rId5" cstate="print"/>
          <a:srcRect/>
          <a:stretch>
            <a:fillRect/>
          </a:stretch>
        </p:blipFill>
        <p:spPr bwMode="auto">
          <a:xfrm>
            <a:off x="179512" y="2852936"/>
            <a:ext cx="5184576" cy="1800199"/>
          </a:xfrm>
          <a:prstGeom prst="rect">
            <a:avLst/>
          </a:prstGeom>
          <a:noFill/>
          <a:ln w="9525">
            <a:noFill/>
            <a:miter lim="800000"/>
            <a:headEnd/>
            <a:tailEnd/>
          </a:ln>
        </p:spPr>
      </p:pic>
      <p:pic>
        <p:nvPicPr>
          <p:cNvPr id="8207" name="Picture 15"/>
          <p:cNvPicPr>
            <a:picLocks noChangeAspect="1" noChangeArrowheads="1"/>
          </p:cNvPicPr>
          <p:nvPr/>
        </p:nvPicPr>
        <p:blipFill>
          <a:blip r:embed="rId6" cstate="print"/>
          <a:srcRect/>
          <a:stretch>
            <a:fillRect/>
          </a:stretch>
        </p:blipFill>
        <p:spPr bwMode="auto">
          <a:xfrm>
            <a:off x="1" y="4638675"/>
            <a:ext cx="5364088" cy="1958677"/>
          </a:xfrm>
          <a:prstGeom prst="rect">
            <a:avLst/>
          </a:prstGeom>
          <a:noFill/>
          <a:ln w="9525">
            <a:noFill/>
            <a:miter lim="800000"/>
            <a:headEnd/>
            <a:tailEnd/>
          </a:ln>
        </p:spPr>
      </p:pic>
      <p:pic>
        <p:nvPicPr>
          <p:cNvPr id="8208" name="Picture 16"/>
          <p:cNvPicPr>
            <a:picLocks noChangeAspect="1" noChangeArrowheads="1"/>
          </p:cNvPicPr>
          <p:nvPr/>
        </p:nvPicPr>
        <p:blipFill>
          <a:blip r:embed="rId7" cstate="print"/>
          <a:srcRect/>
          <a:stretch>
            <a:fillRect/>
          </a:stretch>
        </p:blipFill>
        <p:spPr bwMode="auto">
          <a:xfrm>
            <a:off x="5355472" y="2492896"/>
            <a:ext cx="3788528" cy="1728192"/>
          </a:xfrm>
          <a:prstGeom prst="rect">
            <a:avLst/>
          </a:prstGeom>
          <a:noFill/>
          <a:ln w="9525">
            <a:noFill/>
            <a:miter lim="800000"/>
            <a:headEnd/>
            <a:tailEnd/>
          </a:ln>
        </p:spPr>
      </p:pic>
      <p:pic>
        <p:nvPicPr>
          <p:cNvPr id="8209" name="Picture 17"/>
          <p:cNvPicPr>
            <a:picLocks noChangeAspect="1" noChangeArrowheads="1"/>
          </p:cNvPicPr>
          <p:nvPr/>
        </p:nvPicPr>
        <p:blipFill>
          <a:blip r:embed="rId8" cstate="print"/>
          <a:srcRect/>
          <a:stretch>
            <a:fillRect/>
          </a:stretch>
        </p:blipFill>
        <p:spPr bwMode="auto">
          <a:xfrm>
            <a:off x="5508104" y="4509120"/>
            <a:ext cx="3506346" cy="2016224"/>
          </a:xfrm>
          <a:prstGeom prst="rect">
            <a:avLst/>
          </a:prstGeom>
          <a:noFill/>
          <a:ln w="9525">
            <a:noFill/>
            <a:miter lim="800000"/>
            <a:headEnd/>
            <a:tailEnd/>
          </a:ln>
        </p:spPr>
      </p:pic>
      <p:sp>
        <p:nvSpPr>
          <p:cNvPr id="21" name="Téglalap 20"/>
          <p:cNvSpPr/>
          <p:nvPr/>
        </p:nvSpPr>
        <p:spPr>
          <a:xfrm>
            <a:off x="5652120" y="980728"/>
            <a:ext cx="654346" cy="369332"/>
          </a:xfrm>
          <a:prstGeom prst="rect">
            <a:avLst/>
          </a:prstGeom>
        </p:spPr>
        <p:txBody>
          <a:bodyPr wrap="none">
            <a:spAutoFit/>
          </a:bodyPr>
          <a:lstStyle/>
          <a:p>
            <a:r>
              <a:rPr lang="hu-HU" dirty="0" err="1" smtClean="0"/>
              <a:t>ba</a:t>
            </a:r>
            <a:r>
              <a:rPr lang="hu-HU" dirty="0" smtClean="0"/>
              <a:t>*b</a:t>
            </a:r>
            <a:endParaRPr lang="hu-HU" dirty="0"/>
          </a:p>
        </p:txBody>
      </p:sp>
      <p:sp>
        <p:nvSpPr>
          <p:cNvPr id="11" name="Élőláb helye 10"/>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anim calcmode="lin" valueType="num">
                                      <p:cBhvr additive="base">
                                        <p:cTn id="15" dur="500" fill="hold"/>
                                        <p:tgtEl>
                                          <p:spTgt spid="8198"/>
                                        </p:tgtEl>
                                        <p:attrNameLst>
                                          <p:attrName>ppt_x</p:attrName>
                                        </p:attrNameLst>
                                      </p:cBhvr>
                                      <p:tavLst>
                                        <p:tav tm="0">
                                          <p:val>
                                            <p:strVal val="#ppt_x"/>
                                          </p:val>
                                        </p:tav>
                                        <p:tav tm="100000">
                                          <p:val>
                                            <p:strVal val="#ppt_x"/>
                                          </p:val>
                                        </p:tav>
                                      </p:tavLst>
                                    </p:anim>
                                    <p:anim calcmode="lin" valueType="num">
                                      <p:cBhvr additive="base">
                                        <p:cTn id="16"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199"/>
                                        </p:tgtEl>
                                        <p:attrNameLst>
                                          <p:attrName>style.visibility</p:attrName>
                                        </p:attrNameLst>
                                      </p:cBhvr>
                                      <p:to>
                                        <p:strVal val="visible"/>
                                      </p:to>
                                    </p:set>
                                    <p:anim calcmode="lin" valueType="num">
                                      <p:cBhvr additive="base">
                                        <p:cTn id="21" dur="500" fill="hold"/>
                                        <p:tgtEl>
                                          <p:spTgt spid="8199"/>
                                        </p:tgtEl>
                                        <p:attrNameLst>
                                          <p:attrName>ppt_x</p:attrName>
                                        </p:attrNameLst>
                                      </p:cBhvr>
                                      <p:tavLst>
                                        <p:tav tm="0">
                                          <p:val>
                                            <p:strVal val="#ppt_x"/>
                                          </p:val>
                                        </p:tav>
                                        <p:tav tm="100000">
                                          <p:val>
                                            <p:strVal val="#ppt_x"/>
                                          </p:val>
                                        </p:tav>
                                      </p:tavLst>
                                    </p:anim>
                                    <p:anim calcmode="lin" valueType="num">
                                      <p:cBhvr additive="base">
                                        <p:cTn id="22"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206"/>
                                        </p:tgtEl>
                                        <p:attrNameLst>
                                          <p:attrName>style.visibility</p:attrName>
                                        </p:attrNameLst>
                                      </p:cBhvr>
                                      <p:to>
                                        <p:strVal val="visible"/>
                                      </p:to>
                                    </p:set>
                                    <p:anim calcmode="lin" valueType="num">
                                      <p:cBhvr additive="base">
                                        <p:cTn id="27" dur="500" fill="hold"/>
                                        <p:tgtEl>
                                          <p:spTgt spid="8206"/>
                                        </p:tgtEl>
                                        <p:attrNameLst>
                                          <p:attrName>ppt_x</p:attrName>
                                        </p:attrNameLst>
                                      </p:cBhvr>
                                      <p:tavLst>
                                        <p:tav tm="0">
                                          <p:val>
                                            <p:strVal val="#ppt_x"/>
                                          </p:val>
                                        </p:tav>
                                        <p:tav tm="100000">
                                          <p:val>
                                            <p:strVal val="#ppt_x"/>
                                          </p:val>
                                        </p:tav>
                                      </p:tavLst>
                                    </p:anim>
                                    <p:anim calcmode="lin" valueType="num">
                                      <p:cBhvr additive="base">
                                        <p:cTn id="28" dur="500" fill="hold"/>
                                        <p:tgtEl>
                                          <p:spTgt spid="820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207"/>
                                        </p:tgtEl>
                                        <p:attrNameLst>
                                          <p:attrName>style.visibility</p:attrName>
                                        </p:attrNameLst>
                                      </p:cBhvr>
                                      <p:to>
                                        <p:strVal val="visible"/>
                                      </p:to>
                                    </p:set>
                                    <p:anim calcmode="lin" valueType="num">
                                      <p:cBhvr additive="base">
                                        <p:cTn id="33" dur="500" fill="hold"/>
                                        <p:tgtEl>
                                          <p:spTgt spid="8207"/>
                                        </p:tgtEl>
                                        <p:attrNameLst>
                                          <p:attrName>ppt_x</p:attrName>
                                        </p:attrNameLst>
                                      </p:cBhvr>
                                      <p:tavLst>
                                        <p:tav tm="0">
                                          <p:val>
                                            <p:strVal val="#ppt_x"/>
                                          </p:val>
                                        </p:tav>
                                        <p:tav tm="100000">
                                          <p:val>
                                            <p:strVal val="#ppt_x"/>
                                          </p:val>
                                        </p:tav>
                                      </p:tavLst>
                                    </p:anim>
                                    <p:anim calcmode="lin" valueType="num">
                                      <p:cBhvr additive="base">
                                        <p:cTn id="34" dur="500" fill="hold"/>
                                        <p:tgtEl>
                                          <p:spTgt spid="820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208"/>
                                        </p:tgtEl>
                                        <p:attrNameLst>
                                          <p:attrName>style.visibility</p:attrName>
                                        </p:attrNameLst>
                                      </p:cBhvr>
                                      <p:to>
                                        <p:strVal val="visible"/>
                                      </p:to>
                                    </p:set>
                                    <p:anim calcmode="lin" valueType="num">
                                      <p:cBhvr additive="base">
                                        <p:cTn id="39" dur="500" fill="hold"/>
                                        <p:tgtEl>
                                          <p:spTgt spid="8208"/>
                                        </p:tgtEl>
                                        <p:attrNameLst>
                                          <p:attrName>ppt_x</p:attrName>
                                        </p:attrNameLst>
                                      </p:cBhvr>
                                      <p:tavLst>
                                        <p:tav tm="0">
                                          <p:val>
                                            <p:strVal val="#ppt_x"/>
                                          </p:val>
                                        </p:tav>
                                        <p:tav tm="100000">
                                          <p:val>
                                            <p:strVal val="#ppt_x"/>
                                          </p:val>
                                        </p:tav>
                                      </p:tavLst>
                                    </p:anim>
                                    <p:anim calcmode="lin" valueType="num">
                                      <p:cBhvr additive="base">
                                        <p:cTn id="40" dur="500" fill="hold"/>
                                        <p:tgtEl>
                                          <p:spTgt spid="820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 calcmode="lin" valueType="num">
                                      <p:cBhvr additive="base">
                                        <p:cTn id="45" dur="500" fill="hold"/>
                                        <p:tgtEl>
                                          <p:spTgt spid="8209"/>
                                        </p:tgtEl>
                                        <p:attrNameLst>
                                          <p:attrName>ppt_x</p:attrName>
                                        </p:attrNameLst>
                                      </p:cBhvr>
                                      <p:tavLst>
                                        <p:tav tm="0">
                                          <p:val>
                                            <p:strVal val="#ppt_x"/>
                                          </p:val>
                                        </p:tav>
                                        <p:tav tm="100000">
                                          <p:val>
                                            <p:strVal val="#ppt_x"/>
                                          </p:val>
                                        </p:tav>
                                      </p:tavLst>
                                    </p:anim>
                                    <p:anim calcmode="lin" valueType="num">
                                      <p:cBhvr additive="base">
                                        <p:cTn id="46" dur="500" fill="hold"/>
                                        <p:tgtEl>
                                          <p:spTgt spid="8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p:cNvSpPr>
            <a:spLocks noGrp="1"/>
          </p:cNvSpPr>
          <p:nvPr>
            <p:ph type="sldNum" sz="quarter" idx="12"/>
          </p:nvPr>
        </p:nvSpPr>
        <p:spPr/>
        <p:txBody>
          <a:bodyPr/>
          <a:lstStyle/>
          <a:p>
            <a:fld id="{A02EF741-B61C-4214-A770-6EAFD7376B04}" type="slidenum">
              <a:rPr lang="hu-HU" smtClean="0"/>
              <a:pPr/>
              <a:t>13</a:t>
            </a:fld>
            <a:endParaRPr lang="hu-HU"/>
          </a:p>
        </p:txBody>
      </p:sp>
      <p:pic>
        <p:nvPicPr>
          <p:cNvPr id="9218" name="Picture 2"/>
          <p:cNvPicPr>
            <a:picLocks noChangeAspect="1" noChangeArrowheads="1"/>
          </p:cNvPicPr>
          <p:nvPr/>
        </p:nvPicPr>
        <p:blipFill>
          <a:blip r:embed="rId2" cstate="print"/>
          <a:srcRect/>
          <a:stretch>
            <a:fillRect/>
          </a:stretch>
        </p:blipFill>
        <p:spPr bwMode="auto">
          <a:xfrm>
            <a:off x="1475656" y="1196752"/>
            <a:ext cx="6491007" cy="2232248"/>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23528" y="620688"/>
            <a:ext cx="936104" cy="5471008"/>
          </a:xfrm>
          <a:prstGeom prst="rect">
            <a:avLst/>
          </a:prstGeom>
          <a:noFill/>
          <a:ln w="9525">
            <a:noFill/>
            <a:miter lim="800000"/>
            <a:headEnd/>
            <a:tailEnd/>
          </a:ln>
        </p:spPr>
      </p:pic>
      <p:sp>
        <p:nvSpPr>
          <p:cNvPr id="7" name="Téglalap 6"/>
          <p:cNvSpPr/>
          <p:nvPr/>
        </p:nvSpPr>
        <p:spPr>
          <a:xfrm>
            <a:off x="1619672" y="332656"/>
            <a:ext cx="6480720" cy="646331"/>
          </a:xfrm>
          <a:prstGeom prst="rect">
            <a:avLst/>
          </a:prstGeom>
        </p:spPr>
        <p:txBody>
          <a:bodyPr wrap="square">
            <a:spAutoFit/>
          </a:bodyPr>
          <a:lstStyle/>
          <a:p>
            <a:r>
              <a:rPr lang="hu-HU" dirty="0" err="1" smtClean="0"/>
              <a:t>Using</a:t>
            </a:r>
            <a:r>
              <a:rPr lang="hu-HU" dirty="0" smtClean="0"/>
              <a:t> a </a:t>
            </a:r>
            <a:r>
              <a:rPr lang="hu-HU" dirty="0" err="1" smtClean="0"/>
              <a:t>tool</a:t>
            </a:r>
            <a:r>
              <a:rPr lang="hu-HU" dirty="0" smtClean="0"/>
              <a:t> </a:t>
            </a:r>
            <a:r>
              <a:rPr lang="hu-HU" dirty="0" err="1" smtClean="0"/>
              <a:t>for</a:t>
            </a:r>
            <a:r>
              <a:rPr lang="hu-HU" dirty="0" smtClean="0"/>
              <a:t> </a:t>
            </a:r>
            <a:r>
              <a:rPr lang="hu-HU" dirty="0" err="1" smtClean="0"/>
              <a:t>the</a:t>
            </a:r>
            <a:r>
              <a:rPr lang="hu-HU" dirty="0" smtClean="0"/>
              <a:t> </a:t>
            </a:r>
            <a:r>
              <a:rPr lang="hu-HU" dirty="0" err="1" smtClean="0"/>
              <a:t>above</a:t>
            </a:r>
            <a:r>
              <a:rPr lang="hu-HU" dirty="0" smtClean="0"/>
              <a:t> </a:t>
            </a:r>
            <a:r>
              <a:rPr lang="hu-HU" dirty="0" smtClean="0">
                <a:sym typeface="Wingdings" pitchFamily="2" charset="2"/>
              </a:rPr>
              <a:t></a:t>
            </a:r>
          </a:p>
          <a:p>
            <a:r>
              <a:rPr lang="hu-HU" dirty="0" smtClean="0"/>
              <a:t>http</a:t>
            </a:r>
            <a:r>
              <a:rPr lang="hu-HU" dirty="0" smtClean="0"/>
              <a:t>://hackingoff.com/compilers/regular-expression-to-nfa-dfa</a:t>
            </a:r>
            <a:endParaRPr lang="hu-HU" dirty="0"/>
          </a:p>
        </p:txBody>
      </p:sp>
      <p:pic>
        <p:nvPicPr>
          <p:cNvPr id="9221" name="Picture 5"/>
          <p:cNvPicPr>
            <a:picLocks noChangeAspect="1" noChangeArrowheads="1"/>
          </p:cNvPicPr>
          <p:nvPr/>
        </p:nvPicPr>
        <p:blipFill>
          <a:blip r:embed="rId4" cstate="print"/>
          <a:srcRect/>
          <a:stretch>
            <a:fillRect/>
          </a:stretch>
        </p:blipFill>
        <p:spPr bwMode="auto">
          <a:xfrm>
            <a:off x="3851920" y="3429000"/>
            <a:ext cx="1181100" cy="3267075"/>
          </a:xfrm>
          <a:prstGeom prst="rect">
            <a:avLst/>
          </a:prstGeom>
          <a:noFill/>
          <a:ln w="9525">
            <a:noFill/>
            <a:miter lim="800000"/>
            <a:headEnd/>
            <a:tailEnd/>
          </a:ln>
        </p:spPr>
      </p:pic>
      <p:sp>
        <p:nvSpPr>
          <p:cNvPr id="8" name="Élőláb helye 7"/>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8"/>
                                        </p:tgtEl>
                                        <p:attrNameLst>
                                          <p:attrName>style.visibility</p:attrName>
                                        </p:attrNameLst>
                                      </p:cBhvr>
                                      <p:to>
                                        <p:strVal val="visible"/>
                                      </p:to>
                                    </p:set>
                                    <p:anim calcmode="lin" valueType="num">
                                      <p:cBhvr additive="base">
                                        <p:cTn id="11" dur="500" fill="hold"/>
                                        <p:tgtEl>
                                          <p:spTgt spid="9218"/>
                                        </p:tgtEl>
                                        <p:attrNameLst>
                                          <p:attrName>ppt_x</p:attrName>
                                        </p:attrNameLst>
                                      </p:cBhvr>
                                      <p:tavLst>
                                        <p:tav tm="0">
                                          <p:val>
                                            <p:strVal val="#ppt_x"/>
                                          </p:val>
                                        </p:tav>
                                        <p:tav tm="100000">
                                          <p:val>
                                            <p:strVal val="#ppt_x"/>
                                          </p:val>
                                        </p:tav>
                                      </p:tavLst>
                                    </p:anim>
                                    <p:anim calcmode="lin" valueType="num">
                                      <p:cBhvr additive="base">
                                        <p:cTn id="12"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 calcmode="lin" valueType="num">
                                      <p:cBhvr additive="base">
                                        <p:cTn id="17" dur="500" fill="hold"/>
                                        <p:tgtEl>
                                          <p:spTgt spid="9219"/>
                                        </p:tgtEl>
                                        <p:attrNameLst>
                                          <p:attrName>ppt_x</p:attrName>
                                        </p:attrNameLst>
                                      </p:cBhvr>
                                      <p:tavLst>
                                        <p:tav tm="0">
                                          <p:val>
                                            <p:strVal val="#ppt_x"/>
                                          </p:val>
                                        </p:tav>
                                        <p:tav tm="100000">
                                          <p:val>
                                            <p:strVal val="#ppt_x"/>
                                          </p:val>
                                        </p:tav>
                                      </p:tavLst>
                                    </p:anim>
                                    <p:anim calcmode="lin" valueType="num">
                                      <p:cBhvr additive="base">
                                        <p:cTn id="1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anim calcmode="lin" valueType="num">
                                      <p:cBhvr additive="base">
                                        <p:cTn id="23" dur="500" fill="hold"/>
                                        <p:tgtEl>
                                          <p:spTgt spid="9221"/>
                                        </p:tgtEl>
                                        <p:attrNameLst>
                                          <p:attrName>ppt_x</p:attrName>
                                        </p:attrNameLst>
                                      </p:cBhvr>
                                      <p:tavLst>
                                        <p:tav tm="0">
                                          <p:val>
                                            <p:strVal val="#ppt_x"/>
                                          </p:val>
                                        </p:tav>
                                        <p:tav tm="100000">
                                          <p:val>
                                            <p:strVal val="#ppt_x"/>
                                          </p:val>
                                        </p:tav>
                                      </p:tavLst>
                                    </p:anim>
                                    <p:anim calcmode="lin" valueType="num">
                                      <p:cBhvr additive="base">
                                        <p:cTn id="2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p:cNvSpPr>
            <a:spLocks noGrp="1"/>
          </p:cNvSpPr>
          <p:nvPr>
            <p:ph type="sldNum" sz="quarter" idx="12"/>
          </p:nvPr>
        </p:nvSpPr>
        <p:spPr/>
        <p:txBody>
          <a:bodyPr/>
          <a:lstStyle/>
          <a:p>
            <a:fld id="{A02EF741-B61C-4214-A770-6EAFD7376B04}" type="slidenum">
              <a:rPr lang="hu-HU" smtClean="0"/>
              <a:pPr/>
              <a:t>14</a:t>
            </a:fld>
            <a:endParaRPr lang="hu-HU"/>
          </a:p>
        </p:txBody>
      </p:sp>
      <p:pic>
        <p:nvPicPr>
          <p:cNvPr id="1026" name="Picture 2"/>
          <p:cNvPicPr>
            <a:picLocks noChangeAspect="1" noChangeArrowheads="1"/>
          </p:cNvPicPr>
          <p:nvPr/>
        </p:nvPicPr>
        <p:blipFill>
          <a:blip r:embed="rId2" cstate="print"/>
          <a:srcRect/>
          <a:stretch>
            <a:fillRect/>
          </a:stretch>
        </p:blipFill>
        <p:spPr bwMode="auto">
          <a:xfrm>
            <a:off x="2699792" y="332656"/>
            <a:ext cx="3053986" cy="151216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99592" y="332656"/>
            <a:ext cx="1180223" cy="618212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987824" y="2204864"/>
            <a:ext cx="1152128" cy="4596991"/>
          </a:xfrm>
          <a:prstGeom prst="rect">
            <a:avLst/>
          </a:prstGeom>
          <a:noFill/>
          <a:ln w="9525">
            <a:noFill/>
            <a:miter lim="800000"/>
            <a:headEnd/>
            <a:tailEnd/>
          </a:ln>
        </p:spPr>
      </p:pic>
      <p:sp>
        <p:nvSpPr>
          <p:cNvPr id="6" name="Szövegdoboz 5"/>
          <p:cNvSpPr txBox="1"/>
          <p:nvPr/>
        </p:nvSpPr>
        <p:spPr>
          <a:xfrm>
            <a:off x="6300192" y="548680"/>
            <a:ext cx="2592288" cy="1015663"/>
          </a:xfrm>
          <a:prstGeom prst="rect">
            <a:avLst/>
          </a:prstGeom>
          <a:noFill/>
        </p:spPr>
        <p:txBody>
          <a:bodyPr wrap="square" rtlCol="0">
            <a:spAutoFit/>
          </a:bodyPr>
          <a:lstStyle/>
          <a:p>
            <a:r>
              <a:rPr lang="hu-HU" sz="2000" dirty="0" smtClean="0"/>
              <a:t>DFA </a:t>
            </a:r>
            <a:r>
              <a:rPr lang="hu-HU" sz="2000" dirty="0" err="1" smtClean="0"/>
              <a:t>accepting</a:t>
            </a:r>
            <a:r>
              <a:rPr lang="hu-HU" sz="2000" dirty="0" smtClean="0"/>
              <a:t> </a:t>
            </a:r>
            <a:r>
              <a:rPr lang="hu-HU" sz="2000" dirty="0" err="1" smtClean="0"/>
              <a:t>binary</a:t>
            </a:r>
            <a:r>
              <a:rPr lang="hu-HU" sz="2000" dirty="0" smtClean="0"/>
              <a:t> </a:t>
            </a:r>
            <a:r>
              <a:rPr lang="hu-HU" sz="2000" dirty="0" err="1" smtClean="0"/>
              <a:t>words</a:t>
            </a:r>
            <a:r>
              <a:rPr lang="hu-HU" sz="2000" dirty="0" smtClean="0"/>
              <a:t> </a:t>
            </a:r>
            <a:r>
              <a:rPr lang="hu-HU" sz="2000" dirty="0" err="1" smtClean="0"/>
              <a:t>that</a:t>
            </a:r>
            <a:r>
              <a:rPr lang="hu-HU" sz="2000" dirty="0" smtClean="0"/>
              <a:t> </a:t>
            </a:r>
            <a:r>
              <a:rPr lang="hu-HU" sz="2000" dirty="0" err="1" smtClean="0"/>
              <a:t>contain</a:t>
            </a:r>
            <a:r>
              <a:rPr lang="hu-HU" sz="2000" dirty="0" smtClean="0"/>
              <a:t> 11 </a:t>
            </a:r>
            <a:r>
              <a:rPr lang="hu-HU" sz="2000" dirty="0" err="1" smtClean="0"/>
              <a:t>at</a:t>
            </a:r>
            <a:r>
              <a:rPr lang="hu-HU" sz="2000" dirty="0" smtClean="0"/>
              <a:t> </a:t>
            </a:r>
            <a:r>
              <a:rPr lang="hu-HU" sz="2000" dirty="0" err="1" smtClean="0"/>
              <a:t>least</a:t>
            </a:r>
            <a:r>
              <a:rPr lang="hu-HU" sz="2000" dirty="0" smtClean="0"/>
              <a:t> </a:t>
            </a:r>
            <a:r>
              <a:rPr lang="hu-HU" sz="2000" dirty="0" err="1" smtClean="0"/>
              <a:t>once</a:t>
            </a:r>
            <a:endParaRPr lang="hu-HU" sz="2000" dirty="0"/>
          </a:p>
        </p:txBody>
      </p:sp>
      <p:sp>
        <p:nvSpPr>
          <p:cNvPr id="7" name="Élőláb helye 6"/>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9552" y="2348880"/>
            <a:ext cx="8229600" cy="1143000"/>
          </a:xfrm>
        </p:spPr>
        <p:txBody>
          <a:bodyPr/>
          <a:lstStyle/>
          <a:p>
            <a:r>
              <a:rPr lang="hu-HU" dirty="0" err="1" smtClean="0"/>
              <a:t>Thank</a:t>
            </a:r>
            <a:r>
              <a:rPr lang="hu-HU" dirty="0" smtClean="0"/>
              <a:t> </a:t>
            </a:r>
            <a:r>
              <a:rPr lang="hu-HU" dirty="0" err="1" smtClean="0"/>
              <a:t>you</a:t>
            </a:r>
            <a:r>
              <a:rPr lang="hu-HU" dirty="0" smtClean="0"/>
              <a:t> </a:t>
            </a:r>
            <a:r>
              <a:rPr lang="hu-HU" dirty="0" err="1" smtClean="0"/>
              <a:t>for</a:t>
            </a:r>
            <a:r>
              <a:rPr lang="hu-HU" dirty="0" smtClean="0"/>
              <a:t> </a:t>
            </a:r>
            <a:r>
              <a:rPr lang="hu-HU" dirty="0" err="1" smtClean="0"/>
              <a:t>your</a:t>
            </a:r>
            <a:r>
              <a:rPr lang="hu-HU" dirty="0" smtClean="0"/>
              <a:t> </a:t>
            </a:r>
            <a:r>
              <a:rPr lang="hu-HU" dirty="0" err="1" smtClean="0"/>
              <a:t>attention</a:t>
            </a:r>
            <a:r>
              <a:rPr lang="hu-HU" dirty="0" smtClean="0"/>
              <a:t>.</a:t>
            </a:r>
            <a:endParaRPr lang="hu-HU" dirty="0"/>
          </a:p>
        </p:txBody>
      </p:sp>
      <p:sp>
        <p:nvSpPr>
          <p:cNvPr id="3" name="Dia számának helye 2"/>
          <p:cNvSpPr>
            <a:spLocks noGrp="1"/>
          </p:cNvSpPr>
          <p:nvPr>
            <p:ph type="sldNum" sz="quarter" idx="12"/>
          </p:nvPr>
        </p:nvSpPr>
        <p:spPr/>
        <p:txBody>
          <a:bodyPr/>
          <a:lstStyle/>
          <a:p>
            <a:fld id="{A02EF741-B61C-4214-A770-6EAFD7376B04}" type="slidenum">
              <a:rPr lang="hu-HU" smtClean="0"/>
              <a:pPr/>
              <a:t>15</a:t>
            </a:fld>
            <a:endParaRPr lang="hu-HU"/>
          </a:p>
        </p:txBody>
      </p:sp>
      <p:sp>
        <p:nvSpPr>
          <p:cNvPr id="4" name="Élőláb helye 3"/>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Literature</a:t>
            </a:r>
            <a:endParaRPr lang="hu-HU" dirty="0"/>
          </a:p>
        </p:txBody>
      </p:sp>
      <p:sp>
        <p:nvSpPr>
          <p:cNvPr id="3" name="Alcím 2"/>
          <p:cNvSpPr>
            <a:spLocks noGrp="1"/>
          </p:cNvSpPr>
          <p:nvPr>
            <p:ph type="subTitle" idx="1"/>
          </p:nvPr>
        </p:nvSpPr>
        <p:spPr>
          <a:xfrm>
            <a:off x="827584" y="3886200"/>
            <a:ext cx="7632848" cy="1752600"/>
          </a:xfrm>
        </p:spPr>
        <p:txBody>
          <a:bodyPr>
            <a:normAutofit/>
          </a:bodyPr>
          <a:lstStyle/>
          <a:p>
            <a:r>
              <a:rPr lang="hu-HU" sz="2400" dirty="0" smtClean="0">
                <a:solidFill>
                  <a:schemeClr val="tx1"/>
                </a:solidFill>
                <a:hlinkClick r:id="rId2"/>
              </a:rPr>
              <a:t>https://www.itu.dk/courses/BPRD/E2012/regex-to-nfa.pdf</a:t>
            </a:r>
            <a:r>
              <a:rPr lang="hu-HU" sz="2400" dirty="0" smtClean="0">
                <a:solidFill>
                  <a:schemeClr val="tx1"/>
                </a:solidFill>
              </a:rPr>
              <a:t> [</a:t>
            </a:r>
            <a:r>
              <a:rPr lang="hu-HU" sz="2400" dirty="0" err="1" smtClean="0">
                <a:solidFill>
                  <a:schemeClr val="tx1"/>
                </a:solidFill>
              </a:rPr>
              <a:t>retrieved</a:t>
            </a:r>
            <a:r>
              <a:rPr lang="hu-HU" sz="2400" dirty="0" smtClean="0">
                <a:solidFill>
                  <a:schemeClr val="tx1"/>
                </a:solidFill>
              </a:rPr>
              <a:t> </a:t>
            </a:r>
            <a:r>
              <a:rPr lang="hu-HU" sz="2400" dirty="0" err="1" smtClean="0">
                <a:solidFill>
                  <a:schemeClr val="tx1"/>
                </a:solidFill>
              </a:rPr>
              <a:t>March</a:t>
            </a:r>
            <a:r>
              <a:rPr lang="hu-HU" sz="2400" dirty="0" smtClean="0">
                <a:solidFill>
                  <a:schemeClr val="tx1"/>
                </a:solidFill>
              </a:rPr>
              <a:t> 29, 2017]</a:t>
            </a:r>
            <a:endParaRPr lang="hu-HU" sz="2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Regular</a:t>
            </a:r>
            <a:r>
              <a:rPr lang="hu-HU" dirty="0" smtClean="0"/>
              <a:t> </a:t>
            </a:r>
            <a:r>
              <a:rPr lang="hu-HU" dirty="0" err="1" smtClean="0"/>
              <a:t>Expression</a:t>
            </a:r>
            <a:endParaRPr lang="hu-HU" dirty="0"/>
          </a:p>
        </p:txBody>
      </p:sp>
      <p:sp>
        <p:nvSpPr>
          <p:cNvPr id="3" name="Tartalom helye 2"/>
          <p:cNvSpPr>
            <a:spLocks noGrp="1"/>
          </p:cNvSpPr>
          <p:nvPr>
            <p:ph idx="1"/>
          </p:nvPr>
        </p:nvSpPr>
        <p:spPr>
          <a:xfrm>
            <a:off x="457200" y="1600201"/>
            <a:ext cx="8229600" cy="2836912"/>
          </a:xfrm>
        </p:spPr>
        <p:txBody>
          <a:bodyPr>
            <a:normAutofit/>
          </a:bodyPr>
          <a:lstStyle/>
          <a:p>
            <a:pPr>
              <a:buNone/>
            </a:pPr>
            <a:r>
              <a:rPr lang="en-US" sz="2400" dirty="0" smtClean="0"/>
              <a:t>A regular expression can </a:t>
            </a:r>
            <a:r>
              <a:rPr lang="hu-HU" sz="2400" dirty="0" smtClean="0"/>
              <a:t>be</a:t>
            </a:r>
          </a:p>
          <a:p>
            <a:r>
              <a:rPr lang="hu-HU" sz="2400" dirty="0" err="1" smtClean="0"/>
              <a:t>the</a:t>
            </a:r>
            <a:r>
              <a:rPr lang="en-US" sz="2400" dirty="0" smtClean="0"/>
              <a:t> empty string</a:t>
            </a:r>
            <a:r>
              <a:rPr lang="hu-HU" sz="2400" dirty="0" smtClean="0"/>
              <a:t> </a:t>
            </a:r>
            <a:r>
              <a:rPr lang="en-US" sz="2400" dirty="0" smtClean="0"/>
              <a:t>ε</a:t>
            </a:r>
            <a:endParaRPr lang="hu-HU" sz="2400" dirty="0" smtClean="0"/>
          </a:p>
          <a:p>
            <a:r>
              <a:rPr lang="en-US" sz="2400" dirty="0" smtClean="0"/>
              <a:t>a symbol α from the alphabet of the language</a:t>
            </a:r>
            <a:endParaRPr lang="hu-HU" sz="2400" dirty="0" smtClean="0"/>
          </a:p>
          <a:p>
            <a:r>
              <a:rPr lang="en-US" sz="2400" dirty="0" smtClean="0"/>
              <a:t>either of two regular expressions r1 and r2, written r1|r2.</a:t>
            </a:r>
            <a:endParaRPr lang="hu-HU" sz="2400" dirty="0" smtClean="0"/>
          </a:p>
          <a:p>
            <a:r>
              <a:rPr lang="en-US" sz="2400" dirty="0" smtClean="0"/>
              <a:t>a sequence of two regular expressions r1 and r2, written r1r2</a:t>
            </a:r>
            <a:endParaRPr lang="hu-HU" sz="2400" dirty="0" smtClean="0"/>
          </a:p>
          <a:p>
            <a:r>
              <a:rPr lang="en-US" sz="2400" dirty="0" smtClean="0"/>
              <a:t>zero or more instances of a regular expression r, written r*.</a:t>
            </a:r>
            <a:endParaRPr lang="hu-HU" sz="2400" dirty="0"/>
          </a:p>
        </p:txBody>
      </p:sp>
      <p:sp>
        <p:nvSpPr>
          <p:cNvPr id="4" name="Dia számának helye 3"/>
          <p:cNvSpPr>
            <a:spLocks noGrp="1"/>
          </p:cNvSpPr>
          <p:nvPr>
            <p:ph type="sldNum" sz="quarter" idx="12"/>
          </p:nvPr>
        </p:nvSpPr>
        <p:spPr/>
        <p:txBody>
          <a:bodyPr/>
          <a:lstStyle/>
          <a:p>
            <a:fld id="{A02EF741-B61C-4214-A770-6EAFD7376B04}" type="slidenum">
              <a:rPr lang="hu-HU" smtClean="0"/>
              <a:pPr/>
              <a:t>3</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Conversion</a:t>
            </a:r>
            <a:r>
              <a:rPr lang="hu-HU" dirty="0" smtClean="0"/>
              <a:t> </a:t>
            </a:r>
            <a:r>
              <a:rPr lang="hu-HU" dirty="0" err="1" smtClean="0"/>
              <a:t>to</a:t>
            </a:r>
            <a:r>
              <a:rPr lang="hu-HU" dirty="0" smtClean="0"/>
              <a:t> </a:t>
            </a:r>
            <a:r>
              <a:rPr lang="el-GR" dirty="0" smtClean="0"/>
              <a:t>ϵ</a:t>
            </a:r>
            <a:r>
              <a:rPr lang="hu-HU" dirty="0" smtClean="0"/>
              <a:t>-NFA</a:t>
            </a:r>
            <a:endParaRPr lang="hu-HU" dirty="0"/>
          </a:p>
        </p:txBody>
      </p:sp>
      <p:sp>
        <p:nvSpPr>
          <p:cNvPr id="3" name="Tartalom helye 2"/>
          <p:cNvSpPr>
            <a:spLocks noGrp="1"/>
          </p:cNvSpPr>
          <p:nvPr>
            <p:ph idx="1"/>
          </p:nvPr>
        </p:nvSpPr>
        <p:spPr>
          <a:xfrm>
            <a:off x="457200" y="1600201"/>
            <a:ext cx="8229600" cy="892696"/>
          </a:xfrm>
        </p:spPr>
        <p:txBody>
          <a:bodyPr/>
          <a:lstStyle/>
          <a:p>
            <a:r>
              <a:rPr lang="hu-HU" dirty="0" smtClean="0"/>
              <a:t>The </a:t>
            </a:r>
            <a:r>
              <a:rPr lang="hu-HU" dirty="0" err="1" smtClean="0"/>
              <a:t>base</a:t>
            </a:r>
            <a:r>
              <a:rPr lang="hu-HU" dirty="0" smtClean="0"/>
              <a:t> </a:t>
            </a:r>
            <a:r>
              <a:rPr lang="hu-HU" dirty="0" err="1" smtClean="0"/>
              <a:t>cases</a:t>
            </a:r>
            <a:r>
              <a:rPr lang="hu-HU" dirty="0" smtClean="0"/>
              <a:t> </a:t>
            </a:r>
            <a:r>
              <a:rPr lang="el-GR" dirty="0" smtClean="0"/>
              <a:t>ϵ</a:t>
            </a:r>
            <a:r>
              <a:rPr lang="hu-HU" dirty="0" smtClean="0"/>
              <a:t> </a:t>
            </a:r>
            <a:r>
              <a:rPr lang="hu-HU" dirty="0" err="1" smtClean="0"/>
              <a:t>or</a:t>
            </a:r>
            <a:r>
              <a:rPr lang="hu-HU" dirty="0" smtClean="0"/>
              <a:t> </a:t>
            </a:r>
            <a:r>
              <a:rPr lang="el-GR" dirty="0" smtClean="0"/>
              <a:t>α</a:t>
            </a:r>
            <a:endParaRPr lang="hu-HU" dirty="0" smtClean="0"/>
          </a:p>
          <a:p>
            <a:pPr>
              <a:buNone/>
            </a:pPr>
            <a:endParaRPr lang="hu-HU" dirty="0"/>
          </a:p>
          <a:p>
            <a:endParaRPr lang="hu-HU" dirty="0"/>
          </a:p>
        </p:txBody>
      </p:sp>
      <p:pic>
        <p:nvPicPr>
          <p:cNvPr id="1027" name="Picture 3"/>
          <p:cNvPicPr>
            <a:picLocks noChangeAspect="1" noChangeArrowheads="1"/>
          </p:cNvPicPr>
          <p:nvPr/>
        </p:nvPicPr>
        <p:blipFill>
          <a:blip r:embed="rId2" cstate="print"/>
          <a:srcRect/>
          <a:stretch>
            <a:fillRect/>
          </a:stretch>
        </p:blipFill>
        <p:spPr bwMode="auto">
          <a:xfrm>
            <a:off x="789084" y="2564904"/>
            <a:ext cx="2867797" cy="864096"/>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102716" y="2492896"/>
            <a:ext cx="2832626" cy="936104"/>
          </a:xfrm>
          <a:prstGeom prst="rect">
            <a:avLst/>
          </a:prstGeom>
          <a:noFill/>
          <a:ln w="9525">
            <a:noFill/>
            <a:miter lim="800000"/>
            <a:headEnd/>
            <a:tailEnd/>
          </a:ln>
        </p:spPr>
      </p:pic>
      <p:sp>
        <p:nvSpPr>
          <p:cNvPr id="7" name="Dia számának helye 6"/>
          <p:cNvSpPr>
            <a:spLocks noGrp="1"/>
          </p:cNvSpPr>
          <p:nvPr>
            <p:ph type="sldNum" sz="quarter" idx="12"/>
          </p:nvPr>
        </p:nvSpPr>
        <p:spPr/>
        <p:txBody>
          <a:bodyPr/>
          <a:lstStyle/>
          <a:p>
            <a:fld id="{A02EF741-B61C-4214-A770-6EAFD7376B04}" type="slidenum">
              <a:rPr lang="hu-HU" smtClean="0"/>
              <a:pPr/>
              <a:t>4</a:t>
            </a:fld>
            <a:endParaRPr lang="hu-HU"/>
          </a:p>
        </p:txBody>
      </p:sp>
      <p:sp>
        <p:nvSpPr>
          <p:cNvPr id="8" name="Élőláb helye 7"/>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 (</a:t>
            </a:r>
            <a:r>
              <a:rPr lang="hu-HU" dirty="0" err="1" smtClean="0"/>
              <a:t>or</a:t>
            </a:r>
            <a:r>
              <a:rPr lang="hu-HU" dirty="0" smtClean="0"/>
              <a:t> </a:t>
            </a:r>
            <a:r>
              <a:rPr lang="hu-HU" dirty="0" err="1" smtClean="0"/>
              <a:t>union</a:t>
            </a:r>
            <a:r>
              <a:rPr lang="hu-HU" dirty="0" smtClean="0"/>
              <a:t> </a:t>
            </a:r>
            <a:r>
              <a:rPr lang="hu-HU" dirty="0" err="1" smtClean="0"/>
              <a:t>or</a:t>
            </a:r>
            <a:r>
              <a:rPr lang="hu-HU" dirty="0" smtClean="0"/>
              <a:t> |)</a:t>
            </a:r>
            <a:endParaRPr lang="hu-HU" dirty="0"/>
          </a:p>
        </p:txBody>
      </p:sp>
      <p:sp>
        <p:nvSpPr>
          <p:cNvPr id="3" name="Tartalom helye 2"/>
          <p:cNvSpPr>
            <a:spLocks noGrp="1"/>
          </p:cNvSpPr>
          <p:nvPr>
            <p:ph idx="1"/>
          </p:nvPr>
        </p:nvSpPr>
        <p:spPr>
          <a:xfrm>
            <a:off x="457200" y="1600200"/>
            <a:ext cx="8229600" cy="1756791"/>
          </a:xfrm>
        </p:spPr>
        <p:txBody>
          <a:bodyPr>
            <a:normAutofit fontScale="40000" lnSpcReduction="20000"/>
          </a:bodyPr>
          <a:lstStyle/>
          <a:p>
            <a:pPr>
              <a:buNone/>
            </a:pPr>
            <a:r>
              <a:rPr lang="en-US" sz="6000" dirty="0" smtClean="0"/>
              <a:t>A choice between r1 and r2, written r1|r2, is constructed by creating a new start state with ε-transitions to the start states of r1’s and r2’s automata, and an accepting state with ε-transitions from their accepting states, as follows: </a:t>
            </a:r>
            <a:endParaRPr lang="hu-HU" sz="6000" dirty="0"/>
          </a:p>
          <a:p>
            <a:endParaRPr lang="hu-HU" dirty="0"/>
          </a:p>
        </p:txBody>
      </p:sp>
      <p:pic>
        <p:nvPicPr>
          <p:cNvPr id="2050" name="Picture 2"/>
          <p:cNvPicPr>
            <a:picLocks noChangeAspect="1" noChangeArrowheads="1"/>
          </p:cNvPicPr>
          <p:nvPr/>
        </p:nvPicPr>
        <p:blipFill>
          <a:blip r:embed="rId2" cstate="print"/>
          <a:srcRect/>
          <a:stretch>
            <a:fillRect/>
          </a:stretch>
        </p:blipFill>
        <p:spPr bwMode="auto">
          <a:xfrm>
            <a:off x="2195736" y="3140968"/>
            <a:ext cx="4269948" cy="1872208"/>
          </a:xfrm>
          <a:prstGeom prst="rect">
            <a:avLst/>
          </a:prstGeom>
          <a:noFill/>
          <a:ln w="9525">
            <a:noFill/>
            <a:miter lim="800000"/>
            <a:headEnd/>
            <a:tailEnd/>
          </a:ln>
        </p:spPr>
      </p:pic>
      <p:sp>
        <p:nvSpPr>
          <p:cNvPr id="7" name="Dia számának helye 6"/>
          <p:cNvSpPr>
            <a:spLocks noGrp="1"/>
          </p:cNvSpPr>
          <p:nvPr>
            <p:ph type="sldNum" sz="quarter" idx="12"/>
          </p:nvPr>
        </p:nvSpPr>
        <p:spPr/>
        <p:txBody>
          <a:bodyPr/>
          <a:lstStyle/>
          <a:p>
            <a:fld id="{A02EF741-B61C-4214-A770-6EAFD7376B04}" type="slidenum">
              <a:rPr lang="hu-HU" smtClean="0"/>
              <a:pPr/>
              <a:t>5</a:t>
            </a:fld>
            <a:endParaRPr lang="hu-HU"/>
          </a:p>
        </p:txBody>
      </p:sp>
      <p:sp>
        <p:nvSpPr>
          <p:cNvPr id="6" name="Élőláb helye 5"/>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Sequence</a:t>
            </a:r>
            <a:r>
              <a:rPr lang="hu-HU" dirty="0" smtClean="0"/>
              <a:t>  (</a:t>
            </a:r>
            <a:r>
              <a:rPr lang="hu-HU" dirty="0" err="1" smtClean="0"/>
              <a:t>concatenation</a:t>
            </a:r>
            <a:r>
              <a:rPr lang="hu-HU" dirty="0" smtClean="0"/>
              <a:t>)</a:t>
            </a:r>
            <a:endParaRPr lang="hu-HU" dirty="0"/>
          </a:p>
        </p:txBody>
      </p:sp>
      <p:sp>
        <p:nvSpPr>
          <p:cNvPr id="3" name="Tartalom helye 2"/>
          <p:cNvSpPr>
            <a:spLocks noGrp="1"/>
          </p:cNvSpPr>
          <p:nvPr>
            <p:ph idx="1"/>
          </p:nvPr>
        </p:nvSpPr>
        <p:spPr>
          <a:xfrm>
            <a:off x="457200" y="1600200"/>
            <a:ext cx="8229600" cy="1756791"/>
          </a:xfrm>
        </p:spPr>
        <p:txBody>
          <a:bodyPr>
            <a:normAutofit/>
          </a:bodyPr>
          <a:lstStyle/>
          <a:p>
            <a:pPr>
              <a:buNone/>
            </a:pPr>
            <a:r>
              <a:rPr lang="en-US" sz="2400" dirty="0" smtClean="0"/>
              <a:t>A sequence of two regular expressions r1 and r2, written r1r2, is converted to an NFA by simply attaching the accepting states of r1’s NFA to the initial state of r2’s NFA: </a:t>
            </a:r>
            <a:endParaRPr lang="hu-HU" sz="2400" dirty="0"/>
          </a:p>
        </p:txBody>
      </p:sp>
      <p:pic>
        <p:nvPicPr>
          <p:cNvPr id="3074" name="Picture 2"/>
          <p:cNvPicPr>
            <a:picLocks noChangeAspect="1" noChangeArrowheads="1"/>
          </p:cNvPicPr>
          <p:nvPr/>
        </p:nvPicPr>
        <p:blipFill>
          <a:blip r:embed="rId2" cstate="print"/>
          <a:srcRect/>
          <a:stretch>
            <a:fillRect/>
          </a:stretch>
        </p:blipFill>
        <p:spPr bwMode="auto">
          <a:xfrm>
            <a:off x="1115616" y="3501008"/>
            <a:ext cx="6690906" cy="864096"/>
          </a:xfrm>
          <a:prstGeom prst="rect">
            <a:avLst/>
          </a:prstGeom>
          <a:noFill/>
          <a:ln w="9525">
            <a:noFill/>
            <a:miter lim="800000"/>
            <a:headEnd/>
            <a:tailEnd/>
          </a:ln>
        </p:spPr>
      </p:pic>
      <p:sp>
        <p:nvSpPr>
          <p:cNvPr id="6" name="Dia számának helye 5"/>
          <p:cNvSpPr>
            <a:spLocks noGrp="1"/>
          </p:cNvSpPr>
          <p:nvPr>
            <p:ph type="sldNum" sz="quarter" idx="12"/>
          </p:nvPr>
        </p:nvSpPr>
        <p:spPr/>
        <p:txBody>
          <a:bodyPr/>
          <a:lstStyle/>
          <a:p>
            <a:fld id="{A02EF741-B61C-4214-A770-6EAFD7376B04}" type="slidenum">
              <a:rPr lang="hu-HU" smtClean="0"/>
              <a:pPr/>
              <a:t>6</a:t>
            </a:fld>
            <a:endParaRPr lang="hu-HU"/>
          </a:p>
        </p:txBody>
      </p:sp>
      <p:sp>
        <p:nvSpPr>
          <p:cNvPr id="7" name="Élőláb helye 6"/>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a:t>
            </a:r>
            <a:endParaRPr lang="hu-HU" dirty="0"/>
          </a:p>
        </p:txBody>
      </p:sp>
      <p:sp>
        <p:nvSpPr>
          <p:cNvPr id="3" name="Tartalom helye 2"/>
          <p:cNvSpPr>
            <a:spLocks noGrp="1"/>
          </p:cNvSpPr>
          <p:nvPr>
            <p:ph idx="1"/>
          </p:nvPr>
        </p:nvSpPr>
        <p:spPr>
          <a:xfrm>
            <a:off x="457200" y="1600200"/>
            <a:ext cx="8229600" cy="1756791"/>
          </a:xfrm>
        </p:spPr>
        <p:txBody>
          <a:bodyPr>
            <a:normAutofit fontScale="92500" lnSpcReduction="10000"/>
          </a:bodyPr>
          <a:lstStyle/>
          <a:p>
            <a:pPr>
              <a:buNone/>
            </a:pPr>
            <a:r>
              <a:rPr lang="en-US" sz="2400" dirty="0" smtClean="0"/>
              <a:t>The NFA of the repeating expression r* has an ε-transition from its start state to </a:t>
            </a:r>
            <a:r>
              <a:rPr lang="en-US" sz="2400" dirty="0" err="1" smtClean="0"/>
              <a:t>r’s</a:t>
            </a:r>
            <a:r>
              <a:rPr lang="en-US" sz="2400" dirty="0" smtClean="0"/>
              <a:t> start state, and an ε-transition from </a:t>
            </a:r>
            <a:r>
              <a:rPr lang="en-US" sz="2400" dirty="0" err="1" smtClean="0"/>
              <a:t>r’s</a:t>
            </a:r>
            <a:r>
              <a:rPr lang="en-US" sz="2400" dirty="0" smtClean="0"/>
              <a:t> accepting state to its accepting state. Additionally, there are ε-transitions from the start state to the accepting state and back again. This enables r to be skipped or to be repeated as many times as necessary. </a:t>
            </a:r>
            <a:endParaRPr lang="hu-HU" sz="2400" dirty="0"/>
          </a:p>
        </p:txBody>
      </p:sp>
      <p:sp>
        <p:nvSpPr>
          <p:cNvPr id="6" name="Dia számának helye 5"/>
          <p:cNvSpPr>
            <a:spLocks noGrp="1"/>
          </p:cNvSpPr>
          <p:nvPr>
            <p:ph type="sldNum" sz="quarter" idx="12"/>
          </p:nvPr>
        </p:nvSpPr>
        <p:spPr/>
        <p:txBody>
          <a:bodyPr/>
          <a:lstStyle/>
          <a:p>
            <a:fld id="{A02EF741-B61C-4214-A770-6EAFD7376B04}" type="slidenum">
              <a:rPr lang="hu-HU" smtClean="0"/>
              <a:pPr/>
              <a:t>7</a:t>
            </a:fld>
            <a:endParaRPr lang="hu-HU"/>
          </a:p>
        </p:txBody>
      </p:sp>
      <p:pic>
        <p:nvPicPr>
          <p:cNvPr id="4099" name="Picture 3"/>
          <p:cNvPicPr>
            <a:picLocks noChangeAspect="1" noChangeArrowheads="1"/>
          </p:cNvPicPr>
          <p:nvPr/>
        </p:nvPicPr>
        <p:blipFill>
          <a:blip r:embed="rId2" cstate="print"/>
          <a:srcRect/>
          <a:stretch>
            <a:fillRect/>
          </a:stretch>
        </p:blipFill>
        <p:spPr bwMode="auto">
          <a:xfrm>
            <a:off x="2123728" y="3573016"/>
            <a:ext cx="4770949" cy="2016224"/>
          </a:xfrm>
          <a:prstGeom prst="rect">
            <a:avLst/>
          </a:prstGeom>
          <a:noFill/>
          <a:ln w="9525">
            <a:noFill/>
            <a:miter lim="800000"/>
            <a:headEnd/>
            <a:tailEnd/>
          </a:ln>
        </p:spPr>
      </p:pic>
      <p:sp>
        <p:nvSpPr>
          <p:cNvPr id="7" name="Élőláb helye 6"/>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Converting</a:t>
            </a:r>
            <a:r>
              <a:rPr lang="hu-HU" dirty="0" smtClean="0"/>
              <a:t> </a:t>
            </a:r>
            <a:r>
              <a:rPr lang="hu-HU" dirty="0" err="1" smtClean="0"/>
              <a:t>NFAs</a:t>
            </a:r>
            <a:r>
              <a:rPr lang="hu-HU" dirty="0" smtClean="0"/>
              <a:t> </a:t>
            </a:r>
            <a:r>
              <a:rPr lang="hu-HU" dirty="0" err="1" smtClean="0"/>
              <a:t>to</a:t>
            </a:r>
            <a:r>
              <a:rPr lang="hu-HU" dirty="0" smtClean="0"/>
              <a:t> </a:t>
            </a:r>
            <a:r>
              <a:rPr lang="hu-HU" dirty="0" err="1" smtClean="0"/>
              <a:t>DFAs</a:t>
            </a:r>
            <a:r>
              <a:rPr lang="hu-HU" dirty="0" smtClean="0"/>
              <a:t> - 1</a:t>
            </a:r>
            <a:endParaRPr lang="hu-HU" dirty="0"/>
          </a:p>
        </p:txBody>
      </p:sp>
      <p:sp>
        <p:nvSpPr>
          <p:cNvPr id="3" name="Tartalom helye 2"/>
          <p:cNvSpPr>
            <a:spLocks noGrp="1"/>
          </p:cNvSpPr>
          <p:nvPr>
            <p:ph idx="1"/>
          </p:nvPr>
        </p:nvSpPr>
        <p:spPr>
          <a:xfrm>
            <a:off x="457200" y="1600200"/>
            <a:ext cx="8229600" cy="1756791"/>
          </a:xfrm>
        </p:spPr>
        <p:txBody>
          <a:bodyPr>
            <a:normAutofit fontScale="92500" lnSpcReduction="10000"/>
          </a:bodyPr>
          <a:lstStyle/>
          <a:p>
            <a:pPr>
              <a:buNone/>
            </a:pPr>
            <a:r>
              <a:rPr lang="en-US" sz="2400" dirty="0" smtClean="0"/>
              <a:t>The first concept we need is the </a:t>
            </a:r>
            <a:r>
              <a:rPr lang="en-US" sz="2400" dirty="0" smtClean="0">
                <a:solidFill>
                  <a:srgbClr val="FF0000"/>
                </a:solidFill>
              </a:rPr>
              <a:t>ε-closure</a:t>
            </a:r>
            <a:r>
              <a:rPr lang="en-US" sz="2400" dirty="0" smtClean="0"/>
              <a:t>, pronounced “epsilon closure”. The ε-closure of an NFA state q is </a:t>
            </a:r>
            <a:r>
              <a:rPr lang="en-US" sz="2400" u="sng" dirty="0" smtClean="0"/>
              <a:t>the set containing q along with all states in the automaton that are reachable by any number of ε-transitions from q.</a:t>
            </a:r>
            <a:r>
              <a:rPr lang="en-US" sz="2400" dirty="0" smtClean="0"/>
              <a:t> In the following automaton, the ε-closures are given in the table to the right:</a:t>
            </a:r>
            <a:endParaRPr lang="hu-HU" sz="2400" dirty="0"/>
          </a:p>
        </p:txBody>
      </p:sp>
      <p:sp>
        <p:nvSpPr>
          <p:cNvPr id="6" name="Dia számának helye 5"/>
          <p:cNvSpPr>
            <a:spLocks noGrp="1"/>
          </p:cNvSpPr>
          <p:nvPr>
            <p:ph type="sldNum" sz="quarter" idx="12"/>
          </p:nvPr>
        </p:nvSpPr>
        <p:spPr/>
        <p:txBody>
          <a:bodyPr/>
          <a:lstStyle/>
          <a:p>
            <a:fld id="{A02EF741-B61C-4214-A770-6EAFD7376B04}" type="slidenum">
              <a:rPr lang="hu-HU" smtClean="0"/>
              <a:pPr/>
              <a:t>8</a:t>
            </a:fld>
            <a:endParaRPr lang="hu-HU"/>
          </a:p>
        </p:txBody>
      </p:sp>
      <p:pic>
        <p:nvPicPr>
          <p:cNvPr id="5122" name="Picture 2"/>
          <p:cNvPicPr>
            <a:picLocks noChangeAspect="1" noChangeArrowheads="1"/>
          </p:cNvPicPr>
          <p:nvPr/>
        </p:nvPicPr>
        <p:blipFill>
          <a:blip r:embed="rId2" cstate="print"/>
          <a:srcRect/>
          <a:stretch>
            <a:fillRect/>
          </a:stretch>
        </p:blipFill>
        <p:spPr bwMode="auto">
          <a:xfrm>
            <a:off x="1979712" y="3645024"/>
            <a:ext cx="4808276" cy="1656184"/>
          </a:xfrm>
          <a:prstGeom prst="rect">
            <a:avLst/>
          </a:prstGeom>
          <a:noFill/>
          <a:ln w="9525">
            <a:noFill/>
            <a:miter lim="800000"/>
            <a:headEnd/>
            <a:tailEnd/>
          </a:ln>
        </p:spPr>
      </p:pic>
      <p:sp>
        <p:nvSpPr>
          <p:cNvPr id="7" name="Élőláb helye 6"/>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Converting</a:t>
            </a:r>
            <a:r>
              <a:rPr lang="hu-HU" dirty="0" smtClean="0"/>
              <a:t> </a:t>
            </a:r>
            <a:r>
              <a:rPr lang="hu-HU" dirty="0" err="1" smtClean="0"/>
              <a:t>NFAs</a:t>
            </a:r>
            <a:r>
              <a:rPr lang="hu-HU" dirty="0" smtClean="0"/>
              <a:t> </a:t>
            </a:r>
            <a:r>
              <a:rPr lang="hu-HU" dirty="0" err="1" smtClean="0"/>
              <a:t>to</a:t>
            </a:r>
            <a:r>
              <a:rPr lang="hu-HU" dirty="0" smtClean="0"/>
              <a:t> </a:t>
            </a:r>
            <a:r>
              <a:rPr lang="hu-HU" dirty="0" err="1" smtClean="0"/>
              <a:t>DFAs</a:t>
            </a:r>
            <a:r>
              <a:rPr lang="hu-HU" dirty="0" smtClean="0"/>
              <a:t> - 2</a:t>
            </a:r>
            <a:endParaRPr lang="hu-HU" dirty="0"/>
          </a:p>
        </p:txBody>
      </p:sp>
      <p:sp>
        <p:nvSpPr>
          <p:cNvPr id="3" name="Tartalom helye 2"/>
          <p:cNvSpPr>
            <a:spLocks noGrp="1"/>
          </p:cNvSpPr>
          <p:nvPr>
            <p:ph idx="1"/>
          </p:nvPr>
        </p:nvSpPr>
        <p:spPr>
          <a:xfrm>
            <a:off x="251520" y="1340768"/>
            <a:ext cx="8507288" cy="4464496"/>
          </a:xfrm>
        </p:spPr>
        <p:txBody>
          <a:bodyPr>
            <a:noAutofit/>
          </a:bodyPr>
          <a:lstStyle/>
          <a:p>
            <a:r>
              <a:rPr lang="en-US" sz="2200" dirty="0" smtClean="0"/>
              <a:t>To convert our NFA to its DFA counterpart, we begin by taking the ε-closure of the start state q0 of our NFA and constructing a new start state S0 in our DFA corresponding to that ε-closure.</a:t>
            </a:r>
            <a:endParaRPr lang="hu-HU" sz="2200" dirty="0" smtClean="0"/>
          </a:p>
          <a:p>
            <a:r>
              <a:rPr lang="en-US" sz="2200" dirty="0" smtClean="0"/>
              <a:t> Next, for each symbol α in our alphabet, we record the set of NFA states that we can reach from S0 on that symbol. For each such set, we make a DFA state corresponding to its ε-closure, taking care to do this only once for each set. In the case two sets are equal, we simply reuse the existing DFA state that we already constructed.</a:t>
            </a:r>
            <a:endParaRPr lang="hu-HU" sz="2200" dirty="0" smtClean="0"/>
          </a:p>
          <a:p>
            <a:r>
              <a:rPr lang="en-US" sz="2200" dirty="0" smtClean="0"/>
              <a:t> This process is then repeated for each of the new DFA states (that is, set of NFA states) until we run out of DFA states to process. </a:t>
            </a:r>
            <a:endParaRPr lang="hu-HU" sz="2200" dirty="0" smtClean="0"/>
          </a:p>
          <a:p>
            <a:r>
              <a:rPr lang="en-US" sz="2200" dirty="0" smtClean="0"/>
              <a:t>Finally, every DFA state whose corresponding set of NFA states contains an accepting state is itself marked as an accepting state. </a:t>
            </a:r>
            <a:endParaRPr lang="hu-HU" sz="2200" dirty="0"/>
          </a:p>
        </p:txBody>
      </p:sp>
      <p:sp>
        <p:nvSpPr>
          <p:cNvPr id="6" name="Dia számának helye 5"/>
          <p:cNvSpPr>
            <a:spLocks noGrp="1"/>
          </p:cNvSpPr>
          <p:nvPr>
            <p:ph type="sldNum" sz="quarter" idx="12"/>
          </p:nvPr>
        </p:nvSpPr>
        <p:spPr/>
        <p:txBody>
          <a:bodyPr/>
          <a:lstStyle/>
          <a:p>
            <a:fld id="{A02EF741-B61C-4214-A770-6EAFD7376B04}" type="slidenum">
              <a:rPr lang="hu-HU" smtClean="0"/>
              <a:pPr/>
              <a:t>9</a:t>
            </a:fld>
            <a:endParaRPr lang="hu-HU"/>
          </a:p>
        </p:txBody>
      </p:sp>
      <p:sp>
        <p:nvSpPr>
          <p:cNvPr id="5" name="Élőláb helye 4"/>
          <p:cNvSpPr>
            <a:spLocks noGrp="1"/>
          </p:cNvSpPr>
          <p:nvPr>
            <p:ph type="ftr" sz="quarter" idx="11"/>
          </p:nvPr>
        </p:nvSpPr>
        <p:spPr/>
        <p:txBody>
          <a:bodyPr/>
          <a:lstStyle/>
          <a:p>
            <a:r>
              <a:rPr lang="hu-HU" smtClean="0"/>
              <a:t>Total: 15</a:t>
            </a:r>
            <a:endParaRPr lang="hu-H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573</Words>
  <Application>Microsoft Office PowerPoint</Application>
  <PresentationFormat>Diavetítés a képernyőre (4:3 oldalarány)</PresentationFormat>
  <Paragraphs>63</Paragraphs>
  <Slides>15</Slides>
  <Notes>0</Notes>
  <HiddenSlides>0</HiddenSlides>
  <MMClips>0</MMClips>
  <ScaleCrop>false</ScaleCrop>
  <HeadingPairs>
    <vt:vector size="4" baseType="variant">
      <vt:variant>
        <vt:lpstr>Téma</vt:lpstr>
      </vt:variant>
      <vt:variant>
        <vt:i4>1</vt:i4>
      </vt:variant>
      <vt:variant>
        <vt:lpstr>Diacímek</vt:lpstr>
      </vt:variant>
      <vt:variant>
        <vt:i4>15</vt:i4>
      </vt:variant>
    </vt:vector>
  </HeadingPairs>
  <TitlesOfParts>
    <vt:vector size="16" baseType="lpstr">
      <vt:lpstr>Office-téma</vt:lpstr>
      <vt:lpstr>Converting Regular Expressions to DFA</vt:lpstr>
      <vt:lpstr>Literature</vt:lpstr>
      <vt:lpstr>Regular Expression</vt:lpstr>
      <vt:lpstr>Conversion to ϵ-NFA</vt:lpstr>
      <vt:lpstr>+ (or union or |)</vt:lpstr>
      <vt:lpstr>Sequence  (concatenation)</vt:lpstr>
      <vt:lpstr>*</vt:lpstr>
      <vt:lpstr>Converting NFAs to DFAs - 1</vt:lpstr>
      <vt:lpstr>Converting NFAs to DFAs - 2</vt:lpstr>
      <vt:lpstr>Example: ba*b </vt:lpstr>
      <vt:lpstr>The ϵ-NFA for ba*b </vt:lpstr>
      <vt:lpstr>12. dia</vt:lpstr>
      <vt:lpstr>13. dia</vt:lpstr>
      <vt:lpstr>14. dia</vt:lpstr>
      <vt:lpstr>Thank you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Regular Expressions to DFA</dc:title>
  <dc:creator>csink</dc:creator>
  <cp:lastModifiedBy>csink</cp:lastModifiedBy>
  <cp:revision>16</cp:revision>
  <dcterms:created xsi:type="dcterms:W3CDTF">2017-03-29T15:10:07Z</dcterms:created>
  <dcterms:modified xsi:type="dcterms:W3CDTF">2017-03-29T17:05:36Z</dcterms:modified>
</cp:coreProperties>
</file>