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2" r:id="rId9"/>
    <p:sldId id="283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6" r:id="rId19"/>
    <p:sldId id="287" r:id="rId20"/>
    <p:sldId id="288" r:id="rId21"/>
    <p:sldId id="289" r:id="rId22"/>
    <p:sldId id="279" r:id="rId23"/>
    <p:sldId id="280" r:id="rId24"/>
    <p:sldId id="281" r:id="rId25"/>
    <p:sldId id="291" r:id="rId26"/>
    <p:sldId id="293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9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3D9F9FA-8AC1-43A2-808D-685DADF4BA8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260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E75C4-AE48-4431-A871-5C30377F76B4}" type="slidenum">
              <a:rPr lang="en-US" altLang="hu-HU"/>
              <a:pPr/>
              <a:t>1</a:t>
            </a:fld>
            <a:endParaRPr lang="en-US" altLang="hu-H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9045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10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826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9E688-5C26-49AE-B128-3B42A08216D6}" type="slidenum">
              <a:rPr lang="en-US" altLang="hu-HU"/>
              <a:pPr/>
              <a:t>11</a:t>
            </a:fld>
            <a:endParaRPr lang="en-US" altLang="hu-HU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3042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54BC2-3F2F-4280-AC3D-4399883BAFEA}" type="slidenum">
              <a:rPr lang="en-US" altLang="hu-HU"/>
              <a:pPr/>
              <a:t>12</a:t>
            </a:fld>
            <a:endParaRPr lang="en-US" altLang="hu-HU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619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ED901-A1F6-4B2A-9DB7-5376738E58E4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8055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86796-03DF-4AD7-820B-EAD78D00A29E}" type="slidenum">
              <a:rPr lang="en-US" altLang="hu-HU"/>
              <a:pPr/>
              <a:t>14</a:t>
            </a:fld>
            <a:endParaRPr lang="en-US" altLang="hu-HU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93917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C24C0-629E-47D4-8F57-AEFEE9D42FCA}" type="slidenum">
              <a:rPr lang="en-US" altLang="hu-HU"/>
              <a:pPr/>
              <a:t>15</a:t>
            </a:fld>
            <a:endParaRPr lang="en-US" altLang="hu-H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8477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26BC-5588-4A85-A5AC-AF236E32B0DF}" type="slidenum">
              <a:rPr lang="en-US" altLang="hu-HU"/>
              <a:pPr/>
              <a:t>16</a:t>
            </a:fld>
            <a:endParaRPr lang="en-US" altLang="hu-HU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05811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D5CE0-5977-489C-B50F-6C8A7BBB9AF5}" type="slidenum">
              <a:rPr lang="en-US" altLang="hu-HU"/>
              <a:pPr/>
              <a:t>17</a:t>
            </a:fld>
            <a:endParaRPr lang="en-US" altLang="hu-HU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9761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C52C8-263D-4663-A85C-F06B26EB2DB5}" type="slidenum">
              <a:rPr lang="en-US" altLang="hu-HU"/>
              <a:pPr/>
              <a:t>22</a:t>
            </a:fld>
            <a:endParaRPr lang="en-US" altLang="hu-H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17346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F813C-B7CD-47DD-A203-866B9AECF207}" type="slidenum">
              <a:rPr lang="en-US" altLang="hu-HU"/>
              <a:pPr/>
              <a:t>23</a:t>
            </a:fld>
            <a:endParaRPr lang="en-US" altLang="hu-H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4278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EBCA2-40DD-4632-B8A3-8D8EA5927F88}" type="slidenum">
              <a:rPr lang="en-US" altLang="hu-HU"/>
              <a:pPr/>
              <a:t>2</a:t>
            </a:fld>
            <a:endParaRPr lang="en-US" altLang="hu-HU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929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EFF5-BA71-4E17-BB2C-25B91741C750}" type="slidenum">
              <a:rPr lang="en-US" altLang="hu-HU"/>
              <a:pPr/>
              <a:t>24</a:t>
            </a:fld>
            <a:endParaRPr lang="en-US" altLang="hu-HU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03175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25E53-3FBF-4083-8117-98823EF987DD}" type="slidenum">
              <a:rPr lang="en-US"/>
              <a:pPr/>
              <a:t>25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838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045C-C0E1-449D-87C0-79CD797278D9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100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D541-E04C-42C6-A3B1-6B803991B85C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67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986D3-CFC8-4E84-AFD2-67AFC0CC91F0}" type="slidenum">
              <a:rPr lang="en-US"/>
              <a:pPr/>
              <a:t>28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426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25C93-E736-4942-8F4A-EB3642046D40}" type="slidenum">
              <a:rPr lang="en-US"/>
              <a:pPr/>
              <a:t>29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726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C5349-4CA1-491F-BF82-3CFD250DBFFD}" type="slidenum">
              <a:rPr lang="en-US"/>
              <a:pPr/>
              <a:t>30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9709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60F4F-C2B0-4BEF-BB6A-8C6BE71792C7}" type="slidenum">
              <a:rPr lang="en-US"/>
              <a:pPr/>
              <a:t>31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259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A16F7-2544-464C-8CF5-2EF56B796BD0}" type="slidenum">
              <a:rPr lang="en-US"/>
              <a:pPr/>
              <a:t>32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260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CEDD-78E6-480C-9AAD-C97FAA32E7CB}" type="slidenum">
              <a:rPr lang="en-US"/>
              <a:pPr/>
              <a:t>33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5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D82B4-D440-4B33-991F-C690609EFE04}" type="slidenum">
              <a:rPr lang="en-US" altLang="hu-HU"/>
              <a:pPr/>
              <a:t>3</a:t>
            </a:fld>
            <a:endParaRPr lang="en-US" altLang="hu-HU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92192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1D032-D74B-479E-AF63-FA1DA58E6194}" type="slidenum">
              <a:rPr lang="en-US"/>
              <a:pPr/>
              <a:t>34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318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D3DEF-F135-4889-A17B-E8AF819AAACD}" type="slidenum">
              <a:rPr lang="en-US"/>
              <a:pPr/>
              <a:t>35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154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A6E04-3E0B-4E35-8323-47ABD74A411E}" type="slidenum">
              <a:rPr lang="en-US"/>
              <a:pPr/>
              <a:t>36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499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47F88-7251-43BF-AD66-7C0627B62684}" type="slidenum">
              <a:rPr lang="en-US"/>
              <a:pPr/>
              <a:t>37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737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AFDD2-7BC9-4840-AC83-5B9E1173715F}" type="slidenum">
              <a:rPr lang="en-US"/>
              <a:pPr/>
              <a:t>38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692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560E-DDFE-4B22-B670-6A45A3C665E0}" type="slidenum">
              <a:rPr lang="en-US"/>
              <a:pPr/>
              <a:t>39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824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01E98-E91E-4B32-8B65-8C7A2DABE2B1}" type="slidenum">
              <a:rPr lang="en-US"/>
              <a:pPr/>
              <a:t>40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105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0CA20-6BF4-4870-8CAA-A7AA609DBD59}" type="slidenum">
              <a:rPr lang="en-US"/>
              <a:pPr/>
              <a:t>41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855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D255D-5CD2-41B7-949F-7F7FC84C8AE6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080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70FAD-04C5-403F-B998-B4CA809F51C0}" type="slidenum">
              <a:rPr lang="en-US"/>
              <a:pPr/>
              <a:t>43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1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0A114-4D37-4EF1-92FA-9C79000BB749}" type="slidenum">
              <a:rPr lang="en-US" altLang="hu-HU"/>
              <a:pPr/>
              <a:t>4</a:t>
            </a:fld>
            <a:endParaRPr lang="en-US" altLang="hu-HU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54583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56DE4-BF48-4100-B038-E213BF4522F1}" type="slidenum">
              <a:rPr lang="en-US"/>
              <a:pPr/>
              <a:t>44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244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15B54-6F3E-42A0-B622-4454D6E97643}" type="slidenum">
              <a:rPr lang="en-US"/>
              <a:pPr/>
              <a:t>45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803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92E28-24C7-4783-9C50-AE42531C8ECD}" type="slidenum">
              <a:rPr lang="en-US"/>
              <a:pPr/>
              <a:t>46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39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43816-EC17-43AE-89C3-329516D53A17}" type="slidenum">
              <a:rPr lang="en-US"/>
              <a:pPr/>
              <a:t>47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65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135B5-B98F-4B8A-B43B-269A5A382CD8}" type="slidenum">
              <a:rPr lang="en-US"/>
              <a:pPr/>
              <a:t>48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499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8761-1F72-4410-81FC-497EFB14E87E}" type="slidenum">
              <a:rPr lang="en-US"/>
              <a:pPr/>
              <a:t>49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890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D330F-713E-44E2-B504-0CE8C5DA100D}" type="slidenum">
              <a:rPr lang="en-US"/>
              <a:pPr/>
              <a:t>50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391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3C85C-E284-49FA-8F24-5B05954575E2}" type="slidenum">
              <a:rPr lang="en-US"/>
              <a:pPr/>
              <a:t>52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952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87E0-0503-4E0D-8A80-47E5940D98A8}" type="slidenum">
              <a:rPr lang="en-US"/>
              <a:pPr/>
              <a:t>53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2107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E7D3A-D172-4D56-8330-98A8BBBD97A8}" type="slidenum">
              <a:rPr lang="en-US"/>
              <a:pPr/>
              <a:t>54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5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44AF-1C39-4610-B057-866FF9C4265F}" type="slidenum">
              <a:rPr lang="en-US" altLang="hu-HU"/>
              <a:pPr/>
              <a:t>5</a:t>
            </a:fld>
            <a:endParaRPr lang="en-US" altLang="hu-HU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36464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C3C30-8F6F-40DA-AF57-FCE0D72265F3}" type="slidenum">
              <a:rPr lang="en-US"/>
              <a:pPr/>
              <a:t>55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785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1A3EC-3B5C-469D-813B-0F7E09956279}" type="slidenum">
              <a:rPr lang="en-US"/>
              <a:pPr/>
              <a:t>56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50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D52B3-EBFC-4C58-B4C3-383FFA61F245}" type="slidenum">
              <a:rPr lang="en-US"/>
              <a:pPr/>
              <a:t>57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9017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B3B01-29CE-44E2-859C-8CC4A1EB5D88}" type="slidenum">
              <a:rPr lang="en-US"/>
              <a:pPr/>
              <a:t>58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448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4BF04-4BEA-417D-9499-E300C763A213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9367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6BC49-F4BD-4438-B89C-27D229E8C95E}" type="slidenum">
              <a:rPr lang="en-US"/>
              <a:pPr/>
              <a:t>60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661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54001-925D-4676-A164-84A4F5AD5C59}" type="slidenum">
              <a:rPr lang="en-US"/>
              <a:pPr/>
              <a:t>61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2272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7A039-CC09-4D77-AEEF-D6E776D82767}" type="slidenum">
              <a:rPr lang="en-US"/>
              <a:pPr/>
              <a:t>62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4105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A7182-24DA-4FFE-A90E-9B62257AEF89}" type="slidenum">
              <a:rPr lang="en-US"/>
              <a:pPr/>
              <a:t>63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3871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592A-CF9E-4993-988F-2D37923D6724}" type="slidenum">
              <a:rPr lang="en-US"/>
              <a:pPr/>
              <a:t>64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98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4794-0170-44FA-8B5A-7DABC0EE518D}" type="slidenum">
              <a:rPr lang="en-US" altLang="hu-HU"/>
              <a:pPr/>
              <a:t>6</a:t>
            </a:fld>
            <a:endParaRPr lang="en-US" altLang="hu-H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207137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168D4-5B2E-419A-9CFE-7344C6BFF8F2}" type="slidenum">
              <a:rPr lang="en-US"/>
              <a:pPr/>
              <a:t>65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2878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9CE97-A917-4375-B10C-CD5202884A81}" type="slidenum">
              <a:rPr lang="en-US"/>
              <a:pPr/>
              <a:t>66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9033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DDBC-9B05-4CC7-A828-8CEFB0F8532C}" type="slidenum">
              <a:rPr lang="en-US"/>
              <a:pPr/>
              <a:t>67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3647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578E3-53F3-4BE6-8F17-A066A323A104}" type="slidenum">
              <a:rPr lang="en-US"/>
              <a:pPr/>
              <a:t>68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5213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B9B53-C6FF-4748-BE41-CDF6322F2CAE}" type="slidenum">
              <a:rPr lang="en-US"/>
              <a:pPr/>
              <a:t>69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9151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27463-BAF9-431F-85CB-9E246BB892A7}" type="slidenum">
              <a:rPr lang="en-US"/>
              <a:pPr/>
              <a:t>70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1430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E9711-C3A1-4274-8332-1B28A6B6CFB7}" type="slidenum">
              <a:rPr lang="en-US"/>
              <a:pPr/>
              <a:t>71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6356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659B7-3497-4B9C-8AB5-82010549AB5C}" type="slidenum">
              <a:rPr lang="en-US"/>
              <a:pPr/>
              <a:t>72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8072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62CE4-C9B6-4306-94F7-E37A191B5DE7}" type="slidenum">
              <a:rPr lang="en-US"/>
              <a:pPr/>
              <a:t>73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820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DBB4C-8FEE-49CE-AEC6-6AFD81DE8E7D}" type="slidenum">
              <a:rPr lang="en-US"/>
              <a:pPr/>
              <a:t>74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09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7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34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8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346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24E95-0F9A-4AE6-8E0F-0DF943D94B10}" type="slidenum">
              <a:rPr lang="en-US" altLang="hu-HU"/>
              <a:pPr/>
              <a:t>9</a:t>
            </a:fld>
            <a:endParaRPr lang="en-US" altLang="hu-H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284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7CBD-442B-488D-898D-63B4F1DADA36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881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750937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616117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154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2893772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5889892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3125941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00BC-732A-4BD1-9933-B99FE2E3905F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2997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BAFD-9B1F-4941-8114-C6B6C2284E11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1372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17EE-46B6-4696-A14F-AEF9C36E916A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1200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DB97-3979-4B3B-ABC4-4EA74A406DD8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104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748-4113-4605-B5D2-27CFEE0A9AD9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1543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5315-E0AA-4C00-BFBF-A4E330A164E7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7254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D5AE-8099-453B-9DE4-0FE075966654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951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A95D-4841-43D4-B497-FCCAEF3ED6B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988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977-6BB8-45F6-B5F3-207A241A1AAC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775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404B-A7CE-4A04-B8FC-3207ED58AEF4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2486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B4D9-87D9-4834-BF0F-44EDCBA7F49B}" type="slidenum">
              <a:rPr lang="en-US" altLang="hu-HU" smtClean="0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2054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 anchor="ctr"/>
          <a:lstStyle/>
          <a:p>
            <a:r>
              <a:rPr lang="en-US" altLang="hu-HU" sz="4400" dirty="0" err="1" smtClean="0"/>
              <a:t>Regul</a:t>
            </a:r>
            <a:r>
              <a:rPr lang="hu-HU" altLang="hu-HU" sz="4400" dirty="0" err="1" smtClean="0"/>
              <a:t>áris</a:t>
            </a:r>
            <a:r>
              <a:rPr lang="en-US" altLang="hu-HU" sz="4400" dirty="0" smtClean="0"/>
              <a:t> </a:t>
            </a:r>
            <a:r>
              <a:rPr lang="hu-HU" altLang="hu-HU" sz="4400" dirty="0"/>
              <a:t>kifejezések</a:t>
            </a:r>
            <a:br>
              <a:rPr lang="hu-HU" altLang="hu-HU" sz="4400" dirty="0"/>
            </a:br>
            <a:r>
              <a:rPr lang="hu-HU" altLang="hu-HU" sz="3200" dirty="0"/>
              <a:t>Ekvivalencia a véges automatákkal</a:t>
            </a:r>
            <a:br>
              <a:rPr lang="hu-HU" altLang="hu-HU" sz="3200" dirty="0"/>
            </a:br>
            <a:endParaRPr lang="en-US" altLang="hu-HU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hu-HU" altLang="hu-HU" sz="3200" dirty="0" err="1" smtClean="0"/>
              <a:t>Csink</a:t>
            </a:r>
            <a:r>
              <a:rPr lang="hu-HU" altLang="hu-HU" sz="3200" dirty="0" smtClean="0"/>
              <a:t> László, 2018</a:t>
            </a:r>
            <a:endParaRPr lang="en-US" altLang="hu-H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688" y="71704"/>
            <a:ext cx="7772400" cy="1143000"/>
          </a:xfrm>
        </p:spPr>
        <p:txBody>
          <a:bodyPr/>
          <a:lstStyle/>
          <a:p>
            <a:pPr algn="l"/>
            <a:r>
              <a:rPr lang="hu-HU" altLang="hu-HU" sz="3600" dirty="0" smtClean="0">
                <a:solidFill>
                  <a:srgbClr val="33CC33"/>
                </a:solidFill>
              </a:rPr>
              <a:t>Példa folytatás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134672" cy="936104"/>
          </a:xfrm>
        </p:spPr>
        <p:txBody>
          <a:bodyPr>
            <a:normAutofit fontScale="85000" lnSpcReduction="20000"/>
          </a:bodyPr>
          <a:lstStyle/>
          <a:p>
            <a:r>
              <a:rPr lang="en-US" altLang="hu-HU" sz="2800" dirty="0" smtClean="0"/>
              <a:t>L</a:t>
            </a:r>
            <a:r>
              <a:rPr lang="en-US" altLang="hu-HU" sz="2800" dirty="0"/>
              <a:t>((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 smtClean="0"/>
              <a:t>)*(</a:t>
            </a:r>
            <a:r>
              <a:rPr lang="en-US" sz="2800" dirty="0" smtClean="0">
                <a:latin typeface="Calibri" panose="020F0502020204030204" pitchFamily="34" charset="0"/>
              </a:rPr>
              <a:t>ɛ 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</a:t>
            </a:r>
            <a:r>
              <a:rPr lang="en-US" altLang="hu-HU" sz="2800" dirty="0"/>
              <a:t>)) = </a:t>
            </a:r>
            <a:r>
              <a:rPr lang="en-US" altLang="hu-HU" sz="2800" dirty="0" smtClean="0"/>
              <a:t>L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(</a:t>
            </a:r>
            <a:r>
              <a:rPr lang="en-US" altLang="hu-HU" sz="2800" b="1" dirty="0" smtClean="0"/>
              <a:t>0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10</a:t>
            </a:r>
            <a:r>
              <a:rPr lang="en-US" altLang="hu-HU" sz="2800" dirty="0" smtClean="0"/>
              <a:t>)*</a:t>
            </a:r>
            <a:r>
              <a:rPr lang="hu-HU" altLang="hu-HU" sz="2800" dirty="0" smtClean="0"/>
              <a:t>)L</a:t>
            </a:r>
            <a:r>
              <a:rPr lang="en-US" altLang="hu-HU" sz="2800" dirty="0" smtClean="0"/>
              <a:t>(</a:t>
            </a:r>
            <a:r>
              <a:rPr lang="en-US" sz="2800" dirty="0" smtClean="0">
                <a:latin typeface="Calibri" panose="020F0502020204030204" pitchFamily="34" charset="0"/>
              </a:rPr>
              <a:t>ɛ 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br>
              <a:rPr lang="hu-HU" altLang="hu-HU" sz="2800" dirty="0" smtClean="0"/>
            </a:br>
            <a:r>
              <a:rPr lang="en-US" altLang="hu-HU" sz="2800" dirty="0"/>
              <a:t>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(</a:t>
            </a:r>
            <a:r>
              <a:rPr lang="hu-HU" altLang="hu-HU" sz="2800" dirty="0"/>
              <a:t>L</a:t>
            </a:r>
            <a:r>
              <a:rPr lang="en-US" altLang="hu-HU" sz="2800" dirty="0" smtClean="0"/>
              <a:t>(</a:t>
            </a:r>
            <a:r>
              <a:rPr lang="en-US" sz="2800" dirty="0" smtClean="0">
                <a:latin typeface="Calibri" panose="020F0502020204030204" pitchFamily="34" charset="0"/>
              </a:rPr>
              <a:t>ɛ 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)</a:t>
            </a:r>
            <a:r>
              <a:rPr lang="en-US" altLang="hu-HU" sz="2800" dirty="0" smtClean="0">
                <a:sym typeface="Symbol" panose="05050102010706020507" pitchFamily="18" charset="2"/>
              </a:rPr>
              <a:t> </a:t>
            </a:r>
            <a:r>
              <a:rPr lang="en-US" altLang="hu-HU" sz="2800" dirty="0">
                <a:sym typeface="Symbol" panose="05050102010706020507" pitchFamily="18" charset="2"/>
              </a:rPr>
              <a:t> </a:t>
            </a:r>
            <a:r>
              <a:rPr lang="hu-HU" altLang="hu-HU" sz="2800" dirty="0" smtClean="0"/>
              <a:t>L(</a:t>
            </a:r>
            <a:r>
              <a:rPr lang="en-US" altLang="hu-HU" sz="2800" b="1" dirty="0" smtClean="0"/>
              <a:t>1</a:t>
            </a:r>
            <a:r>
              <a:rPr lang="hu-HU" altLang="hu-HU" sz="2800" b="1" dirty="0" smtClean="0"/>
              <a:t>)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r>
              <a:rPr lang="en-US" altLang="hu-HU" sz="2800" dirty="0"/>
              <a:t> 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</a:t>
            </a:r>
            <a:r>
              <a:rPr lang="hu-HU" altLang="hu-HU" sz="2800" dirty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{</a:t>
            </a:r>
            <a:r>
              <a:rPr lang="en-US" sz="2800" dirty="0" smtClean="0">
                <a:latin typeface="Calibri" panose="020F0502020204030204" pitchFamily="34" charset="0"/>
              </a:rPr>
              <a:t>ɛ 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,1}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dirty="0" smtClean="0"/>
              <a:t> 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10</a:t>
            </a:fld>
            <a:endParaRPr lang="en-US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578032" y="2220644"/>
                <a:ext cx="76256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={0,10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2" y="2220644"/>
                <a:ext cx="7625664" cy="40011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685800" y="2697161"/>
                <a:ext cx="7702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={00,100,010,1010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97161"/>
                <a:ext cx="7702624" cy="4001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650008" y="3128245"/>
                <a:ext cx="78081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rgbClr val="5482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hu-HU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hu-HU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hu-HU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hu-HU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,⋯</m:t>
                          </m:r>
                        </m:e>
                      </m:d>
                      <m:r>
                        <a:rPr lang="hu-H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u-H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hu-HU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hu-HU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0,10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u-HU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00,100,010,1010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hu-HU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hu-H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hu-HU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hu-H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8" y="3128245"/>
                <a:ext cx="7808192" cy="82246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34" t="-72593" b="-6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Kép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032" y="4003961"/>
            <a:ext cx="8393452" cy="908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898476" y="5596864"/>
                <a:ext cx="7416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 0,1,00,10,01,000,001,100,101,⋯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6" y="5596864"/>
                <a:ext cx="7416824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zövegdoboz 11"/>
          <p:cNvSpPr txBox="1"/>
          <p:nvPr/>
        </p:nvSpPr>
        <p:spPr>
          <a:xfrm>
            <a:off x="720688" y="5103088"/>
            <a:ext cx="334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Átrendezve:</a:t>
            </a:r>
            <a:endParaRPr lang="hu-HU" dirty="0"/>
          </a:p>
        </p:txBody>
      </p:sp>
      <p:sp>
        <p:nvSpPr>
          <p:cNvPr id="13" name="Bal oldali kapcsos zárójel 12"/>
          <p:cNvSpPr/>
          <p:nvPr/>
        </p:nvSpPr>
        <p:spPr bwMode="auto">
          <a:xfrm rot="16200000">
            <a:off x="3474498" y="6094309"/>
            <a:ext cx="485213" cy="41365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noFill/>
              <a:effectLst/>
              <a:latin typeface="Tahoma" panose="020B0604030504040204" pitchFamily="34" charset="0"/>
            </a:endParaRPr>
          </a:p>
        </p:txBody>
      </p:sp>
      <p:sp>
        <p:nvSpPr>
          <p:cNvPr id="14" name="Bal oldali kapcsos zárójel 13"/>
          <p:cNvSpPr/>
          <p:nvPr/>
        </p:nvSpPr>
        <p:spPr bwMode="auto">
          <a:xfrm rot="16200000">
            <a:off x="4291523" y="5745042"/>
            <a:ext cx="525161" cy="115212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Bal oldali kapcsos zárójel 14"/>
          <p:cNvSpPr/>
          <p:nvPr/>
        </p:nvSpPr>
        <p:spPr bwMode="auto">
          <a:xfrm rot="16200000">
            <a:off x="6066309" y="5194817"/>
            <a:ext cx="450295" cy="217771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hu-HU" altLang="hu-HU" dirty="0" smtClean="0"/>
              <a:t>RE és automata ekvivalenciája</a:t>
            </a:r>
            <a:endParaRPr lang="en-US" altLang="hu-HU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724400"/>
          </a:xfrm>
        </p:spPr>
        <p:txBody>
          <a:bodyPr/>
          <a:lstStyle/>
          <a:p>
            <a:r>
              <a:rPr lang="hu-HU" altLang="hu-HU" dirty="0" smtClean="0"/>
              <a:t>Minden </a:t>
            </a:r>
            <a:r>
              <a:rPr lang="hu-HU" altLang="hu-HU" dirty="0" err="1" smtClean="0"/>
              <a:t>RE-hez</a:t>
            </a:r>
            <a:r>
              <a:rPr lang="hu-HU" altLang="hu-HU" dirty="0" smtClean="0"/>
              <a:t> létezik egy automata, amely az RE nyelvét fogadja el.</a:t>
            </a:r>
            <a:endParaRPr lang="en-US" altLang="hu-HU" dirty="0"/>
          </a:p>
          <a:p>
            <a:pPr lvl="1"/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hu-HU" altLang="hu-HU" dirty="0"/>
              <a:t> </a:t>
            </a:r>
            <a:r>
              <a:rPr lang="hu-HU" altLang="hu-HU" dirty="0" smtClean="0"/>
              <a:t>választással</a:t>
            </a:r>
            <a:endParaRPr lang="en-US" altLang="hu-HU" dirty="0"/>
          </a:p>
          <a:p>
            <a:r>
              <a:rPr lang="hu-HU" altLang="hu-HU" dirty="0" smtClean="0"/>
              <a:t>Minden automatához létezik RE, amely az automata nyelvét meghatározza.</a:t>
            </a:r>
            <a:endParaRPr lang="en-US" altLang="hu-HU" dirty="0"/>
          </a:p>
          <a:p>
            <a:pPr lvl="1"/>
            <a:r>
              <a:rPr lang="en-US" altLang="hu-HU" dirty="0" smtClean="0"/>
              <a:t>DFA</a:t>
            </a:r>
            <a:r>
              <a:rPr lang="hu-HU" altLang="hu-HU" dirty="0" smtClean="0"/>
              <a:t> választással</a:t>
            </a:r>
            <a:r>
              <a:rPr lang="en-US" altLang="hu-HU" dirty="0" smtClean="0"/>
              <a:t>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4766-16D9-4E7E-ABB0-7736B88E2966}" type="slidenum">
              <a:rPr lang="en-US" altLang="hu-HU"/>
              <a:pPr/>
              <a:t>11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smtClean="0"/>
              <a:t>RE </a:t>
            </a:r>
            <a:r>
              <a:rPr lang="hu-HU" altLang="hu-HU" dirty="0" smtClean="0">
                <a:sym typeface="Wingdings" panose="05000000000000000000" pitchFamily="2" charset="2"/>
              </a:rPr>
              <a:t></a:t>
            </a:r>
            <a:r>
              <a:rPr lang="en-US" altLang="hu-HU" dirty="0" smtClean="0"/>
              <a:t>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endParaRPr lang="en-US" altLang="hu-HU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 A bizonyítás az </a:t>
            </a:r>
            <a:r>
              <a:rPr lang="hu-HU" altLang="hu-HU" dirty="0" err="1" smtClean="0"/>
              <a:t>RE-ben</a:t>
            </a:r>
            <a:r>
              <a:rPr lang="hu-HU" altLang="hu-HU" dirty="0" smtClean="0"/>
              <a:t> levő operátorok</a:t>
            </a:r>
            <a:r>
              <a:rPr lang="en-US" altLang="hu-HU" dirty="0" smtClean="0"/>
              <a:t> </a:t>
            </a:r>
            <a:r>
              <a:rPr lang="en-US" altLang="hu-HU" dirty="0"/>
              <a:t>(+, </a:t>
            </a:r>
            <a:r>
              <a:rPr lang="hu-HU" altLang="hu-HU" dirty="0" smtClean="0"/>
              <a:t>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r>
              <a:rPr lang="en-US" altLang="hu-HU" dirty="0" smtClean="0"/>
              <a:t>, </a:t>
            </a:r>
            <a:r>
              <a:rPr lang="en-US" altLang="hu-HU" dirty="0"/>
              <a:t>*) </a:t>
            </a:r>
            <a:r>
              <a:rPr lang="hu-HU" altLang="hu-HU" dirty="0" smtClean="0"/>
              <a:t>számára vonatkozó indukcióval történik.</a:t>
            </a:r>
            <a:endParaRPr lang="en-US" altLang="hu-HU" dirty="0"/>
          </a:p>
          <a:p>
            <a:r>
              <a:rPr lang="hu-HU" altLang="hu-HU" dirty="0" smtClean="0"/>
              <a:t>Speciális alakú automatákat fogunk konstruálni.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7841-677A-46E4-A82E-4BC7E2F75D83}" type="slidenum">
              <a:rPr lang="en-US" altLang="hu-HU"/>
              <a:pPr/>
              <a:t>12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Speciális alak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1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9FAE-B451-4E2D-97AC-B68D520E138C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3716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09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hu-HU" dirty="0" smtClean="0"/>
              <a:t>Élek nem mutatnak</a:t>
            </a:r>
            <a:br>
              <a:rPr lang="hu-HU" altLang="hu-HU" dirty="0" smtClean="0"/>
            </a:br>
            <a:r>
              <a:rPr lang="hu-HU" altLang="hu-HU" dirty="0" smtClean="0"/>
              <a:t> se kifelé,</a:t>
            </a:r>
            <a:br>
              <a:rPr lang="hu-HU" altLang="hu-HU" dirty="0" smtClean="0"/>
            </a:br>
            <a:r>
              <a:rPr lang="hu-HU" altLang="hu-HU" dirty="0" smtClean="0"/>
              <a:t> se kívülről befelé</a:t>
            </a:r>
            <a:endParaRPr lang="en-US" altLang="hu-HU" dirty="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0" y="4114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286000" y="3581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3429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724400" y="4114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038600"/>
            <a:ext cx="23172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dirty="0" smtClean="0"/>
              <a:t>kezdőállapot</a:t>
            </a:r>
            <a:r>
              <a:rPr lang="en-US" altLang="hu-HU" dirty="0" smtClean="0"/>
              <a:t>:</a:t>
            </a:r>
            <a:endParaRPr lang="en-US" altLang="hu-HU" dirty="0"/>
          </a:p>
          <a:p>
            <a:r>
              <a:rPr lang="hu-HU" altLang="hu-HU" dirty="0" smtClean="0"/>
              <a:t>Csak ennek van</a:t>
            </a:r>
            <a:br>
              <a:rPr lang="hu-HU" altLang="hu-HU" dirty="0" smtClean="0"/>
            </a:br>
            <a:r>
              <a:rPr lang="hu-HU" altLang="hu-HU" dirty="0" smtClean="0"/>
              <a:t>külső szülője</a:t>
            </a:r>
            <a:endParaRPr lang="en-US" altLang="hu-HU" dirty="0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6325" y="4071938"/>
            <a:ext cx="24045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dirty="0" smtClean="0"/>
              <a:t>“</a:t>
            </a:r>
            <a:r>
              <a:rPr lang="hu-HU" altLang="hu-HU" dirty="0" smtClean="0"/>
              <a:t>vég</a:t>
            </a:r>
            <a:r>
              <a:rPr lang="en-US" altLang="hu-HU" dirty="0" smtClean="0"/>
              <a:t>” </a:t>
            </a:r>
            <a:r>
              <a:rPr lang="hu-HU" altLang="hu-HU" dirty="0" smtClean="0"/>
              <a:t>állapot</a:t>
            </a:r>
            <a:r>
              <a:rPr lang="en-US" altLang="hu-HU" dirty="0" smtClean="0"/>
              <a:t>:</a:t>
            </a:r>
            <a:endParaRPr lang="en-US" altLang="hu-HU" dirty="0"/>
          </a:p>
          <a:p>
            <a:r>
              <a:rPr lang="hu-HU" altLang="hu-HU" dirty="0" smtClean="0"/>
              <a:t>Csak ennek van</a:t>
            </a:r>
          </a:p>
          <a:p>
            <a:r>
              <a:rPr lang="hu-HU" altLang="hu-HU" dirty="0" smtClean="0"/>
              <a:t> külső gyermeke</a:t>
            </a:r>
            <a:endParaRPr lang="en-US" alt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  <p:bldP spid="256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/>
              <a:t>RE </a:t>
            </a:r>
            <a:r>
              <a:rPr lang="hu-HU" altLang="hu-HU" dirty="0" smtClean="0">
                <a:sym typeface="Wingdings" panose="05000000000000000000" pitchFamily="2" charset="2"/>
              </a:rPr>
              <a:t></a:t>
            </a:r>
            <a:r>
              <a:rPr lang="en-US" altLang="hu-HU" dirty="0" smtClean="0"/>
              <a:t>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en-US" altLang="hu-HU" dirty="0"/>
              <a:t>: </a:t>
            </a:r>
            <a:r>
              <a:rPr lang="hu-HU" altLang="hu-HU" dirty="0" smtClean="0">
                <a:solidFill>
                  <a:srgbClr val="3366FF"/>
                </a:solidFill>
              </a:rPr>
              <a:t>Alap</a:t>
            </a:r>
            <a:endParaRPr lang="en-US" altLang="hu-HU" dirty="0">
              <a:solidFill>
                <a:srgbClr val="3366FF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sz="2800" b="1" dirty="0" smtClean="0"/>
              <a:t>a</a:t>
            </a:r>
            <a:r>
              <a:rPr lang="en-US" altLang="hu-HU" sz="2800" dirty="0"/>
              <a:t>:</a:t>
            </a:r>
          </a:p>
          <a:p>
            <a:endParaRPr lang="en-US" altLang="hu-HU" sz="2800" dirty="0"/>
          </a:p>
          <a:p>
            <a:r>
              <a:rPr lang="en-US" altLang="hu-HU" sz="2800" dirty="0" smtClean="0">
                <a:latin typeface="Calibri" panose="020F0502020204030204" pitchFamily="34" charset="0"/>
              </a:rPr>
              <a:t>ɛ</a:t>
            </a:r>
            <a:r>
              <a:rPr lang="en-US" altLang="hu-HU" sz="2800" dirty="0" smtClean="0"/>
              <a:t>:</a:t>
            </a:r>
            <a:endParaRPr lang="en-US" altLang="hu-HU" sz="2800" dirty="0"/>
          </a:p>
          <a:p>
            <a:endParaRPr lang="en-US" altLang="hu-HU" sz="2800" dirty="0"/>
          </a:p>
          <a:p>
            <a:r>
              <a:rPr lang="en-US" altLang="hu-HU" sz="3200" dirty="0">
                <a:latin typeface="Lucida Sans Unicode" panose="020B0602030504020204" pitchFamily="34" charset="0"/>
              </a:rPr>
              <a:t>∅</a:t>
            </a:r>
            <a:r>
              <a:rPr lang="en-US" altLang="hu-HU" sz="2800" dirty="0"/>
              <a:t>: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1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834A-5F8D-4C9A-8075-05DD620951F4}" type="slidenum">
              <a:rPr lang="en-US" altLang="hu-HU"/>
              <a:pPr/>
              <a:t>14</a:t>
            </a:fld>
            <a:endParaRPr lang="en-US" altLang="hu-HU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7652" name="Oval 4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648" y="124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a</a:t>
              </a:r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456" y="156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648" y="1219"/>
              <a:ext cx="22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sz="3200" dirty="0" smtClean="0">
                  <a:latin typeface="Calibri" panose="020F0502020204030204" pitchFamily="34" charset="0"/>
                </a:rPr>
                <a:t>ɛ</a:t>
              </a:r>
              <a:endParaRPr lang="en-US" altLang="hu-HU" sz="3200" dirty="0">
                <a:latin typeface="Lucida Sans Unicode" panose="020B06020305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 dirty="0"/>
              <a:t>RE </a:t>
            </a:r>
            <a:r>
              <a:rPr lang="hu-HU" altLang="hu-HU" dirty="0" smtClean="0">
                <a:sym typeface="Wingdings" panose="05000000000000000000" pitchFamily="2" charset="2"/>
              </a:rPr>
              <a:t></a:t>
            </a:r>
            <a:r>
              <a:rPr lang="en-US" altLang="hu-HU" dirty="0" smtClean="0"/>
              <a:t>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en-US" altLang="hu-HU" dirty="0"/>
              <a:t>: </a:t>
            </a:r>
            <a:r>
              <a:rPr lang="en-US" altLang="hu-HU" dirty="0" err="1" smtClean="0">
                <a:solidFill>
                  <a:srgbClr val="3366FF"/>
                </a:solidFill>
              </a:rPr>
              <a:t>Indu</a:t>
            </a:r>
            <a:r>
              <a:rPr lang="hu-HU" altLang="hu-HU" dirty="0" err="1" smtClean="0">
                <a:solidFill>
                  <a:srgbClr val="3366FF"/>
                </a:solidFill>
              </a:rPr>
              <a:t>kció</a:t>
            </a:r>
            <a:r>
              <a:rPr lang="en-US" altLang="hu-HU" dirty="0" smtClean="0">
                <a:solidFill>
                  <a:srgbClr val="3366FF"/>
                </a:solidFill>
              </a:rPr>
              <a:t> </a:t>
            </a:r>
            <a:r>
              <a:rPr lang="en-US" altLang="hu-HU" dirty="0">
                <a:solidFill>
                  <a:srgbClr val="3366FF"/>
                </a:solidFill>
              </a:rPr>
              <a:t>1</a:t>
            </a:r>
            <a:r>
              <a:rPr lang="en-US" altLang="hu-HU" dirty="0"/>
              <a:t> – </a:t>
            </a:r>
            <a:r>
              <a:rPr lang="en-US" altLang="hu-HU" dirty="0" err="1" smtClean="0"/>
              <a:t>Uni</a:t>
            </a:r>
            <a:r>
              <a:rPr lang="hu-HU" altLang="hu-HU" dirty="0" smtClean="0"/>
              <a:t>ó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ED2B-89DA-4CBC-8694-FC05F3634501}" type="slidenum">
              <a:rPr lang="en-US" altLang="hu-HU"/>
              <a:pPr/>
              <a:t>15</a:t>
            </a:fld>
            <a:endParaRPr lang="en-US" altLang="hu-HU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 dirty="0" smtClean="0"/>
                <a:t>E</a:t>
              </a:r>
              <a:r>
                <a:rPr lang="en-US" altLang="hu-HU" baseline="-25000" dirty="0" smtClean="0"/>
                <a:t>1</a:t>
              </a:r>
              <a:endParaRPr lang="en-US" altLang="hu-HU" baseline="-25000" dirty="0"/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 dirty="0" smtClean="0"/>
                <a:t>E</a:t>
              </a:r>
              <a:r>
                <a:rPr lang="en-US" altLang="hu-HU" baseline="-25000" dirty="0" smtClean="0"/>
                <a:t>2</a:t>
              </a:r>
              <a:endParaRPr lang="en-US" altLang="hu-HU" baseline="-25000" dirty="0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311275" y="2286000"/>
            <a:ext cx="6096000" cy="4089401"/>
            <a:chOff x="826" y="1440"/>
            <a:chExt cx="3840" cy="2576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826" y="1440"/>
              <a:ext cx="3840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208" y="3648"/>
              <a:ext cx="8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/>
                <a:t> </a:t>
              </a:r>
              <a:r>
                <a:rPr lang="en-US" altLang="hu-HU" dirty="0"/>
                <a:t>E</a:t>
              </a:r>
              <a:r>
                <a:rPr lang="en-US" altLang="hu-HU" baseline="-25000" dirty="0"/>
                <a:t>1</a:t>
              </a:r>
              <a:r>
                <a:rPr lang="en-US" altLang="hu-HU" dirty="0"/>
                <a:t> </a:t>
              </a:r>
              <a:r>
                <a:rPr lang="en-US" altLang="hu-HU" sz="3200" dirty="0">
                  <a:sym typeface="Symbol" panose="05050102010706020507" pitchFamily="18" charset="2"/>
                </a:rPr>
                <a:t></a:t>
              </a:r>
              <a:r>
                <a:rPr lang="en-US" altLang="hu-HU" dirty="0"/>
                <a:t> E</a:t>
              </a:r>
              <a:r>
                <a:rPr lang="en-US" altLang="hu-HU" baseline="-25000" dirty="0"/>
                <a:t>2</a:t>
              </a:r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1447800" y="3048001"/>
            <a:ext cx="5867400" cy="1833563"/>
            <a:chOff x="912" y="1920"/>
            <a:chExt cx="3696" cy="1155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9707" name="Oval 11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08" name="Oval 12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V="1">
                <a:off x="1152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1344" y="1920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1344" y="2784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936" y="2784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936" y="1920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 dirty="0"/>
              <a:t>RE </a:t>
            </a:r>
            <a:r>
              <a:rPr lang="hu-HU" altLang="hu-HU" dirty="0" smtClean="0">
                <a:sym typeface="Wingdings" panose="05000000000000000000" pitchFamily="2" charset="2"/>
              </a:rPr>
              <a:t></a:t>
            </a:r>
            <a:r>
              <a:rPr lang="en-US" altLang="hu-HU" dirty="0" smtClean="0"/>
              <a:t>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en-US" altLang="hu-HU" dirty="0"/>
              <a:t>: </a:t>
            </a:r>
            <a:r>
              <a:rPr lang="en-US" altLang="hu-HU" dirty="0" err="1" smtClean="0">
                <a:solidFill>
                  <a:srgbClr val="3366FF"/>
                </a:solidFill>
              </a:rPr>
              <a:t>Indu</a:t>
            </a:r>
            <a:r>
              <a:rPr lang="hu-HU" altLang="hu-HU" dirty="0" err="1" smtClean="0">
                <a:solidFill>
                  <a:srgbClr val="3366FF"/>
                </a:solidFill>
              </a:rPr>
              <a:t>kció</a:t>
            </a:r>
            <a:r>
              <a:rPr lang="en-US" altLang="hu-HU" dirty="0" smtClean="0">
                <a:solidFill>
                  <a:srgbClr val="3366FF"/>
                </a:solidFill>
              </a:rPr>
              <a:t> </a:t>
            </a:r>
            <a:r>
              <a:rPr lang="en-US" altLang="hu-HU" dirty="0">
                <a:solidFill>
                  <a:srgbClr val="3366FF"/>
                </a:solidFill>
              </a:rPr>
              <a:t>2</a:t>
            </a:r>
            <a:r>
              <a:rPr lang="en-US" altLang="hu-HU" dirty="0"/>
              <a:t> – </a:t>
            </a:r>
            <a:r>
              <a:rPr lang="hu-HU" altLang="hu-HU" dirty="0" smtClean="0"/>
              <a:t>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1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4E1-956C-461C-81EE-6B3E69FFFF2F}" type="slidenum">
              <a:rPr lang="en-US" altLang="hu-HU"/>
              <a:pPr/>
              <a:t>16</a:t>
            </a:fld>
            <a:endParaRPr lang="en-US" altLang="hu-HU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31748" name="Oval 4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 dirty="0" smtClean="0"/>
                <a:t> </a:t>
              </a:r>
              <a:r>
                <a:rPr lang="en-US" altLang="hu-HU" dirty="0"/>
                <a:t>E</a:t>
              </a:r>
              <a:r>
                <a:rPr lang="en-US" altLang="hu-HU" baseline="-25000" dirty="0"/>
                <a:t>1</a:t>
              </a:r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 dirty="0" smtClean="0"/>
                <a:t> </a:t>
              </a:r>
              <a:r>
                <a:rPr lang="en-US" altLang="hu-HU" dirty="0"/>
                <a:t>E</a:t>
              </a:r>
              <a:r>
                <a:rPr lang="en-US" altLang="hu-HU" baseline="-25000" dirty="0"/>
                <a:t>2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09600" y="2514600"/>
            <a:ext cx="8153400" cy="3052763"/>
            <a:chOff x="384" y="1584"/>
            <a:chExt cx="5136" cy="1923"/>
          </a:xfrm>
        </p:grpSpPr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384" y="1584"/>
              <a:ext cx="513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352" y="3216"/>
              <a:ext cx="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/>
                <a:t> </a:t>
              </a:r>
              <a:r>
                <a:rPr lang="en-US" altLang="hu-HU" dirty="0"/>
                <a:t>E</a:t>
              </a:r>
              <a:r>
                <a:rPr lang="en-US" altLang="hu-HU" baseline="-25000" dirty="0"/>
                <a:t>1</a:t>
              </a:r>
              <a:r>
                <a:rPr lang="en-US" altLang="hu-HU" dirty="0"/>
                <a:t>E</a:t>
              </a:r>
              <a:r>
                <a:rPr lang="en-US" altLang="hu-HU" baseline="-25000" dirty="0"/>
                <a:t>2</a:t>
              </a:r>
            </a:p>
          </p:txBody>
        </p:sp>
      </p:grp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3733800" y="3200403"/>
            <a:ext cx="1828800" cy="461963"/>
            <a:chOff x="2352" y="2016"/>
            <a:chExt cx="1152" cy="291"/>
          </a:xfrm>
        </p:grpSpPr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832" y="2016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 dirty="0"/>
              <a:t>RE </a:t>
            </a:r>
            <a:r>
              <a:rPr lang="hu-HU" altLang="hu-HU" dirty="0" smtClean="0">
                <a:sym typeface="Wingdings" panose="05000000000000000000" pitchFamily="2" charset="2"/>
              </a:rPr>
              <a:t></a:t>
            </a:r>
            <a:r>
              <a:rPr lang="en-US" altLang="hu-HU" dirty="0" smtClean="0"/>
              <a:t>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en-US" altLang="hu-HU" dirty="0"/>
              <a:t>: </a:t>
            </a:r>
            <a:r>
              <a:rPr lang="en-US" altLang="hu-HU" dirty="0" err="1" smtClean="0">
                <a:solidFill>
                  <a:srgbClr val="3366FF"/>
                </a:solidFill>
              </a:rPr>
              <a:t>Indu</a:t>
            </a:r>
            <a:r>
              <a:rPr lang="hu-HU" altLang="hu-HU" dirty="0" err="1" smtClean="0">
                <a:solidFill>
                  <a:srgbClr val="3366FF"/>
                </a:solidFill>
              </a:rPr>
              <a:t>kció</a:t>
            </a:r>
            <a:r>
              <a:rPr lang="en-US" altLang="hu-HU" dirty="0" smtClean="0">
                <a:solidFill>
                  <a:srgbClr val="3366FF"/>
                </a:solidFill>
              </a:rPr>
              <a:t> </a:t>
            </a:r>
            <a:r>
              <a:rPr lang="en-US" altLang="hu-HU" dirty="0">
                <a:solidFill>
                  <a:srgbClr val="3366FF"/>
                </a:solidFill>
              </a:rPr>
              <a:t>3</a:t>
            </a:r>
            <a:r>
              <a:rPr lang="en-US" altLang="hu-HU" dirty="0"/>
              <a:t> – </a:t>
            </a:r>
            <a:r>
              <a:rPr lang="hu-HU" altLang="hu-HU" dirty="0" smtClean="0"/>
              <a:t>*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2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18E2D-7173-431B-A663-C2F37B307C95}" type="slidenum">
              <a:rPr lang="en-US" altLang="hu-HU"/>
              <a:pPr/>
              <a:t>17</a:t>
            </a:fld>
            <a:endParaRPr lang="en-US" altLang="hu-HU"/>
          </a:p>
        </p:txBody>
      </p:sp>
      <p:grpSp>
        <p:nvGrpSpPr>
          <p:cNvPr id="33814" name="Group 22"/>
          <p:cNvGrpSpPr>
            <a:grpSpLocks/>
          </p:cNvGrpSpPr>
          <p:nvPr/>
        </p:nvGrpSpPr>
        <p:grpSpPr bwMode="auto"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33796" name="Oval 4"/>
            <p:cNvSpPr>
              <a:spLocks noChangeArrowheads="1"/>
            </p:cNvSpPr>
            <p:nvPr/>
          </p:nvSpPr>
          <p:spPr bwMode="auto"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hu-HU" dirty="0" smtClean="0"/>
                <a:t> </a:t>
              </a:r>
              <a:r>
                <a:rPr lang="en-US" altLang="hu-HU" dirty="0"/>
                <a:t>E</a:t>
              </a:r>
              <a:endParaRPr lang="en-US" altLang="hu-HU" baseline="-25000" dirty="0"/>
            </a:p>
          </p:txBody>
        </p:sp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1676400"/>
            <a:ext cx="7086600" cy="4348163"/>
            <a:chOff x="384" y="1056"/>
            <a:chExt cx="4464" cy="2739"/>
          </a:xfrm>
        </p:grpSpPr>
        <p:sp>
          <p:nvSpPr>
            <p:cNvPr id="33804" name="Oval 12"/>
            <p:cNvSpPr>
              <a:spLocks noChangeArrowheads="1"/>
            </p:cNvSpPr>
            <p:nvPr/>
          </p:nvSpPr>
          <p:spPr bwMode="auto">
            <a:xfrm>
              <a:off x="384" y="1056"/>
              <a:ext cx="446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256" y="350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/>
                <a:t> </a:t>
              </a:r>
              <a:r>
                <a:rPr lang="en-US" altLang="hu-HU" dirty="0"/>
                <a:t>E*</a:t>
              </a:r>
              <a:endParaRPr lang="en-US" altLang="hu-HU" baseline="-25000" dirty="0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990600" y="1752600"/>
            <a:ext cx="6096000" cy="3281363"/>
            <a:chOff x="624" y="1104"/>
            <a:chExt cx="3840" cy="2067"/>
          </a:xfrm>
        </p:grpSpPr>
        <p:sp>
          <p:nvSpPr>
            <p:cNvPr id="33801" name="Oval 9"/>
            <p:cNvSpPr>
              <a:spLocks noChangeArrowheads="1"/>
            </p:cNvSpPr>
            <p:nvPr/>
          </p:nvSpPr>
          <p:spPr bwMode="auto"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2" name="Oval 10"/>
            <p:cNvSpPr>
              <a:spLocks noChangeArrowheads="1"/>
            </p:cNvSpPr>
            <p:nvPr/>
          </p:nvSpPr>
          <p:spPr bwMode="auto"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912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456" y="21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cxnSp>
          <p:nvCxnSpPr>
            <p:cNvPr id="3381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2543" y="1297"/>
              <a:ext cx="1" cy="1440"/>
            </a:xfrm>
            <a:prstGeom prst="curvedConnector3">
              <a:avLst>
                <a:gd name="adj1" fmla="val -639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2543" y="529"/>
              <a:ext cx="1" cy="3552"/>
            </a:xfrm>
            <a:prstGeom prst="curvedConnector3">
              <a:avLst>
                <a:gd name="adj1" fmla="val 54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496" y="1104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544" y="2880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3696" y="1872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1152" y="1872"/>
              <a:ext cx="1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ɛ</a:t>
              </a:r>
              <a:endParaRPr lang="en-US" altLang="hu-HU" dirty="0">
                <a:solidFill>
                  <a:schemeClr val="tx2"/>
                </a:solidFill>
                <a:latin typeface="Lucida Sans Unicode" panose="020B06020305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44034"/>
          </a:xfrm>
        </p:spPr>
        <p:txBody>
          <a:bodyPr/>
          <a:lstStyle/>
          <a:p>
            <a:r>
              <a:rPr lang="hu-HU" dirty="0" smtClean="0"/>
              <a:t>DFA</a:t>
            </a:r>
            <a:r>
              <a:rPr lang="hu-HU" dirty="0" smtClean="0">
                <a:sym typeface="Wingdings" panose="05000000000000000000" pitchFamily="2" charset="2"/>
              </a:rPr>
              <a:t>RE: </a:t>
            </a:r>
            <a:r>
              <a:rPr lang="hu-HU" dirty="0" err="1" smtClean="0"/>
              <a:t>Arden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6778-F6E3-4678-A637-872A049CC741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57531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zövegdoboz 2"/>
          <p:cNvSpPr txBox="1"/>
          <p:nvPr/>
        </p:nvSpPr>
        <p:spPr>
          <a:xfrm>
            <a:off x="6948264" y="141277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18-21 diák angol nyelvűek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22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093296"/>
            <a:ext cx="6264696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0648"/>
            <a:ext cx="62769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6778-F6E3-4678-A637-872A049CC741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948264" y="141277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18-21 diák angol nyelvűek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868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smtClean="0"/>
              <a:t>R</a:t>
            </a:r>
            <a:r>
              <a:rPr lang="hu-HU" altLang="hu-HU" dirty="0" err="1" smtClean="0"/>
              <a:t>eg</a:t>
            </a:r>
            <a:r>
              <a:rPr lang="en-US" altLang="hu-HU" dirty="0" smtClean="0"/>
              <a:t>E</a:t>
            </a:r>
            <a:r>
              <a:rPr lang="hu-HU" altLang="hu-HU" dirty="0" err="1" smtClean="0"/>
              <a:t>xp</a:t>
            </a:r>
            <a:r>
              <a:rPr lang="en-US" altLang="hu-HU" dirty="0" smtClean="0"/>
              <a:t>: </a:t>
            </a:r>
            <a:r>
              <a:rPr lang="hu-HU" altLang="hu-HU" dirty="0" smtClean="0"/>
              <a:t>emlékeztető</a:t>
            </a:r>
            <a:endParaRPr lang="en-US" altLang="hu-HU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hu-HU" altLang="hu-HU" i="1" dirty="0" smtClean="0">
                <a:solidFill>
                  <a:srgbClr val="FF0066"/>
                </a:solidFill>
              </a:rPr>
              <a:t>A r</a:t>
            </a:r>
            <a:r>
              <a:rPr lang="en-US" altLang="hu-HU" i="1" dirty="0" err="1" smtClean="0">
                <a:solidFill>
                  <a:srgbClr val="FF0066"/>
                </a:solidFill>
              </a:rPr>
              <a:t>egul</a:t>
            </a:r>
            <a:r>
              <a:rPr lang="hu-HU" altLang="hu-HU" i="1" dirty="0" err="1" smtClean="0">
                <a:solidFill>
                  <a:srgbClr val="FF0066"/>
                </a:solidFill>
              </a:rPr>
              <a:t>áris</a:t>
            </a:r>
            <a:r>
              <a:rPr lang="hu-HU" altLang="hu-HU" i="1" dirty="0" smtClean="0">
                <a:solidFill>
                  <a:srgbClr val="FF0066"/>
                </a:solidFill>
              </a:rPr>
              <a:t> kifejezés</a:t>
            </a:r>
            <a:r>
              <a:rPr lang="en-US" altLang="hu-HU" dirty="0" smtClean="0"/>
              <a:t>  </a:t>
            </a:r>
            <a:r>
              <a:rPr lang="hu-HU" altLang="hu-HU" dirty="0" smtClean="0"/>
              <a:t>nyelvek algebrai leírására szolgál</a:t>
            </a:r>
            <a:r>
              <a:rPr lang="en-US" altLang="hu-HU" dirty="0" smtClean="0"/>
              <a:t>.</a:t>
            </a:r>
            <a:endParaRPr lang="en-US" altLang="hu-HU" dirty="0"/>
          </a:p>
          <a:p>
            <a:r>
              <a:rPr lang="hu-HU" altLang="hu-HU" dirty="0" smtClean="0"/>
              <a:t>Pontosan a reguláris nyelveket írja le.</a:t>
            </a:r>
            <a:endParaRPr lang="en-US" altLang="hu-HU" dirty="0"/>
          </a:p>
          <a:p>
            <a:r>
              <a:rPr lang="hu-HU" altLang="hu-HU" dirty="0" smtClean="0"/>
              <a:t>Rekurzív leírást adunk.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3F98-FFCF-4479-B693-FCAE11915586}" type="slidenum">
              <a:rPr lang="en-US" altLang="hu-HU"/>
              <a:pPr/>
              <a:t>2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6778-F6E3-4678-A637-872A049CC741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2675" y="1340768"/>
            <a:ext cx="2524125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548680"/>
            <a:ext cx="5514975" cy="561022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039344" y="397078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18-21 diák angol nyelvűek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266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908720"/>
            <a:ext cx="5760640" cy="555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6778-F6E3-4678-A637-872A049CC741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259" y="5092852"/>
            <a:ext cx="2592287" cy="46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807" y="2821350"/>
            <a:ext cx="1971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8178" y="5168962"/>
            <a:ext cx="2088232" cy="31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66750"/>
            <a:ext cx="3801791" cy="1076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5" name="Egyenes összekötő nyíllal 4"/>
          <p:cNvCxnSpPr/>
          <p:nvPr/>
        </p:nvCxnSpPr>
        <p:spPr>
          <a:xfrm flipH="1">
            <a:off x="4842032" y="1143075"/>
            <a:ext cx="306033" cy="166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H="1">
            <a:off x="5148065" y="1143075"/>
            <a:ext cx="1224135" cy="38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6948264" y="141277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18-21 diák angol nyelvűek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3573016"/>
            <a:ext cx="1514475" cy="1095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1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Összefoglalás</a:t>
            </a:r>
            <a:endParaRPr lang="en-US" altLang="hu-H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6711654" cy="1952139"/>
          </a:xfrm>
        </p:spPr>
        <p:txBody>
          <a:bodyPr/>
          <a:lstStyle/>
          <a:p>
            <a:r>
              <a:rPr lang="hu-HU" altLang="hu-HU" dirty="0" smtClean="0"/>
              <a:t>Mindhárom automata típus</a:t>
            </a:r>
            <a:r>
              <a:rPr lang="en-US" altLang="hu-HU" dirty="0" smtClean="0"/>
              <a:t> (</a:t>
            </a:r>
            <a:r>
              <a:rPr lang="en-US" altLang="hu-HU" dirty="0"/>
              <a:t>DFA, NFA, </a:t>
            </a:r>
            <a:r>
              <a:rPr lang="en-US" altLang="hu-HU" dirty="0" smtClean="0">
                <a:latin typeface="Calibri" panose="020F0502020204030204" pitchFamily="34" charset="0"/>
              </a:rPr>
              <a:t>ɛ</a:t>
            </a:r>
            <a:r>
              <a:rPr lang="en-US" altLang="hu-HU" dirty="0" smtClean="0"/>
              <a:t>-NFA</a:t>
            </a:r>
            <a:r>
              <a:rPr lang="en-US" altLang="hu-HU" dirty="0"/>
              <a:t>) </a:t>
            </a:r>
            <a:r>
              <a:rPr lang="hu-HU" altLang="hu-HU" dirty="0" smtClean="0"/>
              <a:t>a reguláris nyelveket határozza meg.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D1D0-3612-4993-8F8A-1A827BBBCE8B}" type="slidenum">
              <a:rPr lang="en-US" altLang="hu-HU"/>
              <a:pPr/>
              <a:t>22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err="1" smtClean="0"/>
              <a:t>Algebrai</a:t>
            </a:r>
            <a:r>
              <a:rPr lang="hu-HU" altLang="hu-HU" dirty="0" smtClean="0"/>
              <a:t> szabályok reguláris kifejezésekre</a:t>
            </a:r>
            <a:endParaRPr lang="en-US" altLang="hu-H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Az unió és a 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r>
              <a:rPr lang="hu-HU" altLang="hu-HU" dirty="0" smtClean="0"/>
              <a:t> az összeadáshoz illetve a szorzáshoz hasonló tulajdonságokat mutat.</a:t>
            </a:r>
            <a:endParaRPr lang="en-US" altLang="hu-HU" dirty="0"/>
          </a:p>
          <a:p>
            <a:pPr lvl="1"/>
            <a:r>
              <a:rPr lang="hu-HU" altLang="hu-HU" dirty="0" smtClean="0"/>
              <a:t>Az unió (</a:t>
            </a:r>
            <a:r>
              <a:rPr lang="en-US" altLang="hu-HU" dirty="0" smtClean="0"/>
              <a:t>+</a:t>
            </a:r>
            <a:r>
              <a:rPr lang="hu-HU" altLang="hu-HU" dirty="0" smtClean="0"/>
              <a:t>)</a:t>
            </a:r>
            <a:r>
              <a:rPr lang="en-US" altLang="hu-HU" dirty="0" smtClean="0"/>
              <a:t> 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ommutat</a:t>
            </a:r>
            <a:r>
              <a:rPr lang="hu-HU" altLang="hu-HU" dirty="0" smtClean="0"/>
              <a:t>í</a:t>
            </a:r>
            <a:r>
              <a:rPr lang="en-US" altLang="hu-HU" dirty="0" smtClean="0"/>
              <a:t>v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ass</a:t>
            </a:r>
            <a:r>
              <a:rPr lang="hu-HU" altLang="hu-HU" dirty="0" smtClean="0"/>
              <a:t>z</a:t>
            </a:r>
            <a:r>
              <a:rPr lang="en-US" altLang="hu-HU" dirty="0" err="1" smtClean="0"/>
              <a:t>ociat</a:t>
            </a:r>
            <a:r>
              <a:rPr lang="hu-HU" altLang="hu-HU" dirty="0" smtClean="0"/>
              <a:t>í</a:t>
            </a:r>
            <a:r>
              <a:rPr lang="en-US" altLang="hu-HU" dirty="0" smtClean="0"/>
              <a:t>v; </a:t>
            </a:r>
            <a:r>
              <a:rPr lang="hu-HU" altLang="hu-HU" dirty="0" smtClean="0"/>
              <a:t>a 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r>
              <a:rPr lang="en-US" altLang="hu-HU" dirty="0" smtClean="0"/>
              <a:t> </a:t>
            </a:r>
            <a:r>
              <a:rPr lang="en-US" altLang="hu-HU" dirty="0"/>
              <a:t>is </a:t>
            </a:r>
            <a:r>
              <a:rPr lang="en-US" altLang="hu-HU" dirty="0" smtClean="0"/>
              <a:t>ass</a:t>
            </a:r>
            <a:r>
              <a:rPr lang="hu-HU" altLang="hu-HU" dirty="0" smtClean="0"/>
              <a:t>z</a:t>
            </a:r>
            <a:r>
              <a:rPr lang="en-US" altLang="hu-HU" dirty="0" err="1" smtClean="0"/>
              <a:t>ociat</a:t>
            </a:r>
            <a:r>
              <a:rPr lang="hu-HU" altLang="hu-HU" dirty="0" smtClean="0"/>
              <a:t>í</a:t>
            </a:r>
            <a:r>
              <a:rPr lang="en-US" altLang="hu-HU" dirty="0" smtClean="0"/>
              <a:t>v.</a:t>
            </a:r>
            <a:endParaRPr lang="en-US" altLang="hu-HU" dirty="0"/>
          </a:p>
          <a:p>
            <a:pPr lvl="1"/>
            <a:r>
              <a:rPr lang="hu-HU" altLang="hu-HU" dirty="0" smtClean="0"/>
              <a:t>A 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r>
              <a:rPr lang="en-US" altLang="hu-HU" dirty="0" smtClean="0"/>
              <a:t> </a:t>
            </a:r>
            <a:r>
              <a:rPr lang="en-US" altLang="hu-HU" dirty="0" err="1" smtClean="0"/>
              <a:t>dis</a:t>
            </a:r>
            <a:r>
              <a:rPr lang="hu-HU" altLang="hu-HU" dirty="0" smtClean="0"/>
              <a:t>z</a:t>
            </a:r>
            <a:r>
              <a:rPr lang="en-US" altLang="hu-HU" dirty="0" err="1" smtClean="0"/>
              <a:t>tribut</a:t>
            </a:r>
            <a:r>
              <a:rPr lang="hu-HU" altLang="hu-HU" dirty="0" smtClean="0"/>
              <a:t>ív az unióval</a:t>
            </a:r>
            <a:r>
              <a:rPr lang="en-US" altLang="hu-HU" dirty="0" smtClean="0"/>
              <a:t>.</a:t>
            </a:r>
            <a:endParaRPr lang="en-US" altLang="hu-HU" dirty="0"/>
          </a:p>
          <a:p>
            <a:pPr lvl="1"/>
            <a:r>
              <a:rPr lang="hu-HU" altLang="hu-HU" dirty="0" smtClean="0">
                <a:solidFill>
                  <a:srgbClr val="CC3300"/>
                </a:solidFill>
              </a:rPr>
              <a:t>DE</a:t>
            </a:r>
            <a:r>
              <a:rPr lang="en-US" altLang="hu-HU" dirty="0" smtClean="0"/>
              <a:t>: </a:t>
            </a:r>
            <a:r>
              <a:rPr lang="hu-HU" altLang="hu-HU" dirty="0" smtClean="0"/>
              <a:t>a k</a:t>
            </a:r>
            <a:r>
              <a:rPr lang="en-US" altLang="hu-HU" dirty="0" smtClean="0"/>
              <a:t>on</a:t>
            </a:r>
            <a:r>
              <a:rPr lang="hu-HU" altLang="hu-HU" dirty="0" smtClean="0"/>
              <a:t>k</a:t>
            </a:r>
            <a:r>
              <a:rPr lang="en-US" altLang="hu-HU" dirty="0" err="1" smtClean="0"/>
              <a:t>aten</a:t>
            </a:r>
            <a:r>
              <a:rPr lang="hu-HU" altLang="hu-HU" dirty="0" err="1" smtClean="0"/>
              <a:t>áció</a:t>
            </a:r>
            <a:r>
              <a:rPr lang="hu-HU" altLang="hu-HU" dirty="0" smtClean="0"/>
              <a:t> </a:t>
            </a:r>
            <a:r>
              <a:rPr lang="hu-HU" altLang="hu-HU" u="sng" dirty="0" smtClean="0"/>
              <a:t>nem kommutatív</a:t>
            </a:r>
            <a:r>
              <a:rPr lang="hu-HU" altLang="hu-HU" dirty="0" smtClean="0"/>
              <a:t>!</a:t>
            </a:r>
            <a:r>
              <a:rPr lang="en-US" altLang="hu-HU" dirty="0" smtClean="0"/>
              <a:t>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9F81-2D17-49C7-8AE6-62F992191249}" type="slidenum">
              <a:rPr lang="en-US" altLang="hu-HU"/>
              <a:pPr/>
              <a:t>23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Azonosságok</a:t>
            </a:r>
            <a:endParaRPr lang="en-US" altLang="hu-H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sz="2400" dirty="0">
                <a:latin typeface="Lucida Sans Unicode" panose="020B0602030504020204" pitchFamily="34" charset="0"/>
              </a:rPr>
              <a:t>∅ </a:t>
            </a:r>
            <a:r>
              <a:rPr lang="hu-HU" altLang="hu-HU" sz="2400" dirty="0" smtClean="0">
                <a:latin typeface="Lucida Sans Unicode" panose="020B0602030504020204" pitchFamily="34" charset="0"/>
              </a:rPr>
              <a:t>az </a:t>
            </a:r>
            <a:r>
              <a:rPr lang="hu-HU" altLang="hu-HU" sz="2400" smtClean="0">
                <a:latin typeface="Lucida Sans Unicode" panose="020B0602030504020204" pitchFamily="34" charset="0"/>
              </a:rPr>
              <a:t>unió </a:t>
            </a:r>
            <a:r>
              <a:rPr lang="hu-HU" altLang="hu-HU" sz="2400" smtClean="0">
                <a:latin typeface="Lucida Sans Unicode" panose="020B0602030504020204" pitchFamily="34" charset="0"/>
              </a:rPr>
              <a:t>nulleleme</a:t>
            </a:r>
            <a:r>
              <a:rPr lang="en-US" altLang="hu-HU" dirty="0" smtClean="0"/>
              <a:t>.</a:t>
            </a:r>
            <a:endParaRPr lang="en-US" altLang="hu-HU" dirty="0"/>
          </a:p>
          <a:p>
            <a:pPr lvl="1"/>
            <a:r>
              <a:rPr lang="en-US" altLang="hu-HU" dirty="0"/>
              <a:t>R + </a:t>
            </a:r>
            <a:r>
              <a:rPr lang="en-US" altLang="hu-HU" sz="20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 = R.</a:t>
            </a:r>
          </a:p>
          <a:p>
            <a:r>
              <a:rPr lang="en-US" altLang="hu-HU" dirty="0"/>
              <a:t> </a:t>
            </a:r>
            <a:r>
              <a:rPr lang="el-GR" altLang="hu-HU" dirty="0" smtClean="0"/>
              <a:t>ε</a:t>
            </a:r>
            <a:r>
              <a:rPr lang="en-US" altLang="hu-HU" dirty="0" smtClean="0">
                <a:latin typeface="Lucida Sans Unicode" panose="020B0602030504020204" pitchFamily="34" charset="0"/>
              </a:rPr>
              <a:t> </a:t>
            </a:r>
            <a:r>
              <a:rPr lang="hu-HU" altLang="hu-HU" dirty="0" smtClean="0">
                <a:latin typeface="Lucida Sans Unicode" panose="020B0602030504020204" pitchFamily="34" charset="0"/>
              </a:rPr>
              <a:t>a </a:t>
            </a:r>
            <a:r>
              <a:rPr lang="hu-HU" altLang="hu-HU" dirty="0" err="1" smtClean="0">
                <a:latin typeface="Lucida Sans Unicode" panose="020B0602030504020204" pitchFamily="34" charset="0"/>
              </a:rPr>
              <a:t>konkatenáció</a:t>
            </a:r>
            <a:r>
              <a:rPr lang="hu-HU" altLang="hu-HU" dirty="0" smtClean="0">
                <a:latin typeface="Lucida Sans Unicode" panose="020B0602030504020204" pitchFamily="34" charset="0"/>
              </a:rPr>
              <a:t> egységeleme.</a:t>
            </a:r>
            <a:endParaRPr lang="en-US" altLang="hu-HU" dirty="0"/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ɛ </a:t>
            </a:r>
            <a:r>
              <a:rPr lang="en-US" altLang="hu-HU" dirty="0" smtClean="0"/>
              <a:t>R </a:t>
            </a:r>
            <a:r>
              <a:rPr lang="en-US" altLang="hu-HU" dirty="0"/>
              <a:t>= </a:t>
            </a:r>
            <a:r>
              <a:rPr lang="en-US" altLang="hu-HU" dirty="0" smtClean="0"/>
              <a:t>R</a:t>
            </a:r>
            <a:r>
              <a:rPr lang="en-US" dirty="0" smtClean="0">
                <a:latin typeface="Calibri" panose="020F0502020204030204" pitchFamily="34" charset="0"/>
              </a:rPr>
              <a:t> ɛ</a:t>
            </a:r>
            <a:r>
              <a:rPr lang="en-US" altLang="hu-HU" dirty="0" smtClean="0"/>
              <a:t> </a:t>
            </a:r>
            <a:r>
              <a:rPr lang="en-US" altLang="hu-HU" dirty="0"/>
              <a:t>= R.</a:t>
            </a:r>
          </a:p>
          <a:p>
            <a:r>
              <a:rPr lang="en-US" altLang="hu-HU" dirty="0"/>
              <a:t> </a:t>
            </a:r>
            <a:r>
              <a:rPr lang="en-US" altLang="hu-HU" sz="24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 </a:t>
            </a:r>
            <a:r>
              <a:rPr lang="hu-HU" altLang="hu-HU" dirty="0" smtClean="0"/>
              <a:t>a </a:t>
            </a:r>
            <a:r>
              <a:rPr lang="hu-HU" altLang="hu-HU" dirty="0" err="1" smtClean="0"/>
              <a:t>konkatenáció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nulleleme</a:t>
            </a:r>
            <a:r>
              <a:rPr lang="hu-HU" altLang="hu-HU" dirty="0" smtClean="0"/>
              <a:t>.</a:t>
            </a:r>
            <a:r>
              <a:rPr lang="en-US" altLang="hu-HU" dirty="0" smtClean="0"/>
              <a:t>.</a:t>
            </a:r>
            <a:endParaRPr lang="en-US" altLang="hu-HU" dirty="0"/>
          </a:p>
          <a:p>
            <a:pPr lvl="1"/>
            <a:r>
              <a:rPr lang="en-US" altLang="hu-HU" sz="20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R = R</a:t>
            </a:r>
            <a:r>
              <a:rPr lang="en-US" altLang="hu-HU" sz="20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 = </a:t>
            </a:r>
            <a:r>
              <a:rPr lang="en-US" altLang="hu-HU" sz="20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9A7-D17E-4874-952C-683BA03DA2F8}" type="slidenum">
              <a:rPr lang="en-US" altLang="hu-HU"/>
              <a:pPr/>
              <a:t>24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ECA-4188-4559-B6A7-07F58793163D}" type="slidenum">
              <a:rPr lang="en-US"/>
              <a:pPr/>
              <a:t>25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hu-HU" dirty="0" smtClean="0"/>
              <a:t>Nyelvosztályok tulajdonságai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680592"/>
          </a:xfrm>
        </p:spPr>
        <p:txBody>
          <a:bodyPr/>
          <a:lstStyle/>
          <a:p>
            <a:pPr marL="609600" indent="-609600"/>
            <a:r>
              <a:rPr lang="hu-HU" dirty="0" smtClean="0"/>
              <a:t>Egy nyelvosztálynak vannak</a:t>
            </a:r>
            <a:r>
              <a:rPr lang="en-US" dirty="0" smtClean="0"/>
              <a:t>: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hu-HU" dirty="0" smtClean="0"/>
              <a:t>Döntési tulajdonságai</a:t>
            </a:r>
            <a:endParaRPr lang="en-US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hu-HU" dirty="0" smtClean="0"/>
              <a:t>Zártsági tulajdonságai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DCF8-015F-4A61-B89F-0307D8010687}" type="slidenum">
              <a:rPr lang="en-US"/>
              <a:pPr/>
              <a:t>26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tulajdonságok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2052925"/>
            <a:ext cx="6984660" cy="419548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hu-HU" i="1" dirty="0" smtClean="0">
                <a:solidFill>
                  <a:srgbClr val="FF0066"/>
                </a:solidFill>
              </a:rPr>
              <a:t>döntési tulajdonság</a:t>
            </a:r>
            <a:r>
              <a:rPr lang="en-US" dirty="0" smtClean="0"/>
              <a:t> </a:t>
            </a:r>
            <a:r>
              <a:rPr lang="hu-HU" dirty="0" smtClean="0"/>
              <a:t>egy algoritmus, amely egy</a:t>
            </a:r>
            <a:r>
              <a:rPr lang="en-US" dirty="0" smtClean="0"/>
              <a:t> </a:t>
            </a:r>
            <a:r>
              <a:rPr lang="hu-HU" dirty="0" smtClean="0"/>
              <a:t>nyelv formális leírásából kiindulva megmondja (</a:t>
            </a:r>
            <a:r>
              <a:rPr lang="hu-HU" dirty="0" err="1" smtClean="0"/>
              <a:t>elfönti</a:t>
            </a:r>
            <a:r>
              <a:rPr lang="hu-HU" dirty="0" smtClean="0"/>
              <a:t>), hogy valamely tulajdonság fennáll-e.</a:t>
            </a:r>
          </a:p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dirty="0" smtClean="0"/>
              <a:t>Az L nyelv üres-e?</a:t>
            </a:r>
          </a:p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hu-HU" dirty="0" smtClean="0"/>
              <a:t>: „Terminál-e a protokoll?=„Véges-e a nyelv?”</a:t>
            </a:r>
          </a:p>
          <a:p>
            <a:r>
              <a:rPr lang="hu-HU" dirty="0" smtClean="0"/>
              <a:t>A nyelv formális leírása: </a:t>
            </a:r>
          </a:p>
          <a:p>
            <a:pPr lvl="1"/>
            <a:r>
              <a:rPr lang="hu-HU" dirty="0" smtClean="0"/>
              <a:t>Reguláris kifejezés, vagy</a:t>
            </a:r>
          </a:p>
          <a:p>
            <a:pPr lvl="1"/>
            <a:r>
              <a:rPr lang="hu-HU" dirty="0" smtClean="0"/>
              <a:t>DFA</a:t>
            </a:r>
            <a:r>
              <a:rPr lang="hu-HU" sz="2000" dirty="0" smtClean="0"/>
              <a:t> </a:t>
            </a:r>
          </a:p>
          <a:p>
            <a:pPr lvl="1"/>
            <a:endParaRPr lang="hu-HU" dirty="0" smtClean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4AEB-9EA9-4648-8495-5D41E8E0FCAC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Döntési tulajdonságok 2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dirty="0" smtClean="0"/>
              <a:t>Szükség lehet egy</a:t>
            </a:r>
            <a:r>
              <a:rPr lang="en-US" dirty="0" smtClean="0"/>
              <a:t> “</a:t>
            </a:r>
            <a:r>
              <a:rPr lang="hu-HU" dirty="0" smtClean="0"/>
              <a:t>minimális” (legkevesebb állapotszámú) automatára vagy egy legrövidebb reguláris kifejezésre</a:t>
            </a:r>
            <a:endParaRPr lang="en-US" dirty="0"/>
          </a:p>
          <a:p>
            <a:r>
              <a:rPr lang="hu-HU" dirty="0" smtClean="0"/>
              <a:t>Ha nem tudjuk eldönteni a </a:t>
            </a:r>
            <a:r>
              <a:rPr lang="en-US" dirty="0" smtClean="0"/>
              <a:t>“</a:t>
            </a:r>
            <a:r>
              <a:rPr lang="hu-HU" dirty="0" smtClean="0"/>
              <a:t>Ez a két nyelv azonos-e?</a:t>
            </a:r>
            <a:r>
              <a:rPr lang="en-US" dirty="0" smtClean="0"/>
              <a:t>”</a:t>
            </a:r>
            <a:r>
              <a:rPr lang="hu-HU" dirty="0" smtClean="0"/>
              <a:t> kérdést, akkor azt se tudjuk eldönteni, hogy két DFA ugyanazt a nyelvet definiálja-e, és így minimál-automatát sem tudunk keresni.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96B-2196-4E29-92DC-51E9ACD82EFF}" type="slidenum">
              <a:rPr lang="en-US"/>
              <a:pPr/>
              <a:t>28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Zártsági tulajdonságok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Legyen adott valahány (véges sok) nyelv egy nyelvosztályban, valamint egy művelet (pl. unió). Azt mondjuk, hogy a nyelvosztály</a:t>
            </a:r>
            <a:r>
              <a:rPr lang="en-US" dirty="0" smtClean="0"/>
              <a:t> </a:t>
            </a:r>
            <a:r>
              <a:rPr lang="hu-HU" i="1" dirty="0" smtClean="0">
                <a:solidFill>
                  <a:srgbClr val="FF0066"/>
                </a:solidFill>
              </a:rPr>
              <a:t>zárt</a:t>
            </a:r>
            <a:r>
              <a:rPr lang="en-US" dirty="0" smtClean="0"/>
              <a:t>  </a:t>
            </a:r>
            <a:r>
              <a:rPr lang="hu-HU" dirty="0" smtClean="0"/>
              <a:t>az adott műveletre, ha a műveletet végrehajtva, a kapott nyelv is benne van az osztályban.</a:t>
            </a:r>
            <a:endParaRPr lang="en-US" dirty="0"/>
          </a:p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dirty="0" smtClean="0"/>
              <a:t>a </a:t>
            </a:r>
            <a:r>
              <a:rPr lang="en-US" dirty="0" err="1" smtClean="0"/>
              <a:t>regul</a:t>
            </a:r>
            <a:r>
              <a:rPr lang="hu-HU" dirty="0" err="1" smtClean="0"/>
              <a:t>áris</a:t>
            </a:r>
            <a:r>
              <a:rPr lang="en-US" dirty="0" smtClean="0"/>
              <a:t> </a:t>
            </a:r>
            <a:r>
              <a:rPr lang="hu-HU" dirty="0" smtClean="0"/>
              <a:t>nyelvek zártak unióra, </a:t>
            </a:r>
            <a:r>
              <a:rPr lang="hu-HU" dirty="0" err="1" smtClean="0"/>
              <a:t>konkatenációra</a:t>
            </a:r>
            <a:r>
              <a:rPr lang="hu-HU" dirty="0" smtClean="0"/>
              <a:t> és a * műveletre.</a:t>
            </a:r>
            <a:endParaRPr lang="en-US" dirty="0"/>
          </a:p>
          <a:p>
            <a:pPr lvl="1"/>
            <a:r>
              <a:rPr lang="hu-HU" dirty="0" smtClean="0"/>
              <a:t>A RE definíciójából adódik.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D15D-2E63-4310-ADE5-D79C64D46B9F}" type="slidenum">
              <a:rPr lang="en-US"/>
              <a:pPr/>
              <a:t>29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dirty="0" smtClean="0"/>
              <a:t>a zártsági tulajdonság alkalmazása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hu-HU" sz="2400" dirty="0" smtClean="0"/>
              <a:t>Tegyük fel, hogy bebizonyítottuk:</a:t>
            </a:r>
            <a:br>
              <a:rPr lang="hu-HU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 | n </a:t>
            </a:r>
            <a:r>
              <a:rPr lang="en-US" sz="2400" u="sng" dirty="0"/>
              <a:t>&gt;</a:t>
            </a:r>
            <a:r>
              <a:rPr lang="en-US" sz="2400" dirty="0"/>
              <a:t> 0} </a:t>
            </a:r>
            <a:r>
              <a:rPr lang="en-US" sz="2400" dirty="0" smtClean="0"/>
              <a:t> </a:t>
            </a:r>
            <a:r>
              <a:rPr lang="en-US" sz="2400" u="sng" dirty="0" smtClean="0"/>
              <a:t>n</a:t>
            </a:r>
            <a:r>
              <a:rPr lang="hu-HU" sz="2400" u="sng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regul</a:t>
            </a:r>
            <a:r>
              <a:rPr lang="hu-HU" sz="2400" dirty="0" err="1" smtClean="0"/>
              <a:t>áris</a:t>
            </a:r>
            <a:r>
              <a:rPr lang="hu-HU" sz="2400" dirty="0" smtClean="0"/>
              <a:t> (majd később a pumpáló lemmával).</a:t>
            </a:r>
          </a:p>
          <a:p>
            <a:r>
              <a:rPr lang="hu-HU" sz="2400" i="1" dirty="0" smtClean="0"/>
              <a:t>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hu-HU" sz="2400" dirty="0" smtClean="0"/>
              <a:t>azonos számú 0-t és 1-t tartalmazó szavak nyelve – vajon reguláris-e? tegyük fel, hogy igen.</a:t>
            </a:r>
            <a:endParaRPr lang="en-US" sz="2400" dirty="0"/>
          </a:p>
          <a:p>
            <a:r>
              <a:rPr lang="hu-HU" sz="2400" dirty="0" smtClean="0"/>
              <a:t>A r</a:t>
            </a:r>
            <a:r>
              <a:rPr lang="en-US" sz="2400" dirty="0" err="1" smtClean="0"/>
              <a:t>egul</a:t>
            </a:r>
            <a:r>
              <a:rPr lang="hu-HU" sz="2400" dirty="0" err="1" smtClean="0"/>
              <a:t>áris</a:t>
            </a:r>
            <a:r>
              <a:rPr lang="hu-HU" sz="2400" dirty="0" smtClean="0"/>
              <a:t> nyelvek zártak 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</a:t>
            </a:r>
            <a:r>
              <a:rPr lang="hu-HU" sz="2400" dirty="0" smtClean="0">
                <a:sym typeface="Symbol" pitchFamily="18" charset="2"/>
              </a:rPr>
              <a:t> műveletre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hu-HU" sz="2400" dirty="0" smtClean="0"/>
              <a:t>Ha</a:t>
            </a:r>
            <a:r>
              <a:rPr lang="en-US" sz="2400" dirty="0" smtClean="0"/>
              <a:t> </a:t>
            </a: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 smtClean="0"/>
              <a:t>regul</a:t>
            </a:r>
            <a:r>
              <a:rPr lang="hu-HU" sz="2400" dirty="0" err="1" smtClean="0"/>
              <a:t>áris</a:t>
            </a:r>
            <a:r>
              <a:rPr lang="hu-HU" sz="2400" dirty="0" smtClean="0"/>
              <a:t> lenne</a:t>
            </a:r>
            <a:r>
              <a:rPr lang="en-US" sz="2400" dirty="0" smtClean="0"/>
              <a:t>, </a:t>
            </a:r>
            <a:r>
              <a:rPr lang="hu-HU" sz="2400" dirty="0" smtClean="0"/>
              <a:t>akkor</a:t>
            </a:r>
            <a:r>
              <a:rPr lang="en-US" sz="2400" dirty="0" smtClean="0"/>
              <a:t> </a:t>
            </a:r>
            <a:r>
              <a:rPr lang="en-US" sz="2400" dirty="0"/>
              <a:t>L</a:t>
            </a:r>
            <a:r>
              <a:rPr lang="en-US" sz="2400" baseline="-25000" dirty="0"/>
              <a:t>2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L(</a:t>
            </a:r>
            <a:r>
              <a:rPr lang="en-US" sz="2400" b="1" dirty="0"/>
              <a:t>0</a:t>
            </a:r>
            <a:r>
              <a:rPr lang="en-US" sz="2400" dirty="0"/>
              <a:t>*</a:t>
            </a:r>
            <a:r>
              <a:rPr lang="en-US" sz="2400" b="1" dirty="0"/>
              <a:t>1</a:t>
            </a:r>
            <a:r>
              <a:rPr lang="en-US" sz="2400" dirty="0"/>
              <a:t>*) = L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hu-HU" sz="2400" dirty="0" smtClean="0"/>
              <a:t>is reguláris lenne, de nem az!</a:t>
            </a:r>
            <a:endParaRPr lang="en-US" sz="240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smtClean="0"/>
              <a:t>RE: </a:t>
            </a:r>
            <a:r>
              <a:rPr lang="hu-HU" altLang="hu-HU" dirty="0" smtClean="0"/>
              <a:t>definíció</a:t>
            </a:r>
            <a:endParaRPr lang="en-US" altLang="hu-HU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chemeClr val="bg1"/>
                </a:solidFill>
              </a:rPr>
              <a:t>Alap </a:t>
            </a:r>
            <a:r>
              <a:rPr lang="en-US" altLang="hu-HU" dirty="0" smtClean="0">
                <a:solidFill>
                  <a:schemeClr val="bg1"/>
                </a:solidFill>
              </a:rPr>
              <a:t>1</a:t>
            </a:r>
            <a:r>
              <a:rPr lang="en-US" altLang="hu-HU" dirty="0"/>
              <a:t>: </a:t>
            </a:r>
            <a:r>
              <a:rPr lang="hu-HU" altLang="hu-HU" dirty="0" smtClean="0"/>
              <a:t>ha</a:t>
            </a:r>
            <a:r>
              <a:rPr lang="en-US" altLang="hu-HU" dirty="0" smtClean="0"/>
              <a:t> </a:t>
            </a:r>
            <a:r>
              <a:rPr lang="en-US" altLang="hu-HU" i="1" dirty="0"/>
              <a:t>a</a:t>
            </a:r>
            <a:r>
              <a:rPr lang="en-US" altLang="hu-HU" dirty="0"/>
              <a:t>  </a:t>
            </a:r>
            <a:r>
              <a:rPr lang="hu-HU" altLang="hu-HU" dirty="0" smtClean="0"/>
              <a:t>egy szimbólum, akkor</a:t>
            </a:r>
            <a:r>
              <a:rPr lang="en-US" altLang="hu-HU" dirty="0" smtClean="0"/>
              <a:t> </a:t>
            </a:r>
            <a:r>
              <a:rPr lang="en-US" altLang="hu-HU" b="1" dirty="0"/>
              <a:t>a</a:t>
            </a:r>
            <a:r>
              <a:rPr lang="en-US" altLang="hu-HU" dirty="0"/>
              <a:t> </a:t>
            </a:r>
            <a:r>
              <a:rPr lang="en-US" altLang="hu-HU" dirty="0" smtClean="0"/>
              <a:t> </a:t>
            </a:r>
            <a:r>
              <a:rPr lang="en-US" altLang="hu-HU" dirty="0"/>
              <a:t>RE,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</a:t>
            </a:r>
            <a:r>
              <a:rPr lang="en-US" altLang="hu-HU" dirty="0"/>
              <a:t>L(</a:t>
            </a:r>
            <a:r>
              <a:rPr lang="en-US" altLang="hu-HU" b="1" dirty="0"/>
              <a:t>a</a:t>
            </a:r>
            <a:r>
              <a:rPr lang="en-US" altLang="hu-HU" dirty="0"/>
              <a:t>) = {a}.</a:t>
            </a:r>
          </a:p>
          <a:p>
            <a:r>
              <a:rPr lang="hu-HU" altLang="hu-HU" dirty="0" smtClean="0">
                <a:solidFill>
                  <a:schemeClr val="bg1"/>
                </a:solidFill>
              </a:rPr>
              <a:t>Alap</a:t>
            </a:r>
            <a:r>
              <a:rPr lang="en-US" altLang="hu-HU" dirty="0" smtClean="0">
                <a:solidFill>
                  <a:schemeClr val="bg1"/>
                </a:solidFill>
              </a:rPr>
              <a:t> </a:t>
            </a:r>
            <a:r>
              <a:rPr lang="en-US" altLang="hu-HU" dirty="0">
                <a:solidFill>
                  <a:schemeClr val="bg1"/>
                </a:solidFill>
              </a:rPr>
              <a:t>2</a:t>
            </a:r>
            <a:r>
              <a:rPr lang="en-US" altLang="hu-HU" dirty="0"/>
              <a:t>: </a:t>
            </a:r>
            <a:r>
              <a:rPr lang="en-US" dirty="0" smtClean="0">
                <a:latin typeface="Calibri" panose="020F0502020204030204" pitchFamily="34" charset="0"/>
              </a:rPr>
              <a:t>ɛ </a:t>
            </a:r>
            <a:r>
              <a:rPr lang="en-US" altLang="hu-HU" dirty="0" smtClean="0"/>
              <a:t> </a:t>
            </a:r>
            <a:r>
              <a:rPr lang="hu-HU" altLang="hu-HU" dirty="0" smtClean="0"/>
              <a:t>egy</a:t>
            </a:r>
            <a:r>
              <a:rPr lang="en-US" altLang="hu-HU" dirty="0" smtClean="0"/>
              <a:t> </a:t>
            </a:r>
            <a:r>
              <a:rPr lang="en-US" altLang="hu-HU" dirty="0"/>
              <a:t>RE,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L(</a:t>
            </a:r>
            <a:r>
              <a:rPr lang="en-US" dirty="0" smtClean="0">
                <a:latin typeface="Calibri" panose="020F0502020204030204" pitchFamily="34" charset="0"/>
              </a:rPr>
              <a:t>ɛ </a:t>
            </a:r>
            <a:r>
              <a:rPr lang="en-US" altLang="hu-HU" dirty="0" smtClean="0"/>
              <a:t>) </a:t>
            </a:r>
            <a:r>
              <a:rPr lang="en-US" altLang="hu-HU" dirty="0"/>
              <a:t>= </a:t>
            </a:r>
            <a:r>
              <a:rPr lang="en-US" altLang="hu-HU" dirty="0" smtClean="0"/>
              <a:t>{</a:t>
            </a:r>
            <a:r>
              <a:rPr lang="en-US" dirty="0" smtClean="0">
                <a:latin typeface="Calibri" panose="020F0502020204030204" pitchFamily="34" charset="0"/>
              </a:rPr>
              <a:t>ɛ </a:t>
            </a:r>
            <a:r>
              <a:rPr lang="en-US" altLang="hu-HU" dirty="0" smtClean="0"/>
              <a:t>}.</a:t>
            </a:r>
            <a:endParaRPr lang="en-US" altLang="hu-HU" dirty="0"/>
          </a:p>
          <a:p>
            <a:r>
              <a:rPr lang="hu-HU" altLang="hu-HU" dirty="0" smtClean="0">
                <a:solidFill>
                  <a:schemeClr val="bg1"/>
                </a:solidFill>
              </a:rPr>
              <a:t>Alap </a:t>
            </a:r>
            <a:r>
              <a:rPr lang="en-US" altLang="hu-HU" dirty="0" smtClean="0">
                <a:solidFill>
                  <a:schemeClr val="bg1"/>
                </a:solidFill>
              </a:rPr>
              <a:t>3</a:t>
            </a:r>
            <a:r>
              <a:rPr lang="en-US" altLang="hu-HU" dirty="0"/>
              <a:t>: </a:t>
            </a:r>
            <a:r>
              <a:rPr lang="en-US" altLang="hu-HU" sz="24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 </a:t>
            </a:r>
            <a:r>
              <a:rPr lang="hu-HU" altLang="hu-HU" dirty="0" smtClean="0"/>
              <a:t>egy</a:t>
            </a:r>
            <a:r>
              <a:rPr lang="en-US" altLang="hu-HU" dirty="0" smtClean="0"/>
              <a:t> </a:t>
            </a:r>
            <a:r>
              <a:rPr lang="en-US" altLang="hu-HU" dirty="0"/>
              <a:t>RE,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</a:t>
            </a:r>
            <a:r>
              <a:rPr lang="en-US" altLang="hu-HU" dirty="0"/>
              <a:t>L(</a:t>
            </a:r>
            <a:r>
              <a:rPr lang="en-US" altLang="hu-HU" sz="24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) = </a:t>
            </a:r>
            <a:r>
              <a:rPr lang="en-US" altLang="hu-HU" sz="2400" dirty="0">
                <a:latin typeface="Lucida Sans Unicode" panose="020B0602030504020204" pitchFamily="34" charset="0"/>
              </a:rPr>
              <a:t>∅</a:t>
            </a:r>
            <a:r>
              <a:rPr lang="en-US" altLang="hu-HU" dirty="0"/>
              <a:t>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dirty="0" smtClean="0"/>
              <a:t>Total: 29</a:t>
            </a:r>
            <a:endParaRPr lang="en-US" alt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D345-F454-4B7C-ACEA-E3A4B32FC210}" type="slidenum">
              <a:rPr lang="en-US" altLang="hu-HU"/>
              <a:pPr/>
              <a:t>3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D1E-95D4-431C-86E7-41355D08A596}" type="slidenum">
              <a:rPr lang="en-US"/>
              <a:pPr/>
              <a:t>30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Egy adott szó benne van-e a nyelvben</a:t>
            </a:r>
            <a:endParaRPr lang="en-US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Vizsgáljuk meg a következő döntési tulajdonságot:</a:t>
            </a:r>
            <a:r>
              <a:rPr lang="en-US" dirty="0" smtClean="0"/>
              <a:t> “</a:t>
            </a:r>
            <a:r>
              <a:rPr lang="hu-HU" dirty="0" smtClean="0"/>
              <a:t>A </a:t>
            </a:r>
            <a:r>
              <a:rPr lang="en-US" dirty="0" smtClean="0"/>
              <a:t> </a:t>
            </a:r>
            <a:r>
              <a:rPr lang="en-US" dirty="0"/>
              <a:t>w </a:t>
            </a:r>
            <a:r>
              <a:rPr lang="hu-HU" dirty="0" smtClean="0"/>
              <a:t>szó benne van-e a reguláris </a:t>
            </a:r>
            <a:r>
              <a:rPr lang="en-US" dirty="0" smtClean="0"/>
              <a:t>L</a:t>
            </a:r>
            <a:r>
              <a:rPr lang="hu-HU" dirty="0" smtClean="0"/>
              <a:t> nyelvben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hu-HU" dirty="0" smtClean="0"/>
              <a:t>Legyen A az L nyelvet elfogadó DFA.</a:t>
            </a:r>
            <a:endParaRPr lang="en-US" dirty="0"/>
          </a:p>
          <a:p>
            <a:r>
              <a:rPr lang="en-US" dirty="0" smtClean="0"/>
              <a:t>S</a:t>
            </a:r>
            <a:r>
              <a:rPr lang="hu-HU" dirty="0" smtClean="0"/>
              <a:t>z</a:t>
            </a:r>
            <a:r>
              <a:rPr lang="en-US" dirty="0" err="1" smtClean="0"/>
              <a:t>imul</a:t>
            </a:r>
            <a:r>
              <a:rPr lang="hu-HU" dirty="0" smtClean="0"/>
              <a:t>áljuk A működését, miközben </a:t>
            </a:r>
            <a:r>
              <a:rPr lang="en-US" dirty="0" smtClean="0"/>
              <a:t>w</a:t>
            </a:r>
            <a:r>
              <a:rPr lang="hu-HU" dirty="0" err="1" smtClean="0"/>
              <a:t>-t</a:t>
            </a:r>
            <a:r>
              <a:rPr lang="hu-HU" dirty="0" smtClean="0"/>
              <a:t> olvassa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AEC7-9079-4D9F-8A37-007397AF7B93}" type="slidenum">
              <a:rPr lang="en-US"/>
              <a:pPr/>
              <a:t>31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66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6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6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66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66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66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66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66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66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6645" name="AutoShape 21"/>
                  <p:cNvCxnSpPr>
                    <a:cxnSpLocks noChangeShapeType="1"/>
                    <a:stCxn id="26639" idx="3"/>
                    <a:endCxn id="266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66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6647" name="AutoShape 23"/>
                  <p:cNvCxnSpPr>
                    <a:cxnSpLocks noChangeShapeType="1"/>
                    <a:stCxn id="26636" idx="7"/>
                    <a:endCxn id="266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362201" y="2438399"/>
            <a:ext cx="1200152" cy="984250"/>
            <a:chOff x="1238" y="1536"/>
            <a:chExt cx="756" cy="620"/>
          </a:xfrm>
        </p:grpSpPr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dirty="0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38402" y="4952999"/>
            <a:ext cx="865188" cy="1517650"/>
            <a:chOff x="1574" y="3120"/>
            <a:chExt cx="545" cy="956"/>
          </a:xfrm>
        </p:grpSpPr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D7B9-A11B-4DD1-AF95-C56F71C6E9E1}" type="slidenum">
              <a:rPr lang="en-US"/>
              <a:pPr/>
              <a:t>32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57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6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6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76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76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6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69" name="AutoShape 21"/>
                  <p:cNvCxnSpPr>
                    <a:cxnSpLocks noChangeShapeType="1"/>
                    <a:stCxn id="27663" idx="3"/>
                    <a:endCxn id="2766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767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71" name="AutoShape 23"/>
                  <p:cNvCxnSpPr>
                    <a:cxnSpLocks noChangeShapeType="1"/>
                    <a:stCxn id="27660" idx="7"/>
                    <a:endCxn id="2766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743198" y="2438399"/>
            <a:ext cx="1200150" cy="984250"/>
            <a:chOff x="1238" y="1536"/>
            <a:chExt cx="756" cy="620"/>
          </a:xfrm>
        </p:grpSpPr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sz="1800" dirty="0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438401" y="4952999"/>
            <a:ext cx="865188" cy="1517650"/>
            <a:chOff x="1574" y="3120"/>
            <a:chExt cx="545" cy="956"/>
          </a:xfrm>
        </p:grpSpPr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24AC-0E32-492C-82E5-8D0817216368}" type="slidenum">
              <a:rPr lang="en-US"/>
              <a:pPr/>
              <a:t>33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8681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86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86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86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86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86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868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9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86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8693" name="AutoShape 21"/>
                  <p:cNvCxnSpPr>
                    <a:cxnSpLocks noChangeShapeType="1"/>
                    <a:stCxn id="28687" idx="3"/>
                    <a:endCxn id="28686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869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8695" name="AutoShape 23"/>
                  <p:cNvCxnSpPr>
                    <a:cxnSpLocks noChangeShapeType="1"/>
                    <a:stCxn id="28684" idx="7"/>
                    <a:endCxn id="28684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047998" y="2438399"/>
            <a:ext cx="1200150" cy="984250"/>
            <a:chOff x="1238" y="1536"/>
            <a:chExt cx="756" cy="620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sz="1800" dirty="0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91001" y="4952999"/>
            <a:ext cx="865188" cy="1517650"/>
            <a:chOff x="1574" y="3120"/>
            <a:chExt cx="545" cy="956"/>
          </a:xfrm>
        </p:grpSpPr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BC6-0EC7-4140-A5E1-45B7AF673655}" type="slidenum">
              <a:rPr lang="en-US"/>
              <a:pPr/>
              <a:t>34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970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0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97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970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971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971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971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971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9717" name="AutoShape 21"/>
                  <p:cNvCxnSpPr>
                    <a:cxnSpLocks noChangeShapeType="1"/>
                    <a:stCxn id="29711" idx="3"/>
                    <a:endCxn id="2971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97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9719" name="AutoShape 23"/>
                  <p:cNvCxnSpPr>
                    <a:cxnSpLocks noChangeShapeType="1"/>
                    <a:stCxn id="29708" idx="7"/>
                    <a:endCxn id="2970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1" y="2438399"/>
            <a:ext cx="1200151" cy="984250"/>
            <a:chOff x="1238" y="1536"/>
            <a:chExt cx="756" cy="620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sz="1800" dirty="0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438401" y="4952999"/>
            <a:ext cx="865188" cy="1517650"/>
            <a:chOff x="1574" y="3120"/>
            <a:chExt cx="545" cy="956"/>
          </a:xfrm>
        </p:grpSpPr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AD5F-0A58-4982-A55D-5B5EB75C09D3}" type="slidenum">
              <a:rPr lang="en-US"/>
              <a:pPr/>
              <a:t>35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726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0727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0729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07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07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07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07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07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073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07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0741" name="AutoShape 21"/>
                  <p:cNvCxnSpPr>
                    <a:cxnSpLocks noChangeShapeType="1"/>
                    <a:stCxn id="30735" idx="3"/>
                    <a:endCxn id="30734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3074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0743" name="AutoShape 23"/>
                  <p:cNvCxnSpPr>
                    <a:cxnSpLocks noChangeShapeType="1"/>
                    <a:stCxn id="30732" idx="7"/>
                    <a:endCxn id="30732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33801" y="2438399"/>
            <a:ext cx="1200151" cy="984250"/>
            <a:chOff x="1238" y="1536"/>
            <a:chExt cx="756" cy="620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sz="1800" dirty="0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191005" y="4952999"/>
            <a:ext cx="865189" cy="1517650"/>
            <a:chOff x="1574" y="3120"/>
            <a:chExt cx="545" cy="956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6AAB-3CB9-47FD-8884-62A98E2C005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sz="3600" dirty="0" smtClean="0"/>
              <a:t>w</a:t>
            </a:r>
            <a:r>
              <a:rPr lang="el-GR" dirty="0" smtClean="0">
                <a:latin typeface="Calibri"/>
              </a:rPr>
              <a:t>ϵ</a:t>
            </a:r>
            <a:r>
              <a:rPr lang="hu-HU" dirty="0" smtClean="0">
                <a:latin typeface="Calibri"/>
              </a:rPr>
              <a:t>L ?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Start</a:t>
              </a:r>
              <a:endParaRPr lang="en-US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5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17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17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17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17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176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17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1765" name="AutoShape 21"/>
                  <p:cNvCxnSpPr>
                    <a:cxnSpLocks noChangeShapeType="1"/>
                    <a:stCxn id="31759" idx="3"/>
                    <a:endCxn id="3175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317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1767" name="AutoShape 23"/>
                  <p:cNvCxnSpPr>
                    <a:cxnSpLocks noChangeShapeType="1"/>
                    <a:stCxn id="31756" idx="7"/>
                    <a:endCxn id="3175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038599" y="2438399"/>
            <a:ext cx="1200150" cy="984250"/>
            <a:chOff x="1238" y="1536"/>
            <a:chExt cx="756" cy="620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56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következő</a:t>
              </a:r>
              <a:br>
                <a:rPr lang="hu-HU" sz="1800" dirty="0" smtClean="0"/>
              </a:br>
              <a:r>
                <a:rPr lang="hu-HU" sz="1800" dirty="0" smtClean="0"/>
                <a:t>jel</a:t>
              </a:r>
              <a:endParaRPr lang="en-US" sz="1800" dirty="0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791205" y="4876799"/>
            <a:ext cx="865189" cy="1517650"/>
            <a:chOff x="1574" y="3120"/>
            <a:chExt cx="545" cy="956"/>
          </a:xfrm>
        </p:grpSpPr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545" cy="4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Jelen</a:t>
              </a:r>
              <a:br>
                <a:rPr lang="hu-HU" sz="1800" dirty="0" smtClean="0"/>
              </a:br>
              <a:r>
                <a:rPr lang="hu-HU" sz="1800" dirty="0" smtClean="0"/>
                <a:t>állapot</a:t>
              </a:r>
              <a:endParaRPr lang="en-US" sz="1800" dirty="0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0F32-5951-4BE8-B762-8EDBF58ED908}" type="slidenum">
              <a:rPr lang="en-US"/>
              <a:pPr/>
              <a:t>37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konverziók körforgása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419872" y="2204864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715272" y="3271664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419872" y="4338464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NFA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200672" y="3271664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-NFA</a:t>
            </a:r>
          </a:p>
        </p:txBody>
      </p:sp>
      <p:cxnSp>
        <p:nvCxnSpPr>
          <p:cNvPr id="32776" name="AutoShape 8"/>
          <p:cNvCxnSpPr>
            <a:cxnSpLocks noChangeShapeType="1"/>
            <a:stCxn id="32773" idx="0"/>
            <a:endCxn id="32772" idx="3"/>
          </p:cNvCxnSpPr>
          <p:nvPr/>
        </p:nvCxnSpPr>
        <p:spPr bwMode="auto">
          <a:xfrm rot="5400000" flipH="1">
            <a:off x="4467622" y="2528714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7" name="AutoShape 9"/>
          <p:cNvCxnSpPr>
            <a:cxnSpLocks noChangeShapeType="1"/>
            <a:stCxn id="32772" idx="1"/>
            <a:endCxn id="32775" idx="0"/>
          </p:cNvCxnSpPr>
          <p:nvPr/>
        </p:nvCxnSpPr>
        <p:spPr bwMode="auto">
          <a:xfrm rot="10800000" flipV="1">
            <a:off x="2695972" y="2509664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8" name="AutoShape 10"/>
          <p:cNvCxnSpPr>
            <a:cxnSpLocks noChangeShapeType="1"/>
            <a:stCxn id="32775" idx="2"/>
            <a:endCxn id="32774" idx="1"/>
          </p:cNvCxnSpPr>
          <p:nvPr/>
        </p:nvCxnSpPr>
        <p:spPr bwMode="auto">
          <a:xfrm rot="16200000" flipH="1">
            <a:off x="2676922" y="3900314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9" name="AutoShape 11"/>
          <p:cNvCxnSpPr>
            <a:cxnSpLocks noChangeShapeType="1"/>
            <a:stCxn id="32774" idx="3"/>
            <a:endCxn id="32773" idx="2"/>
          </p:cNvCxnSpPr>
          <p:nvPr/>
        </p:nvCxnSpPr>
        <p:spPr bwMode="auto">
          <a:xfrm flipV="1">
            <a:off x="4486672" y="3881264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Dátum hely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AB3-F0ED-4598-BEB3-D19E76A414EB}" type="slidenum">
              <a:rPr lang="en-US"/>
              <a:pPr/>
              <a:t>38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üresség p</a:t>
            </a:r>
            <a:r>
              <a:rPr lang="en-US" dirty="0" err="1" smtClean="0"/>
              <a:t>robl</a:t>
            </a:r>
            <a:r>
              <a:rPr lang="hu-HU" dirty="0" smtClean="0"/>
              <a:t>é</a:t>
            </a:r>
            <a:r>
              <a:rPr lang="en-US" dirty="0" smtClean="0"/>
              <a:t>m</a:t>
            </a:r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dirty="0" smtClean="0"/>
              <a:t>Adott egy reguláris nyelv: van-e benne szó egyáltalán?</a:t>
            </a:r>
            <a:endParaRPr lang="en-US" dirty="0"/>
          </a:p>
          <a:p>
            <a:r>
              <a:rPr lang="hu-HU" dirty="0" smtClean="0"/>
              <a:t>Legyen a nyelv </a:t>
            </a:r>
            <a:r>
              <a:rPr lang="hu-HU" dirty="0" err="1" smtClean="0"/>
              <a:t>DFA-val</a:t>
            </a:r>
            <a:r>
              <a:rPr lang="hu-HU" dirty="0" smtClean="0"/>
              <a:t> reprezentálva.</a:t>
            </a:r>
            <a:endParaRPr lang="en-US" dirty="0"/>
          </a:p>
          <a:p>
            <a:r>
              <a:rPr lang="hu-HU" dirty="0" smtClean="0"/>
              <a:t>Rajzoljuk meg a gráfot.</a:t>
            </a:r>
            <a:endParaRPr lang="en-US" dirty="0"/>
          </a:p>
          <a:p>
            <a:r>
              <a:rPr lang="hu-HU" dirty="0" smtClean="0"/>
              <a:t>Keressük meg a kezdőállapotból elérhető állapotokat.</a:t>
            </a:r>
            <a:endParaRPr lang="en-US" dirty="0"/>
          </a:p>
          <a:p>
            <a:r>
              <a:rPr lang="hu-HU" dirty="0" smtClean="0"/>
              <a:t>Ha van köztük végállapot, akkor a nyelv nem üres; egyébként üres.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5D4-D68B-42B9-AE80-C5DBB06DE741}" type="slidenum">
              <a:rPr lang="en-US"/>
              <a:pPr/>
              <a:t>39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végtelenség probléma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dirty="0" smtClean="0"/>
              <a:t>Végtelen sok szó van-e egy reguláris nyelvben?</a:t>
            </a:r>
            <a:endParaRPr lang="en-US" dirty="0"/>
          </a:p>
          <a:p>
            <a:r>
              <a:rPr lang="hu-HU" dirty="0" smtClean="0"/>
              <a:t>Legyen a nyelv </a:t>
            </a:r>
            <a:r>
              <a:rPr lang="hu-HU" dirty="0" err="1" smtClean="0"/>
              <a:t>DFA-val</a:t>
            </a:r>
            <a:r>
              <a:rPr lang="hu-HU" dirty="0" smtClean="0"/>
              <a:t> reprezentálva.</a:t>
            </a:r>
            <a:endParaRPr lang="en-US" dirty="0"/>
          </a:p>
          <a:p>
            <a:r>
              <a:rPr lang="hu-HU" dirty="0" smtClean="0">
                <a:solidFill>
                  <a:srgbClr val="CC9900"/>
                </a:solidFill>
              </a:rPr>
              <a:t>Ötlet</a:t>
            </a:r>
            <a:r>
              <a:rPr lang="en-US" dirty="0" smtClean="0"/>
              <a:t>: </a:t>
            </a:r>
            <a:r>
              <a:rPr lang="hu-HU" dirty="0" smtClean="0"/>
              <a:t>ha a</a:t>
            </a:r>
            <a:r>
              <a:rPr lang="en-US" dirty="0" smtClean="0"/>
              <a:t> </a:t>
            </a:r>
            <a:r>
              <a:rPr lang="en-US" dirty="0"/>
              <a:t>DFA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  <a:r>
              <a:rPr lang="hu-HU" dirty="0" smtClean="0"/>
              <a:t>állapottal rendelkezik, és a nyelvben van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  <a:r>
              <a:rPr lang="hu-HU" dirty="0" smtClean="0"/>
              <a:t>hosszú, vagy annál hosszabb szó, akkor a nyelv végtelen.</a:t>
            </a:r>
          </a:p>
          <a:p>
            <a:r>
              <a:rPr lang="en-US" dirty="0" smtClean="0"/>
              <a:t> </a:t>
            </a:r>
            <a:r>
              <a:rPr lang="hu-HU" dirty="0" smtClean="0"/>
              <a:t>Egyébként a nyelv véges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hu-HU" dirty="0" smtClean="0"/>
              <a:t>Legfeljebb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dirty="0"/>
              <a:t>  </a:t>
            </a:r>
            <a:r>
              <a:rPr lang="hu-HU" dirty="0" smtClean="0"/>
              <a:t>hosszú szavak lehetnek benne.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smtClean="0"/>
              <a:t>RE: </a:t>
            </a:r>
            <a:r>
              <a:rPr lang="hu-HU" altLang="hu-HU" dirty="0" smtClean="0"/>
              <a:t>d</a:t>
            </a:r>
            <a:r>
              <a:rPr lang="en-US" altLang="hu-HU" dirty="0" err="1" smtClean="0"/>
              <a:t>efin</a:t>
            </a:r>
            <a:r>
              <a:rPr lang="hu-HU" altLang="hu-HU" dirty="0" err="1" smtClean="0"/>
              <a:t>íció</a:t>
            </a:r>
            <a:r>
              <a:rPr lang="en-US" altLang="hu-HU" dirty="0" smtClean="0"/>
              <a:t> </a:t>
            </a:r>
            <a:r>
              <a:rPr lang="en-US" altLang="hu-HU" dirty="0"/>
              <a:t>–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 err="1" smtClean="0">
                <a:solidFill>
                  <a:schemeClr val="bg1"/>
                </a:solidFill>
              </a:rPr>
              <a:t>Indu</a:t>
            </a:r>
            <a:r>
              <a:rPr lang="hu-HU" altLang="hu-HU" dirty="0" err="1" smtClean="0">
                <a:solidFill>
                  <a:schemeClr val="bg1"/>
                </a:solidFill>
              </a:rPr>
              <a:t>kció</a:t>
            </a:r>
            <a:r>
              <a:rPr lang="en-US" altLang="hu-HU" dirty="0" smtClean="0">
                <a:solidFill>
                  <a:schemeClr val="bg1"/>
                </a:solidFill>
              </a:rPr>
              <a:t> </a:t>
            </a:r>
            <a:r>
              <a:rPr lang="en-US" altLang="hu-HU" dirty="0">
                <a:solidFill>
                  <a:schemeClr val="bg1"/>
                </a:solidFill>
              </a:rPr>
              <a:t>1</a:t>
            </a:r>
            <a:r>
              <a:rPr lang="en-US" altLang="hu-HU" dirty="0"/>
              <a:t>: </a:t>
            </a:r>
            <a:r>
              <a:rPr lang="hu-HU" altLang="hu-HU" dirty="0" smtClean="0"/>
              <a:t>Ha</a:t>
            </a:r>
            <a:r>
              <a:rPr lang="en-US" altLang="hu-HU" dirty="0" smtClean="0"/>
              <a:t> </a:t>
            </a:r>
            <a:r>
              <a:rPr lang="en-US" altLang="hu-HU" dirty="0"/>
              <a:t>E</a:t>
            </a:r>
            <a:r>
              <a:rPr lang="en-US" altLang="hu-HU" baseline="-25000" dirty="0"/>
              <a:t>1</a:t>
            </a:r>
            <a:r>
              <a:rPr lang="en-US" altLang="hu-HU" dirty="0"/>
              <a:t>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</a:t>
            </a:r>
            <a:r>
              <a:rPr lang="en-US" altLang="hu-HU" dirty="0"/>
              <a:t>E</a:t>
            </a:r>
            <a:r>
              <a:rPr lang="en-US" altLang="hu-HU" baseline="-25000" dirty="0"/>
              <a:t>2</a:t>
            </a:r>
            <a:r>
              <a:rPr lang="en-US" altLang="hu-HU" dirty="0"/>
              <a:t> </a:t>
            </a:r>
            <a:r>
              <a:rPr lang="hu-HU" altLang="hu-HU" dirty="0" smtClean="0"/>
              <a:t>RE</a:t>
            </a:r>
            <a:r>
              <a:rPr lang="en-US" altLang="hu-HU" dirty="0" smtClean="0"/>
              <a:t>, </a:t>
            </a:r>
            <a:r>
              <a:rPr lang="hu-HU" altLang="hu-HU" dirty="0" smtClean="0"/>
              <a:t>akkor</a:t>
            </a:r>
            <a:r>
              <a:rPr lang="en-US" altLang="hu-HU" dirty="0" smtClean="0"/>
              <a:t> </a:t>
            </a:r>
            <a:r>
              <a:rPr lang="en-US" altLang="hu-HU" dirty="0"/>
              <a:t>E</a:t>
            </a:r>
            <a:r>
              <a:rPr lang="en-US" altLang="hu-HU" baseline="-25000" dirty="0"/>
              <a:t>1</a:t>
            </a:r>
            <a:r>
              <a:rPr lang="en-US" altLang="hu-HU" dirty="0"/>
              <a:t>+E</a:t>
            </a:r>
            <a:r>
              <a:rPr lang="en-US" altLang="hu-HU" baseline="-25000" dirty="0"/>
              <a:t>2</a:t>
            </a:r>
            <a:r>
              <a:rPr lang="en-US" altLang="hu-HU" dirty="0"/>
              <a:t> is </a:t>
            </a:r>
            <a:r>
              <a:rPr lang="hu-HU" altLang="hu-HU" dirty="0" smtClean="0"/>
              <a:t>RE és </a:t>
            </a:r>
            <a:r>
              <a:rPr lang="en-US" altLang="hu-HU" dirty="0" smtClean="0"/>
              <a:t>L(E</a:t>
            </a:r>
            <a:r>
              <a:rPr lang="en-US" altLang="hu-HU" baseline="-25000" dirty="0" smtClean="0"/>
              <a:t>1</a:t>
            </a:r>
            <a:r>
              <a:rPr lang="en-US" altLang="hu-HU" dirty="0" smtClean="0"/>
              <a:t>+E</a:t>
            </a:r>
            <a:r>
              <a:rPr lang="en-US" altLang="hu-HU" baseline="-25000" dirty="0" smtClean="0"/>
              <a:t>2</a:t>
            </a:r>
            <a:r>
              <a:rPr lang="en-US" altLang="hu-HU" dirty="0"/>
              <a:t>) = L(E</a:t>
            </a:r>
            <a:r>
              <a:rPr lang="en-US" altLang="hu-HU" baseline="-25000" dirty="0"/>
              <a:t>1</a:t>
            </a:r>
            <a:r>
              <a:rPr lang="en-US" altLang="hu-HU" dirty="0"/>
              <a:t>)</a:t>
            </a:r>
            <a:r>
              <a:rPr lang="en-US" altLang="hu-HU" dirty="0">
                <a:sym typeface="Symbol" panose="05050102010706020507" pitchFamily="18" charset="2"/>
              </a:rPr>
              <a:t></a:t>
            </a:r>
            <a:r>
              <a:rPr lang="en-US" altLang="hu-HU" dirty="0"/>
              <a:t>L(E</a:t>
            </a:r>
            <a:r>
              <a:rPr lang="en-US" altLang="hu-HU" baseline="-25000" dirty="0"/>
              <a:t>2</a:t>
            </a:r>
            <a:r>
              <a:rPr lang="en-US" altLang="hu-HU" dirty="0"/>
              <a:t>).</a:t>
            </a:r>
          </a:p>
          <a:p>
            <a:r>
              <a:rPr lang="en-US" altLang="hu-HU" dirty="0" err="1" smtClean="0">
                <a:solidFill>
                  <a:schemeClr val="bg1"/>
                </a:solidFill>
              </a:rPr>
              <a:t>Indu</a:t>
            </a:r>
            <a:r>
              <a:rPr lang="hu-HU" altLang="hu-HU" dirty="0" err="1" smtClean="0">
                <a:solidFill>
                  <a:schemeClr val="bg1"/>
                </a:solidFill>
              </a:rPr>
              <a:t>kció</a:t>
            </a:r>
            <a:r>
              <a:rPr lang="en-US" altLang="hu-HU" dirty="0" smtClean="0">
                <a:solidFill>
                  <a:schemeClr val="bg1"/>
                </a:solidFill>
              </a:rPr>
              <a:t> </a:t>
            </a:r>
            <a:r>
              <a:rPr lang="en-US" altLang="hu-HU" dirty="0">
                <a:solidFill>
                  <a:schemeClr val="bg1"/>
                </a:solidFill>
              </a:rPr>
              <a:t>2</a:t>
            </a:r>
            <a:r>
              <a:rPr lang="en-US" altLang="hu-HU" dirty="0"/>
              <a:t>: </a:t>
            </a:r>
            <a:r>
              <a:rPr lang="hu-HU" altLang="hu-HU" dirty="0" smtClean="0"/>
              <a:t>Ha</a:t>
            </a:r>
            <a:r>
              <a:rPr lang="en-US" altLang="hu-HU" dirty="0" smtClean="0"/>
              <a:t> </a:t>
            </a:r>
            <a:r>
              <a:rPr lang="en-US" altLang="hu-HU" dirty="0"/>
              <a:t>E</a:t>
            </a:r>
            <a:r>
              <a:rPr lang="en-US" altLang="hu-HU" baseline="-25000" dirty="0"/>
              <a:t>1</a:t>
            </a:r>
            <a:r>
              <a:rPr lang="en-US" altLang="hu-HU" dirty="0"/>
              <a:t> </a:t>
            </a:r>
            <a:r>
              <a:rPr lang="hu-HU" altLang="hu-HU" dirty="0" smtClean="0"/>
              <a:t>és</a:t>
            </a:r>
            <a:r>
              <a:rPr lang="en-US" altLang="hu-HU" dirty="0" smtClean="0"/>
              <a:t> </a:t>
            </a:r>
            <a:r>
              <a:rPr lang="en-US" altLang="hu-HU" dirty="0"/>
              <a:t>E</a:t>
            </a:r>
            <a:r>
              <a:rPr lang="en-US" altLang="hu-HU" baseline="-25000" dirty="0"/>
              <a:t>2</a:t>
            </a:r>
            <a:r>
              <a:rPr lang="en-US" altLang="hu-HU" dirty="0"/>
              <a:t> </a:t>
            </a:r>
            <a:r>
              <a:rPr lang="hu-HU" altLang="hu-HU" dirty="0" smtClean="0"/>
              <a:t>RE, akkor </a:t>
            </a:r>
            <a:r>
              <a:rPr lang="en-US" altLang="hu-HU" dirty="0" smtClean="0"/>
              <a:t>E</a:t>
            </a:r>
            <a:r>
              <a:rPr lang="en-US" altLang="hu-HU" baseline="-25000" dirty="0" smtClean="0"/>
              <a:t>1</a:t>
            </a:r>
            <a:r>
              <a:rPr lang="en-US" altLang="hu-HU" dirty="0" smtClean="0"/>
              <a:t>E</a:t>
            </a:r>
            <a:r>
              <a:rPr lang="en-US" altLang="hu-HU" baseline="-25000" dirty="0" smtClean="0"/>
              <a:t>2</a:t>
            </a:r>
            <a:r>
              <a:rPr lang="en-US" altLang="hu-HU" dirty="0" smtClean="0"/>
              <a:t> </a:t>
            </a:r>
            <a:r>
              <a:rPr lang="en-US" altLang="hu-HU" dirty="0"/>
              <a:t>is </a:t>
            </a:r>
            <a:r>
              <a:rPr lang="hu-HU" altLang="hu-HU" dirty="0" smtClean="0"/>
              <a:t>RE és</a:t>
            </a:r>
            <a:br>
              <a:rPr lang="hu-HU" altLang="hu-HU" dirty="0" smtClean="0"/>
            </a:br>
            <a:r>
              <a:rPr lang="hu-HU" altLang="hu-HU" dirty="0" smtClean="0"/>
              <a:t> </a:t>
            </a:r>
            <a:r>
              <a:rPr lang="en-US" altLang="hu-HU" dirty="0" smtClean="0"/>
              <a:t>L(E</a:t>
            </a:r>
            <a:r>
              <a:rPr lang="en-US" altLang="hu-HU" baseline="-25000" dirty="0" smtClean="0"/>
              <a:t>1</a:t>
            </a:r>
            <a:r>
              <a:rPr lang="en-US" altLang="hu-HU" dirty="0" smtClean="0"/>
              <a:t>E</a:t>
            </a:r>
            <a:r>
              <a:rPr lang="en-US" altLang="hu-HU" baseline="-25000" dirty="0" smtClean="0"/>
              <a:t>2</a:t>
            </a:r>
            <a:r>
              <a:rPr lang="en-US" altLang="hu-HU" dirty="0"/>
              <a:t>) = L(E</a:t>
            </a:r>
            <a:r>
              <a:rPr lang="en-US" altLang="hu-HU" baseline="-25000" dirty="0"/>
              <a:t>1</a:t>
            </a:r>
            <a:r>
              <a:rPr lang="en-US" altLang="hu-HU" dirty="0"/>
              <a:t>)L(E</a:t>
            </a:r>
            <a:r>
              <a:rPr lang="en-US" altLang="hu-HU" baseline="-25000" dirty="0"/>
              <a:t>2</a:t>
            </a:r>
            <a:r>
              <a:rPr lang="en-US" altLang="hu-HU" dirty="0"/>
              <a:t>).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A786-05BC-440B-B0BE-397D7D2803CE}" type="slidenum">
              <a:rPr lang="en-US" altLang="hu-HU"/>
              <a:pPr/>
              <a:t>4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A980-5CF4-4C7B-8BA8-DA403CDAC2E9}" type="slidenum">
              <a:rPr lang="en-US"/>
              <a:pPr/>
              <a:t>40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ötlet bizonyítása</a:t>
            </a:r>
            <a:endParaRPr lang="en-US" dirty="0">
              <a:solidFill>
                <a:srgbClr val="CC99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2052925"/>
            <a:ext cx="7056668" cy="4195481"/>
          </a:xfrm>
        </p:spPr>
        <p:txBody>
          <a:bodyPr/>
          <a:lstStyle/>
          <a:p>
            <a:r>
              <a:rPr lang="hu-HU" dirty="0" smtClean="0"/>
              <a:t>Ha egy</a:t>
            </a:r>
            <a:r>
              <a:rPr lang="en-US" dirty="0" smtClean="0"/>
              <a:t> n-</a:t>
            </a:r>
            <a:r>
              <a:rPr lang="hu-HU" dirty="0" smtClean="0"/>
              <a:t>állapotú</a:t>
            </a:r>
            <a:r>
              <a:rPr lang="en-US" dirty="0" smtClean="0"/>
              <a:t> </a:t>
            </a:r>
            <a:r>
              <a:rPr lang="en-US" dirty="0"/>
              <a:t>DFA </a:t>
            </a:r>
            <a:r>
              <a:rPr lang="hu-HU" dirty="0" smtClean="0"/>
              <a:t>elfogad egy w szót, |w|≥ n, akkor kell lennie egy olyan állapotnak, amely a </a:t>
            </a:r>
            <a:r>
              <a:rPr lang="hu-HU" dirty="0" err="1" smtClean="0"/>
              <a:t>w-vel</a:t>
            </a:r>
            <a:r>
              <a:rPr lang="hu-HU" dirty="0" smtClean="0"/>
              <a:t> címkézett, egy végállapotig vezető út mentén kétszer is előfordul.</a:t>
            </a:r>
            <a:endParaRPr lang="en-US" dirty="0"/>
          </a:p>
          <a:p>
            <a:r>
              <a:rPr lang="hu-HU" dirty="0" smtClean="0"/>
              <a:t>Ugyanis az út mentén legalább</a:t>
            </a:r>
            <a:r>
              <a:rPr lang="en-US" dirty="0" smtClean="0"/>
              <a:t> </a:t>
            </a:r>
            <a:r>
              <a:rPr lang="en-US" dirty="0"/>
              <a:t>n+1 </a:t>
            </a:r>
            <a:r>
              <a:rPr lang="hu-HU" dirty="0" smtClean="0"/>
              <a:t>állapot van.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C2C-5C11-4683-9F86-303BF39B9E8A}" type="slidenum">
              <a:rPr lang="en-US"/>
              <a:pPr/>
              <a:t>41</a:t>
            </a:fld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xyz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95400" y="3124200"/>
            <a:ext cx="4953000" cy="1066800"/>
            <a:chOff x="816" y="1968"/>
            <a:chExt cx="3120" cy="672"/>
          </a:xfrm>
        </p:grpSpPr>
        <p:sp>
          <p:nvSpPr>
            <p:cNvPr id="36867" name="Oval 3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478" y="21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064" y="196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288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6878" name="AutoShape 14"/>
            <p:cNvCxnSpPr>
              <a:cxnSpLocks noChangeShapeType="1"/>
              <a:stCxn id="36869" idx="7"/>
              <a:endCxn id="36869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193925" y="4605338"/>
            <a:ext cx="6851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dirty="0" smtClean="0"/>
              <a:t>Ekkor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hu-HU" dirty="0" smtClean="0"/>
              <a:t>szava a nyelvnek minden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 smtClean="0"/>
              <a:t>0</a:t>
            </a:r>
            <a:r>
              <a:rPr lang="hu-HU" dirty="0" smtClean="0"/>
              <a:t> esetén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267744" y="5301208"/>
            <a:ext cx="6543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dirty="0" smtClean="0"/>
              <a:t>Mivel </a:t>
            </a:r>
            <a:r>
              <a:rPr lang="en-US" dirty="0" smtClean="0"/>
              <a:t>y≠ </a:t>
            </a:r>
            <a:r>
              <a:rPr lang="el-GR" dirty="0" smtClean="0"/>
              <a:t>ε</a:t>
            </a:r>
            <a:r>
              <a:rPr lang="en-US" dirty="0" smtClean="0"/>
              <a:t>, </a:t>
            </a:r>
            <a:r>
              <a:rPr lang="hu-HU" dirty="0" smtClean="0"/>
              <a:t>a nyelvnek végtelen sok szava van.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hu-HU" dirty="0" smtClean="0"/>
              <a:t>Az ötlet bizonyítása 2</a:t>
            </a:r>
            <a:endParaRPr lang="en-US" dirty="0">
              <a:solidFill>
                <a:srgbClr val="CC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D-9997-4C74-880C-28282B2AD909}" type="slidenum">
              <a:rPr lang="en-US"/>
              <a:pPr/>
              <a:t>42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Végtelenség </a:t>
            </a:r>
            <a:r>
              <a:rPr lang="en-US" sz="4000" dirty="0" smtClean="0"/>
              <a:t>– </a:t>
            </a:r>
            <a:r>
              <a:rPr lang="hu-HU" sz="4000" dirty="0" smtClean="0"/>
              <a:t>folytatás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dirty="0" smtClean="0"/>
              <a:t>Nincs még algoritmusunk</a:t>
            </a:r>
          </a:p>
          <a:p>
            <a:r>
              <a:rPr lang="hu-HU" dirty="0" smtClean="0"/>
              <a:t>Végtelen sok n-nél hosszabb szó van, nem tudjuk mindegyiket kipróbálni, hogy elfogadja-e a DFA (azaz L-ben van-e).</a:t>
            </a:r>
            <a:endParaRPr lang="en-US" dirty="0"/>
          </a:p>
          <a:p>
            <a:r>
              <a:rPr lang="hu-HU" dirty="0" smtClean="0">
                <a:solidFill>
                  <a:srgbClr val="CC9900"/>
                </a:solidFill>
              </a:rPr>
              <a:t>Újabb  ötlet</a:t>
            </a:r>
            <a:r>
              <a:rPr lang="en-US" dirty="0" smtClean="0"/>
              <a:t>: </a:t>
            </a:r>
            <a:r>
              <a:rPr lang="hu-HU" dirty="0" smtClean="0"/>
              <a:t>ha van olyan szó L-ben, melynek hossza</a:t>
            </a:r>
            <a:r>
              <a:rPr lang="en-US" dirty="0" smtClean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 smtClean="0"/>
              <a:t>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 </a:t>
            </a:r>
            <a:r>
              <a:rPr lang="en-US" dirty="0"/>
              <a:t>(= </a:t>
            </a:r>
            <a:r>
              <a:rPr lang="hu-HU" dirty="0" smtClean="0"/>
              <a:t>DFA állapotainak száma</a:t>
            </a:r>
            <a:r>
              <a:rPr lang="en-US" dirty="0" smtClean="0"/>
              <a:t>), </a:t>
            </a:r>
            <a:r>
              <a:rPr lang="hu-HU" dirty="0" smtClean="0"/>
              <a:t>akkor olyan szó is van, melynek hossza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hu-HU" dirty="0" smtClean="0"/>
              <a:t>és</a:t>
            </a:r>
            <a:r>
              <a:rPr lang="en-US" dirty="0" smtClean="0"/>
              <a:t> 2n-1</a:t>
            </a:r>
            <a:r>
              <a:rPr lang="hu-HU" dirty="0" smtClean="0"/>
              <a:t> közé esik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56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B62-C89E-4D62-873E-FF370DCC974E}" type="slidenum">
              <a:rPr lang="en-US"/>
              <a:pPr/>
              <a:t>43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 smtClean="0"/>
              <a:t>Y</a:t>
            </a:r>
            <a:r>
              <a:rPr lang="hu-HU" dirty="0" err="1" smtClean="0"/>
              <a:t>-t</a:t>
            </a:r>
            <a:r>
              <a:rPr lang="hu-HU" dirty="0" smtClean="0"/>
              <a:t> úgy választottuk, hogy</a:t>
            </a:r>
            <a:r>
              <a:rPr lang="en-US" dirty="0" smtClean="0"/>
              <a:t> </a:t>
            </a:r>
            <a:r>
              <a:rPr lang="hu-HU" u="sng" dirty="0" smtClean="0"/>
              <a:t>az első ciklus</a:t>
            </a:r>
            <a:r>
              <a:rPr lang="en-US" dirty="0" smtClean="0"/>
              <a:t> </a:t>
            </a:r>
            <a:r>
              <a:rPr lang="hu-HU" dirty="0" smtClean="0"/>
              <a:t>címkézze meg az úton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Ezért</a:t>
            </a:r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n; </a:t>
            </a:r>
            <a:r>
              <a:rPr lang="hu-HU" dirty="0" smtClean="0"/>
              <a:t>továbbá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u="sng" dirty="0"/>
              <a:t>&lt;</a:t>
            </a:r>
            <a:r>
              <a:rPr lang="en-US" dirty="0"/>
              <a:t> |y| </a:t>
            </a:r>
            <a:r>
              <a:rPr lang="en-US" u="sng" dirty="0"/>
              <a:t>&lt;</a:t>
            </a:r>
            <a:r>
              <a:rPr lang="en-US" dirty="0"/>
              <a:t> n.</a:t>
            </a:r>
          </a:p>
          <a:p>
            <a:r>
              <a:rPr lang="hu-HU" dirty="0" smtClean="0"/>
              <a:t>Hagyjuk ki y-t az útból. Ezzel rövidítünk (de az út ugyanonnan ugyanoda vezet továbbra is).</a:t>
            </a:r>
          </a:p>
          <a:p>
            <a:r>
              <a:rPr lang="hu-HU" dirty="0" smtClean="0"/>
              <a:t>Ha |z|≤ n-1, akkor jó, de ha |z|&gt;n, akkor z is rövidíthető! Ezt addig csináljuk, míg az „utolsó” z már rövidebb, mint 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3768" y="4869160"/>
            <a:ext cx="3429000" cy="762000"/>
            <a:chOff x="816" y="1968"/>
            <a:chExt cx="3120" cy="672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8926" name="AutoShape 14"/>
            <p:cNvCxnSpPr>
              <a:cxnSpLocks noChangeShapeType="1"/>
              <a:stCxn id="38918" idx="7"/>
              <a:endCxn id="3891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8" name="Dátum hely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hu-HU" sz="4000" dirty="0" smtClean="0"/>
              <a:t>Végtelenség </a:t>
            </a:r>
            <a:r>
              <a:rPr lang="en-US" sz="4000" dirty="0" smtClean="0"/>
              <a:t>– </a:t>
            </a:r>
            <a:r>
              <a:rPr lang="hu-HU" sz="4000" dirty="0" smtClean="0"/>
              <a:t>folytatás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C640-1755-496F-8EAD-009A9D211573}" type="slidenum">
              <a:rPr lang="en-US"/>
              <a:pPr/>
              <a:t>44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01000" cy="3222848"/>
          </a:xfrm>
        </p:spPr>
        <p:txBody>
          <a:bodyPr/>
          <a:lstStyle/>
          <a:p>
            <a:r>
              <a:rPr lang="hu-HU" dirty="0" smtClean="0"/>
              <a:t>Próbáljuk ki az összes szót, amelynek hossza n és 2n-1 közé esik. </a:t>
            </a:r>
            <a:endParaRPr lang="en-US" dirty="0"/>
          </a:p>
          <a:p>
            <a:pPr lvl="1"/>
            <a:r>
              <a:rPr lang="hu-HU" dirty="0" smtClean="0"/>
              <a:t>Ha bármelyiket elfogadja a DFA, akkor a </a:t>
            </a:r>
            <a:r>
              <a:rPr lang="hu-HU" dirty="0" err="1" smtClean="0"/>
              <a:t>nylev</a:t>
            </a:r>
            <a:r>
              <a:rPr lang="hu-HU" dirty="0" smtClean="0"/>
              <a:t> végtelen, egyébként véges.</a:t>
            </a:r>
          </a:p>
          <a:p>
            <a:pPr lvl="1"/>
            <a:r>
              <a:rPr lang="en-US" dirty="0" smtClean="0"/>
              <a:t> </a:t>
            </a:r>
            <a:r>
              <a:rPr lang="hu-HU" dirty="0" smtClean="0"/>
              <a:t>nagyon lassú!!!</a:t>
            </a:r>
            <a:endParaRPr lang="en-US" dirty="0"/>
          </a:p>
          <a:p>
            <a:r>
              <a:rPr lang="hu-HU" dirty="0" smtClean="0">
                <a:solidFill>
                  <a:srgbClr val="996600"/>
                </a:solidFill>
              </a:rPr>
              <a:t>Jobb</a:t>
            </a:r>
            <a:r>
              <a:rPr lang="en-US" dirty="0" smtClean="0"/>
              <a:t>: </a:t>
            </a:r>
            <a:r>
              <a:rPr lang="hu-HU" dirty="0" smtClean="0"/>
              <a:t>keressünk ciklusokat a kezdőállapotból a végállapotba menő út mentén.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hu-HU" sz="4000" dirty="0" smtClean="0"/>
              <a:t>Végtelenség </a:t>
            </a:r>
            <a:r>
              <a:rPr lang="en-US" sz="4000" dirty="0" smtClean="0"/>
              <a:t>– </a:t>
            </a:r>
            <a:r>
              <a:rPr lang="hu-HU" sz="4000" dirty="0" smtClean="0"/>
              <a:t>folytatás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918-9922-4503-8642-1DF96E8D7D42}" type="slidenum">
              <a:rPr lang="en-US"/>
              <a:pPr/>
              <a:t>45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Ciklusok keresése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hu-HU" dirty="0" smtClean="0"/>
              <a:t>Kidobjuk azokat az állapotokat, amelyek nem érhetők el a kezdőállapotból.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hu-HU" dirty="0" smtClean="0"/>
              <a:t>Kidobjuk azokat az állapotokat, amelyekből nem lehet végállapotba jutni.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hu-HU" dirty="0" smtClean="0"/>
              <a:t>A megmaradt gráfban keresünk ciklusokat.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B60-BCAE-435C-A453-AB5538AA5B80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</a:t>
            </a:r>
            <a:r>
              <a:rPr lang="en-US" dirty="0" smtClean="0"/>
              <a:t>ump</a:t>
            </a:r>
            <a:r>
              <a:rPr lang="hu-HU" dirty="0" err="1" smtClean="0"/>
              <a:t>áló</a:t>
            </a:r>
            <a:r>
              <a:rPr lang="hu-HU" dirty="0" smtClean="0"/>
              <a:t> l</a:t>
            </a:r>
            <a:r>
              <a:rPr lang="en-US" dirty="0" err="1" smtClean="0"/>
              <a:t>emma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hu-HU" sz="2400" dirty="0" smtClean="0"/>
              <a:t>A lemma névadója </a:t>
            </a:r>
            <a:r>
              <a:rPr lang="hu-HU" sz="2400" dirty="0" err="1" smtClean="0"/>
              <a:t>Yehoshua</a:t>
            </a:r>
            <a:r>
              <a:rPr lang="hu-HU" sz="2400" dirty="0" smtClean="0"/>
              <a:t> </a:t>
            </a:r>
            <a:r>
              <a:rPr lang="hu-HU" sz="2400" dirty="0" err="1" smtClean="0">
                <a:solidFill>
                  <a:srgbClr val="FF0000"/>
                </a:solidFill>
              </a:rPr>
              <a:t>Bar-Hillel</a:t>
            </a:r>
            <a:r>
              <a:rPr lang="hu-HU" sz="2400" dirty="0" smtClean="0"/>
              <a:t> (1915 – 1975),  </a:t>
            </a:r>
            <a:r>
              <a:rPr lang="hu-HU" sz="2400" dirty="0" err="1" smtClean="0"/>
              <a:t>izráeli</a:t>
            </a:r>
            <a:r>
              <a:rPr lang="hu-HU" sz="2400" dirty="0" smtClean="0"/>
              <a:t> matematikus és nyelvész.</a:t>
            </a:r>
          </a:p>
          <a:p>
            <a:r>
              <a:rPr lang="hu-HU" dirty="0" smtClean="0"/>
              <a:t>Már majdnem be is bizonyítottuk a következő lemmát!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EF0-20BD-4CAD-93E9-5E5DA83E19C0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 smtClean="0"/>
              <a:t>Pump</a:t>
            </a:r>
            <a:r>
              <a:rPr lang="hu-HU" dirty="0" err="1" smtClean="0"/>
              <a:t>áló</a:t>
            </a:r>
            <a:r>
              <a:rPr lang="hu-HU" dirty="0" smtClean="0"/>
              <a:t> l</a:t>
            </a:r>
            <a:r>
              <a:rPr lang="en-US" dirty="0" err="1" smtClean="0"/>
              <a:t>emma</a:t>
            </a:r>
            <a:r>
              <a:rPr lang="hu-HU" dirty="0" smtClean="0"/>
              <a:t> (kis </a:t>
            </a:r>
            <a:r>
              <a:rPr lang="hu-HU" dirty="0" err="1" smtClean="0"/>
              <a:t>Bar-Hillel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7863"/>
            <a:ext cx="7772400" cy="2489249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hu-HU" dirty="0" smtClean="0"/>
              <a:t>Minden L reguláris nyelvhez létezik egy </a:t>
            </a:r>
            <a:r>
              <a:rPr lang="hu-HU" i="1" dirty="0" smtClean="0"/>
              <a:t>n</a:t>
            </a:r>
            <a:r>
              <a:rPr lang="hu-HU" dirty="0" smtClean="0"/>
              <a:t> egész,</a:t>
            </a:r>
            <a:br>
              <a:rPr lang="hu-HU" dirty="0" smtClean="0"/>
            </a:br>
            <a:r>
              <a:rPr lang="hu-HU" dirty="0" smtClean="0"/>
              <a:t>hogy minden L-beli, legalább </a:t>
            </a:r>
            <a:r>
              <a:rPr lang="hu-HU" i="1" dirty="0" smtClean="0"/>
              <a:t>n</a:t>
            </a:r>
            <a:r>
              <a:rPr lang="hu-HU" dirty="0" smtClean="0"/>
              <a:t> hosszú w szót</a:t>
            </a:r>
            <a:br>
              <a:rPr lang="hu-HU" dirty="0" smtClean="0"/>
            </a:br>
            <a:r>
              <a:rPr lang="en-US" dirty="0" smtClean="0"/>
              <a:t>w </a:t>
            </a:r>
            <a:r>
              <a:rPr lang="en-US" dirty="0"/>
              <a:t>= xyz </a:t>
            </a:r>
            <a:r>
              <a:rPr lang="hu-HU" dirty="0" smtClean="0"/>
              <a:t>alakban írhatunk, ahol</a:t>
            </a:r>
            <a:endParaRPr lang="en-US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dirty="0"/>
              <a:t>|y| &gt; 0.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hu-HU" dirty="0" smtClean="0"/>
              <a:t>Minden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 smtClean="0"/>
              <a:t>0</a:t>
            </a:r>
            <a:r>
              <a:rPr lang="hu-HU" dirty="0" smtClean="0"/>
              <a:t> esetén</a:t>
            </a:r>
            <a:r>
              <a:rPr lang="en-US" dirty="0" smtClean="0"/>
              <a:t> </a:t>
            </a:r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</a:t>
            </a:r>
            <a:r>
              <a:rPr lang="hu-HU" dirty="0" smtClean="0"/>
              <a:t>benne van</a:t>
            </a:r>
            <a:r>
              <a:rPr lang="en-US" dirty="0" smtClean="0"/>
              <a:t> L</a:t>
            </a:r>
            <a:r>
              <a:rPr lang="hu-HU" dirty="0" err="1" smtClean="0"/>
              <a:t>-ben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19672" y="2276921"/>
            <a:ext cx="4032251" cy="4448176"/>
            <a:chOff x="1429" y="757"/>
            <a:chExt cx="2540" cy="2802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1429" y="3113"/>
              <a:ext cx="180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2000" dirty="0" smtClean="0"/>
                <a:t>Az L-hez tartozó</a:t>
              </a:r>
              <a:endParaRPr lang="en-US" sz="2000" dirty="0"/>
            </a:p>
            <a:p>
              <a:r>
                <a:rPr lang="en-US" sz="2000" dirty="0"/>
                <a:t>DFA </a:t>
              </a:r>
              <a:r>
                <a:rPr lang="hu-HU" sz="2000" dirty="0" smtClean="0"/>
                <a:t>állapotainak száma</a:t>
              </a:r>
              <a:endParaRPr lang="en-US" sz="2000" dirty="0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V="1">
              <a:off x="2245" y="757"/>
              <a:ext cx="1724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3716957"/>
            <a:ext cx="2271715" cy="1990726"/>
            <a:chOff x="3792" y="2189"/>
            <a:chExt cx="1431" cy="1254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92" y="2997"/>
              <a:ext cx="143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2000" dirty="0" smtClean="0"/>
                <a:t>W első ciklusának </a:t>
              </a:r>
            </a:p>
            <a:p>
              <a:r>
                <a:rPr lang="hu-HU" sz="2000" dirty="0" err="1" smtClean="0"/>
                <a:t>élsúlyaiból</a:t>
              </a:r>
              <a:r>
                <a:rPr lang="hu-HU" sz="2000" dirty="0" smtClean="0"/>
                <a:t> álló szó</a:t>
              </a:r>
              <a:endParaRPr lang="en-US" sz="2000" dirty="0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V="1">
              <a:off x="4111" y="2189"/>
              <a:ext cx="318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3" name="Dátum hely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E8C6-41DB-485C-A3CC-8E55BA2254E9}" type="slidenum">
              <a:rPr lang="en-US"/>
              <a:pPr/>
              <a:t>48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hu-HU" sz="3600" dirty="0" smtClean="0">
                <a:solidFill>
                  <a:srgbClr val="33CC33"/>
                </a:solidFill>
              </a:rPr>
              <a:t>Példa</a:t>
            </a:r>
            <a:r>
              <a:rPr lang="en-US" sz="3600" dirty="0" smtClean="0"/>
              <a:t>: </a:t>
            </a:r>
            <a:r>
              <a:rPr lang="hu-HU" sz="3600" dirty="0" smtClean="0"/>
              <a:t>a p</a:t>
            </a:r>
            <a:r>
              <a:rPr lang="en-US" sz="3600" dirty="0" smtClean="0"/>
              <a:t>ump</a:t>
            </a:r>
            <a:r>
              <a:rPr lang="hu-HU" sz="3600" dirty="0" err="1" smtClean="0"/>
              <a:t>álás</a:t>
            </a:r>
            <a:r>
              <a:rPr lang="hu-HU" sz="3600" dirty="0" smtClean="0"/>
              <a:t> alkalmazása</a:t>
            </a:r>
            <a:endParaRPr lang="en-US" sz="36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3031976"/>
          </a:xfrm>
        </p:spPr>
        <p:txBody>
          <a:bodyPr/>
          <a:lstStyle/>
          <a:p>
            <a:r>
              <a:rPr lang="hu-HU" dirty="0" smtClean="0"/>
              <a:t>Korábban állítottuk, hogy</a:t>
            </a:r>
            <a:r>
              <a:rPr lang="en-US" dirty="0" smtClean="0"/>
              <a:t> </a:t>
            </a:r>
            <a:r>
              <a:rPr lang="en-US" dirty="0"/>
              <a:t>{0</a:t>
            </a:r>
            <a:r>
              <a:rPr lang="en-US" baseline="30000" dirty="0"/>
              <a:t>k</a:t>
            </a:r>
            <a:r>
              <a:rPr lang="en-US" dirty="0"/>
              <a:t>1</a:t>
            </a:r>
            <a:r>
              <a:rPr lang="en-US" baseline="30000" dirty="0"/>
              <a:t>k</a:t>
            </a:r>
            <a:r>
              <a:rPr lang="en-US" dirty="0"/>
              <a:t> | k </a:t>
            </a:r>
            <a:r>
              <a:rPr lang="en-US" u="sng" dirty="0"/>
              <a:t>&gt;</a:t>
            </a:r>
            <a:r>
              <a:rPr lang="en-US" dirty="0"/>
              <a:t> 1} </a:t>
            </a:r>
            <a:r>
              <a:rPr lang="hu-HU" dirty="0" smtClean="0"/>
              <a:t>nem reguláris nyelv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Tegyük fel, hogy reguláris. Legyen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hu-HU" dirty="0" smtClean="0"/>
              <a:t>a </a:t>
            </a:r>
            <a:r>
              <a:rPr lang="en-US" dirty="0" smtClean="0"/>
              <a:t>pump</a:t>
            </a:r>
            <a:r>
              <a:rPr lang="hu-HU" dirty="0" err="1" smtClean="0"/>
              <a:t>áló</a:t>
            </a:r>
            <a:r>
              <a:rPr lang="en-US" dirty="0" smtClean="0"/>
              <a:t> lemma</a:t>
            </a:r>
            <a:r>
              <a:rPr lang="hu-HU" dirty="0" smtClean="0"/>
              <a:t> konstans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Le</a:t>
            </a:r>
            <a:r>
              <a:rPr lang="hu-HU" dirty="0" err="1" smtClean="0"/>
              <a:t>gyen</a:t>
            </a:r>
            <a:r>
              <a:rPr lang="en-US" dirty="0" smtClean="0"/>
              <a:t> </a:t>
            </a:r>
            <a:r>
              <a:rPr lang="en-US" dirty="0"/>
              <a:t>w =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.  </a:t>
            </a:r>
            <a:r>
              <a:rPr lang="hu-HU" dirty="0" smtClean="0"/>
              <a:t>Ekkor</a:t>
            </a:r>
            <a:r>
              <a:rPr lang="en-US" dirty="0" smtClean="0"/>
              <a:t> </a:t>
            </a:r>
            <a:r>
              <a:rPr lang="en-US" dirty="0"/>
              <a:t>w = </a:t>
            </a:r>
            <a:r>
              <a:rPr lang="en-US" dirty="0" smtClean="0"/>
              <a:t>xyz</a:t>
            </a:r>
            <a:r>
              <a:rPr lang="hu-HU" dirty="0" smtClean="0"/>
              <a:t> alakú</a:t>
            </a:r>
            <a:r>
              <a:rPr lang="en-US" dirty="0" smtClean="0"/>
              <a:t>, </a:t>
            </a:r>
            <a:r>
              <a:rPr lang="hu-HU" dirty="0" smtClean="0"/>
              <a:t>ahol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hu-HU" dirty="0" smtClean="0"/>
              <a:t>csak0-kat tartalmaz, és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 smtClean="0">
                <a:latin typeface="Calibri" panose="020F0502020204030204" pitchFamily="34" charset="0"/>
              </a:rPr>
              <a:t>ɛ 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De ekkor</a:t>
            </a:r>
            <a:r>
              <a:rPr lang="en-US" dirty="0" smtClean="0"/>
              <a:t> </a:t>
            </a:r>
            <a:r>
              <a:rPr lang="en-US" dirty="0" err="1"/>
              <a:t>xyyz</a:t>
            </a:r>
            <a:r>
              <a:rPr lang="en-US" dirty="0"/>
              <a:t> </a:t>
            </a:r>
            <a:r>
              <a:rPr lang="hu-HU" dirty="0" smtClean="0"/>
              <a:t>benne van</a:t>
            </a:r>
            <a:r>
              <a:rPr lang="en-US" dirty="0" smtClean="0"/>
              <a:t> L</a:t>
            </a:r>
            <a:r>
              <a:rPr lang="hu-HU" dirty="0" err="1" smtClean="0"/>
              <a:t>-ben</a:t>
            </a:r>
            <a:r>
              <a:rPr lang="en-US" dirty="0" smtClean="0"/>
              <a:t>, </a:t>
            </a:r>
            <a:r>
              <a:rPr lang="hu-HU" dirty="0" smtClean="0"/>
              <a:t>holott több 0 van benne, mint 1. Ellentmondás!!!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26D-EFE4-49A1-8046-428197C78C17}" type="slidenum">
              <a:rPr lang="en-US"/>
              <a:pPr/>
              <a:t>49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996600"/>
                </a:solidFill>
              </a:rPr>
              <a:t>D</a:t>
            </a:r>
            <a:r>
              <a:rPr lang="hu-HU" sz="3600" dirty="0" smtClean="0">
                <a:solidFill>
                  <a:srgbClr val="996600"/>
                </a:solidFill>
              </a:rPr>
              <a:t>öntési algoritmus:</a:t>
            </a:r>
            <a:r>
              <a:rPr lang="en-US" sz="3600" dirty="0" smtClean="0"/>
              <a:t> </a:t>
            </a:r>
            <a:r>
              <a:rPr lang="hu-HU" sz="3600" dirty="0" err="1" smtClean="0"/>
              <a:t>ekv</a:t>
            </a:r>
            <a:r>
              <a:rPr lang="en-US" sz="3600" dirty="0" err="1" smtClean="0"/>
              <a:t>ivalenc</a:t>
            </a:r>
            <a:r>
              <a:rPr lang="hu-HU" sz="3600" dirty="0" err="1" smtClean="0"/>
              <a:t>ia</a:t>
            </a:r>
            <a:endParaRPr 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hu-HU" dirty="0" smtClean="0"/>
              <a:t>Legyenek</a:t>
            </a:r>
            <a:r>
              <a:rPr lang="en-US" dirty="0" smtClean="0"/>
              <a:t> </a:t>
            </a:r>
            <a:r>
              <a:rPr lang="en-US" dirty="0"/>
              <a:t>L </a:t>
            </a:r>
            <a:r>
              <a:rPr lang="hu-HU" dirty="0" smtClean="0"/>
              <a:t>és</a:t>
            </a:r>
            <a:r>
              <a:rPr lang="en-US" dirty="0" smtClean="0"/>
              <a:t> M</a:t>
            </a:r>
            <a:r>
              <a:rPr lang="hu-HU" dirty="0" smtClean="0"/>
              <a:t> reguláris nyelvek</a:t>
            </a:r>
            <a:r>
              <a:rPr lang="en-US" dirty="0" smtClean="0"/>
              <a:t>,      </a:t>
            </a:r>
            <a:r>
              <a:rPr lang="en-US" dirty="0"/>
              <a:t>L = M?</a:t>
            </a:r>
          </a:p>
          <a:p>
            <a:r>
              <a:rPr lang="hu-HU" dirty="0" smtClean="0"/>
              <a:t>Megkonstruáljuk a két nyelvhez tartozó automaták</a:t>
            </a:r>
            <a:r>
              <a:rPr lang="en-US" dirty="0" smtClean="0"/>
              <a:t> </a:t>
            </a:r>
            <a:r>
              <a:rPr lang="hu-HU" i="1" dirty="0" smtClean="0">
                <a:solidFill>
                  <a:srgbClr val="FF0066"/>
                </a:solidFill>
              </a:rPr>
              <a:t>szorzatát.</a:t>
            </a:r>
          </a:p>
          <a:p>
            <a:r>
              <a:rPr lang="hu-HU" dirty="0" smtClean="0"/>
              <a:t>Legyen L állapot-halmaza </a:t>
            </a:r>
            <a:r>
              <a:rPr lang="en-US" dirty="0" smtClean="0"/>
              <a:t>Q </a:t>
            </a:r>
            <a:r>
              <a:rPr lang="hu-HU" dirty="0" smtClean="0"/>
              <a:t>és M állapot-halmaza</a:t>
            </a:r>
            <a:r>
              <a:rPr lang="en-US" dirty="0" smtClean="0"/>
              <a:t> R</a:t>
            </a:r>
            <a:r>
              <a:rPr lang="hu-HU" dirty="0" smtClean="0"/>
              <a:t>.</a:t>
            </a:r>
            <a:endParaRPr lang="en-US" dirty="0"/>
          </a:p>
          <a:p>
            <a:r>
              <a:rPr lang="hu-HU" dirty="0" smtClean="0"/>
              <a:t>A szorzat </a:t>
            </a:r>
            <a:r>
              <a:rPr lang="en-US" dirty="0" smtClean="0"/>
              <a:t>DFA </a:t>
            </a:r>
            <a:r>
              <a:rPr lang="hu-HU" dirty="0" smtClean="0"/>
              <a:t>állapot-halmaza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dirty="0" smtClean="0"/>
              <a:t>R</a:t>
            </a:r>
            <a:r>
              <a:rPr lang="hu-HU" dirty="0" smtClean="0"/>
              <a:t>  Descartes-szorzat.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I.e., </a:t>
            </a:r>
            <a:r>
              <a:rPr lang="en-US" dirty="0" smtClean="0"/>
              <a:t>[</a:t>
            </a:r>
            <a:r>
              <a:rPr lang="en-US" dirty="0"/>
              <a:t>q, r] </a:t>
            </a:r>
            <a:r>
              <a:rPr lang="hu-HU" dirty="0" smtClean="0"/>
              <a:t>párok, ahol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el-GR" dirty="0" smtClean="0">
                <a:latin typeface="Calibri"/>
              </a:rPr>
              <a:t>ϵ</a:t>
            </a:r>
            <a:r>
              <a:rPr lang="en-US" dirty="0" smtClean="0"/>
              <a:t> </a:t>
            </a:r>
            <a:r>
              <a:rPr lang="en-US" dirty="0"/>
              <a:t>Q, r </a:t>
            </a:r>
            <a:r>
              <a:rPr lang="el-GR" dirty="0" smtClean="0">
                <a:latin typeface="Calibri"/>
              </a:rPr>
              <a:t>ϵ</a:t>
            </a:r>
            <a:r>
              <a:rPr lang="en-US" dirty="0" smtClean="0"/>
              <a:t> </a:t>
            </a:r>
            <a:r>
              <a:rPr lang="en-US" dirty="0"/>
              <a:t>R.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smtClean="0"/>
              <a:t>RE: </a:t>
            </a:r>
            <a:r>
              <a:rPr lang="hu-HU" altLang="hu-HU" dirty="0" smtClean="0"/>
              <a:t>d</a:t>
            </a:r>
            <a:r>
              <a:rPr lang="en-US" altLang="hu-HU" dirty="0" err="1" smtClean="0"/>
              <a:t>efin</a:t>
            </a:r>
            <a:r>
              <a:rPr lang="hu-HU" altLang="hu-HU" dirty="0" err="1" smtClean="0"/>
              <a:t>íció</a:t>
            </a:r>
            <a:r>
              <a:rPr lang="en-US" altLang="hu-HU" dirty="0" smtClean="0"/>
              <a:t> </a:t>
            </a:r>
            <a:r>
              <a:rPr lang="en-US" altLang="hu-HU" dirty="0"/>
              <a:t>–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 err="1" smtClean="0">
                <a:solidFill>
                  <a:schemeClr val="bg1"/>
                </a:solidFill>
              </a:rPr>
              <a:t>Indu</a:t>
            </a:r>
            <a:r>
              <a:rPr lang="hu-HU" altLang="hu-HU" dirty="0" err="1" smtClean="0">
                <a:solidFill>
                  <a:schemeClr val="bg1"/>
                </a:solidFill>
              </a:rPr>
              <a:t>kció</a:t>
            </a:r>
            <a:r>
              <a:rPr lang="en-US" altLang="hu-HU" dirty="0" smtClean="0">
                <a:solidFill>
                  <a:schemeClr val="bg1"/>
                </a:solidFill>
              </a:rPr>
              <a:t> </a:t>
            </a:r>
            <a:r>
              <a:rPr lang="en-US" altLang="hu-HU" dirty="0">
                <a:solidFill>
                  <a:schemeClr val="bg1"/>
                </a:solidFill>
              </a:rPr>
              <a:t>3</a:t>
            </a:r>
            <a:r>
              <a:rPr lang="en-US" altLang="hu-HU" dirty="0"/>
              <a:t>: </a:t>
            </a:r>
            <a:r>
              <a:rPr lang="hu-HU" altLang="hu-HU" dirty="0" smtClean="0"/>
              <a:t>Ha</a:t>
            </a:r>
            <a:r>
              <a:rPr lang="en-US" altLang="hu-HU" dirty="0" smtClean="0"/>
              <a:t> </a:t>
            </a:r>
            <a:r>
              <a:rPr lang="en-US" altLang="hu-HU" dirty="0"/>
              <a:t>E </a:t>
            </a:r>
            <a:r>
              <a:rPr lang="hu-HU" altLang="hu-HU" dirty="0" smtClean="0"/>
              <a:t>egy</a:t>
            </a:r>
            <a:r>
              <a:rPr lang="en-US" altLang="hu-HU" dirty="0" smtClean="0"/>
              <a:t> </a:t>
            </a:r>
            <a:r>
              <a:rPr lang="en-US" altLang="hu-HU" dirty="0"/>
              <a:t>RE, </a:t>
            </a:r>
            <a:r>
              <a:rPr lang="hu-HU" altLang="hu-HU" dirty="0" smtClean="0"/>
              <a:t>akkor</a:t>
            </a:r>
            <a:r>
              <a:rPr lang="en-US" altLang="hu-HU" dirty="0" smtClean="0"/>
              <a:t> </a:t>
            </a:r>
            <a:r>
              <a:rPr lang="en-US" altLang="hu-HU" dirty="0"/>
              <a:t>E* is </a:t>
            </a:r>
            <a:r>
              <a:rPr lang="en-US" altLang="hu-HU" dirty="0" smtClean="0"/>
              <a:t> </a:t>
            </a:r>
            <a:r>
              <a:rPr lang="en-US" altLang="hu-HU" dirty="0"/>
              <a:t>RE, </a:t>
            </a:r>
            <a:r>
              <a:rPr lang="hu-HU" altLang="hu-HU" dirty="0" smtClean="0"/>
              <a:t>és</a:t>
            </a:r>
            <a:br>
              <a:rPr lang="hu-HU" altLang="hu-HU" dirty="0" smtClean="0"/>
            </a:br>
            <a:r>
              <a:rPr lang="en-US" altLang="hu-HU" dirty="0" smtClean="0"/>
              <a:t>L(E</a:t>
            </a:r>
            <a:r>
              <a:rPr lang="en-US" altLang="hu-HU" dirty="0"/>
              <a:t>*) = (L(E))*.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C9F-2D9E-45A9-96EB-521391DFB12A}" type="slidenum">
              <a:rPr lang="en-US" altLang="hu-HU"/>
              <a:pPr/>
              <a:t>5</a:t>
            </a:fld>
            <a:endParaRPr lang="en-US" alt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037" y="3259836"/>
            <a:ext cx="4620683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C530-1CF1-4968-A527-D600ACF52D9E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Szorzat </a:t>
            </a:r>
            <a:r>
              <a:rPr lang="en-US" dirty="0" smtClean="0"/>
              <a:t>DFA 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2052925"/>
            <a:ext cx="7128676" cy="4195481"/>
          </a:xfrm>
        </p:spPr>
        <p:txBody>
          <a:bodyPr/>
          <a:lstStyle/>
          <a:p>
            <a:r>
              <a:rPr lang="hu-HU" sz="2800" dirty="0" smtClean="0"/>
              <a:t>kezdőállapot</a:t>
            </a:r>
            <a:r>
              <a:rPr lang="en-US" sz="2800" dirty="0" smtClean="0"/>
              <a:t>= </a:t>
            </a:r>
            <a:r>
              <a:rPr lang="en-US" sz="2800" dirty="0"/>
              <a:t>[q</a:t>
            </a:r>
            <a:r>
              <a:rPr lang="en-US" sz="2800" baseline="-25000" dirty="0"/>
              <a:t>0</a:t>
            </a:r>
            <a:r>
              <a:rPr lang="en-US" sz="2800" dirty="0"/>
              <a:t>, r</a:t>
            </a:r>
            <a:r>
              <a:rPr lang="en-US" sz="2800" baseline="-25000" dirty="0"/>
              <a:t>0</a:t>
            </a:r>
            <a:r>
              <a:rPr lang="en-US" sz="2800" dirty="0"/>
              <a:t>] </a:t>
            </a:r>
            <a:r>
              <a:rPr lang="en-US" sz="2800" dirty="0" smtClean="0"/>
              <a:t>(</a:t>
            </a:r>
            <a:r>
              <a:rPr lang="hu-HU" sz="2800" dirty="0" smtClean="0"/>
              <a:t>L, illetve M kezdőállapotainak párja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hu-HU" sz="2800" dirty="0" smtClean="0">
                <a:solidFill>
                  <a:schemeClr val="bg1"/>
                </a:solidFill>
              </a:rPr>
              <a:t>Átmenet</a:t>
            </a:r>
            <a:r>
              <a:rPr lang="en-US" sz="2800" dirty="0" smtClean="0"/>
              <a:t>: </a:t>
            </a: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([</a:t>
            </a:r>
            <a:r>
              <a:rPr lang="en-US" sz="2800" dirty="0" err="1"/>
              <a:t>q,r</a:t>
            </a:r>
            <a:r>
              <a:rPr lang="en-US" sz="2800" dirty="0"/>
              <a:t>], a) </a:t>
            </a:r>
            <a:r>
              <a:rPr lang="en-US" sz="2800" dirty="0" smtClean="0"/>
              <a:t>= [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L</a:t>
            </a:r>
            <a:r>
              <a:rPr lang="en-US" sz="2800" dirty="0"/>
              <a:t>(</a:t>
            </a:r>
            <a:r>
              <a:rPr lang="en-US" sz="2800" dirty="0" err="1"/>
              <a:t>q,a</a:t>
            </a:r>
            <a:r>
              <a:rPr lang="en-US" sz="2800" dirty="0"/>
              <a:t>), 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M</a:t>
            </a:r>
            <a:r>
              <a:rPr lang="en-US" sz="2800" dirty="0"/>
              <a:t>(</a:t>
            </a:r>
            <a:r>
              <a:rPr lang="en-US" sz="2800" dirty="0" err="1"/>
              <a:t>r,a</a:t>
            </a:r>
            <a:r>
              <a:rPr lang="en-US" sz="2800" dirty="0"/>
              <a:t>)]</a:t>
            </a:r>
          </a:p>
          <a:p>
            <a:pPr lvl="1"/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 </a:t>
            </a:r>
            <a:r>
              <a:rPr lang="hu-HU" dirty="0" smtClean="0"/>
              <a:t>az L és M automatáinak átmeneti függvényei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hu-HU" dirty="0" smtClean="0"/>
              <a:t>Szimuláljuk a két DFA „párhuzamos működését”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8EC5-8193-4C18-AEB0-08289BF7E62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25717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2123728" y="5301208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Átmenet</a:t>
            </a:r>
            <a:r>
              <a:rPr lang="en-US" dirty="0" smtClean="0"/>
              <a:t>: </a:t>
            </a:r>
            <a:r>
              <a:rPr lang="en-US" dirty="0" smtClean="0">
                <a:latin typeface="Lucida Sans Unicode" pitchFamily="34" charset="0"/>
              </a:rPr>
              <a:t>δ</a:t>
            </a:r>
            <a:r>
              <a:rPr lang="en-US" dirty="0" smtClean="0"/>
              <a:t>([</a:t>
            </a:r>
            <a:r>
              <a:rPr lang="en-US" dirty="0" err="1" smtClean="0"/>
              <a:t>q,r</a:t>
            </a:r>
            <a:r>
              <a:rPr lang="en-US" dirty="0" smtClean="0"/>
              <a:t>], a) =[</a:t>
            </a:r>
            <a:r>
              <a:rPr lang="en-US" dirty="0" err="1" smtClean="0">
                <a:latin typeface="Lucida Sans Unicode" pitchFamily="34" charset="0"/>
              </a:rPr>
              <a:t>δ</a:t>
            </a:r>
            <a:r>
              <a:rPr lang="en-US" baseline="-25000" dirty="0" err="1" smtClean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q,a</a:t>
            </a:r>
            <a:r>
              <a:rPr lang="en-US" dirty="0" smtClean="0"/>
              <a:t>), </a:t>
            </a:r>
            <a:r>
              <a:rPr lang="en-US" dirty="0" err="1" smtClean="0">
                <a:latin typeface="Lucida Sans Unicode" pitchFamily="34" charset="0"/>
              </a:rPr>
              <a:t>δ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r,a</a:t>
            </a:r>
            <a:r>
              <a:rPr lang="en-US" dirty="0" smtClean="0"/>
              <a:t>)]</a:t>
            </a:r>
            <a:endParaRPr lang="hu-HU" dirty="0" smtClean="0"/>
          </a:p>
          <a:p>
            <a:r>
              <a:rPr lang="hu-HU" dirty="0" smtClean="0"/>
              <a:t>Alkossuk meg a szorzat </a:t>
            </a:r>
            <a:r>
              <a:rPr lang="hu-HU" dirty="0" err="1" smtClean="0"/>
              <a:t>DFA-t</a:t>
            </a:r>
            <a:r>
              <a:rPr lang="hu-HU" dirty="0" smtClean="0"/>
              <a:t>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340768"/>
            <a:ext cx="43910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1560" y="332656"/>
            <a:ext cx="7772400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Példa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hu-HU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szorzat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DFA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CF6-A199-4EEE-BDE3-A1BD87E2800A}" type="slidenum">
              <a:rPr lang="en-US"/>
              <a:pPr/>
              <a:t>52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9160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hu-HU" dirty="0" err="1" smtClean="0"/>
              <a:t>kvivalencia</a:t>
            </a:r>
            <a:r>
              <a:rPr lang="hu-HU" dirty="0" smtClean="0"/>
              <a:t> algoritmus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7772400" cy="1872208"/>
          </a:xfrm>
        </p:spPr>
        <p:txBody>
          <a:bodyPr>
            <a:normAutofit/>
          </a:bodyPr>
          <a:lstStyle/>
          <a:p>
            <a:r>
              <a:rPr lang="hu-HU" dirty="0" smtClean="0"/>
              <a:t>A szorzat</a:t>
            </a:r>
            <a:r>
              <a:rPr lang="en-US" dirty="0" smtClean="0"/>
              <a:t> </a:t>
            </a:r>
            <a:r>
              <a:rPr lang="en-US" dirty="0"/>
              <a:t>DFA </a:t>
            </a:r>
            <a:r>
              <a:rPr lang="hu-HU" dirty="0" smtClean="0"/>
              <a:t>végállapotai legyenek azok a</a:t>
            </a:r>
            <a:r>
              <a:rPr lang="en-US" dirty="0" smtClean="0"/>
              <a:t> </a:t>
            </a:r>
            <a:r>
              <a:rPr lang="en-US" dirty="0"/>
              <a:t>[q, r] </a:t>
            </a:r>
            <a:r>
              <a:rPr lang="hu-HU" dirty="0" smtClean="0"/>
              <a:t>állapotok, melyekre </a:t>
            </a:r>
            <a:r>
              <a:rPr lang="en-US" dirty="0" smtClean="0"/>
              <a:t>q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r </a:t>
            </a:r>
            <a:r>
              <a:rPr lang="hu-HU" dirty="0" smtClean="0"/>
              <a:t>közül csak az egyik végállapota a saját </a:t>
            </a:r>
            <a:r>
              <a:rPr lang="hu-HU" dirty="0" err="1" smtClean="0"/>
              <a:t>DFA-nak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a szorzat pontosan akkor fogadja el w-t, ha az pontosan az egyik</a:t>
            </a:r>
            <a:r>
              <a:rPr lang="en-US" dirty="0" smtClean="0"/>
              <a:t> </a:t>
            </a:r>
            <a:r>
              <a:rPr lang="hu-HU" dirty="0" smtClean="0"/>
              <a:t>(L vagy M) automata által elfogadott.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573016"/>
            <a:ext cx="5218534" cy="294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201-0CAD-4482-955D-E384E8F64BE5}" type="slidenum">
              <a:rPr lang="en-US"/>
              <a:pPr/>
              <a:t>53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Ekvivalencia algoritmus </a:t>
            </a:r>
            <a:r>
              <a:rPr lang="en-US" dirty="0" smtClean="0"/>
              <a:t>–2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91816"/>
          </a:xfrm>
        </p:spPr>
        <p:txBody>
          <a:bodyPr/>
          <a:lstStyle/>
          <a:p>
            <a:r>
              <a:rPr lang="hu-HU" dirty="0" smtClean="0"/>
              <a:t>A szorzat DFA üres pontosan akkor, ha </a:t>
            </a:r>
            <a:r>
              <a:rPr lang="en-US" dirty="0" smtClean="0"/>
              <a:t>L </a:t>
            </a:r>
            <a:r>
              <a:rPr lang="en-US" dirty="0"/>
              <a:t>= M.</a:t>
            </a:r>
          </a:p>
          <a:p>
            <a:r>
              <a:rPr lang="hu-HU" dirty="0" smtClean="0"/>
              <a:t>Az ürességet viszont az előző algoritmus eldönti.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12-95D7-40A2-9BE3-4965CE4FCA76}" type="slidenum">
              <a:rPr lang="en-US"/>
              <a:pPr/>
              <a:t>54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hu-HU" sz="3600" dirty="0" smtClean="0">
                <a:solidFill>
                  <a:srgbClr val="996600"/>
                </a:solidFill>
              </a:rPr>
              <a:t>Döntési algoritmus</a:t>
            </a:r>
            <a:r>
              <a:rPr lang="en-US" sz="3600" dirty="0" smtClean="0"/>
              <a:t>: </a:t>
            </a:r>
            <a:r>
              <a:rPr lang="hu-HU" sz="3600" dirty="0" smtClean="0"/>
              <a:t>Tartalmazás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3248000"/>
          </a:xfrm>
        </p:spPr>
        <p:txBody>
          <a:bodyPr/>
          <a:lstStyle/>
          <a:p>
            <a:r>
              <a:rPr lang="hu-HU" sz="2800" dirty="0" smtClean="0"/>
              <a:t>L és M reguláris nyelvek,</a:t>
            </a:r>
            <a:r>
              <a:rPr lang="en-US" sz="2800" dirty="0" smtClean="0"/>
              <a:t>      </a:t>
            </a:r>
            <a:r>
              <a:rPr lang="en-US" sz="2800" dirty="0"/>
              <a:t>L </a:t>
            </a:r>
            <a:r>
              <a:rPr lang="en-US" sz="2800" dirty="0">
                <a:sym typeface="Symbol" pitchFamily="18" charset="2"/>
              </a:rPr>
              <a:t> </a:t>
            </a:r>
            <a:r>
              <a:rPr lang="en-US" sz="2800" dirty="0"/>
              <a:t>M?</a:t>
            </a:r>
          </a:p>
          <a:p>
            <a:r>
              <a:rPr lang="hu-HU" sz="2800" dirty="0" smtClean="0"/>
              <a:t>Újra szorzat automatát készítünk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hu-HU" sz="2800" dirty="0" smtClean="0"/>
              <a:t>Hogyan definiáljuk a </a:t>
            </a:r>
            <a:r>
              <a:rPr lang="en-US" sz="2800" dirty="0" smtClean="0"/>
              <a:t>[q</a:t>
            </a:r>
            <a:r>
              <a:rPr lang="en-US" sz="2800" dirty="0"/>
              <a:t>, r] </a:t>
            </a:r>
            <a:r>
              <a:rPr lang="hu-HU" sz="2800" dirty="0" smtClean="0"/>
              <a:t>végállapotokat, hogy a szorzat pontosan akkor legyen üres, amikor</a:t>
            </a:r>
            <a:r>
              <a:rPr lang="en-US" sz="2800" dirty="0" smtClean="0"/>
              <a:t> </a:t>
            </a:r>
            <a:r>
              <a:rPr lang="en-US" sz="2800" dirty="0"/>
              <a:t>L </a:t>
            </a:r>
            <a:r>
              <a:rPr lang="en-US" sz="2800" dirty="0">
                <a:sym typeface="Symbol" pitchFamily="18" charset="2"/>
              </a:rPr>
              <a:t> </a:t>
            </a:r>
            <a:r>
              <a:rPr lang="en-US" sz="2800" dirty="0"/>
              <a:t>M</a:t>
            </a:r>
            <a:r>
              <a:rPr lang="en-US" sz="2800" dirty="0" smtClean="0"/>
              <a:t>?</a:t>
            </a:r>
            <a:endParaRPr lang="hu-HU" sz="2800" dirty="0" smtClean="0"/>
          </a:p>
          <a:p>
            <a:r>
              <a:rPr lang="hu-HU" sz="2800" dirty="0" smtClean="0"/>
              <a:t>Vegyük észre, hogy </a:t>
            </a:r>
            <a:r>
              <a:rPr lang="en-US" sz="2800" dirty="0" smtClean="0"/>
              <a:t>L </a:t>
            </a:r>
            <a:r>
              <a:rPr lang="en-US" sz="2800" dirty="0" smtClean="0">
                <a:sym typeface="Symbol" pitchFamily="18" charset="2"/>
              </a:rPr>
              <a:t> </a:t>
            </a:r>
            <a:r>
              <a:rPr lang="en-US" sz="2800" dirty="0" smtClean="0"/>
              <a:t>M</a:t>
            </a:r>
            <a:r>
              <a:rPr lang="hu-HU" sz="2800" dirty="0" smtClean="0"/>
              <a:t> </a:t>
            </a:r>
            <a:r>
              <a:rPr lang="hu-HU" sz="2800" dirty="0" smtClean="0">
                <a:sym typeface="Wingdings" pitchFamily="2" charset="2"/>
              </a:rPr>
              <a:t></a:t>
            </a:r>
            <a:r>
              <a:rPr lang="hu-HU" sz="2800" dirty="0" smtClean="0"/>
              <a:t> L-M=</a:t>
            </a:r>
            <a:r>
              <a:rPr lang="hu-HU" sz="2800" b="1" dirty="0" smtClean="0"/>
              <a:t> </a:t>
            </a:r>
            <a:r>
              <a:rPr lang="hu-HU" sz="2800" dirty="0" smtClean="0"/>
              <a:t>Ø</a:t>
            </a:r>
            <a:endParaRPr lang="en-US" sz="2800" dirty="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83568" y="5589240"/>
            <a:ext cx="7392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3200" dirty="0" smtClean="0">
                <a:solidFill>
                  <a:srgbClr val="33CC33"/>
                </a:solidFill>
              </a:rPr>
              <a:t>Válasz</a:t>
            </a:r>
            <a:r>
              <a:rPr lang="en-US" sz="3200" dirty="0" smtClean="0"/>
              <a:t>: </a:t>
            </a:r>
            <a:r>
              <a:rPr lang="en-US" sz="3200" dirty="0"/>
              <a:t>q </a:t>
            </a:r>
            <a:r>
              <a:rPr lang="hu-HU" sz="3200" dirty="0" smtClean="0"/>
              <a:t>végállapot</a:t>
            </a:r>
            <a:r>
              <a:rPr lang="en-US" sz="3200" dirty="0" smtClean="0"/>
              <a:t>; </a:t>
            </a:r>
            <a:r>
              <a:rPr lang="en-US" sz="3200" dirty="0"/>
              <a:t>r </a:t>
            </a:r>
            <a:r>
              <a:rPr lang="hu-HU" sz="3200" dirty="0" smtClean="0"/>
              <a:t>nem végállapot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426-B46E-4956-9F72-CEFCCD5BD706}" type="slidenum">
              <a:rPr lang="en-US"/>
              <a:pPr/>
              <a:t>55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dirty="0" smtClean="0"/>
              <a:t>tartalmazás</a:t>
            </a:r>
            <a:endParaRPr lang="en-US" dirty="0"/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7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79" name="AutoShape 11"/>
          <p:cNvCxnSpPr>
            <a:cxnSpLocks noChangeShapeType="1"/>
            <a:stCxn id="109576" idx="3"/>
            <a:endCxn id="10957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8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8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8" name="AutoShape 20"/>
          <p:cNvCxnSpPr>
            <a:cxnSpLocks noChangeShapeType="1"/>
            <a:stCxn id="109574" idx="3"/>
            <a:endCxn id="10957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1" name="AutoShape 33"/>
          <p:cNvCxnSpPr>
            <a:cxnSpLocks noChangeShapeType="1"/>
            <a:stCxn id="109594" idx="7"/>
            <a:endCxn id="10959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5" name="AutoShape 37"/>
          <p:cNvCxnSpPr>
            <a:cxnSpLocks noChangeShapeType="1"/>
            <a:stCxn id="109598" idx="6"/>
            <a:endCxn id="10959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07" name="AutoShape 39"/>
          <p:cNvCxnSpPr>
            <a:cxnSpLocks noChangeShapeType="1"/>
            <a:stCxn id="109598" idx="1"/>
            <a:endCxn id="10959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1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12" name="AutoShape 44"/>
          <p:cNvCxnSpPr>
            <a:cxnSpLocks noChangeShapeType="1"/>
            <a:stCxn id="109609" idx="3"/>
            <a:endCxn id="10959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15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4267200" y="4876800"/>
            <a:ext cx="4170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dirty="0" smtClean="0"/>
              <a:t>Megfigyelés</a:t>
            </a:r>
            <a:r>
              <a:rPr lang="en-US" dirty="0" smtClean="0"/>
              <a:t>: </a:t>
            </a:r>
            <a:r>
              <a:rPr lang="hu-HU" dirty="0" smtClean="0"/>
              <a:t>az egyetlen</a:t>
            </a:r>
          </a:p>
          <a:p>
            <a:r>
              <a:rPr lang="hu-HU" dirty="0" smtClean="0"/>
              <a:t>végállapot elérhetetlen, tehát</a:t>
            </a:r>
          </a:p>
          <a:p>
            <a:r>
              <a:rPr lang="hu-HU" dirty="0" smtClean="0"/>
              <a:t> a tartalmazás fennáll.</a:t>
            </a:r>
            <a:endParaRPr lang="en-US" dirty="0"/>
          </a:p>
        </p:txBody>
      </p:sp>
      <p:sp>
        <p:nvSpPr>
          <p:cNvPr id="51" name="Dátum helye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2" name="Élőláb helye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384A-13C9-4286-B206-4B6A9739B160}" type="slidenum">
              <a:rPr lang="en-US"/>
              <a:pPr/>
              <a:t>56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Minimum-</a:t>
            </a:r>
            <a:r>
              <a:rPr lang="hu-HU" dirty="0" smtClean="0"/>
              <a:t>állapotszámú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1152"/>
          </a:xfrm>
        </p:spPr>
        <p:txBody>
          <a:bodyPr/>
          <a:lstStyle/>
          <a:p>
            <a:r>
              <a:rPr lang="hu-HU" dirty="0" smtClean="0"/>
              <a:t>Elvileg, mivel tudjuk tesztelni két DFA ekvivalenciáját, adott </a:t>
            </a:r>
            <a:r>
              <a:rPr lang="hu-HU" dirty="0" err="1" smtClean="0"/>
              <a:t>DFA-hoz</a:t>
            </a:r>
            <a:r>
              <a:rPr lang="hu-HU" dirty="0" smtClean="0"/>
              <a:t> megtalálhatjuk azt a minimális állapotszámú </a:t>
            </a:r>
            <a:r>
              <a:rPr lang="hu-HU" dirty="0" err="1" smtClean="0"/>
              <a:t>DFA-t</a:t>
            </a:r>
            <a:r>
              <a:rPr lang="hu-HU" dirty="0" smtClean="0"/>
              <a:t>, amely L(A) nyelvet fogadja el.</a:t>
            </a:r>
            <a:endParaRPr lang="en-US" dirty="0"/>
          </a:p>
          <a:p>
            <a:r>
              <a:rPr lang="hu-HU" dirty="0" smtClean="0"/>
              <a:t>Módszer: minden A-nál kisebb DFA A-val való ekvivalenciáját kell tesztelni.</a:t>
            </a:r>
            <a:endParaRPr lang="en-US" dirty="0"/>
          </a:p>
          <a:p>
            <a:r>
              <a:rPr lang="hu-HU" dirty="0" smtClean="0"/>
              <a:t>Nagyon lassú módszer.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3B8-F076-4446-9B49-C3596AA96504}" type="slidenum">
              <a:rPr lang="en-US"/>
              <a:pPr/>
              <a:t>57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 állapot-minimalizálás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2052925"/>
            <a:ext cx="6711654" cy="2816235"/>
          </a:xfrm>
        </p:spPr>
        <p:txBody>
          <a:bodyPr/>
          <a:lstStyle/>
          <a:p>
            <a:r>
              <a:rPr lang="hu-HU" dirty="0" smtClean="0"/>
              <a:t>Készítsük el az összes lehetséges állapotpárból álló táblázatot.</a:t>
            </a:r>
            <a:endParaRPr lang="en-US" dirty="0"/>
          </a:p>
          <a:p>
            <a:r>
              <a:rPr lang="hu-HU" dirty="0" smtClean="0"/>
              <a:t>Ha találunk olyan szót, amely</a:t>
            </a:r>
            <a:r>
              <a:rPr lang="en-US" dirty="0" smtClean="0"/>
              <a:t> </a:t>
            </a:r>
            <a:r>
              <a:rPr lang="hu-HU" i="1" dirty="0" smtClean="0">
                <a:solidFill>
                  <a:srgbClr val="FF0066"/>
                </a:solidFill>
              </a:rPr>
              <a:t>megkülönböztet </a:t>
            </a:r>
            <a:r>
              <a:rPr lang="hu-HU" dirty="0" smtClean="0"/>
              <a:t>két állapotot </a:t>
            </a:r>
            <a:r>
              <a:rPr lang="en-US" dirty="0" smtClean="0"/>
              <a:t>(</a:t>
            </a:r>
            <a:r>
              <a:rPr lang="hu-HU" dirty="0" smtClean="0"/>
              <a:t>csak az egyiket viszi elfogadó állapotba</a:t>
            </a:r>
            <a:r>
              <a:rPr lang="en-US" dirty="0" smtClean="0"/>
              <a:t>), </a:t>
            </a:r>
            <a:r>
              <a:rPr lang="hu-HU" dirty="0" smtClean="0"/>
              <a:t>akkor megjelöljük azt az állapotot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Rekurzív a</a:t>
            </a:r>
            <a:r>
              <a:rPr lang="en-US" dirty="0" err="1" smtClean="0"/>
              <a:t>lgorit</a:t>
            </a:r>
            <a:r>
              <a:rPr lang="hu-HU" dirty="0" err="1" smtClean="0"/>
              <a:t>mus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hu-HU" dirty="0" smtClean="0"/>
              <a:t>a legrövidebb megkülönböztető szó hosszára nézve.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6E63-D4AF-4B7F-B257-F6DE3F3AD1E9}" type="slidenum">
              <a:rPr lang="en-US"/>
              <a:pPr/>
              <a:t>58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állapot-minimalizálás </a:t>
            </a:r>
            <a:r>
              <a:rPr lang="en-US" dirty="0" smtClean="0"/>
              <a:t>– </a:t>
            </a:r>
            <a:r>
              <a:rPr lang="en-US" dirty="0"/>
              <a:t>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288796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Alap</a:t>
            </a:r>
            <a:r>
              <a:rPr lang="en-US" dirty="0" smtClean="0"/>
              <a:t>: </a:t>
            </a:r>
            <a:r>
              <a:rPr lang="hu-HU" dirty="0" smtClean="0"/>
              <a:t>jelöljünk meg egy párt, ha pontosan az egyik végállapot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>
                <a:solidFill>
                  <a:schemeClr val="bg1"/>
                </a:solidFill>
              </a:rPr>
              <a:t>Indu</a:t>
            </a:r>
            <a:r>
              <a:rPr lang="hu-HU" dirty="0" err="1" smtClean="0">
                <a:solidFill>
                  <a:schemeClr val="bg1"/>
                </a:solidFill>
              </a:rPr>
              <a:t>kció</a:t>
            </a:r>
            <a:r>
              <a:rPr lang="en-US" dirty="0" smtClean="0"/>
              <a:t>: </a:t>
            </a:r>
            <a:r>
              <a:rPr lang="hu-HU" dirty="0" err="1" smtClean="0"/>
              <a:t>jelöljül</a:t>
            </a:r>
            <a:r>
              <a:rPr lang="hu-HU" dirty="0" smtClean="0"/>
              <a:t> meg a </a:t>
            </a:r>
            <a:r>
              <a:rPr lang="en-US" dirty="0" smtClean="0"/>
              <a:t>[q</a:t>
            </a:r>
            <a:r>
              <a:rPr lang="en-US" dirty="0"/>
              <a:t>, r] </a:t>
            </a:r>
            <a:r>
              <a:rPr lang="hu-HU" dirty="0" smtClean="0"/>
              <a:t>párt, ha valamilyen </a:t>
            </a:r>
            <a:r>
              <a:rPr lang="en-US" i="1" dirty="0" smtClean="0"/>
              <a:t>a </a:t>
            </a:r>
            <a:r>
              <a:rPr lang="en-US" dirty="0" smtClean="0"/>
              <a:t>input s</a:t>
            </a:r>
            <a:r>
              <a:rPr lang="hu-HU" dirty="0" err="1" smtClean="0"/>
              <a:t>zi</a:t>
            </a:r>
            <a:r>
              <a:rPr lang="en-US" dirty="0" err="1" smtClean="0"/>
              <a:t>mb</a:t>
            </a:r>
            <a:r>
              <a:rPr lang="hu-HU" dirty="0" smtClean="0"/>
              <a:t>ó</a:t>
            </a:r>
            <a:r>
              <a:rPr lang="en-US" dirty="0" smtClean="0"/>
              <a:t>l</a:t>
            </a:r>
            <a:r>
              <a:rPr lang="hu-HU" dirty="0" err="1" smtClean="0"/>
              <a:t>umra</a:t>
            </a:r>
            <a:r>
              <a:rPr lang="en-US" dirty="0" smtClean="0"/>
              <a:t>  </a:t>
            </a:r>
            <a:r>
              <a:rPr lang="en-US" dirty="0"/>
              <a:t>[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),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r,a</a:t>
            </a:r>
            <a:r>
              <a:rPr lang="en-US" dirty="0"/>
              <a:t>)] </a:t>
            </a:r>
            <a:r>
              <a:rPr lang="hu-HU" dirty="0" smtClean="0"/>
              <a:t>meg van jelölve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Ha már további jelölések nem lehetségesek, akkor a jelöletlen párok ekvivalensek, és egyetlen állapotba összevonjuk őket.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9469-46AA-4CF1-9502-97938B42C4B2}" type="slidenum">
              <a:rPr lang="en-US"/>
              <a:pPr/>
              <a:t>59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hu-HU" sz="3200" dirty="0" smtClean="0"/>
              <a:t>A</a:t>
            </a:r>
            <a:r>
              <a:rPr lang="en-US" sz="3200" dirty="0" smtClean="0"/>
              <a:t>“</a:t>
            </a:r>
            <a:r>
              <a:rPr lang="hu-HU" sz="3200" dirty="0" err="1" smtClean="0"/>
              <a:t>megkülönböztetelenhetetlenség</a:t>
            </a:r>
            <a:r>
              <a:rPr lang="en-US" sz="3200" dirty="0" smtClean="0"/>
              <a:t>”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tranzitivitása</a:t>
            </a:r>
            <a:endParaRPr lang="en-US" sz="32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 </a:t>
            </a:r>
            <a:r>
              <a:rPr lang="en-US" dirty="0" smtClean="0"/>
              <a:t>p </a:t>
            </a:r>
            <a:r>
              <a:rPr lang="hu-HU" dirty="0" err="1" smtClean="0"/>
              <a:t>megkülönböztetelenhetetlen</a:t>
            </a:r>
            <a:r>
              <a:rPr lang="hu-HU" dirty="0" smtClean="0"/>
              <a:t> q-tól, és</a:t>
            </a:r>
            <a:br>
              <a:rPr lang="hu-HU" dirty="0" smtClean="0"/>
            </a:br>
            <a:r>
              <a:rPr lang="en-US" dirty="0" smtClean="0"/>
              <a:t>q</a:t>
            </a:r>
            <a:r>
              <a:rPr lang="hu-HU" dirty="0" smtClean="0"/>
              <a:t> </a:t>
            </a:r>
            <a:r>
              <a:rPr lang="hu-HU" dirty="0" err="1" smtClean="0"/>
              <a:t>megkülönböztetelenhetetlen</a:t>
            </a:r>
            <a:r>
              <a:rPr lang="hu-HU" dirty="0" smtClean="0"/>
              <a:t> r-től, akkor</a:t>
            </a:r>
            <a:br>
              <a:rPr lang="hu-HU" dirty="0" smtClean="0"/>
            </a:br>
            <a:r>
              <a:rPr lang="hu-HU" dirty="0" smtClean="0"/>
              <a:t>p </a:t>
            </a:r>
            <a:r>
              <a:rPr lang="hu-HU" dirty="0" err="1" smtClean="0"/>
              <a:t>megkülönböztetelenhetetlen</a:t>
            </a:r>
            <a:r>
              <a:rPr lang="hu-HU" dirty="0" smtClean="0"/>
              <a:t> r-től.</a:t>
            </a:r>
            <a:endParaRPr lang="en-US" dirty="0"/>
          </a:p>
          <a:p>
            <a:r>
              <a:rPr lang="hu-HU" dirty="0" smtClean="0">
                <a:solidFill>
                  <a:schemeClr val="bg1"/>
                </a:solidFill>
              </a:rPr>
              <a:t>Bizonyítás</a:t>
            </a:r>
            <a:r>
              <a:rPr lang="en-US" dirty="0" smtClean="0"/>
              <a:t>: </a:t>
            </a:r>
            <a:r>
              <a:rPr lang="hu-HU" dirty="0" smtClean="0"/>
              <a:t>ha a végkifejlet</a:t>
            </a:r>
            <a:r>
              <a:rPr lang="en-US" dirty="0" smtClean="0"/>
              <a:t> (</a:t>
            </a:r>
            <a:r>
              <a:rPr lang="hu-HU" dirty="0" smtClean="0"/>
              <a:t>elfogadás vagy elutasítás</a:t>
            </a:r>
            <a:r>
              <a:rPr lang="en-US" dirty="0" smtClean="0"/>
              <a:t>) p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q </a:t>
            </a:r>
            <a:r>
              <a:rPr lang="hu-HU" dirty="0" smtClean="0"/>
              <a:t>állapotból indulva</a:t>
            </a:r>
            <a:r>
              <a:rPr lang="en-US" dirty="0" smtClean="0"/>
              <a:t> </a:t>
            </a:r>
            <a:r>
              <a:rPr lang="en-US" dirty="0"/>
              <a:t>w </a:t>
            </a:r>
            <a:r>
              <a:rPr lang="hu-HU" dirty="0" smtClean="0"/>
              <a:t>inputra megegyezik, és</a:t>
            </a:r>
            <a:br>
              <a:rPr lang="hu-HU" dirty="0" smtClean="0"/>
            </a:br>
            <a:r>
              <a:rPr lang="hu-HU" dirty="0" smtClean="0"/>
              <a:t> ha a végkifejlet</a:t>
            </a:r>
            <a:r>
              <a:rPr lang="en-US" dirty="0" smtClean="0"/>
              <a:t> q</a:t>
            </a:r>
            <a:r>
              <a:rPr lang="hu-HU" dirty="0" smtClean="0"/>
              <a:t> és r</a:t>
            </a:r>
            <a:r>
              <a:rPr lang="en-US" dirty="0" smtClean="0"/>
              <a:t> </a:t>
            </a:r>
            <a:r>
              <a:rPr lang="hu-HU" dirty="0" smtClean="0"/>
              <a:t>állapotból indulva</a:t>
            </a:r>
            <a:r>
              <a:rPr lang="en-US" dirty="0" smtClean="0"/>
              <a:t> w </a:t>
            </a:r>
            <a:r>
              <a:rPr lang="hu-HU" dirty="0" smtClean="0"/>
              <a:t>inputra megegyezik, akkor</a:t>
            </a:r>
            <a:br>
              <a:rPr lang="hu-HU" dirty="0" smtClean="0"/>
            </a:br>
            <a:r>
              <a:rPr lang="hu-HU" dirty="0" smtClean="0"/>
              <a:t> a végkifejlet</a:t>
            </a:r>
            <a:r>
              <a:rPr lang="en-US" dirty="0" smtClean="0"/>
              <a:t> p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hu-HU" dirty="0" smtClean="0"/>
              <a:t>r</a:t>
            </a:r>
            <a:r>
              <a:rPr lang="en-US" dirty="0" smtClean="0"/>
              <a:t> </a:t>
            </a:r>
            <a:r>
              <a:rPr lang="hu-HU" dirty="0" smtClean="0"/>
              <a:t>állapotból indulva</a:t>
            </a:r>
            <a:r>
              <a:rPr lang="en-US" dirty="0" smtClean="0"/>
              <a:t> w </a:t>
            </a:r>
            <a:r>
              <a:rPr lang="hu-HU" dirty="0" smtClean="0"/>
              <a:t>inputra szintén megegyezik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 err="1" smtClean="0"/>
              <a:t>Precedenc</a:t>
            </a:r>
            <a:r>
              <a:rPr lang="hu-HU" altLang="hu-HU" dirty="0" err="1" smtClean="0"/>
              <a:t>ia</a:t>
            </a:r>
            <a:endParaRPr lang="en-US" altLang="hu-H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smtClean="0"/>
              <a:t>Használhatunk zárójeleket.</a:t>
            </a:r>
            <a:endParaRPr lang="en-US" altLang="hu-HU" dirty="0"/>
          </a:p>
          <a:p>
            <a:r>
              <a:rPr lang="hu-HU" altLang="hu-HU" dirty="0" smtClean="0"/>
              <a:t>Legnagyobb </a:t>
            </a:r>
            <a:r>
              <a:rPr lang="hu-HU" altLang="hu-HU" dirty="0" err="1" smtClean="0"/>
              <a:t>precedenciájú</a:t>
            </a:r>
            <a:r>
              <a:rPr lang="hu-HU" altLang="hu-HU" dirty="0" smtClean="0"/>
              <a:t>: </a:t>
            </a:r>
            <a:r>
              <a:rPr lang="en-US" altLang="hu-HU" dirty="0" smtClean="0"/>
              <a:t> *</a:t>
            </a:r>
            <a:r>
              <a:rPr lang="hu-HU" altLang="hu-HU" dirty="0" smtClean="0"/>
              <a:t/>
            </a:r>
            <a:br>
              <a:rPr lang="hu-HU" altLang="hu-HU" dirty="0" smtClean="0"/>
            </a:br>
            <a:r>
              <a:rPr lang="hu-HU" altLang="hu-HU" dirty="0" smtClean="0"/>
              <a:t>utána </a:t>
            </a:r>
            <a:r>
              <a:rPr lang="hu-HU" altLang="hu-HU" dirty="0" err="1" smtClean="0"/>
              <a:t>konkatenáció</a:t>
            </a:r>
            <a:r>
              <a:rPr lang="hu-HU" altLang="hu-HU" dirty="0" smtClean="0"/>
              <a:t/>
            </a:r>
            <a:br>
              <a:rPr lang="hu-HU" altLang="hu-HU" dirty="0" smtClean="0"/>
            </a:br>
            <a:r>
              <a:rPr lang="hu-HU" altLang="hu-HU" dirty="0" smtClean="0"/>
              <a:t>végül</a:t>
            </a:r>
            <a:r>
              <a:rPr lang="en-US" altLang="hu-HU" dirty="0" smtClean="0"/>
              <a:t> </a:t>
            </a:r>
            <a:r>
              <a:rPr lang="en-US" altLang="hu-HU" dirty="0"/>
              <a:t>+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3B2C-0276-4FD0-A2E5-817D0F98EBEF}" type="slidenum">
              <a:rPr lang="en-US" altLang="hu-HU"/>
              <a:pPr/>
              <a:t>6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630B-A640-422F-A511-EF6EED7245A3}" type="slidenum">
              <a:rPr lang="en-US"/>
              <a:pPr/>
              <a:t>60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hu-HU" dirty="0" smtClean="0"/>
              <a:t>Minimál-</a:t>
            </a:r>
            <a:r>
              <a:rPr lang="en-US" dirty="0" smtClean="0"/>
              <a:t>DFA</a:t>
            </a:r>
            <a:r>
              <a:rPr lang="hu-HU" dirty="0" smtClean="0"/>
              <a:t> konstrukció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976736"/>
          </a:xfrm>
        </p:spPr>
        <p:txBody>
          <a:bodyPr/>
          <a:lstStyle/>
          <a:p>
            <a:r>
              <a:rPr lang="hu-HU" dirty="0" smtClean="0"/>
              <a:t>Legyenek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,…,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hu-HU" dirty="0" smtClean="0"/>
              <a:t>a megkülönböztethetetlen állapotok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Összevonjuk őket egyetlen</a:t>
            </a:r>
            <a:r>
              <a:rPr lang="en-US" dirty="0" smtClean="0"/>
              <a:t> q</a:t>
            </a:r>
            <a:r>
              <a:rPr lang="hu-HU" dirty="0" smtClean="0"/>
              <a:t> állapotba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Ekkor </a:t>
            </a:r>
            <a:r>
              <a:rPr lang="en-US" dirty="0" smtClean="0">
                <a:latin typeface="Lucida Sans Unicode" pitchFamily="34" charset="0"/>
              </a:rPr>
              <a:t>δ</a:t>
            </a:r>
            <a:r>
              <a:rPr lang="en-US" dirty="0" smtClean="0"/>
              <a:t>(q</a:t>
            </a:r>
            <a:r>
              <a:rPr lang="en-US" baseline="-25000" dirty="0" smtClean="0"/>
              <a:t>1</a:t>
            </a:r>
            <a:r>
              <a:rPr lang="en-US" dirty="0"/>
              <a:t>, a),…,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</a:t>
            </a:r>
            <a:r>
              <a:rPr lang="en-US" dirty="0" err="1"/>
              <a:t>q</a:t>
            </a:r>
            <a:r>
              <a:rPr lang="en-US" baseline="-25000" dirty="0" err="1"/>
              <a:t>k</a:t>
            </a:r>
            <a:r>
              <a:rPr lang="en-US" dirty="0"/>
              <a:t>, a) </a:t>
            </a:r>
            <a:r>
              <a:rPr lang="hu-HU" dirty="0" smtClean="0"/>
              <a:t>megkülönböztethetetlen állapotok.</a:t>
            </a:r>
            <a:endParaRPr lang="en-US" dirty="0"/>
          </a:p>
          <a:p>
            <a:pPr lvl="1"/>
            <a:r>
              <a:rPr lang="hu-HU" dirty="0" smtClean="0">
                <a:solidFill>
                  <a:srgbClr val="CC9900"/>
                </a:solidFill>
              </a:rPr>
              <a:t>Különben legalább az egyik pár meg lenne jelölve.</a:t>
            </a:r>
            <a:endParaRPr lang="en-US" dirty="0"/>
          </a:p>
          <a:p>
            <a:r>
              <a:rPr lang="hu-HU" dirty="0" smtClean="0"/>
              <a:t>Legyen </a:t>
            </a:r>
            <a:r>
              <a:rPr lang="en-US" dirty="0" smtClean="0">
                <a:latin typeface="Lucida Sans Unicode" pitchFamily="34" charset="0"/>
              </a:rPr>
              <a:t>δ</a:t>
            </a:r>
            <a:r>
              <a:rPr lang="en-US" dirty="0" smtClean="0"/>
              <a:t>(q</a:t>
            </a:r>
            <a:r>
              <a:rPr lang="en-US" dirty="0"/>
              <a:t>, a) </a:t>
            </a:r>
            <a:r>
              <a:rPr lang="hu-HU" dirty="0" smtClean="0"/>
              <a:t>az átviteli függvény értéke a input esetén.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3AC5-25E4-46DC-99E4-3D45E5D9AD56}" type="slidenum">
              <a:rPr lang="en-US"/>
              <a:pPr/>
              <a:t>61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</a:t>
            </a:r>
            <a:r>
              <a:rPr lang="en-US" dirty="0" smtClean="0"/>
              <a:t>: </a:t>
            </a:r>
            <a:r>
              <a:rPr lang="hu-HU" dirty="0" smtClean="0"/>
              <a:t>állapotszám mi</a:t>
            </a:r>
            <a:r>
              <a:rPr lang="en-US" dirty="0" err="1" smtClean="0"/>
              <a:t>nim</a:t>
            </a:r>
            <a:r>
              <a:rPr lang="hu-HU" dirty="0" err="1" smtClean="0"/>
              <a:t>alizálás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828800"/>
            <a:ext cx="4913313" cy="3200400"/>
            <a:chOff x="2256" y="1104"/>
            <a:chExt cx="3095" cy="2016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</p:grp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28600" y="5359400"/>
            <a:ext cx="83149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dirty="0" smtClean="0"/>
              <a:t>Emlékeztető: ez a </a:t>
            </a:r>
            <a:r>
              <a:rPr lang="en-US" dirty="0" smtClean="0"/>
              <a:t>DFA</a:t>
            </a:r>
            <a:r>
              <a:rPr lang="hu-HU" dirty="0" smtClean="0"/>
              <a:t> keletkezett a sakktábla-</a:t>
            </a:r>
            <a:r>
              <a:rPr lang="en-US" dirty="0" smtClean="0"/>
              <a:t>NFA </a:t>
            </a:r>
            <a:r>
              <a:rPr lang="hu-HU" dirty="0" smtClean="0"/>
              <a:t>alapján</a:t>
            </a:r>
            <a:br>
              <a:rPr lang="hu-HU" dirty="0" smtClean="0"/>
            </a:br>
            <a:r>
              <a:rPr lang="hu-HU" dirty="0" smtClean="0"/>
              <a:t>részhalmaz konstrukcióval</a:t>
            </a:r>
            <a:r>
              <a:rPr lang="en-US" dirty="0" smtClean="0"/>
              <a:t>. </a:t>
            </a:r>
            <a:endParaRPr lang="en-US" dirty="0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638806" y="1828800"/>
            <a:ext cx="3436942" cy="3124200"/>
            <a:chOff x="3552" y="1104"/>
            <a:chExt cx="2165" cy="1968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552" y="1104"/>
              <a:ext cx="924" cy="1968"/>
              <a:chOff x="3552" y="1104"/>
              <a:chExt cx="924" cy="1968"/>
            </a:xfrm>
          </p:grpSpPr>
          <p:sp>
            <p:nvSpPr>
              <p:cNvPr id="83992" name="Text Box 24"/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684" cy="1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   r   b</a:t>
                </a:r>
              </a:p>
              <a:p>
                <a:r>
                  <a:rPr lang="en-US"/>
                  <a:t>A B  C</a:t>
                </a:r>
              </a:p>
              <a:p>
                <a:r>
                  <a:rPr lang="en-US"/>
                  <a:t>B D  E</a:t>
                </a:r>
              </a:p>
              <a:p>
                <a:r>
                  <a:rPr lang="en-US"/>
                  <a:t>C D  F</a:t>
                </a:r>
              </a:p>
              <a:p>
                <a:r>
                  <a:rPr lang="en-US"/>
                  <a:t>D D  G</a:t>
                </a:r>
              </a:p>
              <a:p>
                <a:r>
                  <a:rPr lang="en-US"/>
                  <a:t>E D  G</a:t>
                </a:r>
              </a:p>
              <a:p>
                <a:r>
                  <a:rPr lang="en-US"/>
                  <a:t>F D  C</a:t>
                </a:r>
              </a:p>
              <a:p>
                <a:r>
                  <a:rPr lang="en-US"/>
                  <a:t>G D  G</a:t>
                </a:r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4" name="Line 2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5" name="Line 27"/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6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9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7" name="Text Box 29"/>
              <p:cNvSpPr txBox="1">
                <a:spLocks noChangeArrowheads="1"/>
              </p:cNvSpPr>
              <p:nvPr/>
            </p:nvSpPr>
            <p:spPr bwMode="auto">
              <a:xfrm>
                <a:off x="3648" y="25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*</a:t>
                </a:r>
              </a:p>
            </p:txBody>
          </p:sp>
          <p:sp>
            <p:nvSpPr>
              <p:cNvPr id="83998" name="Text Box 30"/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*</a:t>
                </a:r>
              </a:p>
            </p:txBody>
          </p:sp>
        </p:grpSp>
        <p:sp>
          <p:nvSpPr>
            <p:cNvPr id="84000" name="Text Box 32"/>
            <p:cNvSpPr txBox="1">
              <a:spLocks noChangeArrowheads="1"/>
            </p:cNvSpPr>
            <p:nvPr/>
          </p:nvSpPr>
          <p:spPr bwMode="auto">
            <a:xfrm>
              <a:off x="4612" y="1680"/>
              <a:ext cx="110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1800" dirty="0" smtClean="0"/>
                <a:t>Ugyanaz, </a:t>
              </a:r>
            </a:p>
            <a:p>
              <a:r>
                <a:rPr lang="hu-HU" sz="1800" dirty="0" smtClean="0"/>
                <a:t>kényelmesebb</a:t>
              </a:r>
            </a:p>
            <a:p>
              <a:r>
                <a:rPr lang="hu-HU" sz="1800" dirty="0" smtClean="0"/>
                <a:t>állapotnevekkel</a:t>
              </a:r>
              <a:endParaRPr lang="en-US" sz="1800" dirty="0"/>
            </a:p>
          </p:txBody>
        </p:sp>
      </p:grpSp>
      <p:sp>
        <p:nvSpPr>
          <p:cNvPr id="37" name="Dátum helye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8" name="Élőláb helye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4CED-DBC8-4646-BE1A-1E7C6962218A}" type="slidenum">
              <a:rPr lang="en-US"/>
              <a:pPr/>
              <a:t>62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folytatás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39" name="Text Box 23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0" name="Text Box 24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2" name="Text Box 26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7" name="Text Box 31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8" name="Text Box 32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9" name="Text Box 33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60925" y="5367338"/>
            <a:ext cx="342202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 dirty="0" smtClean="0"/>
              <a:t>Megjelöljük először azokat a</a:t>
            </a:r>
          </a:p>
          <a:p>
            <a:r>
              <a:rPr lang="hu-HU" sz="2000" dirty="0" smtClean="0"/>
              <a:t> párokat, melyek egyike az F</a:t>
            </a:r>
          </a:p>
          <a:p>
            <a:r>
              <a:rPr lang="hu-HU" sz="2000" dirty="0" smtClean="0"/>
              <a:t> vagy G végállapot</a:t>
            </a:r>
            <a:endParaRPr lang="en-US" sz="2000" dirty="0"/>
          </a:p>
        </p:txBody>
      </p:sp>
      <p:sp>
        <p:nvSpPr>
          <p:cNvPr id="29" name="Dátum hely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AC5-C407-47AE-96BF-E02A4F011AD5}" type="slidenum">
              <a:rPr lang="en-US"/>
              <a:pPr/>
              <a:t>63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folytatás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79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0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1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7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8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800600" y="5334000"/>
            <a:ext cx="32826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/>
              <a:t>r</a:t>
            </a:r>
            <a:r>
              <a:rPr lang="en-US" sz="2000" dirty="0" smtClean="0"/>
              <a:t> </a:t>
            </a:r>
            <a:r>
              <a:rPr lang="hu-HU" sz="2000" dirty="0" smtClean="0"/>
              <a:t>  nem segít, mert a</a:t>
            </a:r>
            <a:r>
              <a:rPr lang="en-US" sz="2000" dirty="0" smtClean="0"/>
              <a:t> [</a:t>
            </a:r>
            <a:r>
              <a:rPr lang="en-US" sz="2000" dirty="0"/>
              <a:t>B, D]</a:t>
            </a:r>
          </a:p>
          <a:p>
            <a:r>
              <a:rPr lang="hu-HU" sz="2000" dirty="0" smtClean="0"/>
              <a:t>pár jelöletlen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9" name="Dátum hely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85C5-7927-424F-90A3-481AFA274E1D}" type="slidenum">
              <a:rPr lang="en-US"/>
              <a:pPr/>
              <a:t>64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folytatás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6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971800" y="5181600"/>
            <a:ext cx="62270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 dirty="0" smtClean="0"/>
              <a:t>De</a:t>
            </a:r>
            <a:r>
              <a:rPr lang="en-US" sz="2000" dirty="0" smtClean="0"/>
              <a:t>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hu-HU" sz="2000" dirty="0" smtClean="0"/>
              <a:t>input megkülönbözteti</a:t>
            </a:r>
            <a:r>
              <a:rPr lang="en-US" sz="2000" dirty="0" smtClean="0"/>
              <a:t> </a:t>
            </a:r>
            <a:r>
              <a:rPr lang="en-US" sz="2000" dirty="0"/>
              <a:t>{A,B,F</a:t>
            </a:r>
            <a:r>
              <a:rPr lang="en-US" sz="2000" dirty="0" smtClean="0"/>
              <a:t>}</a:t>
            </a:r>
            <a:r>
              <a:rPr lang="hu-HU" sz="2000" dirty="0" smtClean="0"/>
              <a:t> elemeit</a:t>
            </a:r>
            <a:endParaRPr lang="en-US" sz="2000" dirty="0"/>
          </a:p>
          <a:p>
            <a:r>
              <a:rPr lang="en-US" sz="2000" dirty="0" smtClean="0"/>
              <a:t>{</a:t>
            </a:r>
            <a:r>
              <a:rPr lang="en-US" sz="2000" dirty="0"/>
              <a:t>C,D,E,G</a:t>
            </a:r>
            <a:r>
              <a:rPr lang="en-US" sz="2000" dirty="0" smtClean="0"/>
              <a:t>}</a:t>
            </a:r>
            <a:r>
              <a:rPr lang="hu-HU" sz="2000" dirty="0" smtClean="0"/>
              <a:t> elemeitől</a:t>
            </a:r>
            <a:r>
              <a:rPr lang="en-US" sz="2000" dirty="0" smtClean="0"/>
              <a:t>.  </a:t>
            </a:r>
            <a:r>
              <a:rPr lang="hu-HU" sz="2000" dirty="0" smtClean="0"/>
              <a:t>Például,</a:t>
            </a:r>
            <a:r>
              <a:rPr lang="en-US" sz="2000" dirty="0" smtClean="0"/>
              <a:t> </a:t>
            </a:r>
            <a:r>
              <a:rPr lang="en-US" sz="2000" dirty="0"/>
              <a:t>[A, C</a:t>
            </a:r>
            <a:r>
              <a:rPr lang="en-US" sz="2000" dirty="0" smtClean="0"/>
              <a:t>]</a:t>
            </a:r>
            <a:r>
              <a:rPr lang="hu-HU" sz="2000" dirty="0" smtClean="0"/>
              <a:t> meg lesz jelölve,</a:t>
            </a:r>
            <a:endParaRPr lang="en-US" sz="2000" dirty="0"/>
          </a:p>
          <a:p>
            <a:r>
              <a:rPr lang="hu-HU" sz="2000" dirty="0" smtClean="0"/>
              <a:t>mert </a:t>
            </a:r>
            <a:r>
              <a:rPr lang="en-US" sz="2000" dirty="0" smtClean="0"/>
              <a:t>[C</a:t>
            </a:r>
            <a:r>
              <a:rPr lang="en-US" sz="2000" dirty="0"/>
              <a:t>, F] </a:t>
            </a:r>
            <a:r>
              <a:rPr lang="hu-HU" sz="2000" dirty="0" smtClean="0"/>
              <a:t>jelölve volt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36" name="Dátum helye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7" name="Élőláb helye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6D01-52DB-487C-94BA-BD0700CCB06B}" type="slidenum">
              <a:rPr lang="en-US"/>
              <a:pPr/>
              <a:t>65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folytatás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3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191000" y="5181600"/>
            <a:ext cx="4730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[C, D] </a:t>
            </a:r>
            <a:r>
              <a:rPr lang="hu-HU" sz="2000" dirty="0" smtClean="0"/>
              <a:t>és </a:t>
            </a:r>
            <a:r>
              <a:rPr lang="en-US" sz="2000" dirty="0" smtClean="0"/>
              <a:t>[C</a:t>
            </a:r>
            <a:r>
              <a:rPr lang="en-US" sz="2000" dirty="0"/>
              <a:t>, E] </a:t>
            </a:r>
            <a:r>
              <a:rPr lang="hu-HU" sz="2000" dirty="0" smtClean="0"/>
              <a:t>meg lesz jelölve,</a:t>
            </a:r>
            <a:endParaRPr lang="en-US" sz="2000" dirty="0"/>
          </a:p>
          <a:p>
            <a:r>
              <a:rPr lang="hu-HU" sz="2000" dirty="0" smtClean="0"/>
              <a:t>mert</a:t>
            </a:r>
            <a:r>
              <a:rPr lang="en-US" sz="2000" dirty="0" smtClean="0"/>
              <a:t>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hu-HU" sz="2000" dirty="0" smtClean="0"/>
              <a:t>inputra</a:t>
            </a:r>
            <a:r>
              <a:rPr lang="en-US" sz="2000" dirty="0" smtClean="0"/>
              <a:t> </a:t>
            </a:r>
            <a:r>
              <a:rPr lang="en-US" sz="2000" dirty="0"/>
              <a:t>[F, G</a:t>
            </a:r>
            <a:r>
              <a:rPr lang="en-US" sz="2000" dirty="0" smtClean="0"/>
              <a:t>]</a:t>
            </a:r>
            <a:r>
              <a:rPr lang="hu-HU" sz="2000" dirty="0" smtClean="0"/>
              <a:t> már megjelölt pár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38" name="Dátum helye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9" name="Élőláb helye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D82-5633-492F-98F8-43E39C93A294}" type="slidenum">
              <a:rPr lang="en-US"/>
              <a:pPr/>
              <a:t>66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folytatás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4213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4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5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6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4228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9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1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2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762000" y="5257800"/>
            <a:ext cx="27562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[A, B] </a:t>
            </a:r>
            <a:r>
              <a:rPr lang="hu-HU" sz="2000" dirty="0" smtClean="0"/>
              <a:t>meg lesz jelölve</a:t>
            </a:r>
            <a:endParaRPr lang="en-US" sz="2000" dirty="0"/>
          </a:p>
          <a:p>
            <a:r>
              <a:rPr lang="hu-HU" sz="2000" dirty="0" smtClean="0"/>
              <a:t>mert</a:t>
            </a:r>
            <a:r>
              <a:rPr lang="en-US" sz="2000" dirty="0" smtClean="0"/>
              <a:t> </a:t>
            </a:r>
            <a:r>
              <a:rPr lang="en-US" sz="2000" i="1" dirty="0" smtClean="0"/>
              <a:t>r</a:t>
            </a:r>
            <a:r>
              <a:rPr lang="hu-HU" sz="2000" dirty="0" smtClean="0"/>
              <a:t>  inputra</a:t>
            </a:r>
            <a:endParaRPr lang="en-US" sz="2000" dirty="0"/>
          </a:p>
          <a:p>
            <a:r>
              <a:rPr lang="en-US" sz="2000" dirty="0" smtClean="0"/>
              <a:t>[</a:t>
            </a:r>
            <a:r>
              <a:rPr lang="en-US" sz="2000" dirty="0"/>
              <a:t>B, D</a:t>
            </a:r>
            <a:r>
              <a:rPr lang="en-US" sz="2000" dirty="0" smtClean="0"/>
              <a:t>]</a:t>
            </a:r>
            <a:r>
              <a:rPr lang="hu-HU" sz="2000" dirty="0" smtClean="0"/>
              <a:t> megjelölt pár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860925" y="5291138"/>
            <a:ext cx="38527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[D, E] </a:t>
            </a:r>
            <a:r>
              <a:rPr lang="hu-HU" sz="2000" dirty="0" smtClean="0"/>
              <a:t>sosem lesz megjelölve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hu-HU" sz="2000" dirty="0" smtClean="0"/>
              <a:t>mert mindkét lehetséges inputra</a:t>
            </a:r>
          </a:p>
          <a:p>
            <a:r>
              <a:rPr lang="hu-HU" sz="2000" dirty="0" smtClean="0"/>
              <a:t>ugyanaz az állapot (D ill. G)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0" name="Dátum helye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41" name="Élőláb helye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2185-A821-4877-8C4C-3C6CB4131761}" type="slidenum">
              <a:rPr lang="en-US"/>
              <a:pPr/>
              <a:t>67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33CC33"/>
                </a:solidFill>
              </a:rPr>
              <a:t>Példa </a:t>
            </a:r>
            <a:r>
              <a:rPr lang="en-US" dirty="0" smtClean="0"/>
              <a:t>– </a:t>
            </a:r>
            <a:r>
              <a:rPr lang="hu-HU" dirty="0" smtClean="0"/>
              <a:t>befejezés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81200" y="2133600"/>
            <a:ext cx="1466850" cy="3124200"/>
            <a:chOff x="3552" y="1104"/>
            <a:chExt cx="924" cy="1968"/>
          </a:xfrm>
        </p:grpSpPr>
        <p:sp>
          <p:nvSpPr>
            <p:cNvPr id="97318" name="Text Box 38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H  H</a:t>
              </a:r>
            </a:p>
            <a:p>
              <a:r>
                <a:rPr lang="en-US"/>
                <a:t>C H  F</a:t>
              </a:r>
            </a:p>
            <a:p>
              <a:r>
                <a:rPr lang="en-US"/>
                <a:t>H H  G</a:t>
              </a:r>
            </a:p>
            <a:p>
              <a:endParaRPr lang="en-US"/>
            </a:p>
            <a:p>
              <a:r>
                <a:rPr lang="en-US"/>
                <a:t>F H  C</a:t>
              </a:r>
            </a:p>
            <a:p>
              <a:r>
                <a:rPr lang="en-US"/>
                <a:t>G H  G</a:t>
              </a:r>
            </a:p>
          </p:txBody>
        </p:sp>
        <p:sp>
          <p:nvSpPr>
            <p:cNvPr id="97319" name="Line 39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1" name="Line 41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3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1203325" y="5519738"/>
            <a:ext cx="73630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hu-HU" dirty="0" smtClean="0"/>
              <a:t>helyett egy új, közös</a:t>
            </a:r>
            <a:r>
              <a:rPr lang="en-US" dirty="0" smtClean="0"/>
              <a:t> H</a:t>
            </a:r>
            <a:r>
              <a:rPr lang="hu-HU" dirty="0" smtClean="0"/>
              <a:t> állapotot vezetünk be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Az eredmény a </a:t>
            </a:r>
            <a:r>
              <a:rPr lang="hu-HU" dirty="0" err="1" smtClean="0"/>
              <a:t>minimál-DFA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7" name="Dátum helye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48" name="Élőláb hely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9F7E-DF88-4702-A1E9-343784DD6663}" type="slidenum">
              <a:rPr lang="en-US"/>
              <a:pPr/>
              <a:t>68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hu-HU" sz="4000" dirty="0" smtClean="0"/>
              <a:t>Az elérhetetlen állapotok kiküszöbölése</a:t>
            </a:r>
            <a:endParaRPr lang="en-US" sz="40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Elképzelhető, hogy a </a:t>
            </a:r>
            <a:r>
              <a:rPr lang="hu-HU" dirty="0" err="1" smtClean="0"/>
              <a:t>minimál-DFA</a:t>
            </a:r>
            <a:r>
              <a:rPr lang="hu-HU" dirty="0" smtClean="0"/>
              <a:t> tartalmaz elérhetetlen állapotokat.</a:t>
            </a:r>
            <a:endParaRPr lang="en-US" dirty="0"/>
          </a:p>
          <a:p>
            <a:r>
              <a:rPr lang="hu-HU" dirty="0" smtClean="0"/>
              <a:t>Ezeket az elérhetetlen állapotokat ki kell dobni.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43FD-C9AF-4160-ADD8-B8CAE251284F}" type="slidenum">
              <a:rPr lang="en-US"/>
              <a:pPr/>
              <a:t>69</a:t>
            </a:fld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Összevontuk az állapotokat, ahol lehetett.</a:t>
            </a:r>
            <a:endParaRPr lang="en-US" dirty="0"/>
          </a:p>
          <a:p>
            <a:r>
              <a:rPr lang="hu-HU" dirty="0" smtClean="0"/>
              <a:t>Elképzelhető-e, hogy egy másik, kevesebb állapotú ekvivalens DFA is létezik?</a:t>
            </a:r>
            <a:endParaRPr lang="en-US" dirty="0"/>
          </a:p>
          <a:p>
            <a:r>
              <a:rPr lang="en-US" dirty="0" smtClean="0"/>
              <a:t>N</a:t>
            </a:r>
            <a:r>
              <a:rPr lang="hu-HU" dirty="0" err="1" smtClean="0"/>
              <a:t>em</a:t>
            </a:r>
            <a:r>
              <a:rPr lang="en-US" dirty="0" smtClean="0"/>
              <a:t>.  </a:t>
            </a:r>
            <a:r>
              <a:rPr lang="hu-HU" dirty="0" smtClean="0"/>
              <a:t>Bizonyítás: az algoritmussal kapott minimál-automatát próbáljuk tovább minimalizálni a hipotetikus jobb (kisebb) automatával.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33CC33"/>
                </a:solidFill>
              </a:rPr>
              <a:t>Példa</a:t>
            </a:r>
            <a:r>
              <a:rPr lang="en-US" altLang="hu-HU" dirty="0" smtClean="0"/>
              <a:t>: RE</a:t>
            </a:r>
            <a:endParaRPr lang="en-US" altLang="hu-H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</a:t>
            </a:r>
            <a:r>
              <a:rPr lang="en-US" altLang="hu-HU" b="1" dirty="0"/>
              <a:t>0</a:t>
            </a:r>
            <a:r>
              <a:rPr lang="en-US" altLang="hu-HU" dirty="0"/>
              <a:t>(</a:t>
            </a:r>
            <a:r>
              <a:rPr lang="en-US" altLang="hu-HU" b="1" dirty="0"/>
              <a:t>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 smtClean="0"/>
              <a:t>L(</a:t>
            </a:r>
            <a:r>
              <a:rPr lang="en-US" altLang="hu-HU" b="1" dirty="0" smtClean="0"/>
              <a:t>0</a:t>
            </a:r>
            <a:r>
              <a:rPr lang="en-US" altLang="hu-HU" dirty="0"/>
              <a:t>*) = </a:t>
            </a:r>
            <a:r>
              <a:rPr lang="hu-HU" altLang="hu-HU" dirty="0" smtClean="0"/>
              <a:t>?</a:t>
            </a:r>
            <a:endParaRPr lang="en-US" altLang="hu-HU" dirty="0"/>
          </a:p>
          <a:p>
            <a:r>
              <a:rPr lang="en-US" altLang="hu-HU" dirty="0"/>
              <a:t>L((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10</a:t>
            </a:r>
            <a:r>
              <a:rPr lang="en-US" altLang="hu-HU" dirty="0"/>
              <a:t>)*(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+</a:t>
            </a:r>
            <a:r>
              <a:rPr lang="en-US" altLang="hu-HU" b="1" dirty="0"/>
              <a:t>1</a:t>
            </a:r>
            <a:r>
              <a:rPr lang="en-US" altLang="hu-HU" dirty="0"/>
              <a:t>)) = </a:t>
            </a:r>
            <a:r>
              <a:rPr lang="hu-HU" altLang="hu-HU" dirty="0" smtClean="0"/>
              <a:t>?</a:t>
            </a:r>
            <a:br>
              <a:rPr lang="hu-HU" altLang="hu-HU" dirty="0" smtClean="0"/>
            </a:br>
            <a:r>
              <a:rPr lang="hu-HU" altLang="hu-HU" dirty="0" smtClean="0"/>
              <a:t>Megoldások a következő dián </a:t>
            </a:r>
            <a:r>
              <a:rPr lang="hu-HU" altLang="hu-HU" dirty="0" smtClean="0">
                <a:sym typeface="Wingdings" panose="05000000000000000000" pitchFamily="2" charset="2"/>
              </a:rPr>
              <a:t>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7</a:t>
            </a:fld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F33-7663-4D0A-B61F-66B94FDB453C}" type="slidenum">
              <a:rPr lang="en-US"/>
              <a:pPr/>
              <a:t>70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Bizonyítás</a:t>
            </a:r>
            <a:r>
              <a:rPr lang="en-US" dirty="0" smtClean="0"/>
              <a:t>: </a:t>
            </a:r>
            <a:r>
              <a:rPr lang="hu-HU" dirty="0" smtClean="0"/>
              <a:t>nincs kisebb DFA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r>
              <a:rPr lang="hu-HU" dirty="0" smtClean="0"/>
              <a:t>Legyen </a:t>
            </a:r>
            <a:r>
              <a:rPr lang="en-US" dirty="0" smtClean="0"/>
              <a:t>A </a:t>
            </a:r>
            <a:r>
              <a:rPr lang="hu-HU" dirty="0" smtClean="0"/>
              <a:t>az algoritmussal kapott </a:t>
            </a:r>
            <a:r>
              <a:rPr lang="hu-HU" dirty="0" err="1" smtClean="0"/>
              <a:t>minimál-DFA</a:t>
            </a:r>
            <a:r>
              <a:rPr lang="hu-HU" dirty="0" smtClean="0"/>
              <a:t>, és legyen B a vele ekvivalens kisebb DFA.</a:t>
            </a:r>
            <a:endParaRPr lang="en-US" dirty="0"/>
          </a:p>
          <a:p>
            <a:r>
              <a:rPr lang="hu-HU" dirty="0" smtClean="0"/>
              <a:t>Tekintsünk egy automatát, amelyben összevonjuk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hu-HU" dirty="0" smtClean="0"/>
              <a:t>állapotait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Használjuk a </a:t>
            </a:r>
            <a:r>
              <a:rPr lang="en-US" dirty="0" smtClean="0"/>
              <a:t>“</a:t>
            </a:r>
            <a:r>
              <a:rPr lang="hu-HU" dirty="0" err="1" smtClean="0"/>
              <a:t>megkülönböztetethetetlenséget</a:t>
            </a:r>
            <a:r>
              <a:rPr lang="en-US" dirty="0" smtClean="0"/>
              <a:t>” </a:t>
            </a:r>
            <a:r>
              <a:rPr lang="hu-HU" dirty="0" smtClean="0"/>
              <a:t>a következő indirekt formában:</a:t>
            </a:r>
            <a:endParaRPr lang="en-US" dirty="0"/>
          </a:p>
          <a:p>
            <a:pPr lvl="1"/>
            <a:r>
              <a:rPr lang="hu-HU" dirty="0" smtClean="0"/>
              <a:t>Ha </a:t>
            </a:r>
            <a:r>
              <a:rPr lang="en-US" dirty="0" smtClean="0"/>
              <a:t>q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hu-HU" dirty="0" err="1" smtClean="0"/>
              <a:t>megkülönböztetethetetlen</a:t>
            </a:r>
            <a:r>
              <a:rPr lang="hu-HU" dirty="0" smtClean="0"/>
              <a:t> állapotok</a:t>
            </a:r>
            <a:r>
              <a:rPr lang="en-US" dirty="0" smtClean="0"/>
              <a:t>, </a:t>
            </a:r>
            <a:r>
              <a:rPr lang="hu-HU" dirty="0" smtClean="0"/>
              <a:t>akkor</a:t>
            </a:r>
            <a:br>
              <a:rPr lang="hu-HU" dirty="0" smtClean="0"/>
            </a:br>
            <a:r>
              <a:rPr lang="en-US" dirty="0" smtClean="0"/>
              <a:t>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a)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(p, a</a:t>
            </a:r>
            <a:r>
              <a:rPr lang="en-US" dirty="0" smtClean="0"/>
              <a:t>)</a:t>
            </a:r>
            <a:r>
              <a:rPr lang="hu-HU" dirty="0" smtClean="0"/>
              <a:t> sem különböztethetők meg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291-098B-4259-871D-B73D6D1D97CB}" type="slidenum">
              <a:rPr lang="en-US"/>
              <a:pPr/>
              <a:t>71</a:t>
            </a:fld>
            <a:endParaRPr lang="en-US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200400" y="23622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200400" y="51054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07504" y="3212976"/>
            <a:ext cx="25747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 dirty="0" smtClean="0"/>
              <a:t>A két kezdőállapot</a:t>
            </a:r>
            <a:br>
              <a:rPr lang="hu-HU" sz="2000" dirty="0" smtClean="0"/>
            </a:br>
            <a:r>
              <a:rPr lang="hu-HU" sz="2000" dirty="0" smtClean="0"/>
              <a:t>nem különböztethető</a:t>
            </a:r>
            <a:br>
              <a:rPr lang="hu-HU" sz="2000" dirty="0" smtClean="0"/>
            </a:br>
            <a:r>
              <a:rPr lang="hu-HU" sz="2000" dirty="0" smtClean="0"/>
              <a:t>meg, mert</a:t>
            </a:r>
            <a:endParaRPr lang="en-US" sz="2000" dirty="0" smtClean="0"/>
          </a:p>
          <a:p>
            <a:r>
              <a:rPr lang="en-US" sz="2000" dirty="0" smtClean="0"/>
              <a:t>L(A)= L(B).</a:t>
            </a:r>
            <a:endParaRPr lang="en-US" sz="2000" dirty="0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1763688" y="2819400"/>
            <a:ext cx="1360512" cy="465584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1835696" y="4221088"/>
            <a:ext cx="1288504" cy="111291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657600" y="2057400"/>
            <a:ext cx="1343025" cy="3505200"/>
            <a:chOff x="2304" y="1296"/>
            <a:chExt cx="846" cy="2208"/>
          </a:xfrm>
        </p:grpSpPr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2400" y="129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2928" y="1488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80" y="321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2448" y="302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971800" y="2819400"/>
            <a:ext cx="2574925" cy="2362200"/>
            <a:chOff x="1872" y="1776"/>
            <a:chExt cx="1622" cy="1488"/>
          </a:xfrm>
        </p:grpSpPr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160"/>
              <a:ext cx="162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2000" dirty="0" smtClean="0"/>
                <a:t>nem különböztethető</a:t>
              </a:r>
              <a:br>
                <a:rPr lang="hu-HU" sz="2000" dirty="0" smtClean="0"/>
              </a:br>
              <a:r>
                <a:rPr lang="hu-HU" sz="2000" dirty="0" smtClean="0"/>
                <a:t>meg</a:t>
              </a:r>
              <a:endParaRPr lang="en-US" sz="2000" dirty="0"/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2517" y="2432"/>
              <a:ext cx="411" cy="8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 flipV="1">
              <a:off x="2608" y="1776"/>
              <a:ext cx="368" cy="4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81600" y="2057400"/>
            <a:ext cx="1284288" cy="3505200"/>
            <a:chOff x="2304" y="1296"/>
            <a:chExt cx="809" cy="2208"/>
          </a:xfrm>
        </p:grpSpPr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928" y="1488"/>
              <a:ext cx="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880" y="321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448" y="3024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2819400"/>
            <a:ext cx="2574925" cy="2362200"/>
            <a:chOff x="3600" y="1776"/>
            <a:chExt cx="1622" cy="1488"/>
          </a:xfrm>
        </p:grpSpPr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600" y="2160"/>
              <a:ext cx="162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hu-HU" sz="2000" dirty="0" smtClean="0"/>
                <a:t>nem különböztethető</a:t>
              </a:r>
              <a:br>
                <a:rPr lang="hu-HU" sz="2000" dirty="0" smtClean="0"/>
              </a:br>
              <a:r>
                <a:rPr lang="hu-HU" sz="2000" dirty="0" smtClean="0"/>
                <a:t>meg</a:t>
              </a:r>
              <a:endParaRPr lang="en-US" sz="2000" dirty="0"/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 flipH="1">
              <a:off x="4032" y="2432"/>
              <a:ext cx="390" cy="8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 flipH="1" flipV="1">
              <a:off x="4032" y="1776"/>
              <a:ext cx="299" cy="4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3" name="Dátum hely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4" name="Élőláb helye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E9D6-CDD3-4A4B-A9CF-861C45C06838}" type="slidenum">
              <a:rPr lang="en-US"/>
              <a:pPr/>
              <a:t>72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Indu</a:t>
            </a:r>
            <a:r>
              <a:rPr lang="hu-HU" dirty="0" err="1" smtClean="0"/>
              <a:t>kciós</a:t>
            </a:r>
            <a:r>
              <a:rPr lang="hu-HU" dirty="0" smtClean="0"/>
              <a:t> hipotézis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 bármely </a:t>
            </a:r>
            <a:r>
              <a:rPr lang="en-US" dirty="0" smtClean="0">
                <a:solidFill>
                  <a:schemeClr val="bg1"/>
                </a:solidFill>
              </a:rPr>
              <a:t>q </a:t>
            </a:r>
            <a:r>
              <a:rPr lang="hu-HU" dirty="0" smtClean="0">
                <a:solidFill>
                  <a:schemeClr val="bg1"/>
                </a:solidFill>
              </a:rPr>
              <a:t> állapota </a:t>
            </a:r>
            <a:r>
              <a:rPr lang="hu-HU" dirty="0" err="1" smtClean="0">
                <a:solidFill>
                  <a:schemeClr val="bg1"/>
                </a:solidFill>
              </a:rPr>
              <a:t>megkülönböztetethetetlen</a:t>
            </a:r>
            <a:r>
              <a:rPr lang="hu-HU" dirty="0" smtClean="0">
                <a:solidFill>
                  <a:schemeClr val="bg1"/>
                </a:solidFill>
              </a:rPr>
              <a:t> B valamelyik állapotától.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hu-HU" dirty="0" smtClean="0"/>
              <a:t>Az indukció az A kezdőállapotából q-ba vivő legrövidebb szó hosszára történik.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8F0C-A508-47FF-8806-4161D617C125}" type="slidenum">
              <a:rPr lang="en-US"/>
              <a:pPr/>
              <a:t>73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Bizonyítás </a:t>
            </a:r>
            <a:r>
              <a:rPr lang="en-US" dirty="0" smtClean="0"/>
              <a:t>– </a:t>
            </a:r>
            <a:r>
              <a:rPr lang="en-US" dirty="0"/>
              <a:t>(2)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7244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Alap</a:t>
            </a:r>
            <a:r>
              <a:rPr lang="en-US" dirty="0" smtClean="0"/>
              <a:t>: A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hu-HU" dirty="0" smtClean="0"/>
              <a:t>kezdőállapotai nem különböztethetők meg, mert </a:t>
            </a:r>
            <a:r>
              <a:rPr lang="en-US" dirty="0" smtClean="0"/>
              <a:t>L(A</a:t>
            </a:r>
            <a:r>
              <a:rPr lang="en-US" dirty="0"/>
              <a:t>) = L(B).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Indu</a:t>
            </a:r>
            <a:r>
              <a:rPr lang="hu-HU" dirty="0" err="1" smtClean="0">
                <a:solidFill>
                  <a:schemeClr val="bg1"/>
                </a:solidFill>
              </a:rPr>
              <a:t>kció</a:t>
            </a:r>
            <a:r>
              <a:rPr lang="en-US" dirty="0" smtClean="0"/>
              <a:t>: </a:t>
            </a:r>
            <a:r>
              <a:rPr lang="hu-HU" dirty="0" smtClean="0"/>
              <a:t>tegyük fel, hogy 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smtClean="0"/>
              <a:t> a</a:t>
            </a:r>
            <a:r>
              <a:rPr lang="hu-HU" dirty="0" smtClean="0"/>
              <a:t>z a legrövidebb szó, amely az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hu-HU" dirty="0" smtClean="0"/>
              <a:t>automatát</a:t>
            </a:r>
            <a:r>
              <a:rPr lang="en-US" dirty="0" smtClean="0"/>
              <a:t> q</a:t>
            </a:r>
            <a:r>
              <a:rPr lang="hu-HU" dirty="0" smtClean="0"/>
              <a:t> állapotba viszi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Az </a:t>
            </a:r>
            <a:r>
              <a:rPr lang="en-US" dirty="0" smtClean="0"/>
              <a:t>IH</a:t>
            </a:r>
            <a:r>
              <a:rPr lang="hu-HU" dirty="0" smtClean="0"/>
              <a:t> miatt</a:t>
            </a:r>
            <a:r>
              <a:rPr lang="en-US" dirty="0" smtClean="0"/>
              <a:t>, </a:t>
            </a:r>
            <a:r>
              <a:rPr lang="hu-HU" dirty="0" smtClean="0"/>
              <a:t>az </a:t>
            </a:r>
            <a:r>
              <a:rPr lang="en-US" dirty="0" smtClean="0"/>
              <a:t>x </a:t>
            </a:r>
            <a:r>
              <a:rPr lang="hu-HU" dirty="0" smtClean="0"/>
              <a:t>szó az A automatát valamilyen </a:t>
            </a:r>
            <a:r>
              <a:rPr lang="en-US" dirty="0" smtClean="0"/>
              <a:t>r </a:t>
            </a:r>
            <a:r>
              <a:rPr lang="hu-HU" dirty="0" smtClean="0"/>
              <a:t>állapotba viszi, amely </a:t>
            </a:r>
            <a:r>
              <a:rPr lang="hu-HU" dirty="0" err="1" smtClean="0"/>
              <a:t>megkülönböztetethetetlen</a:t>
            </a:r>
            <a:r>
              <a:rPr lang="hu-HU" dirty="0" smtClean="0"/>
              <a:t> a B automata valamely </a:t>
            </a:r>
            <a:r>
              <a:rPr lang="en-US" dirty="0" smtClean="0"/>
              <a:t>p </a:t>
            </a:r>
            <a:r>
              <a:rPr lang="hu-HU" dirty="0" smtClean="0"/>
              <a:t>állapotától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Ekkor</a:t>
            </a:r>
            <a:r>
              <a:rPr lang="en-US" dirty="0" smtClean="0"/>
              <a:t>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(r, a) = q </a:t>
            </a:r>
            <a:r>
              <a:rPr lang="hu-HU" dirty="0" err="1" smtClean="0"/>
              <a:t>megkülönböztetethetetlen</a:t>
            </a:r>
            <a:r>
              <a:rPr lang="en-US" dirty="0" smtClean="0"/>
              <a:t>  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(p, a</a:t>
            </a:r>
            <a:r>
              <a:rPr lang="en-US" dirty="0" smtClean="0"/>
              <a:t>)</a:t>
            </a:r>
            <a:r>
              <a:rPr lang="hu-HU" dirty="0" smtClean="0"/>
              <a:t> állapottól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AEC-573E-456B-8D4D-A2951379D254}" type="slidenum">
              <a:rPr lang="en-US"/>
              <a:pPr/>
              <a:t>74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Bizonyítás </a:t>
            </a:r>
            <a:r>
              <a:rPr lang="en-US" dirty="0" smtClean="0"/>
              <a:t>– </a:t>
            </a:r>
            <a:r>
              <a:rPr lang="en-US" dirty="0"/>
              <a:t>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Azonban A</a:t>
            </a:r>
            <a:r>
              <a:rPr lang="en-US" dirty="0" smtClean="0"/>
              <a:t> </a:t>
            </a:r>
            <a:r>
              <a:rPr lang="hu-HU" dirty="0" smtClean="0"/>
              <a:t>két különböző állapota nem lehet B-nek ugyanattól az állapotától </a:t>
            </a:r>
            <a:r>
              <a:rPr lang="hu-HU" dirty="0" err="1" smtClean="0"/>
              <a:t>megkülönböztetethetetlen</a:t>
            </a:r>
            <a:r>
              <a:rPr lang="hu-HU" dirty="0" smtClean="0"/>
              <a:t>, mert akkor egymástól sem lennének </a:t>
            </a:r>
            <a:r>
              <a:rPr lang="hu-HU" dirty="0" err="1" smtClean="0"/>
              <a:t>megkülönböztetethetők</a:t>
            </a:r>
            <a:r>
              <a:rPr lang="hu-HU" dirty="0" smtClean="0"/>
              <a:t>.</a:t>
            </a:r>
            <a:endParaRPr lang="en-US" dirty="0"/>
          </a:p>
          <a:p>
            <a:pPr lvl="1"/>
            <a:r>
              <a:rPr lang="hu-HU" dirty="0" smtClean="0"/>
              <a:t>Ellentmondásba kerülnénk a </a:t>
            </a:r>
            <a:r>
              <a:rPr lang="hu-HU" dirty="0" err="1" smtClean="0"/>
              <a:t>megkülönböztetethetetlenség</a:t>
            </a:r>
            <a:r>
              <a:rPr lang="hu-HU" dirty="0" smtClean="0"/>
              <a:t> tranzitivitásával.</a:t>
            </a:r>
            <a:endParaRPr lang="en-US" dirty="0"/>
          </a:p>
          <a:p>
            <a:r>
              <a:rPr lang="hu-HU" dirty="0" smtClean="0"/>
              <a:t>Tehát B-nek nem lehet kevesebb állapota, mint A-nak.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5576" y="2852936"/>
            <a:ext cx="6711654" cy="13760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u-HU" sz="4800" dirty="0" smtClean="0"/>
              <a:t>Vége</a:t>
            </a:r>
            <a:endParaRPr lang="hu-HU" sz="4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17EE-46B6-4696-A14F-AEF9C36E916A}" type="slidenum">
              <a:rPr lang="en-US" altLang="hu-HU" smtClean="0"/>
              <a:pPr/>
              <a:t>75</a:t>
            </a:fld>
            <a:endParaRPr lang="en-US" alt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1588"/>
            <a:ext cx="7772400" cy="1143000"/>
          </a:xfrm>
        </p:spPr>
        <p:txBody>
          <a:bodyPr/>
          <a:lstStyle/>
          <a:p>
            <a:r>
              <a:rPr lang="hu-HU" altLang="hu-HU" sz="3600" dirty="0" smtClean="0">
                <a:solidFill>
                  <a:srgbClr val="33CC33"/>
                </a:solidFill>
              </a:rPr>
              <a:t>Példa folytatás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) = {01}.</a:t>
            </a:r>
          </a:p>
          <a:p>
            <a:r>
              <a:rPr lang="en-US" altLang="hu-HU" dirty="0"/>
              <a:t>L(</a:t>
            </a:r>
            <a:r>
              <a:rPr lang="en-US" altLang="hu-HU" b="1" dirty="0"/>
              <a:t>01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 = {01, 0}.</a:t>
            </a:r>
          </a:p>
          <a:p>
            <a:r>
              <a:rPr lang="en-US" altLang="hu-HU" dirty="0"/>
              <a:t>L(</a:t>
            </a:r>
            <a:r>
              <a:rPr lang="en-US" altLang="hu-HU" b="1" dirty="0"/>
              <a:t>0</a:t>
            </a:r>
            <a:r>
              <a:rPr lang="en-US" altLang="hu-HU" dirty="0"/>
              <a:t>(</a:t>
            </a:r>
            <a:r>
              <a:rPr lang="en-US" altLang="hu-HU" b="1" dirty="0"/>
              <a:t>1</a:t>
            </a:r>
            <a:r>
              <a:rPr lang="en-US" altLang="hu-HU" dirty="0"/>
              <a:t>+</a:t>
            </a:r>
            <a:r>
              <a:rPr lang="en-US" altLang="hu-HU" b="1" dirty="0"/>
              <a:t>0</a:t>
            </a:r>
            <a:r>
              <a:rPr lang="en-US" altLang="hu-HU" dirty="0"/>
              <a:t>)) = {01, 00}.</a:t>
            </a:r>
          </a:p>
          <a:p>
            <a:r>
              <a:rPr lang="en-US" altLang="hu-HU" dirty="0" smtClean="0"/>
              <a:t>L(</a:t>
            </a:r>
            <a:r>
              <a:rPr lang="en-US" altLang="hu-HU" b="1" dirty="0" smtClean="0"/>
              <a:t>0</a:t>
            </a:r>
            <a:r>
              <a:rPr lang="en-US" altLang="hu-HU" dirty="0"/>
              <a:t>*) = {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, 0, 00, 000,… }.</a:t>
            </a:r>
          </a:p>
          <a:p>
            <a:r>
              <a:rPr lang="en-US" altLang="hu-HU" dirty="0"/>
              <a:t>L((</a:t>
            </a:r>
            <a:r>
              <a:rPr lang="en-US" altLang="hu-HU" b="1" dirty="0"/>
              <a:t>0</a:t>
            </a:r>
            <a:r>
              <a:rPr lang="en-US" altLang="hu-HU" dirty="0"/>
              <a:t>+</a:t>
            </a:r>
            <a:r>
              <a:rPr lang="en-US" altLang="hu-HU" b="1" dirty="0"/>
              <a:t>10</a:t>
            </a:r>
            <a:r>
              <a:rPr lang="en-US" altLang="hu-HU" dirty="0"/>
              <a:t>)*(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+</a:t>
            </a:r>
            <a:r>
              <a:rPr lang="en-US" altLang="hu-HU" b="1" dirty="0"/>
              <a:t>1</a:t>
            </a:r>
            <a:r>
              <a:rPr lang="en-US" altLang="hu-HU" dirty="0"/>
              <a:t>)) = </a:t>
            </a:r>
            <a:r>
              <a:rPr lang="hu-HU" altLang="hu-HU" dirty="0" smtClean="0"/>
              <a:t>azok a bináris szavak, melyek nem tartalmaznak két egymást követő 1-t</a:t>
            </a:r>
            <a:r>
              <a:rPr lang="en-US" altLang="hu-HU" dirty="0" smtClean="0"/>
              <a:t>.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8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843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0216" y="83896"/>
            <a:ext cx="7772400" cy="1143000"/>
          </a:xfrm>
        </p:spPr>
        <p:txBody>
          <a:bodyPr/>
          <a:lstStyle/>
          <a:p>
            <a:pPr algn="l"/>
            <a:r>
              <a:rPr lang="hu-HU" altLang="hu-HU" sz="3600" dirty="0" smtClean="0">
                <a:solidFill>
                  <a:srgbClr val="33CC33"/>
                </a:solidFill>
              </a:rPr>
              <a:t>Példa folytatás</a:t>
            </a:r>
            <a:endParaRPr lang="en-US" altLang="hu-HU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24936" cy="2455912"/>
          </a:xfrm>
        </p:spPr>
        <p:txBody>
          <a:bodyPr>
            <a:normAutofit fontScale="92500" lnSpcReduction="10000"/>
          </a:bodyPr>
          <a:lstStyle/>
          <a:p>
            <a:r>
              <a:rPr lang="en-US" altLang="hu-HU" sz="2800" dirty="0" smtClean="0"/>
              <a:t>L(</a:t>
            </a:r>
            <a:r>
              <a:rPr lang="en-US" altLang="hu-HU" sz="2800" b="1" dirty="0" smtClean="0"/>
              <a:t>0</a:t>
            </a:r>
            <a:r>
              <a:rPr lang="en-US" altLang="hu-HU" sz="2800" dirty="0"/>
              <a:t>*) = </a:t>
            </a:r>
            <a:r>
              <a:rPr lang="en-US" altLang="hu-HU" sz="2800" dirty="0" smtClean="0"/>
              <a:t>{</a:t>
            </a:r>
            <a:r>
              <a:rPr lang="en-US" sz="2800" dirty="0" smtClean="0">
                <a:latin typeface="Calibri" panose="020F0502020204030204" pitchFamily="34" charset="0"/>
              </a:rPr>
              <a:t>ɛ</a:t>
            </a:r>
            <a:r>
              <a:rPr lang="en-US" altLang="hu-HU" sz="2800" dirty="0" smtClean="0"/>
              <a:t>, </a:t>
            </a:r>
            <a:r>
              <a:rPr lang="en-US" altLang="hu-HU" sz="2800" dirty="0"/>
              <a:t>0, 00, 000,… </a:t>
            </a:r>
            <a:r>
              <a:rPr lang="en-US" altLang="hu-HU" sz="2800" dirty="0" smtClean="0"/>
              <a:t>}.</a:t>
            </a:r>
            <a:r>
              <a:rPr lang="hu-HU" altLang="hu-HU" sz="2800" dirty="0" smtClean="0"/>
              <a:t> Miért?</a:t>
            </a:r>
          </a:p>
          <a:p>
            <a:pPr marL="0" indent="0">
              <a:buNone/>
            </a:pPr>
            <a:r>
              <a:rPr lang="hu-HU" altLang="hu-HU" sz="2400" dirty="0" smtClean="0"/>
              <a:t>Indukcióval belátható, hogy tetszőleges A halmazra L(A*)=L(A)*; alkalmazva A={0} esetre következik az állítás.</a:t>
            </a:r>
            <a:endParaRPr lang="en-US" altLang="hu-HU" sz="2400" dirty="0"/>
          </a:p>
          <a:p>
            <a:r>
              <a:rPr lang="en-US" altLang="hu-HU" sz="2800" dirty="0"/>
              <a:t>L((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)*(</a:t>
            </a:r>
            <a:r>
              <a:rPr lang="en-US" altLang="hu-HU" sz="2800" dirty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/>
              <a:t>+</a:t>
            </a:r>
            <a:r>
              <a:rPr lang="en-US" altLang="hu-HU" sz="2800" b="1" dirty="0"/>
              <a:t>1</a:t>
            </a:r>
            <a:r>
              <a:rPr lang="en-US" altLang="hu-HU" sz="2800" dirty="0"/>
              <a:t>)) = </a:t>
            </a:r>
            <a:r>
              <a:rPr lang="en-US" altLang="hu-HU" sz="2800" dirty="0" smtClean="0"/>
              <a:t>L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(</a:t>
            </a:r>
            <a:r>
              <a:rPr lang="en-US" altLang="hu-HU" sz="2800" b="1" dirty="0" smtClean="0"/>
              <a:t>0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10</a:t>
            </a:r>
            <a:r>
              <a:rPr lang="en-US" altLang="hu-HU" sz="2800" dirty="0" smtClean="0"/>
              <a:t>)*</a:t>
            </a:r>
            <a:r>
              <a:rPr lang="hu-HU" altLang="hu-HU" sz="2800" dirty="0" smtClean="0"/>
              <a:t>)L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en-US" altLang="hu-HU" sz="2800" dirty="0" smtClean="0"/>
              <a:t>+</a:t>
            </a:r>
            <a:r>
              <a:rPr lang="en-US" altLang="hu-HU" sz="2800" b="1" dirty="0" smtClean="0"/>
              <a:t>1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br>
              <a:rPr lang="hu-HU" altLang="hu-HU" sz="2800" dirty="0" smtClean="0"/>
            </a:br>
            <a:r>
              <a:rPr lang="en-US" altLang="hu-HU" sz="2800" dirty="0"/>
              <a:t>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(</a:t>
            </a:r>
            <a:r>
              <a:rPr lang="hu-HU" altLang="hu-HU" sz="2800" dirty="0"/>
              <a:t>L</a:t>
            </a:r>
            <a:r>
              <a:rPr lang="en-US" altLang="hu-HU" sz="2800" dirty="0" smtClean="0"/>
              <a:t>(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)</a:t>
            </a:r>
            <a:r>
              <a:rPr lang="en-US" altLang="hu-HU" sz="2800" dirty="0">
                <a:sym typeface="Symbol" panose="05050102010706020507" pitchFamily="18" charset="2"/>
              </a:rPr>
              <a:t>  </a:t>
            </a:r>
            <a:r>
              <a:rPr lang="hu-HU" altLang="hu-HU" sz="2800" dirty="0" smtClean="0"/>
              <a:t>L(</a:t>
            </a:r>
            <a:r>
              <a:rPr lang="en-US" altLang="hu-HU" sz="2800" b="1" dirty="0" smtClean="0"/>
              <a:t>1</a:t>
            </a:r>
            <a:r>
              <a:rPr lang="hu-HU" altLang="hu-HU" sz="2800" b="1" dirty="0" smtClean="0"/>
              <a:t>)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r>
              <a:rPr lang="en-US" altLang="hu-HU" sz="2800" dirty="0"/>
              <a:t> L</a:t>
            </a:r>
            <a:r>
              <a:rPr lang="hu-HU" altLang="hu-HU" sz="2800" dirty="0"/>
              <a:t>(</a:t>
            </a:r>
            <a:r>
              <a:rPr lang="en-US" altLang="hu-HU" sz="2800" dirty="0"/>
              <a:t>(</a:t>
            </a:r>
            <a:r>
              <a:rPr lang="en-US" altLang="hu-HU" sz="2800" b="1" dirty="0"/>
              <a:t>0</a:t>
            </a:r>
            <a:r>
              <a:rPr lang="en-US" altLang="hu-HU" sz="2800" dirty="0"/>
              <a:t>+</a:t>
            </a:r>
            <a:r>
              <a:rPr lang="en-US" altLang="hu-HU" sz="2800" b="1" dirty="0"/>
              <a:t>10</a:t>
            </a:r>
            <a:r>
              <a:rPr lang="en-US" altLang="hu-HU" sz="2800" dirty="0"/>
              <a:t>)</a:t>
            </a:r>
            <a:r>
              <a:rPr lang="hu-HU" altLang="hu-HU" sz="2800" dirty="0"/>
              <a:t>)</a:t>
            </a:r>
            <a:r>
              <a:rPr lang="en-US" altLang="hu-HU" sz="2800" dirty="0" smtClean="0"/>
              <a:t>*</a:t>
            </a:r>
            <a:r>
              <a:rPr lang="hu-HU" altLang="hu-HU" sz="2800" dirty="0" smtClean="0"/>
              <a:t>{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ε</a:t>
            </a:r>
            <a:r>
              <a:rPr lang="hu-HU" altLang="hu-HU" sz="2800" dirty="0" smtClean="0">
                <a:latin typeface="Lucida Sans Unicode" panose="020B0602030504020204" pitchFamily="34" charset="0"/>
              </a:rPr>
              <a:t>,1}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dirty="0" smtClean="0"/>
              <a:t> </a:t>
            </a:r>
            <a:endParaRPr lang="en-US" alt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altLang="hu-HU" smtClean="0"/>
              <a:t>based on Stanford InfoLab re1.pptx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Total: 29</a:t>
            </a:r>
            <a:endParaRPr lang="en-US" alt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5956-0103-49E3-B020-7530389DE196}" type="slidenum">
              <a:rPr lang="en-US" altLang="hu-HU"/>
              <a:pPr/>
              <a:t>9</a:t>
            </a:fld>
            <a:endParaRPr lang="en-US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églalap 2"/>
              <p:cNvSpPr/>
              <p:nvPr/>
            </p:nvSpPr>
            <p:spPr>
              <a:xfrm>
                <a:off x="217444" y="3545435"/>
                <a:ext cx="8712968" cy="936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hu-HU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hu-HU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),⋯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3" name="Téglalap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44" y="3545435"/>
                <a:ext cx="8712968" cy="93673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618744" y="4581565"/>
                <a:ext cx="762566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={0,10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" y="4581565"/>
                <a:ext cx="7625664" cy="4001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24615" b="-1969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755576" y="5038225"/>
                <a:ext cx="7702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0+10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  <m:r>
                            <a:rPr lang="hu-HU" sz="2000" i="0">
                              <a:latin typeface="Cambria Math" panose="02040503050406030204" pitchFamily="18" charset="0"/>
                            </a:rPr>
                            <m:t>={00,100,010,1010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38225"/>
                <a:ext cx="7702624" cy="40011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t="-122727" b="-1924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3562</Words>
  <Application>Microsoft Office PowerPoint</Application>
  <PresentationFormat>Diavetítés a képernyőre (4:3 oldalarány)</PresentationFormat>
  <Paragraphs>933</Paragraphs>
  <Slides>75</Slides>
  <Notes>69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75</vt:i4>
      </vt:variant>
    </vt:vector>
  </HeadingPairs>
  <TitlesOfParts>
    <vt:vector size="87" baseType="lpstr">
      <vt:lpstr>Arial</vt:lpstr>
      <vt:lpstr>Calibri</vt:lpstr>
      <vt:lpstr>Cambria Math</vt:lpstr>
      <vt:lpstr>Century Gothic</vt:lpstr>
      <vt:lpstr>Lucida Sans Unicode</vt:lpstr>
      <vt:lpstr>Monotype Sorts</vt:lpstr>
      <vt:lpstr>Symbol</vt:lpstr>
      <vt:lpstr>Tahoma</vt:lpstr>
      <vt:lpstr>Times New Roman</vt:lpstr>
      <vt:lpstr>Wingdings</vt:lpstr>
      <vt:lpstr>Wingdings 3</vt:lpstr>
      <vt:lpstr>Ion</vt:lpstr>
      <vt:lpstr>Reguláris kifejezések Ekvivalencia a véges automatákkal </vt:lpstr>
      <vt:lpstr>RegExp: emlékeztető</vt:lpstr>
      <vt:lpstr>RE: definíció</vt:lpstr>
      <vt:lpstr>RE: definíció – (2)</vt:lpstr>
      <vt:lpstr>RE: definíció – (3)</vt:lpstr>
      <vt:lpstr>Precedencia</vt:lpstr>
      <vt:lpstr>Példa: RE</vt:lpstr>
      <vt:lpstr>Példa folytatás</vt:lpstr>
      <vt:lpstr>Példa folytatás</vt:lpstr>
      <vt:lpstr>Példa folytatás</vt:lpstr>
      <vt:lpstr>RE és automata ekvivalenciája</vt:lpstr>
      <vt:lpstr>RE  ɛ-NFA</vt:lpstr>
      <vt:lpstr>Speciális alak</vt:lpstr>
      <vt:lpstr>RE  ɛ-NFA: Alap</vt:lpstr>
      <vt:lpstr>RE  ɛ-NFA: Indukció 1 – Unió</vt:lpstr>
      <vt:lpstr>RE  ɛ-NFA: Indukció 2 – konkatenáció</vt:lpstr>
      <vt:lpstr>RE  ɛ-NFA: Indukció 3 – *</vt:lpstr>
      <vt:lpstr>DFARE: Arden tétel</vt:lpstr>
      <vt:lpstr>PowerPoint-bemutató</vt:lpstr>
      <vt:lpstr>PowerPoint-bemutató</vt:lpstr>
      <vt:lpstr>PowerPoint-bemutató</vt:lpstr>
      <vt:lpstr>Összefoglalás</vt:lpstr>
      <vt:lpstr>Algebrai szabályok reguláris kifejezésekre</vt:lpstr>
      <vt:lpstr>Azonosságok</vt:lpstr>
      <vt:lpstr>Nyelvosztályok tulajdonságai</vt:lpstr>
      <vt:lpstr>Döntési tulajdonságok</vt:lpstr>
      <vt:lpstr>Döntési tulajdonságok 2</vt:lpstr>
      <vt:lpstr>Zártsági tulajdonságok</vt:lpstr>
      <vt:lpstr>Példa: a zártsági tulajdonság alkalmazása</vt:lpstr>
      <vt:lpstr>Egy adott szó benne van-e a nyelvben</vt:lpstr>
      <vt:lpstr>Példa: wϵL ?</vt:lpstr>
      <vt:lpstr>Példa: wϵL ?</vt:lpstr>
      <vt:lpstr>Példa: wϵL ?</vt:lpstr>
      <vt:lpstr>Példa: wϵL ?</vt:lpstr>
      <vt:lpstr>Példa: wϵL ?</vt:lpstr>
      <vt:lpstr>Példa: wϵL ?</vt:lpstr>
      <vt:lpstr>A konverziók körforgása</vt:lpstr>
      <vt:lpstr>Az üresség probléma</vt:lpstr>
      <vt:lpstr>A végtelenség probléma</vt:lpstr>
      <vt:lpstr>Az ötlet bizonyítása</vt:lpstr>
      <vt:lpstr>Az ötlet bizonyítása 2</vt:lpstr>
      <vt:lpstr>Végtelenség – folytatás</vt:lpstr>
      <vt:lpstr>Végtelenség – folytatás</vt:lpstr>
      <vt:lpstr>Végtelenség – folytatás</vt:lpstr>
      <vt:lpstr>Ciklusok keresése</vt:lpstr>
      <vt:lpstr>A pumpáló lemma </vt:lpstr>
      <vt:lpstr>Pumpáló lemma (kis Bar-Hillel)</vt:lpstr>
      <vt:lpstr>Példa: a pumpálás alkalmazása</vt:lpstr>
      <vt:lpstr>Döntési algoritmus: ekvivalencia</vt:lpstr>
      <vt:lpstr>Szorzat DFA </vt:lpstr>
      <vt:lpstr>PowerPoint-bemutató</vt:lpstr>
      <vt:lpstr>Ekvivalencia algoritmus</vt:lpstr>
      <vt:lpstr>Ekvivalencia algoritmus –2</vt:lpstr>
      <vt:lpstr>Döntési algoritmus: Tartalmazás </vt:lpstr>
      <vt:lpstr>Példa: tartalmazás</vt:lpstr>
      <vt:lpstr>Minimum-állapotszámú DFA</vt:lpstr>
      <vt:lpstr>Hatékony állapot-minimalizálás</vt:lpstr>
      <vt:lpstr>állapot-minimalizálás – (2)</vt:lpstr>
      <vt:lpstr>A“megkülönböztetelenhetetlenség” tranzitivitása</vt:lpstr>
      <vt:lpstr>Minimál-DFA konstrukció</vt:lpstr>
      <vt:lpstr>Példa: állapotszám minimalizálás</vt:lpstr>
      <vt:lpstr>Példa – folytatás</vt:lpstr>
      <vt:lpstr>Példa – folytatás</vt:lpstr>
      <vt:lpstr>Példa – folytatás</vt:lpstr>
      <vt:lpstr>Példa – folytatás</vt:lpstr>
      <vt:lpstr>Példa – folytatás</vt:lpstr>
      <vt:lpstr>Példa – befejezés</vt:lpstr>
      <vt:lpstr>Az elérhetetlen állapotok kiküszöbölése</vt:lpstr>
      <vt:lpstr>PowerPoint-bemutató</vt:lpstr>
      <vt:lpstr>Bizonyítás: nincs kisebb DFA</vt:lpstr>
      <vt:lpstr>PowerPoint-bemutató</vt:lpstr>
      <vt:lpstr>Indukciós hipotézis</vt:lpstr>
      <vt:lpstr>Bizonyítás – (2)</vt:lpstr>
      <vt:lpstr>Bizonyítás – (3)</vt:lpstr>
      <vt:lpstr>PowerPoint-bemutató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CS154 slides</dc:title>
  <dc:creator>Jeff Ullman</dc:creator>
  <cp:lastModifiedBy>csinklaci</cp:lastModifiedBy>
  <cp:revision>143</cp:revision>
  <dcterms:created xsi:type="dcterms:W3CDTF">2002-03-23T20:14:09Z</dcterms:created>
  <dcterms:modified xsi:type="dcterms:W3CDTF">2018-04-21T11:38:48Z</dcterms:modified>
</cp:coreProperties>
</file>