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3" r:id="rId12"/>
    <p:sldId id="342" r:id="rId13"/>
    <p:sldId id="344" r:id="rId14"/>
    <p:sldId id="345" r:id="rId15"/>
    <p:sldId id="346" r:id="rId16"/>
    <p:sldId id="347" r:id="rId17"/>
    <p:sldId id="348" r:id="rId18"/>
    <p:sldId id="359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9900"/>
    <a:srgbClr val="3333CC"/>
    <a:srgbClr val="CB0119"/>
    <a:srgbClr val="090A15"/>
    <a:srgbClr val="C90316"/>
    <a:srgbClr val="CA0228"/>
    <a:srgbClr val="BA1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208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28" d="100"/>
          <a:sy n="28" d="100"/>
        </p:scale>
        <p:origin x="-11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2C3C74D-EE76-4112-AE13-9C2380876FF9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6418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466FCB05-B58B-423D-B1CF-9EED713D3944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81803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1133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1133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70328-C02D-46EA-A57E-C72DADDDBDC4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29712702"/>
      </p:ext>
    </p:extLst>
  </p:cSld>
  <p:clrMapOvr>
    <a:masterClrMapping/>
  </p:clrMapOvr>
  <p:transition advClick="0" advTm="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FC429-7E75-4327-BEC4-05EFECF75166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73276078"/>
      </p:ext>
    </p:extLst>
  </p:cSld>
  <p:clrMapOvr>
    <a:masterClrMapping/>
  </p:clrMapOvr>
  <p:transition advClick="0" advTm="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52ACE-A377-4EDB-80DB-FF2FD9299EE6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58955285"/>
      </p:ext>
    </p:extLst>
  </p:cSld>
  <p:clrMapOvr>
    <a:masterClrMapping/>
  </p:clrMapOvr>
  <p:transition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BA88B-3EED-4E9C-9D56-A6D3C5BED2C7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20477616"/>
      </p:ext>
    </p:extLst>
  </p:cSld>
  <p:clrMapOvr>
    <a:masterClrMapping/>
  </p:clrMapOvr>
  <p:transition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272E3-5A28-4327-8534-1754C4EEBE6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34852414"/>
      </p:ext>
    </p:extLst>
  </p:cSld>
  <p:clrMapOvr>
    <a:masterClrMapping/>
  </p:clrMapOvr>
  <p:transition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A6587-C112-4279-9920-CDF42C831401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599651427"/>
      </p:ext>
    </p:extLst>
  </p:cSld>
  <p:clrMapOvr>
    <a:masterClrMapping/>
  </p:clrMapOvr>
  <p:transition advClick="0" advTm="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80FA5-9443-4CE2-9058-341055CA7FE6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40488108"/>
      </p:ext>
    </p:extLst>
  </p:cSld>
  <p:clrMapOvr>
    <a:masterClrMapping/>
  </p:clrMapOvr>
  <p:transition advClick="0" advTm="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2B35C-DF70-4F76-B6B2-F37DC9173B4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72955580"/>
      </p:ext>
    </p:extLst>
  </p:cSld>
  <p:clrMapOvr>
    <a:masterClrMapping/>
  </p:clrMapOvr>
  <p:transition advClick="0" advTm="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2F32B-94D8-4DA7-BF80-0D3965A49833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08387361"/>
      </p:ext>
    </p:extLst>
  </p:cSld>
  <p:clrMapOvr>
    <a:masterClrMapping/>
  </p:clrMapOvr>
  <p:transition advClick="0" advTm="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B15FE-B808-47B8-B368-6CD623807048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61513067"/>
      </p:ext>
    </p:extLst>
  </p:cSld>
  <p:clrMapOvr>
    <a:masterClrMapping/>
  </p:clrMapOvr>
  <p:transition advClick="0" advTm="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AB576-9D17-42DF-8B4E-6DBFBB547729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24618807"/>
      </p:ext>
    </p:extLst>
  </p:cSld>
  <p:clrMapOvr>
    <a:masterClrMapping/>
  </p:clrMapOvr>
  <p:transition advClick="0" advTm="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603D8771-20E1-461D-BD82-B821D1BBEB76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advClick="0" advTm="2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981075"/>
            <a:ext cx="7772400" cy="1143000"/>
          </a:xfrm>
        </p:spPr>
        <p:txBody>
          <a:bodyPr/>
          <a:lstStyle/>
          <a:p>
            <a:pPr eaLnBrk="1" hangingPunct="1"/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Turing automaták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492375"/>
            <a:ext cx="7110413" cy="3457575"/>
          </a:xfrm>
        </p:spPr>
        <p:txBody>
          <a:bodyPr/>
          <a:lstStyle/>
          <a:p>
            <a:pPr eaLnBrk="1" hangingPunct="1"/>
            <a:endParaRPr lang="hu-HU" altLang="hu-HU" smtClean="0"/>
          </a:p>
          <a:p>
            <a:pPr eaLnBrk="1" hangingPunct="1"/>
            <a:endParaRPr lang="hu-HU" altLang="hu-HU" smtClean="0"/>
          </a:p>
          <a:p>
            <a:pPr eaLnBrk="1" hangingPunct="1"/>
            <a:endParaRPr lang="hu-HU" altLang="hu-HU" smtClean="0"/>
          </a:p>
          <a:p>
            <a:pPr eaLnBrk="1" hangingPunct="1"/>
            <a:endParaRPr lang="hu-HU" altLang="hu-HU" smtClean="0"/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CDDA94E-65AD-420B-9D75-ABD4CC7FFB18}" type="slidenum">
              <a:rPr lang="hu-HU" altLang="hu-HU" sz="1400"/>
              <a:pPr eaLnBrk="1" hangingPunct="1"/>
              <a:t>10</a:t>
            </a:fld>
            <a:endParaRPr lang="hu-HU" altLang="hu-HU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Két formális művelet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  <a:ln>
            <a:solidFill>
              <a:srgbClr val="CB0119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hu-HU" altLang="hu-HU" sz="2000" smtClean="0"/>
              <a:t>a belső állapotokat szabad (következetesen) átjelölni a végállapot, </a:t>
            </a:r>
            <a:r>
              <a:rPr lang="hu-HU" altLang="hu-HU" sz="2000" b="1" smtClean="0"/>
              <a:t>!</a:t>
            </a:r>
            <a:r>
              <a:rPr lang="hu-HU" altLang="hu-HU" sz="2000" smtClean="0"/>
              <a:t> kivételével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hu-HU" altLang="hu-HU" sz="2000" smtClean="0"/>
              <a:t>fiktív jeleket szabad a sémához hozzávenni, melyek sorait </a:t>
            </a:r>
            <a:r>
              <a:rPr lang="hu-HU" altLang="hu-HU" sz="2000" b="1" smtClean="0"/>
              <a:t>! </a:t>
            </a:r>
            <a:r>
              <a:rPr lang="hu-HU" altLang="hu-HU" sz="2000" smtClean="0"/>
              <a:t>állapotjelekkel  töltünk ki</a:t>
            </a:r>
          </a:p>
          <a:p>
            <a:pPr marL="609600" indent="-609600" eaLnBrk="1" hangingPunct="1"/>
            <a:r>
              <a:rPr lang="hu-HU" altLang="hu-HU" sz="2000" smtClean="0"/>
              <a:t>1. és 2. nem befolyásolják azt, amit a program eddig csinált, tehát ezek ekvivalens átalakítások.</a:t>
            </a:r>
          </a:p>
          <a:p>
            <a:pPr marL="609600" indent="-609600" eaLnBrk="1" hangingPunct="1"/>
            <a:r>
              <a:rPr lang="hu-HU" altLang="hu-HU" sz="2000" smtClean="0"/>
              <a:t>A továbbiakban, amikor a kiindulásul választott függvénysémákra valamilyen programozó algoritmust  alkalmazunk, mindig feltesszük, hogy a sémákat a következő értelemben már átalakítottuk: külső ábécéiket a megfelelő kibővítések révén egymással egyenlővé tettük, és elértük, hogy nincs közös állapotuk.</a:t>
            </a:r>
          </a:p>
          <a:p>
            <a:pPr marL="609600" indent="-609600" eaLnBrk="1" hangingPunct="1"/>
            <a:endParaRPr lang="hu-HU" altLang="hu-HU" sz="2000" smtClean="0"/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0DA875-F4FA-4BD9-BD4F-411B12A64ED6}" type="slidenum">
              <a:rPr lang="hu-HU" altLang="hu-HU" sz="1400"/>
              <a:pPr eaLnBrk="1" hangingPunct="1"/>
              <a:t>11</a:t>
            </a:fld>
            <a:endParaRPr lang="hu-HU" altLang="hu-HU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Euklideszi algoritmus</a:t>
            </a:r>
          </a:p>
        </p:txBody>
      </p:sp>
      <p:graphicFrame>
        <p:nvGraphicFramePr>
          <p:cNvPr id="148523" name="Group 43"/>
          <p:cNvGraphicFramePr>
            <a:graphicFrameLocks noGrp="1"/>
          </p:cNvGraphicFramePr>
          <p:nvPr/>
        </p:nvGraphicFramePr>
        <p:xfrm>
          <a:off x="581025" y="1671638"/>
          <a:ext cx="3990975" cy="1839912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B0119"/>
                          </a:solidFill>
                          <a:effectLst/>
                          <a:latin typeface="Tahoma" pitchFamily="34" charset="0"/>
                        </a:rPr>
                        <a:t>!</a:t>
                      </a:r>
                      <a:endParaRPr kumimoji="0" lang="hu-HU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CB011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</a:t>
                      </a: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 </a:t>
                      </a: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</a:t>
                      </a: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</a:t>
                      </a: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</a:t>
                      </a: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J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54" name="Text Box 44"/>
          <p:cNvSpPr txBox="1">
            <a:spLocks noChangeArrowheads="1"/>
          </p:cNvSpPr>
          <p:nvPr/>
        </p:nvSpPr>
        <p:spPr bwMode="auto">
          <a:xfrm>
            <a:off x="5638800" y="1524000"/>
            <a:ext cx="2071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ym typeface="Symbol" panose="05050102010706020507" pitchFamily="18" charset="2"/>
              </a:rPr>
              <a:t>  </a:t>
            </a:r>
          </a:p>
        </p:txBody>
      </p:sp>
      <p:sp>
        <p:nvSpPr>
          <p:cNvPr id="13355" name="Text Box 45"/>
          <p:cNvSpPr txBox="1">
            <a:spLocks noChangeArrowheads="1"/>
          </p:cNvSpPr>
          <p:nvPr/>
        </p:nvSpPr>
        <p:spPr bwMode="auto">
          <a:xfrm>
            <a:off x="6477000" y="2362200"/>
            <a:ext cx="471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q</a:t>
            </a:r>
            <a:r>
              <a:rPr lang="hu-HU" altLang="hu-HU" sz="2000" baseline="-25000"/>
              <a:t>0</a:t>
            </a:r>
            <a:endParaRPr lang="hu-HU" altLang="hu-HU"/>
          </a:p>
        </p:txBody>
      </p:sp>
      <p:sp>
        <p:nvSpPr>
          <p:cNvPr id="13356" name="Line 46"/>
          <p:cNvSpPr>
            <a:spLocks noChangeShapeType="1"/>
          </p:cNvSpPr>
          <p:nvPr/>
        </p:nvSpPr>
        <p:spPr bwMode="auto">
          <a:xfrm flipV="1">
            <a:off x="6705600" y="21336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3357" name="AutoShape 48"/>
          <p:cNvSpPr>
            <a:spLocks/>
          </p:cNvSpPr>
          <p:nvPr/>
        </p:nvSpPr>
        <p:spPr bwMode="auto">
          <a:xfrm>
            <a:off x="7010400" y="41910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3358" name="AutoShape 52"/>
          <p:cNvSpPr>
            <a:spLocks/>
          </p:cNvSpPr>
          <p:nvPr/>
        </p:nvSpPr>
        <p:spPr bwMode="auto">
          <a:xfrm rot="-5438685">
            <a:off x="6094413" y="912813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C903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3359" name="AutoShape 53"/>
          <p:cNvSpPr>
            <a:spLocks/>
          </p:cNvSpPr>
          <p:nvPr/>
        </p:nvSpPr>
        <p:spPr bwMode="auto">
          <a:xfrm>
            <a:off x="5638800" y="3505200"/>
            <a:ext cx="533400" cy="914400"/>
          </a:xfrm>
          <a:prstGeom prst="rightBrace">
            <a:avLst>
              <a:gd name="adj1" fmla="val 14286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3360" name="AutoShape 55"/>
          <p:cNvSpPr>
            <a:spLocks/>
          </p:cNvSpPr>
          <p:nvPr/>
        </p:nvSpPr>
        <p:spPr bwMode="auto">
          <a:xfrm>
            <a:off x="5943600" y="3505200"/>
            <a:ext cx="457200" cy="914400"/>
          </a:xfrm>
          <a:prstGeom prst="rightBrace">
            <a:avLst>
              <a:gd name="adj1" fmla="val 16667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3361" name="AutoShape 60"/>
          <p:cNvSpPr>
            <a:spLocks/>
          </p:cNvSpPr>
          <p:nvPr/>
        </p:nvSpPr>
        <p:spPr bwMode="auto">
          <a:xfrm rot="-5438685">
            <a:off x="6782594" y="1216819"/>
            <a:ext cx="455612" cy="304800"/>
          </a:xfrm>
          <a:prstGeom prst="rightBrace">
            <a:avLst>
              <a:gd name="adj1" fmla="val 8333"/>
              <a:gd name="adj2" fmla="val 48801"/>
            </a:avLst>
          </a:prstGeom>
          <a:noFill/>
          <a:ln w="9525">
            <a:solidFill>
              <a:srgbClr val="090A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3362" name="Text Box 61"/>
          <p:cNvSpPr txBox="1">
            <a:spLocks noChangeArrowheads="1"/>
          </p:cNvSpPr>
          <p:nvPr/>
        </p:nvSpPr>
        <p:spPr bwMode="auto">
          <a:xfrm>
            <a:off x="5929313" y="642938"/>
            <a:ext cx="34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solidFill>
                  <a:srgbClr val="CB0119"/>
                </a:solidFill>
              </a:rPr>
              <a:t>a</a:t>
            </a:r>
          </a:p>
        </p:txBody>
      </p:sp>
      <p:sp>
        <p:nvSpPr>
          <p:cNvPr id="13363" name="Text Box 62"/>
          <p:cNvSpPr txBox="1">
            <a:spLocks noChangeArrowheads="1"/>
          </p:cNvSpPr>
          <p:nvPr/>
        </p:nvSpPr>
        <p:spPr bwMode="auto">
          <a:xfrm>
            <a:off x="6858000" y="685800"/>
            <a:ext cx="34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solidFill>
                  <a:srgbClr val="090A15"/>
                </a:solidFill>
              </a:rPr>
              <a:t>b</a:t>
            </a:r>
          </a:p>
        </p:txBody>
      </p:sp>
      <p:sp>
        <p:nvSpPr>
          <p:cNvPr id="13364" name="Text Box 64"/>
          <p:cNvSpPr txBox="1">
            <a:spLocks noChangeArrowheads="1"/>
          </p:cNvSpPr>
          <p:nvPr/>
        </p:nvSpPr>
        <p:spPr bwMode="auto">
          <a:xfrm>
            <a:off x="5853113" y="3159125"/>
            <a:ext cx="1968500" cy="466725"/>
          </a:xfrm>
          <a:prstGeom prst="rect">
            <a:avLst/>
          </a:prstGeom>
          <a:noFill/>
          <a:ln w="9525">
            <a:solidFill>
              <a:srgbClr val="090A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sym typeface="Symbol" panose="05050102010706020507" pitchFamily="18" charset="2"/>
              </a:rPr>
              <a:t>Output:  </a:t>
            </a:r>
            <a:endParaRPr lang="hu-HU" altLang="hu-HU"/>
          </a:p>
        </p:txBody>
      </p:sp>
      <p:sp>
        <p:nvSpPr>
          <p:cNvPr id="13365" name="Text Box 65"/>
          <p:cNvSpPr txBox="1">
            <a:spLocks noChangeArrowheads="1"/>
          </p:cNvSpPr>
          <p:nvPr/>
        </p:nvSpPr>
        <p:spPr bwMode="auto">
          <a:xfrm>
            <a:off x="3871913" y="947738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Input: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A2E6E7F-0443-4FB0-AEC6-AD2A1F9E0C98}" type="slidenum">
              <a:rPr lang="hu-HU" altLang="hu-HU" sz="1400"/>
              <a:pPr eaLnBrk="1" hangingPunct="1"/>
              <a:t>12</a:t>
            </a:fld>
            <a:endParaRPr lang="hu-HU" altLang="hu-HU" sz="1400"/>
          </a:p>
        </p:txBody>
      </p:sp>
      <p:graphicFrame>
        <p:nvGraphicFramePr>
          <p:cNvPr id="147983" name="Group 527"/>
          <p:cNvGraphicFramePr>
            <a:graphicFrameLocks noGrp="1"/>
          </p:cNvGraphicFramePr>
          <p:nvPr/>
        </p:nvGraphicFramePr>
        <p:xfrm>
          <a:off x="381000" y="754063"/>
          <a:ext cx="6324600" cy="551815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90316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90316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90316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9031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90316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9031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B0119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hu-HU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B011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</a:t>
                      </a: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 </a:t>
                      </a: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Bq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</a:t>
                      </a: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</a:t>
                      </a: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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  <a:endParaRPr kumimoji="0" lang="hu-H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9p</a:t>
                      </a:r>
                      <a:r>
                        <a:rPr kumimoji="0" lang="hu-H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L="90000" marR="90000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0B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489" name="Text Box 525"/>
          <p:cNvSpPr txBox="1">
            <a:spLocks noChangeArrowheads="1"/>
          </p:cNvSpPr>
          <p:nvPr/>
        </p:nvSpPr>
        <p:spPr bwMode="auto">
          <a:xfrm>
            <a:off x="228600" y="304800"/>
            <a:ext cx="8686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72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b="1"/>
              <a:t>Két vonássereg legnagyobb közös osztója 10-es számrendszerben</a:t>
            </a:r>
          </a:p>
        </p:txBody>
      </p:sp>
      <p:sp>
        <p:nvSpPr>
          <p:cNvPr id="14490" name="Text Box 528"/>
          <p:cNvSpPr txBox="1">
            <a:spLocks noChangeArrowheads="1"/>
          </p:cNvSpPr>
          <p:nvPr/>
        </p:nvSpPr>
        <p:spPr bwMode="auto">
          <a:xfrm>
            <a:off x="7010400" y="1143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	</a:t>
            </a:r>
          </a:p>
        </p:txBody>
      </p:sp>
      <p:sp>
        <p:nvSpPr>
          <p:cNvPr id="14491" name="Text Box 530"/>
          <p:cNvSpPr txBox="1">
            <a:spLocks noChangeArrowheads="1"/>
          </p:cNvSpPr>
          <p:nvPr/>
        </p:nvSpPr>
        <p:spPr bwMode="auto">
          <a:xfrm>
            <a:off x="7848600" y="1066800"/>
            <a:ext cx="608013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800"/>
              <a:t>Kompozíció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ADBA1A-C95C-46E9-A6F0-FC6E72092976}" type="slidenum">
              <a:rPr lang="hu-HU" altLang="hu-HU" sz="1400"/>
              <a:pPr eaLnBrk="1" hangingPunct="1"/>
              <a:t>13</a:t>
            </a:fld>
            <a:endParaRPr lang="hu-HU" altLang="hu-HU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Párhuzamos alkalmazás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810000"/>
          </a:xfrm>
          <a:ln>
            <a:solidFill>
              <a:srgbClr val="CB011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hu-HU" altLang="hu-HU" sz="2400" smtClean="0"/>
              <a:t>    elválasztójel, amely nem szerepelhet semmilyen Turing program ábécéjében. Legyen </a:t>
            </a:r>
            <a:r>
              <a:rPr lang="hu-HU" altLang="hu-HU" sz="2400" b="1" smtClean="0"/>
              <a:t>P</a:t>
            </a:r>
            <a:r>
              <a:rPr lang="hu-HU" altLang="hu-HU" sz="2400" smtClean="0"/>
              <a:t> az </a:t>
            </a:r>
            <a:r>
              <a:rPr lang="hu-HU" altLang="hu-HU" sz="2400" b="1" i="1" smtClean="0"/>
              <a:t>A</a:t>
            </a:r>
            <a:r>
              <a:rPr lang="hu-HU" altLang="hu-HU" sz="2400" smtClean="0"/>
              <a:t> Turing program ábécéjében felírt szó,</a:t>
            </a:r>
            <a:r>
              <a:rPr lang="hu-HU" altLang="hu-HU" sz="2400" b="1" smtClean="0"/>
              <a:t> H</a:t>
            </a:r>
            <a:r>
              <a:rPr lang="hu-HU" altLang="hu-HU" sz="2400" smtClean="0"/>
              <a:t> pedig a </a:t>
            </a:r>
            <a:r>
              <a:rPr lang="hu-HU" altLang="hu-HU" sz="2400" b="1" i="1" smtClean="0"/>
              <a:t>B</a:t>
            </a:r>
            <a:r>
              <a:rPr lang="hu-HU" altLang="hu-HU" sz="2400" smtClean="0"/>
              <a:t> Turing program ábécéjében felírt másik szó.</a:t>
            </a:r>
          </a:p>
          <a:p>
            <a:pPr eaLnBrk="1" hangingPunct="1">
              <a:spcAft>
                <a:spcPct val="55000"/>
              </a:spcAft>
            </a:pPr>
            <a:r>
              <a:rPr lang="hu-HU" altLang="hu-HU" sz="2400" b="1" smtClean="0"/>
              <a:t>Tétel</a:t>
            </a:r>
            <a:r>
              <a:rPr lang="hu-HU" altLang="hu-HU" sz="2400" smtClean="0"/>
              <a:t>. Megkonstruálható egy olyan Turing program, amely  P </a:t>
            </a:r>
            <a:r>
              <a:rPr lang="hu-HU" altLang="hu-HU" sz="2400" smtClean="0">
                <a:cs typeface="Tahoma" panose="020B0604030504040204" pitchFamily="34" charset="0"/>
              </a:rPr>
              <a:t>ll</a:t>
            </a:r>
            <a:r>
              <a:rPr lang="hu-HU" altLang="hu-HU" sz="2400" smtClean="0"/>
              <a:t> H  szóra alkalmazható, és</a:t>
            </a:r>
            <a:br>
              <a:rPr lang="hu-HU" altLang="hu-HU" sz="2400" smtClean="0"/>
            </a:br>
            <a:r>
              <a:rPr lang="hu-HU" altLang="hu-HU" sz="2400" smtClean="0"/>
              <a:t>A(P) </a:t>
            </a:r>
            <a:r>
              <a:rPr lang="hu-HU" altLang="hu-HU" sz="2400" smtClean="0">
                <a:cs typeface="Tahoma" panose="020B0604030504040204" pitchFamily="34" charset="0"/>
              </a:rPr>
              <a:t>ll</a:t>
            </a:r>
            <a:r>
              <a:rPr lang="hu-HU" altLang="hu-HU" sz="2400" smtClean="0"/>
              <a:t> B(H)   szót eredményez.</a:t>
            </a:r>
            <a:br>
              <a:rPr lang="hu-HU" altLang="hu-HU" sz="2400" smtClean="0"/>
            </a:br>
            <a:r>
              <a:rPr lang="hu-HU" altLang="hu-HU" sz="2400" smtClean="0"/>
              <a:t>A kapott program jelölése: </a:t>
            </a:r>
            <a:br>
              <a:rPr lang="hu-HU" altLang="hu-HU" sz="2400" smtClean="0"/>
            </a:br>
            <a:endParaRPr lang="hu-HU" altLang="hu-HU" sz="2400" smtClean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1066800" y="10668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gyenlet" r:id="rId3" imgW="152268" imgH="253780" progId="Equation.3">
                  <p:embed/>
                </p:oleObj>
              </mc:Choice>
              <mc:Fallback>
                <p:oleObj name="Egyenlet" r:id="rId3" imgW="152268" imgH="2537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410200" y="3886200"/>
          <a:ext cx="9906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gyenlet" r:id="rId5" imgW="291973" imgH="253890" progId="Equation.3">
                  <p:embed/>
                </p:oleObj>
              </mc:Choice>
              <mc:Fallback>
                <p:oleObj name="Egyenlet" r:id="rId5" imgW="291973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86200"/>
                        <a:ext cx="9906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2052638" y="5105400"/>
          <a:ext cx="50387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gyenlet" r:id="rId7" imgW="1485255" imgH="253890" progId="Equation.3">
                  <p:embed/>
                </p:oleObj>
              </mc:Choice>
              <mc:Fallback>
                <p:oleObj name="Egyenlet" r:id="rId7" imgW="1485255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105400"/>
                        <a:ext cx="5038725" cy="592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CA0228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1852613" y="5791200"/>
            <a:ext cx="543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/>
              <a:t>A bizonyításra vissza fogunk térni</a:t>
            </a:r>
            <a:r>
              <a:rPr lang="hu-HU" altLang="hu-HU"/>
              <a:t>.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422FB71-7686-43DE-B693-30A5897991E5}" type="slidenum">
              <a:rPr lang="hu-HU" altLang="hu-HU" sz="1400"/>
              <a:pPr eaLnBrk="1" hangingPunct="1"/>
              <a:t>14</a:t>
            </a:fld>
            <a:endParaRPr lang="hu-HU" altLang="hu-HU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Program elágazása  - ”IF”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3883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 b="1"/>
              <a:t>F</a:t>
            </a:r>
            <a:r>
              <a:rPr lang="hu-HU" altLang="hu-HU" sz="2200"/>
              <a:t> egy </a:t>
            </a:r>
            <a:r>
              <a:rPr lang="hu-HU" altLang="hu-HU" sz="2200" b="1"/>
              <a:t>felismerő Turing program</a:t>
            </a:r>
            <a:r>
              <a:rPr lang="hu-HU" altLang="hu-HU" sz="2200"/>
              <a:t>  ha egy </a:t>
            </a:r>
            <a:r>
              <a:rPr lang="hu-HU" altLang="hu-HU" sz="2200" b="1"/>
              <a:t>P</a:t>
            </a:r>
            <a:r>
              <a:rPr lang="hu-HU" altLang="hu-HU" sz="2200"/>
              <a:t> input szóra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 b="1"/>
              <a:t>F(P)</a:t>
            </a:r>
            <a:r>
              <a:rPr lang="hu-HU" altLang="hu-HU" sz="2200" b="1">
                <a:sym typeface="Symbol" panose="05050102010706020507" pitchFamily="18" charset="2"/>
              </a:rPr>
              <a:t></a:t>
            </a:r>
            <a:r>
              <a:rPr lang="hu-HU" altLang="hu-HU" sz="2200" b="1">
                <a:cs typeface="Tahoma" panose="020B0604030504040204" pitchFamily="34" charset="0"/>
                <a:sym typeface="Symbol" panose="05050102010706020507" pitchFamily="18" charset="2"/>
              </a:rPr>
              <a:t>{</a:t>
            </a:r>
            <a:r>
              <a:rPr lang="hu-HU" altLang="hu-HU" sz="2200" b="1">
                <a:sym typeface="Symbol" panose="05050102010706020507" pitchFamily="18" charset="2"/>
              </a:rPr>
              <a:t>0,1</a:t>
            </a:r>
            <a:r>
              <a:rPr lang="hu-HU" altLang="hu-HU" sz="2200" b="1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hu-HU" altLang="hu-HU" sz="2200" b="1">
                <a:sym typeface="Symbol" panose="05050102010706020507" pitchFamily="18" charset="2"/>
              </a:rPr>
              <a:t>.</a:t>
            </a:r>
            <a:r>
              <a:rPr lang="hu-HU" altLang="hu-HU" sz="2200">
                <a:sym typeface="Symbol" panose="05050102010706020507" pitchFamily="18" charset="2"/>
              </a:rPr>
              <a:t> Legyen </a:t>
            </a:r>
            <a:r>
              <a:rPr lang="hu-HU" altLang="hu-HU" sz="2200" b="1">
                <a:sym typeface="Symbol" panose="05050102010706020507" pitchFamily="18" charset="2"/>
              </a:rPr>
              <a:t>A</a:t>
            </a:r>
            <a:r>
              <a:rPr lang="hu-HU" altLang="hu-HU" sz="2200">
                <a:sym typeface="Symbol" panose="05050102010706020507" pitchFamily="18" charset="2"/>
              </a:rPr>
              <a:t> és </a:t>
            </a:r>
            <a:r>
              <a:rPr lang="hu-HU" altLang="hu-HU" sz="2200" b="1">
                <a:sym typeface="Symbol" panose="05050102010706020507" pitchFamily="18" charset="2"/>
              </a:rPr>
              <a:t>B</a:t>
            </a:r>
            <a:r>
              <a:rPr lang="hu-HU" altLang="hu-HU" sz="2200">
                <a:sym typeface="Symbol" panose="05050102010706020507" pitchFamily="18" charset="2"/>
              </a:rPr>
              <a:t> két azonos ábécéjű Turing 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>
                <a:sym typeface="Symbol" panose="05050102010706020507" pitchFamily="18" charset="2"/>
              </a:rPr>
              <a:t>(TP) és </a:t>
            </a:r>
            <a:r>
              <a:rPr lang="hu-HU" altLang="hu-HU" sz="2200" b="1">
                <a:sym typeface="Symbol" panose="05050102010706020507" pitchFamily="18" charset="2"/>
              </a:rPr>
              <a:t>F</a:t>
            </a:r>
            <a:r>
              <a:rPr lang="hu-HU" altLang="hu-HU" sz="2200">
                <a:sym typeface="Symbol" panose="05050102010706020507" pitchFamily="18" charset="2"/>
              </a:rPr>
              <a:t> egy felismerő TP.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 b="1">
                <a:sym typeface="Symbol" panose="05050102010706020507" pitchFamily="18" charset="2"/>
              </a:rPr>
              <a:t>Tétel</a:t>
            </a:r>
            <a:r>
              <a:rPr lang="hu-HU" altLang="hu-HU" sz="2200">
                <a:sym typeface="Symbol" panose="05050102010706020507" pitchFamily="18" charset="2"/>
              </a:rPr>
              <a:t>. Ekkor konstruálható egy L TP, amely minden P szóra</a:t>
            </a: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381000" y="2727325"/>
          <a:ext cx="2895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gyenlet" r:id="rId3" imgW="1701800" imgH="457200" progId="Equation.3">
                  <p:embed/>
                </p:oleObj>
              </mc:Choice>
              <mc:Fallback>
                <p:oleObj name="Egyenlet" r:id="rId3" imgW="1701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27325"/>
                        <a:ext cx="2895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2" name="Group 34"/>
          <p:cNvGraphicFramePr>
            <a:graphicFrameLocks noGrp="1"/>
          </p:cNvGraphicFramePr>
          <p:nvPr/>
        </p:nvGraphicFramePr>
        <p:xfrm>
          <a:off x="5257800" y="2743200"/>
          <a:ext cx="33528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ÁG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 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 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ll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 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17" name="Rectangle 38"/>
          <p:cNvSpPr>
            <a:spLocks noChangeArrowheads="1"/>
          </p:cNvSpPr>
          <p:nvPr/>
        </p:nvSpPr>
        <p:spPr bwMode="auto">
          <a:xfrm>
            <a:off x="304800" y="2667000"/>
            <a:ext cx="3200400" cy="838200"/>
          </a:xfrm>
          <a:prstGeom prst="rect">
            <a:avLst/>
          </a:prstGeom>
          <a:noFill/>
          <a:ln w="9525">
            <a:solidFill>
              <a:srgbClr val="C903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6418" name="Rectangle 39"/>
          <p:cNvSpPr>
            <a:spLocks noChangeArrowheads="1"/>
          </p:cNvSpPr>
          <p:nvPr/>
        </p:nvSpPr>
        <p:spPr bwMode="auto">
          <a:xfrm>
            <a:off x="381000" y="5486400"/>
            <a:ext cx="419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6419" name="Rectangle 40"/>
          <p:cNvSpPr>
            <a:spLocks noChangeArrowheads="1"/>
          </p:cNvSpPr>
          <p:nvPr/>
        </p:nvSpPr>
        <p:spPr bwMode="auto">
          <a:xfrm>
            <a:off x="5334000" y="5486400"/>
            <a:ext cx="3505200" cy="914400"/>
          </a:xfrm>
          <a:prstGeom prst="rect">
            <a:avLst/>
          </a:prstGeom>
          <a:noFill/>
          <a:ln w="9525">
            <a:solidFill>
              <a:srgbClr val="C903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16420" name="Text Box 44"/>
          <p:cNvSpPr txBox="1">
            <a:spLocks noChangeArrowheads="1"/>
          </p:cNvSpPr>
          <p:nvPr/>
        </p:nvSpPr>
        <p:spPr bwMode="auto">
          <a:xfrm>
            <a:off x="5562600" y="5715000"/>
            <a:ext cx="55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 i="1"/>
              <a:t>F*</a:t>
            </a:r>
          </a:p>
        </p:txBody>
      </p:sp>
      <p:sp>
        <p:nvSpPr>
          <p:cNvPr id="16421" name="Text Box 45"/>
          <p:cNvSpPr txBox="1">
            <a:spLocks noChangeArrowheads="1"/>
          </p:cNvSpPr>
          <p:nvPr/>
        </p:nvSpPr>
        <p:spPr bwMode="auto">
          <a:xfrm>
            <a:off x="7467600" y="5715000"/>
            <a:ext cx="38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 i="1"/>
              <a:t>A</a:t>
            </a:r>
          </a:p>
        </p:txBody>
      </p:sp>
      <p:sp>
        <p:nvSpPr>
          <p:cNvPr id="16422" name="Text Box 46"/>
          <p:cNvSpPr txBox="1">
            <a:spLocks noChangeArrowheads="1"/>
          </p:cNvSpPr>
          <p:nvPr/>
        </p:nvSpPr>
        <p:spPr bwMode="auto">
          <a:xfrm>
            <a:off x="8382000" y="5715000"/>
            <a:ext cx="38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 i="1"/>
              <a:t>B</a:t>
            </a:r>
          </a:p>
        </p:txBody>
      </p:sp>
      <p:sp>
        <p:nvSpPr>
          <p:cNvPr id="16423" name="Text Box 47"/>
          <p:cNvSpPr txBox="1">
            <a:spLocks noChangeArrowheads="1"/>
          </p:cNvSpPr>
          <p:nvPr/>
        </p:nvSpPr>
        <p:spPr bwMode="auto">
          <a:xfrm>
            <a:off x="6553200" y="5715000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 i="1"/>
              <a:t>ÁG</a:t>
            </a:r>
          </a:p>
        </p:txBody>
      </p:sp>
      <p:graphicFrame>
        <p:nvGraphicFramePr>
          <p:cNvPr id="16424" name="Object 48"/>
          <p:cNvGraphicFramePr>
            <a:graphicFrameLocks noChangeAspect="1"/>
          </p:cNvGraphicFramePr>
          <p:nvPr/>
        </p:nvGraphicFramePr>
        <p:xfrm>
          <a:off x="381000" y="3733800"/>
          <a:ext cx="320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gyenlet" r:id="rId5" imgW="2019300" imgH="304800" progId="Equation.3">
                  <p:embed/>
                </p:oleObj>
              </mc:Choice>
              <mc:Fallback>
                <p:oleObj name="Egyenlet" r:id="rId5" imgW="2019300" imgH="3048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320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" name="Object 49"/>
          <p:cNvGraphicFramePr>
            <a:graphicFrameLocks noChangeAspect="1"/>
          </p:cNvGraphicFramePr>
          <p:nvPr/>
        </p:nvGraphicFramePr>
        <p:xfrm>
          <a:off x="457200" y="4724400"/>
          <a:ext cx="369093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gyenlet" r:id="rId7" imgW="1854200" imgH="762000" progId="Equation.3">
                  <p:embed/>
                </p:oleObj>
              </mc:Choice>
              <mc:Fallback>
                <p:oleObj name="Egyenlet" r:id="rId7" imgW="1854200" imgH="762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3690938" cy="1514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6" name="Rectangle 50"/>
          <p:cNvSpPr>
            <a:spLocks noChangeArrowheads="1"/>
          </p:cNvSpPr>
          <p:nvPr/>
        </p:nvSpPr>
        <p:spPr bwMode="auto">
          <a:xfrm>
            <a:off x="5410200" y="480060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1800" b="1" i="1"/>
              <a:t>A</a:t>
            </a:r>
            <a:r>
              <a:rPr lang="hu-HU" altLang="hu-HU" sz="1800"/>
              <a:t> kezdőálapota </a:t>
            </a:r>
            <a:r>
              <a:rPr lang="hu-HU" altLang="hu-HU" sz="1800" b="1"/>
              <a:t>q</a:t>
            </a:r>
            <a:r>
              <a:rPr lang="hu-HU" altLang="hu-HU" sz="1800" b="1" baseline="-25000"/>
              <a:t>1</a:t>
            </a:r>
          </a:p>
        </p:txBody>
      </p:sp>
      <p:sp>
        <p:nvSpPr>
          <p:cNvPr id="16427" name="Rectangle 51"/>
          <p:cNvSpPr>
            <a:spLocks noChangeArrowheads="1"/>
          </p:cNvSpPr>
          <p:nvPr/>
        </p:nvSpPr>
        <p:spPr bwMode="auto">
          <a:xfrm>
            <a:off x="5486400" y="5105400"/>
            <a:ext cx="1970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1800" b="1" i="1"/>
              <a:t>B </a:t>
            </a:r>
            <a:r>
              <a:rPr lang="hu-HU" altLang="hu-HU" sz="1800"/>
              <a:t>kezdőálapota r</a:t>
            </a:r>
            <a:r>
              <a:rPr lang="hu-HU" altLang="hu-HU" sz="1800" baseline="-25000"/>
              <a:t>1</a:t>
            </a:r>
          </a:p>
        </p:txBody>
      </p:sp>
      <p:sp>
        <p:nvSpPr>
          <p:cNvPr id="16428" name="Line 52"/>
          <p:cNvSpPr>
            <a:spLocks noChangeShapeType="1"/>
          </p:cNvSpPr>
          <p:nvPr/>
        </p:nvSpPr>
        <p:spPr bwMode="auto">
          <a:xfrm>
            <a:off x="6096000" y="5486400"/>
            <a:ext cx="0" cy="9144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6429" name="Line 53"/>
          <p:cNvSpPr>
            <a:spLocks noChangeShapeType="1"/>
          </p:cNvSpPr>
          <p:nvPr/>
        </p:nvSpPr>
        <p:spPr bwMode="auto">
          <a:xfrm>
            <a:off x="7239000" y="5486400"/>
            <a:ext cx="0" cy="9144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6430" name="Line 54"/>
          <p:cNvSpPr>
            <a:spLocks noChangeShapeType="1"/>
          </p:cNvSpPr>
          <p:nvPr/>
        </p:nvSpPr>
        <p:spPr bwMode="auto">
          <a:xfrm>
            <a:off x="8077200" y="5486400"/>
            <a:ext cx="0" cy="9144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B55330-4030-43B9-AC4C-88683E32E599}" type="slidenum">
              <a:rPr lang="hu-HU" altLang="hu-HU" sz="1400"/>
              <a:pPr eaLnBrk="1" hangingPunct="1"/>
              <a:t>15</a:t>
            </a:fld>
            <a:endParaRPr lang="hu-HU" altLang="hu-HU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3810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Félszalagok és párhuzamos alkalmazás 1.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684213" y="1125538"/>
            <a:ext cx="3657600" cy="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762000" y="1447800"/>
            <a:ext cx="3505200" cy="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1219200" y="1143000"/>
            <a:ext cx="0" cy="3048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1600200" y="1143000"/>
            <a:ext cx="0" cy="3048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1981200" y="1143000"/>
            <a:ext cx="0" cy="3048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219200" y="10668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cs typeface="Tahoma" panose="020B0604030504040204" pitchFamily="34" charset="0"/>
              </a:rPr>
              <a:t>ll</a:t>
            </a:r>
            <a:endParaRPr lang="hu-HU" altLang="hu-HU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066800" y="16764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start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V="1">
            <a:off x="1371600" y="14478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1219200" y="685800"/>
            <a:ext cx="157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1800"/>
              <a:t>0    1    2 stb.</a:t>
            </a:r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2362200" y="1143000"/>
            <a:ext cx="0" cy="3048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4572000" y="762000"/>
            <a:ext cx="4191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/>
              <a:t>Jobboldali félszalagos gép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ha a  </a:t>
            </a:r>
            <a:r>
              <a:rPr lang="hu-HU" altLang="hu-HU">
                <a:cs typeface="Tahoma" panose="020B0604030504040204" pitchFamily="34" charset="0"/>
              </a:rPr>
              <a:t>ll</a:t>
            </a:r>
            <a:r>
              <a:rPr lang="hu-HU" altLang="hu-HU"/>
              <a:t> jelre ér,  jobbra fordul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Ha a szalag jobbvégéhez ér,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azt odébb tudja tolni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Jelölés: </a:t>
            </a:r>
            <a:r>
              <a:rPr lang="hu-HU" altLang="hu-HU">
                <a:cs typeface="Tahoma" panose="020B0604030504040204" pitchFamily="34" charset="0"/>
              </a:rPr>
              <a:t>ll</a:t>
            </a:r>
            <a:r>
              <a:rPr lang="hu-HU" altLang="hu-HU"/>
              <a:t> N</a:t>
            </a:r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685800" y="2819400"/>
            <a:ext cx="3657600" cy="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762000" y="3124200"/>
            <a:ext cx="3505200" cy="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1219200" y="2819400"/>
            <a:ext cx="0" cy="3048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1600200" y="2819400"/>
            <a:ext cx="0" cy="3048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1981200" y="2819400"/>
            <a:ext cx="0" cy="3048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2057400" y="27432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cs typeface="Tahoma" panose="020B0604030504040204" pitchFamily="34" charset="0"/>
              </a:rPr>
              <a:t>ll</a:t>
            </a:r>
            <a:endParaRPr lang="hu-HU" altLang="hu-HU"/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1828800" y="35052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start</a:t>
            </a:r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 flipV="1">
            <a:off x="2209800" y="32004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304800" y="2362200"/>
            <a:ext cx="2043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1800"/>
              <a:t>   stb.    2    1    0</a:t>
            </a:r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>
            <a:off x="2362200" y="2819400"/>
            <a:ext cx="0" cy="3048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395288" y="3933825"/>
            <a:ext cx="4032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1600" b="1"/>
              <a:t>Baloldali félszalagos gép </a:t>
            </a:r>
            <a:r>
              <a:rPr lang="hu-HU" altLang="hu-HU" sz="1600"/>
              <a:t>Jelölés: N </a:t>
            </a:r>
            <a:r>
              <a:rPr lang="hu-HU" altLang="hu-HU" sz="1600">
                <a:cs typeface="Tahoma" panose="020B0604030504040204" pitchFamily="34" charset="0"/>
              </a:rPr>
              <a:t>ll</a:t>
            </a:r>
            <a:endParaRPr lang="hu-HU" altLang="hu-HU" sz="1600"/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519113" y="4324350"/>
            <a:ext cx="8320087" cy="2043113"/>
          </a:xfrm>
          <a:prstGeom prst="rect">
            <a:avLst/>
          </a:prstGeom>
          <a:solidFill>
            <a:srgbClr val="FFFF00"/>
          </a:solidFill>
          <a:ln w="9525">
            <a:solidFill>
              <a:srgbClr val="C9031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 b="1"/>
              <a:t>Tétel</a:t>
            </a:r>
            <a:r>
              <a:rPr lang="hu-HU" altLang="hu-HU" sz="2200"/>
              <a:t>.  Van olyan programozó algoritmus, amely bármely 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Turing programot egy </a:t>
            </a:r>
            <a:r>
              <a:rPr lang="hu-HU" altLang="hu-HU" sz="2200" b="1">
                <a:cs typeface="Tahoma" panose="020B0604030504040204" pitchFamily="34" charset="0"/>
              </a:rPr>
              <a:t>ll</a:t>
            </a:r>
            <a:r>
              <a:rPr lang="hu-HU" altLang="hu-HU" sz="2200" b="1"/>
              <a:t> N</a:t>
            </a:r>
            <a:r>
              <a:rPr lang="hu-HU" altLang="hu-HU" sz="2200"/>
              <a:t> jobboldali félszalagos Turing program-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ba visz, továbbá  </a:t>
            </a:r>
            <a:r>
              <a:rPr lang="hu-HU" altLang="hu-HU" sz="2200" b="1"/>
              <a:t>N(P)=R </a:t>
            </a:r>
            <a:r>
              <a:rPr lang="hu-HU" altLang="hu-HU" sz="2200" b="1">
                <a:sym typeface="Symbol" panose="05050102010706020507" pitchFamily="18" charset="2"/>
              </a:rPr>
              <a:t> </a:t>
            </a:r>
            <a:r>
              <a:rPr lang="hu-HU" altLang="hu-HU" sz="2200" b="1">
                <a:cs typeface="Tahoma" panose="020B0604030504040204" pitchFamily="34" charset="0"/>
              </a:rPr>
              <a:t>ll</a:t>
            </a:r>
            <a:r>
              <a:rPr lang="hu-HU" altLang="hu-HU" sz="2200" b="1"/>
              <a:t> N(P)=R </a:t>
            </a:r>
            <a:r>
              <a:rPr lang="hu-HU" altLang="hu-HU" sz="2200"/>
              <a:t>és az</a:t>
            </a:r>
            <a:r>
              <a:rPr lang="hu-HU" altLang="hu-HU" sz="2200" b="1"/>
              <a:t> </a:t>
            </a:r>
            <a:r>
              <a:rPr lang="hu-HU" altLang="hu-HU" sz="2200" b="1">
                <a:cs typeface="Tahoma" panose="020B0604030504040204" pitchFamily="34" charset="0"/>
              </a:rPr>
              <a:t>ll</a:t>
            </a:r>
            <a:r>
              <a:rPr lang="hu-HU" altLang="hu-HU" sz="2200" b="1"/>
              <a:t> N </a:t>
            </a:r>
            <a:r>
              <a:rPr lang="hu-HU" altLang="hu-HU" sz="2200"/>
              <a:t>gépben az </a:t>
            </a:r>
            <a:r>
              <a:rPr lang="hu-HU" altLang="hu-HU" sz="2200" b="1"/>
              <a:t>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eredményt a félszalag szélére írja a gép.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Hasonló állítás igaz a baloldali esetre is.</a:t>
            </a:r>
            <a:endParaRPr lang="hu-HU" altLang="hu-HU" sz="2200" b="1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3779838" y="1052513"/>
            <a:ext cx="331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sym typeface="Symbol" panose="05050102010706020507" pitchFamily="18" charset="2"/>
              </a:rPr>
              <a:t>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395288" y="2781300"/>
            <a:ext cx="331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sym typeface="Symbol" panose="05050102010706020507" pitchFamily="18" charset="2"/>
              </a:rPr>
              <a:t>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9EC8CC-FAA7-4137-BD9D-08310AFAA84E}" type="slidenum">
              <a:rPr lang="hu-HU" altLang="hu-HU" sz="1400"/>
              <a:pPr eaLnBrk="1" hangingPunct="1"/>
              <a:t>16</a:t>
            </a:fld>
            <a:endParaRPr lang="hu-HU" altLang="hu-HU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3810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Félszalagok és párhuzamos alkalmazás 2.</a:t>
            </a:r>
          </a:p>
        </p:txBody>
      </p:sp>
      <p:sp>
        <p:nvSpPr>
          <p:cNvPr id="18436" name="Text Box 26"/>
          <p:cNvSpPr txBox="1">
            <a:spLocks noChangeArrowheads="1"/>
          </p:cNvSpPr>
          <p:nvPr/>
        </p:nvSpPr>
        <p:spPr bwMode="auto">
          <a:xfrm>
            <a:off x="442913" y="692150"/>
            <a:ext cx="8320087" cy="1746250"/>
          </a:xfrm>
          <a:prstGeom prst="rect">
            <a:avLst/>
          </a:prstGeom>
          <a:noFill/>
          <a:ln w="9525">
            <a:solidFill>
              <a:srgbClr val="CA02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Tegyük fel az </a:t>
            </a:r>
            <a:r>
              <a:rPr lang="hu-HU" altLang="hu-HU" sz="2000" i="1"/>
              <a:t>egyszerűség kedvéért</a:t>
            </a:r>
            <a:r>
              <a:rPr lang="hu-HU" altLang="hu-HU" sz="2000"/>
              <a:t>, hogy az N programban csak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b="1">
                <a:sym typeface="Symbol" panose="05050102010706020507" pitchFamily="18" charset="2"/>
              </a:rPr>
              <a:t>, x, y</a:t>
            </a:r>
            <a:r>
              <a:rPr lang="hu-HU" altLang="hu-HU" sz="2000">
                <a:sym typeface="Symbol" panose="05050102010706020507" pitchFamily="18" charset="2"/>
              </a:rPr>
              <a:t>  jelek vannak. Az </a:t>
            </a:r>
            <a:r>
              <a:rPr lang="hu-HU" altLang="hu-HU" sz="2000" b="1">
                <a:cs typeface="Tahoma" panose="020B0604030504040204" pitchFamily="34" charset="0"/>
              </a:rPr>
              <a:t>Ñ</a:t>
            </a:r>
            <a:r>
              <a:rPr lang="hu-HU" altLang="hu-HU" sz="2000" b="1"/>
              <a:t> </a:t>
            </a:r>
            <a:r>
              <a:rPr lang="hu-HU" altLang="hu-HU" sz="2000"/>
              <a:t>gép úgy működik, mint az N gép, kivéve ha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„jobbra kilépünk” (ekkor a </a:t>
            </a:r>
            <a:r>
              <a:rPr lang="hu-HU" altLang="hu-HU" sz="2000">
                <a:sym typeface="Symbol" panose="05050102010706020507" pitchFamily="18" charset="2"/>
              </a:rPr>
              <a:t></a:t>
            </a:r>
            <a:r>
              <a:rPr lang="hu-HU" altLang="hu-HU" sz="2000"/>
              <a:t>  jobb oldali határolójelet odébbtolja), illetve ha „balra kilépnénk” (ekkor az egész szalagot jobbra tolja, mert a </a:t>
            </a:r>
            <a:r>
              <a:rPr lang="hu-HU" altLang="hu-HU" sz="2000">
                <a:cs typeface="Tahoma" panose="020B0604030504040204" pitchFamily="34" charset="0"/>
              </a:rPr>
              <a:t>ll</a:t>
            </a:r>
            <a:r>
              <a:rPr lang="hu-HU" altLang="hu-HU" sz="2000"/>
              <a:t> jelnek fix helyen kell maradnia.</a:t>
            </a:r>
          </a:p>
        </p:txBody>
      </p:sp>
      <p:graphicFrame>
        <p:nvGraphicFramePr>
          <p:cNvPr id="152801" name="Group 225"/>
          <p:cNvGraphicFramePr>
            <a:graphicFrameLocks noGrp="1"/>
          </p:cNvGraphicFramePr>
          <p:nvPr/>
        </p:nvGraphicFramePr>
        <p:xfrm>
          <a:off x="1763713" y="2565400"/>
          <a:ext cx="6553200" cy="367823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Ñ</a:t>
                      </a:r>
                      <a:endParaRPr kumimoji="0" lang="hu-H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ñ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ll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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’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03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03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03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03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03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03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03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03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03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Bn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Bn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’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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ñ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ll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 n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525" name="Text Box 202"/>
          <p:cNvSpPr txBox="1">
            <a:spLocks noChangeArrowheads="1"/>
          </p:cNvSpPr>
          <p:nvPr/>
        </p:nvSpPr>
        <p:spPr bwMode="auto">
          <a:xfrm>
            <a:off x="2362200" y="3154363"/>
            <a:ext cx="623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4000">
                <a:solidFill>
                  <a:schemeClr val="bg1"/>
                </a:solidFill>
              </a:rPr>
              <a:t>N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562301-887B-42AE-B1E4-98C7032AAF08}" type="slidenum">
              <a:rPr lang="hu-HU" altLang="hu-HU" sz="1400"/>
              <a:pPr eaLnBrk="1" hangingPunct="1"/>
              <a:t>17</a:t>
            </a:fld>
            <a:endParaRPr lang="hu-HU" altLang="hu-HU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3810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Félszalagok és párhuzamos alkalmazás 3.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2452688" cy="466725"/>
          </a:xfrm>
          <a:prstGeom prst="rect">
            <a:avLst/>
          </a:prstGeom>
          <a:noFill/>
          <a:ln w="9525">
            <a:solidFill>
              <a:srgbClr val="CA02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>
                <a:cs typeface="Tahoma" panose="020B0604030504040204" pitchFamily="34" charset="0"/>
              </a:rPr>
              <a:t>ll</a:t>
            </a:r>
            <a:r>
              <a:rPr lang="hu-HU" altLang="hu-HU" b="1"/>
              <a:t> N = A </a:t>
            </a:r>
            <a:r>
              <a:rPr lang="hu-HU" altLang="hu-HU" b="1">
                <a:cs typeface="Tahoma" panose="020B0604030504040204" pitchFamily="34" charset="0"/>
                <a:sym typeface="Symbol" panose="05050102010706020507" pitchFamily="18" charset="2"/>
              </a:rPr>
              <a:t></a:t>
            </a:r>
            <a:r>
              <a:rPr lang="hu-HU" altLang="hu-HU" b="1"/>
              <a:t> </a:t>
            </a:r>
            <a:r>
              <a:rPr lang="hu-HU" altLang="hu-HU" b="1">
                <a:cs typeface="Tahoma" panose="020B0604030504040204" pitchFamily="34" charset="0"/>
              </a:rPr>
              <a:t>Ñ </a:t>
            </a:r>
            <a:r>
              <a:rPr lang="hu-HU" altLang="hu-HU" b="1">
                <a:cs typeface="Tahoma" panose="020B0604030504040204" pitchFamily="34" charset="0"/>
                <a:sym typeface="Symbol" panose="05050102010706020507" pitchFamily="18" charset="2"/>
              </a:rPr>
              <a:t></a:t>
            </a:r>
            <a:r>
              <a:rPr lang="hu-HU" altLang="hu-HU" b="1"/>
              <a:t> B</a:t>
            </a:r>
          </a:p>
        </p:txBody>
      </p:sp>
      <p:graphicFrame>
        <p:nvGraphicFramePr>
          <p:cNvPr id="153749" name="Group 149"/>
          <p:cNvGraphicFramePr>
            <a:graphicFrameLocks noGrp="1"/>
          </p:cNvGraphicFramePr>
          <p:nvPr/>
        </p:nvGraphicFramePr>
        <p:xfrm>
          <a:off x="457200" y="2743200"/>
          <a:ext cx="1676400" cy="2989263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0" marR="0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L="0" marR="0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L="0" marR="0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</a:t>
                      </a: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1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Br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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1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ll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</a:t>
                      </a:r>
                    </a:p>
                  </a:txBody>
                  <a:tcPr marL="0" marR="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91" name="Text Box 147"/>
          <p:cNvSpPr txBox="1">
            <a:spLocks noChangeArrowheads="1"/>
          </p:cNvSpPr>
          <p:nvPr/>
        </p:nvSpPr>
        <p:spPr bwMode="auto">
          <a:xfrm>
            <a:off x="2819400" y="762000"/>
            <a:ext cx="6065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Először </a:t>
            </a:r>
            <a:r>
              <a:rPr lang="hu-HU" altLang="hu-HU" sz="2000" b="1"/>
              <a:t>A</a:t>
            </a:r>
            <a:r>
              <a:rPr lang="hu-HU" altLang="hu-HU" sz="2000"/>
              <a:t> beszúrja a </a:t>
            </a:r>
            <a:r>
              <a:rPr lang="hu-HU" altLang="hu-HU" sz="2000">
                <a:sym typeface="Symbol" panose="05050102010706020507" pitchFamily="18" charset="2"/>
              </a:rPr>
              <a:t></a:t>
            </a:r>
            <a:r>
              <a:rPr lang="hu-HU" altLang="hu-HU" sz="2000"/>
              <a:t> szóvége jelet az input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szó végére, majd a </a:t>
            </a:r>
            <a:r>
              <a:rPr lang="hu-HU" altLang="hu-HU" sz="2000">
                <a:cs typeface="Tahoma" panose="020B0604030504040204" pitchFamily="34" charset="0"/>
              </a:rPr>
              <a:t>ll</a:t>
            </a:r>
            <a:r>
              <a:rPr lang="hu-HU" altLang="hu-HU" sz="2000"/>
              <a:t> utáni jelre áll. Itt </a:t>
            </a:r>
            <a:r>
              <a:rPr lang="hu-HU" altLang="hu-HU" sz="2000" b="1">
                <a:cs typeface="Tahoma" panose="020B0604030504040204" pitchFamily="34" charset="0"/>
              </a:rPr>
              <a:t>Ñ</a:t>
            </a:r>
            <a:r>
              <a:rPr lang="hu-HU" altLang="hu-HU" sz="2000" b="1"/>
              <a:t> </a:t>
            </a:r>
            <a:r>
              <a:rPr lang="hu-HU" altLang="hu-HU" sz="2000"/>
              <a:t>elvégzi azt,</a:t>
            </a:r>
          </a:p>
        </p:txBody>
      </p:sp>
      <p:sp>
        <p:nvSpPr>
          <p:cNvPr id="19492" name="Text Box 238"/>
          <p:cNvSpPr txBox="1">
            <a:spLocks noChangeArrowheads="1"/>
          </p:cNvSpPr>
          <p:nvPr/>
        </p:nvSpPr>
        <p:spPr bwMode="auto">
          <a:xfrm>
            <a:off x="258763" y="1524000"/>
            <a:ext cx="862488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amit </a:t>
            </a:r>
            <a:r>
              <a:rPr lang="hu-HU" altLang="hu-HU" sz="2000" b="1"/>
              <a:t>N</a:t>
            </a:r>
            <a:r>
              <a:rPr lang="hu-HU" altLang="hu-HU" sz="2000"/>
              <a:t> végez, de közben a </a:t>
            </a:r>
            <a:r>
              <a:rPr lang="hu-HU" altLang="hu-HU" sz="2000">
                <a:cs typeface="Tahoma" panose="020B0604030504040204" pitchFamily="34" charset="0"/>
              </a:rPr>
              <a:t>ll</a:t>
            </a:r>
            <a:r>
              <a:rPr lang="hu-HU" altLang="hu-HU" sz="2000"/>
              <a:t> jelet helyben hagyja. Végül </a:t>
            </a:r>
            <a:r>
              <a:rPr lang="hu-HU" altLang="hu-HU" sz="2000" b="1"/>
              <a:t>B</a:t>
            </a:r>
            <a:r>
              <a:rPr lang="hu-HU" altLang="hu-HU" sz="2000"/>
              <a:t> gondoskodik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arról, hogy a kezdő pozíció visszakerüljön a </a:t>
            </a:r>
            <a:r>
              <a:rPr lang="hu-HU" altLang="hu-HU" sz="2000">
                <a:cs typeface="Tahoma" panose="020B0604030504040204" pitchFamily="34" charset="0"/>
              </a:rPr>
              <a:t>ll</a:t>
            </a:r>
            <a:r>
              <a:rPr lang="hu-HU" altLang="hu-HU" sz="2000"/>
              <a:t> jel utáni első helyre, valamint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törli a </a:t>
            </a:r>
            <a:r>
              <a:rPr lang="hu-HU" altLang="hu-HU" sz="2000">
                <a:cs typeface="Tahoma" panose="020B0604030504040204" pitchFamily="34" charset="0"/>
              </a:rPr>
              <a:t>ll</a:t>
            </a:r>
            <a:r>
              <a:rPr lang="hu-HU" altLang="hu-HU" sz="2000"/>
              <a:t> és a </a:t>
            </a:r>
            <a:r>
              <a:rPr lang="hu-HU" altLang="hu-HU" sz="2000">
                <a:sym typeface="Symbol" panose="05050102010706020507" pitchFamily="18" charset="2"/>
              </a:rPr>
              <a:t> jeleket.</a:t>
            </a:r>
            <a:endParaRPr lang="hu-HU" altLang="hu-HU"/>
          </a:p>
        </p:txBody>
      </p:sp>
      <p:graphicFrame>
        <p:nvGraphicFramePr>
          <p:cNvPr id="153932" name="Group 332"/>
          <p:cNvGraphicFramePr>
            <a:graphicFrameLocks noGrp="1"/>
          </p:cNvGraphicFramePr>
          <p:nvPr/>
        </p:nvGraphicFramePr>
        <p:xfrm>
          <a:off x="3886200" y="2667000"/>
          <a:ext cx="4267200" cy="359251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’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’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Bp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Jp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’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Jp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’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Bp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Jp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’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Jp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’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B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xJp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yJp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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Bp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ll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Jp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’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Jp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’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</a:t>
                      </a: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!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52" name="Text Box 334"/>
          <p:cNvSpPr txBox="1">
            <a:spLocks noChangeArrowheads="1"/>
          </p:cNvSpPr>
          <p:nvPr/>
        </p:nvSpPr>
        <p:spPr bwMode="auto">
          <a:xfrm>
            <a:off x="3505200" y="51546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hu-HU" altLang="hu-HU" sz="2000" b="1">
              <a:solidFill>
                <a:srgbClr val="CB0119"/>
              </a:solidFill>
            </a:endParaRP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F0C43F-4D7C-48BA-A5FB-E5AFB47EC69E}" type="slidenum">
              <a:rPr lang="hu-HU" altLang="hu-HU" sz="1400"/>
              <a:pPr eaLnBrk="1" hangingPunct="1"/>
              <a:t>18</a:t>
            </a:fld>
            <a:endParaRPr lang="hu-HU" altLang="hu-HU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hu-HU" altLang="hu-HU" smtClean="0"/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hu-HU" altLang="hu-HU" smtClean="0"/>
              <a:t>Mit csinál B a következő input szóval?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hu-HU" altLang="hu-HU" sz="2400" smtClean="0">
                <a:cs typeface="Tahoma" panose="020B0604030504040204" pitchFamily="34" charset="0"/>
              </a:rPr>
              <a:t>|| </a:t>
            </a:r>
            <a:r>
              <a:rPr lang="hu-HU" altLang="hu-HU" sz="2400" smtClean="0">
                <a:sym typeface="Symbol" panose="05050102010706020507" pitchFamily="18" charset="2"/>
              </a:rPr>
              <a:t> </a:t>
            </a:r>
            <a:r>
              <a:rPr lang="hu-HU" altLang="hu-HU" sz="2400" smtClean="0">
                <a:solidFill>
                  <a:srgbClr val="CA0228"/>
                </a:solidFill>
                <a:sym typeface="Symbol" panose="05050102010706020507" pitchFamily="18" charset="2"/>
              </a:rPr>
              <a:t>p1</a:t>
            </a:r>
            <a:r>
              <a:rPr lang="hu-HU" altLang="hu-HU" sz="2400" smtClean="0">
                <a:sym typeface="Symbol" panose="05050102010706020507" pitchFamily="18" charset="2"/>
              </a:rPr>
              <a:t> X  Y   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hu-HU" altLang="hu-HU" sz="2400" smtClean="0">
              <a:sym typeface="Symbol" panose="05050102010706020507" pitchFamily="18" charset="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hu-HU" altLang="hu-HU" sz="2400" smtClean="0">
                <a:sym typeface="Symbol" panose="05050102010706020507" pitchFamily="18" charset="2"/>
              </a:rPr>
              <a:t>Az output: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hu-HU" altLang="hu-HU" sz="2400" smtClean="0">
                <a:solidFill>
                  <a:srgbClr val="CA0228"/>
                </a:solidFill>
                <a:sym typeface="Symbol" panose="05050102010706020507" pitchFamily="18" charset="2"/>
              </a:rPr>
              <a:t>p2</a:t>
            </a:r>
            <a:r>
              <a:rPr lang="hu-HU" altLang="hu-HU" sz="2400" smtClean="0">
                <a:sym typeface="Symbol" panose="05050102010706020507" pitchFamily="18" charset="2"/>
              </a:rPr>
              <a:t> x y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hu-HU" altLang="hu-HU" sz="2400" smtClean="0">
                <a:sym typeface="Symbol" panose="05050102010706020507" pitchFamily="18" charset="2"/>
              </a:rPr>
              <a:t>Az „ígért” hatás mellett a felesleges üres jeleket is kitörli</a:t>
            </a:r>
            <a:br>
              <a:rPr lang="hu-HU" altLang="hu-HU" sz="2400" smtClean="0">
                <a:sym typeface="Symbol" panose="05050102010706020507" pitchFamily="18" charset="2"/>
              </a:rPr>
            </a:br>
            <a:r>
              <a:rPr lang="hu-HU" altLang="hu-HU" sz="2400" smtClean="0">
                <a:sym typeface="Symbol" panose="05050102010706020507" pitchFamily="18" charset="2"/>
              </a:rPr>
              <a:t>a szó közepéből.</a:t>
            </a:r>
            <a:endParaRPr lang="hu-HU" altLang="hu-HU" sz="240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hu-HU" altLang="hu-HU" sz="240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hu-HU" altLang="hu-HU" sz="24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045982D-EA25-4564-812C-41E95F8DAD49}" type="slidenum">
              <a:rPr lang="hu-HU" altLang="hu-HU" sz="1400"/>
              <a:pPr eaLnBrk="1" hangingPunct="1"/>
              <a:t>19</a:t>
            </a:fld>
            <a:endParaRPr lang="hu-HU" altLang="hu-HU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Félszalagok és párhuzamos alkalmazás 4.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04800" y="1100138"/>
            <a:ext cx="8610600" cy="3095625"/>
          </a:xfrm>
          <a:prstGeom prst="rect">
            <a:avLst/>
          </a:prstGeom>
          <a:noFill/>
          <a:ln w="9525">
            <a:solidFill>
              <a:srgbClr val="CA02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1905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905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905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905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905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/>
              <a:t>N</a:t>
            </a:r>
            <a:r>
              <a:rPr lang="hu-HU" altLang="hu-HU"/>
              <a:t>  és  </a:t>
            </a:r>
            <a:r>
              <a:rPr lang="hu-HU" altLang="hu-HU" b="1">
                <a:cs typeface="Tahoma" panose="020B0604030504040204" pitchFamily="34" charset="0"/>
              </a:rPr>
              <a:t>ll</a:t>
            </a:r>
            <a:r>
              <a:rPr lang="hu-HU" altLang="hu-HU" b="1"/>
              <a:t>N</a:t>
            </a:r>
            <a:r>
              <a:rPr lang="hu-HU" altLang="hu-HU"/>
              <a:t> ekvivalenciájából miért következikaz </a:t>
            </a:r>
            <a:r>
              <a:rPr lang="hu-HU" altLang="hu-HU" b="1"/>
              <a:t>A</a:t>
            </a:r>
            <a:r>
              <a:rPr lang="hu-HU" altLang="hu-HU" b="1" baseline="-25000"/>
              <a:t>1</a:t>
            </a:r>
            <a:r>
              <a:rPr lang="hu-HU" altLang="hu-HU"/>
              <a:t>  és </a:t>
            </a:r>
            <a:r>
              <a:rPr lang="hu-HU" altLang="hu-HU" b="1"/>
              <a:t>A</a:t>
            </a:r>
            <a:r>
              <a:rPr lang="hu-HU" altLang="hu-HU" b="1" baseline="-2500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gépek párhuzamos alkalmazása?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/>
              <a:t>1.  A</a:t>
            </a:r>
            <a:r>
              <a:rPr lang="hu-HU" altLang="hu-HU" b="1" baseline="-25000"/>
              <a:t>1</a:t>
            </a:r>
            <a:r>
              <a:rPr lang="hu-HU" altLang="hu-HU" b="1">
                <a:cs typeface="Tahoma" panose="020B0604030504040204" pitchFamily="34" charset="0"/>
              </a:rPr>
              <a:t>ll</a:t>
            </a:r>
            <a:r>
              <a:rPr lang="hu-HU" altLang="hu-HU" b="1"/>
              <a:t>	: 	P</a:t>
            </a:r>
            <a:r>
              <a:rPr lang="hu-HU" altLang="hu-HU" b="1" baseline="-25000"/>
              <a:t>1</a:t>
            </a:r>
            <a:r>
              <a:rPr lang="hu-HU" altLang="hu-HU" b="1">
                <a:cs typeface="Tahoma" panose="020B0604030504040204" pitchFamily="34" charset="0"/>
              </a:rPr>
              <a:t>ll</a:t>
            </a:r>
            <a:r>
              <a:rPr lang="hu-HU" altLang="hu-HU" b="1"/>
              <a:t>P</a:t>
            </a:r>
            <a:r>
              <a:rPr lang="hu-HU" altLang="hu-HU" b="1" baseline="-25000"/>
              <a:t>2   </a:t>
            </a:r>
            <a:r>
              <a:rPr lang="hu-HU" altLang="hu-HU" b="1">
                <a:sym typeface="Symbol" panose="05050102010706020507" pitchFamily="18" charset="2"/>
              </a:rPr>
              <a:t></a:t>
            </a:r>
            <a:r>
              <a:rPr lang="hu-HU" altLang="hu-HU" b="1"/>
              <a:t>		 A</a:t>
            </a:r>
            <a:r>
              <a:rPr lang="hu-HU" altLang="hu-HU" b="1" baseline="-25000"/>
              <a:t>1</a:t>
            </a:r>
            <a:r>
              <a:rPr lang="hu-HU" altLang="hu-HU" b="1"/>
              <a:t>(P</a:t>
            </a:r>
            <a:r>
              <a:rPr lang="hu-HU" altLang="hu-HU" b="1" baseline="-25000"/>
              <a:t>1</a:t>
            </a:r>
            <a:r>
              <a:rPr lang="hu-HU" altLang="hu-HU" b="1"/>
              <a:t>)</a:t>
            </a:r>
            <a:r>
              <a:rPr lang="hu-HU" altLang="hu-HU" b="1">
                <a:cs typeface="Tahoma" panose="020B0604030504040204" pitchFamily="34" charset="0"/>
              </a:rPr>
              <a:t>ll</a:t>
            </a:r>
            <a:r>
              <a:rPr lang="hu-HU" altLang="hu-HU" b="1"/>
              <a:t>P</a:t>
            </a:r>
            <a:r>
              <a:rPr lang="hu-HU" altLang="hu-HU" b="1" baseline="-25000"/>
              <a:t>2</a:t>
            </a:r>
            <a:endParaRPr lang="hu-HU" altLang="hu-HU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/>
              <a:t>2.  B</a:t>
            </a:r>
            <a:r>
              <a:rPr lang="hu-HU" altLang="hu-HU" b="1" baseline="-25000"/>
              <a:t>1</a:t>
            </a:r>
            <a:r>
              <a:rPr lang="hu-HU" altLang="hu-HU" b="1"/>
              <a:t> </a:t>
            </a:r>
            <a:r>
              <a:rPr lang="hu-HU" altLang="hu-HU"/>
              <a:t> átviszi a mutatót </a:t>
            </a:r>
            <a:r>
              <a:rPr lang="hu-HU" altLang="hu-HU" b="1"/>
              <a:t>A</a:t>
            </a:r>
            <a:r>
              <a:rPr lang="hu-HU" altLang="hu-HU" b="1" baseline="-25000"/>
              <a:t>1</a:t>
            </a:r>
            <a:r>
              <a:rPr lang="hu-HU" altLang="hu-HU" b="1"/>
              <a:t>(P</a:t>
            </a:r>
            <a:r>
              <a:rPr lang="hu-HU" altLang="hu-HU" b="1" baseline="-25000"/>
              <a:t>1</a:t>
            </a:r>
            <a:r>
              <a:rPr lang="hu-HU" altLang="hu-HU" b="1"/>
              <a:t>)</a:t>
            </a:r>
            <a:r>
              <a:rPr lang="hu-HU" altLang="hu-HU" b="1">
                <a:cs typeface="Tahoma" panose="020B0604030504040204" pitchFamily="34" charset="0"/>
              </a:rPr>
              <a:t>ll</a:t>
            </a:r>
            <a:r>
              <a:rPr lang="hu-HU" altLang="hu-HU" b="1"/>
              <a:t>P</a:t>
            </a:r>
            <a:r>
              <a:rPr lang="hu-HU" altLang="hu-HU" b="1" baseline="-25000"/>
              <a:t>2  </a:t>
            </a:r>
            <a:r>
              <a:rPr lang="hu-HU" altLang="hu-HU"/>
              <a:t>elejéről</a:t>
            </a:r>
            <a:r>
              <a:rPr lang="hu-HU" altLang="hu-HU" b="1"/>
              <a:t> P</a:t>
            </a:r>
            <a:r>
              <a:rPr lang="hu-HU" altLang="hu-HU" b="1" baseline="-25000"/>
              <a:t>2</a:t>
            </a:r>
            <a:r>
              <a:rPr lang="hu-HU" altLang="hu-HU" b="1"/>
              <a:t> </a:t>
            </a:r>
            <a:r>
              <a:rPr lang="hu-HU" altLang="hu-HU"/>
              <a:t>elejére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/>
              <a:t>3. </a:t>
            </a:r>
            <a:r>
              <a:rPr lang="hu-HU" altLang="hu-HU" b="1">
                <a:cs typeface="Tahoma" panose="020B0604030504040204" pitchFamily="34" charset="0"/>
              </a:rPr>
              <a:t>ll</a:t>
            </a:r>
            <a:r>
              <a:rPr lang="hu-HU" altLang="hu-HU" b="1"/>
              <a:t>A</a:t>
            </a:r>
            <a:r>
              <a:rPr lang="hu-HU" altLang="hu-HU" b="1" baseline="-25000"/>
              <a:t>2</a:t>
            </a:r>
            <a:r>
              <a:rPr lang="hu-HU" altLang="hu-HU" b="1"/>
              <a:t>	: 	A</a:t>
            </a:r>
            <a:r>
              <a:rPr lang="hu-HU" altLang="hu-HU" b="1" baseline="-25000"/>
              <a:t>1</a:t>
            </a:r>
            <a:r>
              <a:rPr lang="hu-HU" altLang="hu-HU" b="1"/>
              <a:t>(P</a:t>
            </a:r>
            <a:r>
              <a:rPr lang="hu-HU" altLang="hu-HU" b="1" baseline="-25000"/>
              <a:t>1</a:t>
            </a:r>
            <a:r>
              <a:rPr lang="hu-HU" altLang="hu-HU" b="1"/>
              <a:t>)</a:t>
            </a:r>
            <a:r>
              <a:rPr lang="hu-HU" altLang="hu-HU" b="1">
                <a:cs typeface="Tahoma" panose="020B0604030504040204" pitchFamily="34" charset="0"/>
              </a:rPr>
              <a:t>ll</a:t>
            </a:r>
            <a:r>
              <a:rPr lang="hu-HU" altLang="hu-HU" b="1"/>
              <a:t>P</a:t>
            </a:r>
            <a:r>
              <a:rPr lang="hu-HU" altLang="hu-HU" b="1" baseline="-25000"/>
              <a:t>2   </a:t>
            </a:r>
            <a:r>
              <a:rPr lang="hu-HU" altLang="hu-HU" b="1">
                <a:sym typeface="Symbol" panose="05050102010706020507" pitchFamily="18" charset="2"/>
              </a:rPr>
              <a:t></a:t>
            </a:r>
            <a:r>
              <a:rPr lang="hu-HU" altLang="hu-HU" b="1"/>
              <a:t>		 A</a:t>
            </a:r>
            <a:r>
              <a:rPr lang="hu-HU" altLang="hu-HU" b="1" baseline="-25000"/>
              <a:t>1</a:t>
            </a:r>
            <a:r>
              <a:rPr lang="hu-HU" altLang="hu-HU" b="1"/>
              <a:t>(P</a:t>
            </a:r>
            <a:r>
              <a:rPr lang="hu-HU" altLang="hu-HU" b="1" baseline="-25000"/>
              <a:t>1</a:t>
            </a:r>
            <a:r>
              <a:rPr lang="hu-HU" altLang="hu-HU" b="1"/>
              <a:t>)</a:t>
            </a:r>
            <a:r>
              <a:rPr lang="hu-HU" altLang="hu-HU" b="1">
                <a:cs typeface="Tahoma" panose="020B0604030504040204" pitchFamily="34" charset="0"/>
              </a:rPr>
              <a:t>ll </a:t>
            </a:r>
            <a:r>
              <a:rPr lang="hu-HU" altLang="hu-HU" b="1"/>
              <a:t>A</a:t>
            </a:r>
            <a:r>
              <a:rPr lang="hu-HU" altLang="hu-HU" b="1" baseline="-25000"/>
              <a:t>2</a:t>
            </a:r>
            <a:r>
              <a:rPr lang="hu-HU" altLang="hu-HU" b="1"/>
              <a:t>(P</a:t>
            </a:r>
            <a:r>
              <a:rPr lang="hu-HU" altLang="hu-HU" b="1" baseline="-25000"/>
              <a:t>2</a:t>
            </a:r>
            <a:r>
              <a:rPr lang="hu-HU" altLang="hu-HU" b="1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b="1"/>
              <a:t>4.  B</a:t>
            </a:r>
            <a:r>
              <a:rPr lang="hu-HU" altLang="hu-HU" b="1" baseline="-25000"/>
              <a:t>2</a:t>
            </a:r>
            <a:r>
              <a:rPr lang="hu-HU" altLang="hu-HU" b="1"/>
              <a:t> </a:t>
            </a:r>
            <a:r>
              <a:rPr lang="hu-HU" altLang="hu-HU"/>
              <a:t> átviszi a mutatót </a:t>
            </a:r>
            <a:r>
              <a:rPr lang="hu-HU" altLang="hu-HU" b="1"/>
              <a:t>A</a:t>
            </a:r>
            <a:r>
              <a:rPr lang="hu-HU" altLang="hu-HU" b="1" baseline="-25000"/>
              <a:t>2</a:t>
            </a:r>
            <a:r>
              <a:rPr lang="hu-HU" altLang="hu-HU" b="1"/>
              <a:t>(P</a:t>
            </a:r>
            <a:r>
              <a:rPr lang="hu-HU" altLang="hu-HU" b="1" baseline="-25000"/>
              <a:t>2</a:t>
            </a:r>
            <a:r>
              <a:rPr lang="hu-HU" altLang="hu-HU" b="1"/>
              <a:t>)</a:t>
            </a:r>
            <a:r>
              <a:rPr lang="hu-HU" altLang="hu-HU" b="1" baseline="-25000"/>
              <a:t> </a:t>
            </a:r>
            <a:r>
              <a:rPr lang="hu-HU" altLang="hu-HU"/>
              <a:t>elejéről</a:t>
            </a:r>
            <a:r>
              <a:rPr lang="hu-HU" altLang="hu-HU" b="1"/>
              <a:t> A</a:t>
            </a:r>
            <a:r>
              <a:rPr lang="hu-HU" altLang="hu-HU" b="1" baseline="-25000"/>
              <a:t>1</a:t>
            </a:r>
            <a:r>
              <a:rPr lang="hu-HU" altLang="hu-HU" b="1"/>
              <a:t>(P</a:t>
            </a:r>
            <a:r>
              <a:rPr lang="hu-HU" altLang="hu-HU" b="1" baseline="-25000"/>
              <a:t>1</a:t>
            </a:r>
            <a:r>
              <a:rPr lang="hu-HU" altLang="hu-HU" b="1"/>
              <a:t>) </a:t>
            </a:r>
            <a:r>
              <a:rPr lang="hu-HU" altLang="hu-HU"/>
              <a:t>elejére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5. </a:t>
            </a:r>
            <a:r>
              <a:rPr lang="hu-HU" altLang="hu-HU" b="1"/>
              <a:t>A</a:t>
            </a:r>
            <a:r>
              <a:rPr lang="hu-HU" altLang="hu-HU" b="1" baseline="-25000"/>
              <a:t>1</a:t>
            </a:r>
            <a:r>
              <a:rPr lang="hu-HU" altLang="hu-HU" b="1">
                <a:cs typeface="Tahoma" panose="020B0604030504040204" pitchFamily="34" charset="0"/>
              </a:rPr>
              <a:t>ll </a:t>
            </a:r>
            <a:r>
              <a:rPr lang="hu-HU" altLang="hu-HU" b="1"/>
              <a:t>A</a:t>
            </a:r>
            <a:r>
              <a:rPr lang="hu-HU" altLang="hu-HU" b="1" baseline="-25000"/>
              <a:t>2</a:t>
            </a:r>
            <a:r>
              <a:rPr lang="hu-HU" altLang="hu-HU" b="1"/>
              <a:t> := (A</a:t>
            </a:r>
            <a:r>
              <a:rPr lang="hu-HU" altLang="hu-HU" b="1" baseline="-25000"/>
              <a:t>1</a:t>
            </a:r>
            <a:r>
              <a:rPr lang="hu-HU" altLang="hu-HU" b="1">
                <a:cs typeface="Tahoma" panose="020B0604030504040204" pitchFamily="34" charset="0"/>
              </a:rPr>
              <a:t>ll</a:t>
            </a:r>
            <a:r>
              <a:rPr lang="hu-HU" altLang="hu-HU" b="1"/>
              <a:t>)</a:t>
            </a:r>
            <a:r>
              <a:rPr lang="hu-HU" altLang="hu-HU" b="1">
                <a:cs typeface="Tahoma" panose="020B0604030504040204" pitchFamily="34" charset="0"/>
              </a:rPr>
              <a:t>°</a:t>
            </a:r>
            <a:r>
              <a:rPr lang="hu-HU" altLang="hu-HU" b="1"/>
              <a:t> B</a:t>
            </a:r>
            <a:r>
              <a:rPr lang="hu-HU" altLang="hu-HU" b="1" baseline="-25000"/>
              <a:t>1</a:t>
            </a:r>
            <a:r>
              <a:rPr lang="hu-HU" altLang="hu-HU" b="1">
                <a:cs typeface="Tahoma" panose="020B0604030504040204" pitchFamily="34" charset="0"/>
              </a:rPr>
              <a:t>°</a:t>
            </a:r>
            <a:r>
              <a:rPr lang="hu-HU" altLang="hu-HU" b="1" baseline="-25000"/>
              <a:t> </a:t>
            </a:r>
            <a:r>
              <a:rPr lang="hu-HU" altLang="hu-HU" b="1"/>
              <a:t>(</a:t>
            </a:r>
            <a:r>
              <a:rPr lang="hu-HU" altLang="hu-HU" b="1">
                <a:cs typeface="Tahoma" panose="020B0604030504040204" pitchFamily="34" charset="0"/>
              </a:rPr>
              <a:t>ll</a:t>
            </a:r>
            <a:r>
              <a:rPr lang="hu-HU" altLang="hu-HU" b="1"/>
              <a:t>A</a:t>
            </a:r>
            <a:r>
              <a:rPr lang="hu-HU" altLang="hu-HU" b="1" baseline="-25000"/>
              <a:t>2</a:t>
            </a:r>
            <a:r>
              <a:rPr lang="hu-HU" altLang="hu-HU" b="1"/>
              <a:t>) </a:t>
            </a:r>
            <a:r>
              <a:rPr lang="hu-HU" altLang="hu-HU" b="1">
                <a:cs typeface="Tahoma" panose="020B0604030504040204" pitchFamily="34" charset="0"/>
              </a:rPr>
              <a:t>°</a:t>
            </a:r>
            <a:r>
              <a:rPr lang="hu-HU" altLang="hu-HU" b="1"/>
              <a:t> B</a:t>
            </a:r>
            <a:r>
              <a:rPr lang="hu-HU" altLang="hu-HU" b="1" baseline="-25000"/>
              <a:t>2</a:t>
            </a:r>
            <a:endParaRPr lang="hu-HU" altLang="hu-HU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66713" y="4529138"/>
            <a:ext cx="820420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CA0228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A félszalagos gépre vonatkozó tétel bizonyítását befejeztük.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C25F3A-0434-4C11-BDF9-41FC846647BD}" type="slidenum">
              <a:rPr lang="hu-HU" altLang="hu-HU" sz="1400"/>
              <a:pPr eaLnBrk="1" hangingPunct="1"/>
              <a:t>2</a:t>
            </a:fld>
            <a:endParaRPr lang="hu-HU" altLang="hu-HU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Turing automata fogalma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04800" y="1100138"/>
            <a:ext cx="8458200" cy="4721225"/>
          </a:xfrm>
          <a:prstGeom prst="rect">
            <a:avLst/>
          </a:prstGeom>
          <a:noFill/>
          <a:ln w="9525">
            <a:solidFill>
              <a:srgbClr val="CA02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A külső ábécé véges sok jelből áll, jelöljük ezeket a következő-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képpen:  s</a:t>
            </a:r>
            <a:r>
              <a:rPr lang="hu-HU" altLang="hu-HU" sz="2200" baseline="-25000"/>
              <a:t>1</a:t>
            </a:r>
            <a:r>
              <a:rPr lang="hu-HU" altLang="hu-HU" sz="2200"/>
              <a:t>,s</a:t>
            </a:r>
            <a:r>
              <a:rPr lang="hu-HU" altLang="hu-HU" sz="2200" baseline="-25000"/>
              <a:t>2</a:t>
            </a:r>
            <a:r>
              <a:rPr lang="hu-HU" altLang="hu-HU" sz="2200"/>
              <a:t>,…,s</a:t>
            </a:r>
            <a:r>
              <a:rPr lang="hu-HU" altLang="hu-HU" sz="2200" baseline="-25000"/>
              <a:t>n.  </a:t>
            </a:r>
            <a:r>
              <a:rPr lang="hu-HU" altLang="hu-HU" sz="2200"/>
              <a:t>A többi jel a végtelen szalagon üres jel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>
                <a:sym typeface="Symbol" panose="05050102010706020507" pitchFamily="18" charset="2"/>
              </a:rPr>
              <a:t>(). A működés kezdetén a szalagon levő jelsorozatot input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>
                <a:sym typeface="Symbol" panose="05050102010706020507" pitchFamily="18" charset="2"/>
              </a:rPr>
              <a:t>szónak nevezzük (jelölje P). A gép ütemezetten működik, és</a:t>
            </a:r>
          </a:p>
          <a:p>
            <a:pPr lvl="1" eaLnBrk="1" hangingPunct="1"/>
            <a:r>
              <a:rPr lang="hu-HU" altLang="hu-HU" sz="2200">
                <a:sym typeface="Symbol" panose="05050102010706020507" pitchFamily="18" charset="2"/>
              </a:rPr>
              <a:t>vagy megáll véges sok lépés után: ez esetben a szalagon található Q szóvá alakította az automata a P szót,</a:t>
            </a:r>
          </a:p>
          <a:p>
            <a:pPr lvl="1" eaLnBrk="1" hangingPunct="1"/>
            <a:r>
              <a:rPr lang="hu-HU" altLang="hu-HU" sz="2200">
                <a:sym typeface="Symbol" panose="05050102010706020507" pitchFamily="18" charset="2"/>
              </a:rPr>
              <a:t>vagy a gép sosem áll meg: ez esetben P-re az automata nem alkalmazható.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>
                <a:sym typeface="Symbol" panose="05050102010706020507" pitchFamily="18" charset="2"/>
              </a:rPr>
              <a:t>Azt mondjuk, hogy az automata (gép) egy problémaosztály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>
                <a:sym typeface="Symbol" panose="05050102010706020507" pitchFamily="18" charset="2"/>
              </a:rPr>
              <a:t>megoldására képes, ha annak minden feladata egy olyan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>
                <a:sym typeface="Symbol" panose="05050102010706020507" pitchFamily="18" charset="2"/>
              </a:rPr>
              <a:t>input szóra kódolható, melyre a gép alkalmazható, és az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>
                <a:sym typeface="Symbol" panose="05050102010706020507" pitchFamily="18" charset="2"/>
              </a:rPr>
              <a:t>output szó dekódolásával megoldást kapunk a feladatra.</a:t>
            </a:r>
            <a:endParaRPr lang="hu-HU" altLang="hu-HU" sz="2200"/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9F9740-27F5-4DBF-9FC3-F166998575AB}" type="slidenum">
              <a:rPr lang="hu-HU" altLang="hu-HU" sz="1400"/>
              <a:pPr eaLnBrk="1" hangingPunct="1"/>
              <a:t>20</a:t>
            </a:fld>
            <a:endParaRPr lang="hu-HU" altLang="hu-HU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Univerzális Turing gép 1.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066800"/>
            <a:ext cx="8572500" cy="5181600"/>
          </a:xfrm>
          <a:ln>
            <a:solidFill>
              <a:srgbClr val="C90316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sz="2000" smtClean="0"/>
              <a:t> </a:t>
            </a:r>
            <a:r>
              <a:rPr lang="hu-HU" altLang="hu-HU" sz="2200" smtClean="0"/>
              <a:t>Az algoritmuselmélet alaphipotézise, hogy minden algoritmus megvalósítható Turing géppel (láttuk eddig a számrendszer-konverziót, összeadást, szorzást, programozó algoritmusokat, kompozíciót, feltételes elágazást. 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200" b="1" smtClean="0"/>
              <a:t>cimke:	</a:t>
            </a:r>
            <a:r>
              <a:rPr lang="en-US" altLang="hu-HU" sz="2200" b="1" smtClean="0"/>
              <a:t>{ programr</a:t>
            </a:r>
            <a:r>
              <a:rPr lang="hu-HU" altLang="hu-HU" sz="2200" b="1" smtClean="0"/>
              <a:t>é</a:t>
            </a:r>
            <a:r>
              <a:rPr lang="en-US" altLang="hu-HU" sz="2200" b="1" smtClean="0"/>
              <a:t>s</a:t>
            </a:r>
            <a:r>
              <a:rPr lang="hu-HU" altLang="hu-HU" sz="2200" b="1" smtClean="0"/>
              <a:t>z</a:t>
            </a:r>
            <a:r>
              <a:rPr lang="en-US" altLang="hu-HU" sz="2200" b="1" smtClean="0"/>
              <a:t>let}</a:t>
            </a:r>
            <a:br>
              <a:rPr lang="en-US" altLang="hu-HU" sz="2200" b="1" smtClean="0"/>
            </a:br>
            <a:r>
              <a:rPr lang="en-US" altLang="hu-HU" sz="2200" b="1" smtClean="0"/>
              <a:t>if (</a:t>
            </a:r>
            <a:r>
              <a:rPr lang="hu-HU" altLang="hu-HU" sz="2200" b="1" smtClean="0"/>
              <a:t>feltétel</a:t>
            </a:r>
            <a:r>
              <a:rPr lang="en-US" altLang="hu-HU" sz="2200" b="1" smtClean="0"/>
              <a:t>) then goto </a:t>
            </a:r>
            <a:r>
              <a:rPr lang="hu-HU" altLang="hu-HU" sz="2200" b="1" smtClean="0"/>
              <a:t>címke</a:t>
            </a:r>
            <a:r>
              <a:rPr lang="hu-HU" altLang="hu-HU" sz="2200" b="1" smtClean="0">
                <a:cs typeface="Tahoma" panose="020B0604030504040204" pitchFamily="34" charset="0"/>
              </a:rPr>
              <a:t>;</a:t>
            </a:r>
            <a:r>
              <a:rPr lang="hu-HU" altLang="hu-HU" sz="2200" b="1" smtClean="0"/>
              <a:t/>
            </a:r>
            <a:br>
              <a:rPr lang="hu-HU" altLang="hu-HU" sz="2200" b="1" smtClean="0"/>
            </a:br>
            <a:r>
              <a:rPr lang="hu-HU" altLang="hu-HU" sz="2200" smtClean="0"/>
              <a:t>elv alapján, ha van </a:t>
            </a:r>
            <a:r>
              <a:rPr lang="hu-HU" altLang="hu-HU" sz="2200" b="1" smtClean="0"/>
              <a:t>if</a:t>
            </a:r>
            <a:r>
              <a:rPr lang="hu-HU" altLang="hu-HU" sz="2200" smtClean="0"/>
              <a:t>, akkor van ciklus is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200" smtClean="0"/>
              <a:t>Amit az algoritmustól „elvárunk”, azt „tudja” a Turing gép: jogos tehát az algoritmust </a:t>
            </a:r>
            <a:r>
              <a:rPr lang="hu-HU" altLang="hu-HU" sz="2200" smtClean="0">
                <a:solidFill>
                  <a:srgbClr val="CA0228"/>
                </a:solidFill>
              </a:rPr>
              <a:t>Turing gépként definiálni, </a:t>
            </a:r>
            <a:r>
              <a:rPr lang="hu-HU" altLang="hu-HU" sz="2200" smtClean="0"/>
              <a:t>ha minden algo-ritmus jelkészletét egységesen tudjuk kezelni, mint a számítógép is mindent - programot és jeleket egyránt - bináris kódban kezel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200" smtClean="0"/>
              <a:t>az </a:t>
            </a:r>
            <a:r>
              <a:rPr lang="hu-HU" altLang="hu-HU" sz="2200" b="1" smtClean="0"/>
              <a:t>univerzális Turing gépnek</a:t>
            </a:r>
            <a:r>
              <a:rPr lang="hu-HU" altLang="hu-HU" sz="2200" smtClean="0"/>
              <a:t> a kezdőszó mellett egy Turing séma is inputja, és az univerzális gép az adott sémájú géppel azonos outputot produkál az adott input szóra. Az univerzális turing gép a „Turing nyelven” írt „forrásprogramok” compilerének tekinthető.</a:t>
            </a:r>
            <a:endParaRPr lang="en-US" altLang="hu-HU" sz="2200" smtClean="0"/>
          </a:p>
          <a:p>
            <a:pPr eaLnBrk="1" hangingPunct="1">
              <a:lnSpc>
                <a:spcPct val="90000"/>
              </a:lnSpc>
            </a:pPr>
            <a:endParaRPr lang="hu-HU" altLang="hu-HU" sz="2200" b="1" smtClean="0"/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2D37A88-4594-4D6D-9334-8595603CD5B5}" type="slidenum">
              <a:rPr lang="hu-HU" altLang="hu-HU" sz="1400"/>
              <a:pPr eaLnBrk="1" hangingPunct="1"/>
              <a:t>21</a:t>
            </a:fld>
            <a:endParaRPr lang="hu-HU" altLang="hu-HU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Univerzális Turing gép 2.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49263" y="1066800"/>
            <a:ext cx="8243887" cy="1746250"/>
          </a:xfrm>
          <a:prstGeom prst="rect">
            <a:avLst/>
          </a:prstGeom>
          <a:noFill/>
          <a:ln w="9525">
            <a:solidFill>
              <a:srgbClr val="C903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285750" indent="-285750" defTabSz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Két problémát kell megoldani:</a:t>
            </a:r>
          </a:p>
          <a:p>
            <a:pPr eaLnBrk="1" hangingPunct="1"/>
            <a:r>
              <a:rPr lang="hu-HU" altLang="hu-HU" sz="2000"/>
              <a:t>a Turing séma kétdimenziós, és ezt az univerzális  gépben egydimenziósan kell ábrázolni</a:t>
            </a:r>
          </a:p>
          <a:p>
            <a:pPr eaLnBrk="1" hangingPunct="1"/>
            <a:r>
              <a:rPr lang="hu-HU" altLang="hu-HU" sz="2000"/>
              <a:t>az univerzális gép ábécéje rögzített és véges, ezzel tetszőlegesTuring gép ábécéjét le kell tudni írni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42913" y="3157538"/>
            <a:ext cx="83200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hu-HU" altLang="hu-HU" sz="2000"/>
              <a:t>Végigmegyünk az adott sémán és minden 3 jelből álló csoporthoz (ez van egy cellában, ha nem az egyszerűsített ábrázolást tekintjük) eléírunk 2 jelet, a sor és oszlop jelét: </a:t>
            </a:r>
            <a:br>
              <a:rPr lang="hu-HU" altLang="hu-HU" sz="2000"/>
            </a:br>
            <a:r>
              <a:rPr lang="hu-HU" altLang="hu-HU" sz="2000"/>
              <a:t>		</a:t>
            </a:r>
            <a:r>
              <a:rPr lang="hu-HU" altLang="hu-HU" sz="2000" b="1"/>
              <a:t>(sor)(oszlop)(jel)(mozgás)(állapot)</a:t>
            </a:r>
            <a:r>
              <a:rPr lang="hu-HU" altLang="hu-HU" sz="2000"/>
              <a:t> </a:t>
            </a:r>
            <a:br>
              <a:rPr lang="hu-HU" altLang="hu-HU" sz="2000"/>
            </a:br>
            <a:r>
              <a:rPr lang="hu-HU" altLang="hu-HU" sz="2000">
                <a:cs typeface="Tahoma" panose="020B0604030504040204" pitchFamily="34" charset="0"/>
              </a:rPr>
              <a:t>Í</a:t>
            </a:r>
            <a:r>
              <a:rPr lang="hu-HU" altLang="hu-HU" sz="2000"/>
              <a:t>gy egy m</a:t>
            </a:r>
            <a:r>
              <a:rPr lang="hu-HU" altLang="hu-HU" sz="2000">
                <a:sym typeface="Symbol" panose="05050102010706020507" pitchFamily="18" charset="2"/>
              </a:rPr>
              <a:t>k méretű séma 5</a:t>
            </a:r>
            <a:r>
              <a:rPr lang="hu-HU" altLang="hu-HU" sz="2000"/>
              <a:t>m</a:t>
            </a:r>
            <a:r>
              <a:rPr lang="hu-HU" altLang="hu-HU" sz="2000">
                <a:sym typeface="Symbol" panose="05050102010706020507" pitchFamily="18" charset="2"/>
              </a:rPr>
              <a:t>k méretű szalagot ad. Ebből a szalagból az eredeti séma egyértelműen visszaállítható.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hu-HU" altLang="hu-HU" sz="2000">
                <a:sym typeface="Symbol" panose="05050102010706020507" pitchFamily="18" charset="2"/>
              </a:rPr>
              <a:t>A vizsgált állapotot nem a cella alá, hanem balra mellé írjuk, pl.</a:t>
            </a:r>
            <a:br>
              <a:rPr lang="hu-HU" altLang="hu-HU" sz="2000">
                <a:sym typeface="Symbol" panose="05050102010706020507" pitchFamily="18" charset="2"/>
              </a:rPr>
            </a:br>
            <a:r>
              <a:rPr lang="hu-HU" altLang="hu-HU" sz="2000"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hu-HU" altLang="hu-HU" sz="2000">
                <a:sym typeface="Symbol" panose="05050102010706020507" pitchFamily="18" charset="2"/>
              </a:rPr>
              <a:t> </a:t>
            </a:r>
            <a:r>
              <a:rPr lang="hu-HU" altLang="hu-HU" sz="2000"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hu-HU" altLang="hu-HU" sz="2000">
                <a:sym typeface="Symbol" panose="05050102010706020507" pitchFamily="18" charset="2"/>
              </a:rPr>
              <a:t> </a:t>
            </a:r>
            <a:r>
              <a:rPr lang="hu-HU" altLang="hu-HU" sz="2000"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hu-HU" altLang="hu-HU" sz="2000">
                <a:sym typeface="Symbol" panose="05050102010706020507" pitchFamily="18" charset="2"/>
              </a:rPr>
              <a:t>  helyett </a:t>
            </a:r>
            <a:r>
              <a:rPr lang="hu-HU" altLang="hu-HU" sz="2000"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hu-HU" altLang="hu-HU" sz="2000">
                <a:sym typeface="Symbol" panose="05050102010706020507" pitchFamily="18" charset="2"/>
              </a:rPr>
              <a:t> </a:t>
            </a:r>
            <a:r>
              <a:rPr lang="hu-HU" altLang="hu-HU" sz="2000"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hu-HU" altLang="hu-HU" sz="2000">
                <a:sym typeface="Symbol" panose="05050102010706020507" pitchFamily="18" charset="2"/>
              </a:rPr>
              <a:t> q</a:t>
            </a:r>
            <a:r>
              <a:rPr lang="hu-HU" altLang="hu-HU" sz="2000" baseline="-25000">
                <a:sym typeface="Symbol" panose="05050102010706020507" pitchFamily="18" charset="2"/>
              </a:rPr>
              <a:t>n</a:t>
            </a:r>
            <a:r>
              <a:rPr lang="hu-HU" altLang="hu-HU" sz="2000">
                <a:sym typeface="Symbol" panose="05050102010706020507" pitchFamily="18" charset="2"/>
              </a:rPr>
              <a:t> </a:t>
            </a:r>
            <a:r>
              <a:rPr lang="hu-HU" altLang="hu-HU" sz="2000"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85800" y="6019800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ym typeface="Symbol" panose="05050102010706020507" pitchFamily="18" charset="2"/>
              </a:rPr>
              <a:t>q</a:t>
            </a:r>
            <a:r>
              <a:rPr lang="hu-HU" altLang="hu-HU" sz="2000" baseline="-25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V="1">
            <a:off x="838200" y="5715000"/>
            <a:ext cx="0" cy="22860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E33CB0-B098-4020-9FC4-0B4FD364C612}" type="slidenum">
              <a:rPr lang="hu-HU" altLang="hu-HU" sz="1400"/>
              <a:pPr eaLnBrk="1" hangingPunct="1"/>
              <a:t>22</a:t>
            </a:fld>
            <a:endParaRPr lang="hu-HU" altLang="hu-HU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Univerzális Turing gép 3.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180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A </a:t>
            </a:r>
            <a:r>
              <a:rPr lang="hu-HU" altLang="hu-HU" sz="2000" b="1"/>
              <a:t>(sor)(oszlop)(jel)(mozgás)(állapot) </a:t>
            </a:r>
            <a:r>
              <a:rPr lang="hu-HU" altLang="hu-HU" sz="2000"/>
              <a:t>sorozatot binárisan kódoljuk</a:t>
            </a:r>
          </a:p>
        </p:txBody>
      </p:sp>
      <p:sp>
        <p:nvSpPr>
          <p:cNvPr id="24581" name="Text Box 108"/>
          <p:cNvSpPr txBox="1">
            <a:spLocks noChangeArrowheads="1"/>
          </p:cNvSpPr>
          <p:nvPr/>
        </p:nvSpPr>
        <p:spPr bwMode="auto">
          <a:xfrm>
            <a:off x="519113" y="1863725"/>
            <a:ext cx="4217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B</a:t>
            </a:r>
            <a:r>
              <a:rPr lang="hu-HU" altLang="hu-HU">
                <a:sym typeface="Symbol" panose="05050102010706020507" pitchFamily="18" charset="2"/>
              </a:rPr>
              <a:t>101 </a:t>
            </a:r>
            <a:r>
              <a:rPr lang="hu-HU" altLang="hu-HU"/>
              <a:t> H </a:t>
            </a:r>
            <a:r>
              <a:rPr lang="hu-HU" altLang="hu-HU">
                <a:sym typeface="Symbol" panose="05050102010706020507" pitchFamily="18" charset="2"/>
              </a:rPr>
              <a:t>1001 </a:t>
            </a:r>
            <a:r>
              <a:rPr lang="hu-HU" altLang="hu-HU"/>
              <a:t> J </a:t>
            </a:r>
            <a:r>
              <a:rPr lang="hu-HU" altLang="hu-HU">
                <a:sym typeface="Symbol" panose="05050102010706020507" pitchFamily="18" charset="2"/>
              </a:rPr>
              <a:t>10001</a:t>
            </a:r>
          </a:p>
        </p:txBody>
      </p:sp>
      <p:sp>
        <p:nvSpPr>
          <p:cNvPr id="24582" name="AutoShape 109"/>
          <p:cNvSpPr>
            <a:spLocks/>
          </p:cNvSpPr>
          <p:nvPr/>
        </p:nvSpPr>
        <p:spPr bwMode="auto">
          <a:xfrm rot="5400000">
            <a:off x="1690688" y="3241675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C903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4583" name="AutoShape 110"/>
          <p:cNvSpPr>
            <a:spLocks/>
          </p:cNvSpPr>
          <p:nvPr/>
        </p:nvSpPr>
        <p:spPr bwMode="auto">
          <a:xfrm rot="5400000">
            <a:off x="3595688" y="3089275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C903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4584" name="AutoShape 111"/>
          <p:cNvSpPr>
            <a:spLocks/>
          </p:cNvSpPr>
          <p:nvPr/>
        </p:nvSpPr>
        <p:spPr bwMode="auto">
          <a:xfrm rot="5400000">
            <a:off x="6072188" y="3051175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C903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4585" name="Text Box 112"/>
          <p:cNvSpPr txBox="1">
            <a:spLocks noChangeArrowheads="1"/>
          </p:cNvSpPr>
          <p:nvPr/>
        </p:nvSpPr>
        <p:spPr bwMode="auto">
          <a:xfrm>
            <a:off x="1371600" y="3505200"/>
            <a:ext cx="89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olidFill>
                  <a:srgbClr val="C90316"/>
                </a:solidFill>
              </a:rPr>
              <a:t>4 db 0</a:t>
            </a:r>
          </a:p>
        </p:txBody>
      </p:sp>
      <p:sp>
        <p:nvSpPr>
          <p:cNvPr id="24586" name="Text Box 114"/>
          <p:cNvSpPr txBox="1">
            <a:spLocks noChangeArrowheads="1"/>
          </p:cNvSpPr>
          <p:nvPr/>
        </p:nvSpPr>
        <p:spPr bwMode="auto">
          <a:xfrm>
            <a:off x="3276600" y="3505200"/>
            <a:ext cx="89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olidFill>
                  <a:srgbClr val="C90316"/>
                </a:solidFill>
              </a:rPr>
              <a:t>6 db 0</a:t>
            </a:r>
          </a:p>
        </p:txBody>
      </p:sp>
      <p:sp>
        <p:nvSpPr>
          <p:cNvPr id="24587" name="Text Box 115"/>
          <p:cNvSpPr txBox="1">
            <a:spLocks noChangeArrowheads="1"/>
          </p:cNvSpPr>
          <p:nvPr/>
        </p:nvSpPr>
        <p:spPr bwMode="auto">
          <a:xfrm>
            <a:off x="5715000" y="3505200"/>
            <a:ext cx="2960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olidFill>
                  <a:srgbClr val="C90316"/>
                </a:solidFill>
              </a:rPr>
              <a:t>2(k+1) db 0 (k=1,2,…)</a:t>
            </a:r>
          </a:p>
        </p:txBody>
      </p:sp>
      <p:sp>
        <p:nvSpPr>
          <p:cNvPr id="24588" name="Text Box 116"/>
          <p:cNvSpPr txBox="1">
            <a:spLocks noChangeArrowheads="1"/>
          </p:cNvSpPr>
          <p:nvPr/>
        </p:nvSpPr>
        <p:spPr bwMode="auto">
          <a:xfrm>
            <a:off x="441325" y="4343400"/>
            <a:ext cx="741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q</a:t>
            </a:r>
            <a:r>
              <a:rPr lang="hu-HU" altLang="hu-HU" baseline="-25000"/>
              <a:t>1</a:t>
            </a:r>
            <a:r>
              <a:rPr lang="hu-HU" altLang="hu-HU">
                <a:sym typeface="Symbol" panose="05050102010706020507" pitchFamily="18" charset="2"/>
              </a:rPr>
              <a:t>1000001 </a:t>
            </a:r>
            <a:r>
              <a:rPr lang="hu-HU" altLang="hu-HU"/>
              <a:t>q</a:t>
            </a:r>
            <a:r>
              <a:rPr lang="hu-HU" altLang="hu-HU" baseline="-25000"/>
              <a:t>2</a:t>
            </a:r>
            <a:r>
              <a:rPr lang="hu-HU" altLang="hu-HU"/>
              <a:t> </a:t>
            </a:r>
            <a:r>
              <a:rPr lang="hu-HU" altLang="hu-HU">
                <a:sym typeface="Symbol" panose="05050102010706020507" pitchFamily="18" charset="2"/>
              </a:rPr>
              <a:t>100000001 …………</a:t>
            </a:r>
            <a:r>
              <a:rPr lang="hu-HU" altLang="hu-HU"/>
              <a:t>q</a:t>
            </a:r>
            <a:r>
              <a:rPr lang="hu-HU" altLang="hu-HU" baseline="-25000"/>
              <a:t>m</a:t>
            </a:r>
            <a:r>
              <a:rPr lang="hu-HU" altLang="hu-HU"/>
              <a:t> </a:t>
            </a:r>
            <a:r>
              <a:rPr lang="hu-HU" altLang="hu-HU">
                <a:sym typeface="Symbol" panose="05050102010706020507" pitchFamily="18" charset="2"/>
              </a:rPr>
              <a:t>100….001</a:t>
            </a:r>
          </a:p>
        </p:txBody>
      </p:sp>
      <p:sp>
        <p:nvSpPr>
          <p:cNvPr id="24589" name="AutoShape 117"/>
          <p:cNvSpPr>
            <a:spLocks/>
          </p:cNvSpPr>
          <p:nvPr/>
        </p:nvSpPr>
        <p:spPr bwMode="auto">
          <a:xfrm rot="5400000">
            <a:off x="1598613" y="455295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4590" name="AutoShape 118"/>
          <p:cNvSpPr>
            <a:spLocks/>
          </p:cNvSpPr>
          <p:nvPr/>
        </p:nvSpPr>
        <p:spPr bwMode="auto">
          <a:xfrm rot="5400000">
            <a:off x="3503613" y="440055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4591" name="AutoShape 119"/>
          <p:cNvSpPr>
            <a:spLocks/>
          </p:cNvSpPr>
          <p:nvPr/>
        </p:nvSpPr>
        <p:spPr bwMode="auto">
          <a:xfrm rot="5400000">
            <a:off x="7504113" y="4346575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4592" name="Text Box 120"/>
          <p:cNvSpPr txBox="1">
            <a:spLocks noChangeArrowheads="1"/>
          </p:cNvSpPr>
          <p:nvPr/>
        </p:nvSpPr>
        <p:spPr bwMode="auto">
          <a:xfrm>
            <a:off x="1293813" y="5070475"/>
            <a:ext cx="89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olidFill>
                  <a:srgbClr val="009900"/>
                </a:solidFill>
              </a:rPr>
              <a:t>5 db 0</a:t>
            </a:r>
          </a:p>
        </p:txBody>
      </p:sp>
      <p:sp>
        <p:nvSpPr>
          <p:cNvPr id="24593" name="Text Box 121"/>
          <p:cNvSpPr txBox="1">
            <a:spLocks noChangeArrowheads="1"/>
          </p:cNvSpPr>
          <p:nvPr/>
        </p:nvSpPr>
        <p:spPr bwMode="auto">
          <a:xfrm>
            <a:off x="3198813" y="5070475"/>
            <a:ext cx="89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olidFill>
                  <a:srgbClr val="009900"/>
                </a:solidFill>
              </a:rPr>
              <a:t>7 db 0</a:t>
            </a:r>
          </a:p>
        </p:txBody>
      </p:sp>
      <p:sp>
        <p:nvSpPr>
          <p:cNvPr id="24594" name="Text Box 122"/>
          <p:cNvSpPr txBox="1">
            <a:spLocks noChangeArrowheads="1"/>
          </p:cNvSpPr>
          <p:nvPr/>
        </p:nvSpPr>
        <p:spPr bwMode="auto">
          <a:xfrm>
            <a:off x="5795963" y="5013325"/>
            <a:ext cx="295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olidFill>
                  <a:srgbClr val="009900"/>
                </a:solidFill>
              </a:rPr>
              <a:t>2m+3 db 0 (m=1,2,3….)</a:t>
            </a:r>
          </a:p>
        </p:txBody>
      </p:sp>
      <p:sp>
        <p:nvSpPr>
          <p:cNvPr id="24595" name="Text Box 123"/>
          <p:cNvSpPr txBox="1">
            <a:spLocks noChangeArrowheads="1"/>
          </p:cNvSpPr>
          <p:nvPr/>
        </p:nvSpPr>
        <p:spPr bwMode="auto">
          <a:xfrm>
            <a:off x="685800" y="220980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b="1">
                <a:solidFill>
                  <a:srgbClr val="3333CC"/>
                </a:solidFill>
              </a:rPr>
              <a:t>1 db 0</a:t>
            </a:r>
          </a:p>
        </p:txBody>
      </p:sp>
      <p:sp>
        <p:nvSpPr>
          <p:cNvPr id="24596" name="Text Box 124"/>
          <p:cNvSpPr txBox="1">
            <a:spLocks noChangeArrowheads="1"/>
          </p:cNvSpPr>
          <p:nvPr/>
        </p:nvSpPr>
        <p:spPr bwMode="auto">
          <a:xfrm>
            <a:off x="2286000" y="228600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b="1">
                <a:solidFill>
                  <a:srgbClr val="3333CC"/>
                </a:solidFill>
              </a:rPr>
              <a:t>2 db 0</a:t>
            </a:r>
          </a:p>
        </p:txBody>
      </p:sp>
      <p:sp>
        <p:nvSpPr>
          <p:cNvPr id="24597" name="Text Box 125"/>
          <p:cNvSpPr txBox="1">
            <a:spLocks noChangeArrowheads="1"/>
          </p:cNvSpPr>
          <p:nvPr/>
        </p:nvSpPr>
        <p:spPr bwMode="auto">
          <a:xfrm>
            <a:off x="3810000" y="228600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b="1">
                <a:solidFill>
                  <a:srgbClr val="3333CC"/>
                </a:solidFill>
              </a:rPr>
              <a:t>3 db 0</a:t>
            </a:r>
          </a:p>
        </p:txBody>
      </p:sp>
      <p:sp>
        <p:nvSpPr>
          <p:cNvPr id="24598" name="Text Box 126"/>
          <p:cNvSpPr txBox="1">
            <a:spLocks noChangeArrowheads="1"/>
          </p:cNvSpPr>
          <p:nvPr/>
        </p:nvSpPr>
        <p:spPr bwMode="auto">
          <a:xfrm>
            <a:off x="519113" y="3994150"/>
            <a:ext cx="1271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1800" b="1">
                <a:solidFill>
                  <a:srgbClr val="009900"/>
                </a:solidFill>
              </a:rPr>
              <a:t>Állapotok</a:t>
            </a:r>
          </a:p>
        </p:txBody>
      </p:sp>
      <p:sp>
        <p:nvSpPr>
          <p:cNvPr id="24599" name="Text Box 127"/>
          <p:cNvSpPr txBox="1">
            <a:spLocks noChangeArrowheads="1"/>
          </p:cNvSpPr>
          <p:nvPr/>
        </p:nvSpPr>
        <p:spPr bwMode="auto">
          <a:xfrm>
            <a:off x="533400" y="3048000"/>
            <a:ext cx="636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 s</a:t>
            </a:r>
            <a:r>
              <a:rPr lang="hu-HU" altLang="hu-HU" baseline="-25000"/>
              <a:t>1</a:t>
            </a:r>
            <a:r>
              <a:rPr lang="hu-HU" altLang="hu-HU">
                <a:sym typeface="Symbol" panose="05050102010706020507" pitchFamily="18" charset="2"/>
              </a:rPr>
              <a:t>100001 </a:t>
            </a:r>
            <a:r>
              <a:rPr lang="hu-HU" altLang="hu-HU"/>
              <a:t>s</a:t>
            </a:r>
            <a:r>
              <a:rPr lang="hu-HU" altLang="hu-HU" baseline="-25000"/>
              <a:t>2</a:t>
            </a:r>
            <a:r>
              <a:rPr lang="hu-HU" altLang="hu-HU"/>
              <a:t> </a:t>
            </a:r>
            <a:r>
              <a:rPr lang="hu-HU" altLang="hu-HU">
                <a:sym typeface="Symbol" panose="05050102010706020507" pitchFamily="18" charset="2"/>
              </a:rPr>
              <a:t>10000001 … </a:t>
            </a:r>
            <a:r>
              <a:rPr lang="hu-HU" altLang="hu-HU"/>
              <a:t>s</a:t>
            </a:r>
            <a:r>
              <a:rPr lang="hu-HU" altLang="hu-HU" baseline="-25000"/>
              <a:t>k</a:t>
            </a:r>
            <a:r>
              <a:rPr lang="hu-HU" altLang="hu-HU"/>
              <a:t> </a:t>
            </a:r>
            <a:r>
              <a:rPr lang="hu-HU" altLang="hu-HU">
                <a:sym typeface="Symbol" panose="05050102010706020507" pitchFamily="18" charset="2"/>
              </a:rPr>
              <a:t>100….001</a:t>
            </a:r>
          </a:p>
        </p:txBody>
      </p:sp>
      <p:sp>
        <p:nvSpPr>
          <p:cNvPr id="24600" name="Text Box 128"/>
          <p:cNvSpPr txBox="1">
            <a:spLocks noChangeArrowheads="1"/>
          </p:cNvSpPr>
          <p:nvPr/>
        </p:nvSpPr>
        <p:spPr bwMode="auto">
          <a:xfrm>
            <a:off x="442913" y="2749550"/>
            <a:ext cx="912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b="1">
                <a:solidFill>
                  <a:srgbClr val="CB0119"/>
                </a:solidFill>
              </a:rPr>
              <a:t> Jelek</a:t>
            </a:r>
          </a:p>
        </p:txBody>
      </p:sp>
      <p:sp>
        <p:nvSpPr>
          <p:cNvPr id="24601" name="Text Box 129"/>
          <p:cNvSpPr txBox="1">
            <a:spLocks noChangeArrowheads="1"/>
          </p:cNvSpPr>
          <p:nvPr/>
        </p:nvSpPr>
        <p:spPr bwMode="auto">
          <a:xfrm>
            <a:off x="595313" y="1530350"/>
            <a:ext cx="145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b="1">
                <a:solidFill>
                  <a:srgbClr val="3333CC"/>
                </a:solidFill>
              </a:rPr>
              <a:t>Mozgások</a:t>
            </a:r>
          </a:p>
        </p:txBody>
      </p:sp>
      <p:sp>
        <p:nvSpPr>
          <p:cNvPr id="24602" name="Text Box 130"/>
          <p:cNvSpPr txBox="1">
            <a:spLocks noChangeArrowheads="1"/>
          </p:cNvSpPr>
          <p:nvPr/>
        </p:nvSpPr>
        <p:spPr bwMode="auto">
          <a:xfrm>
            <a:off x="519113" y="5619750"/>
            <a:ext cx="793591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Egy adott Turing sémán a fenti helyettesítéseket végrehajtva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 u="sng"/>
              <a:t>séma fordítását</a:t>
            </a:r>
            <a:r>
              <a:rPr lang="hu-HU" altLang="hu-HU" sz="2200"/>
              <a:t> kapjuk.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8FC3320-CBA0-4368-9206-D9E17C2908F2}" type="slidenum">
              <a:rPr lang="hu-HU" altLang="hu-HU" sz="1400"/>
              <a:pPr eaLnBrk="1" hangingPunct="1"/>
              <a:t>23</a:t>
            </a:fld>
            <a:endParaRPr lang="hu-HU" altLang="hu-HU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Univerzális Turing gép 4.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10600" cy="5035550"/>
          </a:xfrm>
          <a:prstGeom prst="rect">
            <a:avLst/>
          </a:prstGeom>
          <a:noFill/>
          <a:ln w="9525">
            <a:solidFill>
              <a:srgbClr val="CB01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Konfigurációnak nevezzük a szalagon levő helyzetet,amely egy szót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tartalmaz, és valamelyik jeltől balra egyetlen állapotot. A </a:t>
            </a:r>
            <a:r>
              <a:rPr lang="hu-HU" altLang="hu-HU" sz="2000" u="sng"/>
              <a:t>konfiguráció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u="sng"/>
              <a:t>fordításában</a:t>
            </a:r>
            <a:r>
              <a:rPr lang="hu-HU" altLang="hu-HU" sz="2000"/>
              <a:t> a jelek és az egyetlen állapot fenti értelemben vett fordí-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tását tekintjük.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b="1"/>
              <a:t>Az univerzális Turing gép működése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Az </a:t>
            </a:r>
            <a:r>
              <a:rPr lang="hu-HU" altLang="hu-HU" sz="2000">
                <a:solidFill>
                  <a:srgbClr val="CA0228"/>
                </a:solidFill>
              </a:rPr>
              <a:t>input konfiguráció fordításában</a:t>
            </a:r>
            <a:r>
              <a:rPr lang="hu-HU" altLang="hu-HU" sz="2000"/>
              <a:t> megkeressük az egyetlen páratlan 0-t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tartalmazó kódot, emellett jobbra van az induló jel. (A jelek páros nullákból állnak, csak ott van páratlan darab nulla, ahol beírtuk az induló állapotot.) Ehhez a két szomszédhoz létezik egyetlen szomszédpár </a:t>
            </a:r>
            <a:r>
              <a:rPr lang="hu-HU" altLang="hu-HU" sz="2000">
                <a:solidFill>
                  <a:srgbClr val="009900"/>
                </a:solidFill>
              </a:rPr>
              <a:t>a séma fordításában</a:t>
            </a:r>
            <a:r>
              <a:rPr lang="hu-HU" altLang="hu-HU" sz="2000"/>
              <a:t> (hiszen a sémában ez egy konkrét sor-oszlop találkozása). ebben a cellában megvizsgáljuk a mozgást (1 db, 2 db vagy 3 db 0). Ha ez </a:t>
            </a:r>
            <a:r>
              <a:rPr lang="hu-HU" altLang="hu-HU" sz="2000" b="1"/>
              <a:t>H</a:t>
            </a:r>
            <a:r>
              <a:rPr lang="hu-HU" altLang="hu-HU" sz="2000"/>
              <a:t>, akkor a szalagra a megfelelő állapot es jel helyére beírjuk az új állapotot és jelet. Amennyiben valódi mozgás van (</a:t>
            </a:r>
            <a:r>
              <a:rPr lang="hu-HU" altLang="hu-HU" sz="2000" b="1"/>
              <a:t>B</a:t>
            </a:r>
            <a:r>
              <a:rPr lang="hu-HU" altLang="hu-HU" sz="2000"/>
              <a:t> vagy </a:t>
            </a:r>
            <a:r>
              <a:rPr lang="hu-HU" altLang="hu-HU" sz="2000" b="1"/>
              <a:t>J</a:t>
            </a:r>
            <a:r>
              <a:rPr lang="hu-HU" altLang="hu-HU" sz="2000"/>
              <a:t>), akkor a korábbi helytől balra ill. jobbra mozogva keressük meg a jelet és amellé írjuk az állapotot, a korábbi állapotot törölve. Ezt folytatjuk, ameddig kell.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59FB8A-2901-4F16-ACDD-D102D975E14D}" type="slidenum">
              <a:rPr lang="hu-HU" altLang="hu-HU" sz="1400"/>
              <a:pPr eaLnBrk="1" hangingPunct="1"/>
              <a:t>24</a:t>
            </a:fld>
            <a:endParaRPr lang="hu-HU" altLang="hu-HU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Univerzális Turing gép 5.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382000" cy="1746250"/>
          </a:xfrm>
          <a:prstGeom prst="rect">
            <a:avLst/>
          </a:prstGeom>
          <a:noFill/>
          <a:ln w="9525">
            <a:solidFill>
              <a:srgbClr val="CB01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Szükség van még a konfiguráció és a séma fordításait elválasztó jelre, továbbá esetleges ideiglenes jelölésekre.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Mindezek Turing géppel elvégezhetők.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Mondhatjuk tehát azt, hogy egy Turing séma az input szavával együtt adat az univerzális Turing gép számára.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25F52D-6198-46F9-B8A5-D93989CE4F6E}" type="slidenum">
              <a:rPr lang="hu-HU" altLang="hu-HU" sz="1400"/>
              <a:pPr eaLnBrk="1" hangingPunct="1"/>
              <a:t>25</a:t>
            </a:fld>
            <a:endParaRPr lang="hu-HU" altLang="hu-HU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Példaprogramok 1.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391400" cy="3935413"/>
          </a:xfrm>
          <a:prstGeom prst="rect">
            <a:avLst/>
          </a:prstGeom>
          <a:noFill/>
          <a:ln w="9525">
            <a:solidFill>
              <a:srgbClr val="C903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b="1">
                <a:solidFill>
                  <a:srgbClr val="CA0228"/>
                </a:solidFill>
              </a:rPr>
              <a:t>1997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/>
              <a:t>Input ábécé: 		</a:t>
            </a:r>
            <a:r>
              <a:rPr lang="hu-HU" altLang="hu-HU" b="1">
                <a:cs typeface="Tahoma" panose="020B0604030504040204" pitchFamily="34" charset="0"/>
              </a:rPr>
              <a:t>{</a:t>
            </a:r>
            <a:r>
              <a:rPr lang="hu-HU" altLang="hu-HU" b="1"/>
              <a:t>0,1,2,3,4,5,6,7,8,9</a:t>
            </a:r>
            <a:r>
              <a:rPr lang="hu-HU" altLang="hu-HU" b="1">
                <a:cs typeface="Tahoma" panose="020B0604030504040204" pitchFamily="34" charset="0"/>
              </a:rPr>
              <a:t>}</a:t>
            </a:r>
            <a:endParaRPr lang="hu-HU" altLang="hu-HU" b="1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/>
              <a:t>Input szó(például):	</a:t>
            </a:r>
            <a:r>
              <a:rPr lang="hu-HU" altLang="hu-HU" b="1"/>
              <a:t>054</a:t>
            </a:r>
            <a:r>
              <a:rPr lang="hu-HU" altLang="hu-HU" b="1">
                <a:solidFill>
                  <a:srgbClr val="C90316"/>
                </a:solidFill>
              </a:rPr>
              <a:t>9</a:t>
            </a:r>
            <a:r>
              <a:rPr lang="hu-HU" altLang="hu-HU" b="1"/>
              <a:t>8032</a:t>
            </a:r>
            <a:r>
              <a:rPr lang="hu-HU" altLang="hu-HU" b="1">
                <a:solidFill>
                  <a:srgbClr val="C90316"/>
                </a:solidFill>
              </a:rPr>
              <a:t>7</a:t>
            </a:r>
            <a:r>
              <a:rPr lang="hu-HU" altLang="hu-HU" b="1"/>
              <a:t>38</a:t>
            </a:r>
            <a:r>
              <a:rPr lang="hu-HU" altLang="hu-HU" b="1">
                <a:solidFill>
                  <a:srgbClr val="C90316"/>
                </a:solidFill>
              </a:rPr>
              <a:t>9</a:t>
            </a:r>
            <a:r>
              <a:rPr lang="hu-HU" altLang="hu-HU" b="1">
                <a:solidFill>
                  <a:srgbClr val="CA0228"/>
                </a:solidFill>
              </a:rPr>
              <a:t>1</a:t>
            </a:r>
            <a:r>
              <a:rPr lang="hu-HU" altLang="hu-HU" b="1"/>
              <a:t>630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/>
              <a:t>Output szó (a példában):	</a:t>
            </a:r>
            <a:r>
              <a:rPr lang="hu-HU" altLang="hu-HU" b="1"/>
              <a:t>I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u="sng"/>
              <a:t>Feladat szöveges megfogalmazása: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/>
              <a:t>Amennyiben az 1997 évszám </a:t>
            </a:r>
            <a:r>
              <a:rPr lang="hu-HU" altLang="hu-HU" b="1"/>
              <a:t>kirakható</a:t>
            </a:r>
            <a:r>
              <a:rPr lang="hu-HU" altLang="hu-HU"/>
              <a:t> az input szóból (sorrendtől függetlenül, 1, 9, 9, 7 szerepelnek benne) akkor a válasz </a:t>
            </a:r>
            <a:r>
              <a:rPr lang="hu-HU" altLang="hu-HU" b="1"/>
              <a:t>I</a:t>
            </a:r>
            <a:r>
              <a:rPr lang="hu-HU" altLang="hu-HU"/>
              <a:t>, egyébként </a:t>
            </a:r>
            <a:r>
              <a:rPr lang="hu-HU" altLang="hu-HU" b="1"/>
              <a:t>N</a:t>
            </a:r>
            <a:r>
              <a:rPr lang="hu-HU" altLang="hu-HU"/>
              <a:t>.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65D853-7153-4B58-93BC-7EC7D86C7552}" type="slidenum">
              <a:rPr lang="hu-HU" altLang="hu-HU" sz="1400"/>
              <a:pPr eaLnBrk="1" hangingPunct="1"/>
              <a:t>26</a:t>
            </a:fld>
            <a:endParaRPr lang="hu-HU" altLang="hu-HU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Példaprogramok 2.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934200" cy="4848225"/>
          </a:xfrm>
          <a:prstGeom prst="rect">
            <a:avLst/>
          </a:prstGeom>
          <a:noFill/>
          <a:ln w="9525">
            <a:solidFill>
              <a:srgbClr val="C903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b="1">
                <a:solidFill>
                  <a:srgbClr val="CA0228"/>
                </a:solidFill>
              </a:rPr>
              <a:t>POA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/>
              <a:t>Input ábécé: 		</a:t>
            </a:r>
            <a:r>
              <a:rPr lang="hu-HU" altLang="hu-HU" b="1">
                <a:cs typeface="Tahoma" panose="020B0604030504040204" pitchFamily="34" charset="0"/>
              </a:rPr>
              <a:t>{</a:t>
            </a:r>
            <a:r>
              <a:rPr lang="hu-HU" altLang="hu-HU" b="1"/>
              <a:t>P,O,A</a:t>
            </a:r>
            <a:r>
              <a:rPr lang="hu-HU" altLang="hu-HU" b="1">
                <a:cs typeface="Tahoma" panose="020B0604030504040204" pitchFamily="34" charset="0"/>
              </a:rPr>
              <a:t>}</a:t>
            </a:r>
            <a:endParaRPr lang="hu-HU" altLang="hu-HU" b="1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/>
              <a:t>Input szó(például):	</a:t>
            </a:r>
            <a:r>
              <a:rPr lang="hu-HU" altLang="hu-HU" b="1">
                <a:solidFill>
                  <a:srgbClr val="C90316"/>
                </a:solidFill>
              </a:rPr>
              <a:t>POA</a:t>
            </a:r>
            <a:r>
              <a:rPr lang="hu-HU" altLang="hu-HU" b="1"/>
              <a:t>P</a:t>
            </a:r>
            <a:r>
              <a:rPr lang="hu-HU" altLang="hu-HU" b="1">
                <a:solidFill>
                  <a:srgbClr val="009900"/>
                </a:solidFill>
              </a:rPr>
              <a:t>POA</a:t>
            </a:r>
            <a:r>
              <a:rPr lang="hu-HU" altLang="hu-HU" b="1"/>
              <a:t>AA</a:t>
            </a:r>
            <a:r>
              <a:rPr lang="hu-HU" altLang="hu-HU" b="1">
                <a:solidFill>
                  <a:srgbClr val="BA1612"/>
                </a:solidFill>
              </a:rPr>
              <a:t>POA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/>
              <a:t>Output szó (a példában):	</a:t>
            </a:r>
            <a:r>
              <a:rPr lang="hu-HU" altLang="hu-HU" b="1"/>
              <a:t>III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/>
              <a:t>Végállapot:		az output szó elején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u="sng"/>
              <a:t>Feladat szöveges megfogalmazása: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/>
              <a:t>Számoljuk meg, hogy a </a:t>
            </a:r>
            <a:r>
              <a:rPr lang="hu-HU" altLang="hu-HU" b="1"/>
              <a:t>POA</a:t>
            </a:r>
            <a:r>
              <a:rPr lang="hu-HU" altLang="hu-HU"/>
              <a:t> szó hányszor fordul elő az input szóban. Az output eredményt vonásokban adjuk meg, illetve </a:t>
            </a:r>
            <a:r>
              <a:rPr lang="hu-HU" altLang="hu-HU" b="1"/>
              <a:t>N</a:t>
            </a:r>
            <a:r>
              <a:rPr lang="hu-HU" altLang="hu-HU"/>
              <a:t>, ha </a:t>
            </a:r>
            <a:r>
              <a:rPr lang="hu-HU" altLang="hu-HU" b="1"/>
              <a:t>POA </a:t>
            </a:r>
            <a:r>
              <a:rPr lang="hu-HU" altLang="hu-HU"/>
              <a:t>nem fordul elő.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14DBEF-BA6A-4D11-A88F-512A8B0CEBB5}" type="slidenum">
              <a:rPr lang="hu-HU" altLang="hu-HU" sz="1400"/>
              <a:pPr eaLnBrk="1" hangingPunct="1"/>
              <a:t>27</a:t>
            </a:fld>
            <a:endParaRPr lang="hu-HU" altLang="hu-HU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Példaprogramok 3.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016000"/>
            <a:ext cx="6934200" cy="4978400"/>
          </a:xfrm>
          <a:prstGeom prst="rect">
            <a:avLst/>
          </a:prstGeom>
          <a:noFill/>
          <a:ln w="9525">
            <a:solidFill>
              <a:srgbClr val="C903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 b="1">
                <a:solidFill>
                  <a:srgbClr val="CA0228"/>
                </a:solidFill>
              </a:rPr>
              <a:t>Vonásseregek előjeles kivonása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Input ábécé: 		</a:t>
            </a:r>
            <a:r>
              <a:rPr lang="hu-HU" altLang="hu-HU" sz="2000" b="1">
                <a:cs typeface="Tahoma" panose="020B0604030504040204" pitchFamily="34" charset="0"/>
              </a:rPr>
              <a:t>{</a:t>
            </a:r>
            <a:r>
              <a:rPr lang="hu-HU" altLang="hu-HU" sz="2000" b="1"/>
              <a:t>I,+,-,=,0</a:t>
            </a:r>
            <a:r>
              <a:rPr lang="hu-HU" altLang="hu-HU" sz="2000" b="1">
                <a:cs typeface="Tahoma" panose="020B0604030504040204" pitchFamily="34" charset="0"/>
              </a:rPr>
              <a:t>}</a:t>
            </a:r>
            <a:endParaRPr lang="hu-HU" altLang="hu-HU" sz="2000" b="1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 b="1"/>
              <a:t>Lehetséges típusok: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Input szó(például):		</a:t>
            </a:r>
            <a:r>
              <a:rPr lang="hu-HU" altLang="hu-HU" sz="2000" b="1"/>
              <a:t>IIIIII-IIII=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Output szó (a példában):	</a:t>
            </a:r>
            <a:r>
              <a:rPr lang="hu-HU" altLang="hu-HU" sz="2000" b="1"/>
              <a:t>IIIIII-IIII=+II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Input szó(például):		</a:t>
            </a:r>
            <a:r>
              <a:rPr lang="hu-HU" altLang="hu-HU" sz="2000" b="1"/>
              <a:t>II-IIII=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Output szó (a példában):	</a:t>
            </a:r>
            <a:r>
              <a:rPr lang="hu-HU" altLang="hu-HU" sz="2000" b="1"/>
              <a:t>II-IIII=-II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Input szó(például):		</a:t>
            </a:r>
            <a:r>
              <a:rPr lang="hu-HU" altLang="hu-HU" sz="2000" b="1"/>
              <a:t>IIII-IIII=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Output szó (a példában):	</a:t>
            </a:r>
            <a:r>
              <a:rPr lang="hu-HU" altLang="hu-HU" sz="2000" b="1"/>
              <a:t>IIII-IIII=0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hu-HU" altLang="hu-HU" sz="2000" b="1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Végállapot:		az előjelen vagy a 0 jelen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609600" y="5638800"/>
            <a:ext cx="6934200" cy="0"/>
          </a:xfrm>
          <a:prstGeom prst="line">
            <a:avLst/>
          </a:prstGeom>
          <a:noFill/>
          <a:ln w="9525">
            <a:solidFill>
              <a:srgbClr val="090A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85800" y="3276600"/>
            <a:ext cx="6934200" cy="0"/>
          </a:xfrm>
          <a:prstGeom prst="line">
            <a:avLst/>
          </a:prstGeom>
          <a:noFill/>
          <a:ln w="9525">
            <a:solidFill>
              <a:srgbClr val="090A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685800" y="4267200"/>
            <a:ext cx="6934200" cy="0"/>
          </a:xfrm>
          <a:prstGeom prst="line">
            <a:avLst/>
          </a:prstGeom>
          <a:noFill/>
          <a:ln w="9525">
            <a:solidFill>
              <a:srgbClr val="090A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609600" y="2362200"/>
            <a:ext cx="6934200" cy="0"/>
          </a:xfrm>
          <a:prstGeom prst="line">
            <a:avLst/>
          </a:prstGeom>
          <a:noFill/>
          <a:ln w="9525">
            <a:solidFill>
              <a:srgbClr val="090A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A50619-12FC-41C6-949C-AD7302D150C6}" type="slidenum">
              <a:rPr lang="hu-HU" altLang="hu-HU" sz="1400"/>
              <a:pPr eaLnBrk="1" hangingPunct="1"/>
              <a:t>28</a:t>
            </a:fld>
            <a:endParaRPr lang="hu-HU" altLang="hu-HU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Példaprogramok 4.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09600" y="1016000"/>
            <a:ext cx="6934200" cy="4064000"/>
          </a:xfrm>
          <a:prstGeom prst="rect">
            <a:avLst/>
          </a:prstGeom>
          <a:noFill/>
          <a:ln w="9525">
            <a:solidFill>
              <a:srgbClr val="C903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 b="1">
                <a:solidFill>
                  <a:srgbClr val="CA0228"/>
                </a:solidFill>
              </a:rPr>
              <a:t>Bináris szám konvertálása vonásseregbe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Input ábécé: 		</a:t>
            </a:r>
            <a:r>
              <a:rPr lang="hu-HU" altLang="hu-HU" sz="2000" b="1">
                <a:cs typeface="Tahoma" panose="020B0604030504040204" pitchFamily="34" charset="0"/>
              </a:rPr>
              <a:t>{</a:t>
            </a:r>
            <a:r>
              <a:rPr lang="hu-HU" altLang="hu-HU" sz="2000" b="1"/>
              <a:t>+,-,0,1</a:t>
            </a:r>
            <a:r>
              <a:rPr lang="hu-HU" altLang="hu-HU" sz="2000" b="1">
                <a:cs typeface="Tahoma" panose="020B0604030504040204" pitchFamily="34" charset="0"/>
              </a:rPr>
              <a:t>}</a:t>
            </a:r>
            <a:endParaRPr lang="hu-HU" altLang="hu-HU" sz="2000" b="1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 b="1"/>
              <a:t>Lehetséges típusok: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Input szó(például):		</a:t>
            </a:r>
            <a:r>
              <a:rPr lang="hu-HU" altLang="hu-HU" sz="2000" b="1"/>
              <a:t>+101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Output szó (a példában):	</a:t>
            </a:r>
            <a:r>
              <a:rPr lang="hu-HU" altLang="hu-HU" sz="2000" b="1"/>
              <a:t>+IIIII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Input szó(például):		</a:t>
            </a:r>
            <a:r>
              <a:rPr lang="hu-HU" altLang="hu-HU" sz="2000" b="1"/>
              <a:t>-1111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Output szó (a példában):	-</a:t>
            </a:r>
            <a:r>
              <a:rPr lang="hu-HU" altLang="hu-HU" sz="2000" b="1"/>
              <a:t>IIIIIIIIIIIIIII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hu-HU" altLang="hu-HU" sz="2000" b="1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/>
              <a:t>Végállapot:		az előjelen vagy a 0 jelen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85800" y="3276600"/>
            <a:ext cx="6934200" cy="0"/>
          </a:xfrm>
          <a:prstGeom prst="line">
            <a:avLst/>
          </a:prstGeom>
          <a:noFill/>
          <a:ln w="9525">
            <a:solidFill>
              <a:srgbClr val="090A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85800" y="4267200"/>
            <a:ext cx="6934200" cy="0"/>
          </a:xfrm>
          <a:prstGeom prst="line">
            <a:avLst/>
          </a:prstGeom>
          <a:noFill/>
          <a:ln w="9525">
            <a:solidFill>
              <a:srgbClr val="090A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609600" y="2362200"/>
            <a:ext cx="6934200" cy="0"/>
          </a:xfrm>
          <a:prstGeom prst="line">
            <a:avLst/>
          </a:prstGeom>
          <a:noFill/>
          <a:ln w="9525">
            <a:solidFill>
              <a:srgbClr val="090A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0A50E9-313E-4686-8CBB-0051EF2B4B7E}" type="slidenum">
              <a:rPr lang="hu-HU" altLang="hu-HU" sz="1400"/>
              <a:pPr eaLnBrk="1" hangingPunct="1"/>
              <a:t>3</a:t>
            </a:fld>
            <a:endParaRPr lang="hu-HU" altLang="hu-HU" sz="1400"/>
          </a:p>
        </p:txBody>
      </p:sp>
      <p:sp>
        <p:nvSpPr>
          <p:cNvPr id="5123" name="AutoShape 45"/>
          <p:cNvSpPr>
            <a:spLocks noChangeArrowheads="1"/>
          </p:cNvSpPr>
          <p:nvPr/>
        </p:nvSpPr>
        <p:spPr bwMode="auto">
          <a:xfrm>
            <a:off x="6172200" y="1752600"/>
            <a:ext cx="2667000" cy="533400"/>
          </a:xfrm>
          <a:prstGeom prst="wedgeRoundRectCallout">
            <a:avLst>
              <a:gd name="adj1" fmla="val -155713"/>
              <a:gd name="adj2" fmla="val 330060"/>
              <a:gd name="adj3" fmla="val 16667"/>
            </a:avLst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hu-HU" altLang="hu-HU"/>
              <a:t>(s,q) </a:t>
            </a:r>
            <a:r>
              <a:rPr lang="hu-HU" altLang="hu-HU">
                <a:sym typeface="Symbol" panose="05050102010706020507" pitchFamily="18" charset="2"/>
              </a:rPr>
              <a:t></a:t>
            </a:r>
            <a:r>
              <a:rPr lang="hu-HU" altLang="hu-HU"/>
              <a:t>(s</a:t>
            </a:r>
            <a:r>
              <a:rPr lang="en-US" altLang="hu-HU"/>
              <a:t>’</a:t>
            </a:r>
            <a:r>
              <a:rPr lang="hu-HU" altLang="hu-HU"/>
              <a:t>,M,q</a:t>
            </a:r>
            <a:r>
              <a:rPr lang="en-US" altLang="hu-HU"/>
              <a:t>’</a:t>
            </a:r>
            <a:r>
              <a:rPr lang="hu-HU" altLang="hu-HU"/>
              <a:t>)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Turing gép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2514600" y="1828800"/>
            <a:ext cx="22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2743200" y="1828800"/>
            <a:ext cx="22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2971800" y="1828800"/>
            <a:ext cx="22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3200400" y="1828800"/>
            <a:ext cx="22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3429000" y="1828800"/>
            <a:ext cx="22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3657600" y="1828800"/>
            <a:ext cx="22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3886200" y="1828800"/>
            <a:ext cx="22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>
            <a:off x="1447800" y="1828800"/>
            <a:ext cx="1066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>
            <a:off x="4152900" y="1828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1447800" y="2133600"/>
            <a:ext cx="1066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>
            <a:off x="4343400" y="2133600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5137" name="Rectangle 19"/>
          <p:cNvSpPr>
            <a:spLocks noChangeArrowheads="1"/>
          </p:cNvSpPr>
          <p:nvPr/>
        </p:nvSpPr>
        <p:spPr bwMode="auto">
          <a:xfrm>
            <a:off x="2590800" y="3505200"/>
            <a:ext cx="1219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>
            <a:off x="3048000" y="2743200"/>
            <a:ext cx="0" cy="7620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5139" name="AutoShape 21"/>
          <p:cNvSpPr>
            <a:spLocks/>
          </p:cNvSpPr>
          <p:nvPr/>
        </p:nvSpPr>
        <p:spPr bwMode="auto">
          <a:xfrm>
            <a:off x="3695700" y="9906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165625"/>
              <a:gd name="adj4" fmla="val -72917"/>
            </a:avLst>
          </a:prstGeom>
          <a:solidFill>
            <a:schemeClr val="accent1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hu-HU" altLang="hu-HU"/>
              <a:t>s</a:t>
            </a:r>
            <a:r>
              <a:rPr lang="hu-HU" altLang="hu-HU" baseline="-25000"/>
              <a:t>i</a:t>
            </a:r>
          </a:p>
        </p:txBody>
      </p:sp>
      <p:sp>
        <p:nvSpPr>
          <p:cNvPr id="5140" name="AutoShape 22"/>
          <p:cNvSpPr>
            <a:spLocks noChangeArrowheads="1"/>
          </p:cNvSpPr>
          <p:nvPr/>
        </p:nvSpPr>
        <p:spPr bwMode="auto">
          <a:xfrm>
            <a:off x="2895600" y="2133600"/>
            <a:ext cx="304800" cy="609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1" name="AutoShape 23"/>
          <p:cNvSpPr>
            <a:spLocks/>
          </p:cNvSpPr>
          <p:nvPr/>
        </p:nvSpPr>
        <p:spPr bwMode="auto">
          <a:xfrm>
            <a:off x="6096000" y="1085850"/>
            <a:ext cx="1752600" cy="514350"/>
          </a:xfrm>
          <a:prstGeom prst="borderCallout2">
            <a:avLst>
              <a:gd name="adj1" fmla="val 22222"/>
              <a:gd name="adj2" fmla="val -4347"/>
              <a:gd name="adj3" fmla="val 22222"/>
              <a:gd name="adj4" fmla="val -87500"/>
              <a:gd name="adj5" fmla="val 285185"/>
              <a:gd name="adj6" fmla="val -173912"/>
            </a:avLst>
          </a:prstGeom>
          <a:solidFill>
            <a:schemeClr val="accent1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olvasófej</a:t>
            </a:r>
          </a:p>
        </p:txBody>
      </p:sp>
      <p:sp>
        <p:nvSpPr>
          <p:cNvPr id="5142" name="Rectangle 24"/>
          <p:cNvSpPr>
            <a:spLocks noChangeArrowheads="1"/>
          </p:cNvSpPr>
          <p:nvPr/>
        </p:nvSpPr>
        <p:spPr bwMode="auto">
          <a:xfrm>
            <a:off x="4343400" y="3505200"/>
            <a:ext cx="1219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3" name="Rectangle 25"/>
          <p:cNvSpPr>
            <a:spLocks noChangeArrowheads="1"/>
          </p:cNvSpPr>
          <p:nvPr/>
        </p:nvSpPr>
        <p:spPr bwMode="auto">
          <a:xfrm>
            <a:off x="6477000" y="3505200"/>
            <a:ext cx="1219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5144" name="Text Box 26"/>
          <p:cNvSpPr txBox="1">
            <a:spLocks noChangeArrowheads="1"/>
          </p:cNvSpPr>
          <p:nvPr/>
        </p:nvSpPr>
        <p:spPr bwMode="auto">
          <a:xfrm>
            <a:off x="6477000" y="3505200"/>
            <a:ext cx="1309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Mozgás</a:t>
            </a:r>
          </a:p>
        </p:txBody>
      </p:sp>
      <p:sp>
        <p:nvSpPr>
          <p:cNvPr id="5145" name="Text Box 27"/>
          <p:cNvSpPr txBox="1">
            <a:spLocks noChangeArrowheads="1"/>
          </p:cNvSpPr>
          <p:nvPr/>
        </p:nvSpPr>
        <p:spPr bwMode="auto">
          <a:xfrm>
            <a:off x="4572000" y="3505200"/>
            <a:ext cx="70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hu-HU" altLang="hu-HU"/>
              <a:t>Q</a:t>
            </a:r>
          </a:p>
        </p:txBody>
      </p:sp>
      <p:sp>
        <p:nvSpPr>
          <p:cNvPr id="5146" name="Text Box 28"/>
          <p:cNvSpPr txBox="1">
            <a:spLocks noChangeArrowheads="1"/>
          </p:cNvSpPr>
          <p:nvPr/>
        </p:nvSpPr>
        <p:spPr bwMode="auto">
          <a:xfrm>
            <a:off x="2743200" y="3505200"/>
            <a:ext cx="70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hu-HU" altLang="hu-HU"/>
              <a:t>L</a:t>
            </a:r>
          </a:p>
        </p:txBody>
      </p:sp>
      <p:cxnSp>
        <p:nvCxnSpPr>
          <p:cNvPr id="5147" name="AutoShape 29"/>
          <p:cNvCxnSpPr>
            <a:cxnSpLocks noChangeShapeType="1"/>
          </p:cNvCxnSpPr>
          <p:nvPr/>
        </p:nvCxnSpPr>
        <p:spPr bwMode="auto">
          <a:xfrm rot="16200000" flipH="1">
            <a:off x="4304506" y="3315494"/>
            <a:ext cx="1588" cy="175260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31"/>
          <p:cNvCxnSpPr>
            <a:cxnSpLocks noChangeShapeType="1"/>
            <a:stCxn id="5145" idx="0"/>
            <a:endCxn id="5137" idx="0"/>
          </p:cNvCxnSpPr>
          <p:nvPr/>
        </p:nvCxnSpPr>
        <p:spPr bwMode="auto">
          <a:xfrm rot="-5400000" flipH="1" flipV="1">
            <a:off x="4060825" y="2644775"/>
            <a:ext cx="1588" cy="1722438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32"/>
          <p:cNvCxnSpPr>
            <a:cxnSpLocks noChangeShapeType="1"/>
            <a:stCxn id="5144" idx="0"/>
            <a:endCxn id="5141" idx="2"/>
          </p:cNvCxnSpPr>
          <p:nvPr/>
        </p:nvCxnSpPr>
        <p:spPr bwMode="auto">
          <a:xfrm rot="5400000" flipH="1">
            <a:off x="4614069" y="986631"/>
            <a:ext cx="952500" cy="4084638"/>
          </a:xfrm>
          <a:prstGeom prst="bentConnector3">
            <a:avLst>
              <a:gd name="adj1" fmla="val 100000"/>
            </a:avLst>
          </a:prstGeom>
          <a:noFill/>
          <a:ln w="9525">
            <a:solidFill>
              <a:srgbClr val="FF0000"/>
            </a:solidFill>
            <a:prstDash val="sysDot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0" name="Text Box 33"/>
          <p:cNvSpPr txBox="1">
            <a:spLocks noChangeArrowheads="1"/>
          </p:cNvSpPr>
          <p:nvPr/>
        </p:nvSpPr>
        <p:spPr bwMode="auto">
          <a:xfrm>
            <a:off x="2514600" y="2743200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solidFill>
                  <a:srgbClr val="3333CC"/>
                </a:solidFill>
              </a:rPr>
              <a:t>s</a:t>
            </a:r>
            <a:r>
              <a:rPr lang="hu-HU" altLang="hu-HU" baseline="-25000"/>
              <a:t>i</a:t>
            </a:r>
          </a:p>
        </p:txBody>
      </p:sp>
      <p:sp>
        <p:nvSpPr>
          <p:cNvPr id="5151" name="Text Box 34"/>
          <p:cNvSpPr txBox="1">
            <a:spLocks noChangeArrowheads="1"/>
          </p:cNvSpPr>
          <p:nvPr/>
        </p:nvSpPr>
        <p:spPr bwMode="auto">
          <a:xfrm>
            <a:off x="4800600" y="27432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solidFill>
                  <a:srgbClr val="3333CC"/>
                </a:solidFill>
              </a:rPr>
              <a:t>q</a:t>
            </a:r>
            <a:r>
              <a:rPr lang="hu-HU" altLang="hu-HU" baseline="-25000"/>
              <a:t>j</a:t>
            </a:r>
          </a:p>
        </p:txBody>
      </p:sp>
      <p:sp>
        <p:nvSpPr>
          <p:cNvPr id="5152" name="Text Box 35"/>
          <p:cNvSpPr txBox="1">
            <a:spLocks noChangeArrowheads="1"/>
          </p:cNvSpPr>
          <p:nvPr/>
        </p:nvSpPr>
        <p:spPr bwMode="auto">
          <a:xfrm>
            <a:off x="4165600" y="45720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solidFill>
                  <a:srgbClr val="CA0228"/>
                </a:solidFill>
              </a:rPr>
              <a:t>q</a:t>
            </a:r>
            <a:r>
              <a:rPr lang="en-US" altLang="hu-HU">
                <a:solidFill>
                  <a:srgbClr val="CA0228"/>
                </a:solidFill>
              </a:rPr>
              <a:t>’</a:t>
            </a:r>
            <a:r>
              <a:rPr lang="hu-HU" altLang="hu-HU" baseline="-25000">
                <a:solidFill>
                  <a:srgbClr val="CA0228"/>
                </a:solidFill>
              </a:rPr>
              <a:t>j</a:t>
            </a:r>
          </a:p>
        </p:txBody>
      </p:sp>
      <p:cxnSp>
        <p:nvCxnSpPr>
          <p:cNvPr id="5153" name="AutoShape 37"/>
          <p:cNvCxnSpPr>
            <a:cxnSpLocks noChangeShapeType="1"/>
            <a:stCxn id="5137" idx="1"/>
            <a:endCxn id="5140" idx="1"/>
          </p:cNvCxnSpPr>
          <p:nvPr/>
        </p:nvCxnSpPr>
        <p:spPr bwMode="auto">
          <a:xfrm rot="10800000" flipH="1">
            <a:off x="2590800" y="2438400"/>
            <a:ext cx="381000" cy="1409700"/>
          </a:xfrm>
          <a:prstGeom prst="bentConnector3">
            <a:avLst>
              <a:gd name="adj1" fmla="val -240005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4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>
                <a:solidFill>
                  <a:srgbClr val="CA0228"/>
                </a:solidFill>
              </a:rPr>
              <a:t>s</a:t>
            </a:r>
            <a:r>
              <a:rPr lang="en-US" altLang="hu-HU">
                <a:solidFill>
                  <a:srgbClr val="CA0228"/>
                </a:solidFill>
              </a:rPr>
              <a:t>’</a:t>
            </a:r>
            <a:r>
              <a:rPr lang="hu-HU" altLang="hu-HU" baseline="-25000">
                <a:solidFill>
                  <a:srgbClr val="CA0228"/>
                </a:solidFill>
              </a:rPr>
              <a:t>i</a:t>
            </a:r>
          </a:p>
        </p:txBody>
      </p:sp>
      <p:cxnSp>
        <p:nvCxnSpPr>
          <p:cNvPr id="5155" name="AutoShape 42"/>
          <p:cNvCxnSpPr>
            <a:cxnSpLocks noChangeShapeType="1"/>
          </p:cNvCxnSpPr>
          <p:nvPr/>
        </p:nvCxnSpPr>
        <p:spPr bwMode="auto">
          <a:xfrm rot="16200000" flipH="1">
            <a:off x="4990306" y="2248694"/>
            <a:ext cx="1588" cy="3886200"/>
          </a:xfrm>
          <a:prstGeom prst="bentConnector3">
            <a:avLst>
              <a:gd name="adj1" fmla="val 84999968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6" name="Text Box 43"/>
          <p:cNvSpPr txBox="1">
            <a:spLocks noChangeArrowheads="1"/>
          </p:cNvSpPr>
          <p:nvPr/>
        </p:nvSpPr>
        <p:spPr bwMode="auto">
          <a:xfrm>
            <a:off x="5853113" y="5748338"/>
            <a:ext cx="1169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u-HU">
                <a:solidFill>
                  <a:srgbClr val="CA0228"/>
                </a:solidFill>
              </a:rPr>
              <a:t>{B,H,J}</a:t>
            </a:r>
            <a:endParaRPr lang="hu-HU" altLang="hu-HU">
              <a:solidFill>
                <a:srgbClr val="CA0228"/>
              </a:solidFill>
            </a:endParaRPr>
          </a:p>
        </p:txBody>
      </p:sp>
      <p:sp>
        <p:nvSpPr>
          <p:cNvPr id="5157" name="Text Box 44"/>
          <p:cNvSpPr txBox="1">
            <a:spLocks noChangeArrowheads="1"/>
          </p:cNvSpPr>
          <p:nvPr/>
        </p:nvSpPr>
        <p:spPr bwMode="auto">
          <a:xfrm>
            <a:off x="304800" y="4419600"/>
            <a:ext cx="2528888" cy="2043113"/>
          </a:xfrm>
          <a:prstGeom prst="rect">
            <a:avLst/>
          </a:prstGeom>
          <a:solidFill>
            <a:srgbClr val="FFFF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u-HU" sz="2200"/>
              <a:t>Elfogad</a:t>
            </a:r>
            <a:r>
              <a:rPr lang="hu-HU" altLang="hu-HU" sz="2200"/>
              <a:t>ó állapot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tipikus jelölése: </a:t>
            </a:r>
            <a:r>
              <a:rPr lang="hu-HU" altLang="hu-HU" sz="2200" b="1">
                <a:cs typeface="Tahoma" panose="020B0604030504040204" pitchFamily="34" charset="0"/>
              </a:rPr>
              <a:t>!</a:t>
            </a:r>
            <a:endParaRPr lang="hu-HU" altLang="hu-HU" sz="22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Kezdőállapot  </a:t>
            </a:r>
            <a:r>
              <a:rPr lang="hu-HU" altLang="hu-HU" sz="2200" b="1"/>
              <a:t>q</a:t>
            </a:r>
            <a:r>
              <a:rPr lang="hu-HU" altLang="hu-HU" sz="2200" b="1" baseline="-25000"/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Kezdőmozgás:  </a:t>
            </a:r>
            <a:r>
              <a:rPr lang="hu-HU" altLang="hu-HU" sz="2200" b="1"/>
              <a:t>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 b="1"/>
              <a:t>M </a:t>
            </a:r>
            <a:r>
              <a:rPr lang="hu-HU" altLang="hu-HU" sz="2200" b="1">
                <a:sym typeface="Symbol" panose="05050102010706020507" pitchFamily="18" charset="2"/>
              </a:rPr>
              <a:t></a:t>
            </a:r>
            <a:r>
              <a:rPr lang="hu-HU" altLang="hu-HU" sz="2200" b="1"/>
              <a:t>J,B,H</a:t>
            </a:r>
            <a:r>
              <a:rPr lang="hu-HU" altLang="hu-HU" sz="2200" b="1">
                <a:sym typeface="Symbol" panose="05050102010706020507" pitchFamily="18" charset="2"/>
              </a:rPr>
              <a:t>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B988EE-33FF-4E08-86BB-ACA3B87AC99E}" type="slidenum">
              <a:rPr lang="hu-HU" altLang="hu-HU" sz="1400"/>
              <a:pPr eaLnBrk="1" hangingPunct="1"/>
              <a:t>4</a:t>
            </a:fld>
            <a:endParaRPr lang="hu-HU" altLang="hu-HU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hu-HU" altLang="hu-HU" sz="2800" dirty="0" smtClean="0"/>
              <a:t>Példa</a:t>
            </a:r>
          </a:p>
        </p:txBody>
      </p:sp>
      <p:graphicFrame>
        <p:nvGraphicFramePr>
          <p:cNvPr id="140417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76863"/>
              </p:ext>
            </p:extLst>
          </p:nvPr>
        </p:nvGraphicFramePr>
        <p:xfrm>
          <a:off x="228600" y="1066800"/>
          <a:ext cx="4343400" cy="3124201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B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hu-H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B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H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H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H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J 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B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H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B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J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B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 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H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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B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J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B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J 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H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0420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5129"/>
              </p:ext>
            </p:extLst>
          </p:nvPr>
        </p:nvGraphicFramePr>
        <p:xfrm>
          <a:off x="5105400" y="1066800"/>
          <a:ext cx="3505200" cy="314255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B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 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B</a:t>
                      </a: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  <a:endParaRPr kumimoji="0" lang="hu-HU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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 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B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B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B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J 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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B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B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J</a:t>
                      </a:r>
                      <a:endParaRPr kumimoji="0" lang="hu-H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30" name="Text Box 133"/>
          <p:cNvSpPr txBox="1">
            <a:spLocks noChangeArrowheads="1"/>
          </p:cNvSpPr>
          <p:nvPr/>
        </p:nvSpPr>
        <p:spPr bwMode="auto">
          <a:xfrm>
            <a:off x="357188" y="4419600"/>
            <a:ext cx="8428037" cy="1866900"/>
          </a:xfrm>
          <a:prstGeom prst="rect">
            <a:avLst/>
          </a:prstGeom>
          <a:noFill/>
          <a:ln w="9525">
            <a:solidFill>
              <a:srgbClr val="C903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dirty="0"/>
              <a:t>Egyszerűsítés: 1. kihagyjuk a H jelet    2. adott sorban a sor jele alap-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dirty="0"/>
              <a:t>értelmezés      3. adott oszlopban az oszlop állapota alapértelmezés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dirty="0"/>
              <a:t>4. ha egy oszlopban minden állapot azonos a „</a:t>
            </a:r>
            <a:r>
              <a:rPr lang="hu-HU" altLang="hu-HU" sz="2000" dirty="0" err="1"/>
              <a:t>tetejével</a:t>
            </a:r>
            <a:r>
              <a:rPr lang="hu-HU" altLang="hu-HU" sz="2000" dirty="0"/>
              <a:t>”, minden jel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dirty="0"/>
              <a:t> azonos „sorelejével” és minden mozgás „H”, akkor ezen jelet a séma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dirty="0"/>
              <a:t> többi részében </a:t>
            </a:r>
            <a:r>
              <a:rPr lang="hu-HU" altLang="hu-HU" sz="2000" dirty="0">
                <a:cs typeface="Tahoma" panose="020B0604030504040204" pitchFamily="34" charset="0"/>
              </a:rPr>
              <a:t>!</a:t>
            </a:r>
            <a:r>
              <a:rPr lang="hu-HU" altLang="hu-HU" sz="2000" dirty="0"/>
              <a:t> jellel </a:t>
            </a:r>
            <a:r>
              <a:rPr lang="hu-HU" altLang="hu-HU" sz="2000" dirty="0" smtClean="0"/>
              <a:t>jelöljük</a:t>
            </a:r>
            <a:r>
              <a:rPr lang="hu-HU" altLang="hu-HU" sz="2000" dirty="0"/>
              <a:t>, és </a:t>
            </a:r>
            <a:r>
              <a:rPr lang="hu-HU" altLang="hu-HU" sz="2000" dirty="0" smtClean="0"/>
              <a:t>az oszlopot </a:t>
            </a:r>
            <a:r>
              <a:rPr lang="hu-HU" altLang="hu-HU" sz="2000" dirty="0"/>
              <a:t>kihagyjuk</a:t>
            </a:r>
          </a:p>
        </p:txBody>
      </p:sp>
      <p:sp>
        <p:nvSpPr>
          <p:cNvPr id="6231" name="AutoShape 134"/>
          <p:cNvSpPr>
            <a:spLocks noChangeArrowheads="1"/>
          </p:cNvSpPr>
          <p:nvPr/>
        </p:nvSpPr>
        <p:spPr bwMode="auto">
          <a:xfrm>
            <a:off x="5257800" y="228600"/>
            <a:ext cx="2482552" cy="762000"/>
          </a:xfrm>
          <a:prstGeom prst="wedgeRoundRectCallout">
            <a:avLst>
              <a:gd name="adj1" fmla="val -210556"/>
              <a:gd name="adj2" fmla="val 237112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hu-HU" altLang="hu-HU" sz="2000" dirty="0" smtClean="0">
                <a:sym typeface="Symbol" panose="05050102010706020507" pitchFamily="18" charset="2"/>
              </a:rPr>
              <a:t>       </a:t>
            </a:r>
            <a:r>
              <a:rPr lang="hu-HU" altLang="hu-HU" sz="2000" dirty="0" smtClean="0">
                <a:sym typeface="Symbol" panose="05050102010706020507" pitchFamily="18" charset="2"/>
              </a:rPr>
              <a:t> </a:t>
            </a:r>
            <a:r>
              <a:rPr lang="hu-HU" altLang="hu-HU" sz="2000" dirty="0">
                <a:sym typeface="Symbol" panose="05050102010706020507" pitchFamily="18" charset="2"/>
              </a:rPr>
              <a:t> </a:t>
            </a:r>
            <a:r>
              <a:rPr lang="hu-HU" altLang="hu-HU" sz="2000" dirty="0">
                <a:sym typeface="Symbol" panose="05050102010706020507" pitchFamily="18" charset="2"/>
              </a:rPr>
              <a:t>   </a:t>
            </a:r>
            <a:r>
              <a:rPr lang="hu-HU" altLang="hu-HU" sz="2000" dirty="0" smtClean="0">
                <a:sym typeface="Symbol" panose="05050102010706020507" pitchFamily="18" charset="2"/>
              </a:rPr>
              <a:t>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u-HU" altLang="hu-HU" sz="2000" dirty="0" smtClean="0">
                <a:sym typeface="Symbol" panose="05050102010706020507" pitchFamily="18" charset="2"/>
              </a:rPr>
              <a:t>q</a:t>
            </a:r>
            <a:r>
              <a:rPr lang="hu-HU" altLang="hu-HU" sz="2000" baseline="-25000" dirty="0" smtClean="0">
                <a:sym typeface="Symbol" panose="05050102010706020507" pitchFamily="18" charset="2"/>
              </a:rPr>
              <a:t>1 </a:t>
            </a:r>
            <a:endParaRPr lang="hu-HU" altLang="hu-HU" sz="2000" dirty="0" smtClean="0">
              <a:sym typeface="Symbol" panose="05050102010706020507" pitchFamily="18" charset="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hu-HU" altLang="hu-HU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ia számának hely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59FB2A-95B7-4C0E-AC3B-8139724AD0F5}" type="slidenum">
              <a:rPr lang="hu-HU" altLang="hu-HU" sz="1400"/>
              <a:pPr eaLnBrk="1" hangingPunct="1"/>
              <a:t>5</a:t>
            </a:fld>
            <a:endParaRPr lang="hu-HU" altLang="hu-HU" sz="1400"/>
          </a:p>
        </p:txBody>
      </p:sp>
      <p:graphicFrame>
        <p:nvGraphicFramePr>
          <p:cNvPr id="141403" name="Group 91"/>
          <p:cNvGraphicFramePr>
            <a:graphicFrameLocks noGrp="1"/>
          </p:cNvGraphicFramePr>
          <p:nvPr/>
        </p:nvGraphicFramePr>
        <p:xfrm>
          <a:off x="533400" y="896938"/>
          <a:ext cx="2286000" cy="523398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229" name="Text Box 74"/>
          <p:cNvSpPr txBox="1">
            <a:spLocks noChangeArrowheads="1"/>
          </p:cNvSpPr>
          <p:nvPr/>
        </p:nvSpPr>
        <p:spPr bwMode="auto">
          <a:xfrm>
            <a:off x="3443288" y="17176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>
                <a:sym typeface="Symbol" panose="05050102010706020507" pitchFamily="18" charset="2"/>
              </a:rPr>
              <a:t>38</a:t>
            </a:r>
            <a:r>
              <a:rPr lang="hu-HU" altLang="hu-HU" sz="2000">
                <a:solidFill>
                  <a:srgbClr val="CA0228"/>
                </a:solidFill>
                <a:sym typeface="Symbol" panose="05050102010706020507" pitchFamily="18" charset="2"/>
              </a:rPr>
              <a:t>9</a:t>
            </a:r>
            <a:r>
              <a:rPr lang="hu-HU" altLang="hu-HU" sz="2000"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7230" name="Text Box 75"/>
          <p:cNvSpPr txBox="1">
            <a:spLocks noChangeArrowheads="1"/>
          </p:cNvSpPr>
          <p:nvPr/>
        </p:nvSpPr>
        <p:spPr bwMode="auto">
          <a:xfrm>
            <a:off x="3810000" y="2257425"/>
            <a:ext cx="471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q</a:t>
            </a:r>
            <a:r>
              <a:rPr lang="hu-HU" altLang="hu-HU" sz="2000" baseline="-25000"/>
              <a:t>0</a:t>
            </a:r>
            <a:endParaRPr lang="hu-HU" altLang="hu-HU"/>
          </a:p>
        </p:txBody>
      </p:sp>
      <p:sp>
        <p:nvSpPr>
          <p:cNvPr id="7231" name="Line 76"/>
          <p:cNvSpPr>
            <a:spLocks noChangeShapeType="1"/>
          </p:cNvSpPr>
          <p:nvPr/>
        </p:nvSpPr>
        <p:spPr bwMode="auto">
          <a:xfrm flipV="1">
            <a:off x="3976688" y="2098675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7232" name="Text Box 77"/>
          <p:cNvSpPr txBox="1">
            <a:spLocks noChangeArrowheads="1"/>
          </p:cNvSpPr>
          <p:nvPr/>
        </p:nvSpPr>
        <p:spPr bwMode="auto">
          <a:xfrm>
            <a:off x="5119688" y="1719263"/>
            <a:ext cx="299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Másik jelöléssel: </a:t>
            </a:r>
            <a:r>
              <a:rPr lang="hu-HU" altLang="hu-HU" sz="2000">
                <a:sym typeface="Symbol" panose="05050102010706020507" pitchFamily="18" charset="2"/>
              </a:rPr>
              <a:t>38</a:t>
            </a:r>
            <a:r>
              <a:rPr lang="hu-HU" altLang="hu-HU" sz="2000">
                <a:solidFill>
                  <a:srgbClr val="CA0228"/>
                </a:solidFill>
              </a:rPr>
              <a:t>q</a:t>
            </a:r>
            <a:r>
              <a:rPr lang="hu-HU" altLang="hu-HU" sz="2000" baseline="-25000">
                <a:solidFill>
                  <a:srgbClr val="CA0228"/>
                </a:solidFill>
              </a:rPr>
              <a:t>0</a:t>
            </a:r>
            <a:r>
              <a:rPr lang="hu-HU" altLang="hu-HU" sz="2000">
                <a:sym typeface="Symbol" panose="05050102010706020507" pitchFamily="18" charset="2"/>
              </a:rPr>
              <a:t>9</a:t>
            </a:r>
          </a:p>
        </p:txBody>
      </p:sp>
      <p:sp>
        <p:nvSpPr>
          <p:cNvPr id="7233" name="Text Box 78"/>
          <p:cNvSpPr txBox="1">
            <a:spLocks noChangeArrowheads="1"/>
          </p:cNvSpPr>
          <p:nvPr/>
        </p:nvSpPr>
        <p:spPr bwMode="auto">
          <a:xfrm>
            <a:off x="3276600" y="990600"/>
            <a:ext cx="363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Input szó és indulóállapot</a:t>
            </a:r>
          </a:p>
        </p:txBody>
      </p:sp>
      <p:sp>
        <p:nvSpPr>
          <p:cNvPr id="7234" name="Text Box 79"/>
          <p:cNvSpPr txBox="1">
            <a:spLocks noChangeArrowheads="1"/>
          </p:cNvSpPr>
          <p:nvPr/>
        </p:nvSpPr>
        <p:spPr bwMode="auto">
          <a:xfrm>
            <a:off x="3519488" y="2709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>
                <a:sym typeface="Symbol" panose="05050102010706020507" pitchFamily="18" charset="2"/>
              </a:rPr>
              <a:t>3</a:t>
            </a:r>
            <a:r>
              <a:rPr lang="hu-HU" altLang="hu-HU" sz="2000">
                <a:solidFill>
                  <a:srgbClr val="CA0228"/>
                </a:solidFill>
                <a:sym typeface="Symbol" panose="05050102010706020507" pitchFamily="18" charset="2"/>
              </a:rPr>
              <a:t>8</a:t>
            </a:r>
            <a:r>
              <a:rPr lang="hu-HU" altLang="hu-HU" sz="2000">
                <a:sym typeface="Symbol" panose="05050102010706020507" pitchFamily="18" charset="2"/>
              </a:rPr>
              <a:t>0</a:t>
            </a:r>
          </a:p>
        </p:txBody>
      </p:sp>
      <p:sp>
        <p:nvSpPr>
          <p:cNvPr id="7235" name="Text Box 80"/>
          <p:cNvSpPr txBox="1">
            <a:spLocks noChangeArrowheads="1"/>
          </p:cNvSpPr>
          <p:nvPr/>
        </p:nvSpPr>
        <p:spPr bwMode="auto">
          <a:xfrm>
            <a:off x="3748088" y="3243263"/>
            <a:ext cx="471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q</a:t>
            </a:r>
            <a:r>
              <a:rPr lang="hu-HU" altLang="hu-HU" sz="2000" baseline="-25000"/>
              <a:t>0</a:t>
            </a:r>
            <a:endParaRPr lang="hu-HU" altLang="hu-HU"/>
          </a:p>
        </p:txBody>
      </p:sp>
      <p:sp>
        <p:nvSpPr>
          <p:cNvPr id="7236" name="Line 81"/>
          <p:cNvSpPr>
            <a:spLocks noChangeShapeType="1"/>
          </p:cNvSpPr>
          <p:nvPr/>
        </p:nvSpPr>
        <p:spPr bwMode="auto">
          <a:xfrm flipV="1">
            <a:off x="3914775" y="3084513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7237" name="Text Box 82"/>
          <p:cNvSpPr txBox="1">
            <a:spLocks noChangeArrowheads="1"/>
          </p:cNvSpPr>
          <p:nvPr/>
        </p:nvSpPr>
        <p:spPr bwMode="auto">
          <a:xfrm>
            <a:off x="3519488" y="37004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hu-HU" sz="2000">
                <a:sym typeface="Symbol" panose="05050102010706020507" pitchFamily="18" charset="2"/>
              </a:rPr>
              <a:t>3</a:t>
            </a:r>
            <a:r>
              <a:rPr lang="hu-HU" altLang="hu-HU" sz="2000">
                <a:solidFill>
                  <a:srgbClr val="CA0228"/>
                </a:solidFill>
                <a:sym typeface="Symbol" panose="05050102010706020507" pitchFamily="18" charset="2"/>
              </a:rPr>
              <a:t>9</a:t>
            </a:r>
            <a:r>
              <a:rPr lang="hu-HU" altLang="hu-HU" sz="2000">
                <a:sym typeface="Symbol" panose="05050102010706020507" pitchFamily="18" charset="2"/>
              </a:rPr>
              <a:t>0</a:t>
            </a:r>
          </a:p>
        </p:txBody>
      </p:sp>
      <p:sp>
        <p:nvSpPr>
          <p:cNvPr id="7238" name="Text Box 83"/>
          <p:cNvSpPr txBox="1">
            <a:spLocks noChangeArrowheads="1"/>
          </p:cNvSpPr>
          <p:nvPr/>
        </p:nvSpPr>
        <p:spPr bwMode="auto">
          <a:xfrm>
            <a:off x="3748088" y="4233863"/>
            <a:ext cx="471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 b="1">
                <a:solidFill>
                  <a:srgbClr val="CA0228"/>
                </a:solidFill>
              </a:rPr>
              <a:t> </a:t>
            </a:r>
            <a:r>
              <a:rPr lang="hu-HU" altLang="hu-HU" sz="2000" b="1">
                <a:solidFill>
                  <a:srgbClr val="CA0228"/>
                </a:solidFill>
                <a:cs typeface="Tahoma" panose="020B0604030504040204" pitchFamily="34" charset="0"/>
              </a:rPr>
              <a:t>!</a:t>
            </a:r>
            <a:endParaRPr lang="hu-HU" altLang="hu-HU" b="1">
              <a:solidFill>
                <a:srgbClr val="CA0228"/>
              </a:solidFill>
            </a:endParaRPr>
          </a:p>
        </p:txBody>
      </p:sp>
      <p:sp>
        <p:nvSpPr>
          <p:cNvPr id="7239" name="Line 84"/>
          <p:cNvSpPr>
            <a:spLocks noChangeShapeType="1"/>
          </p:cNvSpPr>
          <p:nvPr/>
        </p:nvSpPr>
        <p:spPr bwMode="auto">
          <a:xfrm flipV="1">
            <a:off x="3914775" y="4075113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7240" name="Text Box 85"/>
          <p:cNvSpPr txBox="1">
            <a:spLocks noChangeArrowheads="1"/>
          </p:cNvSpPr>
          <p:nvPr/>
        </p:nvSpPr>
        <p:spPr bwMode="auto">
          <a:xfrm>
            <a:off x="3352800" y="4495800"/>
            <a:ext cx="5424488" cy="1641475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Ha vonáson  kezdünk q</a:t>
            </a:r>
            <a:r>
              <a:rPr lang="hu-HU" altLang="hu-HU" sz="2200" baseline="-25000"/>
              <a:t>1</a:t>
            </a:r>
            <a:r>
              <a:rPr lang="hu-HU" altLang="hu-HU" sz="2200"/>
              <a:t>-ben, agép letöröl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egy vonást, átugorja az összes többi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vonást, majd ugyanazt csinálja, mint az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200"/>
              <a:t>előző gép</a:t>
            </a:r>
          </a:p>
        </p:txBody>
      </p:sp>
      <p:sp>
        <p:nvSpPr>
          <p:cNvPr id="7241" name="Text Box 86"/>
          <p:cNvSpPr txBox="1">
            <a:spLocks noChangeArrowheads="1"/>
          </p:cNvSpPr>
          <p:nvPr/>
        </p:nvSpPr>
        <p:spPr bwMode="auto">
          <a:xfrm>
            <a:off x="595313" y="133350"/>
            <a:ext cx="740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800"/>
              <a:t>n-ről (n+1)-re áttérés 10-es számrendszerben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 számának hely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8C188B-E106-436A-8723-F306165D3412}" type="slidenum">
              <a:rPr lang="hu-HU" altLang="hu-HU" sz="1400"/>
              <a:pPr eaLnBrk="1" hangingPunct="1"/>
              <a:t>6</a:t>
            </a:fld>
            <a:endParaRPr lang="hu-HU" altLang="hu-HU" sz="1400"/>
          </a:p>
        </p:txBody>
      </p:sp>
      <p:graphicFrame>
        <p:nvGraphicFramePr>
          <p:cNvPr id="142491" name="Group 155"/>
          <p:cNvGraphicFramePr>
            <a:graphicFrameLocks noGrp="1"/>
          </p:cNvGraphicFramePr>
          <p:nvPr/>
        </p:nvGraphicFramePr>
        <p:xfrm>
          <a:off x="533400" y="896938"/>
          <a:ext cx="3048000" cy="5233987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  <a:endParaRPr kumimoji="0" lang="hu-H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A0228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67" name="Text Box 72"/>
          <p:cNvSpPr txBox="1">
            <a:spLocks noChangeArrowheads="1"/>
          </p:cNvSpPr>
          <p:nvPr/>
        </p:nvSpPr>
        <p:spPr bwMode="auto">
          <a:xfrm>
            <a:off x="595313" y="133350"/>
            <a:ext cx="4395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800"/>
              <a:t>Vonássereg megszámolása</a:t>
            </a:r>
          </a:p>
        </p:txBody>
      </p:sp>
      <p:sp>
        <p:nvSpPr>
          <p:cNvPr id="8268" name="Text Box 156"/>
          <p:cNvSpPr txBox="1">
            <a:spLocks noChangeArrowheads="1"/>
          </p:cNvSpPr>
          <p:nvPr/>
        </p:nvSpPr>
        <p:spPr bwMode="auto">
          <a:xfrm>
            <a:off x="4481513" y="871538"/>
            <a:ext cx="20716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Input szó: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ym typeface="Symbol" panose="05050102010706020507" pitchFamily="18" charset="2"/>
              </a:rPr>
              <a:t></a:t>
            </a:r>
            <a:endParaRPr lang="hu-HU" altLang="hu-HU"/>
          </a:p>
        </p:txBody>
      </p:sp>
      <p:sp>
        <p:nvSpPr>
          <p:cNvPr id="8269" name="Text Box 157"/>
          <p:cNvSpPr txBox="1">
            <a:spLocks noChangeArrowheads="1"/>
          </p:cNvSpPr>
          <p:nvPr/>
        </p:nvSpPr>
        <p:spPr bwMode="auto">
          <a:xfrm>
            <a:off x="5334000" y="2057400"/>
            <a:ext cx="471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q</a:t>
            </a:r>
            <a:r>
              <a:rPr lang="hu-HU" altLang="hu-HU" sz="2000" baseline="-25000"/>
              <a:t>1</a:t>
            </a:r>
            <a:endParaRPr lang="hu-HU" altLang="hu-HU"/>
          </a:p>
        </p:txBody>
      </p:sp>
      <p:sp>
        <p:nvSpPr>
          <p:cNvPr id="8270" name="Line 158"/>
          <p:cNvSpPr>
            <a:spLocks noChangeShapeType="1"/>
          </p:cNvSpPr>
          <p:nvPr/>
        </p:nvSpPr>
        <p:spPr bwMode="auto">
          <a:xfrm flipV="1">
            <a:off x="5500688" y="189865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8271" name="Text Box 159"/>
          <p:cNvSpPr txBox="1">
            <a:spLocks noChangeArrowheads="1"/>
          </p:cNvSpPr>
          <p:nvPr/>
        </p:nvSpPr>
        <p:spPr bwMode="auto">
          <a:xfrm>
            <a:off x="4710113" y="2622550"/>
            <a:ext cx="40528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Output szó: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a vonások száma 10-es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számrendszerben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 számának hely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348045-3990-474B-996B-89A21E2EC974}" type="slidenum">
              <a:rPr lang="hu-HU" altLang="hu-HU" sz="1400"/>
              <a:pPr eaLnBrk="1" hangingPunct="1"/>
              <a:t>7</a:t>
            </a:fld>
            <a:endParaRPr lang="hu-HU" altLang="hu-HU" sz="1400"/>
          </a:p>
        </p:txBody>
      </p:sp>
      <p:graphicFrame>
        <p:nvGraphicFramePr>
          <p:cNvPr id="143461" name="Group 101"/>
          <p:cNvGraphicFramePr>
            <a:graphicFrameLocks noGrp="1"/>
          </p:cNvGraphicFramePr>
          <p:nvPr/>
        </p:nvGraphicFramePr>
        <p:xfrm>
          <a:off x="533400" y="896938"/>
          <a:ext cx="3048000" cy="15938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Jq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 </a:t>
                      </a: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A0228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46" name="Text Box 74"/>
          <p:cNvSpPr txBox="1">
            <a:spLocks noChangeArrowheads="1"/>
          </p:cNvSpPr>
          <p:nvPr/>
        </p:nvSpPr>
        <p:spPr bwMode="auto">
          <a:xfrm>
            <a:off x="595313" y="133350"/>
            <a:ext cx="424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800"/>
              <a:t>Vonásseregek összeadása</a:t>
            </a:r>
          </a:p>
        </p:txBody>
      </p:sp>
      <p:sp>
        <p:nvSpPr>
          <p:cNvPr id="9247" name="Text Box 75"/>
          <p:cNvSpPr txBox="1">
            <a:spLocks noChangeArrowheads="1"/>
          </p:cNvSpPr>
          <p:nvPr/>
        </p:nvSpPr>
        <p:spPr bwMode="auto">
          <a:xfrm>
            <a:off x="4481513" y="871538"/>
            <a:ext cx="20716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Input szó: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ym typeface="Symbol" panose="05050102010706020507" pitchFamily="18" charset="2"/>
              </a:rPr>
              <a:t>  +</a:t>
            </a:r>
          </a:p>
        </p:txBody>
      </p:sp>
      <p:sp>
        <p:nvSpPr>
          <p:cNvPr id="9248" name="Text Box 76"/>
          <p:cNvSpPr txBox="1">
            <a:spLocks noChangeArrowheads="1"/>
          </p:cNvSpPr>
          <p:nvPr/>
        </p:nvSpPr>
        <p:spPr bwMode="auto">
          <a:xfrm>
            <a:off x="4572000" y="1981200"/>
            <a:ext cx="471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q</a:t>
            </a:r>
            <a:r>
              <a:rPr lang="hu-HU" altLang="hu-HU" sz="2000" baseline="-25000"/>
              <a:t>0</a:t>
            </a:r>
            <a:endParaRPr lang="hu-HU" altLang="hu-HU"/>
          </a:p>
        </p:txBody>
      </p:sp>
      <p:sp>
        <p:nvSpPr>
          <p:cNvPr id="9249" name="Line 77"/>
          <p:cNvSpPr>
            <a:spLocks noChangeShapeType="1"/>
          </p:cNvSpPr>
          <p:nvPr/>
        </p:nvSpPr>
        <p:spPr bwMode="auto">
          <a:xfrm flipV="1">
            <a:off x="4800600" y="17526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9250" name="Text Box 78"/>
          <p:cNvSpPr txBox="1">
            <a:spLocks noChangeArrowheads="1"/>
          </p:cNvSpPr>
          <p:nvPr/>
        </p:nvSpPr>
        <p:spPr bwMode="auto">
          <a:xfrm>
            <a:off x="4710113" y="2622550"/>
            <a:ext cx="2986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Output szó: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>
                <a:sym typeface="Symbol" panose="05050102010706020507" pitchFamily="18" charset="2"/>
              </a:rPr>
              <a:t></a:t>
            </a:r>
          </a:p>
        </p:txBody>
      </p:sp>
      <p:sp>
        <p:nvSpPr>
          <p:cNvPr id="9251" name="Text Box 102"/>
          <p:cNvSpPr txBox="1">
            <a:spLocks noChangeArrowheads="1"/>
          </p:cNvSpPr>
          <p:nvPr/>
        </p:nvSpPr>
        <p:spPr bwMode="auto">
          <a:xfrm>
            <a:off x="595313" y="2700338"/>
            <a:ext cx="3352800" cy="904875"/>
          </a:xfrm>
          <a:prstGeom prst="rect">
            <a:avLst/>
          </a:prstGeom>
          <a:noFill/>
          <a:ln w="9525">
            <a:solidFill>
              <a:srgbClr val="CA02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A gép a vonássereget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„jobboldalra” viszi át.</a:t>
            </a:r>
          </a:p>
        </p:txBody>
      </p:sp>
      <p:graphicFrame>
        <p:nvGraphicFramePr>
          <p:cNvPr id="143492" name="Group 132"/>
          <p:cNvGraphicFramePr>
            <a:graphicFrameLocks noGrp="1"/>
          </p:cNvGraphicFramePr>
          <p:nvPr/>
        </p:nvGraphicFramePr>
        <p:xfrm>
          <a:off x="762000" y="3810000"/>
          <a:ext cx="2286000" cy="119538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Jq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+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  <a:endParaRPr kumimoji="0" lang="hu-HU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70" name="Text Box 133"/>
          <p:cNvSpPr txBox="1">
            <a:spLocks noChangeArrowheads="1"/>
          </p:cNvSpPr>
          <p:nvPr/>
        </p:nvSpPr>
        <p:spPr bwMode="auto">
          <a:xfrm>
            <a:off x="3948113" y="3843338"/>
            <a:ext cx="51101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Ez egyszerűbb, de későbbi céljainkat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nem szolgálja</a:t>
            </a:r>
            <a:r>
              <a:rPr lang="hu-HU" altLang="hu-HU">
                <a:cs typeface="Tahoma" panose="020B0604030504040204" pitchFamily="34" charset="0"/>
              </a:rPr>
              <a:t>!</a:t>
            </a:r>
            <a:endParaRPr lang="hu-HU" altLang="hu-HU"/>
          </a:p>
        </p:txBody>
      </p:sp>
      <p:sp>
        <p:nvSpPr>
          <p:cNvPr id="9271" name="Line 134"/>
          <p:cNvSpPr>
            <a:spLocks noChangeShapeType="1"/>
          </p:cNvSpPr>
          <p:nvPr/>
        </p:nvSpPr>
        <p:spPr bwMode="auto">
          <a:xfrm flipH="1">
            <a:off x="3200400" y="4343400"/>
            <a:ext cx="609600" cy="0"/>
          </a:xfrm>
          <a:prstGeom prst="line">
            <a:avLst/>
          </a:prstGeom>
          <a:noFill/>
          <a:ln w="9525">
            <a:solidFill>
              <a:srgbClr val="CA022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ia számának hely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26545A-00F5-4C95-B5ED-76E15A67DA5B}" type="slidenum">
              <a:rPr lang="hu-HU" altLang="hu-HU" sz="1400"/>
              <a:pPr eaLnBrk="1" hangingPunct="1"/>
              <a:t>8</a:t>
            </a:fld>
            <a:endParaRPr lang="hu-HU" altLang="hu-HU" sz="1400"/>
          </a:p>
        </p:txBody>
      </p:sp>
      <p:graphicFrame>
        <p:nvGraphicFramePr>
          <p:cNvPr id="144494" name="Group 110"/>
          <p:cNvGraphicFramePr>
            <a:graphicFrameLocks noGrp="1"/>
          </p:cNvGraphicFramePr>
          <p:nvPr/>
        </p:nvGraphicFramePr>
        <p:xfrm>
          <a:off x="381000" y="2362200"/>
          <a:ext cx="5257800" cy="4051300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5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J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J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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Bq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Jq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=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J </a:t>
                      </a: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B0119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  <a:endParaRPr kumimoji="0" lang="hu-H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B011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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Jq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B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 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J</a:t>
                      </a: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r>
                        <a:rPr kumimoji="0" lang="hu-H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A15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J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90A15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17" name="Text Box 111"/>
          <p:cNvSpPr txBox="1">
            <a:spLocks noChangeArrowheads="1"/>
          </p:cNvSpPr>
          <p:nvPr/>
        </p:nvSpPr>
        <p:spPr bwMode="auto">
          <a:xfrm>
            <a:off x="519113" y="666750"/>
            <a:ext cx="2874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800"/>
              <a:t>Pálcikák szorzása</a:t>
            </a:r>
          </a:p>
        </p:txBody>
      </p:sp>
      <p:sp>
        <p:nvSpPr>
          <p:cNvPr id="10318" name="Text Box 112"/>
          <p:cNvSpPr txBox="1">
            <a:spLocks noChangeArrowheads="1"/>
          </p:cNvSpPr>
          <p:nvPr/>
        </p:nvSpPr>
        <p:spPr bwMode="auto">
          <a:xfrm>
            <a:off x="533400" y="1219200"/>
            <a:ext cx="3117850" cy="466725"/>
          </a:xfrm>
          <a:prstGeom prst="rect">
            <a:avLst/>
          </a:prstGeom>
          <a:noFill/>
          <a:ln w="9525">
            <a:solidFill>
              <a:srgbClr val="C903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Input szó: </a:t>
            </a:r>
            <a:r>
              <a:rPr lang="hu-HU" altLang="hu-HU" sz="2000">
                <a:sym typeface="Symbol" panose="05050102010706020507" pitchFamily="18" charset="2"/>
              </a:rPr>
              <a:t>* </a:t>
            </a:r>
            <a:r>
              <a:rPr lang="hu-HU" altLang="hu-HU" sz="200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endParaRPr lang="hu-HU" altLang="hu-HU" sz="2000">
              <a:sym typeface="Symbol" panose="05050102010706020507" pitchFamily="18" charset="2"/>
            </a:endParaRPr>
          </a:p>
        </p:txBody>
      </p:sp>
      <p:sp>
        <p:nvSpPr>
          <p:cNvPr id="10319" name="Text Box 113"/>
          <p:cNvSpPr txBox="1">
            <a:spLocks noChangeArrowheads="1"/>
          </p:cNvSpPr>
          <p:nvPr/>
        </p:nvSpPr>
        <p:spPr bwMode="auto">
          <a:xfrm>
            <a:off x="3124200" y="1828800"/>
            <a:ext cx="5467350" cy="46672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Output szó: </a:t>
            </a:r>
            <a:r>
              <a:rPr lang="hu-HU" altLang="hu-HU" sz="2000">
                <a:sym typeface="Symbol" panose="05050102010706020507" pitchFamily="18" charset="2"/>
              </a:rPr>
              <a:t>* </a:t>
            </a:r>
            <a:r>
              <a:rPr lang="hu-HU" altLang="hu-HU" sz="200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hu-HU" altLang="hu-HU" sz="2000">
                <a:sym typeface="Symbol" panose="05050102010706020507" pitchFamily="18" charset="2"/>
              </a:rPr>
              <a:t>   </a:t>
            </a:r>
          </a:p>
        </p:txBody>
      </p:sp>
      <p:sp>
        <p:nvSpPr>
          <p:cNvPr id="10320" name="Line 114"/>
          <p:cNvSpPr>
            <a:spLocks noChangeShapeType="1"/>
          </p:cNvSpPr>
          <p:nvPr/>
        </p:nvSpPr>
        <p:spPr bwMode="auto">
          <a:xfrm flipV="1">
            <a:off x="2133600" y="16764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u-HU"/>
          </a:p>
        </p:txBody>
      </p:sp>
      <p:sp>
        <p:nvSpPr>
          <p:cNvPr id="10321" name="Text Box 115"/>
          <p:cNvSpPr txBox="1">
            <a:spLocks noChangeArrowheads="1"/>
          </p:cNvSpPr>
          <p:nvPr/>
        </p:nvSpPr>
        <p:spPr bwMode="auto">
          <a:xfrm>
            <a:off x="1905000" y="1905000"/>
            <a:ext cx="471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 sz="2000"/>
              <a:t>q</a:t>
            </a:r>
            <a:r>
              <a:rPr lang="hu-HU" altLang="hu-HU" sz="2000" baseline="-25000"/>
              <a:t>0</a:t>
            </a:r>
            <a:endParaRPr lang="hu-HU" altLang="hu-HU"/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29ECC20-F8BC-4B77-898D-68133BC952CF}" type="slidenum">
              <a:rPr lang="hu-HU" altLang="hu-HU" sz="1400"/>
              <a:pPr eaLnBrk="1" hangingPunct="1"/>
              <a:t>9</a:t>
            </a:fld>
            <a:endParaRPr lang="hu-HU" altLang="hu-HU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eaLnBrk="1" hangingPunct="1"/>
            <a:r>
              <a:rPr lang="hu-HU" altLang="hu-HU" sz="2800" smtClean="0"/>
              <a:t>Turing programozó algoritmusok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hu-HU" altLang="hu-HU" sz="2800" smtClean="0"/>
              <a:t>Új algoritmusok készítésekor fel szeretnénk használni a korábban elkészített programokat</a:t>
            </a:r>
          </a:p>
          <a:p>
            <a:pPr eaLnBrk="1" hangingPunct="1"/>
            <a:r>
              <a:rPr lang="hu-HU" altLang="hu-HU" sz="2800" smtClean="0">
                <a:solidFill>
                  <a:srgbClr val="CB0119"/>
                </a:solidFill>
              </a:rPr>
              <a:t>Identitás</a:t>
            </a:r>
            <a:r>
              <a:rPr lang="hu-HU" altLang="hu-HU" sz="2800" smtClean="0"/>
              <a:t>:	E,   E(P)=P minden p szóra.</a:t>
            </a:r>
          </a:p>
          <a:p>
            <a:pPr eaLnBrk="1" hangingPunct="1"/>
            <a:r>
              <a:rPr lang="hu-HU" altLang="hu-HU" sz="2800" smtClean="0">
                <a:solidFill>
                  <a:srgbClr val="CB0119"/>
                </a:solidFill>
              </a:rPr>
              <a:t>másoló algoritmus</a:t>
            </a:r>
            <a:r>
              <a:rPr lang="hu-HU" altLang="hu-HU" sz="2800" smtClean="0"/>
              <a:t>: </a:t>
            </a:r>
          </a:p>
          <a:p>
            <a:pPr eaLnBrk="1" hangingPunct="1"/>
            <a:r>
              <a:rPr lang="hu-HU" altLang="hu-HU" sz="2800" smtClean="0">
                <a:solidFill>
                  <a:srgbClr val="CB0119"/>
                </a:solidFill>
              </a:rPr>
              <a:t>kiválasztó algoritmus</a:t>
            </a:r>
            <a:r>
              <a:rPr lang="hu-HU" altLang="hu-HU" sz="2800" smtClean="0"/>
              <a:t>:</a:t>
            </a:r>
          </a:p>
          <a:p>
            <a:pPr eaLnBrk="1" hangingPunct="1"/>
            <a:r>
              <a:rPr lang="hu-HU" altLang="hu-HU" sz="2800" smtClean="0">
                <a:solidFill>
                  <a:srgbClr val="CB0119"/>
                </a:solidFill>
              </a:rPr>
              <a:t>rákövetkező</a:t>
            </a:r>
            <a:r>
              <a:rPr lang="hu-HU" altLang="hu-HU" sz="2800" smtClean="0"/>
              <a:t> (jel. S):</a:t>
            </a:r>
            <a:br>
              <a:rPr lang="hu-HU" altLang="hu-HU" sz="2800" smtClean="0"/>
            </a:br>
            <a:r>
              <a:rPr lang="hu-HU" altLang="hu-HU" sz="2400" smtClean="0"/>
              <a:t>x db vonásból (x+1) db-ot készít</a:t>
            </a:r>
          </a:p>
          <a:p>
            <a:pPr eaLnBrk="1" hangingPunct="1"/>
            <a:r>
              <a:rPr lang="hu-HU" altLang="hu-HU" sz="2800" smtClean="0">
                <a:solidFill>
                  <a:srgbClr val="CB0119"/>
                </a:solidFill>
              </a:rPr>
              <a:t>helyettesítő algoritmus</a:t>
            </a:r>
            <a:r>
              <a:rPr lang="hu-HU" altLang="hu-HU" sz="2800" smtClean="0"/>
              <a:t>:</a:t>
            </a:r>
            <a:endParaRPr lang="hu-HU" altLang="hu-HU" sz="2800" smtClean="0">
              <a:sym typeface="Symbol" panose="05050102010706020507" pitchFamily="18" charset="2"/>
            </a:endParaRP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4572000" y="2590800"/>
          <a:ext cx="39449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gyenlet" r:id="rId3" imgW="2921000" imgH="330200" progId="Equation.3">
                  <p:embed/>
                </p:oleObj>
              </mc:Choice>
              <mc:Fallback>
                <p:oleObj name="Egyenlet" r:id="rId3" imgW="29210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90800"/>
                        <a:ext cx="39449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5105400" y="3041650"/>
          <a:ext cx="2362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gyenlet" r:id="rId5" imgW="1422400" imgH="279400" progId="Equation.3">
                  <p:embed/>
                </p:oleObj>
              </mc:Choice>
              <mc:Fallback>
                <p:oleObj name="Egyenlet" r:id="rId5" imgW="14224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1650"/>
                        <a:ext cx="2362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5791200" y="3733800"/>
          <a:ext cx="1295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gyenlet" r:id="rId7" imgW="723586" imgH="215806" progId="Equation.3">
                  <p:embed/>
                </p:oleObj>
              </mc:Choice>
              <mc:Fallback>
                <p:oleObj name="Egyenlet" r:id="rId7" imgW="723586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733800"/>
                        <a:ext cx="1295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5356225" y="4495800"/>
          <a:ext cx="2622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gyenlet" r:id="rId9" imgW="1345616" imgH="253890" progId="Equation.3">
                  <p:embed/>
                </p:oleObj>
              </mc:Choice>
              <mc:Fallback>
                <p:oleObj name="Egyenlet" r:id="rId9" imgW="1345616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4495800"/>
                        <a:ext cx="2622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609600" y="5257800"/>
            <a:ext cx="7848600" cy="904875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Fenti Turing programokat elkészítettenek tekintjük és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u-HU" altLang="hu-HU"/>
              <a:t> használjuk őket.</a:t>
            </a: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vrajz">
  <a:themeElements>
    <a:clrScheme name="Tervrajz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Tervrajz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AutoNum type="arabicPeriod"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AutoNum type="arabicPeriod"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rvrajz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rvrajz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vrajz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vrajz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vrajz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rvrajz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rvrajz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rvrajz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Designs\Tervrajz.pot</Template>
  <TotalTime>5803</TotalTime>
  <Words>1938</Words>
  <Application>Microsoft Office PowerPoint</Application>
  <PresentationFormat>Diavetítés a képernyőre (4:3 oldalarány)</PresentationFormat>
  <Paragraphs>647</Paragraphs>
  <Slides>28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4" baseType="lpstr">
      <vt:lpstr>Symbol</vt:lpstr>
      <vt:lpstr>Tahoma</vt:lpstr>
      <vt:lpstr>Times New Roman</vt:lpstr>
      <vt:lpstr>Wingdings</vt:lpstr>
      <vt:lpstr>Tervrajz</vt:lpstr>
      <vt:lpstr>Egyenlet</vt:lpstr>
      <vt:lpstr> Turing automaták</vt:lpstr>
      <vt:lpstr>Turing automata fogalma</vt:lpstr>
      <vt:lpstr>Turing gép</vt:lpstr>
      <vt:lpstr>Példa</vt:lpstr>
      <vt:lpstr>PowerPoint-bemutató</vt:lpstr>
      <vt:lpstr>PowerPoint-bemutató</vt:lpstr>
      <vt:lpstr>PowerPoint-bemutató</vt:lpstr>
      <vt:lpstr>PowerPoint-bemutató</vt:lpstr>
      <vt:lpstr>Turing programozó algoritmusok</vt:lpstr>
      <vt:lpstr>Két formális művelet</vt:lpstr>
      <vt:lpstr>Euklideszi algoritmus</vt:lpstr>
      <vt:lpstr>PowerPoint-bemutató</vt:lpstr>
      <vt:lpstr>Párhuzamos alkalmazás</vt:lpstr>
      <vt:lpstr>Program elágazása  - ”IF”</vt:lpstr>
      <vt:lpstr>Félszalagok és párhuzamos alkalmazás 1.</vt:lpstr>
      <vt:lpstr>Félszalagok és párhuzamos alkalmazás 2.</vt:lpstr>
      <vt:lpstr>Félszalagok és párhuzamos alkalmazás 3.</vt:lpstr>
      <vt:lpstr>PowerPoint-bemutató</vt:lpstr>
      <vt:lpstr>Félszalagok és párhuzamos alkalmazás 4.</vt:lpstr>
      <vt:lpstr>Univerzális Turing gép 1.</vt:lpstr>
      <vt:lpstr>Univerzális Turing gép 2.</vt:lpstr>
      <vt:lpstr>Univerzális Turing gép 3.</vt:lpstr>
      <vt:lpstr>Univerzális Turing gép 4.</vt:lpstr>
      <vt:lpstr>Univerzális Turing gép 5.</vt:lpstr>
      <vt:lpstr>Példaprogramok 1.</vt:lpstr>
      <vt:lpstr>Példaprogramok 2.</vt:lpstr>
      <vt:lpstr>Példaprogramok 3.</vt:lpstr>
      <vt:lpstr>Példaprogramok 4.</vt:lpstr>
    </vt:vector>
  </TitlesOfParts>
  <Company>Kando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2. rész</dc:title>
  <dc:creator>Csink L.</dc:creator>
  <cp:lastModifiedBy>Csink László</cp:lastModifiedBy>
  <cp:revision>374</cp:revision>
  <dcterms:created xsi:type="dcterms:W3CDTF">2000-02-28T15:45:59Z</dcterms:created>
  <dcterms:modified xsi:type="dcterms:W3CDTF">2019-04-08T08:10:35Z</dcterms:modified>
</cp:coreProperties>
</file>