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21"/>
  </p:notesMasterIdLst>
  <p:handoutMasterIdLst>
    <p:handoutMasterId r:id="rId222"/>
  </p:handoutMasterIdLst>
  <p:sldIdLst>
    <p:sldId id="256" r:id="rId2"/>
    <p:sldId id="257" r:id="rId3"/>
    <p:sldId id="420" r:id="rId4"/>
    <p:sldId id="421" r:id="rId5"/>
    <p:sldId id="336" r:id="rId6"/>
    <p:sldId id="375" r:id="rId7"/>
    <p:sldId id="414" r:id="rId8"/>
    <p:sldId id="258" r:id="rId9"/>
    <p:sldId id="312" r:id="rId10"/>
    <p:sldId id="314" r:id="rId11"/>
    <p:sldId id="415" r:id="rId12"/>
    <p:sldId id="316" r:id="rId13"/>
    <p:sldId id="317" r:id="rId14"/>
    <p:sldId id="318" r:id="rId15"/>
    <p:sldId id="411" r:id="rId16"/>
    <p:sldId id="380" r:id="rId17"/>
    <p:sldId id="320" r:id="rId18"/>
    <p:sldId id="401" r:id="rId19"/>
    <p:sldId id="416" r:id="rId20"/>
    <p:sldId id="382" r:id="rId21"/>
    <p:sldId id="383" r:id="rId22"/>
    <p:sldId id="384" r:id="rId23"/>
    <p:sldId id="385" r:id="rId24"/>
    <p:sldId id="386" r:id="rId25"/>
    <p:sldId id="387" r:id="rId26"/>
    <p:sldId id="406" r:id="rId27"/>
    <p:sldId id="388" r:id="rId28"/>
    <p:sldId id="389" r:id="rId29"/>
    <p:sldId id="413" r:id="rId30"/>
    <p:sldId id="390" r:id="rId31"/>
    <p:sldId id="402" r:id="rId32"/>
    <p:sldId id="419" r:id="rId33"/>
    <p:sldId id="393" r:id="rId34"/>
    <p:sldId id="394" r:id="rId35"/>
    <p:sldId id="408" r:id="rId36"/>
    <p:sldId id="395" r:id="rId37"/>
    <p:sldId id="396" r:id="rId38"/>
    <p:sldId id="397" r:id="rId39"/>
    <p:sldId id="403" r:id="rId40"/>
    <p:sldId id="398" r:id="rId41"/>
    <p:sldId id="399" r:id="rId42"/>
    <p:sldId id="404" r:id="rId43"/>
    <p:sldId id="417" r:id="rId44"/>
    <p:sldId id="405" r:id="rId45"/>
    <p:sldId id="418" r:id="rId46"/>
    <p:sldId id="422" r:id="rId47"/>
    <p:sldId id="423" r:id="rId48"/>
    <p:sldId id="424" r:id="rId49"/>
    <p:sldId id="259" r:id="rId50"/>
    <p:sldId id="260" r:id="rId51"/>
    <p:sldId id="282" r:id="rId52"/>
    <p:sldId id="301" r:id="rId53"/>
    <p:sldId id="302" r:id="rId54"/>
    <p:sldId id="271" r:id="rId55"/>
    <p:sldId id="283" r:id="rId56"/>
    <p:sldId id="262" r:id="rId57"/>
    <p:sldId id="263" r:id="rId58"/>
    <p:sldId id="284" r:id="rId59"/>
    <p:sldId id="264" r:id="rId60"/>
    <p:sldId id="285" r:id="rId61"/>
    <p:sldId id="305" r:id="rId62"/>
    <p:sldId id="303" r:id="rId63"/>
    <p:sldId id="325" r:id="rId64"/>
    <p:sldId id="266" r:id="rId65"/>
    <p:sldId id="286" r:id="rId66"/>
    <p:sldId id="267" r:id="rId67"/>
    <p:sldId id="292" r:id="rId68"/>
    <p:sldId id="291" r:id="rId69"/>
    <p:sldId id="295" r:id="rId70"/>
    <p:sldId id="273" r:id="rId71"/>
    <p:sldId id="322" r:id="rId72"/>
    <p:sldId id="425" r:id="rId73"/>
    <p:sldId id="323" r:id="rId74"/>
    <p:sldId id="324" r:id="rId75"/>
    <p:sldId id="296" r:id="rId76"/>
    <p:sldId id="321" r:id="rId77"/>
    <p:sldId id="306" r:id="rId78"/>
    <p:sldId id="272" r:id="rId79"/>
    <p:sldId id="297" r:id="rId80"/>
    <p:sldId id="275" r:id="rId81"/>
    <p:sldId id="298" r:id="rId82"/>
    <p:sldId id="276" r:id="rId83"/>
    <p:sldId id="299" r:id="rId84"/>
    <p:sldId id="277" r:id="rId85"/>
    <p:sldId id="300" r:id="rId86"/>
    <p:sldId id="278" r:id="rId87"/>
    <p:sldId id="279" r:id="rId88"/>
    <p:sldId id="293" r:id="rId89"/>
    <p:sldId id="294" r:id="rId90"/>
    <p:sldId id="290" r:id="rId91"/>
    <p:sldId id="289" r:id="rId92"/>
    <p:sldId id="280" r:id="rId93"/>
    <p:sldId id="287" r:id="rId94"/>
    <p:sldId id="281" r:id="rId95"/>
    <p:sldId id="288" r:id="rId96"/>
    <p:sldId id="426" r:id="rId97"/>
    <p:sldId id="427" r:id="rId98"/>
    <p:sldId id="428" r:id="rId99"/>
    <p:sldId id="429" r:id="rId100"/>
    <p:sldId id="430" r:id="rId101"/>
    <p:sldId id="431" r:id="rId102"/>
    <p:sldId id="432" r:id="rId103"/>
    <p:sldId id="307" r:id="rId104"/>
    <p:sldId id="308" r:id="rId105"/>
    <p:sldId id="309" r:id="rId106"/>
    <p:sldId id="310" r:id="rId107"/>
    <p:sldId id="433" r:id="rId108"/>
    <p:sldId id="434" r:id="rId109"/>
    <p:sldId id="435" r:id="rId110"/>
    <p:sldId id="436" r:id="rId111"/>
    <p:sldId id="437" r:id="rId112"/>
    <p:sldId id="311" r:id="rId113"/>
    <p:sldId id="438" r:id="rId114"/>
    <p:sldId id="304" r:id="rId115"/>
    <p:sldId id="439" r:id="rId116"/>
    <p:sldId id="440" r:id="rId117"/>
    <p:sldId id="441" r:id="rId118"/>
    <p:sldId id="442" r:id="rId119"/>
    <p:sldId id="443" r:id="rId120"/>
    <p:sldId id="444" r:id="rId121"/>
    <p:sldId id="445" r:id="rId122"/>
    <p:sldId id="446" r:id="rId123"/>
    <p:sldId id="447" r:id="rId124"/>
    <p:sldId id="448" r:id="rId125"/>
    <p:sldId id="449" r:id="rId126"/>
    <p:sldId id="450" r:id="rId127"/>
    <p:sldId id="313" r:id="rId128"/>
    <p:sldId id="451" r:id="rId129"/>
    <p:sldId id="452" r:id="rId130"/>
    <p:sldId id="453" r:id="rId131"/>
    <p:sldId id="454" r:id="rId132"/>
    <p:sldId id="455" r:id="rId133"/>
    <p:sldId id="456" r:id="rId134"/>
    <p:sldId id="457" r:id="rId135"/>
    <p:sldId id="458" r:id="rId136"/>
    <p:sldId id="459" r:id="rId137"/>
    <p:sldId id="460" r:id="rId138"/>
    <p:sldId id="315" r:id="rId139"/>
    <p:sldId id="461" r:id="rId140"/>
    <p:sldId id="462" r:id="rId141"/>
    <p:sldId id="463" r:id="rId142"/>
    <p:sldId id="319" r:id="rId143"/>
    <p:sldId id="464" r:id="rId144"/>
    <p:sldId id="465" r:id="rId145"/>
    <p:sldId id="466" r:id="rId146"/>
    <p:sldId id="467" r:id="rId147"/>
    <p:sldId id="328" r:id="rId148"/>
    <p:sldId id="329" r:id="rId149"/>
    <p:sldId id="330" r:id="rId150"/>
    <p:sldId id="468" r:id="rId151"/>
    <p:sldId id="331" r:id="rId152"/>
    <p:sldId id="469" r:id="rId153"/>
    <p:sldId id="470" r:id="rId154"/>
    <p:sldId id="471" r:id="rId155"/>
    <p:sldId id="472" r:id="rId156"/>
    <p:sldId id="473" r:id="rId157"/>
    <p:sldId id="474" r:id="rId158"/>
    <p:sldId id="475" r:id="rId159"/>
    <p:sldId id="476" r:id="rId160"/>
    <p:sldId id="477" r:id="rId161"/>
    <p:sldId id="478" r:id="rId162"/>
    <p:sldId id="479" r:id="rId163"/>
    <p:sldId id="480" r:id="rId164"/>
    <p:sldId id="481" r:id="rId165"/>
    <p:sldId id="482" r:id="rId166"/>
    <p:sldId id="483" r:id="rId167"/>
    <p:sldId id="484" r:id="rId168"/>
    <p:sldId id="485" r:id="rId169"/>
    <p:sldId id="486" r:id="rId170"/>
    <p:sldId id="326" r:id="rId171"/>
    <p:sldId id="332" r:id="rId172"/>
    <p:sldId id="327" r:id="rId173"/>
    <p:sldId id="487" r:id="rId174"/>
    <p:sldId id="488" r:id="rId175"/>
    <p:sldId id="489" r:id="rId176"/>
    <p:sldId id="490" r:id="rId177"/>
    <p:sldId id="491" r:id="rId178"/>
    <p:sldId id="333" r:id="rId179"/>
    <p:sldId id="492" r:id="rId180"/>
    <p:sldId id="493" r:id="rId181"/>
    <p:sldId id="494" r:id="rId182"/>
    <p:sldId id="495" r:id="rId183"/>
    <p:sldId id="496" r:id="rId184"/>
    <p:sldId id="497" r:id="rId185"/>
    <p:sldId id="498" r:id="rId186"/>
    <p:sldId id="499" r:id="rId187"/>
    <p:sldId id="500" r:id="rId188"/>
    <p:sldId id="501" r:id="rId189"/>
    <p:sldId id="502" r:id="rId190"/>
    <p:sldId id="503" r:id="rId191"/>
    <p:sldId id="504" r:id="rId192"/>
    <p:sldId id="268" r:id="rId193"/>
    <p:sldId id="269" r:id="rId194"/>
    <p:sldId id="505" r:id="rId195"/>
    <p:sldId id="506" r:id="rId196"/>
    <p:sldId id="507" r:id="rId197"/>
    <p:sldId id="508" r:id="rId198"/>
    <p:sldId id="509" r:id="rId199"/>
    <p:sldId id="510" r:id="rId200"/>
    <p:sldId id="511" r:id="rId201"/>
    <p:sldId id="512" r:id="rId202"/>
    <p:sldId id="513" r:id="rId203"/>
    <p:sldId id="514" r:id="rId204"/>
    <p:sldId id="515" r:id="rId205"/>
    <p:sldId id="516" r:id="rId206"/>
    <p:sldId id="517" r:id="rId207"/>
    <p:sldId id="518" r:id="rId208"/>
    <p:sldId id="519" r:id="rId209"/>
    <p:sldId id="261" r:id="rId210"/>
    <p:sldId id="520" r:id="rId211"/>
    <p:sldId id="521" r:id="rId212"/>
    <p:sldId id="522" r:id="rId213"/>
    <p:sldId id="523" r:id="rId214"/>
    <p:sldId id="524" r:id="rId215"/>
    <p:sldId id="525" r:id="rId216"/>
    <p:sldId id="270" r:id="rId217"/>
    <p:sldId id="526" r:id="rId218"/>
    <p:sldId id="527" r:id="rId219"/>
    <p:sldId id="528" r:id="rId220"/>
  </p:sldIdLst>
  <p:sldSz cx="9144000" cy="6858000" type="screen4x3"/>
  <p:notesSz cx="6858000" cy="9144000"/>
  <p:defaultTextStyle>
    <a:defPPr>
      <a:defRPr lang="hu-HU"/>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04" autoAdjust="0"/>
    <p:restoredTop sz="85755" autoAdjust="0"/>
  </p:normalViewPr>
  <p:slideViewPr>
    <p:cSldViewPr>
      <p:cViewPr>
        <p:scale>
          <a:sx n="66" d="100"/>
          <a:sy n="66" d="100"/>
        </p:scale>
        <p:origin x="173" y="250"/>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9E7E19-F291-4A4C-8C12-CDDF8063726D}" type="datetimeFigureOut">
              <a:rPr lang="hu-HU" smtClean="0"/>
              <a:t>2022. 02. 08.</a:t>
            </a:fld>
            <a:endParaRPr lang="hu-HU"/>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E9F5DF-9441-48E8-945E-C1FCD9DDA858}" type="slidenum">
              <a:rPr lang="hu-HU" smtClean="0"/>
              <a:t>‹#›</a:t>
            </a:fld>
            <a:endParaRPr lang="hu-HU"/>
          </a:p>
        </p:txBody>
      </p:sp>
    </p:spTree>
    <p:extLst>
      <p:ext uri="{BB962C8B-B14F-4D97-AF65-F5344CB8AC3E}">
        <p14:creationId xmlns:p14="http://schemas.microsoft.com/office/powerpoint/2010/main" val="2751202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hu-HU"/>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hu-HU"/>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hu-HU"/>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3F850EF-A3BA-4956-9EBA-4B718D053217}" type="slidenum">
              <a:rPr lang="hu-HU"/>
              <a:pPr>
                <a:defRPr/>
              </a:pPr>
              <a:t>‹#›</a:t>
            </a:fld>
            <a:endParaRPr lang="hu-HU"/>
          </a:p>
        </p:txBody>
      </p:sp>
    </p:spTree>
    <p:extLst>
      <p:ext uri="{BB962C8B-B14F-4D97-AF65-F5344CB8AC3E}">
        <p14:creationId xmlns:p14="http://schemas.microsoft.com/office/powerpoint/2010/main" val="35322019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PlaceHolder 1"/>
          <p:cNvSpPr>
            <a:spLocks noGrp="1"/>
          </p:cNvSpPr>
          <p:nvPr>
            <p:ph type="body"/>
          </p:nvPr>
        </p:nvSpPr>
        <p:spPr>
          <a:xfrm>
            <a:off x="680720" y="4721185"/>
            <a:ext cx="5445403" cy="4472311"/>
          </a:xfrm>
          <a:prstGeom prst="rect">
            <a:avLst/>
          </a:prstGeom>
        </p:spPr>
        <p:txBody>
          <a:bodyPr/>
          <a:lstStyle/>
          <a:p>
            <a:r>
              <a:rPr lang="hu-HU" dirty="0"/>
              <a:t>-előadás ZH: 5 db kis ZH összesített eredménye, előadások elején 5x5=25 pont</a:t>
            </a:r>
          </a:p>
          <a:p>
            <a:r>
              <a:rPr lang="hu-HU" dirty="0"/>
              <a:t>-labor: 3 db ZH = 3x25 pont</a:t>
            </a:r>
          </a:p>
          <a:p>
            <a:r>
              <a:rPr lang="hu-HU" dirty="0"/>
              <a:t>-mind a 4 ZH-n el kell érni 51 %-</a:t>
            </a:r>
            <a:r>
              <a:rPr lang="hu-HU" dirty="0" err="1"/>
              <a:t>ot</a:t>
            </a:r>
            <a:r>
              <a:rPr lang="hu-HU" dirty="0"/>
              <a:t> (13 pontot)</a:t>
            </a:r>
          </a:p>
          <a:p>
            <a:r>
              <a:rPr lang="hu-HU" dirty="0"/>
              <a:t>-pótlás: utolsó héten</a:t>
            </a:r>
            <a:endParaRPr dirty="0"/>
          </a:p>
        </p:txBody>
      </p:sp>
      <p:sp>
        <p:nvSpPr>
          <p:cNvPr id="783" name="TextShape 2"/>
          <p:cNvSpPr txBox="1"/>
          <p:nvPr/>
        </p:nvSpPr>
        <p:spPr>
          <a:xfrm>
            <a:off x="3855984" y="9440806"/>
            <a:ext cx="2949429" cy="496576"/>
          </a:xfrm>
          <a:prstGeom prst="rect">
            <a:avLst/>
          </a:prstGeom>
        </p:spPr>
        <p:txBody>
          <a:bodyPr anchor="b"/>
          <a:lstStyle/>
          <a:p>
            <a:pPr algn="r"/>
            <a:fld id="{2A67CF52-F04A-4EB7-ADB6-07809BA7793E}" type="slidenum">
              <a:rPr lang="en-US" sz="1200">
                <a:solidFill>
                  <a:srgbClr val="000000"/>
                </a:solidFill>
                <a:latin typeface="Arial"/>
              </a:rPr>
              <a:pPr algn="r"/>
              <a:t>3</a:t>
            </a:fld>
            <a:endParaRPr>
              <a:solidFill>
                <a:prstClr val="black"/>
              </a:solidFill>
              <a:latin typeface="Arial"/>
            </a:endParaRPr>
          </a:p>
        </p:txBody>
      </p:sp>
    </p:spTree>
    <p:extLst>
      <p:ext uri="{BB962C8B-B14F-4D97-AF65-F5344CB8AC3E}">
        <p14:creationId xmlns:p14="http://schemas.microsoft.com/office/powerpoint/2010/main" val="2036863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108</a:t>
            </a:fld>
            <a:endParaRPr lang="hu-HU"/>
          </a:p>
        </p:txBody>
      </p:sp>
    </p:spTree>
    <p:extLst>
      <p:ext uri="{BB962C8B-B14F-4D97-AF65-F5344CB8AC3E}">
        <p14:creationId xmlns:p14="http://schemas.microsoft.com/office/powerpoint/2010/main" val="7375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create</a:t>
            </a:r>
            <a:r>
              <a:rPr lang="hu-HU" dirty="0"/>
              <a:t> </a:t>
            </a:r>
            <a:r>
              <a:rPr lang="hu-HU" dirty="0" err="1"/>
              <a:t>table</a:t>
            </a:r>
            <a:r>
              <a:rPr lang="hu-HU" dirty="0"/>
              <a:t> kutya (</a:t>
            </a:r>
          </a:p>
          <a:p>
            <a:r>
              <a:rPr lang="hu-HU" dirty="0"/>
              <a:t>ID </a:t>
            </a:r>
            <a:r>
              <a:rPr lang="hu-HU" dirty="0" err="1"/>
              <a:t>number</a:t>
            </a:r>
            <a:r>
              <a:rPr lang="hu-HU" dirty="0"/>
              <a:t>(3),</a:t>
            </a:r>
          </a:p>
          <a:p>
            <a:r>
              <a:rPr lang="hu-HU" dirty="0" err="1"/>
              <a:t>nev</a:t>
            </a:r>
            <a:r>
              <a:rPr lang="hu-HU" dirty="0"/>
              <a:t> varchar2(20),</a:t>
            </a:r>
          </a:p>
          <a:p>
            <a:r>
              <a:rPr lang="hu-HU" dirty="0"/>
              <a:t>nem </a:t>
            </a:r>
            <a:r>
              <a:rPr lang="hu-HU" dirty="0" err="1"/>
              <a:t>number</a:t>
            </a:r>
            <a:r>
              <a:rPr lang="hu-HU" dirty="0"/>
              <a:t>(1),</a:t>
            </a:r>
          </a:p>
          <a:p>
            <a:r>
              <a:rPr lang="hu-HU" dirty="0" err="1"/>
              <a:t>szuldatum</a:t>
            </a:r>
            <a:r>
              <a:rPr lang="hu-HU" dirty="0"/>
              <a:t> </a:t>
            </a:r>
            <a:r>
              <a:rPr lang="hu-HU" dirty="0" err="1"/>
              <a:t>date</a:t>
            </a:r>
            <a:r>
              <a:rPr lang="hu-HU" dirty="0"/>
              <a:t> );</a:t>
            </a:r>
          </a:p>
        </p:txBody>
      </p:sp>
      <p:sp>
        <p:nvSpPr>
          <p:cNvPr id="4" name="Dia számának helye 3"/>
          <p:cNvSpPr>
            <a:spLocks noGrp="1"/>
          </p:cNvSpPr>
          <p:nvPr>
            <p:ph type="sldNum" sz="quarter" idx="10"/>
          </p:nvPr>
        </p:nvSpPr>
        <p:spPr/>
        <p:txBody>
          <a:bodyPr/>
          <a:lstStyle/>
          <a:p>
            <a:fld id="{450990BF-9413-4258-8A19-63947086A58F}" type="slidenum">
              <a:rPr lang="hu-HU" smtClean="0"/>
              <a:t>113</a:t>
            </a:fld>
            <a:endParaRPr lang="hu-HU"/>
          </a:p>
        </p:txBody>
      </p:sp>
    </p:spTree>
    <p:extLst>
      <p:ext uri="{BB962C8B-B14F-4D97-AF65-F5344CB8AC3E}">
        <p14:creationId xmlns:p14="http://schemas.microsoft.com/office/powerpoint/2010/main" val="3740719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ALTER TABLE kutya ADD (</a:t>
            </a:r>
            <a:r>
              <a:rPr lang="hu-HU" dirty="0" err="1"/>
              <a:t>gazd_ID</a:t>
            </a:r>
            <a:r>
              <a:rPr lang="hu-HU" dirty="0"/>
              <a:t> </a:t>
            </a:r>
            <a:r>
              <a:rPr lang="hu-HU" dirty="0" err="1"/>
              <a:t>number</a:t>
            </a:r>
            <a:r>
              <a:rPr lang="hu-HU" dirty="0"/>
              <a:t>(6));</a:t>
            </a:r>
          </a:p>
          <a:p>
            <a:r>
              <a:rPr lang="hu-HU" dirty="0"/>
              <a:t>RENAME kutya TO kutyusok;</a:t>
            </a:r>
          </a:p>
          <a:p>
            <a:r>
              <a:rPr lang="hu-HU" dirty="0"/>
              <a:t>DROP TABLE kutyusok;</a:t>
            </a:r>
          </a:p>
        </p:txBody>
      </p:sp>
      <p:sp>
        <p:nvSpPr>
          <p:cNvPr id="4" name="Dia számának helye 3"/>
          <p:cNvSpPr>
            <a:spLocks noGrp="1"/>
          </p:cNvSpPr>
          <p:nvPr>
            <p:ph type="sldNum" sz="quarter" idx="10"/>
          </p:nvPr>
        </p:nvSpPr>
        <p:spPr/>
        <p:txBody>
          <a:bodyPr/>
          <a:lstStyle/>
          <a:p>
            <a:fld id="{450990BF-9413-4258-8A19-63947086A58F}" type="slidenum">
              <a:rPr lang="hu-HU" smtClean="0"/>
              <a:t>114</a:t>
            </a:fld>
            <a:endParaRPr lang="hu-HU"/>
          </a:p>
        </p:txBody>
      </p:sp>
    </p:spTree>
    <p:extLst>
      <p:ext uri="{BB962C8B-B14F-4D97-AF65-F5344CB8AC3E}">
        <p14:creationId xmlns:p14="http://schemas.microsoft.com/office/powerpoint/2010/main" val="290773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CREATE TABLE departments ( department_id NUMBER(4) , department_name VARCHAR2(30) CONSTRAINT dept_name_nn NOT NULL , manager_id NUMBER(6) , location_id NUMBER(4) ) ;</a:t>
            </a:r>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116</a:t>
            </a:fld>
            <a:endParaRPr lang="hu-HU"/>
          </a:p>
        </p:txBody>
      </p:sp>
    </p:spTree>
    <p:extLst>
      <p:ext uri="{BB962C8B-B14F-4D97-AF65-F5344CB8AC3E}">
        <p14:creationId xmlns:p14="http://schemas.microsoft.com/office/powerpoint/2010/main" val="203079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117</a:t>
            </a:fld>
            <a:endParaRPr lang="hu-HU"/>
          </a:p>
        </p:txBody>
      </p:sp>
    </p:spTree>
    <p:extLst>
      <p:ext uri="{BB962C8B-B14F-4D97-AF65-F5344CB8AC3E}">
        <p14:creationId xmlns:p14="http://schemas.microsoft.com/office/powerpoint/2010/main" val="657609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119</a:t>
            </a:fld>
            <a:endParaRPr lang="hu-HU"/>
          </a:p>
        </p:txBody>
      </p:sp>
    </p:spTree>
    <p:extLst>
      <p:ext uri="{BB962C8B-B14F-4D97-AF65-F5344CB8AC3E}">
        <p14:creationId xmlns:p14="http://schemas.microsoft.com/office/powerpoint/2010/main" val="132732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120</a:t>
            </a:fld>
            <a:endParaRPr lang="hu-HU"/>
          </a:p>
        </p:txBody>
      </p:sp>
    </p:spTree>
    <p:extLst>
      <p:ext uri="{BB962C8B-B14F-4D97-AF65-F5344CB8AC3E}">
        <p14:creationId xmlns:p14="http://schemas.microsoft.com/office/powerpoint/2010/main" val="209444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121</a:t>
            </a:fld>
            <a:endParaRPr lang="hu-HU"/>
          </a:p>
        </p:txBody>
      </p:sp>
    </p:spTree>
    <p:extLst>
      <p:ext uri="{BB962C8B-B14F-4D97-AF65-F5344CB8AC3E}">
        <p14:creationId xmlns:p14="http://schemas.microsoft.com/office/powerpoint/2010/main" val="2055056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CREATE TABLE supplier ( </a:t>
            </a:r>
            <a:endParaRPr lang="hu-HU" dirty="0"/>
          </a:p>
          <a:p>
            <a:r>
              <a:rPr lang="en-US" dirty="0" err="1"/>
              <a:t>supplier_id</a:t>
            </a:r>
            <a:r>
              <a:rPr lang="en-US" dirty="0"/>
              <a:t> numeric(10) not null, </a:t>
            </a:r>
            <a:endParaRPr lang="hu-HU" dirty="0"/>
          </a:p>
          <a:p>
            <a:r>
              <a:rPr lang="en-US" dirty="0" err="1"/>
              <a:t>supplier_name</a:t>
            </a:r>
            <a:r>
              <a:rPr lang="en-US" dirty="0"/>
              <a:t> varchar2(50) not null, </a:t>
            </a:r>
            <a:endParaRPr lang="hu-HU" dirty="0"/>
          </a:p>
          <a:p>
            <a:r>
              <a:rPr lang="en-US" dirty="0" err="1"/>
              <a:t>contact_name</a:t>
            </a:r>
            <a:r>
              <a:rPr lang="en-US" dirty="0"/>
              <a:t> varchar2(50), </a:t>
            </a:r>
            <a:endParaRPr lang="hu-HU" dirty="0"/>
          </a:p>
          <a:p>
            <a:r>
              <a:rPr lang="en-US" dirty="0"/>
              <a:t>CONSTRAINT </a:t>
            </a:r>
            <a:r>
              <a:rPr lang="en-US" dirty="0" err="1"/>
              <a:t>supplier_pk</a:t>
            </a:r>
            <a:r>
              <a:rPr lang="en-US" dirty="0"/>
              <a:t> PRIMARY KEY (</a:t>
            </a:r>
            <a:r>
              <a:rPr lang="en-US" dirty="0" err="1"/>
              <a:t>supplier_id</a:t>
            </a:r>
            <a:r>
              <a:rPr lang="en-US" dirty="0"/>
              <a:t>) ); </a:t>
            </a:r>
            <a:endParaRPr lang="hu-HU" dirty="0"/>
          </a:p>
          <a:p>
            <a:endParaRPr lang="hu-HU" dirty="0"/>
          </a:p>
          <a:p>
            <a:r>
              <a:rPr lang="en-US" dirty="0"/>
              <a:t>CREATE TABLE products ( </a:t>
            </a:r>
            <a:endParaRPr lang="hu-HU" dirty="0"/>
          </a:p>
          <a:p>
            <a:r>
              <a:rPr lang="en-US" dirty="0" err="1"/>
              <a:t>product_id</a:t>
            </a:r>
            <a:r>
              <a:rPr lang="en-US" dirty="0"/>
              <a:t> numeric(10) not null, </a:t>
            </a:r>
            <a:endParaRPr lang="hu-HU" dirty="0"/>
          </a:p>
          <a:p>
            <a:r>
              <a:rPr lang="en-US" dirty="0" err="1"/>
              <a:t>supplier_id</a:t>
            </a:r>
            <a:r>
              <a:rPr lang="en-US" dirty="0"/>
              <a:t> numeric(10) not null, </a:t>
            </a:r>
            <a:endParaRPr lang="hu-HU" dirty="0"/>
          </a:p>
          <a:p>
            <a:r>
              <a:rPr lang="en-US" dirty="0"/>
              <a:t>CONSTRAINT </a:t>
            </a:r>
            <a:r>
              <a:rPr lang="en-US" dirty="0" err="1"/>
              <a:t>fk_supplier</a:t>
            </a:r>
            <a:r>
              <a:rPr lang="en-US" dirty="0"/>
              <a:t> FOREIGN KEY (</a:t>
            </a:r>
            <a:r>
              <a:rPr lang="en-US" dirty="0" err="1"/>
              <a:t>supplier_id</a:t>
            </a:r>
            <a:r>
              <a:rPr lang="en-US" dirty="0"/>
              <a:t>) </a:t>
            </a:r>
            <a:endParaRPr lang="hu-HU" dirty="0"/>
          </a:p>
          <a:p>
            <a:r>
              <a:rPr lang="en-US" dirty="0"/>
              <a:t>REFERENCES supplier(</a:t>
            </a:r>
            <a:r>
              <a:rPr lang="en-US" dirty="0" err="1"/>
              <a:t>supplier_id</a:t>
            </a:r>
            <a:r>
              <a:rPr lang="en-US" dirty="0"/>
              <a:t>) ON DELETE CASCADE );</a:t>
            </a:r>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122</a:t>
            </a:fld>
            <a:endParaRPr lang="hu-HU"/>
          </a:p>
        </p:txBody>
      </p:sp>
    </p:spTree>
    <p:extLst>
      <p:ext uri="{BB962C8B-B14F-4D97-AF65-F5344CB8AC3E}">
        <p14:creationId xmlns:p14="http://schemas.microsoft.com/office/powerpoint/2010/main" val="146138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CREATE TABLE employees</a:t>
            </a:r>
            <a:r>
              <a:rPr lang="hu-HU"/>
              <a:t>2</a:t>
            </a:r>
            <a:r>
              <a:rPr lang="en-US"/>
              <a:t>( </a:t>
            </a:r>
            <a:endParaRPr lang="hu-HU"/>
          </a:p>
          <a:p>
            <a:r>
              <a:rPr lang="en-US"/>
              <a:t>employee_id NUMBER(6) , </a:t>
            </a:r>
            <a:endParaRPr lang="hu-HU"/>
          </a:p>
          <a:p>
            <a:r>
              <a:rPr lang="en-US"/>
              <a:t>first_name VARCHAR2(20) , </a:t>
            </a:r>
            <a:endParaRPr lang="hu-HU"/>
          </a:p>
          <a:p>
            <a:r>
              <a:rPr lang="en-US"/>
              <a:t>last_name VARCHAR2(25), </a:t>
            </a:r>
            <a:endParaRPr lang="hu-HU"/>
          </a:p>
          <a:p>
            <a:r>
              <a:rPr lang="en-US"/>
              <a:t>email VARCHAR2(25</a:t>
            </a:r>
            <a:r>
              <a:rPr lang="hu-HU"/>
              <a:t>)</a:t>
            </a:r>
            <a:r>
              <a:rPr lang="en-US"/>
              <a:t>, </a:t>
            </a:r>
            <a:endParaRPr lang="hu-HU"/>
          </a:p>
          <a:p>
            <a:r>
              <a:rPr lang="en-US"/>
              <a:t>phone_number VARCHAR2(20) , </a:t>
            </a:r>
            <a:endParaRPr lang="hu-HU"/>
          </a:p>
          <a:p>
            <a:r>
              <a:rPr lang="en-US"/>
              <a:t>hire_date DATE, </a:t>
            </a:r>
            <a:endParaRPr lang="hu-HU"/>
          </a:p>
          <a:p>
            <a:r>
              <a:rPr lang="en-US"/>
              <a:t>job_id VARCHAR2(10), </a:t>
            </a:r>
            <a:endParaRPr lang="hu-HU"/>
          </a:p>
          <a:p>
            <a:r>
              <a:rPr lang="en-US"/>
              <a:t>salary NUMBER(8,2) , </a:t>
            </a:r>
            <a:endParaRPr lang="hu-HU"/>
          </a:p>
          <a:p>
            <a:r>
              <a:rPr lang="en-US"/>
              <a:t>commission_pct NUMBER(2,2) , </a:t>
            </a:r>
            <a:endParaRPr lang="hu-HU"/>
          </a:p>
          <a:p>
            <a:r>
              <a:rPr lang="en-US"/>
              <a:t>manager_id NUMBER(6) , </a:t>
            </a:r>
            <a:endParaRPr lang="hu-HU"/>
          </a:p>
          <a:p>
            <a:r>
              <a:rPr lang="en-US"/>
              <a:t>department_id NUMBER(4) , </a:t>
            </a:r>
            <a:endParaRPr lang="hu-HU"/>
          </a:p>
          <a:p>
            <a:r>
              <a:rPr lang="en-US"/>
              <a:t>CONSTRAINT emp_email_uk</a:t>
            </a:r>
            <a:r>
              <a:rPr lang="hu-HU"/>
              <a:t>2</a:t>
            </a:r>
            <a:r>
              <a:rPr lang="en-US"/>
              <a:t> UNIQUE (email) ) ;</a:t>
            </a:r>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123</a:t>
            </a:fld>
            <a:endParaRPr lang="hu-HU"/>
          </a:p>
        </p:txBody>
      </p:sp>
    </p:spTree>
    <p:extLst>
      <p:ext uri="{BB962C8B-B14F-4D97-AF65-F5344CB8AC3E}">
        <p14:creationId xmlns:p14="http://schemas.microsoft.com/office/powerpoint/2010/main" val="76901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PlaceHolder 1"/>
          <p:cNvSpPr>
            <a:spLocks noGrp="1"/>
          </p:cNvSpPr>
          <p:nvPr>
            <p:ph type="body"/>
          </p:nvPr>
        </p:nvSpPr>
        <p:spPr>
          <a:xfrm>
            <a:off x="680720" y="4721185"/>
            <a:ext cx="5445403" cy="4472311"/>
          </a:xfrm>
          <a:prstGeom prst="rect">
            <a:avLst/>
          </a:prstGeom>
        </p:spPr>
        <p:txBody>
          <a:bodyPr/>
          <a:lstStyle/>
          <a:p>
            <a:endParaRPr dirty="0"/>
          </a:p>
        </p:txBody>
      </p:sp>
      <p:sp>
        <p:nvSpPr>
          <p:cNvPr id="783" name="TextShape 2"/>
          <p:cNvSpPr txBox="1"/>
          <p:nvPr/>
        </p:nvSpPr>
        <p:spPr>
          <a:xfrm>
            <a:off x="3855984" y="9440806"/>
            <a:ext cx="2949429" cy="496576"/>
          </a:xfrm>
          <a:prstGeom prst="rect">
            <a:avLst/>
          </a:prstGeom>
        </p:spPr>
        <p:txBody>
          <a:bodyPr anchor="b"/>
          <a:lstStyle/>
          <a:p>
            <a:pPr algn="r"/>
            <a:fld id="{2A67CF52-F04A-4EB7-ADB6-07809BA7793E}" type="slidenum">
              <a:rPr lang="en-US" sz="1200">
                <a:solidFill>
                  <a:srgbClr val="000000"/>
                </a:solidFill>
                <a:latin typeface="Arial"/>
              </a:rPr>
              <a:pPr algn="r"/>
              <a:t>4</a:t>
            </a:fld>
            <a:endParaRPr>
              <a:solidFill>
                <a:prstClr val="black"/>
              </a:solidFill>
              <a:latin typeface="Arial"/>
            </a:endParaRPr>
          </a:p>
        </p:txBody>
      </p:sp>
    </p:spTree>
    <p:extLst>
      <p:ext uri="{BB962C8B-B14F-4D97-AF65-F5344CB8AC3E}">
        <p14:creationId xmlns:p14="http://schemas.microsoft.com/office/powerpoint/2010/main" val="1132565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CREATE TABLE departments ( </a:t>
            </a:r>
            <a:endParaRPr lang="hu-HU"/>
          </a:p>
          <a:p>
            <a:r>
              <a:rPr lang="en-US"/>
              <a:t>department_id NUMBER(4) , </a:t>
            </a:r>
            <a:endParaRPr lang="hu-HU"/>
          </a:p>
          <a:p>
            <a:r>
              <a:rPr lang="en-US"/>
              <a:t>department_name VARCHAR2(30) CONSTRAINT dept_name_nn NOT NULL , </a:t>
            </a:r>
            <a:endParaRPr lang="hu-HU"/>
          </a:p>
          <a:p>
            <a:r>
              <a:rPr lang="en-US"/>
              <a:t>manager_id NUMBER(6) , </a:t>
            </a:r>
            <a:endParaRPr lang="hu-HU"/>
          </a:p>
          <a:p>
            <a:r>
              <a:rPr lang="en-US"/>
              <a:t>location_id NUMBER(4) ) ;</a:t>
            </a:r>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124</a:t>
            </a:fld>
            <a:endParaRPr lang="hu-HU"/>
          </a:p>
        </p:txBody>
      </p:sp>
    </p:spTree>
    <p:extLst>
      <p:ext uri="{BB962C8B-B14F-4D97-AF65-F5344CB8AC3E}">
        <p14:creationId xmlns:p14="http://schemas.microsoft.com/office/powerpoint/2010/main" val="225290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CREATE TABLE employees</a:t>
            </a:r>
            <a:r>
              <a:rPr lang="hu-HU" dirty="0"/>
              <a:t>2</a:t>
            </a:r>
            <a:r>
              <a:rPr lang="en-US" dirty="0"/>
              <a:t>( </a:t>
            </a:r>
            <a:endParaRPr lang="hu-HU" dirty="0"/>
          </a:p>
          <a:p>
            <a:r>
              <a:rPr lang="en-US" dirty="0" err="1"/>
              <a:t>employee_id</a:t>
            </a:r>
            <a:r>
              <a:rPr lang="en-US" dirty="0"/>
              <a:t> NUMBER(6) , </a:t>
            </a:r>
            <a:endParaRPr lang="hu-HU" dirty="0"/>
          </a:p>
          <a:p>
            <a:r>
              <a:rPr lang="en-US" dirty="0" err="1"/>
              <a:t>first_name</a:t>
            </a:r>
            <a:r>
              <a:rPr lang="en-US" dirty="0"/>
              <a:t> VARCHAR2(20) , </a:t>
            </a:r>
            <a:endParaRPr lang="hu-HU" dirty="0"/>
          </a:p>
          <a:p>
            <a:r>
              <a:rPr lang="en-US" dirty="0" err="1"/>
              <a:t>last_name</a:t>
            </a:r>
            <a:r>
              <a:rPr lang="en-US" dirty="0"/>
              <a:t> VARCHAR2(25), </a:t>
            </a:r>
            <a:endParaRPr lang="hu-HU" dirty="0"/>
          </a:p>
          <a:p>
            <a:r>
              <a:rPr lang="en-US" dirty="0"/>
              <a:t>email VARCHAR2(25</a:t>
            </a:r>
            <a:r>
              <a:rPr lang="hu-HU" dirty="0"/>
              <a:t>)</a:t>
            </a:r>
            <a:r>
              <a:rPr lang="en-US" dirty="0"/>
              <a:t>, </a:t>
            </a:r>
            <a:endParaRPr lang="hu-HU" dirty="0"/>
          </a:p>
          <a:p>
            <a:r>
              <a:rPr lang="en-US" dirty="0" err="1"/>
              <a:t>phone_number</a:t>
            </a:r>
            <a:r>
              <a:rPr lang="en-US" dirty="0"/>
              <a:t> VARCHAR2(20) , </a:t>
            </a:r>
            <a:endParaRPr lang="hu-HU" dirty="0"/>
          </a:p>
          <a:p>
            <a:r>
              <a:rPr lang="en-US" dirty="0" err="1"/>
              <a:t>hire_date</a:t>
            </a:r>
            <a:r>
              <a:rPr lang="en-US" dirty="0"/>
              <a:t> DATE, </a:t>
            </a:r>
            <a:endParaRPr lang="hu-HU" dirty="0"/>
          </a:p>
          <a:p>
            <a:r>
              <a:rPr lang="en-US" dirty="0" err="1"/>
              <a:t>job_id</a:t>
            </a:r>
            <a:r>
              <a:rPr lang="en-US" dirty="0"/>
              <a:t> VARCHAR2(10), </a:t>
            </a:r>
            <a:endParaRPr lang="hu-HU" dirty="0"/>
          </a:p>
          <a:p>
            <a:r>
              <a:rPr lang="en-US" dirty="0"/>
              <a:t>salary NUMBER(8,2) , </a:t>
            </a:r>
            <a:endParaRPr lang="hu-HU" dirty="0"/>
          </a:p>
          <a:p>
            <a:r>
              <a:rPr lang="en-US" dirty="0" err="1"/>
              <a:t>commission_pct</a:t>
            </a:r>
            <a:r>
              <a:rPr lang="en-US" dirty="0"/>
              <a:t> NUMBER(2,2) , </a:t>
            </a:r>
            <a:endParaRPr lang="hu-HU" dirty="0"/>
          </a:p>
          <a:p>
            <a:r>
              <a:rPr lang="en-US" dirty="0" err="1"/>
              <a:t>manager_id</a:t>
            </a:r>
            <a:r>
              <a:rPr lang="en-US" dirty="0"/>
              <a:t> NUMBER(6) , </a:t>
            </a:r>
            <a:endParaRPr lang="hu-HU" dirty="0"/>
          </a:p>
          <a:p>
            <a:r>
              <a:rPr lang="en-US" dirty="0" err="1"/>
              <a:t>department_id</a:t>
            </a:r>
            <a:r>
              <a:rPr lang="en-US" dirty="0"/>
              <a:t> NUMBER(4) , </a:t>
            </a:r>
            <a:endParaRPr lang="hu-HU" dirty="0"/>
          </a:p>
          <a:p>
            <a:r>
              <a:rPr lang="en-US" dirty="0"/>
              <a:t>CONSTRAINT </a:t>
            </a:r>
            <a:r>
              <a:rPr lang="en-US" dirty="0" err="1"/>
              <a:t>emp_salary_min</a:t>
            </a:r>
            <a:r>
              <a:rPr lang="hu-HU" dirty="0"/>
              <a:t>2</a:t>
            </a:r>
            <a:r>
              <a:rPr lang="en-US" dirty="0"/>
              <a:t> CHECK (salary &gt; 0) , </a:t>
            </a:r>
            <a:endParaRPr lang="hu-HU" dirty="0"/>
          </a:p>
          <a:p>
            <a:r>
              <a:rPr lang="en-US" dirty="0"/>
              <a:t>CONSTRAINT </a:t>
            </a:r>
            <a:r>
              <a:rPr lang="en-US" dirty="0" err="1"/>
              <a:t>emp_email_uk</a:t>
            </a:r>
            <a:r>
              <a:rPr lang="hu-HU" dirty="0"/>
              <a:t>2</a:t>
            </a:r>
            <a:r>
              <a:rPr lang="en-US" dirty="0"/>
              <a:t> UNIQUE (email) ) ;</a:t>
            </a:r>
            <a:endParaRPr lang="hu-HU" dirty="0"/>
          </a:p>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125</a:t>
            </a:fld>
            <a:endParaRPr lang="hu-HU"/>
          </a:p>
        </p:txBody>
      </p:sp>
    </p:spTree>
    <p:extLst>
      <p:ext uri="{BB962C8B-B14F-4D97-AF65-F5344CB8AC3E}">
        <p14:creationId xmlns:p14="http://schemas.microsoft.com/office/powerpoint/2010/main" val="378261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131</a:t>
            </a:fld>
            <a:endParaRPr lang="hu-HU"/>
          </a:p>
        </p:txBody>
      </p:sp>
    </p:spTree>
    <p:extLst>
      <p:ext uri="{BB962C8B-B14F-4D97-AF65-F5344CB8AC3E}">
        <p14:creationId xmlns:p14="http://schemas.microsoft.com/office/powerpoint/2010/main" val="3060532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135</a:t>
            </a:fld>
            <a:endParaRPr lang="hu-HU"/>
          </a:p>
        </p:txBody>
      </p:sp>
    </p:spTree>
    <p:extLst>
      <p:ext uri="{BB962C8B-B14F-4D97-AF65-F5344CB8AC3E}">
        <p14:creationId xmlns:p14="http://schemas.microsoft.com/office/powerpoint/2010/main" val="2074407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136</a:t>
            </a:fld>
            <a:endParaRPr lang="hu-HU"/>
          </a:p>
        </p:txBody>
      </p:sp>
    </p:spTree>
    <p:extLst>
      <p:ext uri="{BB962C8B-B14F-4D97-AF65-F5344CB8AC3E}">
        <p14:creationId xmlns:p14="http://schemas.microsoft.com/office/powerpoint/2010/main" val="3217640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137</a:t>
            </a:fld>
            <a:endParaRPr lang="hu-HU"/>
          </a:p>
        </p:txBody>
      </p:sp>
    </p:spTree>
    <p:extLst>
      <p:ext uri="{BB962C8B-B14F-4D97-AF65-F5344CB8AC3E}">
        <p14:creationId xmlns:p14="http://schemas.microsoft.com/office/powerpoint/2010/main" val="2499884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144</a:t>
            </a:fld>
            <a:endParaRPr lang="hu-HU"/>
          </a:p>
        </p:txBody>
      </p:sp>
    </p:spTree>
    <p:extLst>
      <p:ext uri="{BB962C8B-B14F-4D97-AF65-F5344CB8AC3E}">
        <p14:creationId xmlns:p14="http://schemas.microsoft.com/office/powerpoint/2010/main" val="818533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Use the CREATE SEQUENCE statement to create a </a:t>
            </a:r>
            <a:r>
              <a:rPr lang="en-US" b="1" dirty="0"/>
              <a:t>sequence</a:t>
            </a:r>
            <a:r>
              <a:rPr lang="en-US" dirty="0"/>
              <a:t>, which is a database object from which multiple users may generate unique integers. You can use sequences to automatically generate primary key values.</a:t>
            </a:r>
          </a:p>
          <a:p>
            <a:r>
              <a:rPr lang="en-US" dirty="0"/>
              <a:t>When a sequence number is generated, the sequence is incremented, independent of the transaction committing or rolling back. If two users concurrently increment the same sequence, then the sequence numbers each user acquires may have gaps, because sequence numbers are being generated by the other user. One user can never acquire the sequence number generated by another user. Once a sequence value is generated by one user, that user can continue to access that value regardless of whether the sequence is incremented by another user.</a:t>
            </a:r>
          </a:p>
          <a:p>
            <a:r>
              <a:rPr lang="en-US" dirty="0"/>
              <a:t>Sequence numbers are generated independently of tables, so the same sequence can be used for one or for multiple tables. It is possible that individual sequence numbers will appear to be skipped, because they were generated and used in a transaction that ultimately rolled back. Additionally, a single user may not realize that other users are drawing from the same sequence.</a:t>
            </a:r>
          </a:p>
          <a:p>
            <a:r>
              <a:rPr lang="en-US" dirty="0"/>
              <a:t>Once a sequence is created, you can access its values in SQL statements with the CURRVAL </a:t>
            </a:r>
            <a:r>
              <a:rPr lang="en-US" dirty="0" err="1"/>
              <a:t>pseudocolumn</a:t>
            </a:r>
            <a:r>
              <a:rPr lang="en-US" dirty="0"/>
              <a:t>, which returns the current value of the sequence, or the NEXTVAL </a:t>
            </a:r>
            <a:r>
              <a:rPr lang="en-US" dirty="0" err="1"/>
              <a:t>pseudocolumn</a:t>
            </a:r>
            <a:r>
              <a:rPr lang="en-US" dirty="0"/>
              <a:t>, which increments the sequence and returns the new value.</a:t>
            </a:r>
          </a:p>
          <a:p>
            <a:endParaRPr lang="hu-HU" sz="1200" kern="1200" dirty="0">
              <a:solidFill>
                <a:schemeClr val="tx1"/>
              </a:solidFill>
              <a:effectLst/>
              <a:latin typeface="+mn-lt"/>
              <a:ea typeface="+mn-ea"/>
              <a:cs typeface="+mn-cs"/>
            </a:endParaRPr>
          </a:p>
          <a:p>
            <a:r>
              <a:rPr lang="en-US" sz="1200" b="1" kern="1200" dirty="0">
                <a:solidFill>
                  <a:schemeClr val="tx1"/>
                </a:solidFill>
                <a:latin typeface="+mn-lt"/>
                <a:ea typeface="+mn-ea"/>
                <a:cs typeface="+mn-cs"/>
              </a:rPr>
              <a:t>Prerequisites</a:t>
            </a:r>
            <a:endParaRPr lang="en-US" dirty="0"/>
          </a:p>
          <a:p>
            <a:r>
              <a:rPr lang="en-US" dirty="0"/>
              <a:t>To create a sequence in your own schema, you must have the CREATE SEQUENCE system privilege.</a:t>
            </a:r>
          </a:p>
          <a:p>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CACHE</a:t>
            </a:r>
            <a:r>
              <a:rPr lang="en-US" dirty="0"/>
              <a:t/>
            </a:r>
            <a:br>
              <a:rPr lang="en-US" dirty="0"/>
            </a:br>
            <a:r>
              <a:rPr lang="en-US" dirty="0"/>
              <a:t>Specify how many values of the sequence the database </a:t>
            </a:r>
            <a:r>
              <a:rPr lang="en-US" dirty="0" err="1"/>
              <a:t>preallocates</a:t>
            </a:r>
            <a:r>
              <a:rPr lang="en-US" dirty="0"/>
              <a:t> and keeps in memory for faster access.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NOCACHE </a:t>
            </a:r>
            <a:r>
              <a:rPr lang="en-US" dirty="0"/>
              <a:t/>
            </a:r>
            <a:br>
              <a:rPr lang="en-US" dirty="0"/>
            </a:br>
            <a:r>
              <a:rPr lang="en-US" dirty="0"/>
              <a:t>Specify NOCACHE to indicate that values of the sequence are not </a:t>
            </a:r>
            <a:r>
              <a:rPr lang="en-US" dirty="0" err="1"/>
              <a:t>preallocated</a:t>
            </a:r>
            <a:r>
              <a:rPr lang="en-US" dirty="0"/>
              <a:t>. If you omit both CACHE and NOCACHE, the database caches 20 sequence numbers by default.</a:t>
            </a:r>
          </a:p>
          <a:p>
            <a:endParaRPr lang="en-US" sz="120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085A939A-73BE-49FF-83BF-94C388059197}" type="slidenum">
              <a:rPr lang="hu-HU" smtClean="0"/>
              <a:t>147</a:t>
            </a:fld>
            <a:endParaRPr lang="hu-HU"/>
          </a:p>
        </p:txBody>
      </p:sp>
    </p:spTree>
    <p:extLst>
      <p:ext uri="{BB962C8B-B14F-4D97-AF65-F5344CB8AC3E}">
        <p14:creationId xmlns:p14="http://schemas.microsoft.com/office/powerpoint/2010/main" val="2808434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Use the CREATE SEQUENCE statement to create a </a:t>
            </a:r>
            <a:r>
              <a:rPr lang="en-US" b="1" dirty="0"/>
              <a:t>sequence</a:t>
            </a:r>
            <a:r>
              <a:rPr lang="en-US" dirty="0"/>
              <a:t>, which is a database object from which multiple users may generate unique integers. When a sequence number is generated, the sequence is incremented, independent of the transaction committing or rolling back. If two users concurrently increment the same sequence, then the sequence numbers each user acquires may have gaps, because sequence numbers are being generated by the other user. One user can never acquire the sequence number generated by another user. Once a sequence value is generated by one user, that user can continue to access that value regardless of whether the sequence is incremented by another user.</a:t>
            </a:r>
          </a:p>
          <a:p>
            <a:r>
              <a:rPr lang="en-US" dirty="0"/>
              <a:t>Sequence numbers are generated independently of tables, so the same sequence can be used for one or for multiple tables. It is possible that individual sequence numbers will appear to be skipped, because they were generated and used in a transaction that ultimately rolled back. Additionally, a single user may not realize that other users are drawing from the same sequence.</a:t>
            </a:r>
          </a:p>
          <a:p>
            <a:r>
              <a:rPr lang="en-US" dirty="0"/>
              <a:t>Once a sequence is created, you can access its values in SQL statements with the CURRVAL </a:t>
            </a:r>
            <a:r>
              <a:rPr lang="en-US" dirty="0" err="1"/>
              <a:t>pseudocolumn</a:t>
            </a:r>
            <a:r>
              <a:rPr lang="en-US" dirty="0"/>
              <a:t>, which returns the current value of the sequence, or the NEXTVAL </a:t>
            </a:r>
            <a:r>
              <a:rPr lang="en-US" dirty="0" err="1"/>
              <a:t>pseudocolumn</a:t>
            </a:r>
            <a:r>
              <a:rPr lang="en-US" dirty="0"/>
              <a:t>, which increments the sequence and returns the new value.</a:t>
            </a:r>
          </a:p>
          <a:p>
            <a:endParaRPr lang="hu-HU" sz="1200" kern="1200" dirty="0">
              <a:solidFill>
                <a:schemeClr val="tx1"/>
              </a:solidFill>
              <a:effectLst/>
              <a:latin typeface="+mn-lt"/>
              <a:ea typeface="+mn-ea"/>
              <a:cs typeface="+mn-cs"/>
            </a:endParaRPr>
          </a:p>
          <a:p>
            <a:r>
              <a:rPr lang="en-US" sz="1200" b="1" kern="1200" dirty="0">
                <a:solidFill>
                  <a:schemeClr val="tx1"/>
                </a:solidFill>
                <a:latin typeface="+mn-lt"/>
                <a:ea typeface="+mn-ea"/>
                <a:cs typeface="+mn-cs"/>
              </a:rPr>
              <a:t>Prerequisites</a:t>
            </a:r>
            <a:endParaRPr lang="en-US" dirty="0"/>
          </a:p>
          <a:p>
            <a:r>
              <a:rPr lang="en-US" dirty="0"/>
              <a:t>To create a sequence in your own schema, you must have the CREATE SEQUENCE system privilege.</a:t>
            </a:r>
          </a:p>
          <a:p>
            <a:endParaRPr lang="hu-H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085A939A-73BE-49FF-83BF-94C388059197}" type="slidenum">
              <a:rPr lang="hu-HU" smtClean="0"/>
              <a:t>148</a:t>
            </a:fld>
            <a:endParaRPr lang="hu-HU"/>
          </a:p>
        </p:txBody>
      </p:sp>
    </p:spTree>
    <p:extLst>
      <p:ext uri="{BB962C8B-B14F-4D97-AF65-F5344CB8AC3E}">
        <p14:creationId xmlns:p14="http://schemas.microsoft.com/office/powerpoint/2010/main" val="1643355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085A939A-73BE-49FF-83BF-94C388059197}" type="slidenum">
              <a:rPr lang="hu-HU" smtClean="0"/>
              <a:t>149</a:t>
            </a:fld>
            <a:endParaRPr lang="hu-HU"/>
          </a:p>
        </p:txBody>
      </p:sp>
    </p:spTree>
    <p:extLst>
      <p:ext uri="{BB962C8B-B14F-4D97-AF65-F5344CB8AC3E}">
        <p14:creationId xmlns:p14="http://schemas.microsoft.com/office/powerpoint/2010/main" val="68233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Megoldás:</a:t>
            </a:r>
          </a:p>
          <a:p>
            <a:r>
              <a:rPr lang="en-US" dirty="0"/>
              <a:t>select </a:t>
            </a:r>
            <a:r>
              <a:rPr lang="en-US" dirty="0" err="1"/>
              <a:t>street_address</a:t>
            </a:r>
            <a:r>
              <a:rPr lang="en-US" dirty="0"/>
              <a:t>, </a:t>
            </a:r>
            <a:r>
              <a:rPr lang="en-US" dirty="0" err="1"/>
              <a:t>postal_code</a:t>
            </a:r>
            <a:r>
              <a:rPr lang="en-US" dirty="0"/>
              <a:t>, city from locations</a:t>
            </a:r>
          </a:p>
          <a:p>
            <a:r>
              <a:rPr lang="hu-HU" dirty="0" err="1"/>
              <a:t>where</a:t>
            </a:r>
            <a:r>
              <a:rPr lang="hu-HU" dirty="0"/>
              <a:t> </a:t>
            </a:r>
            <a:r>
              <a:rPr lang="en-US" dirty="0"/>
              <a:t>lower(</a:t>
            </a:r>
            <a:r>
              <a:rPr lang="en-US" dirty="0" err="1"/>
              <a:t>country_id</a:t>
            </a:r>
            <a:r>
              <a:rPr lang="en-US" dirty="0"/>
              <a:t>) </a:t>
            </a:r>
            <a:r>
              <a:rPr lang="hu-HU" dirty="0" err="1"/>
              <a:t>in</a:t>
            </a:r>
            <a:r>
              <a:rPr lang="en-US" dirty="0"/>
              <a:t> ('us','</a:t>
            </a:r>
            <a:r>
              <a:rPr lang="en-US" dirty="0" err="1"/>
              <a:t>uk</a:t>
            </a:r>
            <a:r>
              <a:rPr lang="en-US" dirty="0"/>
              <a:t>') </a:t>
            </a:r>
            <a:r>
              <a:rPr lang="hu-HU" dirty="0"/>
              <a:t>and</a:t>
            </a:r>
            <a:r>
              <a:rPr lang="en-US" dirty="0"/>
              <a:t> </a:t>
            </a:r>
            <a:r>
              <a:rPr lang="en-US" dirty="0" err="1"/>
              <a:t>location_id</a:t>
            </a:r>
            <a:r>
              <a:rPr lang="en-US" dirty="0"/>
              <a:t>&lt;2500</a:t>
            </a:r>
            <a:endParaRPr lang="hu-HU" dirty="0"/>
          </a:p>
          <a:p>
            <a:r>
              <a:rPr lang="hu-HU" dirty="0" err="1"/>
              <a:t>order</a:t>
            </a:r>
            <a:r>
              <a:rPr lang="hu-HU" dirty="0"/>
              <a:t> </a:t>
            </a:r>
            <a:r>
              <a:rPr lang="hu-HU" dirty="0" err="1"/>
              <a:t>by</a:t>
            </a:r>
            <a:r>
              <a:rPr lang="hu-HU" dirty="0"/>
              <a:t> city;</a:t>
            </a:r>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32</a:t>
            </a:fld>
            <a:endParaRPr lang="hu-HU"/>
          </a:p>
        </p:txBody>
      </p:sp>
    </p:spTree>
    <p:extLst>
      <p:ext uri="{BB962C8B-B14F-4D97-AF65-F5344CB8AC3E}">
        <p14:creationId xmlns:p14="http://schemas.microsoft.com/office/powerpoint/2010/main" val="4240063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create table employees2 as select * from EMPLOYEES;</a:t>
            </a:r>
          </a:p>
          <a:p>
            <a:r>
              <a:rPr lang="en-US"/>
              <a:t>create table departments2 as select * from departments;</a:t>
            </a:r>
          </a:p>
          <a:p>
            <a:r>
              <a:rPr lang="en-US"/>
              <a:t>alter table departments2 add constraint dept2_pk primary key (department_id);</a:t>
            </a:r>
          </a:p>
          <a:p>
            <a:r>
              <a:rPr lang="en-US"/>
              <a:t>alter table employees2 add constraint emp2_pk primary key (employee_id);</a:t>
            </a:r>
          </a:p>
          <a:p>
            <a:r>
              <a:rPr lang="en-US"/>
              <a:t>alter table employees2 add constraint emp2_deptid_fk foreign key (department_id) </a:t>
            </a:r>
          </a:p>
          <a:p>
            <a:r>
              <a:rPr lang="en-US"/>
              <a:t>references departments2 ;</a:t>
            </a:r>
          </a:p>
          <a:p>
            <a:r>
              <a:rPr lang="en-US"/>
              <a:t>alter table employees2 add constraint lastname_ck check (last_name is not null </a:t>
            </a:r>
          </a:p>
          <a:p>
            <a:r>
              <a:rPr lang="en-US"/>
              <a:t>and salary&gt;=700);</a:t>
            </a:r>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150</a:t>
            </a:fld>
            <a:endParaRPr lang="hu-HU"/>
          </a:p>
        </p:txBody>
      </p:sp>
    </p:spTree>
    <p:extLst>
      <p:ext uri="{BB962C8B-B14F-4D97-AF65-F5344CB8AC3E}">
        <p14:creationId xmlns:p14="http://schemas.microsoft.com/office/powerpoint/2010/main" val="377745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151</a:t>
            </a:fld>
            <a:endParaRPr lang="hu-HU"/>
          </a:p>
        </p:txBody>
      </p:sp>
    </p:spTree>
    <p:extLst>
      <p:ext uri="{BB962C8B-B14F-4D97-AF65-F5344CB8AC3E}">
        <p14:creationId xmlns:p14="http://schemas.microsoft.com/office/powerpoint/2010/main" val="166658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INSERT INTO employees2(</a:t>
            </a:r>
            <a:r>
              <a:rPr lang="hu-HU" dirty="0" err="1"/>
              <a:t>employee_id</a:t>
            </a:r>
            <a:r>
              <a:rPr lang="hu-HU" dirty="0"/>
              <a:t>, </a:t>
            </a:r>
            <a:r>
              <a:rPr lang="hu-HU" dirty="0" err="1"/>
              <a:t>first_name</a:t>
            </a:r>
            <a:r>
              <a:rPr lang="hu-HU" dirty="0"/>
              <a:t>, </a:t>
            </a:r>
            <a:r>
              <a:rPr lang="hu-HU" dirty="0" err="1"/>
              <a:t>last_name</a:t>
            </a:r>
            <a:r>
              <a:rPr lang="hu-HU" dirty="0"/>
              <a:t>, email, </a:t>
            </a:r>
            <a:r>
              <a:rPr lang="hu-HU" dirty="0" err="1"/>
              <a:t>hire_date</a:t>
            </a:r>
            <a:r>
              <a:rPr lang="hu-HU" dirty="0"/>
              <a:t>, </a:t>
            </a:r>
            <a:r>
              <a:rPr lang="hu-HU" dirty="0" err="1"/>
              <a:t>department_id</a:t>
            </a:r>
            <a:r>
              <a:rPr lang="hu-HU" dirty="0"/>
              <a:t>, </a:t>
            </a:r>
            <a:r>
              <a:rPr lang="hu-HU" dirty="0" err="1"/>
              <a:t>job_id</a:t>
            </a:r>
            <a:r>
              <a:rPr lang="hu-HU" dirty="0"/>
              <a:t>) </a:t>
            </a:r>
          </a:p>
          <a:p>
            <a:r>
              <a:rPr lang="hu-HU" dirty="0"/>
              <a:t>VALUES (1112,'Izolda','Huncut','hizolda',</a:t>
            </a:r>
          </a:p>
          <a:p>
            <a:r>
              <a:rPr lang="hu-HU" dirty="0" err="1"/>
              <a:t>to_date</a:t>
            </a:r>
            <a:r>
              <a:rPr lang="hu-HU" dirty="0"/>
              <a:t>('2018.03.01','YYYY.MM.DD'),42, 'SA_MAN');</a:t>
            </a:r>
          </a:p>
        </p:txBody>
      </p:sp>
      <p:sp>
        <p:nvSpPr>
          <p:cNvPr id="4" name="Dia számának helye 3"/>
          <p:cNvSpPr>
            <a:spLocks noGrp="1"/>
          </p:cNvSpPr>
          <p:nvPr>
            <p:ph type="sldNum" sz="quarter" idx="10"/>
          </p:nvPr>
        </p:nvSpPr>
        <p:spPr/>
        <p:txBody>
          <a:bodyPr/>
          <a:lstStyle/>
          <a:p>
            <a:fld id="{450990BF-9413-4258-8A19-63947086A58F}" type="slidenum">
              <a:rPr lang="hu-HU" smtClean="0"/>
              <a:t>155</a:t>
            </a:fld>
            <a:endParaRPr lang="hu-HU"/>
          </a:p>
        </p:txBody>
      </p:sp>
    </p:spTree>
    <p:extLst>
      <p:ext uri="{BB962C8B-B14F-4D97-AF65-F5344CB8AC3E}">
        <p14:creationId xmlns:p14="http://schemas.microsoft.com/office/powerpoint/2010/main" val="930301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157</a:t>
            </a:fld>
            <a:endParaRPr lang="hu-HU"/>
          </a:p>
        </p:txBody>
      </p:sp>
    </p:spTree>
    <p:extLst>
      <p:ext uri="{BB962C8B-B14F-4D97-AF65-F5344CB8AC3E}">
        <p14:creationId xmlns:p14="http://schemas.microsoft.com/office/powerpoint/2010/main" val="3831549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UPDATE employees2</a:t>
            </a:r>
          </a:p>
          <a:p>
            <a:pPr rtl="0"/>
            <a:r>
              <a:rPr lang="en-US" sz="1200" b="0" i="0" u="none" strike="noStrike" kern="1200" baseline="0" dirty="0">
                <a:solidFill>
                  <a:schemeClr val="tx1"/>
                </a:solidFill>
                <a:latin typeface="+mn-lt"/>
                <a:ea typeface="+mn-ea"/>
                <a:cs typeface="+mn-cs"/>
              </a:rPr>
              <a:t>SET salary=salary*1.1</a:t>
            </a:r>
          </a:p>
          <a:p>
            <a:pPr rtl="0"/>
            <a:r>
              <a:rPr lang="en-US" sz="1200" b="0" i="0" u="none" strike="noStrike" kern="1200" baseline="0" dirty="0">
                <a:solidFill>
                  <a:schemeClr val="tx1"/>
                </a:solidFill>
                <a:latin typeface="+mn-lt"/>
                <a:ea typeface="+mn-ea"/>
                <a:cs typeface="+mn-cs"/>
              </a:rPr>
              <a:t>WHERE salary&lt;10000 and </a:t>
            </a:r>
            <a:r>
              <a:rPr lang="en-US" sz="1200" b="0" i="0" u="none" strike="noStrike" kern="1200" baseline="0" dirty="0" err="1">
                <a:solidFill>
                  <a:schemeClr val="tx1"/>
                </a:solidFill>
                <a:latin typeface="+mn-lt"/>
                <a:ea typeface="+mn-ea"/>
                <a:cs typeface="+mn-cs"/>
              </a:rPr>
              <a:t>commission_pct</a:t>
            </a:r>
            <a:r>
              <a:rPr lang="en-US" sz="1200" b="0" i="0" u="none" strike="noStrike" kern="1200" baseline="0" dirty="0">
                <a:solidFill>
                  <a:schemeClr val="tx1"/>
                </a:solidFill>
                <a:latin typeface="+mn-lt"/>
                <a:ea typeface="+mn-ea"/>
                <a:cs typeface="+mn-cs"/>
              </a:rPr>
              <a:t> IS NULL;</a:t>
            </a:r>
            <a:endParaRPr lang="hu-HU" sz="1200" b="0" i="0" u="none" strike="noStrike" kern="1200" baseline="0" dirty="0">
              <a:solidFill>
                <a:schemeClr val="tx1"/>
              </a:solidFill>
              <a:latin typeface="+mn-lt"/>
              <a:ea typeface="+mn-ea"/>
              <a:cs typeface="+mn-cs"/>
            </a:endParaRPr>
          </a:p>
          <a:p>
            <a:pPr rtl="0"/>
            <a:endParaRPr lang="hu-HU" sz="1200" b="0" i="0" u="none" strike="noStrike" kern="1200" baseline="0" dirty="0">
              <a:solidFill>
                <a:schemeClr val="tx1"/>
              </a:solidFill>
              <a:latin typeface="+mn-lt"/>
              <a:ea typeface="+mn-ea"/>
              <a:cs typeface="+mn-cs"/>
            </a:endParaRPr>
          </a:p>
          <a:p>
            <a:pPr rtl="0"/>
            <a:r>
              <a:rPr lang="en-US" dirty="0"/>
              <a:t>UPDATE employees2</a:t>
            </a:r>
          </a:p>
          <a:p>
            <a:pPr rtl="0"/>
            <a:r>
              <a:rPr lang="en-US" dirty="0"/>
              <a:t>SET </a:t>
            </a:r>
            <a:r>
              <a:rPr lang="en-US" dirty="0" err="1"/>
              <a:t>commission_pct</a:t>
            </a:r>
            <a:r>
              <a:rPr lang="en-US" dirty="0"/>
              <a:t>=</a:t>
            </a:r>
            <a:r>
              <a:rPr lang="en-US" dirty="0" err="1"/>
              <a:t>commission_pct</a:t>
            </a:r>
            <a:r>
              <a:rPr lang="en-US" dirty="0"/>
              <a:t>*1.1</a:t>
            </a:r>
          </a:p>
          <a:p>
            <a:pPr rtl="0"/>
            <a:r>
              <a:rPr lang="en-US" dirty="0"/>
              <a:t>WHERE </a:t>
            </a:r>
            <a:r>
              <a:rPr lang="en-US" dirty="0" err="1"/>
              <a:t>department_id</a:t>
            </a:r>
            <a:r>
              <a:rPr lang="en-US" dirty="0"/>
              <a:t>=80;</a:t>
            </a:r>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163</a:t>
            </a:fld>
            <a:endParaRPr lang="hu-HU"/>
          </a:p>
        </p:txBody>
      </p:sp>
    </p:spTree>
    <p:extLst>
      <p:ext uri="{BB962C8B-B14F-4D97-AF65-F5344CB8AC3E}">
        <p14:creationId xmlns:p14="http://schemas.microsoft.com/office/powerpoint/2010/main" val="1676484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166</a:t>
            </a:fld>
            <a:endParaRPr lang="hu-HU"/>
          </a:p>
        </p:txBody>
      </p:sp>
    </p:spTree>
    <p:extLst>
      <p:ext uri="{BB962C8B-B14F-4D97-AF65-F5344CB8AC3E}">
        <p14:creationId xmlns:p14="http://schemas.microsoft.com/office/powerpoint/2010/main" val="4241890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167</a:t>
            </a:fld>
            <a:endParaRPr lang="hu-HU"/>
          </a:p>
        </p:txBody>
      </p:sp>
    </p:spTree>
    <p:extLst>
      <p:ext uri="{BB962C8B-B14F-4D97-AF65-F5344CB8AC3E}">
        <p14:creationId xmlns:p14="http://schemas.microsoft.com/office/powerpoint/2010/main" val="2824280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CREATE TABLE employees</a:t>
            </a:r>
            <a:r>
              <a:rPr lang="hu-HU" dirty="0"/>
              <a:t>2</a:t>
            </a:r>
            <a:r>
              <a:rPr lang="en-US" dirty="0"/>
              <a:t>( </a:t>
            </a:r>
            <a:endParaRPr lang="hu-HU" dirty="0"/>
          </a:p>
          <a:p>
            <a:r>
              <a:rPr lang="en-US" dirty="0" err="1"/>
              <a:t>employee_id</a:t>
            </a:r>
            <a:r>
              <a:rPr lang="en-US" dirty="0"/>
              <a:t> NUMBER(6) , </a:t>
            </a:r>
            <a:endParaRPr lang="hu-HU" dirty="0"/>
          </a:p>
          <a:p>
            <a:r>
              <a:rPr lang="en-US" dirty="0" err="1"/>
              <a:t>first_name</a:t>
            </a:r>
            <a:r>
              <a:rPr lang="en-US" dirty="0"/>
              <a:t> VARCHAR2(20) , </a:t>
            </a:r>
            <a:endParaRPr lang="hu-HU" dirty="0"/>
          </a:p>
          <a:p>
            <a:r>
              <a:rPr lang="en-US" dirty="0" err="1"/>
              <a:t>last_name</a:t>
            </a:r>
            <a:r>
              <a:rPr lang="en-US" dirty="0"/>
              <a:t> VARCHAR2(25), </a:t>
            </a:r>
            <a:endParaRPr lang="hu-HU" dirty="0"/>
          </a:p>
          <a:p>
            <a:r>
              <a:rPr lang="en-US" dirty="0"/>
              <a:t>email VARCHAR2(25</a:t>
            </a:r>
            <a:r>
              <a:rPr lang="hu-HU" dirty="0"/>
              <a:t>)</a:t>
            </a:r>
            <a:r>
              <a:rPr lang="en-US" dirty="0"/>
              <a:t>, </a:t>
            </a:r>
            <a:endParaRPr lang="hu-HU" dirty="0"/>
          </a:p>
          <a:p>
            <a:r>
              <a:rPr lang="en-US" dirty="0" err="1"/>
              <a:t>phone_number</a:t>
            </a:r>
            <a:r>
              <a:rPr lang="en-US" dirty="0"/>
              <a:t> VARCHAR2(20) , </a:t>
            </a:r>
            <a:endParaRPr lang="hu-HU" dirty="0"/>
          </a:p>
          <a:p>
            <a:r>
              <a:rPr lang="en-US" dirty="0" err="1"/>
              <a:t>hire_date</a:t>
            </a:r>
            <a:r>
              <a:rPr lang="en-US" dirty="0"/>
              <a:t> DATE, </a:t>
            </a:r>
            <a:endParaRPr lang="hu-HU" dirty="0"/>
          </a:p>
          <a:p>
            <a:r>
              <a:rPr lang="en-US" dirty="0" err="1"/>
              <a:t>job_id</a:t>
            </a:r>
            <a:r>
              <a:rPr lang="en-US" dirty="0"/>
              <a:t> VARCHAR2(10), </a:t>
            </a:r>
            <a:endParaRPr lang="hu-HU" dirty="0"/>
          </a:p>
          <a:p>
            <a:r>
              <a:rPr lang="en-US" dirty="0"/>
              <a:t>salary NUMBER(8,2) , </a:t>
            </a:r>
            <a:endParaRPr lang="hu-HU" dirty="0"/>
          </a:p>
          <a:p>
            <a:r>
              <a:rPr lang="en-US" dirty="0" err="1"/>
              <a:t>commission_pct</a:t>
            </a:r>
            <a:r>
              <a:rPr lang="en-US" dirty="0"/>
              <a:t> NUMBER(2,2) , </a:t>
            </a:r>
            <a:endParaRPr lang="hu-HU" dirty="0"/>
          </a:p>
          <a:p>
            <a:r>
              <a:rPr lang="en-US" dirty="0" err="1"/>
              <a:t>manager_id</a:t>
            </a:r>
            <a:r>
              <a:rPr lang="en-US" dirty="0"/>
              <a:t> NUMBER(6) , </a:t>
            </a:r>
            <a:endParaRPr lang="hu-HU" dirty="0"/>
          </a:p>
          <a:p>
            <a:r>
              <a:rPr lang="en-US" dirty="0" err="1"/>
              <a:t>department_id</a:t>
            </a:r>
            <a:r>
              <a:rPr lang="en-US" dirty="0"/>
              <a:t> NUMBER(4) , </a:t>
            </a:r>
            <a:endParaRPr lang="hu-HU" dirty="0"/>
          </a:p>
          <a:p>
            <a:r>
              <a:rPr lang="en-US" dirty="0"/>
              <a:t>CONSTRAINT </a:t>
            </a:r>
            <a:r>
              <a:rPr lang="en-US" dirty="0" err="1"/>
              <a:t>emp_email_uk</a:t>
            </a:r>
            <a:r>
              <a:rPr lang="hu-HU" dirty="0"/>
              <a:t>2</a:t>
            </a:r>
            <a:r>
              <a:rPr lang="en-US" dirty="0"/>
              <a:t> UNIQUE (email) ) ;</a:t>
            </a:r>
            <a:endParaRPr lang="hu-HU" dirty="0"/>
          </a:p>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168</a:t>
            </a:fld>
            <a:endParaRPr lang="hu-HU"/>
          </a:p>
        </p:txBody>
      </p:sp>
    </p:spTree>
    <p:extLst>
      <p:ext uri="{BB962C8B-B14F-4D97-AF65-F5344CB8AC3E}">
        <p14:creationId xmlns:p14="http://schemas.microsoft.com/office/powerpoint/2010/main" val="3740573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170</a:t>
            </a:fld>
            <a:endParaRPr lang="hu-HU"/>
          </a:p>
        </p:txBody>
      </p:sp>
    </p:spTree>
    <p:extLst>
      <p:ext uri="{BB962C8B-B14F-4D97-AF65-F5344CB8AC3E}">
        <p14:creationId xmlns:p14="http://schemas.microsoft.com/office/powerpoint/2010/main" val="19346623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171</a:t>
            </a:fld>
            <a:endParaRPr lang="hu-HU"/>
          </a:p>
        </p:txBody>
      </p:sp>
    </p:spTree>
    <p:extLst>
      <p:ext uri="{BB962C8B-B14F-4D97-AF65-F5344CB8AC3E}">
        <p14:creationId xmlns:p14="http://schemas.microsoft.com/office/powerpoint/2010/main" val="1358476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Megjegyzés:</a:t>
            </a:r>
            <a:r>
              <a:rPr lang="hu-HU" baseline="0" dirty="0"/>
              <a:t> </a:t>
            </a:r>
            <a:r>
              <a:rPr lang="hu-HU" dirty="0" err="1"/>
              <a:t>employees</a:t>
            </a:r>
            <a:r>
              <a:rPr lang="hu-HU" dirty="0"/>
              <a:t> – </a:t>
            </a:r>
            <a:r>
              <a:rPr lang="hu-HU" dirty="0" err="1"/>
              <a:t>departments</a:t>
            </a:r>
            <a:r>
              <a:rPr lang="hu-HU" dirty="0"/>
              <a:t> azért nem jó, mert nem csak a </a:t>
            </a:r>
            <a:r>
              <a:rPr lang="hu-HU" dirty="0" err="1"/>
              <a:t>department</a:t>
            </a:r>
            <a:r>
              <a:rPr lang="hu-HU" dirty="0"/>
              <a:t>_</a:t>
            </a:r>
            <a:r>
              <a:rPr lang="hu-HU" dirty="0" err="1"/>
              <a:t>id</a:t>
            </a:r>
            <a:r>
              <a:rPr lang="hu-HU" dirty="0"/>
              <a:t>,</a:t>
            </a:r>
            <a:r>
              <a:rPr lang="hu-HU" baseline="0" dirty="0"/>
              <a:t> hanem a </a:t>
            </a:r>
            <a:r>
              <a:rPr lang="hu-HU" baseline="0" dirty="0" err="1"/>
              <a:t>manager</a:t>
            </a:r>
            <a:r>
              <a:rPr lang="hu-HU" baseline="0" dirty="0"/>
              <a:t>_</a:t>
            </a:r>
            <a:r>
              <a:rPr lang="hu-HU" baseline="0" dirty="0" err="1"/>
              <a:t>id</a:t>
            </a:r>
            <a:r>
              <a:rPr lang="hu-HU" baseline="0" dirty="0"/>
              <a:t> is azonos nevű mező, így megpróbál mindkettő szerint összekapcsolni, ami nyilván hibás.</a:t>
            </a:r>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62</a:t>
            </a:fld>
            <a:endParaRPr lang="hu-HU"/>
          </a:p>
        </p:txBody>
      </p:sp>
    </p:spTree>
    <p:extLst>
      <p:ext uri="{BB962C8B-B14F-4D97-AF65-F5344CB8AC3E}">
        <p14:creationId xmlns:p14="http://schemas.microsoft.com/office/powerpoint/2010/main" val="2207611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Megoldások:</a:t>
            </a:r>
          </a:p>
          <a:p>
            <a:r>
              <a:rPr lang="en-US" dirty="0"/>
              <a:t>SELECT </a:t>
            </a:r>
            <a:r>
              <a:rPr lang="en-US" dirty="0" err="1"/>
              <a:t>country_name</a:t>
            </a:r>
            <a:r>
              <a:rPr lang="en-US" dirty="0"/>
              <a:t> </a:t>
            </a:r>
            <a:r>
              <a:rPr lang="en-US" dirty="0" err="1"/>
              <a:t>Ország</a:t>
            </a:r>
            <a:r>
              <a:rPr lang="en-US" dirty="0"/>
              <a:t>, COUNT(*) </a:t>
            </a:r>
            <a:r>
              <a:rPr lang="en-US" dirty="0" err="1"/>
              <a:t>RészlegekDB</a:t>
            </a:r>
            <a:endParaRPr lang="en-US" dirty="0"/>
          </a:p>
          <a:p>
            <a:r>
              <a:rPr lang="en-US" dirty="0"/>
              <a:t>FROM countries NATURAL JOIN locations NATURAL JOIN departments</a:t>
            </a:r>
          </a:p>
          <a:p>
            <a:r>
              <a:rPr lang="en-US" dirty="0"/>
              <a:t>GROUP BY </a:t>
            </a:r>
            <a:r>
              <a:rPr lang="en-US" dirty="0" err="1"/>
              <a:t>country_name</a:t>
            </a:r>
            <a:endParaRPr lang="en-US" dirty="0"/>
          </a:p>
          <a:p>
            <a:r>
              <a:rPr lang="en-US" dirty="0"/>
              <a:t>ORDER BY </a:t>
            </a:r>
            <a:r>
              <a:rPr lang="en-US" dirty="0" err="1"/>
              <a:t>Ország</a:t>
            </a:r>
            <a:r>
              <a:rPr lang="en-US" dirty="0"/>
              <a:t>;</a:t>
            </a:r>
          </a:p>
          <a:p>
            <a:endParaRPr lang="hu-HU" dirty="0"/>
          </a:p>
          <a:p>
            <a:r>
              <a:rPr lang="en-US" dirty="0"/>
              <a:t>SELECT </a:t>
            </a:r>
            <a:r>
              <a:rPr lang="en-US" dirty="0" err="1"/>
              <a:t>country_name</a:t>
            </a:r>
            <a:r>
              <a:rPr lang="en-US" dirty="0"/>
              <a:t> </a:t>
            </a:r>
            <a:r>
              <a:rPr lang="en-US" dirty="0" err="1"/>
              <a:t>Ország</a:t>
            </a:r>
            <a:r>
              <a:rPr lang="en-US" dirty="0"/>
              <a:t>, COUNT(</a:t>
            </a:r>
            <a:r>
              <a:rPr lang="en-US" dirty="0" err="1"/>
              <a:t>department_id</a:t>
            </a:r>
            <a:r>
              <a:rPr lang="en-US" dirty="0"/>
              <a:t>) </a:t>
            </a:r>
            <a:r>
              <a:rPr lang="en-US" dirty="0" err="1"/>
              <a:t>RészlegekDB</a:t>
            </a:r>
            <a:endParaRPr lang="en-US" dirty="0"/>
          </a:p>
          <a:p>
            <a:r>
              <a:rPr lang="en-US" dirty="0"/>
              <a:t>FROM countries LEFT JOIN (locations NATURAL JOIN departments) USING (</a:t>
            </a:r>
            <a:r>
              <a:rPr lang="en-US" dirty="0" err="1"/>
              <a:t>country_id</a:t>
            </a:r>
            <a:r>
              <a:rPr lang="en-US" dirty="0"/>
              <a:t>)</a:t>
            </a:r>
          </a:p>
          <a:p>
            <a:r>
              <a:rPr lang="en-US" dirty="0"/>
              <a:t>GROUP BY </a:t>
            </a:r>
            <a:r>
              <a:rPr lang="en-US" dirty="0" err="1"/>
              <a:t>country_name</a:t>
            </a:r>
            <a:endParaRPr lang="en-US" dirty="0"/>
          </a:p>
          <a:p>
            <a:r>
              <a:rPr lang="en-US" dirty="0"/>
              <a:t>ORDER BY </a:t>
            </a:r>
            <a:r>
              <a:rPr lang="en-US" dirty="0" err="1"/>
              <a:t>RészlegekDB</a:t>
            </a:r>
            <a:r>
              <a:rPr lang="en-US" dirty="0"/>
              <a:t> </a:t>
            </a:r>
            <a:r>
              <a:rPr lang="en-US" dirty="0" err="1"/>
              <a:t>DESC,Ország</a:t>
            </a:r>
            <a:r>
              <a:rPr lang="en-US" dirty="0"/>
              <a:t>;</a:t>
            </a:r>
            <a:endParaRPr lang="hu-HU" dirty="0"/>
          </a:p>
        </p:txBody>
      </p:sp>
      <p:sp>
        <p:nvSpPr>
          <p:cNvPr id="4" name="Dia számának helye 3"/>
          <p:cNvSpPr>
            <a:spLocks noGrp="1"/>
          </p:cNvSpPr>
          <p:nvPr>
            <p:ph type="sldNum" sz="quarter" idx="10"/>
          </p:nvPr>
        </p:nvSpPr>
        <p:spPr/>
        <p:txBody>
          <a:bodyPr/>
          <a:lstStyle/>
          <a:p>
            <a:pPr>
              <a:defRPr/>
            </a:pPr>
            <a:fld id="{E057BA1F-45DB-45E4-A884-C1B723934053}" type="slidenum">
              <a:rPr lang="hu-HU" smtClean="0"/>
              <a:pPr>
                <a:defRPr/>
              </a:pPr>
              <a:t>194</a:t>
            </a:fld>
            <a:endParaRPr lang="hu-HU"/>
          </a:p>
        </p:txBody>
      </p:sp>
    </p:spTree>
    <p:extLst>
      <p:ext uri="{BB962C8B-B14F-4D97-AF65-F5344CB8AC3E}">
        <p14:creationId xmlns:p14="http://schemas.microsoft.com/office/powerpoint/2010/main" val="1773155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Megoldások:</a:t>
            </a:r>
          </a:p>
          <a:p>
            <a:r>
              <a:rPr lang="en-US" dirty="0"/>
              <a:t>SELECT city </a:t>
            </a:r>
            <a:r>
              <a:rPr lang="en-US" dirty="0" err="1"/>
              <a:t>Város</a:t>
            </a:r>
            <a:r>
              <a:rPr lang="en-US" dirty="0"/>
              <a:t>, COUNT(*) </a:t>
            </a:r>
            <a:r>
              <a:rPr lang="en-US" dirty="0" err="1"/>
              <a:t>RészlegekDB</a:t>
            </a:r>
            <a:endParaRPr lang="en-US" dirty="0"/>
          </a:p>
          <a:p>
            <a:r>
              <a:rPr lang="en-US" dirty="0"/>
              <a:t>FROM locations NATURAL JOIN departments</a:t>
            </a:r>
          </a:p>
          <a:p>
            <a:r>
              <a:rPr lang="en-US" dirty="0"/>
              <a:t>GROUP BY city</a:t>
            </a:r>
          </a:p>
          <a:p>
            <a:r>
              <a:rPr lang="en-US" dirty="0"/>
              <a:t>HAVING COUNT(*)&gt;1</a:t>
            </a:r>
            <a:r>
              <a:rPr lang="hu-HU" dirty="0"/>
              <a:t>;</a:t>
            </a:r>
          </a:p>
          <a:p>
            <a:endParaRPr lang="hu-HU" dirty="0"/>
          </a:p>
          <a:p>
            <a:r>
              <a:rPr lang="hu-HU" dirty="0"/>
              <a:t>SELECT SUBSTR(</a:t>
            </a:r>
            <a:r>
              <a:rPr lang="hu-HU" dirty="0" err="1"/>
              <a:t>job</a:t>
            </a:r>
            <a:r>
              <a:rPr lang="hu-HU" dirty="0"/>
              <a:t>_</a:t>
            </a:r>
            <a:r>
              <a:rPr lang="hu-HU" dirty="0" err="1"/>
              <a:t>id</a:t>
            </a:r>
            <a:r>
              <a:rPr lang="hu-HU" dirty="0"/>
              <a:t>, 1, 2) Kategória, AVG(</a:t>
            </a:r>
            <a:r>
              <a:rPr lang="hu-HU" dirty="0" err="1"/>
              <a:t>max</a:t>
            </a:r>
            <a:r>
              <a:rPr lang="hu-HU" dirty="0"/>
              <a:t>_</a:t>
            </a:r>
            <a:r>
              <a:rPr lang="hu-HU" dirty="0" err="1"/>
              <a:t>salary-min</a:t>
            </a:r>
            <a:r>
              <a:rPr lang="hu-HU" dirty="0"/>
              <a:t>_</a:t>
            </a:r>
            <a:r>
              <a:rPr lang="hu-HU" dirty="0" err="1"/>
              <a:t>salary</a:t>
            </a:r>
            <a:r>
              <a:rPr lang="hu-HU" dirty="0"/>
              <a:t>) Átlageltérés </a:t>
            </a:r>
          </a:p>
          <a:p>
            <a:r>
              <a:rPr lang="hu-HU" dirty="0"/>
              <a:t>FROM </a:t>
            </a:r>
            <a:r>
              <a:rPr lang="hu-HU" dirty="0" err="1"/>
              <a:t>jobs</a:t>
            </a:r>
            <a:endParaRPr lang="hu-HU" dirty="0"/>
          </a:p>
          <a:p>
            <a:r>
              <a:rPr lang="hu-HU" dirty="0"/>
              <a:t>GROUP BY SUBSTR(</a:t>
            </a:r>
            <a:r>
              <a:rPr lang="hu-HU" dirty="0" err="1"/>
              <a:t>job</a:t>
            </a:r>
            <a:r>
              <a:rPr lang="hu-HU" dirty="0"/>
              <a:t>_</a:t>
            </a:r>
            <a:r>
              <a:rPr lang="hu-HU" dirty="0" err="1"/>
              <a:t>id</a:t>
            </a:r>
            <a:r>
              <a:rPr lang="hu-HU" dirty="0"/>
              <a:t>, 1, 2)</a:t>
            </a:r>
          </a:p>
          <a:p>
            <a:r>
              <a:rPr lang="hu-HU" dirty="0"/>
              <a:t>HAVING AVG(</a:t>
            </a:r>
            <a:r>
              <a:rPr lang="hu-HU" dirty="0" err="1"/>
              <a:t>max</a:t>
            </a:r>
            <a:r>
              <a:rPr lang="hu-HU" dirty="0"/>
              <a:t>_</a:t>
            </a:r>
            <a:r>
              <a:rPr lang="hu-HU" dirty="0" err="1"/>
              <a:t>salary-min</a:t>
            </a:r>
            <a:r>
              <a:rPr lang="hu-HU" dirty="0"/>
              <a:t>_</a:t>
            </a:r>
            <a:r>
              <a:rPr lang="hu-HU" dirty="0" err="1"/>
              <a:t>salary</a:t>
            </a:r>
            <a:r>
              <a:rPr lang="hu-HU" dirty="0"/>
              <a:t>)&gt;=5000;</a:t>
            </a:r>
          </a:p>
          <a:p>
            <a:endParaRPr lang="hu-HU" dirty="0"/>
          </a:p>
        </p:txBody>
      </p:sp>
      <p:sp>
        <p:nvSpPr>
          <p:cNvPr id="4" name="Dia számának helye 3"/>
          <p:cNvSpPr>
            <a:spLocks noGrp="1"/>
          </p:cNvSpPr>
          <p:nvPr>
            <p:ph type="sldNum" sz="quarter" idx="10"/>
          </p:nvPr>
        </p:nvSpPr>
        <p:spPr/>
        <p:txBody>
          <a:bodyPr/>
          <a:lstStyle/>
          <a:p>
            <a:pPr>
              <a:defRPr/>
            </a:pPr>
            <a:fld id="{E057BA1F-45DB-45E4-A884-C1B723934053}" type="slidenum">
              <a:rPr lang="hu-HU" smtClean="0"/>
              <a:pPr>
                <a:defRPr/>
              </a:pPr>
              <a:t>203</a:t>
            </a:fld>
            <a:endParaRPr lang="hu-HU"/>
          </a:p>
        </p:txBody>
      </p:sp>
    </p:spTree>
    <p:extLst>
      <p:ext uri="{BB962C8B-B14F-4D97-AF65-F5344CB8AC3E}">
        <p14:creationId xmlns:p14="http://schemas.microsoft.com/office/powerpoint/2010/main" val="831816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department_id, átlagfizu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INNER JOIN (SELECT department_id, ROUND(AVG(salary)) átlagfizu FROM employees GROUP BY department_id)  USING(department_id);</a:t>
            </a:r>
          </a:p>
        </p:txBody>
      </p:sp>
      <p:sp>
        <p:nvSpPr>
          <p:cNvPr id="4" name="Slide Number Placeholder 3"/>
          <p:cNvSpPr>
            <a:spLocks noGrp="1"/>
          </p:cNvSpPr>
          <p:nvPr>
            <p:ph type="sldNum" sz="quarter" idx="10"/>
          </p:nvPr>
        </p:nvSpPr>
        <p:spPr/>
        <p:txBody>
          <a:bodyPr/>
          <a:lstStyle/>
          <a:p>
            <a:fld id="{450990BF-9413-4258-8A19-63947086A58F}" type="slidenum">
              <a:rPr lang="hu-HU" smtClean="0"/>
              <a:t>208</a:t>
            </a:fld>
            <a:endParaRPr lang="hu-HU"/>
          </a:p>
        </p:txBody>
      </p:sp>
    </p:spTree>
    <p:extLst>
      <p:ext uri="{BB962C8B-B14F-4D97-AF65-F5344CB8AC3E}">
        <p14:creationId xmlns:p14="http://schemas.microsoft.com/office/powerpoint/2010/main" val="19532493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job_title</a:t>
            </a:r>
            <a:r>
              <a:rPr lang="en-US" dirty="0"/>
              <a:t> FROM jobs </a:t>
            </a:r>
          </a:p>
          <a:p>
            <a:r>
              <a:rPr lang="en-US" dirty="0"/>
              <a:t>WHERE </a:t>
            </a:r>
            <a:r>
              <a:rPr lang="en-US" dirty="0" err="1"/>
              <a:t>job_id</a:t>
            </a:r>
            <a:r>
              <a:rPr lang="en-US" dirty="0"/>
              <a:t> = (SELECT </a:t>
            </a:r>
            <a:r>
              <a:rPr lang="en-US" dirty="0" err="1"/>
              <a:t>job_id</a:t>
            </a:r>
            <a:r>
              <a:rPr lang="en-US" dirty="0"/>
              <a:t> FROM employees WHERE salary = </a:t>
            </a:r>
          </a:p>
          <a:p>
            <a:r>
              <a:rPr lang="en-US" dirty="0"/>
              <a:t>(SELECT MIN(salary) FROM employees));</a:t>
            </a:r>
            <a:endParaRPr lang="hu-HU" dirty="0"/>
          </a:p>
        </p:txBody>
      </p:sp>
      <p:sp>
        <p:nvSpPr>
          <p:cNvPr id="4" name="Slide Number Placeholder 3"/>
          <p:cNvSpPr>
            <a:spLocks noGrp="1"/>
          </p:cNvSpPr>
          <p:nvPr>
            <p:ph type="sldNum" sz="quarter" idx="10"/>
          </p:nvPr>
        </p:nvSpPr>
        <p:spPr/>
        <p:txBody>
          <a:bodyPr/>
          <a:lstStyle/>
          <a:p>
            <a:fld id="{450990BF-9413-4258-8A19-63947086A58F}" type="slidenum">
              <a:rPr lang="hu-HU" smtClean="0"/>
              <a:t>210</a:t>
            </a:fld>
            <a:endParaRPr lang="hu-HU"/>
          </a:p>
        </p:txBody>
      </p:sp>
    </p:spTree>
    <p:extLst>
      <p:ext uri="{BB962C8B-B14F-4D97-AF65-F5344CB8AC3E}">
        <p14:creationId xmlns:p14="http://schemas.microsoft.com/office/powerpoint/2010/main" val="223627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job_id,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(SELECT SUM(salary) FROM employees WHERE e.job_id = job_id) osszfizu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ORDER BY job_id, last_name;</a:t>
            </a:r>
          </a:p>
          <a:p>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job_id, osszfizu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INNER JOIN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(SELECT job_id, SUM(salary) osszfizu FROM employees GROUP BY job_id) o USING(job_id)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ORDER BY job_id, last_name;</a:t>
            </a:r>
          </a:p>
        </p:txBody>
      </p:sp>
      <p:sp>
        <p:nvSpPr>
          <p:cNvPr id="4" name="Slide Number Placeholder 3"/>
          <p:cNvSpPr>
            <a:spLocks noGrp="1"/>
          </p:cNvSpPr>
          <p:nvPr>
            <p:ph type="sldNum" sz="quarter" idx="10"/>
          </p:nvPr>
        </p:nvSpPr>
        <p:spPr/>
        <p:txBody>
          <a:bodyPr/>
          <a:lstStyle/>
          <a:p>
            <a:fld id="{450990BF-9413-4258-8A19-63947086A58F}" type="slidenum">
              <a:rPr lang="hu-HU" smtClean="0"/>
              <a:t>213</a:t>
            </a:fld>
            <a:endParaRPr lang="hu-HU"/>
          </a:p>
        </p:txBody>
      </p:sp>
    </p:spTree>
    <p:extLst>
      <p:ext uri="{BB962C8B-B14F-4D97-AF65-F5344CB8AC3E}">
        <p14:creationId xmlns:p14="http://schemas.microsoft.com/office/powerpoint/2010/main" val="567765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department_name, last_name, salary, job_title,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(SELECT SUM(salary) FROM employees WHERE j.job_id = job_id) osszfizu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INNER JOIN departments d ON e.department_id = d.department_id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INNER JOIN jobs j ON j.job_id = e.job_id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ORDER BY job_title, last_name;</a:t>
            </a:r>
          </a:p>
        </p:txBody>
      </p:sp>
      <p:sp>
        <p:nvSpPr>
          <p:cNvPr id="4" name="Slide Number Placeholder 3"/>
          <p:cNvSpPr>
            <a:spLocks noGrp="1"/>
          </p:cNvSpPr>
          <p:nvPr>
            <p:ph type="sldNum" sz="quarter" idx="10"/>
          </p:nvPr>
        </p:nvSpPr>
        <p:spPr/>
        <p:txBody>
          <a:bodyPr/>
          <a:lstStyle/>
          <a:p>
            <a:fld id="{450990BF-9413-4258-8A19-63947086A58F}" type="slidenum">
              <a:rPr lang="hu-HU" smtClean="0"/>
              <a:t>215</a:t>
            </a:fld>
            <a:endParaRPr lang="hu-HU"/>
          </a:p>
        </p:txBody>
      </p:sp>
    </p:spTree>
    <p:extLst>
      <p:ext uri="{BB962C8B-B14F-4D97-AF65-F5344CB8AC3E}">
        <p14:creationId xmlns:p14="http://schemas.microsoft.com/office/powerpoint/2010/main" val="40848020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department_name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INNER JOIN departments d ON e.department_id = d.department_id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INNER JOIN (SELECT department_id, ROUND(AVG(salary)) atlagfizu FROM employees GROUP BY department_id) a ON e.department_id = a.department_id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WHERE e.salary &gt; atlagfizu;</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department_name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INNER JOIN departments d ON e.department_id = d.department_id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WHERE salary &gt; (SELECT ROUND(AVG(salary)) FROM employees WHERE e.department_id = department_id);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0990BF-9413-4258-8A19-63947086A58F}" type="slidenum">
              <a:rPr lang="hu-HU" smtClean="0"/>
              <a:t>217</a:t>
            </a:fld>
            <a:endParaRPr lang="hu-HU"/>
          </a:p>
        </p:txBody>
      </p:sp>
    </p:spTree>
    <p:extLst>
      <p:ext uri="{BB962C8B-B14F-4D97-AF65-F5344CB8AC3E}">
        <p14:creationId xmlns:p14="http://schemas.microsoft.com/office/powerpoint/2010/main" val="943081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rtl="0"/>
            <a:r>
              <a:rPr lang="en-US" dirty="0">
                <a:effectLst/>
              </a:rPr>
              <a:t>select </a:t>
            </a:r>
            <a:r>
              <a:rPr lang="en-US" dirty="0" err="1">
                <a:effectLst/>
              </a:rPr>
              <a:t>last_name</a:t>
            </a:r>
            <a:r>
              <a:rPr lang="en-US" dirty="0">
                <a:effectLst/>
              </a:rPr>
              <a:t>, salary, </a:t>
            </a:r>
            <a:r>
              <a:rPr lang="en-US" dirty="0" err="1">
                <a:effectLst/>
              </a:rPr>
              <a:t>department_name</a:t>
            </a:r>
            <a:r>
              <a:rPr lang="en-US" dirty="0">
                <a:effectLst/>
              </a:rPr>
              <a:t>, </a:t>
            </a:r>
            <a:r>
              <a:rPr lang="en-US" dirty="0" err="1">
                <a:effectLst/>
              </a:rPr>
              <a:t>maxfizu</a:t>
            </a:r>
            <a:endParaRPr lang="en-US" dirty="0">
              <a:effectLst/>
            </a:endParaRPr>
          </a:p>
          <a:p>
            <a:pPr rtl="0"/>
            <a:r>
              <a:rPr lang="en-US" dirty="0">
                <a:effectLst/>
              </a:rPr>
              <a:t>from employees inner join departments using (</a:t>
            </a:r>
            <a:r>
              <a:rPr lang="en-US" dirty="0" err="1">
                <a:effectLst/>
              </a:rPr>
              <a:t>department_id</a:t>
            </a:r>
            <a:r>
              <a:rPr lang="en-US" dirty="0">
                <a:effectLst/>
              </a:rPr>
              <a:t>)</a:t>
            </a:r>
          </a:p>
          <a:p>
            <a:pPr rtl="0"/>
            <a:r>
              <a:rPr lang="en-US" dirty="0">
                <a:effectLst/>
              </a:rPr>
              <a:t>natural join </a:t>
            </a:r>
          </a:p>
          <a:p>
            <a:pPr rtl="0"/>
            <a:r>
              <a:rPr lang="en-US" dirty="0">
                <a:effectLst/>
              </a:rPr>
              <a:t>(select </a:t>
            </a:r>
            <a:r>
              <a:rPr lang="en-US" dirty="0" err="1">
                <a:effectLst/>
              </a:rPr>
              <a:t>department_id</a:t>
            </a:r>
            <a:r>
              <a:rPr lang="en-US" dirty="0">
                <a:effectLst/>
              </a:rPr>
              <a:t>, max(salary) </a:t>
            </a:r>
            <a:r>
              <a:rPr lang="en-US" dirty="0" err="1">
                <a:effectLst/>
              </a:rPr>
              <a:t>maxfizu</a:t>
            </a:r>
            <a:r>
              <a:rPr lang="en-US" dirty="0">
                <a:effectLst/>
              </a:rPr>
              <a:t> </a:t>
            </a:r>
          </a:p>
          <a:p>
            <a:pPr rtl="0"/>
            <a:r>
              <a:rPr lang="en-US" dirty="0">
                <a:effectLst/>
              </a:rPr>
              <a:t>from employees</a:t>
            </a:r>
          </a:p>
          <a:p>
            <a:pPr rtl="0"/>
            <a:r>
              <a:rPr lang="en-US" dirty="0">
                <a:effectLst/>
              </a:rPr>
              <a:t>group by </a:t>
            </a:r>
            <a:r>
              <a:rPr lang="en-US" dirty="0" err="1">
                <a:effectLst/>
              </a:rPr>
              <a:t>department_id</a:t>
            </a:r>
            <a:r>
              <a:rPr lang="en-US" dirty="0">
                <a:effectLst/>
              </a:rPr>
              <a:t>)</a:t>
            </a:r>
          </a:p>
          <a:p>
            <a:pPr rtl="0"/>
            <a:r>
              <a:rPr lang="en-US" dirty="0">
                <a:effectLst/>
              </a:rPr>
              <a:t>where salary &lt; </a:t>
            </a:r>
            <a:r>
              <a:rPr lang="en-US" dirty="0" err="1">
                <a:effectLst/>
              </a:rPr>
              <a:t>maxfizu</a:t>
            </a:r>
            <a:r>
              <a:rPr lang="en-US" dirty="0">
                <a:effectLst/>
              </a:rPr>
              <a:t>/2;</a:t>
            </a:r>
            <a:endParaRPr lang="hu-HU" dirty="0">
              <a:effectLst/>
            </a:endParaRPr>
          </a:p>
          <a:p>
            <a:pPr rtl="0"/>
            <a:endParaRPr lang="hu-HU"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department_name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INNER JOIN departments d ON e.department_id = d.department_id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WHERE salary &lt; (SELECT MAX(salary) FROM employees WHERE department_id = e.department_id)/2;</a:t>
            </a:r>
          </a:p>
          <a:p>
            <a:pPr rtl="0"/>
            <a:endParaRPr lang="hu-HU"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salary, department_name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FROM employees e INNER JOIN departments d ON e.department_id = d.department_id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INNER JOIN (SELECT department_id, MAX(salary) maxfizu FROM employees GROUP BY department_id) m ON m.department_id = e.department_id </a:t>
            </a:r>
            <a:br>
              <a:rPr lang="hu-HU" sz="1200" kern="1200" dirty="0">
                <a:solidFill>
                  <a:schemeClr val="tx1"/>
                </a:solidFill>
                <a:effectLst/>
                <a:latin typeface="+mn-lt"/>
                <a:ea typeface="+mn-ea"/>
                <a:cs typeface="+mn-cs"/>
              </a:rPr>
            </a:br>
            <a:r>
              <a:rPr lang="hu-HU" sz="1200" kern="1200" dirty="0">
                <a:solidFill>
                  <a:schemeClr val="tx1"/>
                </a:solidFill>
                <a:effectLst/>
                <a:latin typeface="+mn-lt"/>
                <a:ea typeface="+mn-ea"/>
                <a:cs typeface="+mn-cs"/>
              </a:rPr>
              <a:t>WHERE salary &lt; maxfizu/2;</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a:t>
            </a:r>
            <a:endParaRPr lang="hu-HU"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select e.last_name fonok, e.job_id munkakor, e.DEPARTMENT_ID reszleg,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beo.beoszt_szam, beo.osszfiz</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from employees e,</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(select manager_id, count(*) beoszt_szam, sum(salary) osszfiz</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from EMPLOYEES</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group by MANAGER_ID) beo</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where e.employee_id=beo.manager_id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select last_name, job_title munkakor, DEPARTMENT_name reszleg,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beoszt_szam, beoszt_osszfiz</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from employees natural join jobs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inner join departments using (department_id)</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inner join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(select manager_id fonokazon, count(*) beoszt_szam, sum(salary) beoszt_osszfiz</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from EMPLOYEES</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group by MANAGER_ID)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effectLst/>
              </a:rPr>
              <a:t>on employee_id=fonokazon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last_name Fonok,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job_title Munkakor,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department_name Reszleg,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Beosztottak, BeOsszfiz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FROM employees e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INNER JOIN departments d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ON e.department_id = d.department_id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INNER JOIN jobs j ON j.job_id = e.job_id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INNER JOIN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(SELECT manager_id, COUNT(*) Beosztottak,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SUM(salary) BeOsszfiz FROM employees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a:solidFill>
                  <a:schemeClr val="tx1"/>
                </a:solidFill>
                <a:effectLst/>
                <a:latin typeface="+mn-lt"/>
                <a:ea typeface="+mn-ea"/>
                <a:cs typeface="+mn-cs"/>
              </a:rPr>
              <a:t>GROUP BY manager_id) f ON f.manager_id = e.employee_id;</a:t>
            </a:r>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219</a:t>
            </a:fld>
            <a:endParaRPr lang="hu-HU"/>
          </a:p>
        </p:txBody>
      </p:sp>
    </p:spTree>
    <p:extLst>
      <p:ext uri="{BB962C8B-B14F-4D97-AF65-F5344CB8AC3E}">
        <p14:creationId xmlns:p14="http://schemas.microsoft.com/office/powerpoint/2010/main" val="5031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Elrettentő példa (lehetőleg</a:t>
            </a:r>
            <a:r>
              <a:rPr lang="hu-HU" baseline="0" dirty="0"/>
              <a:t> ne kevergessük a különféle </a:t>
            </a:r>
            <a:r>
              <a:rPr lang="hu-HU" baseline="0" dirty="0" err="1"/>
              <a:t>join-okat</a:t>
            </a:r>
            <a:r>
              <a:rPr lang="hu-HU" dirty="0"/>
              <a:t>), de működik:</a:t>
            </a:r>
          </a:p>
          <a:p>
            <a:r>
              <a:rPr lang="en-US" dirty="0"/>
              <a:t>SELECT </a:t>
            </a:r>
            <a:r>
              <a:rPr lang="en-US" dirty="0" err="1"/>
              <a:t>first_name</a:t>
            </a:r>
            <a:r>
              <a:rPr lang="en-US" dirty="0"/>
              <a:t>, </a:t>
            </a:r>
            <a:r>
              <a:rPr lang="en-US" dirty="0" err="1"/>
              <a:t>last_name</a:t>
            </a:r>
            <a:r>
              <a:rPr lang="en-US" dirty="0"/>
              <a:t>, </a:t>
            </a:r>
            <a:r>
              <a:rPr lang="en-US" dirty="0" err="1"/>
              <a:t>job_title</a:t>
            </a:r>
            <a:r>
              <a:rPr lang="en-US" dirty="0"/>
              <a:t>, city FROM jobs NATURAL JOIN employees INNER JOIN (departments NATURAL JOIN locations) USING</a:t>
            </a:r>
            <a:r>
              <a:rPr lang="hu-HU" dirty="0"/>
              <a:t> </a:t>
            </a:r>
            <a:r>
              <a:rPr lang="en-US" dirty="0"/>
              <a:t>(</a:t>
            </a:r>
            <a:r>
              <a:rPr lang="en-US" dirty="0" err="1"/>
              <a:t>department_id</a:t>
            </a:r>
            <a:r>
              <a:rPr lang="en-US" dirty="0"/>
              <a:t>)</a:t>
            </a:r>
          </a:p>
          <a:p>
            <a:r>
              <a:rPr lang="en-US" dirty="0"/>
              <a:t>WHERE salary &gt;= 10000;</a:t>
            </a:r>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95</a:t>
            </a:fld>
            <a:endParaRPr lang="hu-HU"/>
          </a:p>
        </p:txBody>
      </p:sp>
    </p:spTree>
    <p:extLst>
      <p:ext uri="{BB962C8B-B14F-4D97-AF65-F5344CB8AC3E}">
        <p14:creationId xmlns:p14="http://schemas.microsoft.com/office/powerpoint/2010/main" val="1503664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96</a:t>
            </a:fld>
            <a:endParaRPr lang="hu-HU"/>
          </a:p>
        </p:txBody>
      </p:sp>
    </p:spTree>
    <p:extLst>
      <p:ext uri="{BB962C8B-B14F-4D97-AF65-F5344CB8AC3E}">
        <p14:creationId xmlns:p14="http://schemas.microsoft.com/office/powerpoint/2010/main" val="377626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450990BF-9413-4258-8A19-63947086A58F}" type="slidenum">
              <a:rPr lang="hu-HU" smtClean="0"/>
              <a:t>101</a:t>
            </a:fld>
            <a:endParaRPr lang="hu-HU"/>
          </a:p>
        </p:txBody>
      </p:sp>
    </p:spTree>
    <p:extLst>
      <p:ext uri="{BB962C8B-B14F-4D97-AF65-F5344CB8AC3E}">
        <p14:creationId xmlns:p14="http://schemas.microsoft.com/office/powerpoint/2010/main" val="2770835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a:t>A VARCHAR adattípus a VARCHAR2 adattípussal azonos. A viselkedés lehetséges változásainak elkerülése érdekében mindig használja a VARCHAR2 adattípusot változó hosszúságú karakterláncok tárolására. (A varchar meghatározása / végrehajtása megváltozhat, de a varchar2 nem.</a:t>
            </a:r>
          </a:p>
        </p:txBody>
      </p:sp>
      <p:sp>
        <p:nvSpPr>
          <p:cNvPr id="4" name="Dia számának helye 3"/>
          <p:cNvSpPr>
            <a:spLocks noGrp="1"/>
          </p:cNvSpPr>
          <p:nvPr>
            <p:ph type="sldNum" sz="quarter" idx="10"/>
          </p:nvPr>
        </p:nvSpPr>
        <p:spPr/>
        <p:txBody>
          <a:bodyPr/>
          <a:lstStyle/>
          <a:p>
            <a:fld id="{450990BF-9413-4258-8A19-63947086A58F}" type="slidenum">
              <a:rPr lang="hu-HU" smtClean="0"/>
              <a:t>102</a:t>
            </a:fld>
            <a:endParaRPr lang="hu-HU"/>
          </a:p>
        </p:txBody>
      </p:sp>
    </p:spTree>
    <p:extLst>
      <p:ext uri="{BB962C8B-B14F-4D97-AF65-F5344CB8AC3E}">
        <p14:creationId xmlns:p14="http://schemas.microsoft.com/office/powerpoint/2010/main" val="424142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NUMBER: </a:t>
            </a:r>
            <a:endParaRPr lang="en-US" dirty="0"/>
          </a:p>
          <a:p>
            <a:r>
              <a:rPr lang="en-US" dirty="0"/>
              <a:t>A decimal number with up to 38 significant digits in the range of -(10**125) to +(10**125).</a:t>
            </a:r>
          </a:p>
          <a:p>
            <a:endParaRPr lang="hu-HU" dirty="0"/>
          </a:p>
          <a:p>
            <a:r>
              <a:rPr lang="en-US" dirty="0"/>
              <a:t>When you define a NUMBER variable, you can specify its precision (p) and scale (s) so that it is sufficiently, but not unnecessarily, large. </a:t>
            </a:r>
            <a:endParaRPr lang="hu-HU" dirty="0"/>
          </a:p>
          <a:p>
            <a:endParaRPr lang="hu-HU" dirty="0"/>
          </a:p>
          <a:p>
            <a:r>
              <a:rPr lang="hu-HU" dirty="0"/>
              <a:t>VARCHAR2 </a:t>
            </a:r>
            <a:r>
              <a:rPr lang="hu-HU" dirty="0" err="1"/>
              <a:t>vs</a:t>
            </a:r>
            <a:r>
              <a:rPr lang="hu-HU" dirty="0"/>
              <a:t> VARCHAR</a:t>
            </a:r>
          </a:p>
          <a:p>
            <a:r>
              <a:rPr lang="en-US" dirty="0"/>
              <a:t>The VARCHAR2 datatype stores variable-length character strings. When you create a table with a VARCHAR2 column, you specify a maximum string length (in bytes or characters) between 1 and 4000 bytes for the VARCHAR2 column.</a:t>
            </a:r>
            <a:endParaRPr lang="hu-HU" dirty="0"/>
          </a:p>
          <a:p>
            <a:r>
              <a:rPr lang="en-US" dirty="0"/>
              <a:t>The VARCHAR datatype is synonymous with the VARCHAR2 datatype. To avoid possible changes in behavior, always use the VARCHAR2 datatype to store variable-length character strings.</a:t>
            </a:r>
            <a:r>
              <a:rPr lang="hu-HU" dirty="0"/>
              <a:t> (T</a:t>
            </a:r>
            <a:r>
              <a:rPr lang="en-US" dirty="0"/>
              <a:t>he definition/implementation of varchar might change but varchar2 will not. </a:t>
            </a:r>
            <a:r>
              <a:rPr lang="hu-HU" dirty="0"/>
              <a:t>)</a:t>
            </a:r>
          </a:p>
          <a:p>
            <a:endParaRPr lang="hu-HU" dirty="0"/>
          </a:p>
          <a:p>
            <a:r>
              <a:rPr lang="en-US" dirty="0"/>
              <a:t>CHAR</a:t>
            </a:r>
            <a:endParaRPr lang="hu-HU" dirty="0"/>
          </a:p>
          <a:p>
            <a:r>
              <a:rPr lang="en-US" dirty="0"/>
              <a:t>The CHAR datatype stores fixed-length character strings. When you create a table with a CHAR column, you must specify a string length (in bytes or characters) between 1 and 2000 bytes for the CHAR column width. The default is 1 byte. </a:t>
            </a:r>
          </a:p>
          <a:p>
            <a:endParaRPr lang="hu-HU" dirty="0"/>
          </a:p>
          <a:p>
            <a:r>
              <a:rPr lang="en-US" sz="1200" b="0" kern="1200" dirty="0">
                <a:solidFill>
                  <a:schemeClr val="tx1"/>
                </a:solidFill>
                <a:effectLst/>
                <a:latin typeface="+mn-lt"/>
                <a:ea typeface="+mn-ea"/>
                <a:cs typeface="+mn-cs"/>
              </a:rPr>
              <a:t>FLOAT [(</a:t>
            </a:r>
            <a:r>
              <a:rPr lang="en-US" sz="1200" b="0" i="1" kern="1200" dirty="0">
                <a:solidFill>
                  <a:schemeClr val="tx1"/>
                </a:solidFill>
                <a:effectLst/>
                <a:latin typeface="+mn-lt"/>
                <a:ea typeface="+mn-ea"/>
                <a:cs typeface="+mn-cs"/>
              </a:rPr>
              <a:t>p</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 subtype of the NUMBER data type having precision </a:t>
            </a:r>
            <a:r>
              <a:rPr lang="en-US" sz="1200" b="0" i="1" kern="1200" dirty="0">
                <a:solidFill>
                  <a:schemeClr val="tx1"/>
                </a:solidFill>
                <a:effectLst/>
                <a:latin typeface="+mn-lt"/>
                <a:ea typeface="+mn-ea"/>
                <a:cs typeface="+mn-cs"/>
              </a:rPr>
              <a:t>p</a:t>
            </a:r>
            <a:r>
              <a:rPr lang="en-US" sz="1200" b="0" kern="1200" dirty="0">
                <a:solidFill>
                  <a:schemeClr val="tx1"/>
                </a:solidFill>
                <a:effectLst/>
                <a:latin typeface="+mn-lt"/>
                <a:ea typeface="+mn-ea"/>
                <a:cs typeface="+mn-cs"/>
              </a:rPr>
              <a:t>. A FLOAT value is represented internally as NUMBER. The precision </a:t>
            </a:r>
            <a:r>
              <a:rPr lang="en-US" sz="1200" b="0" i="1" kern="1200" dirty="0">
                <a:solidFill>
                  <a:schemeClr val="tx1"/>
                </a:solidFill>
                <a:effectLst/>
                <a:latin typeface="+mn-lt"/>
                <a:ea typeface="+mn-ea"/>
                <a:cs typeface="+mn-cs"/>
              </a:rPr>
              <a:t>p</a:t>
            </a:r>
            <a:r>
              <a:rPr lang="en-US" sz="1200" b="0" kern="1200" dirty="0">
                <a:solidFill>
                  <a:schemeClr val="tx1"/>
                </a:solidFill>
                <a:effectLst/>
                <a:latin typeface="+mn-lt"/>
                <a:ea typeface="+mn-ea"/>
                <a:cs typeface="+mn-cs"/>
              </a:rPr>
              <a:t> can range from 1 to 126 binary digits. A FLOAT value requires from 1 to 22 bytes.</a:t>
            </a:r>
          </a:p>
          <a:p>
            <a:endParaRPr lang="hu-HU" dirty="0"/>
          </a:p>
          <a:p>
            <a:r>
              <a:rPr lang="en-US" sz="1200" b="0" kern="1200" dirty="0">
                <a:solidFill>
                  <a:schemeClr val="tx1"/>
                </a:solidFill>
                <a:effectLst/>
                <a:latin typeface="+mn-lt"/>
                <a:ea typeface="+mn-ea"/>
                <a:cs typeface="+mn-cs"/>
              </a:rPr>
              <a:t>LONG</a:t>
            </a:r>
          </a:p>
          <a:p>
            <a:r>
              <a:rPr lang="en-US" sz="1200" b="0" kern="1200" dirty="0">
                <a:solidFill>
                  <a:schemeClr val="tx1"/>
                </a:solidFill>
                <a:effectLst/>
                <a:latin typeface="+mn-lt"/>
                <a:ea typeface="+mn-ea"/>
                <a:cs typeface="+mn-cs"/>
              </a:rPr>
              <a:t>Character data of variable length up to 2 gigabytes, or 2</a:t>
            </a:r>
            <a:r>
              <a:rPr lang="en-US" sz="1200" b="0" kern="1200" baseline="30000" dirty="0">
                <a:solidFill>
                  <a:schemeClr val="tx1"/>
                </a:solidFill>
                <a:effectLst/>
                <a:latin typeface="+mn-lt"/>
                <a:ea typeface="+mn-ea"/>
                <a:cs typeface="+mn-cs"/>
              </a:rPr>
              <a:t>31</a:t>
            </a:r>
            <a:r>
              <a:rPr lang="en-US" sz="1200" b="0" kern="1200" dirty="0">
                <a:solidFill>
                  <a:schemeClr val="tx1"/>
                </a:solidFill>
                <a:effectLst/>
                <a:latin typeface="+mn-lt"/>
                <a:ea typeface="+mn-ea"/>
                <a:cs typeface="+mn-cs"/>
              </a:rPr>
              <a:t> -1 bytes. Provided for backward compatibility.</a:t>
            </a:r>
          </a:p>
          <a:p>
            <a:endParaRPr lang="hu-HU" dirty="0"/>
          </a:p>
          <a:p>
            <a:r>
              <a:rPr lang="en-US" sz="1200" b="0" kern="1200" dirty="0">
                <a:solidFill>
                  <a:schemeClr val="tx1"/>
                </a:solidFill>
                <a:effectLst/>
                <a:latin typeface="+mn-lt"/>
                <a:ea typeface="+mn-ea"/>
                <a:cs typeface="+mn-cs"/>
              </a:rPr>
              <a:t>DATE</a:t>
            </a:r>
          </a:p>
          <a:p>
            <a:r>
              <a:rPr lang="en-US" sz="1200" b="0" kern="1200" dirty="0">
                <a:solidFill>
                  <a:schemeClr val="tx1"/>
                </a:solidFill>
                <a:effectLst/>
                <a:latin typeface="+mn-lt"/>
                <a:ea typeface="+mn-ea"/>
                <a:cs typeface="+mn-cs"/>
              </a:rPr>
              <a:t>Valid date range from January 1, 4712 BC, to December 31, 9999 AD. The default format is determined explicitly by the NLS_DATE_FORMAT parameter or implicitly by the NLS_TERRITORY parameter. The size is fixed at 7 bytes. This data type contains the </a:t>
            </a:r>
            <a:r>
              <a:rPr lang="en-US" sz="1200" b="0" kern="1200" dirty="0" err="1">
                <a:solidFill>
                  <a:schemeClr val="tx1"/>
                </a:solidFill>
                <a:effectLst/>
                <a:latin typeface="+mn-lt"/>
                <a:ea typeface="+mn-ea"/>
                <a:cs typeface="+mn-cs"/>
              </a:rPr>
              <a:t>datetime</a:t>
            </a:r>
            <a:r>
              <a:rPr lang="en-US" sz="1200" b="0" kern="1200" dirty="0">
                <a:solidFill>
                  <a:schemeClr val="tx1"/>
                </a:solidFill>
                <a:effectLst/>
                <a:latin typeface="+mn-lt"/>
                <a:ea typeface="+mn-ea"/>
                <a:cs typeface="+mn-cs"/>
              </a:rPr>
              <a:t> fields YEAR, MONTH, DAY, HOUR, MINUTE, and SECOND. It does not have fractional seconds or a time zone.</a:t>
            </a:r>
          </a:p>
          <a:p>
            <a:endParaRPr lang="hu-HU" dirty="0"/>
          </a:p>
          <a:p>
            <a:r>
              <a:rPr lang="en-US" sz="1200" b="0" kern="1200" dirty="0">
                <a:solidFill>
                  <a:schemeClr val="tx1"/>
                </a:solidFill>
                <a:effectLst/>
                <a:latin typeface="+mn-lt"/>
                <a:ea typeface="+mn-ea"/>
                <a:cs typeface="+mn-cs"/>
              </a:rPr>
              <a:t>BINARY_FLOAT</a:t>
            </a:r>
          </a:p>
          <a:p>
            <a:r>
              <a:rPr lang="en-US" sz="1200" b="0" kern="1200" dirty="0">
                <a:solidFill>
                  <a:schemeClr val="tx1"/>
                </a:solidFill>
                <a:effectLst/>
                <a:latin typeface="+mn-lt"/>
                <a:ea typeface="+mn-ea"/>
                <a:cs typeface="+mn-cs"/>
              </a:rPr>
              <a:t>32-bit floating point number. This data type requires 4 bytes.</a:t>
            </a:r>
          </a:p>
          <a:p>
            <a:endParaRPr lang="hu-HU" dirty="0"/>
          </a:p>
          <a:p>
            <a:r>
              <a:rPr lang="en-US" sz="1200" b="0" kern="1200" dirty="0">
                <a:solidFill>
                  <a:schemeClr val="tx1"/>
                </a:solidFill>
                <a:effectLst/>
                <a:latin typeface="+mn-lt"/>
                <a:ea typeface="+mn-ea"/>
                <a:cs typeface="+mn-cs"/>
              </a:rPr>
              <a:t>BINARY_DOUBLE</a:t>
            </a:r>
          </a:p>
          <a:p>
            <a:r>
              <a:rPr lang="en-US" sz="1200" b="0" kern="1200" dirty="0">
                <a:solidFill>
                  <a:schemeClr val="tx1"/>
                </a:solidFill>
                <a:effectLst/>
                <a:latin typeface="+mn-lt"/>
                <a:ea typeface="+mn-ea"/>
                <a:cs typeface="+mn-cs"/>
              </a:rPr>
              <a:t>64-bit floating point number. This data type requires 8 bytes.</a:t>
            </a:r>
            <a:endParaRPr lang="hu-HU" sz="1200" b="0" kern="1200" dirty="0">
              <a:solidFill>
                <a:schemeClr val="tx1"/>
              </a:solidFill>
              <a:effectLst/>
              <a:latin typeface="+mn-lt"/>
              <a:ea typeface="+mn-ea"/>
              <a:cs typeface="+mn-cs"/>
            </a:endParaRPr>
          </a:p>
          <a:p>
            <a:endParaRPr lang="hu-HU"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ROWID</a:t>
            </a:r>
          </a:p>
          <a:p>
            <a:r>
              <a:rPr lang="en-US" sz="1200" b="0" kern="1200" dirty="0">
                <a:solidFill>
                  <a:schemeClr val="tx1"/>
                </a:solidFill>
                <a:effectLst/>
                <a:latin typeface="+mn-lt"/>
                <a:ea typeface="+mn-ea"/>
                <a:cs typeface="+mn-cs"/>
              </a:rPr>
              <a:t>Base 64 string representing the unique address of a row in its table. This data type is primarily for values returned by the ROWID </a:t>
            </a:r>
            <a:r>
              <a:rPr lang="en-US" sz="1200" b="0" kern="1200" dirty="0" err="1">
                <a:solidFill>
                  <a:schemeClr val="tx1"/>
                </a:solidFill>
                <a:effectLst/>
                <a:latin typeface="+mn-lt"/>
                <a:ea typeface="+mn-ea"/>
                <a:cs typeface="+mn-cs"/>
              </a:rPr>
              <a:t>pseudocolumn</a:t>
            </a:r>
            <a:r>
              <a:rPr lang="en-US" sz="1200" b="0" kern="1200" dirty="0">
                <a:solidFill>
                  <a:schemeClr val="tx1"/>
                </a:solidFill>
                <a:effectLst/>
                <a:latin typeface="+mn-lt"/>
                <a:ea typeface="+mn-ea"/>
                <a:cs typeface="+mn-cs"/>
              </a:rPr>
              <a:t>.</a:t>
            </a:r>
          </a:p>
          <a:p>
            <a:endParaRPr lang="hu-HU"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CLOB</a:t>
            </a:r>
          </a:p>
          <a:p>
            <a:r>
              <a:rPr lang="en-US" sz="1200" b="0" kern="1200" dirty="0">
                <a:solidFill>
                  <a:schemeClr val="tx1"/>
                </a:solidFill>
                <a:effectLst/>
                <a:latin typeface="+mn-lt"/>
                <a:ea typeface="+mn-ea"/>
                <a:cs typeface="+mn-cs"/>
              </a:rPr>
              <a:t>A character large object containing single-byte or </a:t>
            </a:r>
            <a:r>
              <a:rPr lang="en-US" sz="1200" b="0" kern="1200" dirty="0" err="1">
                <a:solidFill>
                  <a:schemeClr val="tx1"/>
                </a:solidFill>
                <a:effectLst/>
                <a:latin typeface="+mn-lt"/>
                <a:ea typeface="+mn-ea"/>
                <a:cs typeface="+mn-cs"/>
              </a:rPr>
              <a:t>multibyte</a:t>
            </a:r>
            <a:r>
              <a:rPr lang="en-US" sz="1200" b="0" kern="1200" dirty="0">
                <a:solidFill>
                  <a:schemeClr val="tx1"/>
                </a:solidFill>
                <a:effectLst/>
                <a:latin typeface="+mn-lt"/>
                <a:ea typeface="+mn-ea"/>
                <a:cs typeface="+mn-cs"/>
              </a:rPr>
              <a:t> characters. Both fixed-width and variable-width character sets are supported, both using the database character set. Maximum size is (4 gigabytes - 1) * (database block size).</a:t>
            </a:r>
          </a:p>
          <a:p>
            <a:endParaRPr lang="hu-HU"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BLOB</a:t>
            </a:r>
          </a:p>
          <a:p>
            <a:r>
              <a:rPr lang="en-US" sz="1200" b="0" kern="1200" dirty="0">
                <a:solidFill>
                  <a:schemeClr val="tx1"/>
                </a:solidFill>
                <a:effectLst/>
                <a:latin typeface="+mn-lt"/>
                <a:ea typeface="+mn-ea"/>
                <a:cs typeface="+mn-cs"/>
              </a:rPr>
              <a:t>A binary large object. Maximum size is (4 gigabytes - 1) * (database block size).</a:t>
            </a:r>
          </a:p>
          <a:p>
            <a:endParaRPr lang="hu-HU"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BFILE</a:t>
            </a:r>
          </a:p>
          <a:p>
            <a:r>
              <a:rPr lang="en-US" sz="1200" b="0" kern="1200" dirty="0">
                <a:solidFill>
                  <a:schemeClr val="tx1"/>
                </a:solidFill>
                <a:effectLst/>
                <a:latin typeface="+mn-lt"/>
                <a:ea typeface="+mn-ea"/>
                <a:cs typeface="+mn-cs"/>
              </a:rPr>
              <a:t>Contains a locator to a large binary file stored outside the database. Enables byte stream I/O access to external LOBs residing on the database server. Maximum size is 4 gigabytes.</a:t>
            </a:r>
          </a:p>
          <a:p>
            <a:endParaRPr lang="en-US" sz="1200" b="0" kern="1200" dirty="0">
              <a:solidFill>
                <a:schemeClr val="tx1"/>
              </a:solidFill>
              <a:effectLst/>
              <a:latin typeface="+mn-lt"/>
              <a:ea typeface="+mn-ea"/>
              <a:cs typeface="+mn-cs"/>
            </a:endParaRPr>
          </a:p>
          <a:p>
            <a:endParaRPr lang="hu-HU" dirty="0"/>
          </a:p>
          <a:p>
            <a:endParaRPr lang="hu-HU" dirty="0"/>
          </a:p>
        </p:txBody>
      </p:sp>
      <p:sp>
        <p:nvSpPr>
          <p:cNvPr id="4" name="Dia számának helye 3"/>
          <p:cNvSpPr>
            <a:spLocks noGrp="1"/>
          </p:cNvSpPr>
          <p:nvPr>
            <p:ph type="sldNum" sz="quarter" idx="10"/>
          </p:nvPr>
        </p:nvSpPr>
        <p:spPr/>
        <p:txBody>
          <a:bodyPr/>
          <a:lstStyle/>
          <a:p>
            <a:fld id="{450990BF-9413-4258-8A19-63947086A58F}" type="slidenum">
              <a:rPr lang="hu-HU" smtClean="0"/>
              <a:t>103</a:t>
            </a:fld>
            <a:endParaRPr lang="hu-HU"/>
          </a:p>
        </p:txBody>
      </p:sp>
    </p:spTree>
    <p:extLst>
      <p:ext uri="{BB962C8B-B14F-4D97-AF65-F5344CB8AC3E}">
        <p14:creationId xmlns:p14="http://schemas.microsoft.com/office/powerpoint/2010/main" val="110845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14" name="Cím 13"/>
          <p:cNvSpPr>
            <a:spLocks noGrp="1"/>
          </p:cNvSpPr>
          <p:nvPr>
            <p:ph type="ctrTitle"/>
          </p:nvPr>
        </p:nvSpPr>
        <p:spPr>
          <a:xfrm>
            <a:off x="1432560" y="359898"/>
            <a:ext cx="7406640" cy="1472184"/>
          </a:xfrm>
        </p:spPr>
        <p:txBody>
          <a:bodyPr anchor="b"/>
          <a:lstStyle>
            <a:lvl1pPr algn="l">
              <a:defRPr/>
            </a:lvl1pPr>
            <a:extLst/>
          </a:lstStyle>
          <a:p>
            <a:r>
              <a:rPr kumimoji="0" lang="hu-HU"/>
              <a:t>Mintacím szerkesztése</a:t>
            </a:r>
            <a:endParaRPr kumimoji="0" lang="en-US"/>
          </a:p>
        </p:txBody>
      </p:sp>
      <p:sp>
        <p:nvSpPr>
          <p:cNvPr id="22" name="Alcím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hu-HU"/>
              <a:t>Alcím mintájának szerkesztése</a:t>
            </a:r>
            <a:endParaRPr kumimoji="0" lang="en-US"/>
          </a:p>
        </p:txBody>
      </p:sp>
      <p:sp>
        <p:nvSpPr>
          <p:cNvPr id="7" name="Dátum helye 6"/>
          <p:cNvSpPr>
            <a:spLocks noGrp="1"/>
          </p:cNvSpPr>
          <p:nvPr>
            <p:ph type="dt" sz="half" idx="10"/>
          </p:nvPr>
        </p:nvSpPr>
        <p:spPr/>
        <p:txBody>
          <a:bodyPr/>
          <a:lstStyle/>
          <a:p>
            <a:pPr>
              <a:defRPr/>
            </a:pPr>
            <a:r>
              <a:rPr lang="hu-HU"/>
              <a:t>2018/19 ősz</a:t>
            </a:r>
            <a:endParaRPr lang="hu-HU" dirty="0"/>
          </a:p>
        </p:txBody>
      </p:sp>
      <p:sp>
        <p:nvSpPr>
          <p:cNvPr id="20" name="Élőláb helye 19"/>
          <p:cNvSpPr>
            <a:spLocks noGrp="1"/>
          </p:cNvSpPr>
          <p:nvPr>
            <p:ph type="ftr" sz="quarter" idx="11"/>
          </p:nvPr>
        </p:nvSpPr>
        <p:spPr/>
        <p:txBody>
          <a:bodyPr/>
          <a:lstStyle/>
          <a:p>
            <a:pPr>
              <a:defRPr/>
            </a:pPr>
            <a:r>
              <a:rPr lang="hu-HU" dirty="0"/>
              <a:t>gyeness97@gmail.com</a:t>
            </a:r>
          </a:p>
        </p:txBody>
      </p:sp>
      <p:sp>
        <p:nvSpPr>
          <p:cNvPr id="10" name="Dia számának helye 9"/>
          <p:cNvSpPr>
            <a:spLocks noGrp="1"/>
          </p:cNvSpPr>
          <p:nvPr>
            <p:ph type="sldNum" sz="quarter" idx="12"/>
          </p:nvPr>
        </p:nvSpPr>
        <p:spPr/>
        <p:txBody>
          <a:bodyPr/>
          <a:lstStyle/>
          <a:p>
            <a:pPr>
              <a:defRPr/>
            </a:pPr>
            <a:fld id="{74B689B1-9BAE-4021-BF8E-061B0682D556}" type="slidenum">
              <a:rPr lang="hu-HU" smtClean="0"/>
              <a:pPr>
                <a:defRPr/>
              </a:pPr>
              <a:t>‹#›</a:t>
            </a:fld>
            <a:endParaRPr lang="hu-HU"/>
          </a:p>
        </p:txBody>
      </p:sp>
      <p:sp>
        <p:nvSpPr>
          <p:cNvPr id="8" name="Ellipszis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zis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4" name="Dátum helye 3"/>
          <p:cNvSpPr>
            <a:spLocks noGrp="1"/>
          </p:cNvSpPr>
          <p:nvPr>
            <p:ph type="dt" sz="half" idx="10"/>
          </p:nvPr>
        </p:nvSpPr>
        <p:spPr/>
        <p:txBody>
          <a:bodyPr/>
          <a:lstStyle/>
          <a:p>
            <a:pPr>
              <a:defRPr/>
            </a:pPr>
            <a:r>
              <a:rPr lang="hu-HU"/>
              <a:t>2018/19 ősz</a:t>
            </a:r>
            <a:endParaRPr lang="hu-HU" dirty="0"/>
          </a:p>
        </p:txBody>
      </p:sp>
      <p:sp>
        <p:nvSpPr>
          <p:cNvPr id="5" name="Élőláb helye 4"/>
          <p:cNvSpPr>
            <a:spLocks noGrp="1"/>
          </p:cNvSpPr>
          <p:nvPr>
            <p:ph type="ftr" sz="quarter" idx="11"/>
          </p:nvPr>
        </p:nvSpPr>
        <p:spPr/>
        <p:txBody>
          <a:bodyPr/>
          <a:lstStyle/>
          <a:p>
            <a:pPr>
              <a:defRPr/>
            </a:pPr>
            <a:r>
              <a:rPr lang="hu-HU" dirty="0"/>
              <a:t>gyeness97@gmail.com</a:t>
            </a:r>
          </a:p>
        </p:txBody>
      </p:sp>
      <p:sp>
        <p:nvSpPr>
          <p:cNvPr id="6" name="Dia számának helye 5"/>
          <p:cNvSpPr>
            <a:spLocks noGrp="1"/>
          </p:cNvSpPr>
          <p:nvPr>
            <p:ph type="sldNum" sz="quarter" idx="12"/>
          </p:nvPr>
        </p:nvSpPr>
        <p:spPr/>
        <p:txBody>
          <a:bodyPr/>
          <a:lstStyle/>
          <a:p>
            <a:pPr>
              <a:defRPr/>
            </a:pPr>
            <a:fld id="{0E08644C-AADE-4980-B0E6-54AFE4DCDF33}" type="slidenum">
              <a:rPr lang="hu-HU" smtClean="0"/>
              <a:pPr>
                <a:defRPr/>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858000" y="274639"/>
            <a:ext cx="1828800" cy="5851525"/>
          </a:xfrm>
        </p:spPr>
        <p:txBody>
          <a:bodyPr vert="eaVert"/>
          <a:lstStyle/>
          <a:p>
            <a:r>
              <a:rPr kumimoji="0" lang="hu-HU"/>
              <a:t>Mintacím szerkesztése</a:t>
            </a:r>
            <a:endParaRPr kumimoji="0" lang="en-US"/>
          </a:p>
        </p:txBody>
      </p:sp>
      <p:sp>
        <p:nvSpPr>
          <p:cNvPr id="3" name="Függőleges szöveg helye 2"/>
          <p:cNvSpPr>
            <a:spLocks noGrp="1"/>
          </p:cNvSpPr>
          <p:nvPr>
            <p:ph type="body" orient="vert" idx="1"/>
          </p:nvPr>
        </p:nvSpPr>
        <p:spPr>
          <a:xfrm>
            <a:off x="1143000" y="274640"/>
            <a:ext cx="5562600" cy="5851525"/>
          </a:xfrm>
        </p:spPr>
        <p:txBody>
          <a:bodyPr vert="eaVer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4" name="Dátum helye 3"/>
          <p:cNvSpPr>
            <a:spLocks noGrp="1"/>
          </p:cNvSpPr>
          <p:nvPr>
            <p:ph type="dt" sz="half" idx="10"/>
          </p:nvPr>
        </p:nvSpPr>
        <p:spPr/>
        <p:txBody>
          <a:bodyPr/>
          <a:lstStyle/>
          <a:p>
            <a:pPr>
              <a:defRPr/>
            </a:pPr>
            <a:r>
              <a:rPr lang="hu-HU"/>
              <a:t>2018/19 ősz</a:t>
            </a:r>
            <a:endParaRPr lang="hu-HU" dirty="0"/>
          </a:p>
        </p:txBody>
      </p:sp>
      <p:sp>
        <p:nvSpPr>
          <p:cNvPr id="5" name="Élőláb helye 4"/>
          <p:cNvSpPr>
            <a:spLocks noGrp="1"/>
          </p:cNvSpPr>
          <p:nvPr>
            <p:ph type="ftr" sz="quarter" idx="11"/>
          </p:nvPr>
        </p:nvSpPr>
        <p:spPr/>
        <p:txBody>
          <a:bodyPr/>
          <a:lstStyle/>
          <a:p>
            <a:pPr>
              <a:defRPr/>
            </a:pPr>
            <a:r>
              <a:rPr lang="hu-HU" dirty="0"/>
              <a:t>gyeness97@gmail.com</a:t>
            </a:r>
          </a:p>
        </p:txBody>
      </p:sp>
      <p:sp>
        <p:nvSpPr>
          <p:cNvPr id="6" name="Dia számának helye 5"/>
          <p:cNvSpPr>
            <a:spLocks noGrp="1"/>
          </p:cNvSpPr>
          <p:nvPr>
            <p:ph type="sldNum" sz="quarter" idx="12"/>
          </p:nvPr>
        </p:nvSpPr>
        <p:spPr/>
        <p:txBody>
          <a:bodyPr/>
          <a:lstStyle/>
          <a:p>
            <a:pPr>
              <a:defRPr/>
            </a:pPr>
            <a:fld id="{DEEE20D1-7317-4A63-A80A-96432586F743}" type="slidenum">
              <a:rPr lang="hu-HU" smtClean="0"/>
              <a:pPr>
                <a:defRPr/>
              </a:pPr>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a:t>Mintacím szerkesztése</a:t>
            </a:r>
            <a:endParaRPr kumimoji="0" lang="en-US"/>
          </a:p>
        </p:txBody>
      </p:sp>
      <p:sp>
        <p:nvSpPr>
          <p:cNvPr id="3" name="Tartalom helye 2"/>
          <p:cNvSpPr>
            <a:spLocks noGrp="1"/>
          </p:cNvSpPr>
          <p:nvPr>
            <p:ph idx="1"/>
          </p:nvPr>
        </p:nvSpPr>
        <p:spPr/>
        <p:txBody>
          <a:bodyPr/>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4" name="Dátum helye 3"/>
          <p:cNvSpPr>
            <a:spLocks noGrp="1"/>
          </p:cNvSpPr>
          <p:nvPr>
            <p:ph type="dt" sz="half" idx="10"/>
          </p:nvPr>
        </p:nvSpPr>
        <p:spPr/>
        <p:txBody>
          <a:bodyPr/>
          <a:lstStyle/>
          <a:p>
            <a:pPr>
              <a:defRPr/>
            </a:pPr>
            <a:r>
              <a:rPr lang="hu-HU"/>
              <a:t>2018/19 ősz</a:t>
            </a:r>
            <a:endParaRPr lang="hu-HU" dirty="0"/>
          </a:p>
        </p:txBody>
      </p:sp>
      <p:sp>
        <p:nvSpPr>
          <p:cNvPr id="5" name="Élőláb helye 4"/>
          <p:cNvSpPr>
            <a:spLocks noGrp="1"/>
          </p:cNvSpPr>
          <p:nvPr>
            <p:ph type="ftr" sz="quarter" idx="11"/>
          </p:nvPr>
        </p:nvSpPr>
        <p:spPr/>
        <p:txBody>
          <a:bodyPr/>
          <a:lstStyle>
            <a:lvl1pPr>
              <a:defRPr/>
            </a:lvl1pPr>
          </a:lstStyle>
          <a:p>
            <a:pPr>
              <a:defRPr/>
            </a:pPr>
            <a:r>
              <a:rPr lang="hu-HU" dirty="0"/>
              <a:t>gyeness97@gmail.com</a:t>
            </a:r>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7" name="Téglalap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hu-HU"/>
              <a:t>Mintacím szerkesztése</a:t>
            </a:r>
            <a:endParaRPr kumimoji="0" lang="en-US"/>
          </a:p>
        </p:txBody>
      </p:sp>
      <p:sp>
        <p:nvSpPr>
          <p:cNvPr id="3" name="Szöveg hely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hu-HU"/>
              <a:t>Mintaszöveg szerkesztése</a:t>
            </a:r>
          </a:p>
        </p:txBody>
      </p:sp>
      <p:sp>
        <p:nvSpPr>
          <p:cNvPr id="10" name="Téglalap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zis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zis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1" name="Dátum helye 10"/>
          <p:cNvSpPr>
            <a:spLocks noGrp="1"/>
          </p:cNvSpPr>
          <p:nvPr>
            <p:ph type="dt" sz="half" idx="10"/>
          </p:nvPr>
        </p:nvSpPr>
        <p:spPr/>
        <p:txBody>
          <a:bodyPr/>
          <a:lstStyle/>
          <a:p>
            <a:pPr>
              <a:defRPr/>
            </a:pPr>
            <a:r>
              <a:rPr lang="hu-HU"/>
              <a:t>2018/19 ősz</a:t>
            </a:r>
            <a:endParaRPr lang="hu-HU" dirty="0"/>
          </a:p>
        </p:txBody>
      </p:sp>
      <p:sp>
        <p:nvSpPr>
          <p:cNvPr id="12" name="Élőláb helye 11"/>
          <p:cNvSpPr>
            <a:spLocks noGrp="1"/>
          </p:cNvSpPr>
          <p:nvPr>
            <p:ph type="ftr" sz="quarter" idx="11"/>
          </p:nvPr>
        </p:nvSpPr>
        <p:spPr/>
        <p:txBody>
          <a:bodyPr/>
          <a:lstStyle/>
          <a:p>
            <a:pPr>
              <a:defRPr/>
            </a:pPr>
            <a:r>
              <a:rPr lang="hu-HU"/>
              <a:t>gyeness97@gmail.com</a:t>
            </a:r>
            <a:endParaRPr lang="hu-HU" dirty="0"/>
          </a:p>
        </p:txBody>
      </p:sp>
      <p:sp>
        <p:nvSpPr>
          <p:cNvPr id="13" name="Dia számának helye 12"/>
          <p:cNvSpPr>
            <a:spLocks noGrp="1"/>
          </p:cNvSpPr>
          <p:nvPr>
            <p:ph type="sldNum" sz="quarter" idx="12"/>
          </p:nvPr>
        </p:nvSpPr>
        <p:spPr/>
        <p:txBody>
          <a:bodyPr/>
          <a:lstStyle/>
          <a:p>
            <a:pPr>
              <a:defRPr/>
            </a:pPr>
            <a:fld id="{F28E793E-1EE0-45C5-8374-5618E9DB5F16}" type="slidenum">
              <a:rPr lang="hu-HU" smtClean="0"/>
              <a:pPr>
                <a:defRPr/>
              </a:pPr>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1435608" y="274320"/>
            <a:ext cx="7498080" cy="1143000"/>
          </a:xfrm>
        </p:spPr>
        <p:txBody>
          <a:bodyPr/>
          <a:lstStyle/>
          <a:p>
            <a:r>
              <a:rPr kumimoji="0" lang="hu-HU"/>
              <a:t>Mintacím szerkesztése</a:t>
            </a:r>
            <a:endParaRPr kumimoji="0" lang="en-US"/>
          </a:p>
        </p:txBody>
      </p:sp>
      <p:sp>
        <p:nvSpPr>
          <p:cNvPr id="3" name="Tartalom helye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4" name="Tartalom helye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5" name="Dátum helye 4"/>
          <p:cNvSpPr>
            <a:spLocks noGrp="1"/>
          </p:cNvSpPr>
          <p:nvPr>
            <p:ph type="dt" sz="half" idx="10"/>
          </p:nvPr>
        </p:nvSpPr>
        <p:spPr/>
        <p:txBody>
          <a:bodyPr/>
          <a:lstStyle/>
          <a:p>
            <a:pPr>
              <a:defRPr/>
            </a:pPr>
            <a:r>
              <a:rPr lang="hu-HU"/>
              <a:t>2018/19 ősz</a:t>
            </a:r>
            <a:endParaRPr lang="hu-HU" dirty="0"/>
          </a:p>
        </p:txBody>
      </p:sp>
      <p:sp>
        <p:nvSpPr>
          <p:cNvPr id="6" name="Élőláb helye 5"/>
          <p:cNvSpPr>
            <a:spLocks noGrp="1"/>
          </p:cNvSpPr>
          <p:nvPr>
            <p:ph type="ftr" sz="quarter" idx="11"/>
          </p:nvPr>
        </p:nvSpPr>
        <p:spPr/>
        <p:txBody>
          <a:bodyPr/>
          <a:lstStyle/>
          <a:p>
            <a:pPr>
              <a:defRPr/>
            </a:pPr>
            <a:r>
              <a:rPr lang="hu-HU" dirty="0"/>
              <a:t>gyeness97@gmail.com</a:t>
            </a:r>
          </a:p>
        </p:txBody>
      </p:sp>
      <p:sp>
        <p:nvSpPr>
          <p:cNvPr id="7" name="Dia számának helye 6"/>
          <p:cNvSpPr>
            <a:spLocks noGrp="1"/>
          </p:cNvSpPr>
          <p:nvPr>
            <p:ph type="sldNum" sz="quarter" idx="12"/>
          </p:nvPr>
        </p:nvSpPr>
        <p:spPr/>
        <p:txBody>
          <a:bodyPr/>
          <a:lstStyle/>
          <a:p>
            <a:pPr>
              <a:defRPr/>
            </a:pPr>
            <a:fld id="{72F95F42-D42D-4D3E-BBCF-D8313B8C0942}" type="slidenum">
              <a:rPr lang="hu-HU" smtClean="0"/>
              <a:pPr>
                <a:defRPr/>
              </a:pPr>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hu-HU"/>
              <a:t>Mintacím szerkesztése</a:t>
            </a:r>
            <a:endParaRPr kumimoji="0" lang="en-US"/>
          </a:p>
        </p:txBody>
      </p:sp>
      <p:sp>
        <p:nvSpPr>
          <p:cNvPr id="3" name="Szöveg hely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u-HU"/>
              <a:t>Mintaszöveg szerkesztése</a:t>
            </a:r>
          </a:p>
        </p:txBody>
      </p:sp>
      <p:sp>
        <p:nvSpPr>
          <p:cNvPr id="4" name="Szöveg hely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u-HU"/>
              <a:t>Mintaszöveg szerkesztése</a:t>
            </a:r>
          </a:p>
        </p:txBody>
      </p:sp>
      <p:sp>
        <p:nvSpPr>
          <p:cNvPr id="5" name="Tartalom helye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6" name="Tartalom helye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7" name="Dátum helye 6"/>
          <p:cNvSpPr>
            <a:spLocks noGrp="1"/>
          </p:cNvSpPr>
          <p:nvPr>
            <p:ph type="dt" sz="half" idx="10"/>
          </p:nvPr>
        </p:nvSpPr>
        <p:spPr/>
        <p:txBody>
          <a:bodyPr/>
          <a:lstStyle>
            <a:lvl1pPr>
              <a:defRPr/>
            </a:lvl1pPr>
          </a:lstStyle>
          <a:p>
            <a:pPr>
              <a:defRPr/>
            </a:pPr>
            <a:r>
              <a:rPr lang="hu-HU"/>
              <a:t>2018/19 ősz</a:t>
            </a:r>
            <a:endParaRPr lang="hu-HU" dirty="0"/>
          </a:p>
        </p:txBody>
      </p:sp>
      <p:sp>
        <p:nvSpPr>
          <p:cNvPr id="8" name="Élőláb helye 7"/>
          <p:cNvSpPr>
            <a:spLocks noGrp="1"/>
          </p:cNvSpPr>
          <p:nvPr>
            <p:ph type="ftr" sz="quarter" idx="11"/>
          </p:nvPr>
        </p:nvSpPr>
        <p:spPr/>
        <p:txBody>
          <a:bodyPr/>
          <a:lstStyle/>
          <a:p>
            <a:pPr>
              <a:defRPr/>
            </a:pPr>
            <a:r>
              <a:rPr lang="hu-HU" dirty="0"/>
              <a:t>gyeness97@gmail.com</a:t>
            </a:r>
          </a:p>
        </p:txBody>
      </p:sp>
      <p:sp>
        <p:nvSpPr>
          <p:cNvPr id="9" name="Dia számának helye 8"/>
          <p:cNvSpPr>
            <a:spLocks noGrp="1"/>
          </p:cNvSpPr>
          <p:nvPr>
            <p:ph type="sldNum" sz="quarter" idx="12"/>
          </p:nvPr>
        </p:nvSpPr>
        <p:spPr/>
        <p:txBody>
          <a:bodyPr/>
          <a:lstStyle/>
          <a:p>
            <a:pPr>
              <a:defRPr/>
            </a:pPr>
            <a:fld id="{5F0D4BD1-E509-42D3-B4F3-8410309C5C61}" type="slidenum">
              <a:rPr lang="hu-HU" smtClean="0"/>
              <a:pPr>
                <a:defRPr/>
              </a:pPr>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a:xfrm>
            <a:off x="1435608" y="274320"/>
            <a:ext cx="7498080" cy="1143000"/>
          </a:xfrm>
        </p:spPr>
        <p:txBody>
          <a:bodyPr anchor="ctr"/>
          <a:lstStyle/>
          <a:p>
            <a:r>
              <a:rPr kumimoji="0" lang="hu-HU"/>
              <a:t>Mintacím szerkesztése</a:t>
            </a:r>
            <a:endParaRPr kumimoji="0" lang="en-US"/>
          </a:p>
        </p:txBody>
      </p:sp>
      <p:sp>
        <p:nvSpPr>
          <p:cNvPr id="3" name="Dátum helye 2"/>
          <p:cNvSpPr>
            <a:spLocks noGrp="1"/>
          </p:cNvSpPr>
          <p:nvPr>
            <p:ph type="dt" sz="half" idx="10"/>
          </p:nvPr>
        </p:nvSpPr>
        <p:spPr/>
        <p:txBody>
          <a:bodyPr/>
          <a:lstStyle/>
          <a:p>
            <a:pPr>
              <a:defRPr/>
            </a:pPr>
            <a:r>
              <a:rPr lang="hu-HU"/>
              <a:t>2018/19 ősz</a:t>
            </a:r>
            <a:endParaRPr lang="hu-HU" dirty="0"/>
          </a:p>
        </p:txBody>
      </p:sp>
      <p:sp>
        <p:nvSpPr>
          <p:cNvPr id="4" name="Élőláb helye 3"/>
          <p:cNvSpPr>
            <a:spLocks noGrp="1"/>
          </p:cNvSpPr>
          <p:nvPr>
            <p:ph type="ftr" sz="quarter" idx="11"/>
          </p:nvPr>
        </p:nvSpPr>
        <p:spPr/>
        <p:txBody>
          <a:bodyPr/>
          <a:lstStyle/>
          <a:p>
            <a:pPr>
              <a:defRPr/>
            </a:pPr>
            <a:r>
              <a:rPr lang="hu-HU" dirty="0"/>
              <a:t>gyeness97@gmail.com</a:t>
            </a:r>
          </a:p>
        </p:txBody>
      </p:sp>
      <p:sp>
        <p:nvSpPr>
          <p:cNvPr id="5" name="Dia számának helye 4"/>
          <p:cNvSpPr>
            <a:spLocks noGrp="1"/>
          </p:cNvSpPr>
          <p:nvPr>
            <p:ph type="sldNum" sz="quarter" idx="12"/>
          </p:nvPr>
        </p:nvSpPr>
        <p:spPr/>
        <p:txBody>
          <a:bodyPr/>
          <a:lstStyle/>
          <a:p>
            <a:pPr>
              <a:defRPr/>
            </a:pPr>
            <a:fld id="{AD8C2B11-8D7F-4B7B-9D36-0C9C1E611CD7}" type="slidenum">
              <a:rPr lang="hu-HU" smtClean="0"/>
              <a:pPr>
                <a:defRPr/>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Téglalap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átum helye 1"/>
          <p:cNvSpPr>
            <a:spLocks noGrp="1"/>
          </p:cNvSpPr>
          <p:nvPr>
            <p:ph type="dt" sz="half" idx="10"/>
          </p:nvPr>
        </p:nvSpPr>
        <p:spPr/>
        <p:txBody>
          <a:bodyPr/>
          <a:lstStyle/>
          <a:p>
            <a:pPr>
              <a:defRPr/>
            </a:pPr>
            <a:r>
              <a:rPr lang="hu-HU"/>
              <a:t>2018/19 ősz</a:t>
            </a:r>
            <a:endParaRPr lang="hu-HU" dirty="0"/>
          </a:p>
        </p:txBody>
      </p:sp>
      <p:sp>
        <p:nvSpPr>
          <p:cNvPr id="3" name="Élőláb helye 2"/>
          <p:cNvSpPr>
            <a:spLocks noGrp="1"/>
          </p:cNvSpPr>
          <p:nvPr>
            <p:ph type="ftr" sz="quarter" idx="11"/>
          </p:nvPr>
        </p:nvSpPr>
        <p:spPr/>
        <p:txBody>
          <a:bodyPr/>
          <a:lstStyle/>
          <a:p>
            <a:pPr>
              <a:defRPr/>
            </a:pPr>
            <a:r>
              <a:rPr lang="hu-HU" dirty="0"/>
              <a:t>gyeness97@gmail.com</a:t>
            </a: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a:t>
            </a:fld>
            <a:endParaRPr lang="hu-HU"/>
          </a:p>
        </p:txBody>
      </p:sp>
      <p:sp>
        <p:nvSpPr>
          <p:cNvPr id="6" name="Téglalap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hu-HU"/>
              <a:t>Mintacím szerkesztése</a:t>
            </a:r>
            <a:endParaRPr kumimoji="0" lang="en-US"/>
          </a:p>
        </p:txBody>
      </p:sp>
      <p:sp>
        <p:nvSpPr>
          <p:cNvPr id="3" name="Szöveg hely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hu-HU"/>
              <a:t>Mintaszöveg szerkesztése</a:t>
            </a:r>
          </a:p>
        </p:txBody>
      </p:sp>
      <p:sp>
        <p:nvSpPr>
          <p:cNvPr id="4" name="Tartalom helye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hu-HU"/>
              <a:t>Mintaszöveg szerkesztése</a:t>
            </a:r>
          </a:p>
          <a:p>
            <a:pPr lvl="1" eaLnBrk="1" latinLnBrk="0" hangingPunct="1"/>
            <a:r>
              <a:rPr lang="hu-HU"/>
              <a:t>Második szint</a:t>
            </a:r>
          </a:p>
          <a:p>
            <a:pPr lvl="2" eaLnBrk="1" latinLnBrk="0" hangingPunct="1"/>
            <a:r>
              <a:rPr lang="hu-HU"/>
              <a:t>Harmadik szint</a:t>
            </a:r>
          </a:p>
          <a:p>
            <a:pPr lvl="3" eaLnBrk="1" latinLnBrk="0" hangingPunct="1"/>
            <a:r>
              <a:rPr lang="hu-HU"/>
              <a:t>Negyedik szint</a:t>
            </a:r>
          </a:p>
          <a:p>
            <a:pPr lvl="4" eaLnBrk="1" latinLnBrk="0" hangingPunct="1"/>
            <a:r>
              <a:rPr lang="hu-HU"/>
              <a:t>Ötödik szint</a:t>
            </a:r>
            <a:endParaRPr kumimoji="0" lang="en-US"/>
          </a:p>
        </p:txBody>
      </p:sp>
      <p:sp>
        <p:nvSpPr>
          <p:cNvPr id="5" name="Dátum helye 4"/>
          <p:cNvSpPr>
            <a:spLocks noGrp="1"/>
          </p:cNvSpPr>
          <p:nvPr>
            <p:ph type="dt" sz="half" idx="10"/>
          </p:nvPr>
        </p:nvSpPr>
        <p:spPr/>
        <p:txBody>
          <a:bodyPr/>
          <a:lstStyle/>
          <a:p>
            <a:pPr>
              <a:defRPr/>
            </a:pPr>
            <a:r>
              <a:rPr lang="hu-HU"/>
              <a:t>2018/19 ősz</a:t>
            </a:r>
            <a:endParaRPr lang="hu-HU" dirty="0"/>
          </a:p>
        </p:txBody>
      </p:sp>
      <p:sp>
        <p:nvSpPr>
          <p:cNvPr id="6" name="Élőláb helye 5"/>
          <p:cNvSpPr>
            <a:spLocks noGrp="1"/>
          </p:cNvSpPr>
          <p:nvPr>
            <p:ph type="ftr" sz="quarter" idx="11"/>
          </p:nvPr>
        </p:nvSpPr>
        <p:spPr/>
        <p:txBody>
          <a:bodyPr/>
          <a:lstStyle/>
          <a:p>
            <a:pPr>
              <a:defRPr/>
            </a:pPr>
            <a:r>
              <a:rPr lang="hu-HU" dirty="0"/>
              <a:t>gyeness97@gmail.com</a:t>
            </a:r>
          </a:p>
        </p:txBody>
      </p:sp>
      <p:sp>
        <p:nvSpPr>
          <p:cNvPr id="7" name="Dia számának helye 6"/>
          <p:cNvSpPr>
            <a:spLocks noGrp="1"/>
          </p:cNvSpPr>
          <p:nvPr>
            <p:ph type="sldNum" sz="quarter" idx="12"/>
          </p:nvPr>
        </p:nvSpPr>
        <p:spPr/>
        <p:txBody>
          <a:bodyPr/>
          <a:lstStyle/>
          <a:p>
            <a:pPr>
              <a:defRPr/>
            </a:pPr>
            <a:fld id="{DAA0B7C7-54E2-4E7E-BC35-BFB35EBBD099}" type="slidenum">
              <a:rPr lang="hu-HU" smtClean="0"/>
              <a:pPr>
                <a:defRPr/>
              </a:pPr>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hu-HU"/>
              <a:t>Mintacím szerkesztése</a:t>
            </a:r>
            <a:endParaRPr kumimoji="0" lang="en-US"/>
          </a:p>
        </p:txBody>
      </p:sp>
      <p:sp>
        <p:nvSpPr>
          <p:cNvPr id="5" name="Dátum helye 4"/>
          <p:cNvSpPr>
            <a:spLocks noGrp="1"/>
          </p:cNvSpPr>
          <p:nvPr>
            <p:ph type="dt" sz="half" idx="10"/>
          </p:nvPr>
        </p:nvSpPr>
        <p:spPr/>
        <p:txBody>
          <a:bodyPr/>
          <a:lstStyle/>
          <a:p>
            <a:pPr>
              <a:defRPr/>
            </a:pPr>
            <a:r>
              <a:rPr lang="hu-HU"/>
              <a:t>2018/19 ősz</a:t>
            </a:r>
            <a:endParaRPr lang="hu-HU" dirty="0"/>
          </a:p>
        </p:txBody>
      </p:sp>
      <p:sp>
        <p:nvSpPr>
          <p:cNvPr id="6" name="Élőláb helye 5"/>
          <p:cNvSpPr>
            <a:spLocks noGrp="1"/>
          </p:cNvSpPr>
          <p:nvPr>
            <p:ph type="ftr" sz="quarter" idx="11"/>
          </p:nvPr>
        </p:nvSpPr>
        <p:spPr/>
        <p:txBody>
          <a:bodyPr/>
          <a:lstStyle/>
          <a:p>
            <a:pPr>
              <a:defRPr/>
            </a:pPr>
            <a:r>
              <a:rPr lang="hu-HU" dirty="0"/>
              <a:t>gyeness97@gmail.com</a:t>
            </a:r>
          </a:p>
        </p:txBody>
      </p:sp>
      <p:sp>
        <p:nvSpPr>
          <p:cNvPr id="7" name="Dia számának helye 6"/>
          <p:cNvSpPr>
            <a:spLocks noGrp="1"/>
          </p:cNvSpPr>
          <p:nvPr>
            <p:ph type="sldNum" sz="quarter" idx="12"/>
          </p:nvPr>
        </p:nvSpPr>
        <p:spPr/>
        <p:txBody>
          <a:bodyPr/>
          <a:lstStyle/>
          <a:p>
            <a:pPr>
              <a:defRPr/>
            </a:pPr>
            <a:fld id="{225ECCAE-5C41-4122-9C9C-8CD42A4B0A31}" type="slidenum">
              <a:rPr lang="hu-HU" smtClean="0"/>
              <a:pPr>
                <a:defRPr/>
              </a:pPr>
              <a:t>‹#›</a:t>
            </a:fld>
            <a:endParaRPr lang="hu-HU"/>
          </a:p>
        </p:txBody>
      </p:sp>
      <p:sp>
        <p:nvSpPr>
          <p:cNvPr id="8" name="Téglalap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Kép hely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hu-HU"/>
              <a:t>Kép beszúrásához kattintson az ikonra</a:t>
            </a:r>
            <a:endParaRPr kumimoji="0" lang="en-US" dirty="0"/>
          </a:p>
        </p:txBody>
      </p:sp>
      <p:sp>
        <p:nvSpPr>
          <p:cNvPr id="9" name="Folyamatábra: Feldolgozá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olyamatábra: Feldolgozá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Szöveg hely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hu-HU"/>
              <a:t>Mintaszöveg szerkesztése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Kör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zis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ánk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églalap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Cím helye 4"/>
          <p:cNvSpPr>
            <a:spLocks noGrp="1"/>
          </p:cNvSpPr>
          <p:nvPr>
            <p:ph type="title"/>
          </p:nvPr>
        </p:nvSpPr>
        <p:spPr>
          <a:xfrm>
            <a:off x="1435608" y="274638"/>
            <a:ext cx="7498080" cy="1143000"/>
          </a:xfrm>
          <a:prstGeom prst="rect">
            <a:avLst/>
          </a:prstGeom>
        </p:spPr>
        <p:txBody>
          <a:bodyPr anchor="ctr">
            <a:normAutofit/>
          </a:bodyPr>
          <a:lstStyle/>
          <a:p>
            <a:r>
              <a:rPr kumimoji="0" lang="hu-HU"/>
              <a:t>Mintacím szerkesztése</a:t>
            </a:r>
            <a:endParaRPr kumimoji="0" lang="en-US"/>
          </a:p>
        </p:txBody>
      </p:sp>
      <p:sp>
        <p:nvSpPr>
          <p:cNvPr id="9" name="Szöveg helye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hu-HU"/>
              <a:t>Mintaszöveg szerkesztése</a:t>
            </a:r>
          </a:p>
          <a:p>
            <a:pPr lvl="1" eaLnBrk="1" latinLnBrk="0" hangingPunct="1"/>
            <a:r>
              <a:rPr kumimoji="0" lang="hu-HU"/>
              <a:t>Második szint</a:t>
            </a:r>
          </a:p>
          <a:p>
            <a:pPr lvl="2" eaLnBrk="1" latinLnBrk="0" hangingPunct="1"/>
            <a:r>
              <a:rPr kumimoji="0" lang="hu-HU"/>
              <a:t>Harmadik szint</a:t>
            </a:r>
          </a:p>
          <a:p>
            <a:pPr lvl="3" eaLnBrk="1" latinLnBrk="0" hangingPunct="1"/>
            <a:r>
              <a:rPr kumimoji="0" lang="hu-HU"/>
              <a:t>Negyedik szint</a:t>
            </a:r>
          </a:p>
          <a:p>
            <a:pPr lvl="4" eaLnBrk="1" latinLnBrk="0" hangingPunct="1"/>
            <a:r>
              <a:rPr kumimoji="0" lang="hu-HU"/>
              <a:t>Ötödik szint</a:t>
            </a:r>
            <a:endParaRPr kumimoji="0" lang="en-US"/>
          </a:p>
        </p:txBody>
      </p:sp>
      <p:sp>
        <p:nvSpPr>
          <p:cNvPr id="24" name="Dátum hely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r>
              <a:rPr lang="hu-HU"/>
              <a:t>2018/19 ősz</a:t>
            </a:r>
            <a:endParaRPr lang="hu-HU" dirty="0"/>
          </a:p>
        </p:txBody>
      </p:sp>
      <p:sp>
        <p:nvSpPr>
          <p:cNvPr id="10" name="Élőláb hely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r>
              <a:rPr lang="hu-HU" dirty="0"/>
              <a:t>gyeness97@gmail.com</a:t>
            </a:r>
          </a:p>
        </p:txBody>
      </p:sp>
      <p:sp>
        <p:nvSpPr>
          <p:cNvPr id="22" name="Dia számának hely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F28E793E-1EE0-45C5-8374-5618E9DB5F16}" type="slidenum">
              <a:rPr lang="hu-HU" smtClean="0"/>
              <a:pPr>
                <a:defRPr/>
              </a:pPr>
              <a:t>‹#›</a:t>
            </a:fld>
            <a:endParaRPr lang="hu-HU"/>
          </a:p>
        </p:txBody>
      </p:sp>
      <p:sp>
        <p:nvSpPr>
          <p:cNvPr id="15" name="Téglalap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hyperlink" Target="https://docs.oracle.com/cd/B28359_01/server.111/b28310/views001.htm#ADMIN11774"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nalog.nik.uni-obuda.hu/Labor-VPC/12cR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_RMDoEwulBE2ntCxuZQ0EkfPSRF5EVj9?usp=sharing" TargetMode="External"/><Relationship Id="rId2" Type="http://schemas.openxmlformats.org/officeDocument/2006/relationships/hyperlink" Target="https://github.com/oracle/db-sample-schemas/releases/tag/v12.2.0.1"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432560" y="1340768"/>
            <a:ext cx="7406640" cy="1472184"/>
          </a:xfrm>
        </p:spPr>
        <p:txBody>
          <a:bodyPr/>
          <a:lstStyle/>
          <a:p>
            <a:pPr algn="ctr">
              <a:defRPr/>
            </a:pPr>
            <a:r>
              <a:rPr lang="en-GB" b="1" dirty="0" err="1">
                <a:effectLst/>
              </a:rPr>
              <a:t>Adatbázis</a:t>
            </a:r>
            <a:r>
              <a:rPr lang="en-GB" b="1" dirty="0">
                <a:effectLst/>
              </a:rPr>
              <a:t>- </a:t>
            </a:r>
            <a:r>
              <a:rPr lang="en-GB" b="1" dirty="0" err="1">
                <a:effectLst/>
              </a:rPr>
              <a:t>és</a:t>
            </a:r>
            <a:r>
              <a:rPr lang="en-GB" b="1" dirty="0">
                <a:effectLst/>
              </a:rPr>
              <a:t> Big </a:t>
            </a:r>
            <a:r>
              <a:rPr lang="en-GB" b="1" dirty="0" smtClean="0">
                <a:effectLst/>
              </a:rPr>
              <a:t>Data</a:t>
            </a:r>
            <a:r>
              <a:rPr lang="hu-HU" b="1" dirty="0" smtClean="0">
                <a:effectLst/>
              </a:rPr>
              <a:t> </a:t>
            </a:r>
            <a:r>
              <a:rPr lang="en-GB" b="1" dirty="0" err="1" smtClean="0">
                <a:effectLst/>
              </a:rPr>
              <a:t>technológiák</a:t>
            </a:r>
            <a:endParaRPr lang="hu-HU" dirty="0"/>
          </a:p>
        </p:txBody>
      </p:sp>
      <p:sp>
        <p:nvSpPr>
          <p:cNvPr id="2051" name="Rectangle 3"/>
          <p:cNvSpPr>
            <a:spLocks noGrp="1" noChangeArrowheads="1"/>
          </p:cNvSpPr>
          <p:nvPr>
            <p:ph type="subTitle" idx="1"/>
          </p:nvPr>
        </p:nvSpPr>
        <p:spPr>
          <a:xfrm>
            <a:off x="1432560" y="3140968"/>
            <a:ext cx="7406640" cy="2371024"/>
          </a:xfrm>
        </p:spPr>
        <p:txBody>
          <a:bodyPr>
            <a:normAutofit/>
          </a:bodyPr>
          <a:lstStyle/>
          <a:p>
            <a:pPr eaLnBrk="1" hangingPunct="1">
              <a:defRPr/>
            </a:pPr>
            <a:endParaRPr lang="hu-HU" dirty="0"/>
          </a:p>
          <a:p>
            <a:pPr marL="541782" indent="-514350" algn="ctr" eaLnBrk="1" hangingPunct="1">
              <a:defRPr/>
            </a:pPr>
            <a:r>
              <a:rPr lang="hu-HU" b="1" dirty="0"/>
              <a:t>Követelmények, információk</a:t>
            </a:r>
            <a:endParaRPr lang="hu-HU" dirty="0"/>
          </a:p>
        </p:txBody>
      </p:sp>
      <p:sp>
        <p:nvSpPr>
          <p:cNvPr id="2" name="Szövegdoboz 1">
            <a:extLst>
              <a:ext uri="{FF2B5EF4-FFF2-40B4-BE49-F238E27FC236}">
                <a16:creationId xmlns:a16="http://schemas.microsoft.com/office/drawing/2014/main" id="{34C12157-4F80-46BD-A64A-73FF7037091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defRPr/>
            </a:pPr>
            <a:r>
              <a:rPr lang="hu-HU"/>
              <a:t>Lekérdezések</a:t>
            </a:r>
          </a:p>
        </p:txBody>
      </p:sp>
      <p:sp>
        <p:nvSpPr>
          <p:cNvPr id="13315" name="Rectangle 3"/>
          <p:cNvSpPr>
            <a:spLocks noGrp="1" noChangeArrowheads="1"/>
          </p:cNvSpPr>
          <p:nvPr>
            <p:ph idx="1"/>
          </p:nvPr>
        </p:nvSpPr>
        <p:spPr/>
        <p:txBody>
          <a:bodyPr>
            <a:normAutofit/>
          </a:bodyPr>
          <a:lstStyle/>
          <a:p>
            <a:pPr eaLnBrk="1" hangingPunct="1">
              <a:defRPr/>
            </a:pPr>
            <a:r>
              <a:rPr lang="hu-HU" dirty="0"/>
              <a:t>Az </a:t>
            </a:r>
            <a:r>
              <a:rPr lang="hu-HU" b="1" dirty="0" err="1"/>
              <a:t>employees</a:t>
            </a:r>
            <a:r>
              <a:rPr lang="hu-HU" dirty="0"/>
              <a:t> táblából csak a dolgozó nevét, fizetését, és a részlegének azonosítóját szeretnénk látni.</a:t>
            </a:r>
          </a:p>
          <a:p>
            <a:pPr eaLnBrk="1" hangingPunct="1">
              <a:buFont typeface="Wingdings" pitchFamily="2" charset="2"/>
              <a:buNone/>
              <a:defRPr/>
            </a:pPr>
            <a:endParaRPr lang="hu-HU" sz="4000" dirty="0"/>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first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last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endParaRPr lang="hu-HU"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a:t>
            </a:r>
          </a:p>
        </p:txBody>
      </p:sp>
      <p:sp>
        <p:nvSpPr>
          <p:cNvPr id="7171" name="Dia számának helye 4"/>
          <p:cNvSpPr>
            <a:spLocks noGrp="1"/>
          </p:cNvSpPr>
          <p:nvPr>
            <p:ph type="sldNum" sz="quarter" idx="12"/>
          </p:nvPr>
        </p:nvSpPr>
        <p:spPr>
          <a:noFill/>
        </p:spPr>
        <p:txBody>
          <a:bodyPr/>
          <a:lstStyle/>
          <a:p>
            <a:fld id="{34111D2C-C87C-4CF6-8292-72DC71BC368E}" type="slidenum">
              <a:rPr lang="hu-HU" smtClean="0"/>
              <a:pPr/>
              <a:t>10</a:t>
            </a:fld>
            <a:endParaRPr lang="hu-HU"/>
          </a:p>
        </p:txBody>
      </p:sp>
      <p:sp>
        <p:nvSpPr>
          <p:cNvPr id="5" name="Szövegdoboz 4">
            <a:extLst>
              <a:ext uri="{FF2B5EF4-FFF2-40B4-BE49-F238E27FC236}">
                <a16:creationId xmlns:a16="http://schemas.microsoft.com/office/drawing/2014/main" id="{AC57F593-5052-4FAF-8F73-E790F04694D6}"/>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201149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defRPr/>
            </a:pPr>
            <a:r>
              <a:rPr lang="hu-HU" dirty="0"/>
              <a:t>Tábla létrehozása</a:t>
            </a:r>
          </a:p>
        </p:txBody>
      </p:sp>
      <p:sp>
        <p:nvSpPr>
          <p:cNvPr id="72707" name="Rectangle 3"/>
          <p:cNvSpPr>
            <a:spLocks noGrp="1" noChangeArrowheads="1"/>
          </p:cNvSpPr>
          <p:nvPr>
            <p:ph idx="1"/>
          </p:nvPr>
        </p:nvSpPr>
        <p:spPr/>
        <p:txBody>
          <a:bodyPr>
            <a:normAutofit/>
          </a:bodyPr>
          <a:lstStyle/>
          <a:p>
            <a:pPr eaLnBrk="1" hangingPunct="1">
              <a:defRPr/>
            </a:pPr>
            <a:r>
              <a:rPr lang="hu-HU" sz="2800" dirty="0"/>
              <a:t>Most azokat másoljuk át új táblába, </a:t>
            </a:r>
            <a:r>
              <a:rPr lang="hu-HU" sz="2800"/>
              <a:t>akiknek 5000 </a:t>
            </a:r>
            <a:r>
              <a:rPr lang="hu-HU" sz="2800" dirty="0"/>
              <a:t>dollárnál több a fizetése!</a:t>
            </a:r>
          </a:p>
          <a:p>
            <a:pPr eaLnBrk="1" hangingPunct="1">
              <a:defRPr/>
            </a:pPr>
            <a:endParaRPr lang="hu-HU" sz="2800" dirty="0"/>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CREATE </a:t>
            </a:r>
            <a:r>
              <a:rPr lang="hu-HU" sz="2800">
                <a:latin typeface="Consolas" panose="020B0609020204030204" pitchFamily="49" charset="0"/>
                <a:cs typeface="Consolas" panose="020B0609020204030204" pitchFamily="49" charset="0"/>
              </a:rPr>
              <a:t>TABLE employees3 </a:t>
            </a:r>
            <a:r>
              <a:rPr lang="hu-HU" sz="2800" dirty="0">
                <a:latin typeface="Consolas" panose="020B0609020204030204" pitchFamily="49" charset="0"/>
                <a:cs typeface="Consolas" panose="020B0609020204030204" pitchFamily="49" charset="0"/>
              </a:rPr>
              <a:t>AS</a:t>
            </a:r>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	SELECT * </a:t>
            </a:r>
            <a:r>
              <a:rPr lang="hu-HU" sz="2800">
                <a:latin typeface="Consolas" panose="020B0609020204030204" pitchFamily="49" charset="0"/>
                <a:cs typeface="Consolas" panose="020B0609020204030204" pitchFamily="49" charset="0"/>
              </a:rPr>
              <a:t>FROM employees </a:t>
            </a:r>
            <a:endParaRPr lang="hu-HU" sz="2800"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WHERE salary&gt;5000</a:t>
            </a:r>
            <a:r>
              <a:rPr lang="hu-HU" sz="2800" dirty="0">
                <a:latin typeface="Consolas" panose="020B0609020204030204" pitchFamily="49" charset="0"/>
                <a:cs typeface="Consolas" panose="020B0609020204030204" pitchFamily="49" charset="0"/>
              </a:rPr>
              <a:t>;</a:t>
            </a:r>
          </a:p>
        </p:txBody>
      </p:sp>
      <p:sp>
        <p:nvSpPr>
          <p:cNvPr id="14339" name="Dia számának helye 4"/>
          <p:cNvSpPr>
            <a:spLocks noGrp="1"/>
          </p:cNvSpPr>
          <p:nvPr>
            <p:ph type="sldNum" sz="quarter" idx="12"/>
          </p:nvPr>
        </p:nvSpPr>
        <p:spPr>
          <a:noFill/>
        </p:spPr>
        <p:txBody>
          <a:bodyPr/>
          <a:lstStyle/>
          <a:p>
            <a:fld id="{B11479A0-8562-4A52-AD76-1756D5863977}" type="slidenum">
              <a:rPr lang="hu-HU" smtClean="0"/>
              <a:pPr/>
              <a:t>100</a:t>
            </a:fld>
            <a:endParaRPr lang="hu-HU"/>
          </a:p>
        </p:txBody>
      </p:sp>
      <p:sp>
        <p:nvSpPr>
          <p:cNvPr id="5" name="Szövegdoboz 4">
            <a:extLst>
              <a:ext uri="{FF2B5EF4-FFF2-40B4-BE49-F238E27FC236}">
                <a16:creationId xmlns:a16="http://schemas.microsoft.com/office/drawing/2014/main" id="{D00D49AA-03D1-4A3E-9559-463E63641510}"/>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26546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 calcmode="lin" valueType="num">
                                      <p:cBhvr additive="base">
                                        <p:cTn id="7"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2707">
                                            <p:txEl>
                                              <p:pRg st="3" end="3"/>
                                            </p:txEl>
                                          </p:spTgt>
                                        </p:tgtEl>
                                        <p:attrNameLst>
                                          <p:attrName>style.visibility</p:attrName>
                                        </p:attrNameLst>
                                      </p:cBhvr>
                                      <p:to>
                                        <p:strVal val="visible"/>
                                      </p:to>
                                    </p:set>
                                    <p:anim calcmode="lin" valueType="num">
                                      <p:cBhvr additive="base">
                                        <p:cTn id="11"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2707">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anim calcmode="lin" valueType="num">
                                      <p:cBhvr additive="base">
                                        <p:cTn id="15" dur="500" fill="hold"/>
                                        <p:tgtEl>
                                          <p:spTgt spid="72707">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7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1390949" y="5467"/>
            <a:ext cx="7498080" cy="1143000"/>
          </a:xfrm>
        </p:spPr>
        <p:txBody>
          <a:bodyPr/>
          <a:lstStyle/>
          <a:p>
            <a:pPr>
              <a:defRPr/>
            </a:pPr>
            <a:r>
              <a:rPr lang="hu-HU" sz="4400"/>
              <a:t>Teljesen új tábla létrehozása</a:t>
            </a:r>
            <a:endParaRPr lang="hu-HU" dirty="0"/>
          </a:p>
        </p:txBody>
      </p:sp>
      <p:sp>
        <p:nvSpPr>
          <p:cNvPr id="73731" name="Rectangle 3"/>
          <p:cNvSpPr>
            <a:spLocks noGrp="1" noChangeArrowheads="1"/>
          </p:cNvSpPr>
          <p:nvPr>
            <p:ph idx="1"/>
          </p:nvPr>
        </p:nvSpPr>
        <p:spPr>
          <a:xfrm>
            <a:off x="1155560" y="1148467"/>
            <a:ext cx="7708392" cy="5448885"/>
          </a:xfrm>
        </p:spPr>
        <p:txBody>
          <a:bodyPr>
            <a:noAutofit/>
          </a:bodyPr>
          <a:lstStyle/>
          <a:p>
            <a:r>
              <a:rPr lang="hu-HU" altLang="en-US" sz="2800" dirty="0"/>
              <a:t>Kötelezően megadandó:</a:t>
            </a:r>
          </a:p>
          <a:p>
            <a:pPr lvl="1"/>
            <a:r>
              <a:rPr lang="hu-HU" altLang="en-US" sz="2400" dirty="0"/>
              <a:t>a tábla neve</a:t>
            </a:r>
          </a:p>
          <a:p>
            <a:pPr lvl="1"/>
            <a:r>
              <a:rPr lang="hu-HU" altLang="en-US" sz="2400" dirty="0"/>
              <a:t>az oszlopok (mezők) neve, adattípusa</a:t>
            </a:r>
          </a:p>
          <a:p>
            <a:r>
              <a:rPr lang="hu-HU" altLang="en-US" sz="2800" dirty="0"/>
              <a:t>Alakja: </a:t>
            </a:r>
            <a:br>
              <a:rPr lang="hu-HU" altLang="en-US" sz="2800" dirty="0"/>
            </a:br>
            <a:r>
              <a:rPr lang="hu-HU" altLang="en-US" sz="2800" dirty="0"/>
              <a:t>CREATE TABLE táblanév </a:t>
            </a:r>
            <a:br>
              <a:rPr lang="hu-HU" altLang="en-US" sz="2800" dirty="0"/>
            </a:br>
            <a:r>
              <a:rPr lang="hu-HU" altLang="en-US" sz="2800" dirty="0"/>
              <a:t>(oszlopnév adattípus [, oszlopnév adattípus …]);</a:t>
            </a:r>
          </a:p>
          <a:p>
            <a:r>
              <a:rPr lang="hu-HU" altLang="en-US" sz="2800" dirty="0"/>
              <a:t>Példa:</a:t>
            </a:r>
            <a:br>
              <a:rPr lang="hu-HU" altLang="en-US" sz="2800" dirty="0"/>
            </a:br>
            <a:r>
              <a:rPr lang="hu-HU" sz="2800" dirty="0">
                <a:latin typeface="Consolas" panose="020B0609020204030204" pitchFamily="49" charset="0"/>
                <a:cs typeface="Consolas" panose="020B0609020204030204" pitchFamily="49" charset="0"/>
              </a:rPr>
              <a:t>CREATE TABLE újtábla (</a:t>
            </a:r>
            <a:br>
              <a:rPr lang="hu-HU" sz="2800" dirty="0">
                <a:latin typeface="Consolas" panose="020B0609020204030204" pitchFamily="49" charset="0"/>
                <a:cs typeface="Consolas" panose="020B0609020204030204" pitchFamily="49" charset="0"/>
              </a:rPr>
            </a:br>
            <a:r>
              <a:rPr lang="hu-HU" sz="2800" dirty="0">
                <a:latin typeface="Consolas" panose="020B0609020204030204" pitchFamily="49" charset="0"/>
                <a:cs typeface="Consolas" panose="020B0609020204030204" pitchFamily="49" charset="0"/>
              </a:rPr>
              <a:t>	számoszlop NUMBER(5,2),</a:t>
            </a:r>
            <a:br>
              <a:rPr lang="hu-HU" sz="2800" dirty="0">
                <a:latin typeface="Consolas" panose="020B0609020204030204" pitchFamily="49" charset="0"/>
                <a:cs typeface="Consolas" panose="020B0609020204030204" pitchFamily="49" charset="0"/>
              </a:rPr>
            </a:br>
            <a:r>
              <a:rPr lang="hu-HU" sz="2800" dirty="0">
                <a:latin typeface="Consolas" panose="020B0609020204030204" pitchFamily="49" charset="0"/>
                <a:cs typeface="Consolas" panose="020B0609020204030204" pitchFamily="49" charset="0"/>
              </a:rPr>
              <a:t>	szövegoszlop VARCHAR2(10),</a:t>
            </a:r>
            <a:br>
              <a:rPr lang="hu-HU" sz="2800" dirty="0">
                <a:latin typeface="Consolas" panose="020B0609020204030204" pitchFamily="49" charset="0"/>
                <a:cs typeface="Consolas" panose="020B0609020204030204" pitchFamily="49" charset="0"/>
              </a:rPr>
            </a:br>
            <a:r>
              <a:rPr lang="hu-HU" sz="2800" dirty="0">
                <a:latin typeface="Consolas" panose="020B0609020204030204" pitchFamily="49" charset="0"/>
                <a:cs typeface="Consolas" panose="020B0609020204030204" pitchFamily="49" charset="0"/>
              </a:rPr>
              <a:t>	dátumoszlop DATE</a:t>
            </a:r>
            <a:br>
              <a:rPr lang="hu-HU" sz="2800" dirty="0">
                <a:latin typeface="Consolas" panose="020B0609020204030204" pitchFamily="49" charset="0"/>
                <a:cs typeface="Consolas" panose="020B0609020204030204" pitchFamily="49" charset="0"/>
              </a:rPr>
            </a:br>
            <a:r>
              <a:rPr lang="hu-HU" sz="2800" dirty="0">
                <a:latin typeface="Consolas" panose="020B0609020204030204" pitchFamily="49" charset="0"/>
                <a:cs typeface="Consolas" panose="020B0609020204030204" pitchFamily="49" charset="0"/>
              </a:rPr>
              <a:t>);</a:t>
            </a:r>
          </a:p>
          <a:p>
            <a:pPr eaLnBrk="1" hangingPunct="1">
              <a:lnSpc>
                <a:spcPct val="90000"/>
              </a:lnSpc>
              <a:buFont typeface="Wingdings" pitchFamily="2" charset="2"/>
              <a:buNone/>
              <a:defRPr/>
            </a:pPr>
            <a:endParaRPr lang="hu-HU" sz="2800" dirty="0"/>
          </a:p>
        </p:txBody>
      </p:sp>
      <p:sp>
        <p:nvSpPr>
          <p:cNvPr id="15363" name="Dia számának helye 4"/>
          <p:cNvSpPr>
            <a:spLocks noGrp="1"/>
          </p:cNvSpPr>
          <p:nvPr>
            <p:ph type="sldNum" sz="quarter" idx="12"/>
          </p:nvPr>
        </p:nvSpPr>
        <p:spPr>
          <a:noFill/>
        </p:spPr>
        <p:txBody>
          <a:bodyPr/>
          <a:lstStyle/>
          <a:p>
            <a:fld id="{5927B611-E532-4E4A-9C46-77CE97CF7283}" type="slidenum">
              <a:rPr lang="hu-HU" smtClean="0"/>
              <a:pPr/>
              <a:t>101</a:t>
            </a:fld>
            <a:endParaRPr lang="hu-HU"/>
          </a:p>
        </p:txBody>
      </p:sp>
      <p:sp>
        <p:nvSpPr>
          <p:cNvPr id="5" name="Szövegdoboz 4">
            <a:extLst>
              <a:ext uri="{FF2B5EF4-FFF2-40B4-BE49-F238E27FC236}">
                <a16:creationId xmlns:a16="http://schemas.microsoft.com/office/drawing/2014/main" id="{C155FFF0-CC46-4B0E-B281-17811BEA7AEB}"/>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5882662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457FFB03-9BC0-407F-B718-C23E487140BA}" type="slidenum">
              <a:rPr lang="hu-HU" altLang="en-US"/>
              <a:pPr/>
              <a:t>102</a:t>
            </a:fld>
            <a:endParaRPr lang="hu-HU" altLang="en-US"/>
          </a:p>
        </p:txBody>
      </p:sp>
      <p:sp>
        <p:nvSpPr>
          <p:cNvPr id="39938" name="Rectangle 2"/>
          <p:cNvSpPr>
            <a:spLocks noGrp="1" noChangeArrowheads="1"/>
          </p:cNvSpPr>
          <p:nvPr>
            <p:ph type="title"/>
          </p:nvPr>
        </p:nvSpPr>
        <p:spPr>
          <a:xfrm>
            <a:off x="1371600" y="15949"/>
            <a:ext cx="7772400" cy="1143000"/>
          </a:xfrm>
        </p:spPr>
        <p:txBody>
          <a:bodyPr/>
          <a:lstStyle/>
          <a:p>
            <a:r>
              <a:rPr lang="hu-HU" altLang="en-US"/>
              <a:t>A fontosabb adattípusok 1.</a:t>
            </a:r>
          </a:p>
        </p:txBody>
      </p:sp>
      <p:sp>
        <p:nvSpPr>
          <p:cNvPr id="39939" name="Rectangle 3"/>
          <p:cNvSpPr>
            <a:spLocks noGrp="1" noChangeArrowheads="1"/>
          </p:cNvSpPr>
          <p:nvPr>
            <p:ph type="body" idx="1"/>
          </p:nvPr>
        </p:nvSpPr>
        <p:spPr>
          <a:xfrm>
            <a:off x="1115616" y="980728"/>
            <a:ext cx="7875984" cy="5472608"/>
          </a:xfrm>
        </p:spPr>
        <p:txBody>
          <a:bodyPr>
            <a:normAutofit/>
          </a:bodyPr>
          <a:lstStyle/>
          <a:p>
            <a:r>
              <a:rPr lang="hu-HU" altLang="en-US" dirty="0"/>
              <a:t>CHAR(n): fix (</a:t>
            </a:r>
            <a:r>
              <a:rPr lang="hu-HU" altLang="en-US" i="1" dirty="0"/>
              <a:t>n</a:t>
            </a:r>
            <a:r>
              <a:rPr lang="hu-HU" altLang="en-US" dirty="0"/>
              <a:t> karakter) hosszú szöveg</a:t>
            </a:r>
            <a:br>
              <a:rPr lang="hu-HU" altLang="en-US" dirty="0"/>
            </a:br>
            <a:r>
              <a:rPr lang="hu-HU" altLang="en-US" dirty="0" err="1"/>
              <a:t>Default</a:t>
            </a:r>
            <a:r>
              <a:rPr lang="hu-HU" altLang="en-US" dirty="0"/>
              <a:t>: n=1. </a:t>
            </a:r>
          </a:p>
          <a:p>
            <a:r>
              <a:rPr lang="hu-HU" altLang="en-US" dirty="0"/>
              <a:t>VARCHAR2(n): változó, legfeljebb </a:t>
            </a:r>
            <a:r>
              <a:rPr lang="hu-HU" altLang="en-US" i="1" dirty="0"/>
              <a:t>n</a:t>
            </a:r>
            <a:r>
              <a:rPr lang="hu-HU" altLang="en-US" dirty="0"/>
              <a:t> karakter hosszú szöveg</a:t>
            </a:r>
          </a:p>
          <a:p>
            <a:r>
              <a:rPr lang="hu-HU" altLang="en-US" dirty="0"/>
              <a:t>VARCHAR(n): </a:t>
            </a:r>
            <a:r>
              <a:rPr lang="hu-HU" dirty="0"/>
              <a:t>a VARCHAR2 adattípussal ekvivalens jelenleg, de jelentése változhat, ezért</a:t>
            </a:r>
            <a:r>
              <a:rPr lang="hu-HU" altLang="en-US" dirty="0"/>
              <a:t> VARCHAR2 használata javasolt</a:t>
            </a:r>
          </a:p>
          <a:p>
            <a:r>
              <a:rPr lang="hu-HU" altLang="en-US" dirty="0"/>
              <a:t>CLOB: változó, kb. 8 TB méretű szöveg</a:t>
            </a:r>
          </a:p>
        </p:txBody>
      </p:sp>
      <p:sp>
        <p:nvSpPr>
          <p:cNvPr id="5" name="Szövegdoboz 4">
            <a:extLst>
              <a:ext uri="{FF2B5EF4-FFF2-40B4-BE49-F238E27FC236}">
                <a16:creationId xmlns:a16="http://schemas.microsoft.com/office/drawing/2014/main" id="{C2D6AC65-F35A-4046-B781-7C4B2C52D3F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3229165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6DD30CA6-4A02-4417-891E-CAD1A6857BC9}" type="slidenum">
              <a:rPr lang="hu-HU" altLang="en-US"/>
              <a:pPr/>
              <a:t>103</a:t>
            </a:fld>
            <a:endParaRPr lang="hu-HU" altLang="en-US"/>
          </a:p>
        </p:txBody>
      </p:sp>
      <p:sp>
        <p:nvSpPr>
          <p:cNvPr id="40962" name="Rectangle 2"/>
          <p:cNvSpPr>
            <a:spLocks noGrp="1" noChangeArrowheads="1"/>
          </p:cNvSpPr>
          <p:nvPr>
            <p:ph type="title"/>
          </p:nvPr>
        </p:nvSpPr>
        <p:spPr/>
        <p:txBody>
          <a:bodyPr/>
          <a:lstStyle/>
          <a:p>
            <a:r>
              <a:rPr lang="hu-HU" altLang="en-US"/>
              <a:t>A fontosabb adattípusok 2.</a:t>
            </a:r>
          </a:p>
        </p:txBody>
      </p:sp>
      <p:sp>
        <p:nvSpPr>
          <p:cNvPr id="40963" name="Rectangle 3"/>
          <p:cNvSpPr>
            <a:spLocks noGrp="1" noChangeArrowheads="1"/>
          </p:cNvSpPr>
          <p:nvPr>
            <p:ph type="body" idx="1"/>
          </p:nvPr>
        </p:nvSpPr>
        <p:spPr/>
        <p:txBody>
          <a:bodyPr/>
          <a:lstStyle/>
          <a:p>
            <a:r>
              <a:rPr lang="hu-HU" altLang="en-US"/>
              <a:t>NUMBER(n, m): fixpontos szám, max. </a:t>
            </a:r>
            <a:r>
              <a:rPr lang="hu-HU" altLang="en-US" i="1"/>
              <a:t>n</a:t>
            </a:r>
            <a:r>
              <a:rPr lang="hu-HU" altLang="en-US"/>
              <a:t> decimális számjegy, ebből </a:t>
            </a:r>
            <a:r>
              <a:rPr lang="hu-HU" altLang="en-US" i="1"/>
              <a:t>m</a:t>
            </a:r>
            <a:r>
              <a:rPr lang="hu-HU" altLang="en-US"/>
              <a:t> tizedesjegy</a:t>
            </a:r>
          </a:p>
          <a:p>
            <a:r>
              <a:rPr lang="hu-HU" altLang="en-US"/>
              <a:t>NUMBER(n): max. </a:t>
            </a:r>
            <a:r>
              <a:rPr lang="hu-HU" altLang="en-US" i="1"/>
              <a:t>n</a:t>
            </a:r>
            <a:r>
              <a:rPr lang="hu-HU" altLang="en-US"/>
              <a:t> számjegyes egész,</a:t>
            </a:r>
            <a:br>
              <a:rPr lang="hu-HU" altLang="en-US"/>
            </a:br>
            <a:r>
              <a:rPr lang="hu-HU" altLang="en-US"/>
              <a:t>ugyanaz, mint NUMBER(n, 0)</a:t>
            </a:r>
          </a:p>
          <a:p>
            <a:r>
              <a:rPr lang="hu-HU" altLang="en-US"/>
              <a:t>NUMBER: lebegőpontos, 38 számjegy pontosság</a:t>
            </a:r>
          </a:p>
        </p:txBody>
      </p:sp>
      <p:sp>
        <p:nvSpPr>
          <p:cNvPr id="5" name="Szövegdoboz 4">
            <a:extLst>
              <a:ext uri="{FF2B5EF4-FFF2-40B4-BE49-F238E27FC236}">
                <a16:creationId xmlns:a16="http://schemas.microsoft.com/office/drawing/2014/main" id="{F136D6F1-E524-442E-BB88-864417D648E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5384379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EFB0E9C1-4C30-4F56-B057-EFD0E04D7AA2}" type="slidenum">
              <a:rPr lang="hu-HU" altLang="en-US"/>
              <a:pPr/>
              <a:t>104</a:t>
            </a:fld>
            <a:endParaRPr lang="hu-HU" altLang="en-US"/>
          </a:p>
        </p:txBody>
      </p:sp>
      <p:sp>
        <p:nvSpPr>
          <p:cNvPr id="41986" name="Rectangle 2"/>
          <p:cNvSpPr>
            <a:spLocks noGrp="1" noChangeArrowheads="1"/>
          </p:cNvSpPr>
          <p:nvPr>
            <p:ph type="title"/>
          </p:nvPr>
        </p:nvSpPr>
        <p:spPr>
          <a:xfrm>
            <a:off x="1125116" y="171450"/>
            <a:ext cx="7772400" cy="1143000"/>
          </a:xfrm>
        </p:spPr>
        <p:txBody>
          <a:bodyPr/>
          <a:lstStyle/>
          <a:p>
            <a:r>
              <a:rPr lang="hu-HU" altLang="en-US"/>
              <a:t>A fontosabb adattípusok 3.</a:t>
            </a:r>
          </a:p>
        </p:txBody>
      </p:sp>
      <p:sp>
        <p:nvSpPr>
          <p:cNvPr id="41987" name="Rectangle 3"/>
          <p:cNvSpPr>
            <a:spLocks noGrp="1" noChangeArrowheads="1"/>
          </p:cNvSpPr>
          <p:nvPr>
            <p:ph type="body" idx="1"/>
          </p:nvPr>
        </p:nvSpPr>
        <p:spPr>
          <a:xfrm>
            <a:off x="1259632" y="1524000"/>
            <a:ext cx="7503368" cy="4572000"/>
          </a:xfrm>
        </p:spPr>
        <p:txBody>
          <a:bodyPr>
            <a:normAutofit fontScale="92500"/>
          </a:bodyPr>
          <a:lstStyle/>
          <a:p>
            <a:r>
              <a:rPr lang="hu-HU" altLang="en-US"/>
              <a:t>DATE: dátum és idő (másodperc pontosság)</a:t>
            </a:r>
          </a:p>
          <a:p>
            <a:r>
              <a:rPr lang="hu-HU" altLang="en-US"/>
              <a:t>TIMESTAMP(n): dátum és idő </a:t>
            </a:r>
            <a:br>
              <a:rPr lang="hu-HU" altLang="en-US"/>
            </a:br>
            <a:r>
              <a:rPr lang="hu-HU" altLang="en-US"/>
              <a:t>(a másodperc </a:t>
            </a:r>
            <a:r>
              <a:rPr lang="hu-HU" altLang="en-US" i="1"/>
              <a:t>n</a:t>
            </a:r>
            <a:r>
              <a:rPr lang="hu-HU" altLang="en-US"/>
              <a:t> tizedesjeggyel, default: n=6)</a:t>
            </a:r>
          </a:p>
          <a:p>
            <a:r>
              <a:rPr lang="hu-HU" altLang="en-US"/>
              <a:t>BLOB: binary large object, „nyers” bináris adat (max. 4 GB)</a:t>
            </a:r>
          </a:p>
          <a:p>
            <a:r>
              <a:rPr lang="hu-HU" altLang="en-US" b="1"/>
              <a:t>Nincs logikai adattípus!</a:t>
            </a:r>
          </a:p>
          <a:p>
            <a:r>
              <a:rPr lang="hu-HU" altLang="en-US" b="1"/>
              <a:t>A használható adattípusok az egyes Oracle verziókban eltérhetnek!</a:t>
            </a:r>
            <a:endParaRPr lang="hu-HU" altLang="en-US"/>
          </a:p>
        </p:txBody>
      </p:sp>
      <p:sp>
        <p:nvSpPr>
          <p:cNvPr id="5" name="Szövegdoboz 4">
            <a:extLst>
              <a:ext uri="{FF2B5EF4-FFF2-40B4-BE49-F238E27FC236}">
                <a16:creationId xmlns:a16="http://schemas.microsoft.com/office/drawing/2014/main" id="{456DEA43-66D7-4279-88ED-14E95E3FA764}"/>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8439977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 számának helye 6"/>
          <p:cNvSpPr>
            <a:spLocks noGrp="1"/>
          </p:cNvSpPr>
          <p:nvPr>
            <p:ph type="sldNum" sz="quarter" idx="12"/>
          </p:nvPr>
        </p:nvSpPr>
        <p:spPr/>
        <p:txBody>
          <a:bodyPr/>
          <a:lstStyle/>
          <a:p>
            <a:fld id="{4641AB70-8BB8-4099-BFAE-E671728D6025}" type="slidenum">
              <a:rPr lang="hu-HU" altLang="en-US"/>
              <a:pPr/>
              <a:t>105</a:t>
            </a:fld>
            <a:endParaRPr lang="hu-HU" altLang="en-US"/>
          </a:p>
        </p:txBody>
      </p:sp>
      <p:sp>
        <p:nvSpPr>
          <p:cNvPr id="43010" name="Rectangle 2"/>
          <p:cNvSpPr>
            <a:spLocks noGrp="1" noChangeArrowheads="1"/>
          </p:cNvSpPr>
          <p:nvPr>
            <p:ph type="title"/>
          </p:nvPr>
        </p:nvSpPr>
        <p:spPr>
          <a:xfrm>
            <a:off x="1298448" y="196376"/>
            <a:ext cx="7772400" cy="1143000"/>
          </a:xfrm>
        </p:spPr>
        <p:txBody>
          <a:bodyPr/>
          <a:lstStyle/>
          <a:p>
            <a:r>
              <a:rPr lang="hu-HU" altLang="en-US"/>
              <a:t>Alapértelmezett érték megadása</a:t>
            </a:r>
          </a:p>
        </p:txBody>
      </p:sp>
      <p:sp>
        <p:nvSpPr>
          <p:cNvPr id="43011" name="Rectangle 3"/>
          <p:cNvSpPr>
            <a:spLocks noGrp="1" noChangeArrowheads="1"/>
          </p:cNvSpPr>
          <p:nvPr>
            <p:ph type="body" idx="1"/>
          </p:nvPr>
        </p:nvSpPr>
        <p:spPr>
          <a:xfrm>
            <a:off x="609600" y="1524000"/>
            <a:ext cx="8077200" cy="4572000"/>
          </a:xfrm>
        </p:spPr>
        <p:txBody>
          <a:bodyPr/>
          <a:lstStyle/>
          <a:p>
            <a:r>
              <a:rPr lang="hu-HU" altLang="en-US" sz="2800" dirty="0"/>
              <a:t>Példa:</a:t>
            </a:r>
            <a:br>
              <a:rPr lang="hu-HU" altLang="en-US" sz="2800" dirty="0"/>
            </a:br>
            <a:r>
              <a:rPr lang="hu-HU" altLang="en-US" sz="2800" dirty="0"/>
              <a:t>CREATE TABLE </a:t>
            </a:r>
            <a:r>
              <a:rPr lang="hu-HU" altLang="en-US" sz="2800" dirty="0" err="1"/>
              <a:t>hallgato</a:t>
            </a:r>
            <a:r>
              <a:rPr lang="hu-HU" altLang="en-US" sz="2800" dirty="0"/>
              <a:t> (</a:t>
            </a:r>
            <a:br>
              <a:rPr lang="hu-HU" altLang="en-US" sz="2800" dirty="0"/>
            </a:br>
            <a:r>
              <a:rPr lang="hu-HU" altLang="en-US" sz="2800" dirty="0"/>
              <a:t>	</a:t>
            </a:r>
            <a:r>
              <a:rPr lang="hu-HU" altLang="en-US" sz="2800" dirty="0" err="1"/>
              <a:t>nev</a:t>
            </a:r>
            <a:r>
              <a:rPr lang="hu-HU" altLang="en-US" sz="2800" dirty="0"/>
              <a:t> VARCHAR2(30),</a:t>
            </a:r>
            <a:br>
              <a:rPr lang="hu-HU" altLang="en-US" sz="2800" dirty="0"/>
            </a:br>
            <a:r>
              <a:rPr lang="hu-HU" altLang="en-US" sz="2800" dirty="0"/>
              <a:t>	</a:t>
            </a:r>
            <a:r>
              <a:rPr lang="hu-HU" altLang="en-US" sz="2800" dirty="0" err="1"/>
              <a:t>szul_dat</a:t>
            </a:r>
            <a:r>
              <a:rPr lang="hu-HU" altLang="en-US" sz="2800" dirty="0"/>
              <a:t> DATE,</a:t>
            </a:r>
            <a:br>
              <a:rPr lang="hu-HU" altLang="en-US" sz="2800" dirty="0"/>
            </a:br>
            <a:r>
              <a:rPr lang="hu-HU" altLang="en-US" sz="2800" dirty="0"/>
              <a:t>	</a:t>
            </a:r>
            <a:r>
              <a:rPr lang="hu-HU" altLang="en-US" sz="2800" dirty="0" err="1"/>
              <a:t>evfolyam</a:t>
            </a:r>
            <a:r>
              <a:rPr lang="hu-HU" altLang="en-US" sz="2800" dirty="0"/>
              <a:t> NUMBER(1)  </a:t>
            </a:r>
            <a:r>
              <a:rPr lang="hu-HU" altLang="en-US" sz="2800" b="1" dirty="0"/>
              <a:t>DEFAULT 1</a:t>
            </a:r>
            <a:r>
              <a:rPr lang="hu-HU" altLang="en-US" sz="2800" dirty="0"/>
              <a:t>);</a:t>
            </a:r>
          </a:p>
          <a:p>
            <a:r>
              <a:rPr lang="hu-HU" altLang="en-US" sz="2800" dirty="0"/>
              <a:t>Az alapértelmezett érték nemcsak konstans lehet, hanem kifejezés is, pl.</a:t>
            </a:r>
            <a:br>
              <a:rPr lang="hu-HU" altLang="en-US" sz="2800" dirty="0"/>
            </a:br>
            <a:r>
              <a:rPr lang="hu-HU" altLang="en-US" sz="2800" dirty="0"/>
              <a:t>…</a:t>
            </a:r>
            <a:br>
              <a:rPr lang="hu-HU" altLang="en-US" sz="2800" dirty="0"/>
            </a:br>
            <a:r>
              <a:rPr lang="hu-HU" altLang="en-US" sz="2800" dirty="0" err="1"/>
              <a:t>belep_dat</a:t>
            </a:r>
            <a:r>
              <a:rPr lang="hu-HU" altLang="en-US" sz="2800" dirty="0"/>
              <a:t> DATE </a:t>
            </a:r>
            <a:r>
              <a:rPr lang="hu-HU" altLang="en-US" sz="2800" b="1" dirty="0"/>
              <a:t>DEFAULT TRUNC(SYSDATE)</a:t>
            </a:r>
            <a:r>
              <a:rPr lang="hu-HU" altLang="en-US" sz="2800" dirty="0"/>
              <a:t/>
            </a:r>
            <a:br>
              <a:rPr lang="hu-HU" altLang="en-US" sz="2800" dirty="0"/>
            </a:br>
            <a:r>
              <a:rPr lang="hu-HU" altLang="en-US" sz="2800" dirty="0"/>
              <a:t>...</a:t>
            </a:r>
            <a:endParaRPr lang="hu-HU" altLang="en-US" dirty="0"/>
          </a:p>
        </p:txBody>
      </p:sp>
      <p:sp>
        <p:nvSpPr>
          <p:cNvPr id="5" name="Szövegdoboz 4">
            <a:extLst>
              <a:ext uri="{FF2B5EF4-FFF2-40B4-BE49-F238E27FC236}">
                <a16:creationId xmlns:a16="http://schemas.microsoft.com/office/drawing/2014/main" id="{FEBBB04A-3D13-49C4-8940-A0CFC7B36DD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9666989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84644257-5310-4790-A723-8A09C7593AC2}" type="slidenum">
              <a:rPr lang="hu-HU" altLang="en-US"/>
              <a:pPr/>
              <a:t>106</a:t>
            </a:fld>
            <a:endParaRPr lang="hu-HU" altLang="en-US"/>
          </a:p>
        </p:txBody>
      </p:sp>
      <p:sp>
        <p:nvSpPr>
          <p:cNvPr id="45058" name="Rectangle 2"/>
          <p:cNvSpPr>
            <a:spLocks noGrp="1" noChangeArrowheads="1"/>
          </p:cNvSpPr>
          <p:nvPr>
            <p:ph type="title"/>
          </p:nvPr>
        </p:nvSpPr>
        <p:spPr/>
        <p:txBody>
          <a:bodyPr>
            <a:normAutofit fontScale="90000"/>
          </a:bodyPr>
          <a:lstStyle/>
          <a:p>
            <a:r>
              <a:rPr lang="hu-HU" altLang="en-US"/>
              <a:t>Egy tábla szerkezetének lekérdezése</a:t>
            </a:r>
          </a:p>
        </p:txBody>
      </p:sp>
      <p:sp>
        <p:nvSpPr>
          <p:cNvPr id="45059" name="Rectangle 3"/>
          <p:cNvSpPr>
            <a:spLocks noGrp="1" noChangeArrowheads="1"/>
          </p:cNvSpPr>
          <p:nvPr>
            <p:ph type="body" idx="1"/>
          </p:nvPr>
        </p:nvSpPr>
        <p:spPr>
          <a:xfrm>
            <a:off x="1164222" y="1700808"/>
            <a:ext cx="7772400" cy="4320480"/>
          </a:xfrm>
        </p:spPr>
        <p:txBody>
          <a:bodyPr/>
          <a:lstStyle/>
          <a:p>
            <a:r>
              <a:rPr lang="hu-HU" altLang="en-US" dirty="0"/>
              <a:t>Példa:</a:t>
            </a:r>
            <a:br>
              <a:rPr lang="hu-HU" altLang="en-US" dirty="0"/>
            </a:br>
            <a:r>
              <a:rPr lang="hu-HU" altLang="en-US" dirty="0"/>
              <a:t>DESCRIBE </a:t>
            </a:r>
            <a:r>
              <a:rPr lang="hu-HU" altLang="en-US" dirty="0" err="1"/>
              <a:t>hallgato</a:t>
            </a:r>
            <a:r>
              <a:rPr lang="hu-HU" altLang="en-US" dirty="0"/>
              <a:t>;</a:t>
            </a:r>
          </a:p>
          <a:p>
            <a:r>
              <a:rPr lang="hu-HU" altLang="en-US" dirty="0"/>
              <a:t>Vagy:</a:t>
            </a:r>
            <a:br>
              <a:rPr lang="hu-HU" altLang="en-US" dirty="0"/>
            </a:br>
            <a:r>
              <a:rPr lang="hu-HU" altLang="en-US" dirty="0"/>
              <a:t>DESCR </a:t>
            </a:r>
            <a:r>
              <a:rPr lang="hu-HU" altLang="en-US" dirty="0" err="1"/>
              <a:t>hallgato</a:t>
            </a:r>
            <a:r>
              <a:rPr lang="hu-HU" altLang="en-US" dirty="0"/>
              <a:t>;</a:t>
            </a:r>
          </a:p>
          <a:p>
            <a:r>
              <a:rPr lang="hu-HU" altLang="en-US" dirty="0"/>
              <a:t>Vagy:</a:t>
            </a:r>
          </a:p>
          <a:p>
            <a:r>
              <a:rPr lang="hu-HU" altLang="en-US" dirty="0"/>
              <a:t>DESC </a:t>
            </a:r>
            <a:r>
              <a:rPr lang="hu-HU" altLang="en-US" dirty="0" err="1"/>
              <a:t>hallgato</a:t>
            </a:r>
            <a:r>
              <a:rPr lang="hu-HU" altLang="en-US" dirty="0"/>
              <a:t>;</a:t>
            </a:r>
          </a:p>
        </p:txBody>
      </p:sp>
    </p:spTree>
    <p:extLst>
      <p:ext uri="{BB962C8B-B14F-4D97-AF65-F5344CB8AC3E}">
        <p14:creationId xmlns:p14="http://schemas.microsoft.com/office/powerpoint/2010/main" val="15325026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defRPr/>
            </a:pPr>
            <a:r>
              <a:rPr lang="hu-HU" dirty="0"/>
              <a:t>Módosítás</a:t>
            </a:r>
          </a:p>
        </p:txBody>
      </p:sp>
      <p:sp>
        <p:nvSpPr>
          <p:cNvPr id="74755" name="Rectangle 3"/>
          <p:cNvSpPr>
            <a:spLocks noGrp="1" noChangeArrowheads="1"/>
          </p:cNvSpPr>
          <p:nvPr>
            <p:ph idx="1"/>
          </p:nvPr>
        </p:nvSpPr>
        <p:spPr>
          <a:xfrm>
            <a:off x="1253936" y="1432904"/>
            <a:ext cx="7816912" cy="4800600"/>
          </a:xfrm>
        </p:spPr>
        <p:txBody>
          <a:bodyPr>
            <a:normAutofit/>
          </a:bodyPr>
          <a:lstStyle/>
          <a:p>
            <a:pPr marL="539496" indent="-457200">
              <a:spcAft>
                <a:spcPts val="1800"/>
              </a:spcAft>
              <a:defRPr/>
            </a:pPr>
            <a:r>
              <a:rPr lang="hu-HU" dirty="0"/>
              <a:t>Hozzáadás táblához</a:t>
            </a:r>
          </a:p>
          <a:p>
            <a:pPr marL="82296" indent="0" eaLnBrk="1" hangingPunct="1">
              <a:spcAft>
                <a:spcPts val="1800"/>
              </a:spcAft>
              <a:buNone/>
              <a:defRPr/>
            </a:pPr>
            <a:r>
              <a:rPr lang="hu-HU" dirty="0">
                <a:latin typeface="Consolas" panose="020B0609020204030204" pitchFamily="49" charset="0"/>
                <a:cs typeface="Consolas" panose="020B0609020204030204" pitchFamily="49" charset="0"/>
              </a:rPr>
              <a:t>ALTER TABLE táblanév </a:t>
            </a:r>
            <a:br>
              <a:rPr lang="hu-HU" dirty="0">
                <a:latin typeface="Consolas" panose="020B0609020204030204" pitchFamily="49" charset="0"/>
                <a:cs typeface="Consolas" panose="020B0609020204030204" pitchFamily="49" charset="0"/>
              </a:rPr>
            </a:br>
            <a:r>
              <a:rPr lang="hu-HU" dirty="0">
                <a:latin typeface="Consolas" panose="020B0609020204030204" pitchFamily="49" charset="0"/>
                <a:cs typeface="Consolas" panose="020B0609020204030204" pitchFamily="49" charset="0"/>
              </a:rPr>
              <a:t>ADD (...)</a:t>
            </a:r>
          </a:p>
          <a:p>
            <a:pPr marL="82296" indent="0" eaLnBrk="1" hangingPunct="1">
              <a:spcAft>
                <a:spcPts val="1800"/>
              </a:spcAft>
              <a:buNone/>
              <a:defRPr/>
            </a:pPr>
            <a:r>
              <a:rPr lang="hu-HU" dirty="0"/>
              <a:t>Példák:</a:t>
            </a:r>
          </a:p>
          <a:p>
            <a:pPr>
              <a:buNone/>
              <a:defRPr/>
            </a:pPr>
            <a:r>
              <a:rPr lang="hu-HU" dirty="0">
                <a:latin typeface="Consolas" panose="020B0609020204030204" pitchFamily="49" charset="0"/>
                <a:cs typeface="Consolas" panose="020B0609020204030204" pitchFamily="49" charset="0"/>
              </a:rPr>
              <a:t>ALTER </a:t>
            </a:r>
            <a:r>
              <a:rPr lang="hu-HU">
                <a:latin typeface="Consolas" panose="020B0609020204030204" pitchFamily="49" charset="0"/>
                <a:cs typeface="Consolas" panose="020B0609020204030204" pitchFamily="49" charset="0"/>
              </a:rPr>
              <a:t>TABLE employees3 </a:t>
            </a:r>
            <a:r>
              <a:rPr lang="hu-HU" dirty="0">
                <a:latin typeface="Consolas" panose="020B0609020204030204" pitchFamily="49" charset="0"/>
                <a:cs typeface="Consolas" panose="020B0609020204030204" pitchFamily="49" charset="0"/>
              </a:rPr>
              <a:t>ADD </a:t>
            </a:r>
          </a:p>
          <a:p>
            <a:pPr>
              <a:buNone/>
              <a:defRPr/>
            </a:pPr>
            <a:r>
              <a:rPr lang="hu-HU" dirty="0">
                <a:latin typeface="Consolas" panose="020B0609020204030204" pitchFamily="49" charset="0"/>
                <a:cs typeface="Consolas" panose="020B0609020204030204" pitchFamily="49" charset="0"/>
              </a:rPr>
              <a:t>(</a:t>
            </a:r>
            <a:r>
              <a:rPr lang="hu-HU" dirty="0" err="1">
                <a:latin typeface="Consolas" panose="020B0609020204030204" pitchFamily="49" charset="0"/>
                <a:cs typeface="Consolas" panose="020B0609020204030204" pitchFamily="49" charset="0"/>
              </a:rPr>
              <a:t>cardID</a:t>
            </a:r>
            <a:r>
              <a:rPr lang="hu-HU" dirty="0">
                <a:latin typeface="Consolas" panose="020B0609020204030204" pitchFamily="49" charset="0"/>
                <a:cs typeface="Consolas" panose="020B0609020204030204" pitchFamily="49" charset="0"/>
              </a:rPr>
              <a:t> </a:t>
            </a:r>
            <a:r>
              <a:rPr lang="hu-HU">
                <a:latin typeface="Consolas" panose="020B0609020204030204" pitchFamily="49" charset="0"/>
                <a:cs typeface="Consolas" panose="020B0609020204030204" pitchFamily="49" charset="0"/>
              </a:rPr>
              <a:t>NUMBER(5));</a:t>
            </a:r>
            <a:endParaRPr lang="hu-HU" dirty="0">
              <a:latin typeface="Consolas" panose="020B0609020204030204" pitchFamily="49" charset="0"/>
              <a:cs typeface="Consolas" panose="020B0609020204030204" pitchFamily="49" charset="0"/>
            </a:endParaRPr>
          </a:p>
        </p:txBody>
      </p:sp>
      <p:sp>
        <p:nvSpPr>
          <p:cNvPr id="16387" name="Dia számának helye 4"/>
          <p:cNvSpPr>
            <a:spLocks noGrp="1"/>
          </p:cNvSpPr>
          <p:nvPr>
            <p:ph type="sldNum" sz="quarter" idx="12"/>
          </p:nvPr>
        </p:nvSpPr>
        <p:spPr>
          <a:noFill/>
        </p:spPr>
        <p:txBody>
          <a:bodyPr/>
          <a:lstStyle/>
          <a:p>
            <a:fld id="{A4F2B4F9-D7D3-4D79-AC33-3E799B61F0A4}" type="slidenum">
              <a:rPr lang="hu-HU" smtClean="0"/>
              <a:pPr/>
              <a:t>107</a:t>
            </a:fld>
            <a:endParaRPr lang="hu-HU"/>
          </a:p>
        </p:txBody>
      </p:sp>
      <p:sp>
        <p:nvSpPr>
          <p:cNvPr id="5" name="Szövegdoboz 4">
            <a:extLst>
              <a:ext uri="{FF2B5EF4-FFF2-40B4-BE49-F238E27FC236}">
                <a16:creationId xmlns:a16="http://schemas.microsoft.com/office/drawing/2014/main" id="{B6792C4E-9B80-47BD-AE59-E5BFE11EE29D}"/>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8616042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defRPr/>
            </a:pPr>
            <a:r>
              <a:rPr lang="hu-HU" dirty="0"/>
              <a:t>Módosítás</a:t>
            </a:r>
          </a:p>
        </p:txBody>
      </p:sp>
      <p:sp>
        <p:nvSpPr>
          <p:cNvPr id="74755" name="Rectangle 3"/>
          <p:cNvSpPr>
            <a:spLocks noGrp="1" noChangeArrowheads="1"/>
          </p:cNvSpPr>
          <p:nvPr>
            <p:ph idx="1"/>
          </p:nvPr>
        </p:nvSpPr>
        <p:spPr>
          <a:xfrm>
            <a:off x="1253936" y="1417638"/>
            <a:ext cx="7816912" cy="4800600"/>
          </a:xfrm>
        </p:spPr>
        <p:txBody>
          <a:bodyPr>
            <a:normAutofit lnSpcReduction="10000"/>
          </a:bodyPr>
          <a:lstStyle/>
          <a:p>
            <a:pPr marL="539496" indent="-457200">
              <a:spcAft>
                <a:spcPts val="1800"/>
              </a:spcAft>
              <a:defRPr/>
            </a:pPr>
            <a:r>
              <a:rPr lang="hu-HU" dirty="0"/>
              <a:t>Módosítás táblában</a:t>
            </a:r>
          </a:p>
          <a:p>
            <a:pPr marL="82296" indent="0" eaLnBrk="1" hangingPunct="1">
              <a:spcAft>
                <a:spcPts val="1800"/>
              </a:spcAft>
              <a:buNone/>
              <a:defRPr/>
            </a:pPr>
            <a:r>
              <a:rPr lang="hu-HU" dirty="0">
                <a:latin typeface="Consolas" panose="020B0609020204030204" pitchFamily="49" charset="0"/>
                <a:cs typeface="Consolas" panose="020B0609020204030204" pitchFamily="49" charset="0"/>
              </a:rPr>
              <a:t>ALTER TABLE táblanév </a:t>
            </a:r>
            <a:br>
              <a:rPr lang="hu-HU" dirty="0">
                <a:latin typeface="Consolas" panose="020B0609020204030204" pitchFamily="49" charset="0"/>
                <a:cs typeface="Consolas" panose="020B0609020204030204" pitchFamily="49" charset="0"/>
              </a:rPr>
            </a:br>
            <a:r>
              <a:rPr lang="hu-HU" dirty="0">
                <a:latin typeface="Consolas" panose="020B0609020204030204" pitchFamily="49" charset="0"/>
                <a:cs typeface="Consolas" panose="020B0609020204030204" pitchFamily="49" charset="0"/>
              </a:rPr>
              <a:t>MODIFY (...)</a:t>
            </a:r>
          </a:p>
          <a:p>
            <a:pPr marL="82296" indent="0" eaLnBrk="1" hangingPunct="1">
              <a:spcAft>
                <a:spcPts val="1800"/>
              </a:spcAft>
              <a:buNone/>
              <a:defRPr/>
            </a:pPr>
            <a:r>
              <a:rPr lang="hu-HU" dirty="0"/>
              <a:t>Példák:</a:t>
            </a:r>
          </a:p>
          <a:p>
            <a:pPr marL="228600">
              <a:buNone/>
              <a:defRPr/>
            </a:pPr>
            <a:r>
              <a:rPr lang="hu-HU" dirty="0">
                <a:latin typeface="Consolas" panose="020B0609020204030204" pitchFamily="49" charset="0"/>
                <a:cs typeface="Consolas" panose="020B0609020204030204" pitchFamily="49" charset="0"/>
              </a:rPr>
              <a:t>ALTER </a:t>
            </a:r>
            <a:r>
              <a:rPr lang="hu-HU">
                <a:latin typeface="Consolas" panose="020B0609020204030204" pitchFamily="49" charset="0"/>
                <a:cs typeface="Consolas" panose="020B0609020204030204" pitchFamily="49" charset="0"/>
              </a:rPr>
              <a:t>TABLE employees3 </a:t>
            </a:r>
            <a:r>
              <a:rPr lang="hu-HU" dirty="0">
                <a:latin typeface="Consolas" panose="020B0609020204030204" pitchFamily="49" charset="0"/>
                <a:cs typeface="Consolas" panose="020B0609020204030204" pitchFamily="49" charset="0"/>
              </a:rPr>
              <a:t>MODIFY </a:t>
            </a:r>
            <a:r>
              <a:rPr lang="hu-HU" dirty="0" err="1">
                <a:latin typeface="Consolas" panose="020B0609020204030204" pitchFamily="49" charset="0"/>
                <a:cs typeface="Consolas" panose="020B0609020204030204" pitchFamily="49" charset="0"/>
              </a:rPr>
              <a:t>cardID</a:t>
            </a:r>
            <a:r>
              <a:rPr lang="hu-HU" dirty="0">
                <a:latin typeface="Consolas" panose="020B0609020204030204" pitchFamily="49" charset="0"/>
                <a:cs typeface="Consolas" panose="020B0609020204030204" pitchFamily="49" charset="0"/>
              </a:rPr>
              <a:t> </a:t>
            </a:r>
            <a:r>
              <a:rPr lang="hu-HU">
                <a:latin typeface="Consolas" panose="020B0609020204030204" pitchFamily="49" charset="0"/>
                <a:cs typeface="Consolas" panose="020B0609020204030204" pitchFamily="49" charset="0"/>
              </a:rPr>
              <a:t>NUMBER(7);</a:t>
            </a:r>
          </a:p>
          <a:p>
            <a:pPr marL="402336" indent="-457200">
              <a:defRPr/>
            </a:pPr>
            <a:r>
              <a:rPr lang="hu-HU" altLang="en-US"/>
              <a:t>A meglévő adatoknak illeszkedni kell az új adattípushoz!</a:t>
            </a:r>
          </a:p>
        </p:txBody>
      </p:sp>
      <p:sp>
        <p:nvSpPr>
          <p:cNvPr id="16387" name="Dia számának helye 4"/>
          <p:cNvSpPr>
            <a:spLocks noGrp="1"/>
          </p:cNvSpPr>
          <p:nvPr>
            <p:ph type="sldNum" sz="quarter" idx="12"/>
          </p:nvPr>
        </p:nvSpPr>
        <p:spPr>
          <a:noFill/>
        </p:spPr>
        <p:txBody>
          <a:bodyPr/>
          <a:lstStyle/>
          <a:p>
            <a:fld id="{A4F2B4F9-D7D3-4D79-AC33-3E799B61F0A4}" type="slidenum">
              <a:rPr lang="hu-HU" smtClean="0"/>
              <a:pPr/>
              <a:t>108</a:t>
            </a:fld>
            <a:endParaRPr lang="hu-HU"/>
          </a:p>
        </p:txBody>
      </p:sp>
      <p:sp>
        <p:nvSpPr>
          <p:cNvPr id="5" name="Szövegdoboz 4">
            <a:extLst>
              <a:ext uri="{FF2B5EF4-FFF2-40B4-BE49-F238E27FC236}">
                <a16:creationId xmlns:a16="http://schemas.microsoft.com/office/drawing/2014/main" id="{BB574797-23F7-4202-AC89-EBFB9B2D6FD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0142869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defRPr/>
            </a:pPr>
            <a:r>
              <a:rPr lang="hu-HU" dirty="0"/>
              <a:t>Módosítás</a:t>
            </a:r>
          </a:p>
        </p:txBody>
      </p:sp>
      <p:sp>
        <p:nvSpPr>
          <p:cNvPr id="74755" name="Rectangle 3"/>
          <p:cNvSpPr>
            <a:spLocks noGrp="1" noChangeArrowheads="1"/>
          </p:cNvSpPr>
          <p:nvPr>
            <p:ph idx="1"/>
          </p:nvPr>
        </p:nvSpPr>
        <p:spPr>
          <a:xfrm>
            <a:off x="1116776" y="1431778"/>
            <a:ext cx="7816912" cy="4800600"/>
          </a:xfrm>
        </p:spPr>
        <p:txBody>
          <a:bodyPr>
            <a:normAutofit/>
          </a:bodyPr>
          <a:lstStyle/>
          <a:p>
            <a:pPr marL="539496" indent="-457200">
              <a:spcAft>
                <a:spcPts val="1800"/>
              </a:spcAft>
              <a:defRPr/>
            </a:pPr>
            <a:r>
              <a:rPr lang="hu-HU" dirty="0"/>
              <a:t>Oszlop törlése</a:t>
            </a:r>
          </a:p>
          <a:p>
            <a:pPr marL="82296" indent="0" eaLnBrk="1" hangingPunct="1">
              <a:spcAft>
                <a:spcPts val="1800"/>
              </a:spcAft>
              <a:buNone/>
              <a:defRPr/>
            </a:pPr>
            <a:r>
              <a:rPr lang="hu-HU" dirty="0">
                <a:latin typeface="Consolas" panose="020B0609020204030204" pitchFamily="49" charset="0"/>
                <a:cs typeface="Consolas" panose="020B0609020204030204" pitchFamily="49" charset="0"/>
              </a:rPr>
              <a:t>ALTER TABLE táblanév</a:t>
            </a:r>
            <a:br>
              <a:rPr lang="hu-HU" dirty="0">
                <a:latin typeface="Consolas" panose="020B0609020204030204" pitchFamily="49" charset="0"/>
                <a:cs typeface="Consolas" panose="020B0609020204030204" pitchFamily="49" charset="0"/>
              </a:rPr>
            </a:br>
            <a:r>
              <a:rPr lang="hu-HU" dirty="0">
                <a:latin typeface="Consolas" panose="020B0609020204030204" pitchFamily="49" charset="0"/>
                <a:cs typeface="Consolas" panose="020B0609020204030204" pitchFamily="49" charset="0"/>
              </a:rPr>
              <a:t>DROP COLUMN oszlopnév</a:t>
            </a:r>
          </a:p>
          <a:p>
            <a:pPr marL="539496" indent="-457200">
              <a:spcAft>
                <a:spcPts val="1800"/>
              </a:spcAft>
              <a:defRPr/>
            </a:pPr>
            <a:r>
              <a:rPr lang="hu-HU" dirty="0"/>
              <a:t>Oszlop átnevezése</a:t>
            </a:r>
          </a:p>
          <a:p>
            <a:pPr marL="82296" indent="0" eaLnBrk="1" hangingPunct="1">
              <a:spcAft>
                <a:spcPts val="1800"/>
              </a:spcAft>
              <a:buNone/>
              <a:defRPr/>
            </a:pPr>
            <a:r>
              <a:rPr lang="hu-HU" dirty="0">
                <a:latin typeface="Consolas" panose="020B0609020204030204" pitchFamily="49" charset="0"/>
                <a:cs typeface="Consolas" panose="020B0609020204030204" pitchFamily="49" charset="0"/>
              </a:rPr>
              <a:t>ALTER TABLE táblanév</a:t>
            </a:r>
            <a:br>
              <a:rPr lang="hu-HU" dirty="0">
                <a:latin typeface="Consolas" panose="020B0609020204030204" pitchFamily="49" charset="0"/>
                <a:cs typeface="Consolas" panose="020B0609020204030204" pitchFamily="49" charset="0"/>
              </a:rPr>
            </a:br>
            <a:r>
              <a:rPr lang="hu-HU" dirty="0">
                <a:latin typeface="Consolas" panose="020B0609020204030204" pitchFamily="49" charset="0"/>
                <a:cs typeface="Consolas" panose="020B0609020204030204" pitchFamily="49" charset="0"/>
              </a:rPr>
              <a:t>RENAME COLUMN </a:t>
            </a:r>
            <a:r>
              <a:rPr lang="hu-HU" dirty="0" err="1">
                <a:latin typeface="Consolas" panose="020B0609020204030204" pitchFamily="49" charset="0"/>
                <a:cs typeface="Consolas" panose="020B0609020204030204" pitchFamily="49" charset="0"/>
              </a:rPr>
              <a:t>Réginév</a:t>
            </a:r>
            <a:r>
              <a:rPr lang="hu-HU" dirty="0">
                <a:latin typeface="Consolas" panose="020B0609020204030204" pitchFamily="49" charset="0"/>
                <a:cs typeface="Consolas" panose="020B0609020204030204" pitchFamily="49" charset="0"/>
              </a:rPr>
              <a:t> TO Újnév</a:t>
            </a:r>
          </a:p>
        </p:txBody>
      </p:sp>
      <p:sp>
        <p:nvSpPr>
          <p:cNvPr id="16387" name="Dia számának helye 4"/>
          <p:cNvSpPr>
            <a:spLocks noGrp="1"/>
          </p:cNvSpPr>
          <p:nvPr>
            <p:ph type="sldNum" sz="quarter" idx="12"/>
          </p:nvPr>
        </p:nvSpPr>
        <p:spPr>
          <a:noFill/>
        </p:spPr>
        <p:txBody>
          <a:bodyPr/>
          <a:lstStyle/>
          <a:p>
            <a:fld id="{A4F2B4F9-D7D3-4D79-AC33-3E799B61F0A4}" type="slidenum">
              <a:rPr lang="hu-HU" smtClean="0"/>
              <a:pPr/>
              <a:t>109</a:t>
            </a:fld>
            <a:endParaRPr lang="hu-HU"/>
          </a:p>
        </p:txBody>
      </p:sp>
      <p:sp>
        <p:nvSpPr>
          <p:cNvPr id="5" name="Szövegdoboz 4">
            <a:extLst>
              <a:ext uri="{FF2B5EF4-FFF2-40B4-BE49-F238E27FC236}">
                <a16:creationId xmlns:a16="http://schemas.microsoft.com/office/drawing/2014/main" id="{EE0EB752-687D-4E04-9427-6276C425626B}"/>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58806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Összefűzés</a:t>
            </a:r>
          </a:p>
        </p:txBody>
      </p:sp>
      <p:sp>
        <p:nvSpPr>
          <p:cNvPr id="3" name="Tartalom helye 2"/>
          <p:cNvSpPr>
            <a:spLocks noGrp="1"/>
          </p:cNvSpPr>
          <p:nvPr>
            <p:ph idx="1"/>
          </p:nvPr>
        </p:nvSpPr>
        <p:spPr/>
        <p:txBody>
          <a:bodyPr/>
          <a:lstStyle/>
          <a:p>
            <a:pPr>
              <a:defRPr/>
            </a:pPr>
            <a:r>
              <a:rPr lang="hu-HU" dirty="0"/>
              <a:t>Szöveges mezők összefűzése a || operátorral történik.</a:t>
            </a:r>
          </a:p>
          <a:p>
            <a:pPr>
              <a:defRPr/>
            </a:pPr>
            <a:r>
              <a:rPr lang="hu-HU" dirty="0"/>
              <a:t>A </a:t>
            </a:r>
            <a:r>
              <a:rPr lang="hu-HU" dirty="0" err="1"/>
              <a:t>string</a:t>
            </a:r>
            <a:r>
              <a:rPr lang="hu-HU" dirty="0"/>
              <a:t> </a:t>
            </a:r>
            <a:r>
              <a:rPr lang="hu-HU" dirty="0" err="1"/>
              <a:t>literálokat</a:t>
            </a:r>
            <a:r>
              <a:rPr lang="hu-HU" dirty="0"/>
              <a:t> itt aposztrófok közé írjuk!</a:t>
            </a:r>
          </a:p>
          <a:p>
            <a:pPr>
              <a:buNone/>
              <a:defRPr/>
            </a:pPr>
            <a:endParaRPr lang="hu-HU" dirty="0"/>
          </a:p>
          <a:p>
            <a:pPr>
              <a:buNone/>
              <a:defRPr/>
            </a:pPr>
            <a:r>
              <a:rPr lang="hu-HU" sz="3000" dirty="0">
                <a:latin typeface="Consolas" panose="020B0609020204030204" pitchFamily="49" charset="0"/>
                <a:cs typeface="Consolas" panose="020B0609020204030204" pitchFamily="49" charset="0"/>
              </a:rPr>
              <a:t>SELECT </a:t>
            </a:r>
            <a:r>
              <a:rPr lang="hu-HU" sz="3000" dirty="0" err="1">
                <a:latin typeface="Consolas" panose="020B0609020204030204" pitchFamily="49" charset="0"/>
                <a:cs typeface="Consolas" panose="020B0609020204030204" pitchFamily="49" charset="0"/>
              </a:rPr>
              <a:t>first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name</a:t>
            </a: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last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name</a:t>
            </a:r>
            <a:endParaRPr lang="hu-HU" sz="3000" dirty="0">
              <a:latin typeface="Consolas" panose="020B0609020204030204" pitchFamily="49" charset="0"/>
              <a:cs typeface="Consolas" panose="020B0609020204030204" pitchFamily="49" charset="0"/>
            </a:endParaRPr>
          </a:p>
          <a:p>
            <a:pPr>
              <a:buNone/>
              <a:defRPr/>
            </a:pPr>
            <a:r>
              <a:rPr lang="hu-HU" sz="3000" dirty="0">
                <a:latin typeface="Consolas" panose="020B0609020204030204" pitchFamily="49" charset="0"/>
                <a:cs typeface="Consolas" panose="020B0609020204030204" pitchFamily="49" charset="0"/>
              </a:rPr>
              <a:t>FROM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a:t>
            </a:r>
          </a:p>
          <a:p>
            <a:endParaRPr lang="hu-HU" dirty="0"/>
          </a:p>
        </p:txBody>
      </p:sp>
      <p:sp>
        <p:nvSpPr>
          <p:cNvPr id="4" name="Dia számának helye 3"/>
          <p:cNvSpPr>
            <a:spLocks noGrp="1"/>
          </p:cNvSpPr>
          <p:nvPr>
            <p:ph type="sldNum" sz="quarter" idx="12"/>
          </p:nvPr>
        </p:nvSpPr>
        <p:spPr/>
        <p:txBody>
          <a:bodyPr/>
          <a:lstStyle/>
          <a:p>
            <a:pPr>
              <a:defRPr/>
            </a:pPr>
            <a:fld id="{3CD09A69-D875-45FA-A200-9A2DCDFB757D}" type="slidenum">
              <a:rPr lang="hu-HU" smtClean="0"/>
              <a:pPr>
                <a:defRPr/>
              </a:pPr>
              <a:t>11</a:t>
            </a:fld>
            <a:endParaRPr lang="hu-HU"/>
          </a:p>
        </p:txBody>
      </p:sp>
    </p:spTree>
    <p:extLst>
      <p:ext uri="{BB962C8B-B14F-4D97-AF65-F5344CB8AC3E}">
        <p14:creationId xmlns:p14="http://schemas.microsoft.com/office/powerpoint/2010/main" val="32682328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pPr eaLnBrk="1" hangingPunct="1">
              <a:defRPr/>
            </a:pPr>
            <a:r>
              <a:rPr lang="hu-HU" dirty="0"/>
              <a:t>Módosítás</a:t>
            </a:r>
          </a:p>
        </p:txBody>
      </p:sp>
      <p:sp>
        <p:nvSpPr>
          <p:cNvPr id="75779" name="Rectangle 3"/>
          <p:cNvSpPr>
            <a:spLocks noGrp="1" noChangeArrowheads="1"/>
          </p:cNvSpPr>
          <p:nvPr>
            <p:ph idx="1"/>
          </p:nvPr>
        </p:nvSpPr>
        <p:spPr/>
        <p:txBody>
          <a:bodyPr>
            <a:normAutofit/>
          </a:bodyPr>
          <a:lstStyle/>
          <a:p>
            <a:pPr eaLnBrk="1" hangingPunct="1">
              <a:defRPr/>
            </a:pPr>
            <a:r>
              <a:rPr lang="hu-HU" dirty="0"/>
              <a:t>Adjunk hozzá egy új oszlopot a másolat-táblánkhoz, amely a dolgozók kedvenc színét tárolja!</a:t>
            </a:r>
          </a:p>
          <a:p>
            <a:pPr eaLnBrk="1" hangingPunct="1">
              <a:defRPr/>
            </a:pPr>
            <a:endParaRPr lang="hu-HU" dirty="0"/>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ALTER </a:t>
            </a:r>
            <a:r>
              <a:rPr lang="hu-HU">
                <a:latin typeface="Consolas" panose="020B0609020204030204" pitchFamily="49" charset="0"/>
                <a:cs typeface="Consolas" panose="020B0609020204030204" pitchFamily="49" charset="0"/>
              </a:rPr>
              <a:t>TABLE employees3 </a:t>
            </a:r>
            <a:r>
              <a:rPr lang="hu-HU" dirty="0">
                <a:latin typeface="Consolas" panose="020B0609020204030204" pitchFamily="49" charset="0"/>
                <a:cs typeface="Consolas" panose="020B0609020204030204" pitchFamily="49" charset="0"/>
              </a:rPr>
              <a:t>ADD  </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	(színe VARCHAR2(10));</a:t>
            </a:r>
          </a:p>
        </p:txBody>
      </p:sp>
      <p:sp>
        <p:nvSpPr>
          <p:cNvPr id="17411" name="Dia számának helye 4"/>
          <p:cNvSpPr>
            <a:spLocks noGrp="1"/>
          </p:cNvSpPr>
          <p:nvPr>
            <p:ph type="sldNum" sz="quarter" idx="12"/>
          </p:nvPr>
        </p:nvSpPr>
        <p:spPr>
          <a:noFill/>
        </p:spPr>
        <p:txBody>
          <a:bodyPr/>
          <a:lstStyle/>
          <a:p>
            <a:fld id="{311057E7-9BFB-48B6-B159-126C5D19FB0D}" type="slidenum">
              <a:rPr lang="hu-HU" smtClean="0"/>
              <a:pPr/>
              <a:t>110</a:t>
            </a:fld>
            <a:endParaRPr lang="hu-HU"/>
          </a:p>
        </p:txBody>
      </p:sp>
    </p:spTree>
    <p:extLst>
      <p:ext uri="{BB962C8B-B14F-4D97-AF65-F5344CB8AC3E}">
        <p14:creationId xmlns:p14="http://schemas.microsoft.com/office/powerpoint/2010/main" val="217366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anim calcmode="lin" valueType="num">
                                      <p:cBhvr additive="base">
                                        <p:cTn id="7"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anim calcmode="lin" valueType="num">
                                      <p:cBhvr additive="base">
                                        <p:cTn id="11"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1435608" y="0"/>
            <a:ext cx="7498080" cy="1143000"/>
          </a:xfrm>
        </p:spPr>
        <p:txBody>
          <a:bodyPr/>
          <a:lstStyle/>
          <a:p>
            <a:pPr eaLnBrk="1" hangingPunct="1">
              <a:defRPr/>
            </a:pPr>
            <a:r>
              <a:rPr lang="hu-HU" dirty="0"/>
              <a:t>Tábla átnevezés, törlés</a:t>
            </a:r>
          </a:p>
        </p:txBody>
      </p:sp>
      <p:sp>
        <p:nvSpPr>
          <p:cNvPr id="76803" name="Rectangle 3"/>
          <p:cNvSpPr>
            <a:spLocks noGrp="1" noChangeArrowheads="1"/>
          </p:cNvSpPr>
          <p:nvPr>
            <p:ph idx="1"/>
          </p:nvPr>
        </p:nvSpPr>
        <p:spPr>
          <a:xfrm>
            <a:off x="1151353" y="908720"/>
            <a:ext cx="7462295" cy="5396830"/>
          </a:xfrm>
        </p:spPr>
        <p:txBody>
          <a:bodyPr>
            <a:noAutofit/>
          </a:bodyPr>
          <a:lstStyle/>
          <a:p>
            <a:pPr>
              <a:defRPr/>
            </a:pPr>
            <a:r>
              <a:rPr lang="hu-HU" dirty="0"/>
              <a:t>Tábla átnevezése:</a:t>
            </a:r>
          </a:p>
          <a:p>
            <a:pPr eaLnBrk="1" hangingPunct="1">
              <a:buFont typeface="Wingdings" pitchFamily="2" charset="2"/>
              <a:buNone/>
              <a:defRPr/>
            </a:pPr>
            <a:r>
              <a:rPr lang="hu-HU">
                <a:latin typeface="Consolas" panose="020B0609020204030204" pitchFamily="49" charset="0"/>
                <a:cs typeface="Consolas" panose="020B0609020204030204" pitchFamily="49" charset="0"/>
              </a:rPr>
              <a:t>RENAME employees3 TO employees23</a:t>
            </a:r>
            <a:r>
              <a:rPr lang="hu-HU" dirty="0">
                <a:latin typeface="Consolas" panose="020B0609020204030204" pitchFamily="49" charset="0"/>
                <a:cs typeface="Consolas" panose="020B0609020204030204" pitchFamily="49" charset="0"/>
              </a:rPr>
              <a:t>;</a:t>
            </a:r>
          </a:p>
          <a:p>
            <a:pPr eaLnBrk="1" hangingPunct="1">
              <a:buFont typeface="Wingdings" pitchFamily="2" charset="2"/>
              <a:buNone/>
              <a:defRPr/>
            </a:pPr>
            <a:endParaRPr lang="hu-HU" dirty="0">
              <a:latin typeface="Consolas" panose="020B0609020204030204" pitchFamily="49" charset="0"/>
              <a:cs typeface="Consolas" panose="020B0609020204030204" pitchFamily="49" charset="0"/>
            </a:endParaRPr>
          </a:p>
          <a:p>
            <a:pPr marL="517140" indent="-457200">
              <a:spcBef>
                <a:spcPts val="1800"/>
              </a:spcBef>
              <a:buClr>
                <a:schemeClr val="bg2">
                  <a:lumMod val="50000"/>
                </a:schemeClr>
              </a:buClr>
            </a:pPr>
            <a:r>
              <a:rPr lang="hu-HU" dirty="0"/>
              <a:t>Tábla kiürítése:</a:t>
            </a:r>
          </a:p>
          <a:p>
            <a:pPr marL="82296" indent="0">
              <a:buNone/>
              <a:defRPr/>
            </a:pPr>
            <a:r>
              <a:rPr lang="hu-HU" spc="-1" dirty="0">
                <a:solidFill>
                  <a:srgbClr val="000000"/>
                </a:solidFill>
                <a:uFill>
                  <a:solidFill>
                    <a:srgbClr val="FFFFFF"/>
                  </a:solidFill>
                </a:uFill>
                <a:latin typeface="Consolas"/>
              </a:rPr>
              <a:t>TRUNCATE </a:t>
            </a:r>
            <a:r>
              <a:rPr lang="hu-HU" spc="-1">
                <a:solidFill>
                  <a:srgbClr val="000000"/>
                </a:solidFill>
                <a:uFill>
                  <a:solidFill>
                    <a:srgbClr val="FFFFFF"/>
                  </a:solidFill>
                </a:uFill>
                <a:latin typeface="Consolas"/>
              </a:rPr>
              <a:t>TABLE employees23</a:t>
            </a:r>
            <a:r>
              <a:rPr lang="hu-HU" spc="-1" dirty="0">
                <a:solidFill>
                  <a:srgbClr val="000000"/>
                </a:solidFill>
                <a:uFill>
                  <a:solidFill>
                    <a:srgbClr val="FFFFFF"/>
                  </a:solidFill>
                </a:uFill>
                <a:latin typeface="Consolas"/>
              </a:rPr>
              <a:t>;</a:t>
            </a:r>
          </a:p>
          <a:p>
            <a:pPr marL="82296" indent="0">
              <a:buNone/>
              <a:defRPr/>
            </a:pPr>
            <a:endParaRPr lang="hu-HU" spc="-1" dirty="0">
              <a:solidFill>
                <a:srgbClr val="000000"/>
              </a:solidFill>
              <a:uFill>
                <a:solidFill>
                  <a:srgbClr val="FFFFFF"/>
                </a:solidFill>
              </a:uFill>
            </a:endParaRPr>
          </a:p>
          <a:p>
            <a:pPr>
              <a:defRPr/>
            </a:pPr>
            <a:r>
              <a:rPr lang="hu-HU" dirty="0"/>
              <a:t>Tábla törlése:</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DROP </a:t>
            </a:r>
            <a:r>
              <a:rPr lang="hu-HU">
                <a:latin typeface="Consolas" panose="020B0609020204030204" pitchFamily="49" charset="0"/>
                <a:cs typeface="Consolas" panose="020B0609020204030204" pitchFamily="49" charset="0"/>
              </a:rPr>
              <a:t>TABLE employees23;</a:t>
            </a:r>
            <a:endParaRPr lang="hu-HU" dirty="0">
              <a:latin typeface="Consolas" panose="020B0609020204030204" pitchFamily="49" charset="0"/>
              <a:cs typeface="Consolas" panose="020B0609020204030204" pitchFamily="49" charset="0"/>
            </a:endParaRPr>
          </a:p>
        </p:txBody>
      </p:sp>
      <p:sp>
        <p:nvSpPr>
          <p:cNvPr id="18435" name="Dia számának helye 4"/>
          <p:cNvSpPr>
            <a:spLocks noGrp="1"/>
          </p:cNvSpPr>
          <p:nvPr>
            <p:ph type="sldNum" sz="quarter" idx="12"/>
          </p:nvPr>
        </p:nvSpPr>
        <p:spPr>
          <a:noFill/>
        </p:spPr>
        <p:txBody>
          <a:bodyPr/>
          <a:lstStyle/>
          <a:p>
            <a:fld id="{AC2FBAE3-E382-47E7-8C41-6AE859308D69}" type="slidenum">
              <a:rPr lang="hu-HU" smtClean="0"/>
              <a:pPr/>
              <a:t>111</a:t>
            </a:fld>
            <a:endParaRPr lang="hu-HU" dirty="0"/>
          </a:p>
        </p:txBody>
      </p:sp>
      <p:sp>
        <p:nvSpPr>
          <p:cNvPr id="5" name="Szövegdoboz 4">
            <a:extLst>
              <a:ext uri="{FF2B5EF4-FFF2-40B4-BE49-F238E27FC236}">
                <a16:creationId xmlns:a16="http://schemas.microsoft.com/office/drawing/2014/main" id="{95A29B81-FFBC-4962-8A3B-37A1CCE3970E}"/>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0635794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E07D674C-8474-43E0-A07C-000D8F4FB557}" type="slidenum">
              <a:rPr lang="hu-HU" altLang="en-US"/>
              <a:pPr/>
              <a:t>112</a:t>
            </a:fld>
            <a:endParaRPr lang="hu-HU" altLang="en-US"/>
          </a:p>
        </p:txBody>
      </p:sp>
      <p:sp>
        <p:nvSpPr>
          <p:cNvPr id="21506" name="Rectangle 2"/>
          <p:cNvSpPr>
            <a:spLocks noGrp="1" noChangeArrowheads="1"/>
          </p:cNvSpPr>
          <p:nvPr>
            <p:ph type="title"/>
          </p:nvPr>
        </p:nvSpPr>
        <p:spPr/>
        <p:txBody>
          <a:bodyPr/>
          <a:lstStyle/>
          <a:p>
            <a:r>
              <a:rPr lang="en-US" altLang="en-US"/>
              <a:t>Saját tábláink adatai</a:t>
            </a:r>
          </a:p>
        </p:txBody>
      </p:sp>
      <p:sp>
        <p:nvSpPr>
          <p:cNvPr id="21507" name="Rectangle 3"/>
          <p:cNvSpPr>
            <a:spLocks noGrp="1" noChangeArrowheads="1"/>
          </p:cNvSpPr>
          <p:nvPr>
            <p:ph type="body" idx="1"/>
          </p:nvPr>
        </p:nvSpPr>
        <p:spPr/>
        <p:txBody>
          <a:bodyPr/>
          <a:lstStyle/>
          <a:p>
            <a:r>
              <a:rPr lang="en-US" altLang="en-US" dirty="0"/>
              <a:t>USER_TABLES </a:t>
            </a:r>
            <a:r>
              <a:rPr lang="hu-HU" altLang="en-US" dirty="0"/>
              <a:t>nézet</a:t>
            </a:r>
            <a:endParaRPr lang="en-US" altLang="en-US" dirty="0"/>
          </a:p>
          <a:p>
            <a:r>
              <a:rPr lang="en-US" altLang="en-US" dirty="0"/>
              <a:t>A </a:t>
            </a:r>
            <a:r>
              <a:rPr lang="en-US" altLang="en-US" dirty="0" err="1"/>
              <a:t>táblák</a:t>
            </a:r>
            <a:r>
              <a:rPr lang="en-US" altLang="en-US" dirty="0"/>
              <a:t> </a:t>
            </a:r>
            <a:r>
              <a:rPr lang="en-US" altLang="en-US" dirty="0" err="1"/>
              <a:t>felsoroltatása</a:t>
            </a:r>
            <a:r>
              <a:rPr lang="en-US" altLang="en-US" dirty="0"/>
              <a:t>:</a:t>
            </a:r>
            <a:br>
              <a:rPr lang="en-US" altLang="en-US" dirty="0"/>
            </a:br>
            <a:r>
              <a:rPr lang="en-US" altLang="en-US" dirty="0"/>
              <a:t>SELECT </a:t>
            </a:r>
            <a:r>
              <a:rPr lang="en-US" altLang="en-US" dirty="0" err="1"/>
              <a:t>table_name</a:t>
            </a:r>
            <a:r>
              <a:rPr lang="en-US" altLang="en-US" dirty="0"/>
              <a:t> FROM </a:t>
            </a:r>
            <a:r>
              <a:rPr lang="en-US" altLang="en-US" dirty="0" err="1"/>
              <a:t>user_tables</a:t>
            </a:r>
            <a:r>
              <a:rPr lang="en-US" altLang="en-US" dirty="0"/>
              <a:t>;</a:t>
            </a:r>
          </a:p>
          <a:p>
            <a:r>
              <a:rPr lang="en-US" altLang="en-US" dirty="0" err="1"/>
              <a:t>Sok</a:t>
            </a:r>
            <a:r>
              <a:rPr lang="en-US" altLang="en-US" dirty="0"/>
              <a:t> </a:t>
            </a:r>
            <a:r>
              <a:rPr lang="en-US" altLang="en-US" dirty="0" err="1"/>
              <a:t>adminisztratív</a:t>
            </a:r>
            <a:r>
              <a:rPr lang="en-US" altLang="en-US" dirty="0"/>
              <a:t> </a:t>
            </a:r>
            <a:r>
              <a:rPr lang="en-US" altLang="en-US" dirty="0" err="1"/>
              <a:t>információhoz</a:t>
            </a:r>
            <a:r>
              <a:rPr lang="en-US" altLang="en-US" dirty="0"/>
              <a:t> is </a:t>
            </a:r>
            <a:r>
              <a:rPr lang="en-US" altLang="en-US" dirty="0" err="1"/>
              <a:t>hozzá</a:t>
            </a:r>
            <a:r>
              <a:rPr lang="en-US" altLang="en-US" dirty="0"/>
              <a:t> </a:t>
            </a:r>
            <a:r>
              <a:rPr lang="en-US" altLang="en-US" dirty="0" err="1"/>
              <a:t>lehet</a:t>
            </a:r>
            <a:r>
              <a:rPr lang="en-US" altLang="en-US" dirty="0"/>
              <a:t> </a:t>
            </a:r>
            <a:r>
              <a:rPr lang="en-US" altLang="en-US" dirty="0" err="1"/>
              <a:t>itt</a:t>
            </a:r>
            <a:r>
              <a:rPr lang="en-US" altLang="en-US" dirty="0"/>
              <a:t> </a:t>
            </a:r>
            <a:r>
              <a:rPr lang="en-US" altLang="en-US" dirty="0" err="1"/>
              <a:t>férni</a:t>
            </a:r>
            <a:endParaRPr lang="en-US" altLang="en-US" dirty="0"/>
          </a:p>
        </p:txBody>
      </p:sp>
    </p:spTree>
    <p:extLst>
      <p:ext uri="{BB962C8B-B14F-4D97-AF65-F5344CB8AC3E}">
        <p14:creationId xmlns:p14="http://schemas.microsoft.com/office/powerpoint/2010/main" val="35451855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normAutofit/>
          </a:bodyPr>
          <a:lstStyle/>
          <a:p>
            <a:r>
              <a:rPr lang="hu-HU" dirty="0"/>
              <a:t>Hozzuk létre a következő táblát </a:t>
            </a:r>
            <a:r>
              <a:rPr lang="hu-HU" b="1" dirty="0"/>
              <a:t>kutya</a:t>
            </a:r>
            <a:r>
              <a:rPr lang="hu-HU" dirty="0"/>
              <a:t> néven:</a:t>
            </a:r>
          </a:p>
          <a:p>
            <a:pPr lvl="1"/>
            <a:r>
              <a:rPr lang="hu-HU" sz="3200" b="1" dirty="0"/>
              <a:t>ID</a:t>
            </a:r>
            <a:r>
              <a:rPr lang="hu-HU" sz="3200" dirty="0"/>
              <a:t>: legfeljebb 3 jegyű egész szám</a:t>
            </a:r>
          </a:p>
          <a:p>
            <a:pPr lvl="1"/>
            <a:r>
              <a:rPr lang="hu-HU" sz="3200" b="1" dirty="0"/>
              <a:t>név</a:t>
            </a:r>
            <a:r>
              <a:rPr lang="hu-HU" sz="3200" dirty="0"/>
              <a:t>: legfeljebb 20 karakter hosszú szöveg</a:t>
            </a:r>
          </a:p>
          <a:p>
            <a:pPr lvl="1"/>
            <a:r>
              <a:rPr lang="hu-HU" sz="3200" b="1" dirty="0"/>
              <a:t>nem</a:t>
            </a:r>
            <a:r>
              <a:rPr lang="hu-HU" sz="3200" dirty="0"/>
              <a:t>: legfeljebb 1 jegyű egész szám</a:t>
            </a:r>
          </a:p>
          <a:p>
            <a:pPr lvl="1"/>
            <a:r>
              <a:rPr lang="hu-HU" sz="3200" b="1" dirty="0" err="1"/>
              <a:t>szüldátum</a:t>
            </a:r>
            <a:r>
              <a:rPr lang="hu-HU" sz="3200"/>
              <a:t>: dátum</a:t>
            </a:r>
            <a:endParaRPr lang="hu-HU" sz="32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113</a:t>
            </a:fld>
            <a:endParaRPr lang="hu-HU"/>
          </a:p>
        </p:txBody>
      </p:sp>
    </p:spTree>
    <p:extLst>
      <p:ext uri="{BB962C8B-B14F-4D97-AF65-F5344CB8AC3E}">
        <p14:creationId xmlns:p14="http://schemas.microsoft.com/office/powerpoint/2010/main" val="24849329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normAutofit/>
          </a:bodyPr>
          <a:lstStyle/>
          <a:p>
            <a:r>
              <a:rPr lang="hu-HU"/>
              <a:t>Az előbb létrehozott </a:t>
            </a:r>
            <a:r>
              <a:rPr lang="hu-HU" b="1"/>
              <a:t>kutya</a:t>
            </a:r>
            <a:r>
              <a:rPr lang="hu-HU"/>
              <a:t> nevű táblához adjunk egy oszlopot gazd_ID névvel, mely legfeljebb 6 jegyű egész számot tartalmaz.</a:t>
            </a:r>
          </a:p>
          <a:p>
            <a:r>
              <a:rPr lang="hu-HU"/>
              <a:t>Nevezzük át a táblát </a:t>
            </a:r>
            <a:r>
              <a:rPr lang="hu-HU" b="1"/>
              <a:t>kutyusok</a:t>
            </a:r>
            <a:r>
              <a:rPr lang="hu-HU"/>
              <a:t>-ra</a:t>
            </a:r>
          </a:p>
          <a:p>
            <a:r>
              <a:rPr lang="hu-HU"/>
              <a:t>Töröljük ki a táblát!</a:t>
            </a:r>
          </a:p>
          <a:p>
            <a:endParaRPr lang="hu-HU"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114</a:t>
            </a:fld>
            <a:endParaRPr lang="hu-HU"/>
          </a:p>
        </p:txBody>
      </p:sp>
    </p:spTree>
    <p:extLst>
      <p:ext uri="{BB962C8B-B14F-4D97-AF65-F5344CB8AC3E}">
        <p14:creationId xmlns:p14="http://schemas.microsoft.com/office/powerpoint/2010/main" val="4530594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pPr eaLnBrk="1" hangingPunct="1">
              <a:defRPr/>
            </a:pPr>
            <a:r>
              <a:rPr lang="hu-HU"/>
              <a:t>Megszorítások</a:t>
            </a:r>
          </a:p>
        </p:txBody>
      </p:sp>
      <p:sp>
        <p:nvSpPr>
          <p:cNvPr id="88067" name="Rectangle 3"/>
          <p:cNvSpPr>
            <a:spLocks noGrp="1" noChangeArrowheads="1"/>
          </p:cNvSpPr>
          <p:nvPr>
            <p:ph idx="1"/>
          </p:nvPr>
        </p:nvSpPr>
        <p:spPr>
          <a:xfrm>
            <a:off x="1115568" y="1461294"/>
            <a:ext cx="7818120" cy="4800600"/>
          </a:xfrm>
        </p:spPr>
        <p:txBody>
          <a:bodyPr>
            <a:normAutofit/>
          </a:bodyPr>
          <a:lstStyle/>
          <a:p>
            <a:pPr eaLnBrk="1" hangingPunct="1">
              <a:defRPr/>
            </a:pPr>
            <a:r>
              <a:rPr lang="hu-HU" dirty="0"/>
              <a:t>PRIMARY  KEY – elsődleges kulcs </a:t>
            </a:r>
          </a:p>
          <a:p>
            <a:pPr eaLnBrk="1" hangingPunct="1">
              <a:defRPr/>
            </a:pPr>
            <a:r>
              <a:rPr lang="hu-HU" dirty="0"/>
              <a:t>FOREIGN  KEY – idegen kulcs</a:t>
            </a:r>
          </a:p>
          <a:p>
            <a:pPr eaLnBrk="1" hangingPunct="1">
              <a:defRPr/>
            </a:pPr>
            <a:r>
              <a:rPr lang="hu-HU" dirty="0"/>
              <a:t>NOT  NULL – az értéke nem lehet NULL</a:t>
            </a:r>
          </a:p>
          <a:p>
            <a:pPr eaLnBrk="1" hangingPunct="1">
              <a:defRPr/>
            </a:pPr>
            <a:r>
              <a:rPr lang="hu-HU" dirty="0"/>
              <a:t>UNIQUE – minden érték csak egyszer szerepel</a:t>
            </a:r>
          </a:p>
          <a:p>
            <a:pPr eaLnBrk="1" hangingPunct="1">
              <a:defRPr/>
            </a:pPr>
            <a:r>
              <a:rPr lang="hu-HU" dirty="0"/>
              <a:t>CHECK – az értéknek meg kell felelnie a megadott feltételnek</a:t>
            </a:r>
          </a:p>
        </p:txBody>
      </p:sp>
      <p:sp>
        <p:nvSpPr>
          <p:cNvPr id="7171" name="Dia számának helye 4"/>
          <p:cNvSpPr>
            <a:spLocks noGrp="1"/>
          </p:cNvSpPr>
          <p:nvPr>
            <p:ph type="sldNum" sz="quarter" idx="12"/>
          </p:nvPr>
        </p:nvSpPr>
        <p:spPr>
          <a:noFill/>
        </p:spPr>
        <p:txBody>
          <a:bodyPr anchor="b"/>
          <a:lstStyle/>
          <a:p>
            <a:fld id="{CC840ECD-F7F8-4D36-B220-C22854294559}" type="slidenum">
              <a:rPr lang="hu-HU"/>
              <a:pPr/>
              <a:t>115</a:t>
            </a:fld>
            <a:endParaRPr lang="hu-HU"/>
          </a:p>
        </p:txBody>
      </p:sp>
      <p:sp>
        <p:nvSpPr>
          <p:cNvPr id="2" name="Jobb oldali kapcsos zárójel 1"/>
          <p:cNvSpPr/>
          <p:nvPr/>
        </p:nvSpPr>
        <p:spPr>
          <a:xfrm>
            <a:off x="7164287" y="1499591"/>
            <a:ext cx="216024" cy="8640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3" name="Szövegdoboz 2"/>
          <p:cNvSpPr txBox="1"/>
          <p:nvPr/>
        </p:nvSpPr>
        <p:spPr>
          <a:xfrm>
            <a:off x="7414038" y="1700807"/>
            <a:ext cx="1269899" cy="461665"/>
          </a:xfrm>
          <a:prstGeom prst="rect">
            <a:avLst/>
          </a:prstGeom>
          <a:noFill/>
        </p:spPr>
        <p:txBody>
          <a:bodyPr wrap="none" rtlCol="0">
            <a:spAutoFit/>
          </a:bodyPr>
          <a:lstStyle/>
          <a:p>
            <a:r>
              <a:rPr lang="hu-HU" sz="2400" b="1" dirty="0"/>
              <a:t>Előadás!</a:t>
            </a:r>
          </a:p>
        </p:txBody>
      </p:sp>
      <p:sp>
        <p:nvSpPr>
          <p:cNvPr id="7" name="Szövegdoboz 6">
            <a:extLst>
              <a:ext uri="{FF2B5EF4-FFF2-40B4-BE49-F238E27FC236}">
                <a16:creationId xmlns:a16="http://schemas.microsoft.com/office/drawing/2014/main" id="{5B8E089C-CEE6-4125-977C-A8B34E4D0333}"/>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1896370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344420" y="274680"/>
            <a:ext cx="7497720" cy="1142640"/>
          </a:xfrm>
          <a:prstGeom prst="rect">
            <a:avLst/>
          </a:prstGeom>
          <a:noFill/>
          <a:ln>
            <a:noFill/>
          </a:ln>
        </p:spPr>
        <p:txBody>
          <a:bodyPr lIns="90000" tIns="45000" rIns="90000" bIns="45000" anchor="ctr"/>
          <a:lstStyle/>
          <a:p>
            <a:pPr>
              <a:lnSpc>
                <a:spcPct val="100000"/>
              </a:lnSpc>
            </a:pPr>
            <a:r>
              <a:rPr lang="hu-HU" sz="4300" b="0" strike="noStrike" spc="-1">
                <a:solidFill>
                  <a:srgbClr val="572314"/>
                </a:solidFill>
                <a:uFill>
                  <a:solidFill>
                    <a:srgbClr val="FFFFFF"/>
                  </a:solidFill>
                </a:uFill>
                <a:latin typeface="Gill Sans MT"/>
              </a:rPr>
              <a:t>PRIMARY KEY</a:t>
            </a:r>
            <a:endParaRPr lang="hu-HU" sz="4300" b="0" strike="noStrike" spc="-1">
              <a:solidFill>
                <a:srgbClr val="000000"/>
              </a:solidFill>
              <a:uFill>
                <a:solidFill>
                  <a:srgbClr val="FFFFFF"/>
                </a:solidFill>
              </a:uFill>
              <a:latin typeface="Garamond"/>
            </a:endParaRPr>
          </a:p>
        </p:txBody>
      </p:sp>
      <p:sp>
        <p:nvSpPr>
          <p:cNvPr id="158" name="TextShape 2"/>
          <p:cNvSpPr txBox="1"/>
          <p:nvPr/>
        </p:nvSpPr>
        <p:spPr>
          <a:xfrm>
            <a:off x="1160455" y="1417320"/>
            <a:ext cx="7884000" cy="5036016"/>
          </a:xfrm>
          <a:prstGeom prst="rect">
            <a:avLst/>
          </a:prstGeom>
          <a:noFill/>
          <a:ln>
            <a:noFill/>
          </a:ln>
        </p:spPr>
        <p:txBody>
          <a:bodyPr lIns="90000" tIns="45000" rIns="90000" bIns="45000"/>
          <a:lstStyle/>
          <a:p>
            <a:pPr marL="365760" indent="-282960">
              <a:lnSpc>
                <a:spcPct val="100000"/>
              </a:lnSpc>
            </a:pPr>
            <a:r>
              <a:rPr lang="hu-HU" sz="3200" spc="-1" dirty="0">
                <a:solidFill>
                  <a:srgbClr val="000000"/>
                </a:solidFill>
                <a:uFill>
                  <a:solidFill>
                    <a:srgbClr val="FFFFFF"/>
                  </a:solidFill>
                </a:uFill>
                <a:latin typeface="Consolas"/>
              </a:rPr>
              <a:t>CREATE TABLE </a:t>
            </a:r>
            <a:r>
              <a:rPr lang="en-US" sz="3200" spc="-1" dirty="0">
                <a:solidFill>
                  <a:srgbClr val="000000"/>
                </a:solidFill>
                <a:uFill>
                  <a:solidFill>
                    <a:srgbClr val="FFFFFF"/>
                  </a:solidFill>
                </a:uFill>
                <a:latin typeface="Consolas"/>
              </a:rPr>
              <a:t>department</a:t>
            </a:r>
            <a:r>
              <a:rPr lang="hu-HU" sz="3200" spc="-1" dirty="0">
                <a:solidFill>
                  <a:srgbClr val="000000"/>
                </a:solidFill>
                <a:uFill>
                  <a:solidFill>
                    <a:srgbClr val="FFFFFF"/>
                  </a:solidFill>
                </a:uFill>
                <a:latin typeface="Consolas"/>
              </a:rPr>
              <a:t>s2(</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department_id</a:t>
            </a:r>
            <a:r>
              <a:rPr lang="en-US" sz="3200" spc="-1" dirty="0">
                <a:solidFill>
                  <a:srgbClr val="000000"/>
                </a:solidFill>
                <a:uFill>
                  <a:solidFill>
                    <a:srgbClr val="FFFFFF"/>
                  </a:solidFill>
                </a:uFill>
                <a:latin typeface="Consolas"/>
              </a:rPr>
              <a:t> NUMBER(4)</a:t>
            </a:r>
            <a:r>
              <a:rPr lang="hu-HU" sz="3200" spc="-1" dirty="0">
                <a:solidFill>
                  <a:srgbClr val="000000"/>
                </a:solidFill>
                <a:uFill>
                  <a:solidFill>
                    <a:srgbClr val="FFFFFF"/>
                  </a:solidFill>
                </a:uFill>
                <a:latin typeface="Consolas"/>
              </a:rPr>
              <a:t>,</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department_name</a:t>
            </a:r>
            <a:r>
              <a:rPr lang="en-US" sz="3200" spc="-1" dirty="0">
                <a:solidFill>
                  <a:srgbClr val="000000"/>
                </a:solidFill>
                <a:uFill>
                  <a:solidFill>
                    <a:srgbClr val="FFFFFF"/>
                  </a:solidFill>
                </a:uFill>
                <a:latin typeface="Consolas"/>
              </a:rPr>
              <a:t> VARCHAR2(30)</a:t>
            </a:r>
            <a:r>
              <a:rPr lang="hu-HU" sz="3200"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manager_id</a:t>
            </a:r>
            <a:r>
              <a:rPr lang="en-US" sz="3200" spc="-1" dirty="0">
                <a:solidFill>
                  <a:srgbClr val="000000"/>
                </a:solidFill>
                <a:uFill>
                  <a:solidFill>
                    <a:srgbClr val="FFFFFF"/>
                  </a:solidFill>
                </a:uFill>
                <a:latin typeface="Consolas"/>
              </a:rPr>
              <a:t> NUMBER(6), </a:t>
            </a:r>
            <a:endParaRPr lang="hu-HU" sz="3200" spc="-1" dirty="0">
              <a:solidFill>
                <a:srgbClr val="000000"/>
              </a:solidFill>
              <a:uFill>
                <a:solidFill>
                  <a:srgbClr val="FFFFFF"/>
                </a:solidFill>
              </a:uFill>
              <a:latin typeface="Consolas"/>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location_id</a:t>
            </a:r>
            <a:r>
              <a:rPr lang="en-US" sz="3200" spc="-1" dirty="0">
                <a:solidFill>
                  <a:srgbClr val="000000"/>
                </a:solidFill>
                <a:uFill>
                  <a:solidFill>
                    <a:srgbClr val="FFFFFF"/>
                  </a:solidFill>
                </a:uFill>
                <a:latin typeface="Consolas"/>
              </a:rPr>
              <a:t> NUMBER(4)</a:t>
            </a:r>
            <a:r>
              <a:rPr lang="hu-HU" sz="3200"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  </a:t>
            </a:r>
            <a:r>
              <a:rPr lang="hu-HU" sz="3200" b="1" spc="-1" dirty="0">
                <a:solidFill>
                  <a:srgbClr val="000000"/>
                </a:solidFill>
                <a:uFill>
                  <a:solidFill>
                    <a:srgbClr val="FFFFFF"/>
                  </a:solidFill>
                </a:uFill>
                <a:latin typeface="Consolas"/>
              </a:rPr>
              <a:t>CONSTRAINT d_</a:t>
            </a:r>
            <a:r>
              <a:rPr lang="hu-HU" sz="3200" b="1" spc="-1" dirty="0" err="1">
                <a:solidFill>
                  <a:srgbClr val="000000"/>
                </a:solidFill>
                <a:uFill>
                  <a:solidFill>
                    <a:srgbClr val="FFFFFF"/>
                  </a:solidFill>
                </a:uFill>
                <a:latin typeface="Consolas"/>
              </a:rPr>
              <a:t>pk</a:t>
            </a:r>
            <a:r>
              <a:rPr lang="hu-HU" sz="3200" b="1" spc="-1" dirty="0">
                <a:solidFill>
                  <a:srgbClr val="000000"/>
                </a:solidFill>
                <a:uFill>
                  <a:solidFill>
                    <a:srgbClr val="FFFFFF"/>
                  </a:solidFill>
                </a:uFill>
                <a:latin typeface="Consolas"/>
              </a:rPr>
              <a:t> </a:t>
            </a:r>
            <a:endParaRPr lang="hu-HU" sz="3200" b="1"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hu-HU" sz="3200" b="1" spc="-1" dirty="0">
                <a:solidFill>
                  <a:srgbClr val="000000"/>
                </a:solidFill>
                <a:uFill>
                  <a:solidFill>
                    <a:srgbClr val="FFFFFF"/>
                  </a:solidFill>
                </a:uFill>
                <a:latin typeface="Consolas"/>
              </a:rPr>
              <a:t>PRIMARY KEY (</a:t>
            </a:r>
            <a:r>
              <a:rPr lang="en-US" sz="3200" spc="-1" dirty="0" err="1">
                <a:solidFill>
                  <a:srgbClr val="000000"/>
                </a:solidFill>
                <a:uFill>
                  <a:solidFill>
                    <a:srgbClr val="FFFFFF"/>
                  </a:solidFill>
                </a:uFill>
                <a:latin typeface="Consolas"/>
              </a:rPr>
              <a:t>department_id</a:t>
            </a:r>
            <a:r>
              <a:rPr lang="hu-HU" sz="3200" b="1"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a:t>
            </a:r>
          </a:p>
          <a:p>
            <a:pPr marL="365760" indent="-282960">
              <a:lnSpc>
                <a:spcPct val="100000"/>
              </a:lnSpc>
            </a:pPr>
            <a:endParaRPr lang="hu-HU" sz="3200" spc="-1" dirty="0">
              <a:solidFill>
                <a:srgbClr val="000000"/>
              </a:solidFill>
              <a:uFill>
                <a:solidFill>
                  <a:srgbClr val="FFFFFF"/>
                </a:solidFill>
              </a:uFill>
              <a:latin typeface="Consolas"/>
            </a:endParaRPr>
          </a:p>
          <a:p>
            <a:pPr marL="540000" indent="-457200">
              <a:buClr>
                <a:srgbClr val="3891A7"/>
              </a:buClr>
              <a:buSzPct val="80000"/>
              <a:buFont typeface="Wingdings" panose="05000000000000000000" pitchFamily="2" charset="2"/>
              <a:buChar char="Ø"/>
            </a:pPr>
            <a:r>
              <a:rPr lang="hu-HU" sz="3200" spc="-1" dirty="0">
                <a:solidFill>
                  <a:srgbClr val="000000"/>
                </a:solidFill>
                <a:uFill>
                  <a:solidFill>
                    <a:srgbClr val="FFFFFF"/>
                  </a:solidFill>
                </a:uFill>
                <a:latin typeface="Gill Sans MT"/>
              </a:rPr>
              <a:t>out-of-line deklaráció</a:t>
            </a:r>
          </a:p>
          <a:p>
            <a:pPr marL="365760" indent="-282960">
              <a:lnSpc>
                <a:spcPct val="100000"/>
              </a:lnSpc>
            </a:pPr>
            <a:endParaRPr lang="hu-HU" sz="3200" spc="-1" dirty="0">
              <a:solidFill>
                <a:srgbClr val="000000"/>
              </a:solidFill>
              <a:uFill>
                <a:solidFill>
                  <a:srgbClr val="FFFFFF"/>
                </a:solidFill>
              </a:uFill>
              <a:latin typeface="Consolas"/>
            </a:endParaRPr>
          </a:p>
          <a:p>
            <a:pPr marL="365760" indent="-282960">
              <a:lnSpc>
                <a:spcPct val="100000"/>
              </a:lnSpc>
            </a:pPr>
            <a:endParaRPr lang="hu-HU" sz="3200" b="0" strike="noStrike" spc="-1" dirty="0">
              <a:solidFill>
                <a:srgbClr val="000000"/>
              </a:solidFill>
              <a:uFill>
                <a:solidFill>
                  <a:srgbClr val="FFFFFF"/>
                </a:solidFill>
              </a:uFill>
              <a:latin typeface="Gill Sans MT"/>
            </a:endParaRPr>
          </a:p>
        </p:txBody>
      </p:sp>
      <p:sp>
        <p:nvSpPr>
          <p:cNvPr id="161"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876735D7-0FC6-4893-A573-08A6F0F30609}" type="slidenum">
              <a:rPr lang="hu-HU" sz="1200" b="0" strike="noStrike" spc="-1">
                <a:solidFill>
                  <a:srgbClr val="B5A989"/>
                </a:solidFill>
                <a:uFill>
                  <a:solidFill>
                    <a:srgbClr val="FFFFFF"/>
                  </a:solidFill>
                </a:uFill>
                <a:latin typeface="Garamond"/>
              </a:rPr>
              <a:t>116</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116</a:t>
            </a:fld>
            <a:endParaRPr lang="hu-HU"/>
          </a:p>
        </p:txBody>
      </p:sp>
      <p:sp>
        <p:nvSpPr>
          <p:cNvPr id="6" name="Szövegdoboz 5">
            <a:extLst>
              <a:ext uri="{FF2B5EF4-FFF2-40B4-BE49-F238E27FC236}">
                <a16:creationId xmlns:a16="http://schemas.microsoft.com/office/drawing/2014/main" id="{B7A6B1D0-F732-4700-AB9E-64496CCAC566}"/>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6548076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169611" y="115447"/>
            <a:ext cx="7497720" cy="1142640"/>
          </a:xfrm>
          <a:prstGeom prst="rect">
            <a:avLst/>
          </a:prstGeom>
          <a:noFill/>
          <a:ln>
            <a:noFill/>
          </a:ln>
        </p:spPr>
        <p:txBody>
          <a:bodyPr lIns="90000" tIns="45000" rIns="90000" bIns="45000" anchor="ctr"/>
          <a:lstStyle/>
          <a:p>
            <a:pPr>
              <a:lnSpc>
                <a:spcPct val="100000"/>
              </a:lnSpc>
            </a:pPr>
            <a:r>
              <a:rPr lang="hu-HU" sz="4300" b="0" strike="noStrike" spc="-1">
                <a:solidFill>
                  <a:srgbClr val="572314"/>
                </a:solidFill>
                <a:uFill>
                  <a:solidFill>
                    <a:srgbClr val="FFFFFF"/>
                  </a:solidFill>
                </a:uFill>
                <a:latin typeface="Gill Sans MT"/>
              </a:rPr>
              <a:t>PRIMARY KEY</a:t>
            </a:r>
            <a:endParaRPr lang="hu-HU" sz="4300" b="0" strike="noStrike" spc="-1">
              <a:solidFill>
                <a:srgbClr val="000000"/>
              </a:solidFill>
              <a:uFill>
                <a:solidFill>
                  <a:srgbClr val="FFFFFF"/>
                </a:solidFill>
              </a:uFill>
              <a:latin typeface="Garamond"/>
            </a:endParaRPr>
          </a:p>
        </p:txBody>
      </p:sp>
      <p:sp>
        <p:nvSpPr>
          <p:cNvPr id="158" name="TextShape 2"/>
          <p:cNvSpPr txBox="1"/>
          <p:nvPr/>
        </p:nvSpPr>
        <p:spPr>
          <a:xfrm>
            <a:off x="976471" y="1231355"/>
            <a:ext cx="7884000" cy="5260011"/>
          </a:xfrm>
          <a:prstGeom prst="rect">
            <a:avLst/>
          </a:prstGeom>
          <a:noFill/>
          <a:ln>
            <a:noFill/>
          </a:ln>
        </p:spPr>
        <p:txBody>
          <a:bodyPr lIns="90000" tIns="45000" rIns="90000" bIns="45000"/>
          <a:lstStyle/>
          <a:p>
            <a:pPr marL="365760" indent="-282960">
              <a:lnSpc>
                <a:spcPct val="100000"/>
              </a:lnSpc>
            </a:pPr>
            <a:r>
              <a:rPr lang="hu-HU" sz="3200" spc="-1" dirty="0">
                <a:solidFill>
                  <a:srgbClr val="000000"/>
                </a:solidFill>
                <a:uFill>
                  <a:solidFill>
                    <a:srgbClr val="FFFFFF"/>
                  </a:solidFill>
                </a:uFill>
                <a:latin typeface="Consolas"/>
              </a:rPr>
              <a:t>CREATE TABLE </a:t>
            </a:r>
            <a:r>
              <a:rPr lang="en-US" sz="3200" spc="-1" dirty="0">
                <a:solidFill>
                  <a:srgbClr val="000000"/>
                </a:solidFill>
                <a:uFill>
                  <a:solidFill>
                    <a:srgbClr val="FFFFFF"/>
                  </a:solidFill>
                </a:uFill>
                <a:latin typeface="Consolas"/>
              </a:rPr>
              <a:t>department</a:t>
            </a:r>
            <a:r>
              <a:rPr lang="hu-HU" sz="3200" spc="-1" dirty="0">
                <a:solidFill>
                  <a:srgbClr val="000000"/>
                </a:solidFill>
                <a:uFill>
                  <a:solidFill>
                    <a:srgbClr val="FFFFFF"/>
                  </a:solidFill>
                </a:uFill>
                <a:latin typeface="Consolas"/>
              </a:rPr>
              <a:t>s2(</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department_id</a:t>
            </a:r>
            <a:r>
              <a:rPr lang="en-US" sz="3200" spc="-1" dirty="0">
                <a:solidFill>
                  <a:srgbClr val="000000"/>
                </a:solidFill>
                <a:uFill>
                  <a:solidFill>
                    <a:srgbClr val="FFFFFF"/>
                  </a:solidFill>
                </a:uFill>
                <a:latin typeface="Consolas"/>
              </a:rPr>
              <a:t> NUMBER(4)</a:t>
            </a:r>
            <a:r>
              <a:rPr lang="hu-HU" sz="3200" spc="-1" dirty="0">
                <a:solidFill>
                  <a:srgbClr val="000000"/>
                </a:solidFill>
                <a:uFill>
                  <a:solidFill>
                    <a:srgbClr val="FFFFFF"/>
                  </a:solidFill>
                </a:uFill>
                <a:latin typeface="Consolas"/>
              </a:rPr>
              <a:t/>
            </a:r>
            <a:br>
              <a:rPr lang="hu-HU" sz="3200" spc="-1" dirty="0">
                <a:solidFill>
                  <a:srgbClr val="000000"/>
                </a:solidFill>
                <a:uFill>
                  <a:solidFill>
                    <a:srgbClr val="FFFFFF"/>
                  </a:solidFill>
                </a:uFill>
                <a:latin typeface="Consolas"/>
              </a:rPr>
            </a:br>
            <a:r>
              <a:rPr lang="hu-HU" sz="3200" b="1" spc="-1" dirty="0">
                <a:solidFill>
                  <a:srgbClr val="000000"/>
                </a:solidFill>
                <a:uFill>
                  <a:solidFill>
                    <a:srgbClr val="FFFFFF"/>
                  </a:solidFill>
                </a:uFill>
                <a:latin typeface="Consolas"/>
              </a:rPr>
              <a:t>CONSTRAINT</a:t>
            </a:r>
            <a:r>
              <a:rPr lang="hu-HU" sz="3200" spc="-1" dirty="0">
                <a:solidFill>
                  <a:srgbClr val="000000"/>
                </a:solidFill>
                <a:uFill>
                  <a:solidFill>
                    <a:srgbClr val="FFFFFF"/>
                  </a:solidFill>
                </a:uFill>
                <a:latin typeface="Consolas"/>
              </a:rPr>
              <a:t> </a:t>
            </a:r>
            <a:r>
              <a:rPr lang="hu-HU" sz="3200" b="1" spc="-1" dirty="0" err="1">
                <a:solidFill>
                  <a:srgbClr val="000000"/>
                </a:solidFill>
                <a:uFill>
                  <a:solidFill>
                    <a:srgbClr val="FFFFFF"/>
                  </a:solidFill>
                </a:uFill>
                <a:latin typeface="Consolas"/>
              </a:rPr>
              <a:t>d_pk</a:t>
            </a:r>
            <a:r>
              <a:rPr lang="hu-HU" sz="3200" b="1" spc="-1" dirty="0">
                <a:solidFill>
                  <a:srgbClr val="000000"/>
                </a:solidFill>
                <a:uFill>
                  <a:solidFill>
                    <a:srgbClr val="FFFFFF"/>
                  </a:solidFill>
                </a:uFill>
                <a:latin typeface="Consolas"/>
              </a:rPr>
              <a:t> PRIMARY KEY</a:t>
            </a:r>
            <a:r>
              <a:rPr lang="hu-HU" sz="3200" spc="-1" dirty="0">
                <a:solidFill>
                  <a:srgbClr val="000000"/>
                </a:solidFill>
                <a:uFill>
                  <a:solidFill>
                    <a:srgbClr val="FFFFFF"/>
                  </a:solidFill>
                </a:uFill>
                <a:latin typeface="Consolas"/>
              </a:rPr>
              <a:t>,</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department_name</a:t>
            </a:r>
            <a:r>
              <a:rPr lang="en-US" sz="3200" spc="-1" dirty="0">
                <a:solidFill>
                  <a:srgbClr val="000000"/>
                </a:solidFill>
                <a:uFill>
                  <a:solidFill>
                    <a:srgbClr val="FFFFFF"/>
                  </a:solidFill>
                </a:uFill>
                <a:latin typeface="Consolas"/>
              </a:rPr>
              <a:t> VARCHAR2(30)</a:t>
            </a:r>
            <a:r>
              <a:rPr lang="hu-HU" sz="3200"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manager_id</a:t>
            </a:r>
            <a:r>
              <a:rPr lang="en-US" sz="3200" spc="-1" dirty="0">
                <a:solidFill>
                  <a:srgbClr val="000000"/>
                </a:solidFill>
                <a:uFill>
                  <a:solidFill>
                    <a:srgbClr val="FFFFFF"/>
                  </a:solidFill>
                </a:uFill>
                <a:latin typeface="Consolas"/>
              </a:rPr>
              <a:t> NUMBER(6),</a:t>
            </a:r>
            <a:endParaRPr lang="hu-HU" sz="3200" spc="-1" dirty="0">
              <a:solidFill>
                <a:srgbClr val="000000"/>
              </a:solidFill>
              <a:uFill>
                <a:solidFill>
                  <a:srgbClr val="FFFFFF"/>
                </a:solidFill>
              </a:uFill>
              <a:latin typeface="Consolas"/>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location_id</a:t>
            </a:r>
            <a:r>
              <a:rPr lang="en-US" sz="3200" spc="-1" dirty="0">
                <a:solidFill>
                  <a:srgbClr val="000000"/>
                </a:solidFill>
                <a:uFill>
                  <a:solidFill>
                    <a:srgbClr val="FFFFFF"/>
                  </a:solidFill>
                </a:uFill>
                <a:latin typeface="Consolas"/>
              </a:rPr>
              <a:t> NUMBER(4)</a:t>
            </a:r>
            <a:endParaRPr lang="hu-HU" sz="3200" spc="-1" dirty="0">
              <a:solidFill>
                <a:srgbClr val="000000"/>
              </a:solidFill>
              <a:uFill>
                <a:solidFill>
                  <a:srgbClr val="FFFFFF"/>
                </a:solidFill>
              </a:uFill>
              <a:latin typeface="Consolas"/>
            </a:endParaRPr>
          </a:p>
          <a:p>
            <a:pPr marL="365760" indent="-282960">
              <a:lnSpc>
                <a:spcPct val="100000"/>
              </a:lnSpc>
            </a:pPr>
            <a:r>
              <a:rPr lang="hu-HU" sz="3200" spc="-1" dirty="0">
                <a:solidFill>
                  <a:srgbClr val="000000"/>
                </a:solidFill>
                <a:uFill>
                  <a:solidFill>
                    <a:srgbClr val="FFFFFF"/>
                  </a:solidFill>
                </a:uFill>
                <a:latin typeface="Consolas"/>
              </a:rPr>
              <a:t>);</a:t>
            </a:r>
          </a:p>
          <a:p>
            <a:pPr marL="365760" indent="-282960">
              <a:lnSpc>
                <a:spcPct val="100000"/>
              </a:lnSpc>
            </a:pPr>
            <a:endParaRPr lang="hu-HU" sz="2800" b="0" strike="noStrike" spc="-1" dirty="0">
              <a:solidFill>
                <a:srgbClr val="000000"/>
              </a:solidFill>
              <a:uFill>
                <a:solidFill>
                  <a:srgbClr val="FFFFFF"/>
                </a:solidFill>
              </a:uFill>
              <a:latin typeface="Consolas"/>
            </a:endParaRPr>
          </a:p>
          <a:p>
            <a:pPr marL="540000" indent="-457200">
              <a:buClr>
                <a:srgbClr val="3891A7"/>
              </a:buClr>
              <a:buSzPct val="80000"/>
              <a:buFont typeface="Wingdings" panose="05000000000000000000" pitchFamily="2" charset="2"/>
              <a:buChar char="Ø"/>
            </a:pPr>
            <a:r>
              <a:rPr lang="hu-HU" sz="3200" spc="-1" dirty="0" err="1">
                <a:solidFill>
                  <a:srgbClr val="000000"/>
                </a:solidFill>
                <a:uFill>
                  <a:solidFill>
                    <a:srgbClr val="FFFFFF"/>
                  </a:solidFill>
                </a:uFill>
                <a:latin typeface="Gill Sans MT"/>
              </a:rPr>
              <a:t>inline</a:t>
            </a:r>
            <a:r>
              <a:rPr lang="hu-HU" sz="3200" spc="-1" dirty="0">
                <a:solidFill>
                  <a:srgbClr val="000000"/>
                </a:solidFill>
                <a:uFill>
                  <a:solidFill>
                    <a:srgbClr val="FFFFFF"/>
                  </a:solidFill>
                </a:uFill>
                <a:latin typeface="Gill Sans MT"/>
              </a:rPr>
              <a:t> deklaráció, megszorításnév megadásával</a:t>
            </a:r>
          </a:p>
          <a:p>
            <a:pPr marL="365760" indent="-282960">
              <a:lnSpc>
                <a:spcPct val="100000"/>
              </a:lnSpc>
            </a:pPr>
            <a:endParaRPr lang="hu-HU" sz="2800" b="0" strike="noStrike" spc="-1" dirty="0">
              <a:solidFill>
                <a:srgbClr val="000000"/>
              </a:solidFill>
              <a:uFill>
                <a:solidFill>
                  <a:srgbClr val="FFFFFF"/>
                </a:solidFill>
              </a:uFill>
              <a:latin typeface="Gill Sans MT"/>
            </a:endParaRPr>
          </a:p>
        </p:txBody>
      </p:sp>
      <p:sp>
        <p:nvSpPr>
          <p:cNvPr id="161"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876735D7-0FC6-4893-A573-08A6F0F30609}" type="slidenum">
              <a:rPr lang="hu-HU" sz="1200" b="0" strike="noStrike" spc="-1">
                <a:solidFill>
                  <a:srgbClr val="B5A989"/>
                </a:solidFill>
                <a:uFill>
                  <a:solidFill>
                    <a:srgbClr val="FFFFFF"/>
                  </a:solidFill>
                </a:uFill>
                <a:latin typeface="Garamond"/>
              </a:rPr>
              <a:t>117</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117</a:t>
            </a:fld>
            <a:endParaRPr lang="hu-HU"/>
          </a:p>
        </p:txBody>
      </p:sp>
      <p:sp>
        <p:nvSpPr>
          <p:cNvPr id="6" name="Szövegdoboz 5">
            <a:extLst>
              <a:ext uri="{FF2B5EF4-FFF2-40B4-BE49-F238E27FC236}">
                <a16:creationId xmlns:a16="http://schemas.microsoft.com/office/drawing/2014/main" id="{050B560C-9084-469B-9078-DD27BCB11A05}"/>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80375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344420" y="194583"/>
            <a:ext cx="7497720" cy="1142640"/>
          </a:xfrm>
          <a:prstGeom prst="rect">
            <a:avLst/>
          </a:prstGeom>
          <a:noFill/>
          <a:ln>
            <a:noFill/>
          </a:ln>
        </p:spPr>
        <p:txBody>
          <a:bodyPr lIns="90000" tIns="45000" rIns="90000" bIns="45000" anchor="ctr"/>
          <a:lstStyle/>
          <a:p>
            <a:pPr>
              <a:lnSpc>
                <a:spcPct val="100000"/>
              </a:lnSpc>
            </a:pPr>
            <a:r>
              <a:rPr lang="hu-HU" sz="4300" b="0" strike="noStrike" spc="-1" dirty="0">
                <a:solidFill>
                  <a:srgbClr val="572314"/>
                </a:solidFill>
                <a:uFill>
                  <a:solidFill>
                    <a:srgbClr val="FFFFFF"/>
                  </a:solidFill>
                </a:uFill>
                <a:latin typeface="Gill Sans MT"/>
              </a:rPr>
              <a:t>PRIMARY KEY</a:t>
            </a:r>
            <a:endParaRPr lang="hu-HU" sz="4300" b="0" strike="noStrike" spc="-1" dirty="0">
              <a:solidFill>
                <a:srgbClr val="000000"/>
              </a:solidFill>
              <a:uFill>
                <a:solidFill>
                  <a:srgbClr val="FFFFFF"/>
                </a:solidFill>
              </a:uFill>
              <a:latin typeface="Garamond"/>
            </a:endParaRPr>
          </a:p>
        </p:txBody>
      </p:sp>
      <p:sp>
        <p:nvSpPr>
          <p:cNvPr id="158" name="TextShape 2"/>
          <p:cNvSpPr txBox="1"/>
          <p:nvPr/>
        </p:nvSpPr>
        <p:spPr>
          <a:xfrm>
            <a:off x="1151280" y="1558457"/>
            <a:ext cx="7884000" cy="4525560"/>
          </a:xfrm>
          <a:prstGeom prst="rect">
            <a:avLst/>
          </a:prstGeom>
          <a:noFill/>
          <a:ln>
            <a:noFill/>
          </a:ln>
        </p:spPr>
        <p:txBody>
          <a:bodyPr lIns="90000" tIns="45000" rIns="90000" bIns="45000"/>
          <a:lstStyle/>
          <a:p>
            <a:pPr marL="365760" indent="-282960">
              <a:lnSpc>
                <a:spcPct val="100000"/>
              </a:lnSpc>
            </a:pPr>
            <a:r>
              <a:rPr lang="hu-HU" sz="3200" spc="-1" dirty="0">
                <a:solidFill>
                  <a:srgbClr val="000000"/>
                </a:solidFill>
                <a:uFill>
                  <a:solidFill>
                    <a:srgbClr val="FFFFFF"/>
                  </a:solidFill>
                </a:uFill>
                <a:latin typeface="Consolas"/>
              </a:rPr>
              <a:t>CREATE TABLE </a:t>
            </a:r>
            <a:r>
              <a:rPr lang="en-US" sz="3200" spc="-1" dirty="0">
                <a:solidFill>
                  <a:srgbClr val="000000"/>
                </a:solidFill>
                <a:uFill>
                  <a:solidFill>
                    <a:srgbClr val="FFFFFF"/>
                  </a:solidFill>
                </a:uFill>
                <a:latin typeface="Consolas"/>
              </a:rPr>
              <a:t>department</a:t>
            </a:r>
            <a:r>
              <a:rPr lang="hu-HU" sz="3200" spc="-1" dirty="0">
                <a:solidFill>
                  <a:srgbClr val="000000"/>
                </a:solidFill>
                <a:uFill>
                  <a:solidFill>
                    <a:srgbClr val="FFFFFF"/>
                  </a:solidFill>
                </a:uFill>
                <a:latin typeface="Consolas"/>
              </a:rPr>
              <a:t>s2 (</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Gill Sans MT"/>
              </a:rPr>
              <a:t>  </a:t>
            </a:r>
            <a:r>
              <a:rPr lang="en-US" sz="3200" spc="-1" dirty="0" err="1">
                <a:solidFill>
                  <a:srgbClr val="000000"/>
                </a:solidFill>
                <a:uFill>
                  <a:solidFill>
                    <a:srgbClr val="FFFFFF"/>
                  </a:solidFill>
                </a:uFill>
                <a:latin typeface="Consolas"/>
              </a:rPr>
              <a:t>department_id</a:t>
            </a:r>
            <a:r>
              <a:rPr lang="en-US" sz="3200" spc="-1" dirty="0">
                <a:solidFill>
                  <a:srgbClr val="000000"/>
                </a:solidFill>
                <a:uFill>
                  <a:solidFill>
                    <a:srgbClr val="FFFFFF"/>
                  </a:solidFill>
                </a:uFill>
                <a:latin typeface="Consolas"/>
              </a:rPr>
              <a:t> NUMBER(4)</a:t>
            </a:r>
            <a:endParaRPr lang="hu-HU" sz="3200" spc="-1" dirty="0">
              <a:solidFill>
                <a:srgbClr val="000000"/>
              </a:solidFill>
              <a:uFill>
                <a:solidFill>
                  <a:srgbClr val="FFFFFF"/>
                </a:solidFill>
              </a:uFill>
              <a:latin typeface="Consolas"/>
            </a:endParaRPr>
          </a:p>
          <a:p>
            <a:pPr marL="365760" indent="-282960">
              <a:lnSpc>
                <a:spcPct val="100000"/>
              </a:lnSpc>
            </a:pPr>
            <a:r>
              <a:rPr lang="hu-HU" sz="3200" b="1" spc="-1" dirty="0">
                <a:solidFill>
                  <a:srgbClr val="000000"/>
                </a:solidFill>
                <a:uFill>
                  <a:solidFill>
                    <a:srgbClr val="FFFFFF"/>
                  </a:solidFill>
                </a:uFill>
                <a:latin typeface="Consolas"/>
              </a:rPr>
              <a:t> PRIMARY KEY</a:t>
            </a:r>
            <a:r>
              <a:rPr lang="hu-HU" sz="3200" spc="-1" dirty="0">
                <a:solidFill>
                  <a:srgbClr val="000000"/>
                </a:solidFill>
                <a:uFill>
                  <a:solidFill>
                    <a:srgbClr val="FFFFFF"/>
                  </a:solidFill>
                </a:uFill>
                <a:latin typeface="Consolas"/>
              </a:rPr>
              <a:t>,</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department_name</a:t>
            </a:r>
            <a:r>
              <a:rPr lang="en-US" sz="3200" spc="-1" dirty="0">
                <a:solidFill>
                  <a:srgbClr val="000000"/>
                </a:solidFill>
                <a:uFill>
                  <a:solidFill>
                    <a:srgbClr val="FFFFFF"/>
                  </a:solidFill>
                </a:uFill>
                <a:latin typeface="Consolas"/>
              </a:rPr>
              <a:t> VARCHAR2(30)</a:t>
            </a:r>
            <a:r>
              <a:rPr lang="hu-HU" sz="3200"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manager_id</a:t>
            </a:r>
            <a:r>
              <a:rPr lang="en-US" sz="3200" spc="-1" dirty="0">
                <a:solidFill>
                  <a:srgbClr val="000000"/>
                </a:solidFill>
                <a:uFill>
                  <a:solidFill>
                    <a:srgbClr val="FFFFFF"/>
                  </a:solidFill>
                </a:uFill>
                <a:latin typeface="Consolas"/>
              </a:rPr>
              <a:t> NUMBER(6) , </a:t>
            </a:r>
            <a:endParaRPr lang="hu-HU" sz="3200" spc="-1" dirty="0">
              <a:solidFill>
                <a:srgbClr val="000000"/>
              </a:solidFill>
              <a:uFill>
                <a:solidFill>
                  <a:srgbClr val="FFFFFF"/>
                </a:solidFill>
              </a:uFill>
              <a:latin typeface="Consolas"/>
            </a:endParaRPr>
          </a:p>
          <a:p>
            <a:pPr marL="365760" indent="-282960">
              <a:lnSpc>
                <a:spcPct val="100000"/>
              </a:lnSpc>
            </a:pPr>
            <a:r>
              <a:rPr lang="hu-HU" sz="3200" spc="-1" dirty="0">
                <a:solidFill>
                  <a:srgbClr val="000000"/>
                </a:solidFill>
                <a:uFill>
                  <a:solidFill>
                    <a:srgbClr val="FFFFFF"/>
                  </a:solidFill>
                </a:uFill>
                <a:latin typeface="Consolas"/>
              </a:rPr>
              <a:t>	l</a:t>
            </a:r>
            <a:r>
              <a:rPr lang="en-US" sz="3200" spc="-1" dirty="0" err="1">
                <a:solidFill>
                  <a:srgbClr val="000000"/>
                </a:solidFill>
                <a:uFill>
                  <a:solidFill>
                    <a:srgbClr val="FFFFFF"/>
                  </a:solidFill>
                </a:uFill>
                <a:latin typeface="Consolas"/>
              </a:rPr>
              <a:t>ocation_id</a:t>
            </a:r>
            <a:r>
              <a:rPr lang="en-US" sz="3200" spc="-1" dirty="0">
                <a:solidFill>
                  <a:srgbClr val="000000"/>
                </a:solidFill>
                <a:uFill>
                  <a:solidFill>
                    <a:srgbClr val="FFFFFF"/>
                  </a:solidFill>
                </a:uFill>
                <a:latin typeface="Consolas"/>
              </a:rPr>
              <a:t> NUMBER(4)</a:t>
            </a:r>
            <a:endParaRPr lang="hu-HU" sz="3200" spc="-1" dirty="0">
              <a:solidFill>
                <a:srgbClr val="000000"/>
              </a:solidFill>
              <a:uFill>
                <a:solidFill>
                  <a:srgbClr val="FFFFFF"/>
                </a:solidFill>
              </a:uFill>
              <a:latin typeface="Consolas"/>
            </a:endParaRPr>
          </a:p>
          <a:p>
            <a:pPr marL="365760" indent="-282960">
              <a:lnSpc>
                <a:spcPct val="100000"/>
              </a:lnSpc>
            </a:pPr>
            <a:r>
              <a:rPr lang="hu-HU" sz="3200" spc="-1" dirty="0">
                <a:solidFill>
                  <a:srgbClr val="000000"/>
                </a:solidFill>
                <a:uFill>
                  <a:solidFill>
                    <a:srgbClr val="FFFFFF"/>
                  </a:solidFill>
                </a:uFill>
                <a:latin typeface="Consolas"/>
              </a:rPr>
              <a:t>);</a:t>
            </a:r>
          </a:p>
          <a:p>
            <a:pPr marL="540000" indent="-457200">
              <a:buClr>
                <a:srgbClr val="3891A7"/>
              </a:buClr>
              <a:buSzPct val="80000"/>
              <a:buFont typeface="Wingdings" panose="05000000000000000000" pitchFamily="2" charset="2"/>
              <a:buChar char="Ø"/>
            </a:pPr>
            <a:r>
              <a:rPr lang="hu-HU" sz="3200" spc="-1" dirty="0" err="1">
                <a:solidFill>
                  <a:srgbClr val="000000"/>
                </a:solidFill>
                <a:uFill>
                  <a:solidFill>
                    <a:srgbClr val="FFFFFF"/>
                  </a:solidFill>
                </a:uFill>
                <a:latin typeface="Gill Sans MT"/>
              </a:rPr>
              <a:t>inline</a:t>
            </a:r>
            <a:r>
              <a:rPr lang="hu-HU" sz="3200" spc="-1" dirty="0">
                <a:solidFill>
                  <a:srgbClr val="000000"/>
                </a:solidFill>
                <a:uFill>
                  <a:solidFill>
                    <a:srgbClr val="FFFFFF"/>
                  </a:solidFill>
                </a:uFill>
                <a:latin typeface="Gill Sans MT"/>
              </a:rPr>
              <a:t> deklaráció, megszorításnév megadása nélkül (ABK automatikusan generálja)</a:t>
            </a:r>
          </a:p>
          <a:p>
            <a:pPr marL="365760" indent="-282960">
              <a:lnSpc>
                <a:spcPct val="100000"/>
              </a:lnSpc>
            </a:pPr>
            <a:endParaRPr lang="hu-HU" sz="3200" b="0" strike="noStrike" spc="-1" dirty="0">
              <a:solidFill>
                <a:srgbClr val="000000"/>
              </a:solidFill>
              <a:uFill>
                <a:solidFill>
                  <a:srgbClr val="FFFFFF"/>
                </a:solidFill>
              </a:uFill>
              <a:latin typeface="Gill Sans MT"/>
            </a:endParaRPr>
          </a:p>
        </p:txBody>
      </p:sp>
      <p:sp>
        <p:nvSpPr>
          <p:cNvPr id="161"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876735D7-0FC6-4893-A573-08A6F0F30609}" type="slidenum">
              <a:rPr lang="hu-HU" sz="1200" b="0" strike="noStrike" spc="-1">
                <a:solidFill>
                  <a:srgbClr val="B5A989"/>
                </a:solidFill>
                <a:uFill>
                  <a:solidFill>
                    <a:srgbClr val="FFFFFF"/>
                  </a:solidFill>
                </a:uFill>
                <a:latin typeface="Garamond"/>
              </a:rPr>
              <a:t>118</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118</a:t>
            </a:fld>
            <a:endParaRPr lang="hu-HU"/>
          </a:p>
        </p:txBody>
      </p:sp>
    </p:spTree>
    <p:extLst>
      <p:ext uri="{BB962C8B-B14F-4D97-AF65-F5344CB8AC3E}">
        <p14:creationId xmlns:p14="http://schemas.microsoft.com/office/powerpoint/2010/main" val="3915019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344420" y="269656"/>
            <a:ext cx="7497720" cy="1142640"/>
          </a:xfrm>
          <a:prstGeom prst="rect">
            <a:avLst/>
          </a:prstGeom>
          <a:noFill/>
          <a:ln>
            <a:noFill/>
          </a:ln>
        </p:spPr>
        <p:txBody>
          <a:bodyPr lIns="90000" tIns="45000" rIns="90000" bIns="45000" anchor="ctr"/>
          <a:lstStyle/>
          <a:p>
            <a:pPr>
              <a:lnSpc>
                <a:spcPct val="100000"/>
              </a:lnSpc>
            </a:pPr>
            <a:r>
              <a:rPr lang="hu-HU" sz="4300" b="0" strike="noStrike" spc="-1" dirty="0">
                <a:solidFill>
                  <a:srgbClr val="572314"/>
                </a:solidFill>
                <a:uFill>
                  <a:solidFill>
                    <a:srgbClr val="FFFFFF"/>
                  </a:solidFill>
                </a:uFill>
                <a:latin typeface="Gill Sans MT"/>
              </a:rPr>
              <a:t>FOREIGN KEY</a:t>
            </a:r>
            <a:endParaRPr lang="hu-HU" sz="4300" b="0" strike="noStrike" spc="-1" dirty="0">
              <a:solidFill>
                <a:srgbClr val="000000"/>
              </a:solidFill>
              <a:uFill>
                <a:solidFill>
                  <a:srgbClr val="FFFFFF"/>
                </a:solidFill>
              </a:uFill>
              <a:latin typeface="Garamond"/>
            </a:endParaRPr>
          </a:p>
        </p:txBody>
      </p:sp>
      <p:sp>
        <p:nvSpPr>
          <p:cNvPr id="163" name="TextShape 2"/>
          <p:cNvSpPr txBox="1"/>
          <p:nvPr/>
        </p:nvSpPr>
        <p:spPr>
          <a:xfrm>
            <a:off x="1224136" y="1269104"/>
            <a:ext cx="7740352" cy="5112224"/>
          </a:xfrm>
          <a:prstGeom prst="rect">
            <a:avLst/>
          </a:prstGeom>
          <a:noFill/>
          <a:ln>
            <a:noFill/>
          </a:ln>
        </p:spPr>
        <p:txBody>
          <a:bodyPr lIns="90000" tIns="45000" rIns="90000" bIns="45000"/>
          <a:lstStyle/>
          <a:p>
            <a:pPr marL="365760" indent="-282960">
              <a:lnSpc>
                <a:spcPct val="100000"/>
              </a:lnSpc>
            </a:pPr>
            <a:r>
              <a:rPr lang="hu-HU" sz="3200" spc="-1" dirty="0">
                <a:solidFill>
                  <a:srgbClr val="000000"/>
                </a:solidFill>
                <a:uFill>
                  <a:solidFill>
                    <a:srgbClr val="FFFFFF"/>
                  </a:solidFill>
                </a:uFill>
                <a:latin typeface="Consolas"/>
              </a:rPr>
              <a:t>CREATE TABLE </a:t>
            </a:r>
            <a:r>
              <a:rPr lang="en-US" sz="3200" spc="-1" dirty="0">
                <a:solidFill>
                  <a:srgbClr val="000000"/>
                </a:solidFill>
                <a:uFill>
                  <a:solidFill>
                    <a:srgbClr val="FFFFFF"/>
                  </a:solidFill>
                </a:uFill>
                <a:latin typeface="Consolas"/>
              </a:rPr>
              <a:t>department</a:t>
            </a:r>
            <a:r>
              <a:rPr lang="hu-HU" sz="3200" spc="-1" dirty="0">
                <a:solidFill>
                  <a:srgbClr val="000000"/>
                </a:solidFill>
                <a:uFill>
                  <a:solidFill>
                    <a:srgbClr val="FFFFFF"/>
                  </a:solidFill>
                </a:uFill>
                <a:latin typeface="Consolas"/>
              </a:rPr>
              <a:t>s2 (</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department_id</a:t>
            </a:r>
            <a:r>
              <a:rPr lang="en-US" sz="3200" spc="-1" dirty="0">
                <a:solidFill>
                  <a:srgbClr val="000000"/>
                </a:solidFill>
                <a:uFill>
                  <a:solidFill>
                    <a:srgbClr val="FFFFFF"/>
                  </a:solidFill>
                </a:uFill>
                <a:latin typeface="Consolas"/>
              </a:rPr>
              <a:t> NUMBER(4)</a:t>
            </a:r>
            <a:r>
              <a:rPr lang="hu-HU" sz="3200" spc="-1" dirty="0">
                <a:solidFill>
                  <a:srgbClr val="000000"/>
                </a:solidFill>
                <a:uFill>
                  <a:solidFill>
                    <a:srgbClr val="FFFFFF"/>
                  </a:solidFill>
                </a:uFill>
                <a:latin typeface="Consolas"/>
              </a:rPr>
              <a:t>,</a:t>
            </a:r>
            <a:endParaRPr lang="hu-HU" sz="3200" spc="-1" dirty="0">
              <a:solidFill>
                <a:srgbClr val="000000"/>
              </a:solidFill>
              <a:uFill>
                <a:solidFill>
                  <a:srgbClr val="FFFFFF"/>
                </a:solidFill>
              </a:uFill>
              <a:latin typeface="Gill Sans MT"/>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department_name</a:t>
            </a:r>
            <a:r>
              <a:rPr lang="en-US" sz="3200" spc="-1" dirty="0">
                <a:solidFill>
                  <a:srgbClr val="000000"/>
                </a:solidFill>
                <a:uFill>
                  <a:solidFill>
                    <a:srgbClr val="FFFFFF"/>
                  </a:solidFill>
                </a:uFill>
                <a:latin typeface="Consolas"/>
              </a:rPr>
              <a:t> VARCHAR2(30)</a:t>
            </a:r>
            <a:r>
              <a:rPr lang="hu-HU" sz="3200"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manager_id</a:t>
            </a:r>
            <a:r>
              <a:rPr lang="en-US" sz="3200" spc="-1" dirty="0">
                <a:solidFill>
                  <a:srgbClr val="000000"/>
                </a:solidFill>
                <a:uFill>
                  <a:solidFill>
                    <a:srgbClr val="FFFFFF"/>
                  </a:solidFill>
                </a:uFill>
                <a:latin typeface="Consolas"/>
              </a:rPr>
              <a:t> NUMBER(6), </a:t>
            </a:r>
            <a:endParaRPr lang="hu-HU" sz="3200" spc="-1" dirty="0">
              <a:solidFill>
                <a:srgbClr val="000000"/>
              </a:solidFill>
              <a:uFill>
                <a:solidFill>
                  <a:srgbClr val="FFFFFF"/>
                </a:solidFill>
              </a:uFill>
              <a:latin typeface="Consolas"/>
            </a:endParaRPr>
          </a:p>
          <a:p>
            <a:pPr marL="365760" indent="-282960">
              <a:lnSpc>
                <a:spcPct val="100000"/>
              </a:lnSpc>
            </a:pPr>
            <a:r>
              <a:rPr lang="hu-HU" sz="3200" spc="-1" dirty="0">
                <a:solidFill>
                  <a:srgbClr val="000000"/>
                </a:solidFill>
                <a:uFill>
                  <a:solidFill>
                    <a:srgbClr val="FFFFFF"/>
                  </a:solidFill>
                </a:uFill>
                <a:latin typeface="Consolas"/>
              </a:rPr>
              <a:t>	</a:t>
            </a:r>
            <a:r>
              <a:rPr lang="en-US" sz="3200" spc="-1" dirty="0" err="1">
                <a:solidFill>
                  <a:srgbClr val="000000"/>
                </a:solidFill>
                <a:uFill>
                  <a:solidFill>
                    <a:srgbClr val="FFFFFF"/>
                  </a:solidFill>
                </a:uFill>
                <a:latin typeface="Consolas"/>
              </a:rPr>
              <a:t>location_id</a:t>
            </a:r>
            <a:r>
              <a:rPr lang="en-US" sz="3200" spc="-1" dirty="0">
                <a:solidFill>
                  <a:srgbClr val="000000"/>
                </a:solidFill>
                <a:uFill>
                  <a:solidFill>
                    <a:srgbClr val="FFFFFF"/>
                  </a:solidFill>
                </a:uFill>
                <a:latin typeface="Consolas"/>
              </a:rPr>
              <a:t> NUMBER(4)</a:t>
            </a:r>
            <a:r>
              <a:rPr lang="hu-HU" sz="3200" spc="-1" dirty="0">
                <a:solidFill>
                  <a:srgbClr val="000000"/>
                </a:solidFill>
                <a:uFill>
                  <a:solidFill>
                    <a:srgbClr val="FFFFFF"/>
                  </a:solidFill>
                </a:uFill>
                <a:latin typeface="Consolas"/>
              </a:rPr>
              <a:t>,</a:t>
            </a:r>
          </a:p>
          <a:p>
            <a:pPr marL="365760" indent="-282960">
              <a:lnSpc>
                <a:spcPct val="100000"/>
              </a:lnSpc>
            </a:pPr>
            <a:r>
              <a:rPr lang="hu-HU" sz="3200" spc="-1" dirty="0">
                <a:solidFill>
                  <a:srgbClr val="000000"/>
                </a:solidFill>
                <a:uFill>
                  <a:solidFill>
                    <a:srgbClr val="FFFFFF"/>
                  </a:solidFill>
                </a:uFill>
                <a:latin typeface="Consolas"/>
              </a:rPr>
              <a:t>	CONSTRAINT </a:t>
            </a:r>
            <a:r>
              <a:rPr lang="en-US" sz="3200" spc="-1" dirty="0">
                <a:solidFill>
                  <a:srgbClr val="000000"/>
                </a:solidFill>
                <a:uFill>
                  <a:solidFill>
                    <a:srgbClr val="FFFFFF"/>
                  </a:solidFill>
                </a:uFill>
                <a:latin typeface="Consolas"/>
              </a:rPr>
              <a:t>department</a:t>
            </a:r>
            <a:r>
              <a:rPr lang="hu-HU" sz="3200" spc="-1" dirty="0">
                <a:solidFill>
                  <a:srgbClr val="000000"/>
                </a:solidFill>
                <a:uFill>
                  <a:solidFill>
                    <a:srgbClr val="FFFFFF"/>
                  </a:solidFill>
                </a:uFill>
                <a:latin typeface="Consolas"/>
              </a:rPr>
              <a:t>_</a:t>
            </a:r>
            <a:r>
              <a:rPr lang="en-US" sz="3200" spc="-1" dirty="0" err="1">
                <a:solidFill>
                  <a:srgbClr val="000000"/>
                </a:solidFill>
                <a:uFill>
                  <a:solidFill>
                    <a:srgbClr val="FFFFFF"/>
                  </a:solidFill>
                </a:uFill>
                <a:latin typeface="Consolas"/>
              </a:rPr>
              <a:t>manager_id</a:t>
            </a:r>
            <a:endParaRPr lang="hu-HU" sz="3200" spc="-1" dirty="0">
              <a:solidFill>
                <a:srgbClr val="000000"/>
              </a:solidFill>
              <a:uFill>
                <a:solidFill>
                  <a:srgbClr val="FFFFFF"/>
                </a:solidFill>
              </a:uFill>
              <a:latin typeface="Consolas"/>
            </a:endParaRPr>
          </a:p>
          <a:p>
            <a:pPr marL="365760" indent="-282960">
              <a:lnSpc>
                <a:spcPct val="100000"/>
              </a:lnSpc>
            </a:pPr>
            <a:r>
              <a:rPr lang="hu-HU" sz="3200" b="1" spc="-1" dirty="0">
                <a:solidFill>
                  <a:srgbClr val="000000"/>
                </a:solidFill>
                <a:uFill>
                  <a:solidFill>
                    <a:srgbClr val="FFFFFF"/>
                  </a:solidFill>
                </a:uFill>
                <a:latin typeface="Consolas"/>
              </a:rPr>
              <a:t>	FOREIGN KEY (</a:t>
            </a:r>
            <a:r>
              <a:rPr lang="hu-HU" sz="3200" b="1" spc="-1" dirty="0" err="1">
                <a:solidFill>
                  <a:srgbClr val="000000"/>
                </a:solidFill>
                <a:uFill>
                  <a:solidFill>
                    <a:srgbClr val="FFFFFF"/>
                  </a:solidFill>
                </a:uFill>
                <a:latin typeface="Consolas"/>
              </a:rPr>
              <a:t>manager</a:t>
            </a:r>
            <a:r>
              <a:rPr lang="en-US" sz="3200" b="1" spc="-1" dirty="0">
                <a:solidFill>
                  <a:srgbClr val="000000"/>
                </a:solidFill>
                <a:uFill>
                  <a:solidFill>
                    <a:srgbClr val="FFFFFF"/>
                  </a:solidFill>
                </a:uFill>
                <a:latin typeface="Consolas"/>
              </a:rPr>
              <a:t>_id</a:t>
            </a:r>
            <a:r>
              <a:rPr lang="hu-HU" sz="3200" b="1" spc="-1" dirty="0">
                <a:solidFill>
                  <a:srgbClr val="000000"/>
                </a:solidFill>
                <a:uFill>
                  <a:solidFill>
                    <a:srgbClr val="FFFFFF"/>
                  </a:solidFill>
                </a:uFill>
                <a:latin typeface="Consolas"/>
              </a:rPr>
              <a:t>) </a:t>
            </a:r>
          </a:p>
          <a:p>
            <a:pPr marL="365760" indent="-282960">
              <a:lnSpc>
                <a:spcPct val="100000"/>
              </a:lnSpc>
            </a:pPr>
            <a:r>
              <a:rPr lang="hu-HU" sz="3200" b="1" spc="-1" dirty="0">
                <a:solidFill>
                  <a:srgbClr val="000000"/>
                </a:solidFill>
                <a:uFill>
                  <a:solidFill>
                    <a:srgbClr val="FFFFFF"/>
                  </a:solidFill>
                </a:uFill>
                <a:latin typeface="Consolas"/>
              </a:rPr>
              <a:t>	REFERENCES </a:t>
            </a:r>
            <a:r>
              <a:rPr lang="hu-HU" sz="3200" b="1" spc="-1" dirty="0" err="1">
                <a:solidFill>
                  <a:srgbClr val="000000"/>
                </a:solidFill>
                <a:uFill>
                  <a:solidFill>
                    <a:srgbClr val="FFFFFF"/>
                  </a:solidFill>
                </a:uFill>
                <a:latin typeface="Consolas"/>
              </a:rPr>
              <a:t>employees</a:t>
            </a:r>
            <a:r>
              <a:rPr lang="hu-HU" sz="3200" b="1" spc="-1" dirty="0">
                <a:solidFill>
                  <a:srgbClr val="000000"/>
                </a:solidFill>
                <a:uFill>
                  <a:solidFill>
                    <a:srgbClr val="FFFFFF"/>
                  </a:solidFill>
                </a:uFill>
                <a:latin typeface="Consolas"/>
              </a:rPr>
              <a:t> 	</a:t>
            </a:r>
          </a:p>
          <a:p>
            <a:pPr marL="365760" indent="-282960">
              <a:lnSpc>
                <a:spcPct val="100000"/>
              </a:lnSpc>
            </a:pPr>
            <a:r>
              <a:rPr lang="hu-HU" sz="3200" b="1" spc="-1" dirty="0">
                <a:solidFill>
                  <a:srgbClr val="000000"/>
                </a:solidFill>
                <a:uFill>
                  <a:solidFill>
                    <a:srgbClr val="FFFFFF"/>
                  </a:solidFill>
                </a:uFill>
                <a:latin typeface="Consolas"/>
              </a:rPr>
              <a:t>	(</a:t>
            </a:r>
            <a:r>
              <a:rPr lang="hu-HU" sz="3200" b="1" spc="-1" dirty="0" err="1">
                <a:solidFill>
                  <a:srgbClr val="000000"/>
                </a:solidFill>
                <a:uFill>
                  <a:solidFill>
                    <a:srgbClr val="FFFFFF"/>
                  </a:solidFill>
                </a:uFill>
                <a:latin typeface="Consolas"/>
              </a:rPr>
              <a:t>employee</a:t>
            </a:r>
            <a:r>
              <a:rPr lang="en-US" sz="3200" b="1" spc="-1" dirty="0">
                <a:solidFill>
                  <a:srgbClr val="000000"/>
                </a:solidFill>
                <a:uFill>
                  <a:solidFill>
                    <a:srgbClr val="FFFFFF"/>
                  </a:solidFill>
                </a:uFill>
                <a:latin typeface="Consolas"/>
              </a:rPr>
              <a:t>_id</a:t>
            </a:r>
            <a:r>
              <a:rPr lang="hu-HU" sz="3200" b="1" spc="-1" dirty="0">
                <a:solidFill>
                  <a:srgbClr val="000000"/>
                </a:solidFill>
                <a:uFill>
                  <a:solidFill>
                    <a:srgbClr val="FFFFFF"/>
                  </a:solidFill>
                </a:uFill>
                <a:latin typeface="Consolas"/>
              </a:rPr>
              <a:t>)</a:t>
            </a:r>
          </a:p>
          <a:p>
            <a:pPr marL="365760" indent="-282960">
              <a:lnSpc>
                <a:spcPct val="100000"/>
              </a:lnSpc>
            </a:pPr>
            <a:r>
              <a:rPr lang="en-US" sz="3200" spc="-1" dirty="0">
                <a:solidFill>
                  <a:srgbClr val="000000"/>
                </a:solidFill>
                <a:uFill>
                  <a:solidFill>
                    <a:srgbClr val="FFFFFF"/>
                  </a:solidFill>
                </a:uFill>
                <a:latin typeface="Consolas"/>
              </a:rPr>
              <a:t>);</a:t>
            </a:r>
            <a:endParaRPr lang="hu-HU" sz="3200" spc="-1" dirty="0">
              <a:solidFill>
                <a:srgbClr val="000000"/>
              </a:solidFill>
              <a:uFill>
                <a:solidFill>
                  <a:srgbClr val="FFFFFF"/>
                </a:solidFill>
              </a:uFill>
              <a:latin typeface="Consolas"/>
            </a:endParaRPr>
          </a:p>
          <a:p>
            <a:pPr marL="365760" indent="-282960">
              <a:lnSpc>
                <a:spcPct val="80000"/>
              </a:lnSpc>
            </a:pPr>
            <a:endParaRPr lang="hu-HU" sz="3200" b="0" strike="noStrike" spc="-1" dirty="0">
              <a:solidFill>
                <a:srgbClr val="000000"/>
              </a:solidFill>
              <a:uFill>
                <a:solidFill>
                  <a:srgbClr val="FFFFFF"/>
                </a:solidFill>
              </a:uFill>
              <a:latin typeface="Consolas"/>
            </a:endParaRPr>
          </a:p>
        </p:txBody>
      </p:sp>
      <p:sp>
        <p:nvSpPr>
          <p:cNvPr id="166"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EEC390EE-E39B-4648-B56E-B83629643CC2}" type="slidenum">
              <a:rPr lang="hu-HU" sz="1200" b="0" strike="noStrike" spc="-1">
                <a:solidFill>
                  <a:srgbClr val="B5A989"/>
                </a:solidFill>
                <a:uFill>
                  <a:solidFill>
                    <a:srgbClr val="FFFFFF"/>
                  </a:solidFill>
                </a:uFill>
                <a:latin typeface="Garamond"/>
              </a:rPr>
              <a:t>119</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119</a:t>
            </a:fld>
            <a:endParaRPr lang="hu-HU"/>
          </a:p>
        </p:txBody>
      </p:sp>
      <p:sp>
        <p:nvSpPr>
          <p:cNvPr id="6" name="Szövegdoboz 5">
            <a:extLst>
              <a:ext uri="{FF2B5EF4-FFF2-40B4-BE49-F238E27FC236}">
                <a16:creationId xmlns:a16="http://schemas.microsoft.com/office/drawing/2014/main" id="{4D7E493C-BD66-46C8-B829-37B7A164F113}"/>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7794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1435608" y="274638"/>
            <a:ext cx="7600888" cy="1143000"/>
          </a:xfrm>
        </p:spPr>
        <p:txBody>
          <a:bodyPr>
            <a:normAutofit fontScale="90000"/>
          </a:bodyPr>
          <a:lstStyle/>
          <a:p>
            <a:pPr eaLnBrk="1" hangingPunct="1">
              <a:defRPr/>
            </a:pPr>
            <a:r>
              <a:rPr lang="hu-HU" dirty="0"/>
              <a:t>Oszlopok másodlagos neve (alias)</a:t>
            </a:r>
          </a:p>
        </p:txBody>
      </p:sp>
      <p:sp>
        <p:nvSpPr>
          <p:cNvPr id="15363" name="Rectangle 3"/>
          <p:cNvSpPr>
            <a:spLocks noGrp="1" noChangeArrowheads="1"/>
          </p:cNvSpPr>
          <p:nvPr>
            <p:ph idx="1"/>
          </p:nvPr>
        </p:nvSpPr>
        <p:spPr>
          <a:xfrm>
            <a:off x="1187624" y="1447800"/>
            <a:ext cx="8171256" cy="4800600"/>
          </a:xfrm>
        </p:spPr>
        <p:txBody>
          <a:bodyPr>
            <a:normAutofit/>
          </a:bodyPr>
          <a:lstStyle/>
          <a:p>
            <a:pPr eaLnBrk="1" hangingPunct="1">
              <a:defRPr/>
            </a:pPr>
            <a:r>
              <a:rPr lang="hu-HU" sz="3600" dirty="0"/>
              <a:t>Lássuk az azonosítót és a keresztnevet, de az oszlopok elnevezése legyen magyar!</a:t>
            </a:r>
          </a:p>
          <a:p>
            <a:pPr eaLnBrk="1" hangingPunct="1">
              <a:buFont typeface="Wingdings" pitchFamily="2" charset="2"/>
              <a:buNone/>
              <a:defRPr/>
            </a:pPr>
            <a:endParaRPr lang="hu-HU" sz="3600" dirty="0"/>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employee</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 </a:t>
            </a:r>
            <a:r>
              <a:rPr lang="hu-HU" b="1" dirty="0">
                <a:latin typeface="Consolas" panose="020B0609020204030204" pitchFamily="49" charset="0"/>
                <a:cs typeface="Consolas" panose="020B0609020204030204" pitchFamily="49" charset="0"/>
              </a:rPr>
              <a:t>AS</a:t>
            </a:r>
            <a:r>
              <a:rPr lang="hu-HU" dirty="0">
                <a:latin typeface="Consolas" panose="020B0609020204030204" pitchFamily="49" charset="0"/>
                <a:cs typeface="Consolas" panose="020B0609020204030204" pitchFamily="49" charset="0"/>
              </a:rPr>
              <a:t> "Azonosító",</a:t>
            </a:r>
          </a:p>
          <a:p>
            <a:pPr>
              <a:buNone/>
              <a:defRPr/>
            </a:pP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first_name</a:t>
            </a:r>
            <a:r>
              <a:rPr lang="hu-HU" dirty="0">
                <a:latin typeface="Consolas" panose="020B0609020204030204" pitchFamily="49" charset="0"/>
                <a:cs typeface="Consolas" panose="020B0609020204030204" pitchFamily="49" charset="0"/>
              </a:rPr>
              <a:t> "Keresztnév" </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a:t>
            </a:r>
          </a:p>
        </p:txBody>
      </p:sp>
      <p:sp>
        <p:nvSpPr>
          <p:cNvPr id="9219" name="Dia számának helye 4"/>
          <p:cNvSpPr>
            <a:spLocks noGrp="1"/>
          </p:cNvSpPr>
          <p:nvPr>
            <p:ph type="sldNum" sz="quarter" idx="12"/>
          </p:nvPr>
        </p:nvSpPr>
        <p:spPr>
          <a:noFill/>
        </p:spPr>
        <p:txBody>
          <a:bodyPr/>
          <a:lstStyle/>
          <a:p>
            <a:fld id="{C944F17D-05F1-4657-9A17-D1D3837665E3}" type="slidenum">
              <a:rPr lang="hu-HU" smtClean="0"/>
              <a:pPr/>
              <a:t>12</a:t>
            </a:fld>
            <a:endParaRPr lang="hu-HU"/>
          </a:p>
        </p:txBody>
      </p:sp>
      <p:sp>
        <p:nvSpPr>
          <p:cNvPr id="5" name="Szövegdoboz 4">
            <a:extLst>
              <a:ext uri="{FF2B5EF4-FFF2-40B4-BE49-F238E27FC236}">
                <a16:creationId xmlns:a16="http://schemas.microsoft.com/office/drawing/2014/main" id="{3409D2C9-94C2-4737-8848-B3125955BA4D}"/>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0112602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331055" y="269950"/>
            <a:ext cx="3600400" cy="836712"/>
          </a:xfrm>
          <a:prstGeom prst="rect">
            <a:avLst/>
          </a:prstGeom>
          <a:noFill/>
          <a:ln>
            <a:noFill/>
          </a:ln>
        </p:spPr>
        <p:txBody>
          <a:bodyPr lIns="90000" tIns="45000" rIns="90000" bIns="45000" anchor="ctr"/>
          <a:lstStyle/>
          <a:p>
            <a:pPr>
              <a:lnSpc>
                <a:spcPct val="100000"/>
              </a:lnSpc>
            </a:pPr>
            <a:r>
              <a:rPr lang="hu-HU" sz="4300" b="0" strike="noStrike" spc="-1" dirty="0">
                <a:solidFill>
                  <a:srgbClr val="572314"/>
                </a:solidFill>
                <a:uFill>
                  <a:solidFill>
                    <a:srgbClr val="FFFFFF"/>
                  </a:solidFill>
                </a:uFill>
                <a:latin typeface="Gill Sans MT"/>
              </a:rPr>
              <a:t>FOREIGN KEY</a:t>
            </a:r>
            <a:endParaRPr lang="hu-HU" sz="4300" b="0" strike="noStrike" spc="-1" dirty="0">
              <a:solidFill>
                <a:srgbClr val="000000"/>
              </a:solidFill>
              <a:uFill>
                <a:solidFill>
                  <a:srgbClr val="FFFFFF"/>
                </a:solidFill>
              </a:uFill>
              <a:latin typeface="Garamond"/>
            </a:endParaRPr>
          </a:p>
        </p:txBody>
      </p:sp>
      <p:sp>
        <p:nvSpPr>
          <p:cNvPr id="163" name="TextShape 2"/>
          <p:cNvSpPr txBox="1"/>
          <p:nvPr/>
        </p:nvSpPr>
        <p:spPr>
          <a:xfrm>
            <a:off x="1025460" y="1192352"/>
            <a:ext cx="7816680" cy="5112568"/>
          </a:xfrm>
          <a:prstGeom prst="rect">
            <a:avLst/>
          </a:prstGeom>
          <a:noFill/>
          <a:ln>
            <a:noFill/>
          </a:ln>
        </p:spPr>
        <p:txBody>
          <a:bodyPr lIns="90000" tIns="45000" rIns="90000" bIns="45000"/>
          <a:lstStyle/>
          <a:p>
            <a:pPr marL="365760" indent="-282960">
              <a:lnSpc>
                <a:spcPct val="100000"/>
              </a:lnSpc>
            </a:pPr>
            <a:r>
              <a:rPr lang="hu-HU" sz="2800" spc="-1" dirty="0">
                <a:solidFill>
                  <a:srgbClr val="000000"/>
                </a:solidFill>
                <a:uFill>
                  <a:solidFill>
                    <a:srgbClr val="FFFFFF"/>
                  </a:solidFill>
                </a:uFill>
                <a:latin typeface="Consolas"/>
              </a:rPr>
              <a:t>CREATE TABLE </a:t>
            </a:r>
            <a:r>
              <a:rPr lang="en-US" sz="2800" spc="-1" dirty="0">
                <a:solidFill>
                  <a:srgbClr val="000000"/>
                </a:solidFill>
                <a:uFill>
                  <a:solidFill>
                    <a:srgbClr val="FFFFFF"/>
                  </a:solidFill>
                </a:uFill>
                <a:latin typeface="Consolas"/>
              </a:rPr>
              <a:t>department</a:t>
            </a:r>
            <a:r>
              <a:rPr lang="hu-HU" sz="2800" spc="-1" dirty="0">
                <a:solidFill>
                  <a:srgbClr val="000000"/>
                </a:solidFill>
                <a:uFill>
                  <a:solidFill>
                    <a:srgbClr val="FFFFFF"/>
                  </a:solidFill>
                </a:uFill>
                <a:latin typeface="Consolas"/>
              </a:rPr>
              <a:t>s2(</a:t>
            </a:r>
            <a:endParaRPr lang="hu-HU" sz="2800" spc="-1" dirty="0">
              <a:solidFill>
                <a:srgbClr val="000000"/>
              </a:solidFill>
              <a:uFill>
                <a:solidFill>
                  <a:srgbClr val="FFFFFF"/>
                </a:solidFill>
              </a:uFill>
              <a:latin typeface="Gill Sans MT"/>
            </a:endParaRPr>
          </a:p>
          <a:p>
            <a:pPr marL="365760" indent="-282960">
              <a:lnSpc>
                <a:spcPct val="100000"/>
              </a:lnSpc>
            </a:pPr>
            <a:r>
              <a:rPr lang="hu-HU" sz="2800" spc="-1" dirty="0">
                <a:solidFill>
                  <a:srgbClr val="000000"/>
                </a:solidFill>
                <a:uFill>
                  <a:solidFill>
                    <a:srgbClr val="FFFFFF"/>
                  </a:solidFill>
                </a:uFill>
                <a:latin typeface="Consolas"/>
              </a:rPr>
              <a:t>	</a:t>
            </a:r>
            <a:r>
              <a:rPr lang="en-US" sz="2800" spc="-1" dirty="0" err="1">
                <a:solidFill>
                  <a:srgbClr val="000000"/>
                </a:solidFill>
                <a:uFill>
                  <a:solidFill>
                    <a:srgbClr val="FFFFFF"/>
                  </a:solidFill>
                </a:uFill>
                <a:latin typeface="Consolas"/>
              </a:rPr>
              <a:t>department_id</a:t>
            </a:r>
            <a:r>
              <a:rPr lang="en-US" sz="2800" spc="-1" dirty="0">
                <a:solidFill>
                  <a:srgbClr val="000000"/>
                </a:solidFill>
                <a:uFill>
                  <a:solidFill>
                    <a:srgbClr val="FFFFFF"/>
                  </a:solidFill>
                </a:uFill>
                <a:latin typeface="Consolas"/>
              </a:rPr>
              <a:t> NUMBER(4)</a:t>
            </a:r>
            <a:r>
              <a:rPr lang="hu-HU" sz="2800" spc="-1" dirty="0">
                <a:solidFill>
                  <a:srgbClr val="000000"/>
                </a:solidFill>
                <a:uFill>
                  <a:solidFill>
                    <a:srgbClr val="FFFFFF"/>
                  </a:solidFill>
                </a:uFill>
                <a:latin typeface="Consolas"/>
              </a:rPr>
              <a:t>,</a:t>
            </a:r>
            <a:endParaRPr lang="hu-HU" sz="2800" spc="-1" dirty="0">
              <a:solidFill>
                <a:srgbClr val="000000"/>
              </a:solidFill>
              <a:uFill>
                <a:solidFill>
                  <a:srgbClr val="FFFFFF"/>
                </a:solidFill>
              </a:uFill>
              <a:latin typeface="Gill Sans MT"/>
            </a:endParaRPr>
          </a:p>
          <a:p>
            <a:pPr marL="365760" indent="-282960">
              <a:lnSpc>
                <a:spcPct val="100000"/>
              </a:lnSpc>
            </a:pPr>
            <a:r>
              <a:rPr lang="hu-HU" sz="2800" spc="-1" dirty="0">
                <a:solidFill>
                  <a:srgbClr val="000000"/>
                </a:solidFill>
                <a:uFill>
                  <a:solidFill>
                    <a:srgbClr val="FFFFFF"/>
                  </a:solidFill>
                </a:uFill>
                <a:latin typeface="Consolas"/>
              </a:rPr>
              <a:t>	</a:t>
            </a:r>
            <a:r>
              <a:rPr lang="en-US" sz="2800" spc="-1" dirty="0" err="1">
                <a:solidFill>
                  <a:srgbClr val="000000"/>
                </a:solidFill>
                <a:uFill>
                  <a:solidFill>
                    <a:srgbClr val="FFFFFF"/>
                  </a:solidFill>
                </a:uFill>
                <a:latin typeface="Consolas"/>
              </a:rPr>
              <a:t>department_name</a:t>
            </a:r>
            <a:r>
              <a:rPr lang="en-US" sz="2800" spc="-1" dirty="0">
                <a:solidFill>
                  <a:srgbClr val="000000"/>
                </a:solidFill>
                <a:uFill>
                  <a:solidFill>
                    <a:srgbClr val="FFFFFF"/>
                  </a:solidFill>
                </a:uFill>
                <a:latin typeface="Consolas"/>
              </a:rPr>
              <a:t> VARCHAR2(30)</a:t>
            </a:r>
            <a:r>
              <a:rPr lang="hu-HU" sz="2800" spc="-1" dirty="0">
                <a:solidFill>
                  <a:srgbClr val="000000"/>
                </a:solidFill>
                <a:uFill>
                  <a:solidFill>
                    <a:srgbClr val="FFFFFF"/>
                  </a:solidFill>
                </a:uFill>
                <a:latin typeface="Consolas"/>
              </a:rPr>
              <a:t>,</a:t>
            </a:r>
          </a:p>
          <a:p>
            <a:pPr marL="365760" indent="-282960">
              <a:lnSpc>
                <a:spcPct val="100000"/>
              </a:lnSpc>
            </a:pPr>
            <a:r>
              <a:rPr lang="hu-HU" sz="2800" spc="-1" dirty="0">
                <a:solidFill>
                  <a:srgbClr val="000000"/>
                </a:solidFill>
                <a:uFill>
                  <a:solidFill>
                    <a:srgbClr val="FFFFFF"/>
                  </a:solidFill>
                </a:uFill>
                <a:latin typeface="Consolas"/>
              </a:rPr>
              <a:t>	m</a:t>
            </a:r>
            <a:r>
              <a:rPr lang="en-US" sz="2800" spc="-1" dirty="0" err="1">
                <a:solidFill>
                  <a:srgbClr val="000000"/>
                </a:solidFill>
                <a:uFill>
                  <a:solidFill>
                    <a:srgbClr val="FFFFFF"/>
                  </a:solidFill>
                </a:uFill>
                <a:latin typeface="Consolas"/>
              </a:rPr>
              <a:t>anager_id</a:t>
            </a:r>
            <a:r>
              <a:rPr lang="en-US" sz="2800" spc="-1" dirty="0">
                <a:solidFill>
                  <a:srgbClr val="000000"/>
                </a:solidFill>
                <a:uFill>
                  <a:solidFill>
                    <a:srgbClr val="FFFFFF"/>
                  </a:solidFill>
                </a:uFill>
                <a:latin typeface="Consolas"/>
              </a:rPr>
              <a:t> NUMBER(6)</a:t>
            </a:r>
            <a:r>
              <a:rPr lang="hu-HU" sz="2800" spc="-1" dirty="0">
                <a:solidFill>
                  <a:srgbClr val="000000"/>
                </a:solidFill>
                <a:uFill>
                  <a:solidFill>
                    <a:srgbClr val="FFFFFF"/>
                  </a:solidFill>
                </a:uFill>
                <a:latin typeface="Consolas"/>
              </a:rPr>
              <a:t> </a:t>
            </a:r>
            <a:r>
              <a:rPr lang="hu-HU" sz="2800" b="1" spc="-1" dirty="0">
                <a:solidFill>
                  <a:srgbClr val="000000"/>
                </a:solidFill>
                <a:uFill>
                  <a:solidFill>
                    <a:srgbClr val="FFFFFF"/>
                  </a:solidFill>
                </a:uFill>
                <a:latin typeface="Consolas"/>
              </a:rPr>
              <a:t>REFERENCES </a:t>
            </a:r>
            <a:r>
              <a:rPr lang="hu-HU" sz="2800" b="1" spc="-1" dirty="0" err="1">
                <a:solidFill>
                  <a:srgbClr val="000000"/>
                </a:solidFill>
                <a:uFill>
                  <a:solidFill>
                    <a:srgbClr val="FFFFFF"/>
                  </a:solidFill>
                </a:uFill>
                <a:latin typeface="Consolas"/>
              </a:rPr>
              <a:t>employees</a:t>
            </a:r>
            <a:r>
              <a:rPr lang="hu-HU" sz="2800" b="1" spc="-1" dirty="0">
                <a:solidFill>
                  <a:srgbClr val="000000"/>
                </a:solidFill>
                <a:uFill>
                  <a:solidFill>
                    <a:srgbClr val="FFFFFF"/>
                  </a:solidFill>
                </a:uFill>
                <a:latin typeface="Consolas"/>
              </a:rPr>
              <a:t> (</a:t>
            </a:r>
            <a:r>
              <a:rPr lang="hu-HU" sz="2800" b="1" spc="-1" dirty="0" err="1">
                <a:solidFill>
                  <a:srgbClr val="000000"/>
                </a:solidFill>
                <a:uFill>
                  <a:solidFill>
                    <a:srgbClr val="FFFFFF"/>
                  </a:solidFill>
                </a:uFill>
                <a:latin typeface="Consolas"/>
              </a:rPr>
              <a:t>employee</a:t>
            </a:r>
            <a:r>
              <a:rPr lang="en-US" sz="2800" b="1" spc="-1" dirty="0">
                <a:solidFill>
                  <a:srgbClr val="000000"/>
                </a:solidFill>
                <a:uFill>
                  <a:solidFill>
                    <a:srgbClr val="FFFFFF"/>
                  </a:solidFill>
                </a:uFill>
                <a:latin typeface="Consolas"/>
              </a:rPr>
              <a:t>_id</a:t>
            </a:r>
            <a:r>
              <a:rPr lang="hu-HU" sz="2800" b="1" spc="-1" dirty="0">
                <a:solidFill>
                  <a:srgbClr val="000000"/>
                </a:solidFill>
                <a:uFill>
                  <a:solidFill>
                    <a:srgbClr val="FFFFFF"/>
                  </a:solidFill>
                </a:uFill>
                <a:latin typeface="Consolas"/>
              </a:rPr>
              <a:t>)</a:t>
            </a:r>
            <a:r>
              <a:rPr lang="en-US" sz="2800" spc="-1" dirty="0">
                <a:solidFill>
                  <a:srgbClr val="000000"/>
                </a:solidFill>
                <a:uFill>
                  <a:solidFill>
                    <a:srgbClr val="FFFFFF"/>
                  </a:solidFill>
                </a:uFill>
                <a:latin typeface="Consolas"/>
              </a:rPr>
              <a:t>,</a:t>
            </a:r>
            <a:endParaRPr lang="hu-HU" sz="2800" spc="-1" dirty="0">
              <a:solidFill>
                <a:srgbClr val="000000"/>
              </a:solidFill>
              <a:uFill>
                <a:solidFill>
                  <a:srgbClr val="FFFFFF"/>
                </a:solidFill>
              </a:uFill>
              <a:latin typeface="Consolas"/>
            </a:endParaRPr>
          </a:p>
          <a:p>
            <a:pPr marL="365760" indent="-282960">
              <a:lnSpc>
                <a:spcPct val="100000"/>
              </a:lnSpc>
            </a:pPr>
            <a:r>
              <a:rPr lang="hu-HU" sz="2800" spc="-1" dirty="0">
                <a:solidFill>
                  <a:srgbClr val="000000"/>
                </a:solidFill>
                <a:uFill>
                  <a:solidFill>
                    <a:srgbClr val="FFFFFF"/>
                  </a:solidFill>
                </a:uFill>
                <a:latin typeface="Consolas"/>
              </a:rPr>
              <a:t>	</a:t>
            </a:r>
            <a:r>
              <a:rPr lang="en-US" sz="2800" spc="-1" dirty="0" err="1">
                <a:solidFill>
                  <a:srgbClr val="000000"/>
                </a:solidFill>
                <a:uFill>
                  <a:solidFill>
                    <a:srgbClr val="FFFFFF"/>
                  </a:solidFill>
                </a:uFill>
                <a:latin typeface="Consolas"/>
              </a:rPr>
              <a:t>location_id</a:t>
            </a:r>
            <a:r>
              <a:rPr lang="en-US" sz="2800" spc="-1" dirty="0">
                <a:solidFill>
                  <a:srgbClr val="000000"/>
                </a:solidFill>
                <a:uFill>
                  <a:solidFill>
                    <a:srgbClr val="FFFFFF"/>
                  </a:solidFill>
                </a:uFill>
                <a:latin typeface="Consolas"/>
              </a:rPr>
              <a:t> NUMBER(4)</a:t>
            </a:r>
            <a:endParaRPr lang="hu-HU" sz="2800" spc="-1" dirty="0">
              <a:solidFill>
                <a:srgbClr val="000000"/>
              </a:solidFill>
              <a:uFill>
                <a:solidFill>
                  <a:srgbClr val="FFFFFF"/>
                </a:solidFill>
              </a:uFill>
              <a:latin typeface="Consolas"/>
            </a:endParaRPr>
          </a:p>
          <a:p>
            <a:pPr marL="365760" indent="-282960">
              <a:lnSpc>
                <a:spcPct val="100000"/>
              </a:lnSpc>
            </a:pPr>
            <a:r>
              <a:rPr lang="en-US" sz="2800" spc="-1" dirty="0">
                <a:solidFill>
                  <a:srgbClr val="000000"/>
                </a:solidFill>
                <a:uFill>
                  <a:solidFill>
                    <a:srgbClr val="FFFFFF"/>
                  </a:solidFill>
                </a:uFill>
                <a:latin typeface="Consolas"/>
              </a:rPr>
              <a:t>);</a:t>
            </a:r>
            <a:endParaRPr lang="hu-HU" sz="2800" spc="-1" dirty="0">
              <a:solidFill>
                <a:srgbClr val="000000"/>
              </a:solidFill>
              <a:uFill>
                <a:solidFill>
                  <a:srgbClr val="FFFFFF"/>
                </a:solidFill>
              </a:uFill>
              <a:latin typeface="Consolas"/>
            </a:endParaRPr>
          </a:p>
          <a:p>
            <a:pPr marL="365760" indent="-282960">
              <a:lnSpc>
                <a:spcPct val="80000"/>
              </a:lnSpc>
            </a:pPr>
            <a:endParaRPr lang="hu-HU" sz="2800" spc="-1" dirty="0">
              <a:solidFill>
                <a:srgbClr val="000000"/>
              </a:solidFill>
              <a:uFill>
                <a:solidFill>
                  <a:srgbClr val="FFFFFF"/>
                </a:solidFill>
              </a:uFill>
              <a:latin typeface="Consolas"/>
            </a:endParaRPr>
          </a:p>
          <a:p>
            <a:pPr marL="540000" indent="-457200">
              <a:lnSpc>
                <a:spcPct val="80000"/>
              </a:lnSpc>
              <a:buClr>
                <a:srgbClr val="3891A7"/>
              </a:buClr>
              <a:buSzPct val="80000"/>
              <a:buFont typeface="Wingdings" panose="05000000000000000000" pitchFamily="2" charset="2"/>
              <a:buChar char="Ø"/>
            </a:pPr>
            <a:r>
              <a:rPr lang="hu-HU" sz="2800" spc="-1" dirty="0" err="1">
                <a:solidFill>
                  <a:srgbClr val="000000"/>
                </a:solidFill>
                <a:uFill>
                  <a:solidFill>
                    <a:srgbClr val="FFFFFF"/>
                  </a:solidFill>
                </a:uFill>
                <a:latin typeface="Gill Sans MT"/>
              </a:rPr>
              <a:t>inline</a:t>
            </a:r>
            <a:r>
              <a:rPr lang="hu-HU" sz="2800" spc="-1" dirty="0">
                <a:solidFill>
                  <a:srgbClr val="000000"/>
                </a:solidFill>
                <a:uFill>
                  <a:solidFill>
                    <a:srgbClr val="FFFFFF"/>
                  </a:solidFill>
                </a:uFill>
                <a:latin typeface="Gill Sans MT"/>
              </a:rPr>
              <a:t> deklaráció esetén nem kell a FOREIGN KEY rész</a:t>
            </a:r>
          </a:p>
          <a:p>
            <a:pPr marL="540000" indent="-457200">
              <a:lnSpc>
                <a:spcPct val="80000"/>
              </a:lnSpc>
              <a:buClr>
                <a:srgbClr val="3891A7"/>
              </a:buClr>
              <a:buSzPct val="80000"/>
              <a:buFont typeface="Wingdings" panose="05000000000000000000" pitchFamily="2" charset="2"/>
              <a:buChar char="Ø"/>
            </a:pPr>
            <a:r>
              <a:rPr lang="hu-HU" sz="2800" spc="-1" dirty="0">
                <a:solidFill>
                  <a:srgbClr val="000000"/>
                </a:solidFill>
                <a:uFill>
                  <a:solidFill>
                    <a:srgbClr val="FFFFFF"/>
                  </a:solidFill>
                </a:uFill>
                <a:latin typeface="Gill Sans MT"/>
              </a:rPr>
              <a:t>a hivatkozott oszlopot nem kötelező megadni, a hivatkozott tábla elsődleges kulcsát feltételezi</a:t>
            </a:r>
          </a:p>
          <a:p>
            <a:pPr marL="82800">
              <a:lnSpc>
                <a:spcPct val="80000"/>
              </a:lnSpc>
              <a:buClr>
                <a:srgbClr val="3891A7"/>
              </a:buClr>
              <a:buSzPct val="80000"/>
            </a:pPr>
            <a:endParaRPr lang="hu-HU" sz="2800" spc="-1" dirty="0">
              <a:solidFill>
                <a:srgbClr val="000000"/>
              </a:solidFill>
              <a:uFill>
                <a:solidFill>
                  <a:srgbClr val="FFFFFF"/>
                </a:solidFill>
              </a:uFill>
              <a:latin typeface="Gill Sans MT"/>
            </a:endParaRPr>
          </a:p>
        </p:txBody>
      </p:sp>
      <p:sp>
        <p:nvSpPr>
          <p:cNvPr id="166"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EEC390EE-E39B-4648-B56E-B83629643CC2}" type="slidenum">
              <a:rPr lang="hu-HU" sz="1200" b="0" strike="noStrike" spc="-1">
                <a:solidFill>
                  <a:srgbClr val="B5A989"/>
                </a:solidFill>
                <a:uFill>
                  <a:solidFill>
                    <a:srgbClr val="FFFFFF"/>
                  </a:solidFill>
                </a:uFill>
                <a:latin typeface="Garamond"/>
              </a:rPr>
              <a:t>120</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120</a:t>
            </a:fld>
            <a:endParaRPr lang="hu-HU"/>
          </a:p>
        </p:txBody>
      </p:sp>
      <p:sp>
        <p:nvSpPr>
          <p:cNvPr id="6" name="Szövegdoboz 5">
            <a:extLst>
              <a:ext uri="{FF2B5EF4-FFF2-40B4-BE49-F238E27FC236}">
                <a16:creationId xmlns:a16="http://schemas.microsoft.com/office/drawing/2014/main" id="{BC059038-4192-42F7-8298-A57DB7A188E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9906234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1316385" y="24674"/>
            <a:ext cx="7498080" cy="1143000"/>
          </a:xfrm>
        </p:spPr>
        <p:txBody>
          <a:bodyPr/>
          <a:lstStyle/>
          <a:p>
            <a:r>
              <a:rPr lang="hu-HU" dirty="0"/>
              <a:t>FOREIGN KEY opciók</a:t>
            </a:r>
          </a:p>
        </p:txBody>
      </p:sp>
      <p:sp>
        <p:nvSpPr>
          <p:cNvPr id="6" name="Tartalom helye 5"/>
          <p:cNvSpPr>
            <a:spLocks noGrp="1"/>
          </p:cNvSpPr>
          <p:nvPr>
            <p:ph idx="1"/>
          </p:nvPr>
        </p:nvSpPr>
        <p:spPr>
          <a:xfrm>
            <a:off x="1316385" y="1167674"/>
            <a:ext cx="7617303" cy="5614126"/>
          </a:xfrm>
        </p:spPr>
        <p:txBody>
          <a:bodyPr>
            <a:normAutofit/>
          </a:bodyPr>
          <a:lstStyle/>
          <a:p>
            <a:r>
              <a:rPr lang="hu-HU" sz="2800" dirty="0"/>
              <a:t>Alapértelmezett viselkedés: szülő rekord nem törölhető, amíg van rá hivatkozó gyermek rekord (Tábla eldobását is akadályozhatja!)</a:t>
            </a:r>
          </a:p>
          <a:p>
            <a:r>
              <a:rPr lang="hu-HU" sz="2800" dirty="0"/>
              <a:t>ON DELETE CASCADE</a:t>
            </a:r>
          </a:p>
          <a:p>
            <a:pPr lvl="1"/>
            <a:r>
              <a:rPr lang="hu-HU" sz="2800" dirty="0"/>
              <a:t>A szülő rekord törlésekor a gyermek rekordok is törlődnek.</a:t>
            </a:r>
          </a:p>
          <a:p>
            <a:r>
              <a:rPr lang="hu-HU" sz="2800" dirty="0"/>
              <a:t>ON DELETE SET NULL</a:t>
            </a:r>
          </a:p>
          <a:p>
            <a:pPr lvl="1"/>
            <a:r>
              <a:rPr lang="hu-HU" sz="2800" dirty="0"/>
              <a:t>A szülő rekord törlésekor a gyermek rekordokban NULL értékre állítódik a szülőre hivatkozó mező.</a:t>
            </a:r>
          </a:p>
          <a:p>
            <a:endParaRPr lang="hu-HU" sz="3200" dirty="0"/>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121</a:t>
            </a:fld>
            <a:endParaRPr lang="hu-HU"/>
          </a:p>
        </p:txBody>
      </p:sp>
      <p:sp>
        <p:nvSpPr>
          <p:cNvPr id="7" name="Szövegdoboz 6">
            <a:extLst>
              <a:ext uri="{FF2B5EF4-FFF2-40B4-BE49-F238E27FC236}">
                <a16:creationId xmlns:a16="http://schemas.microsoft.com/office/drawing/2014/main" id="{DDCE2D68-26BE-4D90-89E4-C529904504D9}"/>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6532517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4400" dirty="0"/>
              <a:t>ON DELETE CASCADE - példa</a:t>
            </a:r>
            <a:endParaRPr lang="hu-HU" dirty="0"/>
          </a:p>
        </p:txBody>
      </p:sp>
      <p:sp>
        <p:nvSpPr>
          <p:cNvPr id="3" name="Tartalom helye 2"/>
          <p:cNvSpPr>
            <a:spLocks noGrp="1"/>
          </p:cNvSpPr>
          <p:nvPr>
            <p:ph idx="1"/>
          </p:nvPr>
        </p:nvSpPr>
        <p:spPr>
          <a:xfrm>
            <a:off x="1435608" y="1447800"/>
            <a:ext cx="7498080" cy="5334000"/>
          </a:xfrm>
        </p:spPr>
        <p:txBody>
          <a:bodyPr>
            <a:normAutofit fontScale="77500" lnSpcReduction="20000"/>
          </a:bodyPr>
          <a:lstStyle/>
          <a:p>
            <a:pPr marL="82296" indent="0">
              <a:buNone/>
            </a:pPr>
            <a:r>
              <a:rPr lang="en-US" dirty="0"/>
              <a:t>CREATE TABLE supplier ( </a:t>
            </a:r>
            <a:endParaRPr lang="hu-HU" dirty="0"/>
          </a:p>
          <a:p>
            <a:pPr marL="82296" indent="0">
              <a:buNone/>
            </a:pPr>
            <a:r>
              <a:rPr lang="en-US" err="1"/>
              <a:t>supplier_id</a:t>
            </a:r>
            <a:r>
              <a:rPr lang="en-US"/>
              <a:t> num</a:t>
            </a:r>
            <a:r>
              <a:rPr lang="hu-HU"/>
              <a:t>ber</a:t>
            </a:r>
            <a:r>
              <a:rPr lang="en-US"/>
              <a:t>(10</a:t>
            </a:r>
            <a:r>
              <a:rPr lang="en-US" dirty="0"/>
              <a:t>) not null, </a:t>
            </a:r>
            <a:endParaRPr lang="hu-HU" dirty="0"/>
          </a:p>
          <a:p>
            <a:pPr marL="82296" indent="0">
              <a:buNone/>
            </a:pPr>
            <a:r>
              <a:rPr lang="en-US" dirty="0" err="1"/>
              <a:t>supplier_name</a:t>
            </a:r>
            <a:r>
              <a:rPr lang="en-US" dirty="0"/>
              <a:t> varchar2(50) not null, </a:t>
            </a:r>
            <a:endParaRPr lang="hu-HU" dirty="0"/>
          </a:p>
          <a:p>
            <a:pPr marL="82296" indent="0">
              <a:buNone/>
            </a:pPr>
            <a:r>
              <a:rPr lang="en-US" dirty="0" err="1"/>
              <a:t>contact_name</a:t>
            </a:r>
            <a:r>
              <a:rPr lang="en-US" dirty="0"/>
              <a:t> varchar2(50), </a:t>
            </a:r>
            <a:endParaRPr lang="hu-HU" dirty="0"/>
          </a:p>
          <a:p>
            <a:pPr marL="82296" indent="0">
              <a:buNone/>
            </a:pPr>
            <a:r>
              <a:rPr lang="en-US" dirty="0"/>
              <a:t>CONSTRAINT </a:t>
            </a:r>
            <a:r>
              <a:rPr lang="en-US" dirty="0" err="1"/>
              <a:t>supplier_pk</a:t>
            </a:r>
            <a:r>
              <a:rPr lang="en-US" dirty="0"/>
              <a:t> PRIMARY KEY (</a:t>
            </a:r>
            <a:r>
              <a:rPr lang="en-US" dirty="0" err="1"/>
              <a:t>supplier_id</a:t>
            </a:r>
            <a:r>
              <a:rPr lang="en-US" dirty="0"/>
              <a:t>) ); </a:t>
            </a:r>
            <a:endParaRPr lang="hu-HU" dirty="0"/>
          </a:p>
          <a:p>
            <a:pPr marL="82296" indent="0">
              <a:buNone/>
            </a:pPr>
            <a:endParaRPr lang="hu-HU" dirty="0"/>
          </a:p>
          <a:p>
            <a:pPr marL="82296" indent="0">
              <a:buNone/>
            </a:pPr>
            <a:r>
              <a:rPr lang="en-US" dirty="0"/>
              <a:t>CREATE TABLE products ( </a:t>
            </a:r>
            <a:endParaRPr lang="hu-HU" dirty="0"/>
          </a:p>
          <a:p>
            <a:pPr marL="82296" indent="0">
              <a:buNone/>
            </a:pPr>
            <a:r>
              <a:rPr lang="en-US" err="1"/>
              <a:t>product_id</a:t>
            </a:r>
            <a:r>
              <a:rPr lang="en-US"/>
              <a:t> num</a:t>
            </a:r>
            <a:r>
              <a:rPr lang="hu-HU"/>
              <a:t>ber</a:t>
            </a:r>
            <a:r>
              <a:rPr lang="en-US"/>
              <a:t>(10</a:t>
            </a:r>
            <a:r>
              <a:rPr lang="en-US" dirty="0"/>
              <a:t>) not null, </a:t>
            </a:r>
            <a:endParaRPr lang="hu-HU" dirty="0"/>
          </a:p>
          <a:p>
            <a:pPr marL="82296" indent="0">
              <a:buNone/>
            </a:pPr>
            <a:r>
              <a:rPr lang="en-US" err="1"/>
              <a:t>supplier_id</a:t>
            </a:r>
            <a:r>
              <a:rPr lang="en-US"/>
              <a:t> num</a:t>
            </a:r>
            <a:r>
              <a:rPr lang="hu-HU"/>
              <a:t>ber</a:t>
            </a:r>
            <a:r>
              <a:rPr lang="en-US"/>
              <a:t>(10</a:t>
            </a:r>
            <a:r>
              <a:rPr lang="en-US" dirty="0"/>
              <a:t>) not null, </a:t>
            </a:r>
            <a:endParaRPr lang="hu-HU" dirty="0"/>
          </a:p>
          <a:p>
            <a:pPr marL="82296" indent="0">
              <a:buNone/>
            </a:pPr>
            <a:r>
              <a:rPr lang="en-US" dirty="0"/>
              <a:t>CONSTRAINT </a:t>
            </a:r>
            <a:r>
              <a:rPr lang="en-US" dirty="0" err="1"/>
              <a:t>fk_supplier</a:t>
            </a:r>
            <a:r>
              <a:rPr lang="en-US" dirty="0"/>
              <a:t> FOREIGN KEY (</a:t>
            </a:r>
            <a:r>
              <a:rPr lang="en-US" dirty="0" err="1"/>
              <a:t>supplier_id</a:t>
            </a:r>
            <a:r>
              <a:rPr lang="en-US" dirty="0"/>
              <a:t>) </a:t>
            </a:r>
            <a:endParaRPr lang="hu-HU" dirty="0"/>
          </a:p>
          <a:p>
            <a:pPr marL="82296" indent="0">
              <a:buNone/>
            </a:pPr>
            <a:r>
              <a:rPr lang="en-US" dirty="0"/>
              <a:t>REFERENCES supplier(</a:t>
            </a:r>
            <a:r>
              <a:rPr lang="en-US" dirty="0" err="1"/>
              <a:t>supplier_id</a:t>
            </a:r>
            <a:r>
              <a:rPr lang="en-US" dirty="0"/>
              <a:t>) ON DELETE CASCADE );</a:t>
            </a:r>
            <a:endParaRPr lang="hu-HU" dirty="0"/>
          </a:p>
          <a:p>
            <a:pPr marL="82296" indent="0">
              <a:buNone/>
            </a:pPr>
            <a:endParaRPr lang="hu-HU" dirty="0"/>
          </a:p>
        </p:txBody>
      </p:sp>
      <p:sp>
        <p:nvSpPr>
          <p:cNvPr id="4" name="Dia számának helye 3"/>
          <p:cNvSpPr>
            <a:spLocks noGrp="1"/>
          </p:cNvSpPr>
          <p:nvPr>
            <p:ph type="sldNum" sz="quarter" idx="12"/>
          </p:nvPr>
        </p:nvSpPr>
        <p:spPr/>
        <p:txBody>
          <a:bodyPr/>
          <a:lstStyle/>
          <a:p>
            <a:fld id="{4F8C1091-0F1F-4C48-8DA3-83740DE6748E}" type="slidenum">
              <a:rPr lang="hu-HU" smtClean="0"/>
              <a:t>122</a:t>
            </a:fld>
            <a:endParaRPr lang="hu-HU"/>
          </a:p>
        </p:txBody>
      </p:sp>
      <p:sp>
        <p:nvSpPr>
          <p:cNvPr id="5" name="Szövegdoboz 4">
            <a:extLst>
              <a:ext uri="{FF2B5EF4-FFF2-40B4-BE49-F238E27FC236}">
                <a16:creationId xmlns:a16="http://schemas.microsoft.com/office/drawing/2014/main" id="{3EAD0D0E-DEF0-4515-94C4-E7A50E64619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270340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1403648" y="332656"/>
            <a:ext cx="6489608" cy="692696"/>
          </a:xfrm>
          <a:prstGeom prst="rect">
            <a:avLst/>
          </a:prstGeom>
          <a:noFill/>
          <a:ln>
            <a:noFill/>
          </a:ln>
        </p:spPr>
        <p:txBody>
          <a:bodyPr lIns="90000" tIns="45000" rIns="90000" bIns="45000" anchor="ctr"/>
          <a:lstStyle/>
          <a:p>
            <a:pPr>
              <a:lnSpc>
                <a:spcPct val="100000"/>
              </a:lnSpc>
            </a:pPr>
            <a:r>
              <a:rPr lang="hu-HU" sz="4300" b="0" strike="noStrike" spc="-1">
                <a:solidFill>
                  <a:srgbClr val="572314"/>
                </a:solidFill>
                <a:uFill>
                  <a:solidFill>
                    <a:srgbClr val="FFFFFF"/>
                  </a:solidFill>
                </a:uFill>
                <a:latin typeface="Gill Sans MT"/>
              </a:rPr>
              <a:t>UNIQUE</a:t>
            </a:r>
            <a:endParaRPr lang="hu-HU" sz="4300" b="0" strike="noStrike" spc="-1">
              <a:solidFill>
                <a:srgbClr val="000000"/>
              </a:solidFill>
              <a:uFill>
                <a:solidFill>
                  <a:srgbClr val="FFFFFF"/>
                </a:solidFill>
              </a:uFill>
              <a:latin typeface="Garamond"/>
            </a:endParaRPr>
          </a:p>
        </p:txBody>
      </p:sp>
      <p:sp>
        <p:nvSpPr>
          <p:cNvPr id="173" name="TextShape 2"/>
          <p:cNvSpPr txBox="1"/>
          <p:nvPr/>
        </p:nvSpPr>
        <p:spPr>
          <a:xfrm>
            <a:off x="1259632" y="1340768"/>
            <a:ext cx="7354138" cy="4977208"/>
          </a:xfrm>
          <a:prstGeom prst="rect">
            <a:avLst/>
          </a:prstGeom>
          <a:noFill/>
          <a:ln>
            <a:noFill/>
          </a:ln>
        </p:spPr>
        <p:txBody>
          <a:bodyPr lIns="90000" tIns="45000" rIns="90000" bIns="45000"/>
          <a:lstStyle/>
          <a:p>
            <a:r>
              <a:rPr lang="en-US" sz="3200" spc="-1" dirty="0">
                <a:solidFill>
                  <a:srgbClr val="000000"/>
                </a:solidFill>
                <a:uFill>
                  <a:solidFill>
                    <a:srgbClr val="FFFFFF"/>
                  </a:solidFill>
                </a:uFill>
                <a:latin typeface="Consolas"/>
              </a:rPr>
              <a:t>CREATE TABLE employees(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employee_id</a:t>
            </a:r>
            <a:r>
              <a:rPr lang="en-US" sz="3200" spc="-1" dirty="0">
                <a:solidFill>
                  <a:srgbClr val="000000"/>
                </a:solidFill>
                <a:uFill>
                  <a:solidFill>
                    <a:srgbClr val="FFFFFF"/>
                  </a:solidFill>
                </a:uFill>
                <a:latin typeface="Consolas"/>
              </a:rPr>
              <a:t> NUMBER(6) ,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first_name</a:t>
            </a:r>
            <a:r>
              <a:rPr lang="en-US" sz="3200" spc="-1" dirty="0">
                <a:solidFill>
                  <a:srgbClr val="000000"/>
                </a:solidFill>
                <a:uFill>
                  <a:solidFill>
                    <a:srgbClr val="FFFFFF"/>
                  </a:solidFill>
                </a:uFill>
                <a:latin typeface="Consolas"/>
              </a:rPr>
              <a:t> VARCHAR2(20) ,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last_name</a:t>
            </a:r>
            <a:r>
              <a:rPr lang="en-US" sz="3200" spc="-1" dirty="0">
                <a:solidFill>
                  <a:srgbClr val="000000"/>
                </a:solidFill>
                <a:uFill>
                  <a:solidFill>
                    <a:srgbClr val="FFFFFF"/>
                  </a:solidFill>
                </a:uFill>
                <a:latin typeface="Consolas"/>
              </a:rPr>
              <a:t> VARCHAR2(25), </a:t>
            </a:r>
            <a:endParaRPr lang="hu-HU" sz="3200" spc="-1" dirty="0">
              <a:solidFill>
                <a:srgbClr val="000000"/>
              </a:solidFill>
              <a:uFill>
                <a:solidFill>
                  <a:srgbClr val="FFFFFF"/>
                </a:solidFill>
              </a:uFill>
              <a:latin typeface="Consolas"/>
            </a:endParaRPr>
          </a:p>
          <a:p>
            <a:r>
              <a:rPr lang="en-US" sz="3200" spc="-1" dirty="0">
                <a:solidFill>
                  <a:srgbClr val="000000"/>
                </a:solidFill>
                <a:uFill>
                  <a:solidFill>
                    <a:srgbClr val="FFFFFF"/>
                  </a:solidFill>
                </a:uFill>
                <a:latin typeface="Consolas"/>
              </a:rPr>
              <a:t>email VARCHAR2(25</a:t>
            </a:r>
            <a:r>
              <a:rPr lang="hu-HU" sz="3200" spc="-1" dirty="0">
                <a:solidFill>
                  <a:srgbClr val="000000"/>
                </a:solidFill>
                <a:uFill>
                  <a:solidFill>
                    <a:srgbClr val="FFFFFF"/>
                  </a:solidFill>
                </a:uFill>
                <a:latin typeface="Consolas"/>
              </a:rPr>
              <a:t>)</a:t>
            </a:r>
            <a:r>
              <a:rPr lang="en-US" sz="3200" spc="-1" dirty="0">
                <a:solidFill>
                  <a:srgbClr val="000000"/>
                </a:solidFill>
                <a:uFill>
                  <a:solidFill>
                    <a:srgbClr val="FFFFFF"/>
                  </a:solidFill>
                </a:uFill>
                <a:latin typeface="Consolas"/>
              </a:rPr>
              <a:t>, </a:t>
            </a:r>
            <a:endParaRPr lang="hu-HU" sz="3200" spc="-1" dirty="0">
              <a:solidFill>
                <a:srgbClr val="000000"/>
              </a:solidFill>
              <a:uFill>
                <a:solidFill>
                  <a:srgbClr val="FFFFFF"/>
                </a:solidFill>
              </a:uFill>
              <a:latin typeface="Consolas"/>
            </a:endParaRPr>
          </a:p>
          <a:p>
            <a:r>
              <a:rPr lang="hu-HU" sz="3200" spc="-1" dirty="0">
                <a:solidFill>
                  <a:srgbClr val="000000"/>
                </a:solidFill>
                <a:uFill>
                  <a:solidFill>
                    <a:srgbClr val="FFFFFF"/>
                  </a:solidFill>
                </a:uFill>
                <a:latin typeface="Consolas"/>
              </a:rPr>
              <a:t>…</a:t>
            </a:r>
          </a:p>
          <a:p>
            <a:r>
              <a:rPr lang="en-US" sz="3200" spc="-1" dirty="0" err="1">
                <a:solidFill>
                  <a:srgbClr val="000000"/>
                </a:solidFill>
                <a:uFill>
                  <a:solidFill>
                    <a:srgbClr val="FFFFFF"/>
                  </a:solidFill>
                </a:uFill>
                <a:latin typeface="Consolas"/>
              </a:rPr>
              <a:t>department_id</a:t>
            </a:r>
            <a:r>
              <a:rPr lang="en-US" sz="3200" spc="-1" dirty="0">
                <a:solidFill>
                  <a:srgbClr val="000000"/>
                </a:solidFill>
                <a:uFill>
                  <a:solidFill>
                    <a:srgbClr val="FFFFFF"/>
                  </a:solidFill>
                </a:uFill>
                <a:latin typeface="Consolas"/>
              </a:rPr>
              <a:t> NUMBER(4) , </a:t>
            </a:r>
            <a:endParaRPr lang="hu-HU" sz="3200" spc="-1" dirty="0">
              <a:solidFill>
                <a:srgbClr val="000000"/>
              </a:solidFill>
              <a:uFill>
                <a:solidFill>
                  <a:srgbClr val="FFFFFF"/>
                </a:solidFill>
              </a:uFill>
              <a:latin typeface="Consolas"/>
            </a:endParaRPr>
          </a:p>
          <a:p>
            <a:r>
              <a:rPr lang="en-US" sz="3200" spc="-1" dirty="0">
                <a:solidFill>
                  <a:srgbClr val="000000"/>
                </a:solidFill>
                <a:uFill>
                  <a:solidFill>
                    <a:srgbClr val="FFFFFF"/>
                  </a:solidFill>
                </a:uFill>
                <a:latin typeface="Consolas"/>
              </a:rPr>
              <a:t>CONSTRAINT </a:t>
            </a:r>
            <a:r>
              <a:rPr lang="en-US" sz="3200" spc="-1" dirty="0" err="1">
                <a:solidFill>
                  <a:srgbClr val="000000"/>
                </a:solidFill>
                <a:uFill>
                  <a:solidFill>
                    <a:srgbClr val="FFFFFF"/>
                  </a:solidFill>
                </a:uFill>
                <a:latin typeface="Consolas"/>
              </a:rPr>
              <a:t>emp_email_uk</a:t>
            </a:r>
            <a:r>
              <a:rPr lang="en-US" sz="3200" spc="-1" dirty="0">
                <a:solidFill>
                  <a:srgbClr val="000000"/>
                </a:solidFill>
                <a:uFill>
                  <a:solidFill>
                    <a:srgbClr val="FFFFFF"/>
                  </a:solidFill>
                </a:uFill>
                <a:latin typeface="Consolas"/>
              </a:rPr>
              <a:t> </a:t>
            </a:r>
            <a:r>
              <a:rPr lang="en-US" sz="3200" b="1" spc="-1" dirty="0">
                <a:solidFill>
                  <a:srgbClr val="000000"/>
                </a:solidFill>
                <a:uFill>
                  <a:solidFill>
                    <a:srgbClr val="FFFFFF"/>
                  </a:solidFill>
                </a:uFill>
                <a:latin typeface="Consolas"/>
              </a:rPr>
              <a:t>UNIQUE</a:t>
            </a:r>
            <a:r>
              <a:rPr lang="hu-HU" sz="3200" b="1" spc="-1" dirty="0">
                <a:solidFill>
                  <a:srgbClr val="000000"/>
                </a:solidFill>
                <a:uFill>
                  <a:solidFill>
                    <a:srgbClr val="FFFFFF"/>
                  </a:solidFill>
                </a:uFill>
                <a:latin typeface="Consolas"/>
              </a:rPr>
              <a:t> </a:t>
            </a:r>
            <a:r>
              <a:rPr lang="en-US" sz="3200" b="1" spc="-1" dirty="0">
                <a:solidFill>
                  <a:srgbClr val="000000"/>
                </a:solidFill>
                <a:uFill>
                  <a:solidFill>
                    <a:srgbClr val="FFFFFF"/>
                  </a:solidFill>
                </a:uFill>
                <a:latin typeface="Consolas"/>
              </a:rPr>
              <a:t>(email)</a:t>
            </a:r>
            <a:r>
              <a:rPr lang="en-US" sz="3200" spc="-1" dirty="0">
                <a:solidFill>
                  <a:srgbClr val="000000"/>
                </a:solidFill>
                <a:uFill>
                  <a:solidFill>
                    <a:srgbClr val="FFFFFF"/>
                  </a:solidFill>
                </a:uFill>
                <a:latin typeface="Consolas"/>
              </a:rPr>
              <a:t>);</a:t>
            </a:r>
            <a:endParaRPr lang="hu-HU" sz="3200" spc="-1" dirty="0">
              <a:solidFill>
                <a:srgbClr val="000000"/>
              </a:solidFill>
              <a:uFill>
                <a:solidFill>
                  <a:srgbClr val="FFFFFF"/>
                </a:solidFill>
              </a:uFill>
              <a:latin typeface="Consolas"/>
            </a:endParaRPr>
          </a:p>
        </p:txBody>
      </p:sp>
      <p:sp>
        <p:nvSpPr>
          <p:cNvPr id="176"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5CC1005E-1AA7-4653-B5CB-DBADCFDD0300}" type="slidenum">
              <a:rPr lang="hu-HU" sz="1200" b="0" strike="noStrike" spc="-1">
                <a:solidFill>
                  <a:srgbClr val="B5A989"/>
                </a:solidFill>
                <a:uFill>
                  <a:solidFill>
                    <a:srgbClr val="FFFFFF"/>
                  </a:solidFill>
                </a:uFill>
                <a:latin typeface="Garamond"/>
              </a:rPr>
              <a:t>123</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123</a:t>
            </a:fld>
            <a:endParaRPr lang="hu-HU"/>
          </a:p>
        </p:txBody>
      </p:sp>
      <p:sp>
        <p:nvSpPr>
          <p:cNvPr id="6" name="Szövegdoboz 5">
            <a:extLst>
              <a:ext uri="{FF2B5EF4-FFF2-40B4-BE49-F238E27FC236}">
                <a16:creationId xmlns:a16="http://schemas.microsoft.com/office/drawing/2014/main" id="{D997A792-79F4-497C-9F3D-662770317781}"/>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9817091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1344420" y="305280"/>
            <a:ext cx="7497720" cy="1142640"/>
          </a:xfrm>
          <a:prstGeom prst="rect">
            <a:avLst/>
          </a:prstGeom>
          <a:noFill/>
          <a:ln>
            <a:noFill/>
          </a:ln>
        </p:spPr>
        <p:txBody>
          <a:bodyPr lIns="90000" tIns="45000" rIns="90000" bIns="45000" anchor="ctr"/>
          <a:lstStyle/>
          <a:p>
            <a:pPr>
              <a:lnSpc>
                <a:spcPct val="100000"/>
              </a:lnSpc>
            </a:pPr>
            <a:r>
              <a:rPr lang="hu-HU" sz="4300" b="0" strike="noStrike" spc="-1" dirty="0">
                <a:solidFill>
                  <a:srgbClr val="572314"/>
                </a:solidFill>
                <a:uFill>
                  <a:solidFill>
                    <a:srgbClr val="FFFFFF"/>
                  </a:solidFill>
                </a:uFill>
                <a:latin typeface="Gill Sans MT"/>
              </a:rPr>
              <a:t>NOT NULL</a:t>
            </a:r>
            <a:endParaRPr lang="hu-HU" sz="4300" b="0" strike="noStrike" spc="-1" dirty="0">
              <a:solidFill>
                <a:srgbClr val="000000"/>
              </a:solidFill>
              <a:uFill>
                <a:solidFill>
                  <a:srgbClr val="FFFFFF"/>
                </a:solidFill>
              </a:uFill>
              <a:latin typeface="Garamond"/>
            </a:endParaRPr>
          </a:p>
        </p:txBody>
      </p:sp>
      <p:sp>
        <p:nvSpPr>
          <p:cNvPr id="168" name="TextShape 2"/>
          <p:cNvSpPr txBox="1"/>
          <p:nvPr/>
        </p:nvSpPr>
        <p:spPr>
          <a:xfrm>
            <a:off x="1135721" y="1268760"/>
            <a:ext cx="7497720" cy="5328592"/>
          </a:xfrm>
          <a:prstGeom prst="rect">
            <a:avLst/>
          </a:prstGeom>
          <a:noFill/>
          <a:ln>
            <a:noFill/>
          </a:ln>
        </p:spPr>
        <p:txBody>
          <a:bodyPr lIns="90000" tIns="45000" rIns="90000" bIns="45000"/>
          <a:lstStyle/>
          <a:p>
            <a:r>
              <a:rPr lang="en-US" sz="3200">
                <a:latin typeface="Consolas" panose="020B0609020204030204" pitchFamily="49" charset="0"/>
                <a:cs typeface="Consolas" panose="020B0609020204030204" pitchFamily="49" charset="0"/>
              </a:rPr>
              <a:t>CREATE TABLE departments</a:t>
            </a:r>
            <a:r>
              <a:rPr lang="hu-HU" sz="3200">
                <a:latin typeface="Consolas" panose="020B0609020204030204" pitchFamily="49" charset="0"/>
                <a:cs typeface="Consolas" panose="020B0609020204030204" pitchFamily="49" charset="0"/>
              </a:rPr>
              <a:t>3</a:t>
            </a:r>
            <a:r>
              <a:rPr lang="en-US" sz="3200">
                <a:latin typeface="Consolas" panose="020B0609020204030204" pitchFamily="49" charset="0"/>
                <a:cs typeface="Consolas" panose="020B0609020204030204" pitchFamily="49" charset="0"/>
              </a:rPr>
              <a:t>( </a:t>
            </a:r>
            <a:endParaRPr lang="hu-HU" sz="3200">
              <a:latin typeface="Consolas" panose="020B0609020204030204" pitchFamily="49" charset="0"/>
              <a:cs typeface="Consolas" panose="020B0609020204030204" pitchFamily="49" charset="0"/>
            </a:endParaRPr>
          </a:p>
          <a:p>
            <a:r>
              <a:rPr lang="en-US" sz="3200">
                <a:latin typeface="Consolas" panose="020B0609020204030204" pitchFamily="49" charset="0"/>
                <a:cs typeface="Consolas" panose="020B0609020204030204" pitchFamily="49" charset="0"/>
              </a:rPr>
              <a:t>department_id NUMBER(4), </a:t>
            </a:r>
            <a:endParaRPr lang="hu-HU" sz="3200">
              <a:latin typeface="Consolas" panose="020B0609020204030204" pitchFamily="49" charset="0"/>
              <a:cs typeface="Consolas" panose="020B0609020204030204" pitchFamily="49" charset="0"/>
            </a:endParaRPr>
          </a:p>
          <a:p>
            <a:r>
              <a:rPr lang="en-US" sz="3200">
                <a:latin typeface="Consolas" panose="020B0609020204030204" pitchFamily="49" charset="0"/>
                <a:cs typeface="Consolas" panose="020B0609020204030204" pitchFamily="49" charset="0"/>
              </a:rPr>
              <a:t>department_name VARCHAR2(30) </a:t>
            </a:r>
            <a:r>
              <a:rPr lang="en-US" sz="3200" b="1">
                <a:latin typeface="Consolas" panose="020B0609020204030204" pitchFamily="49" charset="0"/>
                <a:cs typeface="Consolas" panose="020B0609020204030204" pitchFamily="49" charset="0"/>
              </a:rPr>
              <a:t>CONSTRAINT</a:t>
            </a:r>
            <a:r>
              <a:rPr lang="en-US" sz="3200">
                <a:latin typeface="Consolas" panose="020B0609020204030204" pitchFamily="49" charset="0"/>
                <a:cs typeface="Consolas" panose="020B0609020204030204" pitchFamily="49" charset="0"/>
              </a:rPr>
              <a:t> dept_name_nn</a:t>
            </a:r>
            <a:r>
              <a:rPr lang="hu-HU" sz="3200">
                <a:latin typeface="Consolas" panose="020B0609020204030204" pitchFamily="49" charset="0"/>
                <a:cs typeface="Consolas" panose="020B0609020204030204" pitchFamily="49" charset="0"/>
              </a:rPr>
              <a:t>3</a:t>
            </a:r>
            <a:r>
              <a:rPr lang="en-US" sz="3200">
                <a:latin typeface="Consolas" panose="020B0609020204030204" pitchFamily="49" charset="0"/>
                <a:cs typeface="Consolas" panose="020B0609020204030204" pitchFamily="49" charset="0"/>
              </a:rPr>
              <a:t> </a:t>
            </a:r>
            <a:r>
              <a:rPr lang="en-US" sz="3200" b="1">
                <a:latin typeface="Consolas" panose="020B0609020204030204" pitchFamily="49" charset="0"/>
                <a:cs typeface="Consolas" panose="020B0609020204030204" pitchFamily="49" charset="0"/>
              </a:rPr>
              <a:t>NOT NULL </a:t>
            </a:r>
            <a:r>
              <a:rPr lang="en-US" sz="3200">
                <a:latin typeface="Consolas" panose="020B0609020204030204" pitchFamily="49" charset="0"/>
                <a:cs typeface="Consolas" panose="020B0609020204030204" pitchFamily="49" charset="0"/>
              </a:rPr>
              <a:t>, </a:t>
            </a:r>
            <a:endParaRPr lang="hu-HU" sz="3200">
              <a:latin typeface="Consolas" panose="020B0609020204030204" pitchFamily="49" charset="0"/>
              <a:cs typeface="Consolas" panose="020B0609020204030204" pitchFamily="49" charset="0"/>
            </a:endParaRPr>
          </a:p>
          <a:p>
            <a:r>
              <a:rPr lang="en-US" sz="3200">
                <a:latin typeface="Consolas" panose="020B0609020204030204" pitchFamily="49" charset="0"/>
                <a:cs typeface="Consolas" panose="020B0609020204030204" pitchFamily="49" charset="0"/>
              </a:rPr>
              <a:t>manager_id NUMBER(6) , </a:t>
            </a:r>
            <a:endParaRPr lang="hu-HU" sz="3200">
              <a:latin typeface="Consolas" panose="020B0609020204030204" pitchFamily="49" charset="0"/>
              <a:cs typeface="Consolas" panose="020B0609020204030204" pitchFamily="49" charset="0"/>
            </a:endParaRPr>
          </a:p>
          <a:p>
            <a:r>
              <a:rPr lang="en-US" sz="3200">
                <a:latin typeface="Consolas" panose="020B0609020204030204" pitchFamily="49" charset="0"/>
                <a:cs typeface="Consolas" panose="020B0609020204030204" pitchFamily="49" charset="0"/>
              </a:rPr>
              <a:t>location_id NUMBER(4));</a:t>
            </a:r>
            <a:endParaRPr lang="hu-HU" sz="3200">
              <a:latin typeface="Consolas" panose="020B0609020204030204" pitchFamily="49" charset="0"/>
              <a:cs typeface="Consolas" panose="020B0609020204030204" pitchFamily="49" charset="0"/>
            </a:endParaRPr>
          </a:p>
          <a:p>
            <a:pPr marL="365760" indent="-282960">
              <a:lnSpc>
                <a:spcPct val="80000"/>
              </a:lnSpc>
            </a:pPr>
            <a:endParaRPr lang="hu-HU" sz="3200" spc="-1" dirty="0">
              <a:solidFill>
                <a:srgbClr val="000000"/>
              </a:solidFill>
              <a:uFill>
                <a:solidFill>
                  <a:srgbClr val="FFFFFF"/>
                </a:solidFill>
              </a:uFill>
              <a:latin typeface="Consolas"/>
            </a:endParaRPr>
          </a:p>
          <a:p>
            <a:pPr marL="540000" indent="-457200">
              <a:lnSpc>
                <a:spcPct val="80000"/>
              </a:lnSpc>
              <a:buClr>
                <a:srgbClr val="3891A7"/>
              </a:buClr>
              <a:buSzPct val="80000"/>
              <a:buFont typeface="Wingdings" panose="05000000000000000000" pitchFamily="2" charset="2"/>
              <a:buChar char="Ø"/>
            </a:pPr>
            <a:r>
              <a:rPr lang="hu-HU" sz="3200" spc="-1" dirty="0">
                <a:solidFill>
                  <a:srgbClr val="000000"/>
                </a:solidFill>
                <a:uFill>
                  <a:solidFill>
                    <a:srgbClr val="FFFFFF"/>
                  </a:solidFill>
                </a:uFill>
                <a:latin typeface="Gill Sans MT"/>
              </a:rPr>
              <a:t>csak </a:t>
            </a:r>
            <a:r>
              <a:rPr lang="hu-HU" sz="3200" spc="-1" dirty="0" err="1">
                <a:solidFill>
                  <a:srgbClr val="000000"/>
                </a:solidFill>
                <a:uFill>
                  <a:solidFill>
                    <a:srgbClr val="FFFFFF"/>
                  </a:solidFill>
                </a:uFill>
                <a:latin typeface="Gill Sans MT"/>
              </a:rPr>
              <a:t>inline</a:t>
            </a:r>
            <a:r>
              <a:rPr lang="hu-HU" sz="3200" spc="-1" dirty="0">
                <a:solidFill>
                  <a:srgbClr val="000000"/>
                </a:solidFill>
                <a:uFill>
                  <a:solidFill>
                    <a:srgbClr val="FFFFFF"/>
                  </a:solidFill>
                </a:uFill>
                <a:latin typeface="Gill Sans MT"/>
              </a:rPr>
              <a:t> deklarálható</a:t>
            </a:r>
          </a:p>
          <a:p>
            <a:pPr marL="540000" indent="-457200">
              <a:lnSpc>
                <a:spcPct val="80000"/>
              </a:lnSpc>
              <a:buClr>
                <a:srgbClr val="3891A7"/>
              </a:buClr>
              <a:buSzPct val="80000"/>
              <a:buFont typeface="Wingdings" panose="05000000000000000000" pitchFamily="2" charset="2"/>
              <a:buChar char="Ø"/>
            </a:pPr>
            <a:r>
              <a:rPr lang="hu-HU" sz="3200" b="0" strike="noStrike" spc="-1" dirty="0">
                <a:solidFill>
                  <a:srgbClr val="000000"/>
                </a:solidFill>
                <a:uFill>
                  <a:solidFill>
                    <a:srgbClr val="FFFFFF"/>
                  </a:solidFill>
                </a:uFill>
                <a:latin typeface="Gill Sans MT"/>
              </a:rPr>
              <a:t>ha mégis mindenképp </a:t>
            </a:r>
            <a:r>
              <a:rPr lang="hu-HU" sz="3200" b="0" strike="noStrike" spc="-1" dirty="0" err="1">
                <a:solidFill>
                  <a:srgbClr val="000000"/>
                </a:solidFill>
                <a:uFill>
                  <a:solidFill>
                    <a:srgbClr val="FFFFFF"/>
                  </a:solidFill>
                </a:uFill>
                <a:latin typeface="Gill Sans MT"/>
              </a:rPr>
              <a:t>out-of-line</a:t>
            </a:r>
            <a:r>
              <a:rPr lang="hu-HU" sz="3200" b="0" strike="noStrike" spc="-1" dirty="0">
                <a:solidFill>
                  <a:srgbClr val="000000"/>
                </a:solidFill>
                <a:uFill>
                  <a:solidFill>
                    <a:srgbClr val="FFFFFF"/>
                  </a:solidFill>
                </a:uFill>
                <a:latin typeface="Gill Sans MT"/>
              </a:rPr>
              <a:t> akarjuk, akkor CHECK</a:t>
            </a:r>
          </a:p>
          <a:p>
            <a:pPr marL="82800">
              <a:lnSpc>
                <a:spcPct val="80000"/>
              </a:lnSpc>
              <a:buClr>
                <a:srgbClr val="3891A7"/>
              </a:buClr>
              <a:buSzPct val="80000"/>
            </a:pPr>
            <a:endParaRPr lang="hu-HU" sz="3600" b="0" strike="noStrike" spc="-1" dirty="0">
              <a:solidFill>
                <a:srgbClr val="000000"/>
              </a:solidFill>
              <a:uFill>
                <a:solidFill>
                  <a:srgbClr val="FFFFFF"/>
                </a:solidFill>
              </a:uFill>
              <a:latin typeface="Gill Sans MT"/>
            </a:endParaRPr>
          </a:p>
        </p:txBody>
      </p:sp>
      <p:sp>
        <p:nvSpPr>
          <p:cNvPr id="171"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DDD8C949-3ED1-446E-AC55-61B59BDF9E65}" type="slidenum">
              <a:rPr lang="hu-HU" sz="1200" b="0" strike="noStrike" spc="-1">
                <a:solidFill>
                  <a:srgbClr val="B5A989"/>
                </a:solidFill>
                <a:uFill>
                  <a:solidFill>
                    <a:srgbClr val="FFFFFF"/>
                  </a:solidFill>
                </a:uFill>
                <a:latin typeface="Garamond"/>
              </a:rPr>
              <a:t>124</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124</a:t>
            </a:fld>
            <a:endParaRPr lang="hu-HU"/>
          </a:p>
        </p:txBody>
      </p:sp>
      <p:sp>
        <p:nvSpPr>
          <p:cNvPr id="6" name="Szövegdoboz 5">
            <a:extLst>
              <a:ext uri="{FF2B5EF4-FFF2-40B4-BE49-F238E27FC236}">
                <a16:creationId xmlns:a16="http://schemas.microsoft.com/office/drawing/2014/main" id="{23A301D3-C905-4927-93C7-FFB5CE61852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851177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328040" y="0"/>
            <a:ext cx="6663170" cy="908720"/>
          </a:xfrm>
          <a:prstGeom prst="rect">
            <a:avLst/>
          </a:prstGeom>
          <a:noFill/>
          <a:ln>
            <a:noFill/>
          </a:ln>
        </p:spPr>
        <p:txBody>
          <a:bodyPr lIns="90000" tIns="45000" rIns="90000" bIns="45000" anchor="ctr"/>
          <a:lstStyle/>
          <a:p>
            <a:pPr>
              <a:lnSpc>
                <a:spcPct val="100000"/>
              </a:lnSpc>
            </a:pPr>
            <a:r>
              <a:rPr lang="hu-HU" sz="4300" b="0" strike="noStrike" spc="-1" dirty="0">
                <a:solidFill>
                  <a:srgbClr val="572314"/>
                </a:solidFill>
                <a:uFill>
                  <a:solidFill>
                    <a:srgbClr val="FFFFFF"/>
                  </a:solidFill>
                </a:uFill>
                <a:latin typeface="Gill Sans MT"/>
              </a:rPr>
              <a:t>CHECK</a:t>
            </a:r>
            <a:endParaRPr lang="hu-HU" sz="4300" b="0" strike="noStrike" spc="-1" dirty="0">
              <a:solidFill>
                <a:srgbClr val="000000"/>
              </a:solidFill>
              <a:uFill>
                <a:solidFill>
                  <a:srgbClr val="FFFFFF"/>
                </a:solidFill>
              </a:uFill>
              <a:latin typeface="Garamond"/>
            </a:endParaRPr>
          </a:p>
        </p:txBody>
      </p:sp>
      <p:sp>
        <p:nvSpPr>
          <p:cNvPr id="178" name="TextShape 2"/>
          <p:cNvSpPr txBox="1"/>
          <p:nvPr/>
        </p:nvSpPr>
        <p:spPr>
          <a:xfrm>
            <a:off x="1331640" y="908720"/>
            <a:ext cx="7278480" cy="5616624"/>
          </a:xfrm>
          <a:prstGeom prst="rect">
            <a:avLst/>
          </a:prstGeom>
          <a:noFill/>
          <a:ln>
            <a:noFill/>
          </a:ln>
        </p:spPr>
        <p:txBody>
          <a:bodyPr lIns="90000" tIns="45000" rIns="90000" bIns="45000"/>
          <a:lstStyle/>
          <a:p>
            <a:r>
              <a:rPr lang="en-US" sz="3200" spc="-1" dirty="0">
                <a:solidFill>
                  <a:srgbClr val="000000"/>
                </a:solidFill>
                <a:uFill>
                  <a:solidFill>
                    <a:srgbClr val="FFFFFF"/>
                  </a:solidFill>
                </a:uFill>
                <a:latin typeface="Consolas"/>
              </a:rPr>
              <a:t>CREATE TABLE employees(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employee_id</a:t>
            </a:r>
            <a:r>
              <a:rPr lang="en-US" sz="3200" spc="-1" dirty="0">
                <a:solidFill>
                  <a:srgbClr val="000000"/>
                </a:solidFill>
                <a:uFill>
                  <a:solidFill>
                    <a:srgbClr val="FFFFFF"/>
                  </a:solidFill>
                </a:uFill>
                <a:latin typeface="Consolas"/>
              </a:rPr>
              <a:t> NUMBER(6) ,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first_name</a:t>
            </a:r>
            <a:r>
              <a:rPr lang="en-US" sz="3200" spc="-1" dirty="0">
                <a:solidFill>
                  <a:srgbClr val="000000"/>
                </a:solidFill>
                <a:uFill>
                  <a:solidFill>
                    <a:srgbClr val="FFFFFF"/>
                  </a:solidFill>
                </a:uFill>
                <a:latin typeface="Consolas"/>
              </a:rPr>
              <a:t> VARCHAR2(20) ,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last_name</a:t>
            </a:r>
            <a:r>
              <a:rPr lang="en-US" sz="3200" spc="-1" dirty="0">
                <a:solidFill>
                  <a:srgbClr val="000000"/>
                </a:solidFill>
                <a:uFill>
                  <a:solidFill>
                    <a:srgbClr val="FFFFFF"/>
                  </a:solidFill>
                </a:uFill>
                <a:latin typeface="Consolas"/>
              </a:rPr>
              <a:t> VARCHAR2(25), </a:t>
            </a:r>
            <a:endParaRPr lang="hu-HU" sz="3200" spc="-1" dirty="0">
              <a:solidFill>
                <a:srgbClr val="000000"/>
              </a:solidFill>
              <a:uFill>
                <a:solidFill>
                  <a:srgbClr val="FFFFFF"/>
                </a:solidFill>
              </a:uFill>
              <a:latin typeface="Consolas"/>
            </a:endParaRPr>
          </a:p>
          <a:p>
            <a:r>
              <a:rPr lang="en-US" sz="3200" spc="-1" dirty="0">
                <a:solidFill>
                  <a:srgbClr val="000000"/>
                </a:solidFill>
                <a:uFill>
                  <a:solidFill>
                    <a:srgbClr val="FFFFFF"/>
                  </a:solidFill>
                </a:uFill>
                <a:latin typeface="Consolas"/>
              </a:rPr>
              <a:t>salary NUMBER(8,2) , </a:t>
            </a:r>
            <a:endParaRPr lang="hu-HU" sz="3200" spc="-1" dirty="0">
              <a:solidFill>
                <a:srgbClr val="000000"/>
              </a:solidFill>
              <a:uFill>
                <a:solidFill>
                  <a:srgbClr val="FFFFFF"/>
                </a:solidFill>
              </a:uFill>
              <a:latin typeface="Consolas"/>
            </a:endParaRPr>
          </a:p>
          <a:p>
            <a:r>
              <a:rPr lang="hu-HU" sz="3200" spc="-1" dirty="0">
                <a:solidFill>
                  <a:srgbClr val="000000"/>
                </a:solidFill>
                <a:uFill>
                  <a:solidFill>
                    <a:srgbClr val="FFFFFF"/>
                  </a:solidFill>
                </a:uFill>
                <a:latin typeface="Consolas"/>
              </a:rPr>
              <a:t>…</a:t>
            </a:r>
            <a:r>
              <a:rPr lang="en-US" sz="3200" spc="-1" dirty="0">
                <a:solidFill>
                  <a:srgbClr val="000000"/>
                </a:solidFill>
                <a:uFill>
                  <a:solidFill>
                    <a:srgbClr val="FFFFFF"/>
                  </a:solidFill>
                </a:uFill>
                <a:latin typeface="Consolas"/>
              </a:rPr>
              <a:t>, </a:t>
            </a:r>
            <a:endParaRPr lang="hu-HU" sz="3200" spc="-1" dirty="0">
              <a:solidFill>
                <a:srgbClr val="000000"/>
              </a:solidFill>
              <a:uFill>
                <a:solidFill>
                  <a:srgbClr val="FFFFFF"/>
                </a:solidFill>
              </a:uFill>
              <a:latin typeface="Consolas"/>
            </a:endParaRPr>
          </a:p>
          <a:p>
            <a:r>
              <a:rPr lang="en-US" sz="3200" spc="-1" dirty="0" err="1">
                <a:solidFill>
                  <a:srgbClr val="000000"/>
                </a:solidFill>
                <a:uFill>
                  <a:solidFill>
                    <a:srgbClr val="FFFFFF"/>
                  </a:solidFill>
                </a:uFill>
                <a:latin typeface="Consolas"/>
              </a:rPr>
              <a:t>department_id</a:t>
            </a:r>
            <a:r>
              <a:rPr lang="en-US" sz="3200" spc="-1" dirty="0">
                <a:solidFill>
                  <a:srgbClr val="000000"/>
                </a:solidFill>
                <a:uFill>
                  <a:solidFill>
                    <a:srgbClr val="FFFFFF"/>
                  </a:solidFill>
                </a:uFill>
                <a:latin typeface="Consolas"/>
              </a:rPr>
              <a:t> NUMBER(4) , </a:t>
            </a:r>
            <a:endParaRPr lang="hu-HU" sz="3200" spc="-1" dirty="0">
              <a:solidFill>
                <a:srgbClr val="000000"/>
              </a:solidFill>
              <a:uFill>
                <a:solidFill>
                  <a:srgbClr val="FFFFFF"/>
                </a:solidFill>
              </a:uFill>
              <a:latin typeface="Consolas"/>
            </a:endParaRPr>
          </a:p>
          <a:p>
            <a:r>
              <a:rPr lang="en-US" sz="3200" spc="-1" dirty="0">
                <a:solidFill>
                  <a:srgbClr val="000000"/>
                </a:solidFill>
                <a:uFill>
                  <a:solidFill>
                    <a:srgbClr val="FFFFFF"/>
                  </a:solidFill>
                </a:uFill>
                <a:latin typeface="Consolas"/>
              </a:rPr>
              <a:t>CONSTRAINT </a:t>
            </a:r>
            <a:r>
              <a:rPr lang="en-US" sz="3200" spc="-1" dirty="0" err="1">
                <a:solidFill>
                  <a:srgbClr val="000000"/>
                </a:solidFill>
                <a:uFill>
                  <a:solidFill>
                    <a:srgbClr val="FFFFFF"/>
                  </a:solidFill>
                </a:uFill>
                <a:latin typeface="Consolas"/>
              </a:rPr>
              <a:t>emp_salary_min</a:t>
            </a:r>
            <a:r>
              <a:rPr lang="en-US" sz="3200" spc="-1" dirty="0">
                <a:solidFill>
                  <a:srgbClr val="000000"/>
                </a:solidFill>
                <a:uFill>
                  <a:solidFill>
                    <a:srgbClr val="FFFFFF"/>
                  </a:solidFill>
                </a:uFill>
                <a:latin typeface="Consolas"/>
              </a:rPr>
              <a:t> </a:t>
            </a:r>
            <a:r>
              <a:rPr lang="en-US" sz="3200" b="1" spc="-1" dirty="0">
                <a:solidFill>
                  <a:srgbClr val="000000"/>
                </a:solidFill>
                <a:uFill>
                  <a:solidFill>
                    <a:srgbClr val="FFFFFF"/>
                  </a:solidFill>
                </a:uFill>
                <a:latin typeface="Consolas"/>
              </a:rPr>
              <a:t>CHECK (salary &gt; 0)</a:t>
            </a:r>
            <a:r>
              <a:rPr lang="en-US" sz="3200" spc="-1" dirty="0">
                <a:solidFill>
                  <a:srgbClr val="000000"/>
                </a:solidFill>
                <a:uFill>
                  <a:solidFill>
                    <a:srgbClr val="FFFFFF"/>
                  </a:solidFill>
                </a:uFill>
                <a:latin typeface="Consolas"/>
              </a:rPr>
              <a:t> );</a:t>
            </a:r>
            <a:endParaRPr lang="hu-HU" sz="3200" spc="-1" dirty="0">
              <a:solidFill>
                <a:srgbClr val="000000"/>
              </a:solidFill>
              <a:uFill>
                <a:solidFill>
                  <a:srgbClr val="FFFFFF"/>
                </a:solidFill>
              </a:uFill>
              <a:latin typeface="Consolas"/>
            </a:endParaRPr>
          </a:p>
        </p:txBody>
      </p:sp>
      <p:sp>
        <p:nvSpPr>
          <p:cNvPr id="181"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1686AC8B-BAB6-4FCC-ACCA-D45BDB782E1C}" type="slidenum">
              <a:rPr lang="hu-HU" sz="1200" b="0" strike="noStrike" spc="-1">
                <a:solidFill>
                  <a:srgbClr val="B5A989"/>
                </a:solidFill>
                <a:uFill>
                  <a:solidFill>
                    <a:srgbClr val="FFFFFF"/>
                  </a:solidFill>
                </a:uFill>
                <a:latin typeface="Garamond"/>
              </a:rPr>
              <a:t>125</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125</a:t>
            </a:fld>
            <a:endParaRPr lang="hu-HU"/>
          </a:p>
        </p:txBody>
      </p:sp>
      <p:sp>
        <p:nvSpPr>
          <p:cNvPr id="6" name="Szövegdoboz 5">
            <a:extLst>
              <a:ext uri="{FF2B5EF4-FFF2-40B4-BE49-F238E27FC236}">
                <a16:creationId xmlns:a16="http://schemas.microsoft.com/office/drawing/2014/main" id="{1CD9E13F-2CC2-4AA9-8F12-996765EC0CB7}"/>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7744442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8DBBD89A-712E-406F-A161-940983645686}" type="slidenum">
              <a:rPr lang="hu-HU" altLang="en-US"/>
              <a:pPr/>
              <a:t>126</a:t>
            </a:fld>
            <a:endParaRPr lang="hu-HU" altLang="en-US"/>
          </a:p>
        </p:txBody>
      </p:sp>
      <p:sp>
        <p:nvSpPr>
          <p:cNvPr id="90114" name="Rectangle 1026"/>
          <p:cNvSpPr>
            <a:spLocks noGrp="1" noChangeArrowheads="1"/>
          </p:cNvSpPr>
          <p:nvPr>
            <p:ph type="title"/>
          </p:nvPr>
        </p:nvSpPr>
        <p:spPr>
          <a:xfrm>
            <a:off x="1146048" y="228600"/>
            <a:ext cx="7924800" cy="1143000"/>
          </a:xfrm>
        </p:spPr>
        <p:txBody>
          <a:bodyPr/>
          <a:lstStyle/>
          <a:p>
            <a:r>
              <a:rPr lang="hu-HU" altLang="en-US" sz="4000"/>
              <a:t>Gyakori feltételek ellenőrzésnél 1.</a:t>
            </a:r>
            <a:endParaRPr lang="hu-HU" altLang="en-US"/>
          </a:p>
        </p:txBody>
      </p:sp>
      <p:sp>
        <p:nvSpPr>
          <p:cNvPr id="90115" name="Rectangle 1027"/>
          <p:cNvSpPr>
            <a:spLocks noGrp="1" noChangeArrowheads="1"/>
          </p:cNvSpPr>
          <p:nvPr>
            <p:ph type="body" idx="1"/>
          </p:nvPr>
        </p:nvSpPr>
        <p:spPr>
          <a:xfrm>
            <a:off x="1146048" y="1371600"/>
            <a:ext cx="7693152" cy="4933950"/>
          </a:xfrm>
        </p:spPr>
        <p:txBody>
          <a:bodyPr>
            <a:normAutofit/>
          </a:bodyPr>
          <a:lstStyle/>
          <a:p>
            <a:r>
              <a:rPr lang="hu-HU" altLang="en-US" sz="2800" dirty="0"/>
              <a:t>Egyszerű összehasonlítás</a:t>
            </a:r>
          </a:p>
          <a:p>
            <a:pPr lvl="1"/>
            <a:r>
              <a:rPr lang="hu-HU" altLang="en-US" sz="2400" dirty="0"/>
              <a:t>CHECK (x &lt;= 0)	-- x nem pozitív</a:t>
            </a:r>
          </a:p>
          <a:p>
            <a:pPr lvl="1"/>
            <a:r>
              <a:rPr lang="hu-HU" altLang="en-US" sz="2400" dirty="0"/>
              <a:t>CHECK (x = y)		-- x = y</a:t>
            </a:r>
          </a:p>
          <a:p>
            <a:pPr lvl="1"/>
            <a:r>
              <a:rPr lang="hu-HU" altLang="en-US" sz="2400" dirty="0"/>
              <a:t>CHECK (x &lt;&gt; ‘C’)	-- x nem egyenlő ‘C’</a:t>
            </a:r>
            <a:r>
              <a:rPr lang="hu-HU" altLang="en-US" sz="2400" dirty="0" err="1"/>
              <a:t>-vel</a:t>
            </a:r>
            <a:endParaRPr lang="hu-HU" altLang="en-US" sz="2400" dirty="0"/>
          </a:p>
          <a:p>
            <a:r>
              <a:rPr lang="hu-HU" altLang="en-US" sz="2800" dirty="0"/>
              <a:t>Intervallum belseje</a:t>
            </a:r>
          </a:p>
          <a:p>
            <a:pPr lvl="1"/>
            <a:r>
              <a:rPr lang="hu-HU" altLang="en-US" sz="2400" dirty="0"/>
              <a:t>CHECK (x &gt;= 0 AND x &lt;= 10)	      -- x&gt;=0 és x&lt;=10</a:t>
            </a:r>
          </a:p>
          <a:p>
            <a:pPr lvl="1"/>
            <a:r>
              <a:rPr lang="hu-HU" altLang="en-US" sz="2400" dirty="0"/>
              <a:t>CHECK (x BETWEEN 0 AND 10)	-- ugyanaz</a:t>
            </a:r>
          </a:p>
          <a:p>
            <a:r>
              <a:rPr lang="hu-HU" altLang="en-US" sz="2800" dirty="0"/>
              <a:t>Intervallum külseje</a:t>
            </a:r>
          </a:p>
          <a:p>
            <a:pPr lvl="1"/>
            <a:r>
              <a:rPr lang="hu-HU" altLang="en-US" sz="2400" dirty="0"/>
              <a:t>CHECK (x &lt; 0 OR x &gt; 10)	-- x&lt;0 vagy x&gt;10</a:t>
            </a:r>
          </a:p>
          <a:p>
            <a:pPr lvl="1"/>
            <a:r>
              <a:rPr lang="hu-HU" altLang="en-US" sz="2400" dirty="0"/>
              <a:t>CHECK (x NOT BETWEEN 0 AND 10)   -- ugyanaz</a:t>
            </a:r>
          </a:p>
        </p:txBody>
      </p:sp>
    </p:spTree>
    <p:extLst>
      <p:ext uri="{BB962C8B-B14F-4D97-AF65-F5344CB8AC3E}">
        <p14:creationId xmlns:p14="http://schemas.microsoft.com/office/powerpoint/2010/main" val="28244285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 számának helye 6"/>
          <p:cNvSpPr>
            <a:spLocks noGrp="1"/>
          </p:cNvSpPr>
          <p:nvPr>
            <p:ph type="sldNum" sz="quarter" idx="12"/>
          </p:nvPr>
        </p:nvSpPr>
        <p:spPr/>
        <p:txBody>
          <a:bodyPr/>
          <a:lstStyle/>
          <a:p>
            <a:fld id="{E1B1A36B-70A4-45B1-B80B-D05B5E977F82}" type="slidenum">
              <a:rPr lang="hu-HU" altLang="en-US"/>
              <a:pPr/>
              <a:t>127</a:t>
            </a:fld>
            <a:endParaRPr lang="hu-HU" altLang="en-US"/>
          </a:p>
        </p:txBody>
      </p:sp>
      <p:sp>
        <p:nvSpPr>
          <p:cNvPr id="91138" name="Rectangle 1026"/>
          <p:cNvSpPr>
            <a:spLocks noGrp="1" noChangeArrowheads="1"/>
          </p:cNvSpPr>
          <p:nvPr>
            <p:ph type="title"/>
          </p:nvPr>
        </p:nvSpPr>
        <p:spPr>
          <a:xfrm>
            <a:off x="1160129" y="0"/>
            <a:ext cx="7924800" cy="1143000"/>
          </a:xfrm>
        </p:spPr>
        <p:txBody>
          <a:bodyPr/>
          <a:lstStyle/>
          <a:p>
            <a:r>
              <a:rPr lang="hu-HU" altLang="en-US"/>
              <a:t>Gyakori feltételek ellenőrzésnél 2.</a:t>
            </a:r>
          </a:p>
        </p:txBody>
      </p:sp>
      <p:sp>
        <p:nvSpPr>
          <p:cNvPr id="91139" name="Rectangle 1027"/>
          <p:cNvSpPr>
            <a:spLocks noGrp="1" noChangeArrowheads="1"/>
          </p:cNvSpPr>
          <p:nvPr>
            <p:ph type="body" idx="1"/>
          </p:nvPr>
        </p:nvSpPr>
        <p:spPr>
          <a:xfrm>
            <a:off x="893429" y="1340543"/>
            <a:ext cx="8458200" cy="4876800"/>
          </a:xfrm>
        </p:spPr>
        <p:txBody>
          <a:bodyPr/>
          <a:lstStyle/>
          <a:p>
            <a:r>
              <a:rPr lang="hu-HU" altLang="en-US"/>
              <a:t>Szöveg hasonlítása mintához</a:t>
            </a:r>
          </a:p>
          <a:p>
            <a:pPr lvl="1"/>
            <a:r>
              <a:rPr lang="hu-HU" altLang="en-US"/>
              <a:t>CHECK (x LIKE ‘A_b%’)</a:t>
            </a:r>
            <a:br>
              <a:rPr lang="hu-HU" altLang="en-US"/>
            </a:br>
            <a:r>
              <a:rPr lang="hu-HU" altLang="en-US"/>
              <a:t>(x első karaktere A, harmadik karaktere b)</a:t>
            </a:r>
          </a:p>
          <a:p>
            <a:r>
              <a:rPr lang="hu-HU" altLang="en-US"/>
              <a:t>Előfordulás felsorolásban</a:t>
            </a:r>
          </a:p>
          <a:p>
            <a:pPr lvl="1"/>
            <a:r>
              <a:rPr lang="hu-HU" altLang="en-US"/>
              <a:t>CHECK (x IN (‘a’, ‘b’, ‘c’))	-- a vagy b vagy c</a:t>
            </a:r>
          </a:p>
          <a:p>
            <a:pPr lvl="1"/>
            <a:r>
              <a:rPr lang="hu-HU" altLang="en-US"/>
              <a:t>CHECK (x IN (SELECT nev FROM hallgato))</a:t>
            </a:r>
            <a:br>
              <a:rPr lang="hu-HU" altLang="en-US"/>
            </a:br>
            <a:r>
              <a:rPr lang="hu-HU" altLang="en-US"/>
              <a:t>(x előfordul a HALLGATO tábla NEV oszlopában)</a:t>
            </a:r>
          </a:p>
          <a:p>
            <a:r>
              <a:rPr lang="hu-HU" altLang="en-US"/>
              <a:t>Kizárás felsorolásból</a:t>
            </a:r>
          </a:p>
          <a:p>
            <a:pPr lvl="1"/>
            <a:r>
              <a:rPr lang="hu-HU" altLang="en-US"/>
              <a:t>CHECK (x NOT IN (1, 2, 3))	-- nem 1, 2 vagy 3</a:t>
            </a:r>
          </a:p>
        </p:txBody>
      </p:sp>
      <p:sp>
        <p:nvSpPr>
          <p:cNvPr id="91140" name="AutoShape 1028"/>
          <p:cNvSpPr>
            <a:spLocks noChangeArrowheads="1"/>
          </p:cNvSpPr>
          <p:nvPr/>
        </p:nvSpPr>
        <p:spPr bwMode="auto">
          <a:xfrm>
            <a:off x="6092152" y="1130595"/>
            <a:ext cx="2971800" cy="762000"/>
          </a:xfrm>
          <a:prstGeom prst="wedgeRectCallout">
            <a:avLst>
              <a:gd name="adj1" fmla="val -70778"/>
              <a:gd name="adj2" fmla="val 91458"/>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hu-HU" altLang="en-US" sz="2000"/>
              <a:t>_ egy tetszőleges karakter</a:t>
            </a:r>
          </a:p>
          <a:p>
            <a:r>
              <a:rPr lang="hu-HU" altLang="en-US" sz="2000"/>
              <a:t>% akárhány tetszőleges kar.</a:t>
            </a:r>
            <a:endParaRPr lang="hu-HU" altLang="en-US"/>
          </a:p>
        </p:txBody>
      </p:sp>
    </p:spTree>
    <p:extLst>
      <p:ext uri="{BB962C8B-B14F-4D97-AF65-F5344CB8AC3E}">
        <p14:creationId xmlns:p14="http://schemas.microsoft.com/office/powerpoint/2010/main" val="15118473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8931AC10-93E7-4219-9E27-E2236B4924C5}" type="slidenum">
              <a:rPr lang="hu-HU" altLang="en-US"/>
              <a:pPr/>
              <a:t>128</a:t>
            </a:fld>
            <a:endParaRPr lang="hu-HU" altLang="en-US"/>
          </a:p>
        </p:txBody>
      </p:sp>
      <p:sp>
        <p:nvSpPr>
          <p:cNvPr id="88066" name="Rectangle 1026"/>
          <p:cNvSpPr>
            <a:spLocks noGrp="1" noChangeArrowheads="1"/>
          </p:cNvSpPr>
          <p:nvPr>
            <p:ph type="title"/>
          </p:nvPr>
        </p:nvSpPr>
        <p:spPr/>
        <p:txBody>
          <a:bodyPr/>
          <a:lstStyle/>
          <a:p>
            <a:r>
              <a:rPr lang="hu-HU" altLang="en-US"/>
              <a:t>Jó tudni … </a:t>
            </a:r>
          </a:p>
        </p:txBody>
      </p:sp>
      <p:sp>
        <p:nvSpPr>
          <p:cNvPr id="88067" name="Rectangle 1027"/>
          <p:cNvSpPr>
            <a:spLocks noGrp="1" noChangeArrowheads="1"/>
          </p:cNvSpPr>
          <p:nvPr>
            <p:ph type="body" idx="1"/>
          </p:nvPr>
        </p:nvSpPr>
        <p:spPr/>
        <p:txBody>
          <a:bodyPr/>
          <a:lstStyle/>
          <a:p>
            <a:r>
              <a:rPr lang="hu-HU" altLang="en-US"/>
              <a:t>A rendszer a kényszerek teljesülését minden rekord létrehozásakor, törlésekor vagy módosításakor ellenőrzi</a:t>
            </a:r>
          </a:p>
          <a:p>
            <a:r>
              <a:rPr lang="hu-HU" altLang="en-US"/>
              <a:t>Tömeges adatmódosításnál (pl. adat-import) sok időt vesz igénybe</a:t>
            </a:r>
          </a:p>
          <a:p>
            <a:r>
              <a:rPr lang="hu-HU" altLang="en-US"/>
              <a:t>A kényszerek átmenetileg kikapcsolhatók!</a:t>
            </a:r>
          </a:p>
        </p:txBody>
      </p:sp>
    </p:spTree>
    <p:extLst>
      <p:ext uri="{BB962C8B-B14F-4D97-AF65-F5344CB8AC3E}">
        <p14:creationId xmlns:p14="http://schemas.microsoft.com/office/powerpoint/2010/main" val="10801827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p:txBody>
          <a:bodyPr/>
          <a:lstStyle/>
          <a:p>
            <a:pPr eaLnBrk="1" hangingPunct="1">
              <a:defRPr/>
            </a:pPr>
            <a:r>
              <a:rPr lang="hu-HU"/>
              <a:t>Megszorítás hozzáadása</a:t>
            </a:r>
          </a:p>
        </p:txBody>
      </p:sp>
      <p:sp>
        <p:nvSpPr>
          <p:cNvPr id="98307" name="Rectangle 3"/>
          <p:cNvSpPr>
            <a:spLocks noGrp="1" noChangeArrowheads="1"/>
          </p:cNvSpPr>
          <p:nvPr>
            <p:ph idx="1"/>
          </p:nvPr>
        </p:nvSpPr>
        <p:spPr/>
        <p:txBody>
          <a:bodyPr>
            <a:normAutofit/>
          </a:bodyPr>
          <a:lstStyle/>
          <a:p>
            <a:pPr eaLnBrk="1" hangingPunct="1">
              <a:buFont typeface="Wingdings" pitchFamily="2" charset="2"/>
              <a:buNone/>
              <a:defRPr/>
            </a:pPr>
            <a:r>
              <a:rPr lang="hu-HU" dirty="0">
                <a:latin typeface="Consolas" panose="020B0609020204030204" pitchFamily="49" charset="0"/>
                <a:cs typeface="Consolas" panose="020B0609020204030204" pitchFamily="49" charset="0"/>
              </a:rPr>
              <a:t>ALTER TABLE táblanév</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ADD CONSTRAINT ...</a:t>
            </a:r>
          </a:p>
          <a:p>
            <a:pPr eaLnBrk="1" hangingPunct="1">
              <a:buFont typeface="Wingdings" pitchFamily="2" charset="2"/>
              <a:buNone/>
              <a:defRPr/>
            </a:pPr>
            <a:endParaRPr lang="hu-HU" dirty="0">
              <a:latin typeface="Consolas" panose="020B0609020204030204" pitchFamily="49" charset="0"/>
              <a:cs typeface="Consolas" panose="020B0609020204030204" pitchFamily="49" charset="0"/>
            </a:endParaRPr>
          </a:p>
          <a:p>
            <a:pPr marL="82800" indent="0">
              <a:buNone/>
            </a:pPr>
            <a:r>
              <a:rPr lang="hu-HU" spc="-1" dirty="0">
                <a:solidFill>
                  <a:srgbClr val="000000"/>
                </a:solidFill>
                <a:uFill>
                  <a:solidFill>
                    <a:srgbClr val="FFFFFF"/>
                  </a:solidFill>
                </a:uFill>
              </a:rPr>
              <a:t>vagy</a:t>
            </a:r>
          </a:p>
          <a:p>
            <a:pPr marL="82800" indent="0">
              <a:buNone/>
            </a:pPr>
            <a:endParaRPr lang="hu-HU" spc="-1" dirty="0">
              <a:solidFill>
                <a:srgbClr val="000000"/>
              </a:solidFill>
              <a:uFill>
                <a:solidFill>
                  <a:srgbClr val="FFFFFF"/>
                </a:solidFill>
              </a:uFill>
            </a:endParaRPr>
          </a:p>
          <a:p>
            <a:pPr marL="82800" indent="0">
              <a:buNone/>
            </a:pPr>
            <a:r>
              <a:rPr lang="hu-HU" spc="-1" dirty="0">
                <a:solidFill>
                  <a:srgbClr val="000000"/>
                </a:solidFill>
                <a:uFill>
                  <a:solidFill>
                    <a:srgbClr val="FFFFFF"/>
                  </a:solidFill>
                </a:uFill>
                <a:latin typeface="Consolas"/>
              </a:rPr>
              <a:t>ALTER TABLE táblanév</a:t>
            </a:r>
          </a:p>
          <a:p>
            <a:pPr marL="82800" indent="0">
              <a:buNone/>
            </a:pPr>
            <a:r>
              <a:rPr lang="hu-HU" spc="-1" dirty="0">
                <a:solidFill>
                  <a:srgbClr val="000000"/>
                </a:solidFill>
                <a:uFill>
                  <a:solidFill>
                    <a:srgbClr val="FFFFFF"/>
                  </a:solidFill>
                </a:uFill>
                <a:latin typeface="Consolas"/>
              </a:rPr>
              <a:t>MODIFY ...</a:t>
            </a:r>
          </a:p>
          <a:p>
            <a:pPr eaLnBrk="1" hangingPunct="1">
              <a:buFont typeface="Wingdings" pitchFamily="2" charset="2"/>
              <a:buNone/>
              <a:defRPr/>
            </a:pPr>
            <a:endParaRPr lang="hu-HU" dirty="0"/>
          </a:p>
        </p:txBody>
      </p:sp>
      <p:sp>
        <p:nvSpPr>
          <p:cNvPr id="13315" name="Dia számának helye 4"/>
          <p:cNvSpPr>
            <a:spLocks noGrp="1"/>
          </p:cNvSpPr>
          <p:nvPr>
            <p:ph type="sldNum" sz="quarter" idx="12"/>
          </p:nvPr>
        </p:nvSpPr>
        <p:spPr>
          <a:noFill/>
        </p:spPr>
        <p:txBody>
          <a:bodyPr anchor="b"/>
          <a:lstStyle/>
          <a:p>
            <a:fld id="{421D672A-BB5C-4388-BF1E-F11297666BFD}" type="slidenum">
              <a:rPr lang="hu-HU"/>
              <a:pPr/>
              <a:t>129</a:t>
            </a:fld>
            <a:endParaRPr lang="hu-HU"/>
          </a:p>
        </p:txBody>
      </p:sp>
    </p:spTree>
    <p:extLst>
      <p:ext uri="{BB962C8B-B14F-4D97-AF65-F5344CB8AC3E}">
        <p14:creationId xmlns:p14="http://schemas.microsoft.com/office/powerpoint/2010/main" val="121538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defRPr/>
            </a:pPr>
            <a:r>
              <a:rPr lang="hu-HU" dirty="0"/>
              <a:t>Feltételek</a:t>
            </a:r>
          </a:p>
        </p:txBody>
      </p:sp>
      <p:sp>
        <p:nvSpPr>
          <p:cNvPr id="16387" name="Rectangle 3"/>
          <p:cNvSpPr>
            <a:spLocks noGrp="1" noChangeArrowheads="1"/>
          </p:cNvSpPr>
          <p:nvPr>
            <p:ph idx="1"/>
          </p:nvPr>
        </p:nvSpPr>
        <p:spPr>
          <a:xfrm>
            <a:off x="1475656" y="1600200"/>
            <a:ext cx="7668344" cy="4525963"/>
          </a:xfrm>
        </p:spPr>
        <p:txBody>
          <a:bodyPr>
            <a:normAutofit/>
          </a:bodyPr>
          <a:lstStyle/>
          <a:p>
            <a:pPr eaLnBrk="1" hangingPunct="1">
              <a:defRPr/>
            </a:pPr>
            <a:r>
              <a:rPr lang="hu-HU" dirty="0"/>
              <a:t>Szeretnénk tudni, ki keres 10.000 dollárnál többet, és milyen munkakörben.</a:t>
            </a:r>
          </a:p>
          <a:p>
            <a:pPr eaLnBrk="1" hangingPunct="1">
              <a:buFont typeface="Wingdings" pitchFamily="2" charset="2"/>
              <a:buNone/>
              <a:defRPr/>
            </a:pPr>
            <a:endParaRPr lang="hu-HU" sz="4000" dirty="0"/>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last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job</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b="1" dirty="0">
                <a:latin typeface="Consolas" panose="020B0609020204030204" pitchFamily="49" charset="0"/>
                <a:cs typeface="Consolas" panose="020B0609020204030204" pitchFamily="49" charset="0"/>
              </a:rPr>
              <a:t>WHERE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&gt; 10000;</a:t>
            </a:r>
          </a:p>
        </p:txBody>
      </p:sp>
      <p:sp>
        <p:nvSpPr>
          <p:cNvPr id="10243" name="Dia számának helye 4"/>
          <p:cNvSpPr>
            <a:spLocks noGrp="1"/>
          </p:cNvSpPr>
          <p:nvPr>
            <p:ph type="sldNum" sz="quarter" idx="12"/>
          </p:nvPr>
        </p:nvSpPr>
        <p:spPr>
          <a:noFill/>
        </p:spPr>
        <p:txBody>
          <a:bodyPr/>
          <a:lstStyle/>
          <a:p>
            <a:fld id="{2D06C713-6C69-4916-AF62-D810DEEC8D70}" type="slidenum">
              <a:rPr lang="hu-HU" smtClean="0"/>
              <a:pPr/>
              <a:t>13</a:t>
            </a:fld>
            <a:endParaRPr lang="hu-HU"/>
          </a:p>
        </p:txBody>
      </p:sp>
    </p:spTree>
    <p:extLst>
      <p:ext uri="{BB962C8B-B14F-4D97-AF65-F5344CB8AC3E}">
        <p14:creationId xmlns:p14="http://schemas.microsoft.com/office/powerpoint/2010/main" val="25023774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1139533" y="276660"/>
            <a:ext cx="7497720" cy="1142640"/>
          </a:xfrm>
          <a:prstGeom prst="rect">
            <a:avLst/>
          </a:prstGeom>
          <a:noFill/>
          <a:ln>
            <a:noFill/>
          </a:ln>
        </p:spPr>
        <p:txBody>
          <a:bodyPr lIns="90000" tIns="45000" rIns="90000" bIns="45000" anchor="ctr"/>
          <a:lstStyle/>
          <a:p>
            <a:pPr>
              <a:lnSpc>
                <a:spcPct val="100000"/>
              </a:lnSpc>
            </a:pPr>
            <a:r>
              <a:rPr lang="hu-HU" sz="4300" b="0" strike="noStrike" spc="-1">
                <a:solidFill>
                  <a:srgbClr val="572314"/>
                </a:solidFill>
                <a:uFill>
                  <a:solidFill>
                    <a:srgbClr val="FFFFFF"/>
                  </a:solidFill>
                </a:uFill>
                <a:latin typeface="Gill Sans MT"/>
              </a:rPr>
              <a:t>Megszorítás hozzáadása</a:t>
            </a:r>
            <a:endParaRPr lang="hu-HU" sz="4300" b="0" strike="noStrike" spc="-1">
              <a:solidFill>
                <a:srgbClr val="000000"/>
              </a:solidFill>
              <a:uFill>
                <a:solidFill>
                  <a:srgbClr val="FFFFFF"/>
                </a:solidFill>
              </a:uFill>
              <a:latin typeface="Garamond"/>
            </a:endParaRPr>
          </a:p>
        </p:txBody>
      </p:sp>
      <p:sp>
        <p:nvSpPr>
          <p:cNvPr id="183" name="TextShape 2"/>
          <p:cNvSpPr txBox="1"/>
          <p:nvPr/>
        </p:nvSpPr>
        <p:spPr>
          <a:xfrm>
            <a:off x="1316998" y="1419300"/>
            <a:ext cx="7497720" cy="4800240"/>
          </a:xfrm>
          <a:prstGeom prst="rect">
            <a:avLst/>
          </a:prstGeom>
          <a:noFill/>
          <a:ln>
            <a:noFill/>
          </a:ln>
        </p:spPr>
        <p:txBody>
          <a:bodyPr lIns="90000" tIns="45000" rIns="90000" bIns="45000"/>
          <a:lstStyle/>
          <a:p>
            <a:pPr marL="365760" indent="-282960">
              <a:lnSpc>
                <a:spcPct val="100000"/>
              </a:lnSpc>
            </a:pPr>
            <a:r>
              <a:rPr lang="hu-HU" sz="3200" b="0" strike="noStrike" spc="-1" dirty="0">
                <a:solidFill>
                  <a:srgbClr val="000000"/>
                </a:solidFill>
                <a:uFill>
                  <a:solidFill>
                    <a:srgbClr val="FFFFFF"/>
                  </a:solidFill>
                </a:uFill>
                <a:latin typeface="Gill Sans MT"/>
              </a:rPr>
              <a:t>Példák:</a:t>
            </a:r>
          </a:p>
          <a:p>
            <a:pPr marL="365760" indent="-282960">
              <a:lnSpc>
                <a:spcPct val="100000"/>
              </a:lnSpc>
            </a:pPr>
            <a:r>
              <a:rPr lang="hu-HU" sz="3200" b="0" strike="noStrike" spc="-1" dirty="0">
                <a:solidFill>
                  <a:srgbClr val="000000"/>
                </a:solidFill>
                <a:uFill>
                  <a:solidFill>
                    <a:srgbClr val="FFFFFF"/>
                  </a:solidFill>
                </a:uFill>
                <a:latin typeface="Consolas"/>
              </a:rPr>
              <a:t>ALTER </a:t>
            </a:r>
            <a:r>
              <a:rPr lang="hu-HU" sz="3200" b="0" strike="noStrike" spc="-1">
                <a:solidFill>
                  <a:srgbClr val="000000"/>
                </a:solidFill>
                <a:uFill>
                  <a:solidFill>
                    <a:srgbClr val="FFFFFF"/>
                  </a:solidFill>
                </a:uFill>
                <a:latin typeface="Consolas"/>
              </a:rPr>
              <a:t>TABLE employees </a:t>
            </a:r>
            <a:r>
              <a:rPr lang="hu-HU" sz="3200" b="0" strike="noStrike" spc="-1" dirty="0">
                <a:solidFill>
                  <a:srgbClr val="000000"/>
                </a:solidFill>
                <a:uFill>
                  <a:solidFill>
                    <a:srgbClr val="FFFFFF"/>
                  </a:solidFill>
                </a:uFill>
                <a:latin typeface="Consolas"/>
              </a:rPr>
              <a:t>ADD CONSTRAINT minimálbér </a:t>
            </a:r>
            <a:r>
              <a:rPr lang="hu-HU" sz="3200" b="0" strike="noStrike" spc="-1">
                <a:solidFill>
                  <a:srgbClr val="000000"/>
                </a:solidFill>
                <a:uFill>
                  <a:solidFill>
                    <a:srgbClr val="FFFFFF"/>
                  </a:solidFill>
                </a:uFill>
                <a:latin typeface="Consolas"/>
              </a:rPr>
              <a:t>CHECK (salary&gt;2000);</a:t>
            </a:r>
            <a:endParaRPr lang="hu-HU" sz="3200" b="0" strike="noStrike" spc="-1" dirty="0">
              <a:solidFill>
                <a:srgbClr val="000000"/>
              </a:solidFill>
              <a:uFill>
                <a:solidFill>
                  <a:srgbClr val="FFFFFF"/>
                </a:solidFill>
              </a:uFill>
              <a:latin typeface="Consolas"/>
            </a:endParaRPr>
          </a:p>
          <a:p>
            <a:pPr marL="365760" indent="-282960">
              <a:lnSpc>
                <a:spcPct val="100000"/>
              </a:lnSpc>
              <a:spcBef>
                <a:spcPts val="1800"/>
              </a:spcBef>
              <a:spcAft>
                <a:spcPts val="1800"/>
              </a:spcAft>
            </a:pPr>
            <a:r>
              <a:rPr lang="hu-HU" sz="3200" spc="-1" dirty="0">
                <a:solidFill>
                  <a:srgbClr val="000000"/>
                </a:solidFill>
                <a:uFill>
                  <a:solidFill>
                    <a:srgbClr val="FFFFFF"/>
                  </a:solidFill>
                </a:uFill>
                <a:latin typeface="+mn-lt"/>
              </a:rPr>
              <a:t>vagy</a:t>
            </a:r>
          </a:p>
          <a:p>
            <a:pPr marL="365760" indent="-282960">
              <a:lnSpc>
                <a:spcPct val="100000"/>
              </a:lnSpc>
            </a:pPr>
            <a:r>
              <a:rPr lang="hu-HU" sz="3200" spc="-1" dirty="0">
                <a:solidFill>
                  <a:srgbClr val="000000"/>
                </a:solidFill>
                <a:uFill>
                  <a:solidFill>
                    <a:srgbClr val="FFFFFF"/>
                  </a:solidFill>
                </a:uFill>
                <a:latin typeface="Consolas"/>
              </a:rPr>
              <a:t>ALTER </a:t>
            </a:r>
            <a:r>
              <a:rPr lang="hu-HU" sz="3200" spc="-1">
                <a:solidFill>
                  <a:srgbClr val="000000"/>
                </a:solidFill>
                <a:uFill>
                  <a:solidFill>
                    <a:srgbClr val="FFFFFF"/>
                  </a:solidFill>
                </a:uFill>
                <a:latin typeface="Consolas"/>
              </a:rPr>
              <a:t>TABLE employees</a:t>
            </a:r>
            <a:endParaRPr lang="hu-HU" sz="3200" spc="-1" dirty="0">
              <a:solidFill>
                <a:srgbClr val="000000"/>
              </a:solidFill>
              <a:uFill>
                <a:solidFill>
                  <a:srgbClr val="FFFFFF"/>
                </a:solidFill>
              </a:uFill>
              <a:latin typeface="Consolas"/>
            </a:endParaRPr>
          </a:p>
          <a:p>
            <a:pPr marL="365760" indent="-282960">
              <a:lnSpc>
                <a:spcPct val="100000"/>
              </a:lnSpc>
            </a:pPr>
            <a:r>
              <a:rPr lang="hu-HU" sz="3200" b="0" strike="noStrike" spc="-1">
                <a:solidFill>
                  <a:srgbClr val="000000"/>
                </a:solidFill>
                <a:uFill>
                  <a:solidFill>
                    <a:srgbClr val="FFFFFF"/>
                  </a:solidFill>
                </a:uFill>
                <a:latin typeface="Consolas"/>
              </a:rPr>
              <a:t>MODIFY salary CHECK (salary&gt;1000</a:t>
            </a:r>
            <a:r>
              <a:rPr lang="hu-HU" sz="3200" b="0" strike="noStrike" spc="-1" dirty="0">
                <a:solidFill>
                  <a:srgbClr val="000000"/>
                </a:solidFill>
                <a:uFill>
                  <a:solidFill>
                    <a:srgbClr val="FFFFFF"/>
                  </a:solidFill>
                </a:uFill>
                <a:latin typeface="Consolas"/>
              </a:rPr>
              <a:t>);</a:t>
            </a:r>
            <a:endParaRPr lang="hu-HU" sz="3200" b="0" strike="noStrike" spc="-1" dirty="0">
              <a:solidFill>
                <a:srgbClr val="000000"/>
              </a:solidFill>
              <a:uFill>
                <a:solidFill>
                  <a:srgbClr val="FFFFFF"/>
                </a:solidFill>
              </a:uFill>
              <a:latin typeface="Gill Sans MT"/>
            </a:endParaRPr>
          </a:p>
          <a:p>
            <a:pPr marL="365760" indent="-282960">
              <a:lnSpc>
                <a:spcPct val="100000"/>
              </a:lnSpc>
            </a:pPr>
            <a:endParaRPr lang="hu-HU" sz="3200" b="0" strike="noStrike" spc="-1" dirty="0">
              <a:solidFill>
                <a:srgbClr val="000000"/>
              </a:solidFill>
              <a:uFill>
                <a:solidFill>
                  <a:srgbClr val="FFFFFF"/>
                </a:solidFill>
              </a:uFill>
              <a:latin typeface="Gill Sans MT"/>
            </a:endParaRPr>
          </a:p>
        </p:txBody>
      </p:sp>
      <p:sp>
        <p:nvSpPr>
          <p:cNvPr id="186"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1249FED8-0266-44BF-A6CC-C326F0239159}" type="slidenum">
              <a:rPr lang="hu-HU" sz="1200" b="0" strike="noStrike" spc="-1">
                <a:solidFill>
                  <a:srgbClr val="B5A989"/>
                </a:solidFill>
                <a:uFill>
                  <a:solidFill>
                    <a:srgbClr val="FFFFFF"/>
                  </a:solidFill>
                </a:uFill>
                <a:latin typeface="Garamond"/>
              </a:rPr>
              <a:t>130</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130</a:t>
            </a:fld>
            <a:endParaRPr lang="hu-HU"/>
          </a:p>
        </p:txBody>
      </p:sp>
      <p:sp>
        <p:nvSpPr>
          <p:cNvPr id="6" name="Szövegdoboz 5">
            <a:extLst>
              <a:ext uri="{FF2B5EF4-FFF2-40B4-BE49-F238E27FC236}">
                <a16:creationId xmlns:a16="http://schemas.microsoft.com/office/drawing/2014/main" id="{C91049B3-1245-40B3-A8CD-CC838AB5C572}"/>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8739407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1369647" y="305205"/>
            <a:ext cx="7497720" cy="1142640"/>
          </a:xfrm>
          <a:prstGeom prst="rect">
            <a:avLst/>
          </a:prstGeom>
          <a:noFill/>
          <a:ln>
            <a:noFill/>
          </a:ln>
        </p:spPr>
        <p:txBody>
          <a:bodyPr lIns="90000" tIns="45000" rIns="90000" bIns="45000" anchor="ctr"/>
          <a:lstStyle/>
          <a:p>
            <a:pPr>
              <a:lnSpc>
                <a:spcPct val="100000"/>
              </a:lnSpc>
            </a:pPr>
            <a:r>
              <a:rPr lang="hu-HU" sz="4300" b="0" strike="noStrike" spc="-1">
                <a:solidFill>
                  <a:srgbClr val="572314"/>
                </a:solidFill>
                <a:uFill>
                  <a:solidFill>
                    <a:srgbClr val="FFFFFF"/>
                  </a:solidFill>
                </a:uFill>
                <a:latin typeface="Gill Sans MT"/>
              </a:rPr>
              <a:t>Megszorítás hozzáadása</a:t>
            </a:r>
            <a:endParaRPr lang="hu-HU" sz="4300" b="0" strike="noStrike" spc="-1">
              <a:solidFill>
                <a:srgbClr val="000000"/>
              </a:solidFill>
              <a:uFill>
                <a:solidFill>
                  <a:srgbClr val="FFFFFF"/>
                </a:solidFill>
              </a:uFill>
              <a:latin typeface="Garamond"/>
            </a:endParaRPr>
          </a:p>
        </p:txBody>
      </p:sp>
      <p:sp>
        <p:nvSpPr>
          <p:cNvPr id="183" name="TextShape 2"/>
          <p:cNvSpPr txBox="1"/>
          <p:nvPr/>
        </p:nvSpPr>
        <p:spPr>
          <a:xfrm>
            <a:off x="1141000" y="1447845"/>
            <a:ext cx="7497720" cy="4800240"/>
          </a:xfrm>
          <a:prstGeom prst="rect">
            <a:avLst/>
          </a:prstGeom>
          <a:noFill/>
          <a:ln>
            <a:noFill/>
          </a:ln>
        </p:spPr>
        <p:txBody>
          <a:bodyPr lIns="90000" tIns="45000" rIns="90000" bIns="45000"/>
          <a:lstStyle/>
          <a:p>
            <a:pPr marL="365760" indent="-282960">
              <a:lnSpc>
                <a:spcPct val="100000"/>
              </a:lnSpc>
            </a:pPr>
            <a:r>
              <a:rPr lang="hu-HU" sz="3200" b="0" strike="noStrike" spc="-1" dirty="0">
                <a:solidFill>
                  <a:srgbClr val="000000"/>
                </a:solidFill>
                <a:uFill>
                  <a:solidFill>
                    <a:srgbClr val="FFFFFF"/>
                  </a:solidFill>
                </a:uFill>
                <a:latin typeface="Consolas"/>
              </a:rPr>
              <a:t>ALTER </a:t>
            </a:r>
            <a:r>
              <a:rPr lang="hu-HU" sz="3200" b="0" strike="noStrike" spc="-1">
                <a:solidFill>
                  <a:srgbClr val="000000"/>
                </a:solidFill>
                <a:uFill>
                  <a:solidFill>
                    <a:srgbClr val="FFFFFF"/>
                  </a:solidFill>
                </a:uFill>
                <a:latin typeface="Consolas"/>
              </a:rPr>
              <a:t>TABLE employees </a:t>
            </a:r>
            <a:r>
              <a:rPr lang="hu-HU" sz="3200" b="0" strike="noStrike" spc="-1" dirty="0">
                <a:solidFill>
                  <a:srgbClr val="000000"/>
                </a:solidFill>
                <a:uFill>
                  <a:solidFill>
                    <a:srgbClr val="FFFFFF"/>
                  </a:solidFill>
                </a:uFill>
                <a:latin typeface="Consolas"/>
              </a:rPr>
              <a:t>ADD CONSTRAINT minimálbér </a:t>
            </a:r>
            <a:r>
              <a:rPr lang="hu-HU" sz="3200" b="0" strike="noStrike" spc="-1">
                <a:solidFill>
                  <a:srgbClr val="000000"/>
                </a:solidFill>
                <a:uFill>
                  <a:solidFill>
                    <a:srgbClr val="FFFFFF"/>
                  </a:solidFill>
                </a:uFill>
                <a:latin typeface="Consolas"/>
              </a:rPr>
              <a:t>CHECK (salary&gt;3000</a:t>
            </a:r>
            <a:r>
              <a:rPr lang="hu-HU" sz="3200" b="0" strike="noStrike" spc="-1" dirty="0">
                <a:solidFill>
                  <a:srgbClr val="000000"/>
                </a:solidFill>
                <a:uFill>
                  <a:solidFill>
                    <a:srgbClr val="FFFFFF"/>
                  </a:solidFill>
                </a:uFill>
                <a:latin typeface="Consolas"/>
              </a:rPr>
              <a:t>);</a:t>
            </a:r>
          </a:p>
          <a:p>
            <a:pPr marL="365760" indent="-282960">
              <a:lnSpc>
                <a:spcPct val="100000"/>
              </a:lnSpc>
              <a:spcBef>
                <a:spcPts val="1800"/>
              </a:spcBef>
              <a:spcAft>
                <a:spcPts val="1800"/>
              </a:spcAft>
            </a:pPr>
            <a:endParaRPr lang="hu-HU" sz="3200" spc="-1" dirty="0">
              <a:solidFill>
                <a:srgbClr val="000000"/>
              </a:solidFill>
              <a:uFill>
                <a:solidFill>
                  <a:srgbClr val="FFFFFF"/>
                </a:solidFill>
              </a:uFill>
              <a:latin typeface="Consolas"/>
            </a:endParaRPr>
          </a:p>
          <a:p>
            <a:pPr marL="365760" indent="-282960">
              <a:buClr>
                <a:srgbClr val="3891A7"/>
              </a:buClr>
              <a:buSzPct val="80000"/>
              <a:buFont typeface="Wingdings 2" charset="2"/>
              <a:buChar char=""/>
            </a:pPr>
            <a:r>
              <a:rPr lang="hu-HU" sz="3200" spc="-1" dirty="0">
                <a:solidFill>
                  <a:srgbClr val="000000"/>
                </a:solidFill>
                <a:uFill>
                  <a:solidFill>
                    <a:srgbClr val="FFFFFF"/>
                  </a:solidFill>
                </a:uFill>
                <a:latin typeface="Gill Sans MT"/>
              </a:rPr>
              <a:t>Nem működik! Csak olyan megszorítást adhatunk meglévő táblához (vagy engedélyezhetünk rá), ami nem mond ellent a benne levő adatoknak!</a:t>
            </a:r>
          </a:p>
        </p:txBody>
      </p:sp>
      <p:sp>
        <p:nvSpPr>
          <p:cNvPr id="186"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1249FED8-0266-44BF-A6CC-C326F0239159}" type="slidenum">
              <a:rPr lang="hu-HU" sz="1200" b="0" strike="noStrike" spc="-1">
                <a:solidFill>
                  <a:srgbClr val="B5A989"/>
                </a:solidFill>
                <a:uFill>
                  <a:solidFill>
                    <a:srgbClr val="FFFFFF"/>
                  </a:solidFill>
                </a:uFill>
                <a:latin typeface="Garamond"/>
              </a:rPr>
              <a:t>131</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131</a:t>
            </a:fld>
            <a:endParaRPr lang="hu-HU"/>
          </a:p>
        </p:txBody>
      </p:sp>
      <p:sp>
        <p:nvSpPr>
          <p:cNvPr id="6" name="Szövegdoboz 5">
            <a:extLst>
              <a:ext uri="{FF2B5EF4-FFF2-40B4-BE49-F238E27FC236}">
                <a16:creationId xmlns:a16="http://schemas.microsoft.com/office/drawing/2014/main" id="{2DC3545D-B4FC-490F-958B-95C29EE387D3}"/>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7700844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1435608" y="26732"/>
            <a:ext cx="7498080" cy="1143000"/>
          </a:xfrm>
        </p:spPr>
        <p:txBody>
          <a:bodyPr/>
          <a:lstStyle/>
          <a:p>
            <a:r>
              <a:rPr lang="hu-HU" dirty="0"/>
              <a:t>Egyéb műveletek</a:t>
            </a:r>
          </a:p>
        </p:txBody>
      </p:sp>
      <p:sp>
        <p:nvSpPr>
          <p:cNvPr id="4" name="Tartalom helye 3"/>
          <p:cNvSpPr>
            <a:spLocks noGrp="1"/>
          </p:cNvSpPr>
          <p:nvPr>
            <p:ph idx="1"/>
          </p:nvPr>
        </p:nvSpPr>
        <p:spPr>
          <a:xfrm>
            <a:off x="1259632" y="1169732"/>
            <a:ext cx="7674056" cy="5283604"/>
          </a:xfrm>
        </p:spPr>
        <p:txBody>
          <a:bodyPr>
            <a:normAutofit lnSpcReduction="10000"/>
          </a:bodyPr>
          <a:lstStyle/>
          <a:p>
            <a:pPr marL="114300" indent="0">
              <a:buNone/>
              <a:defRPr/>
            </a:pPr>
            <a:r>
              <a:rPr lang="hu-HU" sz="2800" dirty="0"/>
              <a:t>Egyéb ALTER TABLE utasításhoz kapcsolódó megszorítás műveletek:</a:t>
            </a:r>
          </a:p>
          <a:p>
            <a:pPr>
              <a:defRPr/>
            </a:pPr>
            <a:r>
              <a:rPr lang="hu-HU" sz="2800" dirty="0"/>
              <a:t>Megszorítás törlése</a:t>
            </a:r>
            <a:br>
              <a:rPr lang="hu-HU" sz="2800" dirty="0"/>
            </a:br>
            <a:r>
              <a:rPr lang="hu-HU" sz="2800" dirty="0"/>
              <a:t>DROP CONSTRAINT megszorításnév;</a:t>
            </a:r>
          </a:p>
          <a:p>
            <a:pPr>
              <a:defRPr/>
            </a:pPr>
            <a:r>
              <a:rPr lang="hu-HU" sz="2800" dirty="0"/>
              <a:t>Megszorítás engedélyezése</a:t>
            </a:r>
            <a:br>
              <a:rPr lang="hu-HU" sz="2800" dirty="0"/>
            </a:br>
            <a:r>
              <a:rPr lang="hu-HU" sz="2800" dirty="0"/>
              <a:t>ENABLE CONSTRAINT megszorításnév;</a:t>
            </a:r>
          </a:p>
          <a:p>
            <a:pPr>
              <a:defRPr/>
            </a:pPr>
            <a:r>
              <a:rPr lang="hu-HU" sz="2800" dirty="0"/>
              <a:t>Megszorítás tiltása</a:t>
            </a:r>
            <a:br>
              <a:rPr lang="hu-HU" sz="2800" dirty="0"/>
            </a:br>
            <a:r>
              <a:rPr lang="hu-HU" sz="2800" dirty="0"/>
              <a:t>DISABLE CONSTRAINT megszorításnév;</a:t>
            </a:r>
          </a:p>
          <a:p>
            <a:pPr marL="3175" indent="0">
              <a:lnSpc>
                <a:spcPct val="100000"/>
              </a:lnSpc>
              <a:spcBef>
                <a:spcPts val="1800"/>
              </a:spcBef>
              <a:buNone/>
            </a:pPr>
            <a:r>
              <a:rPr lang="hu-HU" sz="2800" dirty="0"/>
              <a:t>Példa:</a:t>
            </a:r>
          </a:p>
          <a:p>
            <a:pPr marL="3175" indent="0">
              <a:lnSpc>
                <a:spcPct val="100000"/>
              </a:lnSpc>
              <a:buNone/>
            </a:pPr>
            <a:r>
              <a:rPr lang="hu-HU" sz="2800" dirty="0">
                <a:latin typeface="Consolas" panose="020B0609020204030204" pitchFamily="49" charset="0"/>
                <a:cs typeface="Consolas" panose="020B0609020204030204" pitchFamily="49" charset="0"/>
              </a:rPr>
              <a:t>ALTER </a:t>
            </a:r>
            <a:r>
              <a:rPr lang="hu-HU" sz="2800">
                <a:latin typeface="Consolas" panose="020B0609020204030204" pitchFamily="49" charset="0"/>
                <a:cs typeface="Consolas" panose="020B0609020204030204" pitchFamily="49" charset="0"/>
              </a:rPr>
              <a:t>TABLE employees </a:t>
            </a:r>
            <a:r>
              <a:rPr lang="hu-HU" sz="2800" dirty="0">
                <a:latin typeface="Consolas" panose="020B0609020204030204" pitchFamily="49" charset="0"/>
                <a:cs typeface="Consolas" panose="020B0609020204030204" pitchFamily="49" charset="0"/>
              </a:rPr>
              <a:t>DROP CONSTRAINT minimálbér;</a:t>
            </a:r>
          </a:p>
          <a:p>
            <a:pPr marL="114300" indent="0">
              <a:buNone/>
              <a:defRPr/>
            </a:pPr>
            <a:endParaRPr lang="hu-HU" sz="2800" dirty="0"/>
          </a:p>
          <a:p>
            <a:endParaRPr lang="hu-HU" sz="2400" dirty="0"/>
          </a:p>
        </p:txBody>
      </p:sp>
      <p:sp>
        <p:nvSpPr>
          <p:cNvPr id="2" name="Dia számának helye 1"/>
          <p:cNvSpPr>
            <a:spLocks noGrp="1"/>
          </p:cNvSpPr>
          <p:nvPr>
            <p:ph type="sldNum" sz="quarter" idx="12"/>
          </p:nvPr>
        </p:nvSpPr>
        <p:spPr/>
        <p:txBody>
          <a:bodyPr/>
          <a:lstStyle/>
          <a:p>
            <a:fld id="{4F8C1091-0F1F-4C48-8DA3-83740DE6748E}" type="slidenum">
              <a:rPr lang="hu-HU" smtClean="0"/>
              <a:t>132</a:t>
            </a:fld>
            <a:endParaRPr lang="hu-HU"/>
          </a:p>
        </p:txBody>
      </p:sp>
      <p:sp>
        <p:nvSpPr>
          <p:cNvPr id="5" name="Szövegdoboz 4">
            <a:extLst>
              <a:ext uri="{FF2B5EF4-FFF2-40B4-BE49-F238E27FC236}">
                <a16:creationId xmlns:a16="http://schemas.microsoft.com/office/drawing/2014/main" id="{C003402F-1C0B-486E-9BE6-3082B912C9B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0764444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defRPr/>
            </a:pPr>
            <a:r>
              <a:rPr lang="hu-HU"/>
              <a:t>Megszorítások lekérdezése</a:t>
            </a:r>
          </a:p>
        </p:txBody>
      </p:sp>
      <p:sp>
        <p:nvSpPr>
          <p:cNvPr id="99331" name="Rectangle 3"/>
          <p:cNvSpPr>
            <a:spLocks noGrp="1" noChangeArrowheads="1"/>
          </p:cNvSpPr>
          <p:nvPr>
            <p:ph idx="1"/>
          </p:nvPr>
        </p:nvSpPr>
        <p:spPr>
          <a:xfrm>
            <a:off x="1273785" y="1411639"/>
            <a:ext cx="7560840" cy="4800600"/>
          </a:xfrm>
        </p:spPr>
        <p:txBody>
          <a:bodyPr>
            <a:normAutofit/>
          </a:bodyPr>
          <a:lstStyle/>
          <a:p>
            <a:pPr>
              <a:defRPr/>
            </a:pPr>
            <a:r>
              <a:rPr lang="hu-HU" sz="3600" dirty="0"/>
              <a:t>A beépített </a:t>
            </a:r>
            <a:r>
              <a:rPr lang="hu-HU" sz="3600" dirty="0" err="1">
                <a:latin typeface="Consolas" panose="020B0609020204030204" pitchFamily="49" charset="0"/>
                <a:cs typeface="Consolas" panose="020B0609020204030204" pitchFamily="49" charset="0"/>
              </a:rPr>
              <a:t>user</a:t>
            </a:r>
            <a:r>
              <a:rPr lang="hu-HU" sz="3600" dirty="0">
                <a:latin typeface="Consolas" panose="020B0609020204030204" pitchFamily="49" charset="0"/>
                <a:cs typeface="Consolas" panose="020B0609020204030204" pitchFamily="49" charset="0"/>
              </a:rPr>
              <a:t>_</a:t>
            </a:r>
            <a:r>
              <a:rPr lang="hu-HU" sz="3600" dirty="0" err="1">
                <a:latin typeface="Consolas" panose="020B0609020204030204" pitchFamily="49" charset="0"/>
                <a:cs typeface="Consolas" panose="020B0609020204030204" pitchFamily="49" charset="0"/>
              </a:rPr>
              <a:t>constraints</a:t>
            </a:r>
            <a:r>
              <a:rPr lang="hu-HU" sz="3600" dirty="0"/>
              <a:t> nézetből lekérdezhetők a megszorítások, azok típusa és állapota.</a:t>
            </a:r>
          </a:p>
          <a:p>
            <a:pPr>
              <a:defRPr/>
            </a:pPr>
            <a:r>
              <a:rPr lang="hu-HU" sz="3600" dirty="0"/>
              <a:t>Lényeges mezők:</a:t>
            </a:r>
          </a:p>
          <a:p>
            <a:pPr lvl="1">
              <a:defRPr/>
            </a:pPr>
            <a:r>
              <a:rPr lang="hu-HU" sz="3200" dirty="0" err="1"/>
              <a:t>constraint</a:t>
            </a:r>
            <a:r>
              <a:rPr lang="hu-HU" sz="3200" dirty="0"/>
              <a:t>_</a:t>
            </a:r>
            <a:r>
              <a:rPr lang="hu-HU" sz="3200" dirty="0" err="1"/>
              <a:t>name</a:t>
            </a:r>
            <a:r>
              <a:rPr lang="hu-HU" sz="3200" dirty="0"/>
              <a:t>: a megszorítás neve</a:t>
            </a:r>
          </a:p>
          <a:p>
            <a:pPr lvl="1">
              <a:defRPr/>
            </a:pPr>
            <a:r>
              <a:rPr lang="hu-HU" sz="3200" dirty="0" err="1"/>
              <a:t>constraint</a:t>
            </a:r>
            <a:r>
              <a:rPr lang="hu-HU" sz="3200" dirty="0"/>
              <a:t>_</a:t>
            </a:r>
            <a:r>
              <a:rPr lang="hu-HU" sz="3200" dirty="0" err="1"/>
              <a:t>type</a:t>
            </a:r>
            <a:r>
              <a:rPr lang="hu-HU" sz="3200" dirty="0"/>
              <a:t>: a megszorítás típusa</a:t>
            </a:r>
          </a:p>
          <a:p>
            <a:pPr lvl="1">
              <a:defRPr/>
            </a:pPr>
            <a:r>
              <a:rPr lang="hu-HU" sz="3200" dirty="0" err="1"/>
              <a:t>table</a:t>
            </a:r>
            <a:r>
              <a:rPr lang="hu-HU" sz="3200" dirty="0"/>
              <a:t>_</a:t>
            </a:r>
            <a:r>
              <a:rPr lang="hu-HU" sz="3200" dirty="0" err="1"/>
              <a:t>name</a:t>
            </a:r>
            <a:r>
              <a:rPr lang="hu-HU" sz="3200" dirty="0"/>
              <a:t>: melyik táblához kapcsolódik</a:t>
            </a:r>
          </a:p>
        </p:txBody>
      </p:sp>
      <p:sp>
        <p:nvSpPr>
          <p:cNvPr id="14339" name="Dia számának helye 4"/>
          <p:cNvSpPr>
            <a:spLocks noGrp="1"/>
          </p:cNvSpPr>
          <p:nvPr>
            <p:ph type="sldNum" sz="quarter" idx="12"/>
          </p:nvPr>
        </p:nvSpPr>
        <p:spPr>
          <a:noFill/>
        </p:spPr>
        <p:txBody>
          <a:bodyPr anchor="b"/>
          <a:lstStyle/>
          <a:p>
            <a:fld id="{3F67AB0B-9B7F-4C14-81D2-EEB86BD480C2}" type="slidenum">
              <a:rPr lang="hu-HU"/>
              <a:pPr/>
              <a:t>133</a:t>
            </a:fld>
            <a:endParaRPr lang="hu-HU"/>
          </a:p>
        </p:txBody>
      </p:sp>
    </p:spTree>
    <p:extLst>
      <p:ext uri="{BB962C8B-B14F-4D97-AF65-F5344CB8AC3E}">
        <p14:creationId xmlns:p14="http://schemas.microsoft.com/office/powerpoint/2010/main" val="96355326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defRPr/>
            </a:pPr>
            <a:r>
              <a:rPr lang="hu-HU"/>
              <a:t>Megszorítások lekérdezése</a:t>
            </a:r>
          </a:p>
        </p:txBody>
      </p:sp>
      <p:sp>
        <p:nvSpPr>
          <p:cNvPr id="99331" name="Rectangle 3"/>
          <p:cNvSpPr>
            <a:spLocks noGrp="1" noChangeArrowheads="1"/>
          </p:cNvSpPr>
          <p:nvPr>
            <p:ph idx="1"/>
          </p:nvPr>
        </p:nvSpPr>
        <p:spPr>
          <a:xfrm>
            <a:off x="1435608" y="1417638"/>
            <a:ext cx="7056784" cy="4800600"/>
          </a:xfrm>
        </p:spPr>
        <p:txBody>
          <a:bodyPr>
            <a:normAutofit/>
          </a:bodyPr>
          <a:lstStyle/>
          <a:p>
            <a:pPr eaLnBrk="1" hangingPunct="1">
              <a:buFont typeface="Wingdings" pitchFamily="2" charset="2"/>
              <a:buNone/>
              <a:defRPr/>
            </a:pPr>
            <a:endParaRPr lang="hu-HU" sz="2800"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constraint_name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constraint_type</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table_name</a:t>
            </a:r>
            <a:r>
              <a:rPr lang="en-US" dirty="0">
                <a:latin typeface="Consolas" panose="020B0609020204030204" pitchFamily="49" charset="0"/>
                <a:cs typeface="Consolas" panose="020B0609020204030204" pitchFamily="49" charset="0"/>
              </a:rPr>
              <a:t> </a:t>
            </a:r>
            <a:endParaRPr lang="hu-HU"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FROM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user_constraints</a:t>
            </a:r>
            <a:r>
              <a:rPr lang="en-US" dirty="0">
                <a:latin typeface="Consolas" panose="020B0609020204030204" pitchFamily="49" charset="0"/>
                <a:cs typeface="Consolas" panose="020B0609020204030204" pitchFamily="49" charset="0"/>
              </a:rPr>
              <a:t> </a:t>
            </a:r>
            <a:endParaRPr lang="hu-HU"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a:latin typeface="Consolas" panose="020B0609020204030204" pitchFamily="49" charset="0"/>
                <a:cs typeface="Consolas" panose="020B0609020204030204" pitchFamily="49" charset="0"/>
              </a:rPr>
              <a:t>WHERE</a:t>
            </a:r>
            <a:r>
              <a:rPr lang="en-US">
                <a:latin typeface="Consolas" panose="020B0609020204030204" pitchFamily="49" charset="0"/>
                <a:cs typeface="Consolas" panose="020B0609020204030204" pitchFamily="49" charset="0"/>
              </a:rPr>
              <a:t> </a:t>
            </a:r>
            <a:r>
              <a:rPr lang="hu-HU">
                <a:latin typeface="Consolas" panose="020B0609020204030204" pitchFamily="49" charset="0"/>
                <a:cs typeface="Consolas" panose="020B0609020204030204" pitchFamily="49" charset="0"/>
              </a:rPr>
              <a:t>lower(</a:t>
            </a:r>
            <a:r>
              <a:rPr lang="en-US">
                <a:latin typeface="Consolas" panose="020B0609020204030204" pitchFamily="49" charset="0"/>
                <a:cs typeface="Consolas" panose="020B0609020204030204" pitchFamily="49" charset="0"/>
              </a:rPr>
              <a:t>table_name</a:t>
            </a:r>
            <a:r>
              <a:rPr lang="hu-HU">
                <a:latin typeface="Consolas" panose="020B0609020204030204" pitchFamily="49" charset="0"/>
                <a:cs typeface="Consolas" panose="020B0609020204030204" pitchFamily="49" charset="0"/>
              </a:rPr>
              <a:t>)</a:t>
            </a:r>
            <a:r>
              <a:rPr lang="en-US">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IN </a:t>
            </a:r>
          </a:p>
          <a:p>
            <a:pPr>
              <a:buNone/>
              <a:defRPr/>
            </a:pPr>
            <a:r>
              <a:rPr lang="en-US">
                <a:latin typeface="Consolas" panose="020B0609020204030204" pitchFamily="49" charset="0"/>
                <a:cs typeface="Consolas" panose="020B0609020204030204" pitchFamily="49" charset="0"/>
              </a:rPr>
              <a:t>('employees', '</a:t>
            </a:r>
            <a:r>
              <a:rPr lang="hu-HU">
                <a:latin typeface="Consolas" panose="020B0609020204030204" pitchFamily="49" charset="0"/>
                <a:cs typeface="Consolas" panose="020B0609020204030204" pitchFamily="49" charset="0"/>
              </a:rPr>
              <a:t>departments</a:t>
            </a:r>
            <a:r>
              <a:rPr lang="en-US">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a:t>
            </a:r>
          </a:p>
        </p:txBody>
      </p:sp>
      <p:sp>
        <p:nvSpPr>
          <p:cNvPr id="14339" name="Dia számának helye 4"/>
          <p:cNvSpPr>
            <a:spLocks noGrp="1"/>
          </p:cNvSpPr>
          <p:nvPr>
            <p:ph type="sldNum" sz="quarter" idx="12"/>
          </p:nvPr>
        </p:nvSpPr>
        <p:spPr>
          <a:noFill/>
        </p:spPr>
        <p:txBody>
          <a:bodyPr anchor="b"/>
          <a:lstStyle/>
          <a:p>
            <a:fld id="{3F67AB0B-9B7F-4C14-81D2-EEB86BD480C2}" type="slidenum">
              <a:rPr lang="hu-HU"/>
              <a:pPr/>
              <a:t>134</a:t>
            </a:fld>
            <a:endParaRPr lang="hu-HU"/>
          </a:p>
        </p:txBody>
      </p:sp>
    </p:spTree>
    <p:extLst>
      <p:ext uri="{BB962C8B-B14F-4D97-AF65-F5344CB8AC3E}">
        <p14:creationId xmlns:p14="http://schemas.microsoft.com/office/powerpoint/2010/main" val="35834991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normAutofit fontScale="92500" lnSpcReduction="20000"/>
          </a:bodyPr>
          <a:lstStyle/>
          <a:p>
            <a:r>
              <a:rPr lang="hu-HU" sz="2800" dirty="0"/>
              <a:t>A már meglévő kutyusok táblában állítsuk be a következőket: </a:t>
            </a:r>
          </a:p>
          <a:p>
            <a:pPr lvl="1"/>
            <a:r>
              <a:rPr lang="hu-HU" sz="2800" dirty="0"/>
              <a:t>Elsődleges kulcs: </a:t>
            </a:r>
            <a:r>
              <a:rPr lang="hu-HU" sz="2800" b="1" dirty="0"/>
              <a:t>ID</a:t>
            </a:r>
          </a:p>
          <a:p>
            <a:pPr lvl="1"/>
            <a:r>
              <a:rPr lang="hu-HU" sz="2800" dirty="0"/>
              <a:t>A </a:t>
            </a:r>
            <a:r>
              <a:rPr lang="hu-HU" sz="2800" b="1" dirty="0"/>
              <a:t>nem</a:t>
            </a:r>
            <a:r>
              <a:rPr lang="hu-HU" sz="2800" dirty="0"/>
              <a:t> csak 0 vagy 1 lehet.</a:t>
            </a:r>
          </a:p>
          <a:p>
            <a:pPr lvl="1"/>
            <a:r>
              <a:rPr lang="hu-HU" sz="2800" dirty="0"/>
              <a:t>A </a:t>
            </a:r>
            <a:r>
              <a:rPr lang="hu-HU" sz="2800" b="1" dirty="0"/>
              <a:t>név</a:t>
            </a:r>
            <a:r>
              <a:rPr lang="hu-HU" sz="2800" dirty="0"/>
              <a:t> nem maradhat üresen.</a:t>
            </a:r>
          </a:p>
          <a:p>
            <a:pPr lvl="1"/>
            <a:r>
              <a:rPr lang="hu-HU" sz="2800" dirty="0"/>
              <a:t>Idegen kulcs: </a:t>
            </a:r>
            <a:r>
              <a:rPr lang="hu-HU" sz="2800" dirty="0" err="1"/>
              <a:t>gazd_ID</a:t>
            </a:r>
            <a:r>
              <a:rPr lang="hu-HU" sz="2800" dirty="0"/>
              <a:t>, mely az </a:t>
            </a:r>
            <a:r>
              <a:rPr lang="hu-HU" sz="2800" dirty="0" err="1"/>
              <a:t>employees</a:t>
            </a:r>
            <a:r>
              <a:rPr lang="hu-HU" sz="2800" dirty="0"/>
              <a:t> tábla </a:t>
            </a:r>
            <a:r>
              <a:rPr lang="hu-HU" sz="2800" dirty="0" err="1"/>
              <a:t>employee_ID</a:t>
            </a:r>
            <a:r>
              <a:rPr lang="hu-HU" sz="2800" dirty="0"/>
              <a:t> oszlopára mutat </a:t>
            </a:r>
          </a:p>
          <a:p>
            <a:r>
              <a:rPr lang="hu-HU" sz="3000" dirty="0"/>
              <a:t>Adjunk hozzá egy új oszlopot a táblához, melyre UNIQUE típusú megszorítás rakható. Adjuk is ezt hozzá!</a:t>
            </a:r>
          </a:p>
          <a:p>
            <a:r>
              <a:rPr lang="hu-HU" sz="3000" dirty="0"/>
              <a:t>Végezzük el az előző feladatot egyetlen CREATE TABLE utasítás kiadásával!</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135</a:t>
            </a:fld>
            <a:endParaRPr lang="hu-HU"/>
          </a:p>
        </p:txBody>
      </p:sp>
    </p:spTree>
    <p:extLst>
      <p:ext uri="{BB962C8B-B14F-4D97-AF65-F5344CB8AC3E}">
        <p14:creationId xmlns:p14="http://schemas.microsoft.com/office/powerpoint/2010/main" val="28553379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normAutofit lnSpcReduction="10000"/>
          </a:bodyPr>
          <a:lstStyle/>
          <a:p>
            <a:r>
              <a:rPr lang="hu-HU" sz="2800" dirty="0"/>
              <a:t>ALTER TABLE kutyusok ADD CONSTRAINT </a:t>
            </a:r>
            <a:r>
              <a:rPr lang="hu-HU" sz="2800" dirty="0" err="1"/>
              <a:t>k_pk</a:t>
            </a:r>
            <a:r>
              <a:rPr lang="hu-HU" sz="2800" dirty="0"/>
              <a:t> PRIMARY KEY (ID);</a:t>
            </a:r>
          </a:p>
          <a:p>
            <a:r>
              <a:rPr lang="hu-HU" sz="2800" dirty="0"/>
              <a:t>ALTER TABLE kutyusok ADD CONSTRAINT </a:t>
            </a:r>
            <a:r>
              <a:rPr lang="hu-HU" sz="2800" dirty="0" err="1"/>
              <a:t>k_ck</a:t>
            </a:r>
            <a:r>
              <a:rPr lang="hu-HU" sz="2800" dirty="0"/>
              <a:t> CHECK (nem IN(0, 1));</a:t>
            </a:r>
          </a:p>
          <a:p>
            <a:r>
              <a:rPr lang="hu-HU" sz="2800" dirty="0"/>
              <a:t>ALTER TABLE kutyusok ADD CONSTRAINT k_ck2 CHECK (</a:t>
            </a:r>
            <a:r>
              <a:rPr lang="hu-HU" sz="2800" dirty="0" err="1"/>
              <a:t>nev</a:t>
            </a:r>
            <a:r>
              <a:rPr lang="hu-HU" sz="2800" dirty="0"/>
              <a:t> IS NOT NULL);</a:t>
            </a:r>
          </a:p>
          <a:p>
            <a:r>
              <a:rPr lang="hu-HU" sz="2800" dirty="0"/>
              <a:t>ALTER TABLE kutyusok ADD CONSTRAINT </a:t>
            </a:r>
            <a:r>
              <a:rPr lang="hu-HU" sz="2800" dirty="0" err="1"/>
              <a:t>k_fk</a:t>
            </a:r>
            <a:r>
              <a:rPr lang="hu-HU" sz="2800" dirty="0"/>
              <a:t> FOREIGN KEY (</a:t>
            </a:r>
            <a:r>
              <a:rPr lang="hu-HU" sz="2800" dirty="0" err="1"/>
              <a:t>gazd_ID</a:t>
            </a:r>
            <a:r>
              <a:rPr lang="hu-HU" sz="2800" dirty="0"/>
              <a:t>) </a:t>
            </a:r>
            <a:br>
              <a:rPr lang="hu-HU" sz="2800" dirty="0"/>
            </a:br>
            <a:r>
              <a:rPr lang="hu-HU" sz="2800" dirty="0"/>
              <a:t>REFERENCES </a:t>
            </a:r>
            <a:r>
              <a:rPr lang="hu-HU" sz="2800" dirty="0" err="1"/>
              <a:t>employees</a:t>
            </a:r>
            <a:r>
              <a:rPr lang="hu-HU" sz="2800" dirty="0"/>
              <a:t> (</a:t>
            </a:r>
            <a:r>
              <a:rPr lang="hu-HU" sz="2800" dirty="0" err="1"/>
              <a:t>employee_id</a:t>
            </a:r>
            <a:r>
              <a:rPr lang="hu-HU" sz="2800" dirty="0"/>
              <a:t>);</a:t>
            </a:r>
          </a:p>
          <a:p>
            <a:r>
              <a:rPr lang="hu-HU" sz="2800" dirty="0"/>
              <a:t>ALTER TABLE kutyusok ADD </a:t>
            </a:r>
            <a:br>
              <a:rPr lang="hu-HU" sz="2800" dirty="0"/>
            </a:br>
            <a:r>
              <a:rPr lang="hu-HU" sz="2800" dirty="0"/>
              <a:t>(email VARCHAR2(20) UNIQUE);</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136</a:t>
            </a:fld>
            <a:endParaRPr lang="hu-HU"/>
          </a:p>
        </p:txBody>
      </p:sp>
    </p:spTree>
    <p:extLst>
      <p:ext uri="{BB962C8B-B14F-4D97-AF65-F5344CB8AC3E}">
        <p14:creationId xmlns:p14="http://schemas.microsoft.com/office/powerpoint/2010/main" val="10542628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a:xfrm>
            <a:off x="1435608" y="1417638"/>
            <a:ext cx="7498080" cy="5251722"/>
          </a:xfrm>
        </p:spPr>
        <p:txBody>
          <a:bodyPr>
            <a:noAutofit/>
          </a:bodyPr>
          <a:lstStyle/>
          <a:p>
            <a:pPr marL="82296" indent="0">
              <a:buNone/>
            </a:pPr>
            <a:r>
              <a:rPr lang="hu-HU" sz="2000" dirty="0">
                <a:latin typeface="Gill Sans MT (Szövegtörzs)"/>
              </a:rPr>
              <a:t>CREATE TABLE kutyusok (</a:t>
            </a:r>
          </a:p>
          <a:p>
            <a:pPr marL="82296" indent="0">
              <a:buNone/>
            </a:pPr>
            <a:r>
              <a:rPr lang="hu-HU" sz="2000" dirty="0">
                <a:latin typeface="Gill Sans MT (Szövegtörzs)"/>
              </a:rPr>
              <a:t>	ID NUMBER(3),</a:t>
            </a:r>
          </a:p>
          <a:p>
            <a:pPr marL="82296" indent="0">
              <a:buNone/>
            </a:pPr>
            <a:r>
              <a:rPr lang="hu-HU" sz="2000" dirty="0">
                <a:latin typeface="Gill Sans MT (Szövegtörzs)"/>
              </a:rPr>
              <a:t>	</a:t>
            </a:r>
            <a:r>
              <a:rPr lang="hu-HU" sz="2000" dirty="0" err="1">
                <a:latin typeface="Gill Sans MT (Szövegtörzs)"/>
              </a:rPr>
              <a:t>nev</a:t>
            </a:r>
            <a:r>
              <a:rPr lang="hu-HU" sz="2000" dirty="0">
                <a:latin typeface="Gill Sans MT (Szövegtörzs)"/>
              </a:rPr>
              <a:t> VARCHAR2(20),</a:t>
            </a:r>
          </a:p>
          <a:p>
            <a:pPr marL="82296" indent="0">
              <a:buNone/>
            </a:pPr>
            <a:r>
              <a:rPr lang="hu-HU" sz="2000" dirty="0">
                <a:latin typeface="Gill Sans MT (Szövegtörzs)"/>
              </a:rPr>
              <a:t>	nem NUMBER(1),</a:t>
            </a:r>
          </a:p>
          <a:p>
            <a:pPr marL="82296" indent="0">
              <a:buNone/>
            </a:pPr>
            <a:r>
              <a:rPr lang="hu-HU" sz="2000" dirty="0">
                <a:latin typeface="Gill Sans MT (Szövegtörzs)"/>
              </a:rPr>
              <a:t>	</a:t>
            </a:r>
            <a:r>
              <a:rPr lang="hu-HU" sz="2000" dirty="0" err="1">
                <a:latin typeface="Gill Sans MT (Szövegtörzs)"/>
              </a:rPr>
              <a:t>szuldatum</a:t>
            </a:r>
            <a:r>
              <a:rPr lang="hu-HU" sz="2000" dirty="0">
                <a:latin typeface="Gill Sans MT (Szövegtörzs)"/>
              </a:rPr>
              <a:t> DATE,</a:t>
            </a:r>
          </a:p>
          <a:p>
            <a:pPr marL="82296" indent="0">
              <a:buNone/>
            </a:pPr>
            <a:r>
              <a:rPr lang="hu-HU" sz="2000" dirty="0">
                <a:latin typeface="Gill Sans MT (Szövegtörzs)"/>
              </a:rPr>
              <a:t>	</a:t>
            </a:r>
            <a:r>
              <a:rPr lang="hu-HU" sz="2000" dirty="0" err="1">
                <a:latin typeface="Gill Sans MT (Szövegtörzs)"/>
              </a:rPr>
              <a:t>gazd_ID</a:t>
            </a:r>
            <a:r>
              <a:rPr lang="hu-HU" sz="2000" dirty="0">
                <a:latin typeface="Gill Sans MT (Szövegtörzs)"/>
              </a:rPr>
              <a:t> NUMBER,</a:t>
            </a:r>
          </a:p>
          <a:p>
            <a:pPr marL="82296" indent="0">
              <a:buNone/>
            </a:pPr>
            <a:r>
              <a:rPr lang="hu-HU" sz="2000" dirty="0">
                <a:latin typeface="Gill Sans MT (Szövegtörzs)"/>
              </a:rPr>
              <a:t>	email VARCHAR2(25),</a:t>
            </a:r>
          </a:p>
          <a:p>
            <a:pPr marL="82296" indent="0">
              <a:buNone/>
            </a:pPr>
            <a:r>
              <a:rPr lang="hu-HU" sz="2000" dirty="0">
                <a:latin typeface="Gill Sans MT (Szövegtörzs)"/>
              </a:rPr>
              <a:t>	CONSTRAINT </a:t>
            </a:r>
            <a:r>
              <a:rPr lang="hu-HU" sz="2000" dirty="0" err="1">
                <a:latin typeface="Gill Sans MT (Szövegtörzs)"/>
              </a:rPr>
              <a:t>k_pk</a:t>
            </a:r>
            <a:r>
              <a:rPr lang="hu-HU" sz="2000" dirty="0">
                <a:latin typeface="Gill Sans MT (Szövegtörzs)"/>
              </a:rPr>
              <a:t> PRIMARY KEY (ID),</a:t>
            </a:r>
          </a:p>
          <a:p>
            <a:pPr marL="82296" indent="0">
              <a:buNone/>
            </a:pPr>
            <a:r>
              <a:rPr lang="hu-HU" sz="2000" dirty="0">
                <a:latin typeface="Gill Sans MT (Szövegtörzs)"/>
              </a:rPr>
              <a:t>	FOREIGN KEY (</a:t>
            </a:r>
            <a:r>
              <a:rPr lang="hu-HU" sz="2000" dirty="0" err="1">
                <a:latin typeface="Gill Sans MT (Szövegtörzs)"/>
              </a:rPr>
              <a:t>gazd_id</a:t>
            </a:r>
            <a:r>
              <a:rPr lang="hu-HU" sz="2000" dirty="0">
                <a:latin typeface="Gill Sans MT (Szövegtörzs)"/>
              </a:rPr>
              <a:t>) </a:t>
            </a:r>
            <a:br>
              <a:rPr lang="hu-HU" sz="2000" dirty="0">
                <a:latin typeface="Gill Sans MT (Szövegtörzs)"/>
              </a:rPr>
            </a:br>
            <a:r>
              <a:rPr lang="hu-HU" sz="2000" dirty="0">
                <a:latin typeface="Gill Sans MT (Szövegtörzs)"/>
              </a:rPr>
              <a:t>	REFERENCES </a:t>
            </a:r>
            <a:r>
              <a:rPr lang="hu-HU" sz="2000" dirty="0" err="1">
                <a:latin typeface="Gill Sans MT (Szövegtörzs)"/>
              </a:rPr>
              <a:t>employees</a:t>
            </a:r>
            <a:r>
              <a:rPr lang="hu-HU" sz="2000" dirty="0">
                <a:latin typeface="Gill Sans MT (Szövegtörzs)"/>
              </a:rPr>
              <a:t> (</a:t>
            </a:r>
            <a:r>
              <a:rPr lang="hu-HU" sz="2000" dirty="0" err="1">
                <a:latin typeface="Gill Sans MT (Szövegtörzs)"/>
              </a:rPr>
              <a:t>employee_id</a:t>
            </a:r>
            <a:r>
              <a:rPr lang="hu-HU" sz="2000" dirty="0">
                <a:latin typeface="Gill Sans MT (Szövegtörzs)"/>
              </a:rPr>
              <a:t>),,</a:t>
            </a:r>
          </a:p>
          <a:p>
            <a:pPr marL="82296" indent="0">
              <a:buNone/>
            </a:pPr>
            <a:r>
              <a:rPr lang="hu-HU" sz="2000" dirty="0">
                <a:latin typeface="Gill Sans MT (Szövegtörzs)"/>
              </a:rPr>
              <a:t>	CONSTRAINT </a:t>
            </a:r>
            <a:r>
              <a:rPr lang="hu-HU" sz="2000" dirty="0" err="1">
                <a:latin typeface="Gill Sans MT (Szövegtörzs)"/>
              </a:rPr>
              <a:t>k_ck</a:t>
            </a:r>
            <a:r>
              <a:rPr lang="hu-HU" sz="2000" dirty="0">
                <a:latin typeface="Gill Sans MT (Szövegtörzs)"/>
              </a:rPr>
              <a:t> CHECK (nem IN(0, 1)),</a:t>
            </a:r>
          </a:p>
          <a:p>
            <a:pPr marL="82296" indent="0">
              <a:buNone/>
            </a:pPr>
            <a:r>
              <a:rPr lang="hu-HU" sz="2000" dirty="0">
                <a:latin typeface="Gill Sans MT (Szövegtörzs)"/>
              </a:rPr>
              <a:t>	CONSTRAINT k_ck2 CHECK (</a:t>
            </a:r>
            <a:r>
              <a:rPr lang="hu-HU" sz="2000" dirty="0" err="1">
                <a:latin typeface="Gill Sans MT (Szövegtörzs)"/>
              </a:rPr>
              <a:t>nev</a:t>
            </a:r>
            <a:r>
              <a:rPr lang="hu-HU" sz="2000" dirty="0">
                <a:latin typeface="Gill Sans MT (Szövegtörzs)"/>
              </a:rPr>
              <a:t> IS NOT NULL),</a:t>
            </a:r>
          </a:p>
          <a:p>
            <a:pPr marL="82296" indent="0">
              <a:buNone/>
            </a:pPr>
            <a:r>
              <a:rPr lang="hu-HU" sz="2000" dirty="0">
                <a:latin typeface="Gill Sans MT (Szövegtörzs)"/>
              </a:rPr>
              <a:t>	CONSTRAINT </a:t>
            </a:r>
            <a:r>
              <a:rPr lang="hu-HU" sz="2000" dirty="0" err="1">
                <a:latin typeface="Gill Sans MT (Szövegtörzs)"/>
              </a:rPr>
              <a:t>k_un</a:t>
            </a:r>
            <a:r>
              <a:rPr lang="hu-HU" sz="2000" dirty="0">
                <a:latin typeface="Gill Sans MT (Szövegtörzs)"/>
              </a:rPr>
              <a:t> UNIQUE (email)</a:t>
            </a:r>
          </a:p>
          <a:p>
            <a:pPr marL="82296" indent="0">
              <a:buNone/>
            </a:pPr>
            <a:r>
              <a:rPr lang="hu-HU" sz="2000" dirty="0">
                <a:latin typeface="Gill Sans MT (Szövegtörzs)"/>
              </a:rPr>
              <a:t>);</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137</a:t>
            </a:fld>
            <a:endParaRPr lang="hu-HU"/>
          </a:p>
        </p:txBody>
      </p:sp>
    </p:spTree>
    <p:extLst>
      <p:ext uri="{BB962C8B-B14F-4D97-AF65-F5344CB8AC3E}">
        <p14:creationId xmlns:p14="http://schemas.microsoft.com/office/powerpoint/2010/main" val="11901560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1192088" y="2286000"/>
            <a:ext cx="7772400" cy="1143000"/>
          </a:xfrm>
        </p:spPr>
        <p:txBody>
          <a:bodyPr anchor="ctr"/>
          <a:lstStyle/>
          <a:p>
            <a:r>
              <a:rPr lang="hu-HU" altLang="en-US" sz="4400" dirty="0"/>
              <a:t>Indexek</a:t>
            </a:r>
          </a:p>
        </p:txBody>
      </p:sp>
      <p:sp>
        <p:nvSpPr>
          <p:cNvPr id="65539" name="Rectangle 3"/>
          <p:cNvSpPr>
            <a:spLocks noGrp="1" noChangeArrowheads="1"/>
          </p:cNvSpPr>
          <p:nvPr>
            <p:ph type="subTitle" idx="1"/>
          </p:nvPr>
        </p:nvSpPr>
        <p:spPr>
          <a:xfrm>
            <a:off x="1371600" y="3886200"/>
            <a:ext cx="6400800" cy="1752600"/>
          </a:xfrm>
        </p:spPr>
        <p:txBody>
          <a:bodyPr/>
          <a:lstStyle/>
          <a:p>
            <a:endParaRPr lang="en-US" altLang="en-US" sz="3200"/>
          </a:p>
        </p:txBody>
      </p:sp>
    </p:spTree>
    <p:extLst>
      <p:ext uri="{BB962C8B-B14F-4D97-AF65-F5344CB8AC3E}">
        <p14:creationId xmlns:p14="http://schemas.microsoft.com/office/powerpoint/2010/main" val="18405644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FC500170-AC7A-4AC0-877A-E1D76D72367F}" type="slidenum">
              <a:rPr lang="hu-HU" altLang="en-US"/>
              <a:pPr/>
              <a:t>139</a:t>
            </a:fld>
            <a:endParaRPr lang="hu-HU" altLang="en-US"/>
          </a:p>
        </p:txBody>
      </p:sp>
      <p:sp>
        <p:nvSpPr>
          <p:cNvPr id="92162" name="Rectangle 2"/>
          <p:cNvSpPr>
            <a:spLocks noGrp="1" noChangeArrowheads="1"/>
          </p:cNvSpPr>
          <p:nvPr>
            <p:ph type="title"/>
          </p:nvPr>
        </p:nvSpPr>
        <p:spPr>
          <a:xfrm>
            <a:off x="1175320" y="304800"/>
            <a:ext cx="7772400" cy="1143000"/>
          </a:xfrm>
        </p:spPr>
        <p:txBody>
          <a:bodyPr/>
          <a:lstStyle/>
          <a:p>
            <a:r>
              <a:rPr lang="hu-HU" altLang="en-US" sz="4000"/>
              <a:t>Alapelvek</a:t>
            </a:r>
            <a:endParaRPr lang="hu-HU" altLang="en-US"/>
          </a:p>
        </p:txBody>
      </p:sp>
      <p:sp>
        <p:nvSpPr>
          <p:cNvPr id="92163" name="Rectangle 3"/>
          <p:cNvSpPr>
            <a:spLocks noGrp="1" noChangeArrowheads="1"/>
          </p:cNvSpPr>
          <p:nvPr>
            <p:ph type="body" idx="1"/>
          </p:nvPr>
        </p:nvSpPr>
        <p:spPr>
          <a:xfrm>
            <a:off x="1022920" y="1524000"/>
            <a:ext cx="8229600" cy="4572000"/>
          </a:xfrm>
        </p:spPr>
        <p:txBody>
          <a:bodyPr>
            <a:normAutofit fontScale="92500"/>
          </a:bodyPr>
          <a:lstStyle/>
          <a:p>
            <a:r>
              <a:rPr lang="hu-HU" altLang="en-US" sz="2800" dirty="0"/>
              <a:t>Az indexek az adott mező(k) szerinti keresést és rendezést gyorsító segédobjektumok (nem adattáblák!)</a:t>
            </a:r>
          </a:p>
          <a:p>
            <a:r>
              <a:rPr lang="hu-HU" altLang="en-US" sz="2800" dirty="0"/>
              <a:t>Azokat a mezőket indexeljük, amik szerint gyakran keresünk vagy rendezünk</a:t>
            </a:r>
          </a:p>
          <a:p>
            <a:r>
              <a:rPr lang="hu-HU" altLang="en-US" sz="2800" dirty="0"/>
              <a:t>A jó index gyorsítja a lekérdezést</a:t>
            </a:r>
          </a:p>
          <a:p>
            <a:r>
              <a:rPr lang="hu-HU" altLang="en-US" sz="2800" dirty="0"/>
              <a:t>A kulcs szerint automatikusan készül index is</a:t>
            </a:r>
          </a:p>
          <a:p>
            <a:r>
              <a:rPr lang="hu-HU" altLang="en-US" sz="2800" dirty="0"/>
              <a:t>A felesleges index lassítja az adatbázist - az indexek karbantartása is időbe kerül!</a:t>
            </a:r>
          </a:p>
          <a:p>
            <a:r>
              <a:rPr lang="hu-HU" altLang="en-US" sz="2800" b="1" dirty="0"/>
              <a:t>Az idegen kulcsokat általában érdemes indexelni (</a:t>
            </a:r>
            <a:r>
              <a:rPr lang="hu-HU" altLang="en-US" sz="2800" b="1" dirty="0" err="1"/>
              <a:t>join-okra</a:t>
            </a:r>
            <a:r>
              <a:rPr lang="hu-HU" altLang="en-US" sz="2800" b="1" dirty="0"/>
              <a:t> tekintettel)</a:t>
            </a:r>
            <a:endParaRPr lang="hu-HU" altLang="en-US" dirty="0"/>
          </a:p>
        </p:txBody>
      </p:sp>
      <p:sp>
        <p:nvSpPr>
          <p:cNvPr id="5" name="Szövegdoboz 4">
            <a:extLst>
              <a:ext uri="{FF2B5EF4-FFF2-40B4-BE49-F238E27FC236}">
                <a16:creationId xmlns:a16="http://schemas.microsoft.com/office/drawing/2014/main" id="{A541283E-F5CC-4F9C-AB6D-8048EDC9F95B}"/>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80266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defRPr/>
            </a:pPr>
            <a:r>
              <a:rPr lang="hu-HU" dirty="0"/>
              <a:t>Feltételek</a:t>
            </a:r>
          </a:p>
        </p:txBody>
      </p:sp>
      <p:sp>
        <p:nvSpPr>
          <p:cNvPr id="17411" name="Rectangle 3"/>
          <p:cNvSpPr>
            <a:spLocks noGrp="1" noChangeArrowheads="1"/>
          </p:cNvSpPr>
          <p:nvPr>
            <p:ph idx="1"/>
          </p:nvPr>
        </p:nvSpPr>
        <p:spPr>
          <a:xfrm>
            <a:off x="1115616" y="1451917"/>
            <a:ext cx="8136904" cy="4857403"/>
          </a:xfrm>
        </p:spPr>
        <p:txBody>
          <a:bodyPr>
            <a:normAutofit/>
          </a:bodyPr>
          <a:lstStyle/>
          <a:p>
            <a:pPr eaLnBrk="1" hangingPunct="1">
              <a:defRPr/>
            </a:pPr>
            <a:r>
              <a:rPr lang="hu-HU" sz="3600" dirty="0"/>
              <a:t>…</a:t>
            </a:r>
            <a:r>
              <a:rPr lang="hu-HU" dirty="0"/>
              <a:t>és ki kap 2000 dollárnál több jutalékot? Mennyit?</a:t>
            </a:r>
          </a:p>
          <a:p>
            <a:pPr eaLnBrk="1" hangingPunct="1">
              <a:defRPr/>
            </a:pPr>
            <a:endParaRPr lang="hu-HU" sz="4000" dirty="0"/>
          </a:p>
          <a:p>
            <a:pPr>
              <a:buNone/>
              <a:defRPr/>
            </a:pPr>
            <a:r>
              <a:rPr lang="en-US" sz="2800" dirty="0">
                <a:latin typeface="Consolas" panose="020B0609020204030204" pitchFamily="49" charset="0"/>
                <a:cs typeface="Consolas" panose="020B0609020204030204" pitchFamily="49" charset="0"/>
              </a:rPr>
              <a:t>SELECT </a:t>
            </a:r>
            <a:r>
              <a:rPr lang="en-US" sz="2800" dirty="0" err="1">
                <a:latin typeface="Consolas" panose="020B0609020204030204" pitchFamily="49" charset="0"/>
                <a:cs typeface="Consolas" panose="020B0609020204030204" pitchFamily="49" charset="0"/>
              </a:rPr>
              <a:t>first_name</a:t>
            </a:r>
            <a:r>
              <a:rPr lang="en-US" sz="2800" dirty="0">
                <a:latin typeface="Consolas" panose="020B0609020204030204" pitchFamily="49" charset="0"/>
                <a:cs typeface="Consolas" panose="020B0609020204030204" pitchFamily="49" charset="0"/>
              </a:rPr>
              <a:t>, </a:t>
            </a:r>
            <a:r>
              <a:rPr lang="en-US" sz="2800" b="1" dirty="0">
                <a:latin typeface="Consolas" panose="020B0609020204030204" pitchFamily="49" charset="0"/>
                <a:cs typeface="Consolas" panose="020B0609020204030204" pitchFamily="49" charset="0"/>
              </a:rPr>
              <a:t>NVL(</a:t>
            </a:r>
            <a:r>
              <a:rPr lang="en-US" sz="2800" dirty="0">
                <a:latin typeface="Consolas" panose="020B0609020204030204" pitchFamily="49" charset="0"/>
                <a:cs typeface="Consolas" panose="020B0609020204030204" pitchFamily="49" charset="0"/>
              </a:rPr>
              <a:t>commission_pct</a:t>
            </a:r>
            <a:r>
              <a:rPr lang="en-US" sz="2800" b="1" dirty="0">
                <a:latin typeface="Consolas" panose="020B0609020204030204" pitchFamily="49" charset="0"/>
                <a:cs typeface="Consolas" panose="020B0609020204030204" pitchFamily="49" charset="0"/>
              </a:rPr>
              <a:t>,0)</a:t>
            </a:r>
            <a:r>
              <a:rPr lang="en-US" sz="2800" dirty="0">
                <a:latin typeface="Consolas" panose="020B0609020204030204" pitchFamily="49" charset="0"/>
                <a:cs typeface="Consolas" panose="020B0609020204030204" pitchFamily="49" charset="0"/>
              </a:rPr>
              <a:t>*salary </a:t>
            </a:r>
            <a:r>
              <a:rPr lang="en-US" sz="2800" dirty="0" err="1">
                <a:latin typeface="Consolas" panose="020B0609020204030204" pitchFamily="49" charset="0"/>
                <a:cs typeface="Consolas" panose="020B0609020204030204" pitchFamily="49" charset="0"/>
              </a:rPr>
              <a:t>Jutalék</a:t>
            </a:r>
            <a:endParaRPr lang="en-US" sz="2800" dirty="0">
              <a:latin typeface="Consolas" panose="020B0609020204030204" pitchFamily="49" charset="0"/>
              <a:cs typeface="Consolas" panose="020B0609020204030204" pitchFamily="49" charset="0"/>
            </a:endParaRPr>
          </a:p>
          <a:p>
            <a:pPr>
              <a:buNone/>
              <a:defRPr/>
            </a:pPr>
            <a:r>
              <a:rPr lang="en-US" sz="2800" dirty="0">
                <a:latin typeface="Consolas" panose="020B0609020204030204" pitchFamily="49" charset="0"/>
                <a:cs typeface="Consolas" panose="020B0609020204030204" pitchFamily="49" charset="0"/>
              </a:rPr>
              <a:t>FROM employees </a:t>
            </a:r>
          </a:p>
          <a:p>
            <a:pPr>
              <a:buNone/>
              <a:defRPr/>
            </a:pPr>
            <a:r>
              <a:rPr lang="en-US" sz="2800" dirty="0">
                <a:latin typeface="Consolas" panose="020B0609020204030204" pitchFamily="49" charset="0"/>
                <a:cs typeface="Consolas" panose="020B0609020204030204" pitchFamily="49" charset="0"/>
              </a:rPr>
              <a:t>WHERE </a:t>
            </a:r>
            <a:r>
              <a:rPr lang="en-US" sz="2800" b="1" dirty="0">
                <a:latin typeface="Consolas" panose="020B0609020204030204" pitchFamily="49" charset="0"/>
                <a:cs typeface="Consolas" panose="020B0609020204030204" pitchFamily="49" charset="0"/>
              </a:rPr>
              <a:t>NVL(</a:t>
            </a:r>
            <a:r>
              <a:rPr lang="en-US" sz="2800" dirty="0">
                <a:latin typeface="Consolas" panose="020B0609020204030204" pitchFamily="49" charset="0"/>
                <a:cs typeface="Consolas" panose="020B0609020204030204" pitchFamily="49" charset="0"/>
              </a:rPr>
              <a:t>commission_pct</a:t>
            </a:r>
            <a:r>
              <a:rPr lang="en-US" sz="2800" b="1" dirty="0">
                <a:latin typeface="Consolas" panose="020B0609020204030204" pitchFamily="49" charset="0"/>
                <a:cs typeface="Consolas" panose="020B0609020204030204" pitchFamily="49" charset="0"/>
              </a:rPr>
              <a:t>,0)</a:t>
            </a:r>
            <a:r>
              <a:rPr lang="en-US" sz="2800" dirty="0">
                <a:latin typeface="Consolas" panose="020B0609020204030204" pitchFamily="49" charset="0"/>
                <a:cs typeface="Consolas" panose="020B0609020204030204" pitchFamily="49" charset="0"/>
              </a:rPr>
              <a:t>*salary&gt;</a:t>
            </a:r>
            <a:r>
              <a:rPr lang="hu-HU" sz="2800" dirty="0">
                <a:latin typeface="Consolas" panose="020B0609020204030204" pitchFamily="49" charset="0"/>
                <a:cs typeface="Consolas" panose="020B0609020204030204" pitchFamily="49" charset="0"/>
              </a:rPr>
              <a:t>20</a:t>
            </a:r>
            <a:r>
              <a:rPr lang="en-US" sz="2800" dirty="0">
                <a:latin typeface="Consolas" panose="020B0609020204030204" pitchFamily="49" charset="0"/>
                <a:cs typeface="Consolas" panose="020B0609020204030204" pitchFamily="49" charset="0"/>
              </a:rPr>
              <a:t>00;</a:t>
            </a:r>
            <a:endParaRPr lang="hu-HU" sz="2800" dirty="0">
              <a:latin typeface="Consolas" panose="020B0609020204030204" pitchFamily="49" charset="0"/>
              <a:cs typeface="Consolas" panose="020B0609020204030204" pitchFamily="49" charset="0"/>
            </a:endParaRPr>
          </a:p>
          <a:p>
            <a:pPr>
              <a:buNone/>
              <a:defRPr/>
            </a:pPr>
            <a:endParaRPr lang="hu-HU" sz="2800" dirty="0">
              <a:latin typeface="Consolas" panose="020B0609020204030204" pitchFamily="49" charset="0"/>
              <a:cs typeface="Consolas" panose="020B0609020204030204" pitchFamily="49" charset="0"/>
            </a:endParaRPr>
          </a:p>
          <a:p>
            <a:pPr lvl="1">
              <a:defRPr/>
            </a:pPr>
            <a:r>
              <a:rPr lang="hu-HU" dirty="0"/>
              <a:t>Vigyázat! a "WHERE Jutalék&gt;2000" nem működik!</a:t>
            </a:r>
          </a:p>
        </p:txBody>
      </p:sp>
      <p:sp>
        <p:nvSpPr>
          <p:cNvPr id="11267" name="Dia számának helye 4"/>
          <p:cNvSpPr>
            <a:spLocks noGrp="1"/>
          </p:cNvSpPr>
          <p:nvPr>
            <p:ph type="sldNum" sz="quarter" idx="12"/>
          </p:nvPr>
        </p:nvSpPr>
        <p:spPr>
          <a:noFill/>
        </p:spPr>
        <p:txBody>
          <a:bodyPr/>
          <a:lstStyle/>
          <a:p>
            <a:fld id="{2786AF77-F22F-49A6-9C57-C22E3FBCC471}" type="slidenum">
              <a:rPr lang="hu-HU" smtClean="0"/>
              <a:pPr/>
              <a:t>14</a:t>
            </a:fld>
            <a:endParaRPr lang="hu-HU"/>
          </a:p>
        </p:txBody>
      </p:sp>
      <p:sp>
        <p:nvSpPr>
          <p:cNvPr id="5" name="Szövegdoboz 4">
            <a:extLst>
              <a:ext uri="{FF2B5EF4-FFF2-40B4-BE49-F238E27FC236}">
                <a16:creationId xmlns:a16="http://schemas.microsoft.com/office/drawing/2014/main" id="{1E28A627-3B25-4903-AD95-FC7FF5BC698A}"/>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6658231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C73F23D3-BEDC-41BC-9647-1E5CE493ABAD}" type="slidenum">
              <a:rPr lang="hu-HU" altLang="en-US"/>
              <a:pPr/>
              <a:t>140</a:t>
            </a:fld>
            <a:endParaRPr lang="hu-HU" altLang="en-US"/>
          </a:p>
        </p:txBody>
      </p:sp>
      <p:sp>
        <p:nvSpPr>
          <p:cNvPr id="95234" name="Rectangle 2"/>
          <p:cNvSpPr>
            <a:spLocks noGrp="1" noChangeArrowheads="1"/>
          </p:cNvSpPr>
          <p:nvPr>
            <p:ph type="title"/>
          </p:nvPr>
        </p:nvSpPr>
        <p:spPr>
          <a:xfrm>
            <a:off x="1264096" y="0"/>
            <a:ext cx="7772400" cy="990600"/>
          </a:xfrm>
        </p:spPr>
        <p:txBody>
          <a:bodyPr/>
          <a:lstStyle/>
          <a:p>
            <a:r>
              <a:rPr lang="hu-HU" altLang="en-US" sz="4000" dirty="0"/>
              <a:t>Index létrehozása</a:t>
            </a:r>
            <a:endParaRPr lang="hu-HU" altLang="en-US" dirty="0"/>
          </a:p>
        </p:txBody>
      </p:sp>
      <p:sp>
        <p:nvSpPr>
          <p:cNvPr id="95235" name="Rectangle 3"/>
          <p:cNvSpPr>
            <a:spLocks noGrp="1" noChangeArrowheads="1"/>
          </p:cNvSpPr>
          <p:nvPr>
            <p:ph type="body" idx="1"/>
          </p:nvPr>
        </p:nvSpPr>
        <p:spPr>
          <a:xfrm>
            <a:off x="899592" y="914400"/>
            <a:ext cx="8610600" cy="5181600"/>
          </a:xfrm>
        </p:spPr>
        <p:txBody>
          <a:bodyPr>
            <a:normAutofit lnSpcReduction="10000"/>
          </a:bodyPr>
          <a:lstStyle/>
          <a:p>
            <a:r>
              <a:rPr lang="hu-HU" altLang="en-US" sz="2800"/>
              <a:t>Formája:</a:t>
            </a:r>
            <a:br>
              <a:rPr lang="hu-HU" altLang="en-US" sz="2800"/>
            </a:br>
            <a:r>
              <a:rPr lang="hu-HU" altLang="en-US" sz="2800"/>
              <a:t>CREATE [UNIQUE] INDEX indexnév</a:t>
            </a:r>
            <a:br>
              <a:rPr lang="hu-HU" altLang="en-US" sz="2800"/>
            </a:br>
            <a:r>
              <a:rPr lang="hu-HU" altLang="en-US" sz="2800"/>
              <a:t>	ON táblanév (mezőnév [sorrend]</a:t>
            </a:r>
            <a:br>
              <a:rPr lang="hu-HU" altLang="en-US" sz="2800"/>
            </a:br>
            <a:r>
              <a:rPr lang="hu-HU" altLang="en-US" sz="2800"/>
              <a:t>		[, mezőnév [sorrend] … ]);</a:t>
            </a:r>
          </a:p>
          <a:p>
            <a:pPr lvl="1"/>
            <a:r>
              <a:rPr lang="hu-HU" altLang="en-US" sz="2400"/>
              <a:t>sorrend: ASC = növekvő (alapértelmezés), DESC = csökkenő</a:t>
            </a:r>
          </a:p>
          <a:p>
            <a:pPr lvl="1"/>
            <a:r>
              <a:rPr lang="hu-HU" altLang="en-US" sz="2400"/>
              <a:t>UNIQUE: az index alapjául szolgáló mezők kötelezően egyediek</a:t>
            </a:r>
          </a:p>
          <a:p>
            <a:r>
              <a:rPr lang="hu-HU" altLang="en-US" sz="2800"/>
              <a:t>Példa:</a:t>
            </a:r>
            <a:br>
              <a:rPr lang="hu-HU" altLang="en-US" sz="2800"/>
            </a:br>
            <a:r>
              <a:rPr lang="hu-HU" altLang="en-US" sz="2800"/>
              <a:t>CREATE INDEX hallg_nevsor_idx</a:t>
            </a:r>
            <a:br>
              <a:rPr lang="hu-HU" altLang="en-US" sz="2800"/>
            </a:br>
            <a:r>
              <a:rPr lang="hu-HU" altLang="en-US" sz="2800"/>
              <a:t>	ON hallgato (nev, evfolyam DESC);</a:t>
            </a:r>
          </a:p>
          <a:p>
            <a:pPr lvl="1"/>
            <a:r>
              <a:rPr lang="hu-HU" altLang="en-US" sz="2400"/>
              <a:t>név szerint növekvő, azonos nevűeknél évfolyam szerint csökkenő sorrend</a:t>
            </a:r>
          </a:p>
        </p:txBody>
      </p:sp>
      <p:sp>
        <p:nvSpPr>
          <p:cNvPr id="5" name="Szövegdoboz 4">
            <a:extLst>
              <a:ext uri="{FF2B5EF4-FFF2-40B4-BE49-F238E27FC236}">
                <a16:creationId xmlns:a16="http://schemas.microsoft.com/office/drawing/2014/main" id="{6FF00208-618D-4499-A7B4-1F92A95A194A}"/>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1900831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BA2D73DA-AF4A-4A7C-B117-614AF86B61DC}" type="slidenum">
              <a:rPr lang="hu-HU" altLang="en-US"/>
              <a:pPr/>
              <a:t>141</a:t>
            </a:fld>
            <a:endParaRPr lang="hu-HU" altLang="en-US"/>
          </a:p>
        </p:txBody>
      </p:sp>
      <p:sp>
        <p:nvSpPr>
          <p:cNvPr id="94210" name="Rectangle 2"/>
          <p:cNvSpPr>
            <a:spLocks noGrp="1" noChangeArrowheads="1"/>
          </p:cNvSpPr>
          <p:nvPr>
            <p:ph type="title"/>
          </p:nvPr>
        </p:nvSpPr>
        <p:spPr>
          <a:xfrm>
            <a:off x="1187624" y="685800"/>
            <a:ext cx="7956376" cy="1143000"/>
          </a:xfrm>
        </p:spPr>
        <p:txBody>
          <a:bodyPr>
            <a:normAutofit fontScale="90000"/>
          </a:bodyPr>
          <a:lstStyle/>
          <a:p>
            <a:r>
              <a:rPr lang="hu-HU" altLang="en-US"/>
              <a:t>Értékek egyediségének ellenőrzése indexeléssel</a:t>
            </a:r>
          </a:p>
        </p:txBody>
      </p:sp>
      <p:sp>
        <p:nvSpPr>
          <p:cNvPr id="94211" name="Rectangle 3"/>
          <p:cNvSpPr>
            <a:spLocks noGrp="1" noChangeArrowheads="1"/>
          </p:cNvSpPr>
          <p:nvPr>
            <p:ph type="body" idx="1"/>
          </p:nvPr>
        </p:nvSpPr>
        <p:spPr>
          <a:xfrm>
            <a:off x="1120080" y="2362200"/>
            <a:ext cx="7772400" cy="3733800"/>
          </a:xfrm>
        </p:spPr>
        <p:txBody>
          <a:bodyPr/>
          <a:lstStyle/>
          <a:p>
            <a:r>
              <a:rPr lang="hu-HU" altLang="en-US" dirty="0"/>
              <a:t>A mezőre UNIQUE indexet készítünk, pl. CREATE UNIQUE INDEX </a:t>
            </a:r>
            <a:r>
              <a:rPr lang="hu-HU" altLang="en-US" dirty="0" err="1"/>
              <a:t>hallg_nev_idx</a:t>
            </a:r>
            <a:r>
              <a:rPr lang="hu-HU" altLang="en-US" dirty="0"/>
              <a:t> ON </a:t>
            </a:r>
            <a:r>
              <a:rPr lang="hu-HU" altLang="en-US" dirty="0" err="1"/>
              <a:t>hallgato</a:t>
            </a:r>
            <a:r>
              <a:rPr lang="hu-HU" altLang="en-US" dirty="0"/>
              <a:t> (</a:t>
            </a:r>
            <a:r>
              <a:rPr lang="hu-HU" altLang="en-US" dirty="0" err="1"/>
              <a:t>nev</a:t>
            </a:r>
            <a:r>
              <a:rPr lang="hu-HU" altLang="en-US" dirty="0"/>
              <a:t>);</a:t>
            </a:r>
          </a:p>
          <a:p>
            <a:r>
              <a:rPr lang="hu-HU" altLang="en-US" b="1" dirty="0"/>
              <a:t>1:N kapcsolat esetén az idegen kulcshoz sose készítsünk UNIQUE indexet!</a:t>
            </a:r>
            <a:endParaRPr lang="hu-HU" altLang="en-US" dirty="0"/>
          </a:p>
        </p:txBody>
      </p:sp>
      <p:sp>
        <p:nvSpPr>
          <p:cNvPr id="5" name="Szövegdoboz 4">
            <a:extLst>
              <a:ext uri="{FF2B5EF4-FFF2-40B4-BE49-F238E27FC236}">
                <a16:creationId xmlns:a16="http://schemas.microsoft.com/office/drawing/2014/main" id="{BC8AB0A8-AA71-4D0A-9A4E-CAFC925C5DB9}"/>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7176404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00898E93-03CB-43B4-B4AE-4A757F88175A}" type="slidenum">
              <a:rPr lang="hu-HU" altLang="en-US"/>
              <a:pPr/>
              <a:t>142</a:t>
            </a:fld>
            <a:endParaRPr lang="hu-HU" altLang="en-US"/>
          </a:p>
        </p:txBody>
      </p:sp>
      <p:sp>
        <p:nvSpPr>
          <p:cNvPr id="96258" name="Rectangle 2"/>
          <p:cNvSpPr>
            <a:spLocks noGrp="1" noChangeArrowheads="1"/>
          </p:cNvSpPr>
          <p:nvPr>
            <p:ph type="title"/>
          </p:nvPr>
        </p:nvSpPr>
        <p:spPr/>
        <p:txBody>
          <a:bodyPr/>
          <a:lstStyle/>
          <a:p>
            <a:r>
              <a:rPr lang="hu-HU" altLang="en-US"/>
              <a:t>Index törlése</a:t>
            </a:r>
          </a:p>
        </p:txBody>
      </p:sp>
      <p:sp>
        <p:nvSpPr>
          <p:cNvPr id="96259" name="Rectangle 3"/>
          <p:cNvSpPr>
            <a:spLocks noGrp="1" noChangeArrowheads="1"/>
          </p:cNvSpPr>
          <p:nvPr>
            <p:ph type="body" idx="1"/>
          </p:nvPr>
        </p:nvSpPr>
        <p:spPr/>
        <p:txBody>
          <a:bodyPr/>
          <a:lstStyle/>
          <a:p>
            <a:r>
              <a:rPr lang="hu-HU" altLang="en-US"/>
              <a:t>Formája:</a:t>
            </a:r>
            <a:br>
              <a:rPr lang="hu-HU" altLang="en-US"/>
            </a:br>
            <a:r>
              <a:rPr lang="hu-HU" altLang="en-US"/>
              <a:t>DROP INDEX indexnév;</a:t>
            </a:r>
          </a:p>
          <a:p>
            <a:r>
              <a:rPr lang="hu-HU" altLang="en-US"/>
              <a:t>Példa:</a:t>
            </a:r>
            <a:br>
              <a:rPr lang="hu-HU" altLang="en-US"/>
            </a:br>
            <a:r>
              <a:rPr lang="hu-HU" altLang="en-US"/>
              <a:t>DROP INDEX hallg_nevsor_idx; </a:t>
            </a:r>
          </a:p>
        </p:txBody>
      </p:sp>
    </p:spTree>
    <p:extLst>
      <p:ext uri="{BB962C8B-B14F-4D97-AF65-F5344CB8AC3E}">
        <p14:creationId xmlns:p14="http://schemas.microsoft.com/office/powerpoint/2010/main" val="11930690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a számának helye 5"/>
          <p:cNvSpPr>
            <a:spLocks noGrp="1"/>
          </p:cNvSpPr>
          <p:nvPr>
            <p:ph type="sldNum" sz="quarter" idx="12"/>
          </p:nvPr>
        </p:nvSpPr>
        <p:spPr/>
        <p:txBody>
          <a:bodyPr/>
          <a:lstStyle/>
          <a:p>
            <a:fld id="{8369093B-C4C2-45AB-8430-9DAF55874FCE}" type="slidenum">
              <a:rPr lang="hu-HU" altLang="en-US"/>
              <a:pPr/>
              <a:t>143</a:t>
            </a:fld>
            <a:endParaRPr lang="hu-HU" altLang="en-US"/>
          </a:p>
        </p:txBody>
      </p:sp>
      <p:sp>
        <p:nvSpPr>
          <p:cNvPr id="89090" name="Rectangle 2"/>
          <p:cNvSpPr>
            <a:spLocks noGrp="1" noChangeArrowheads="1"/>
          </p:cNvSpPr>
          <p:nvPr>
            <p:ph type="title"/>
          </p:nvPr>
        </p:nvSpPr>
        <p:spPr>
          <a:xfrm>
            <a:off x="1192088" y="381000"/>
            <a:ext cx="7772400" cy="1143000"/>
          </a:xfrm>
        </p:spPr>
        <p:txBody>
          <a:bodyPr/>
          <a:lstStyle/>
          <a:p>
            <a:r>
              <a:rPr lang="hu-HU" altLang="en-US" dirty="0"/>
              <a:t>Jó tudni … </a:t>
            </a:r>
          </a:p>
        </p:txBody>
      </p:sp>
      <p:sp>
        <p:nvSpPr>
          <p:cNvPr id="89091" name="Rectangle 3"/>
          <p:cNvSpPr>
            <a:spLocks noGrp="1" noChangeArrowheads="1"/>
          </p:cNvSpPr>
          <p:nvPr>
            <p:ph type="body" idx="1"/>
          </p:nvPr>
        </p:nvSpPr>
        <p:spPr>
          <a:xfrm>
            <a:off x="1192088" y="1752600"/>
            <a:ext cx="7772400" cy="4343400"/>
          </a:xfrm>
        </p:spPr>
        <p:txBody>
          <a:bodyPr/>
          <a:lstStyle/>
          <a:p>
            <a:r>
              <a:rPr lang="hu-HU" altLang="en-US"/>
              <a:t>A rendszer az indexeket minden rekord létrehozásakor, törlésekor vagy módosításakor aktualizálja</a:t>
            </a:r>
          </a:p>
          <a:p>
            <a:r>
              <a:rPr lang="hu-HU" altLang="en-US"/>
              <a:t>Tömeges adatmódosításnál (pl. adat-import) sok időt vesz igénybe</a:t>
            </a:r>
          </a:p>
          <a:p>
            <a:r>
              <a:rPr lang="hu-HU" altLang="en-US"/>
              <a:t>Sokszor érdemesebb az indexeket törölni, majd az adatmódosítások után újra létrehozni!</a:t>
            </a:r>
          </a:p>
        </p:txBody>
      </p:sp>
    </p:spTree>
    <p:extLst>
      <p:ext uri="{BB962C8B-B14F-4D97-AF65-F5344CB8AC3E}">
        <p14:creationId xmlns:p14="http://schemas.microsoft.com/office/powerpoint/2010/main" val="21978291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GB" b="1" dirty="0" err="1">
                <a:effectLst/>
              </a:rPr>
              <a:t>Adatbázis</a:t>
            </a:r>
            <a:r>
              <a:rPr lang="en-GB" b="1" dirty="0">
                <a:effectLst/>
              </a:rPr>
              <a:t>- </a:t>
            </a:r>
            <a:r>
              <a:rPr lang="en-GB" b="1" dirty="0" err="1">
                <a:effectLst/>
              </a:rPr>
              <a:t>és</a:t>
            </a:r>
            <a:r>
              <a:rPr lang="en-GB" b="1" dirty="0">
                <a:effectLst/>
              </a:rPr>
              <a:t> Big Data </a:t>
            </a:r>
            <a:r>
              <a:rPr lang="en-GB" b="1" dirty="0" err="1">
                <a:effectLst/>
              </a:rPr>
              <a:t>technológiák</a:t>
            </a:r>
            <a:endParaRPr lang="hu-HU" dirty="0"/>
          </a:p>
        </p:txBody>
      </p:sp>
      <p:sp>
        <p:nvSpPr>
          <p:cNvPr id="3" name="Alcím 2"/>
          <p:cNvSpPr>
            <a:spLocks noGrp="1"/>
          </p:cNvSpPr>
          <p:nvPr>
            <p:ph type="subTitle" idx="1"/>
          </p:nvPr>
        </p:nvSpPr>
        <p:spPr>
          <a:xfrm>
            <a:off x="1428120" y="3284984"/>
            <a:ext cx="7406640" cy="1752600"/>
          </a:xfrm>
        </p:spPr>
        <p:txBody>
          <a:bodyPr/>
          <a:lstStyle/>
          <a:p>
            <a:pPr algn="ctr"/>
            <a:r>
              <a:rPr lang="hu-HU" b="1" dirty="0" smtClean="0"/>
              <a:t>DML</a:t>
            </a:r>
            <a:endParaRPr lang="hu-HU" b="1" dirty="0"/>
          </a:p>
          <a:p>
            <a:endParaRPr lang="hu-HU" dirty="0"/>
          </a:p>
        </p:txBody>
      </p:sp>
    </p:spTree>
    <p:extLst>
      <p:ext uri="{BB962C8B-B14F-4D97-AF65-F5344CB8AC3E}">
        <p14:creationId xmlns:p14="http://schemas.microsoft.com/office/powerpoint/2010/main" val="18265409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utasítások kategóriái</a:t>
            </a:r>
          </a:p>
        </p:txBody>
      </p:sp>
      <p:sp>
        <p:nvSpPr>
          <p:cNvPr id="3" name="Tartalom helye 2"/>
          <p:cNvSpPr>
            <a:spLocks noGrp="1"/>
          </p:cNvSpPr>
          <p:nvPr>
            <p:ph idx="1"/>
          </p:nvPr>
        </p:nvSpPr>
        <p:spPr/>
        <p:txBody>
          <a:bodyPr>
            <a:normAutofit fontScale="92500" lnSpcReduction="10000"/>
          </a:bodyPr>
          <a:lstStyle/>
          <a:p>
            <a:r>
              <a:rPr lang="hu-HU" dirty="0"/>
              <a:t>DQL (Data </a:t>
            </a:r>
            <a:r>
              <a:rPr lang="hu-HU" dirty="0" err="1"/>
              <a:t>Query</a:t>
            </a:r>
            <a:r>
              <a:rPr lang="hu-HU" dirty="0"/>
              <a:t> </a:t>
            </a:r>
            <a:r>
              <a:rPr lang="hu-HU" dirty="0" err="1"/>
              <a:t>Language</a:t>
            </a:r>
            <a:r>
              <a:rPr lang="hu-HU" dirty="0"/>
              <a:t>)</a:t>
            </a:r>
          </a:p>
          <a:p>
            <a:pPr lvl="1"/>
            <a:r>
              <a:rPr lang="hu-HU" dirty="0"/>
              <a:t>SELECT</a:t>
            </a:r>
          </a:p>
          <a:p>
            <a:r>
              <a:rPr lang="hu-HU" dirty="0"/>
              <a:t>DDL (Data </a:t>
            </a:r>
            <a:r>
              <a:rPr lang="hu-HU" dirty="0" err="1"/>
              <a:t>Definition</a:t>
            </a:r>
            <a:r>
              <a:rPr lang="hu-HU" dirty="0"/>
              <a:t> </a:t>
            </a:r>
            <a:r>
              <a:rPr lang="hu-HU" dirty="0" err="1"/>
              <a:t>Language</a:t>
            </a:r>
            <a:r>
              <a:rPr lang="hu-HU" dirty="0"/>
              <a:t>)</a:t>
            </a:r>
          </a:p>
          <a:p>
            <a:pPr lvl="1"/>
            <a:r>
              <a:rPr lang="hu-HU" dirty="0"/>
              <a:t>CREATE, ALTER, DROP, TRUNCATE, RENAME</a:t>
            </a:r>
          </a:p>
          <a:p>
            <a:r>
              <a:rPr lang="hu-HU" dirty="0"/>
              <a:t>DML (Data </a:t>
            </a:r>
            <a:r>
              <a:rPr lang="hu-HU" dirty="0" err="1"/>
              <a:t>Manipulation</a:t>
            </a:r>
            <a:r>
              <a:rPr lang="hu-HU" dirty="0"/>
              <a:t> </a:t>
            </a:r>
            <a:r>
              <a:rPr lang="hu-HU" dirty="0" err="1"/>
              <a:t>Language</a:t>
            </a:r>
            <a:r>
              <a:rPr lang="hu-HU" dirty="0"/>
              <a:t>)</a:t>
            </a:r>
          </a:p>
          <a:p>
            <a:pPr lvl="1"/>
            <a:r>
              <a:rPr lang="hu-HU" dirty="0"/>
              <a:t>INSERT, UPDATE, DELETE</a:t>
            </a:r>
          </a:p>
          <a:p>
            <a:r>
              <a:rPr lang="hu-HU" dirty="0"/>
              <a:t>DCL (Data </a:t>
            </a:r>
            <a:r>
              <a:rPr lang="hu-HU" dirty="0" err="1"/>
              <a:t>Control</a:t>
            </a:r>
            <a:r>
              <a:rPr lang="hu-HU" dirty="0"/>
              <a:t> </a:t>
            </a:r>
            <a:r>
              <a:rPr lang="hu-HU" dirty="0" err="1"/>
              <a:t>Language</a:t>
            </a:r>
            <a:r>
              <a:rPr lang="hu-HU" dirty="0"/>
              <a:t>)</a:t>
            </a:r>
          </a:p>
          <a:p>
            <a:pPr lvl="1"/>
            <a:r>
              <a:rPr lang="hu-HU" dirty="0"/>
              <a:t>GRANT, REVOKE</a:t>
            </a:r>
          </a:p>
          <a:p>
            <a:r>
              <a:rPr lang="hu-HU" dirty="0"/>
              <a:t>TCL (</a:t>
            </a:r>
            <a:r>
              <a:rPr lang="hu-HU" dirty="0" err="1"/>
              <a:t>Transaction</a:t>
            </a:r>
            <a:r>
              <a:rPr lang="hu-HU" dirty="0"/>
              <a:t> </a:t>
            </a:r>
            <a:r>
              <a:rPr lang="hu-HU" dirty="0" err="1"/>
              <a:t>Control</a:t>
            </a:r>
            <a:r>
              <a:rPr lang="hu-HU" dirty="0"/>
              <a:t> </a:t>
            </a:r>
            <a:r>
              <a:rPr lang="hu-HU" dirty="0" err="1"/>
              <a:t>Language</a:t>
            </a:r>
            <a:r>
              <a:rPr lang="hu-HU" dirty="0"/>
              <a:t>)</a:t>
            </a:r>
          </a:p>
          <a:p>
            <a:pPr lvl="1"/>
            <a:r>
              <a:rPr lang="hu-HU" dirty="0"/>
              <a:t>SAVEPOINT, COMMIT, ROLLBACK</a:t>
            </a:r>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145</a:t>
            </a:fld>
            <a:endParaRPr lang="hu-HU"/>
          </a:p>
        </p:txBody>
      </p:sp>
    </p:spTree>
    <p:extLst>
      <p:ext uri="{BB962C8B-B14F-4D97-AF65-F5344CB8AC3E}">
        <p14:creationId xmlns:p14="http://schemas.microsoft.com/office/powerpoint/2010/main" val="17112096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defRPr/>
            </a:pPr>
            <a:r>
              <a:rPr lang="hu-HU"/>
              <a:t>DML és DDL utasítások</a:t>
            </a:r>
          </a:p>
        </p:txBody>
      </p:sp>
      <p:sp>
        <p:nvSpPr>
          <p:cNvPr id="63491" name="Rectangle 3"/>
          <p:cNvSpPr>
            <a:spLocks noGrp="1" noChangeArrowheads="1"/>
          </p:cNvSpPr>
          <p:nvPr>
            <p:ph idx="1"/>
          </p:nvPr>
        </p:nvSpPr>
        <p:spPr/>
        <p:txBody>
          <a:bodyPr>
            <a:normAutofit/>
          </a:bodyPr>
          <a:lstStyle/>
          <a:p>
            <a:pPr eaLnBrk="1" hangingPunct="1">
              <a:defRPr/>
            </a:pPr>
            <a:r>
              <a:rPr lang="hu-HU" sz="2800" dirty="0"/>
              <a:t>DML: Data </a:t>
            </a:r>
            <a:r>
              <a:rPr lang="hu-HU" sz="2800" dirty="0" err="1"/>
              <a:t>Manipulation</a:t>
            </a:r>
            <a:r>
              <a:rPr lang="hu-HU" sz="2800" dirty="0"/>
              <a:t> </a:t>
            </a:r>
            <a:r>
              <a:rPr lang="hu-HU" sz="2800" dirty="0" err="1"/>
              <a:t>Language</a:t>
            </a:r>
            <a:endParaRPr lang="hu-HU" sz="2800" dirty="0"/>
          </a:p>
          <a:p>
            <a:pPr lvl="1" eaLnBrk="1" hangingPunct="1">
              <a:defRPr/>
            </a:pPr>
            <a:r>
              <a:rPr lang="hu-HU" sz="2800" b="1" dirty="0"/>
              <a:t>sorok</a:t>
            </a:r>
            <a:r>
              <a:rPr lang="hu-HU" sz="2800" dirty="0"/>
              <a:t> beszúrása, módosítása, törlése</a:t>
            </a:r>
          </a:p>
          <a:p>
            <a:pPr eaLnBrk="1" hangingPunct="1">
              <a:defRPr/>
            </a:pPr>
            <a:r>
              <a:rPr lang="hu-HU" sz="2800" dirty="0"/>
              <a:t>DDL: Data </a:t>
            </a:r>
            <a:r>
              <a:rPr lang="hu-HU" sz="2800" dirty="0" err="1"/>
              <a:t>Definition</a:t>
            </a:r>
            <a:r>
              <a:rPr lang="hu-HU" sz="2800" dirty="0"/>
              <a:t> </a:t>
            </a:r>
            <a:r>
              <a:rPr lang="hu-HU" sz="2800" dirty="0" err="1"/>
              <a:t>Language</a:t>
            </a:r>
            <a:endParaRPr lang="hu-HU" sz="2800" dirty="0"/>
          </a:p>
          <a:p>
            <a:pPr lvl="1">
              <a:defRPr/>
            </a:pPr>
            <a:r>
              <a:rPr lang="hu-HU" sz="2800" b="1"/>
              <a:t>táblák, nézetek</a:t>
            </a:r>
            <a:r>
              <a:rPr lang="hu-HU" sz="2800"/>
              <a:t> </a:t>
            </a:r>
            <a:r>
              <a:rPr lang="hu-HU" sz="2800" dirty="0"/>
              <a:t>létrehozása, módosítása, törlése</a:t>
            </a:r>
          </a:p>
        </p:txBody>
      </p:sp>
      <p:sp>
        <p:nvSpPr>
          <p:cNvPr id="5123" name="Dia számának helye 4"/>
          <p:cNvSpPr>
            <a:spLocks noGrp="1"/>
          </p:cNvSpPr>
          <p:nvPr>
            <p:ph type="sldNum" sz="quarter" idx="12"/>
          </p:nvPr>
        </p:nvSpPr>
        <p:spPr>
          <a:noFill/>
        </p:spPr>
        <p:txBody>
          <a:bodyPr/>
          <a:lstStyle/>
          <a:p>
            <a:fld id="{192C3BC3-0CD7-4EBB-A9B3-430D69D23883}" type="slidenum">
              <a:rPr lang="hu-HU" smtClean="0"/>
              <a:pPr/>
              <a:t>146</a:t>
            </a:fld>
            <a:endParaRPr lang="hu-HU"/>
          </a:p>
        </p:txBody>
      </p:sp>
    </p:spTree>
    <p:extLst>
      <p:ext uri="{BB962C8B-B14F-4D97-AF65-F5344CB8AC3E}">
        <p14:creationId xmlns:p14="http://schemas.microsoft.com/office/powerpoint/2010/main" val="40216353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547664" y="548680"/>
            <a:ext cx="2969644" cy="487279"/>
          </a:xfrm>
        </p:spPr>
        <p:txBody>
          <a:bodyPr>
            <a:normAutofit fontScale="90000"/>
          </a:bodyPr>
          <a:lstStyle/>
          <a:p>
            <a:r>
              <a:rPr lang="hu-HU" dirty="0"/>
              <a:t>SEQUENCE</a:t>
            </a:r>
          </a:p>
        </p:txBody>
      </p:sp>
      <p:sp>
        <p:nvSpPr>
          <p:cNvPr id="4" name="Tartalom helye 2"/>
          <p:cNvSpPr txBox="1">
            <a:spLocks/>
          </p:cNvSpPr>
          <p:nvPr/>
        </p:nvSpPr>
        <p:spPr>
          <a:xfrm>
            <a:off x="1318190" y="1489884"/>
            <a:ext cx="7362645" cy="53681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12598">
              <a:lnSpc>
                <a:spcPct val="80000"/>
              </a:lnSpc>
              <a:spcBef>
                <a:spcPts val="450"/>
              </a:spcBef>
              <a:buClr>
                <a:schemeClr val="accent1"/>
              </a:buClr>
              <a:buSzPct val="80000"/>
              <a:buFont typeface="Wingdings 2"/>
              <a:buChar char=""/>
            </a:pPr>
            <a:r>
              <a:rPr lang="hu-HU" sz="2400" dirty="0"/>
              <a:t>SEQUENCE: adatbázis objektum, növekvő egész számok generálásához, segítségével </a:t>
            </a:r>
            <a:r>
              <a:rPr lang="en-US" sz="2400" dirty="0" err="1"/>
              <a:t>egyedi</a:t>
            </a:r>
            <a:r>
              <a:rPr lang="en-US" sz="2400" dirty="0"/>
              <a:t>, </a:t>
            </a:r>
            <a:r>
              <a:rPr lang="en-US" sz="2400" dirty="0" err="1"/>
              <a:t>elsődleges</a:t>
            </a:r>
            <a:r>
              <a:rPr lang="en-US" sz="2400" dirty="0"/>
              <a:t> </a:t>
            </a:r>
            <a:r>
              <a:rPr lang="en-US" sz="2400" dirty="0" err="1"/>
              <a:t>kulcs</a:t>
            </a:r>
            <a:r>
              <a:rPr lang="en-US" sz="2400" dirty="0"/>
              <a:t> </a:t>
            </a:r>
            <a:r>
              <a:rPr lang="en-US" sz="2400" dirty="0" err="1"/>
              <a:t>értéket</a:t>
            </a:r>
            <a:r>
              <a:rPr lang="hu-HU" sz="2400" dirty="0"/>
              <a:t> lehet </a:t>
            </a:r>
            <a:r>
              <a:rPr lang="en-US" sz="2400" dirty="0" err="1"/>
              <a:t>generál</a:t>
            </a:r>
            <a:r>
              <a:rPr lang="hu-HU" sz="2400" dirty="0"/>
              <a:t>ni</a:t>
            </a:r>
            <a:r>
              <a:rPr lang="en-US" sz="2400" dirty="0"/>
              <a:t> </a:t>
            </a:r>
            <a:endParaRPr lang="hu-HU" sz="2400" dirty="0"/>
          </a:p>
          <a:p>
            <a:pPr marL="274320" indent="-212598">
              <a:lnSpc>
                <a:spcPct val="80000"/>
              </a:lnSpc>
              <a:spcBef>
                <a:spcPts val="450"/>
              </a:spcBef>
              <a:buClr>
                <a:schemeClr val="accent1"/>
              </a:buClr>
              <a:buSzPct val="80000"/>
              <a:buFont typeface="Wingdings 2"/>
              <a:buChar char=""/>
            </a:pPr>
            <a:r>
              <a:rPr lang="hu-HU" sz="2400" dirty="0"/>
              <a:t>Az első hivatkozás a SEQ_</a:t>
            </a:r>
            <a:r>
              <a:rPr lang="hu-HU" sz="2400" dirty="0" err="1"/>
              <a:t>TAB.nextval</a:t>
            </a:r>
            <a:r>
              <a:rPr lang="hu-HU" sz="2400" dirty="0"/>
              <a:t> értékére 1-et ad vissza, a második hivatkozás 2-t. Minden egyes későbbi hivatkozás értéke:  az előző érték + 1.</a:t>
            </a:r>
            <a:endParaRPr lang="hu-HU" sz="2100" dirty="0"/>
          </a:p>
          <a:p>
            <a:pPr marL="457200" lvl="1" indent="0">
              <a:spcBef>
                <a:spcPts val="1800"/>
              </a:spcBef>
              <a:buNone/>
            </a:pPr>
            <a:r>
              <a:rPr lang="en-US" dirty="0">
                <a:latin typeface="Consolas" panose="020B0609020204030204" pitchFamily="49" charset="0"/>
                <a:cs typeface="Consolas" panose="020B0609020204030204" pitchFamily="49" charset="0"/>
              </a:rPr>
              <a:t>Create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sequence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SEQ_TAB</a:t>
            </a:r>
          </a:p>
          <a:p>
            <a:pPr marL="457200" lvl="1" indent="0">
              <a:buNone/>
            </a:pPr>
            <a:r>
              <a:rPr lang="en-US" dirty="0" err="1">
                <a:latin typeface="Consolas" panose="020B0609020204030204" pitchFamily="49" charset="0"/>
                <a:cs typeface="Consolas" panose="020B0609020204030204" pitchFamily="49" charset="0"/>
              </a:rPr>
              <a:t>Minvalue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1</a:t>
            </a:r>
          </a:p>
          <a:p>
            <a:pPr marL="457200" lvl="1" indent="0">
              <a:buNone/>
            </a:pPr>
            <a:r>
              <a:rPr lang="en-US" dirty="0" err="1">
                <a:latin typeface="Consolas" panose="020B0609020204030204" pitchFamily="49" charset="0"/>
                <a:cs typeface="Consolas" panose="020B0609020204030204" pitchFamily="49" charset="0"/>
              </a:rPr>
              <a:t>Maxvalue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99999999</a:t>
            </a:r>
          </a:p>
          <a:p>
            <a:pPr marL="457200" lvl="1" indent="0">
              <a:buNone/>
            </a:pPr>
            <a:r>
              <a:rPr lang="en-US" dirty="0">
                <a:latin typeface="Consolas" panose="020B0609020204030204" pitchFamily="49" charset="0"/>
                <a:cs typeface="Consolas" panose="020B0609020204030204" pitchFamily="49" charset="0"/>
              </a:rPr>
              <a:t>Start</a:t>
            </a:r>
            <a:r>
              <a:rPr lang="hu-HU" dirty="0">
                <a:latin typeface="Consolas" panose="020B0609020204030204" pitchFamily="49" charset="0"/>
                <a:cs typeface="Consolas" panose="020B0609020204030204" pitchFamily="49" charset="0"/>
              </a:rPr>
              <a:t> w</a:t>
            </a:r>
            <a:r>
              <a:rPr lang="en-US" dirty="0" err="1">
                <a:latin typeface="Consolas" panose="020B0609020204030204" pitchFamily="49" charset="0"/>
                <a:cs typeface="Consolas" panose="020B0609020204030204" pitchFamily="49" charset="0"/>
              </a:rPr>
              <a:t>ith</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1</a:t>
            </a:r>
          </a:p>
          <a:p>
            <a:pPr marL="457200" lvl="1" indent="0">
              <a:buNone/>
            </a:pPr>
            <a:r>
              <a:rPr lang="en-US" dirty="0">
                <a:latin typeface="Consolas" panose="020B0609020204030204" pitchFamily="49" charset="0"/>
                <a:cs typeface="Consolas" panose="020B0609020204030204" pitchFamily="49" charset="0"/>
              </a:rPr>
              <a:t>Increment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by</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1</a:t>
            </a:r>
          </a:p>
          <a:p>
            <a:pPr marL="457200" lvl="1" indent="0">
              <a:buNone/>
            </a:pPr>
            <a:r>
              <a:rPr lang="en-US" dirty="0" err="1">
                <a:latin typeface="Consolas" panose="020B0609020204030204" pitchFamily="49" charset="0"/>
                <a:cs typeface="Consolas" panose="020B0609020204030204" pitchFamily="49" charset="0"/>
              </a:rPr>
              <a:t>nocache</a:t>
            </a:r>
            <a:r>
              <a:rPr lang="en-US" dirty="0">
                <a:latin typeface="Consolas" panose="020B0609020204030204" pitchFamily="49" charset="0"/>
                <a:cs typeface="Consolas" panose="020B0609020204030204" pitchFamily="49" charset="0"/>
              </a:rPr>
              <a:t>;</a:t>
            </a:r>
          </a:p>
          <a:p>
            <a:pPr marL="457200" lvl="1" indent="0">
              <a:spcBef>
                <a:spcPts val="1800"/>
              </a:spcBef>
              <a:buNone/>
            </a:pPr>
            <a:r>
              <a:rPr lang="en-US" dirty="0">
                <a:latin typeface="Consolas" panose="020B0609020204030204" pitchFamily="49" charset="0"/>
                <a:cs typeface="Consolas" panose="020B0609020204030204" pitchFamily="49" charset="0"/>
              </a:rPr>
              <a:t>Select</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SEQ_TAB.nextval</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from</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DUAL;</a:t>
            </a:r>
            <a:endParaRPr lang="hu-HU" altLang="en-US" dirty="0">
              <a:latin typeface="Consolas" panose="020B0609020204030204" pitchFamily="49" charset="0"/>
              <a:cs typeface="Consolas" panose="020B0609020204030204" pitchFamily="49" charset="0"/>
            </a:endParaRPr>
          </a:p>
        </p:txBody>
      </p:sp>
      <p:sp>
        <p:nvSpPr>
          <p:cNvPr id="5" name="Szövegdoboz 4">
            <a:extLst>
              <a:ext uri="{FF2B5EF4-FFF2-40B4-BE49-F238E27FC236}">
                <a16:creationId xmlns:a16="http://schemas.microsoft.com/office/drawing/2014/main" id="{8506D336-F917-4320-9977-3D352D496446}"/>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9165053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259632" y="476672"/>
            <a:ext cx="2969644" cy="487279"/>
          </a:xfrm>
        </p:spPr>
        <p:txBody>
          <a:bodyPr>
            <a:normAutofit fontScale="90000"/>
          </a:bodyPr>
          <a:lstStyle/>
          <a:p>
            <a:r>
              <a:rPr lang="hu-HU" dirty="0"/>
              <a:t>SEQUENCE</a:t>
            </a:r>
          </a:p>
        </p:txBody>
      </p:sp>
      <p:sp>
        <p:nvSpPr>
          <p:cNvPr id="4" name="Tartalom helye 2"/>
          <p:cNvSpPr txBox="1">
            <a:spLocks/>
          </p:cNvSpPr>
          <p:nvPr/>
        </p:nvSpPr>
        <p:spPr>
          <a:xfrm>
            <a:off x="1158097" y="1370408"/>
            <a:ext cx="7985903" cy="529895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12598">
              <a:spcBef>
                <a:spcPts val="450"/>
              </a:spcBef>
              <a:spcAft>
                <a:spcPts val="1200"/>
              </a:spcAft>
              <a:buClr>
                <a:schemeClr val="accent1"/>
              </a:buClr>
              <a:buSzPct val="80000"/>
              <a:buFont typeface="Wingdings 2"/>
              <a:buChar char=""/>
            </a:pPr>
            <a:r>
              <a:rPr lang="hu-HU" sz="2625" dirty="0"/>
              <a:t>Elsődleges kulcs értékek generálására használható a szekvencia:</a:t>
            </a:r>
            <a:endParaRPr lang="en-US" sz="2625" dirty="0"/>
          </a:p>
          <a:p>
            <a:pPr marL="457200" lvl="1" indent="0">
              <a:buNone/>
            </a:pPr>
            <a:r>
              <a:rPr lang="en-US" dirty="0">
                <a:latin typeface="Consolas" panose="020B0609020204030204" pitchFamily="49" charset="0"/>
                <a:cs typeface="Consolas" panose="020B0609020204030204" pitchFamily="49" charset="0"/>
              </a:rPr>
              <a:t>Create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sequence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SEQ_TAB</a:t>
            </a:r>
          </a:p>
          <a:p>
            <a:pPr marL="457200" lvl="1" indent="0">
              <a:buNone/>
            </a:pPr>
            <a:r>
              <a:rPr lang="en-US" dirty="0" err="1">
                <a:latin typeface="Consolas" panose="020B0609020204030204" pitchFamily="49" charset="0"/>
                <a:cs typeface="Consolas" panose="020B0609020204030204" pitchFamily="49" charset="0"/>
              </a:rPr>
              <a:t>Minvalue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1</a:t>
            </a:r>
          </a:p>
          <a:p>
            <a:pPr marL="457200" lvl="1" indent="0">
              <a:buNone/>
            </a:pPr>
            <a:r>
              <a:rPr lang="en-US" dirty="0" err="1">
                <a:latin typeface="Consolas" panose="020B0609020204030204" pitchFamily="49" charset="0"/>
                <a:cs typeface="Consolas" panose="020B0609020204030204" pitchFamily="49" charset="0"/>
              </a:rPr>
              <a:t>Maxvalue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99999999</a:t>
            </a:r>
          </a:p>
          <a:p>
            <a:pPr marL="457200" lvl="1" indent="0">
              <a:buNone/>
            </a:pPr>
            <a:r>
              <a:rPr lang="en-US" dirty="0">
                <a:latin typeface="Consolas" panose="020B0609020204030204" pitchFamily="49" charset="0"/>
                <a:cs typeface="Consolas" panose="020B0609020204030204" pitchFamily="49" charset="0"/>
              </a:rPr>
              <a:t>Start</a:t>
            </a:r>
            <a:r>
              <a:rPr lang="hu-HU" dirty="0">
                <a:latin typeface="Consolas" panose="020B0609020204030204" pitchFamily="49" charset="0"/>
                <a:cs typeface="Consolas" panose="020B0609020204030204" pitchFamily="49" charset="0"/>
              </a:rPr>
              <a:t> w</a:t>
            </a:r>
            <a:r>
              <a:rPr lang="en-US" dirty="0" err="1">
                <a:latin typeface="Consolas" panose="020B0609020204030204" pitchFamily="49" charset="0"/>
                <a:cs typeface="Consolas" panose="020B0609020204030204" pitchFamily="49" charset="0"/>
              </a:rPr>
              <a:t>ith</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1</a:t>
            </a:r>
          </a:p>
          <a:p>
            <a:pPr marL="457200" lvl="1" indent="0">
              <a:buNone/>
            </a:pPr>
            <a:r>
              <a:rPr lang="en-US" dirty="0">
                <a:latin typeface="Consolas" panose="020B0609020204030204" pitchFamily="49" charset="0"/>
                <a:cs typeface="Consolas" panose="020B0609020204030204" pitchFamily="49" charset="0"/>
              </a:rPr>
              <a:t>Increment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by</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1</a:t>
            </a:r>
          </a:p>
          <a:p>
            <a:pPr marL="457200" lvl="1" indent="0">
              <a:buNone/>
            </a:pPr>
            <a:r>
              <a:rPr lang="en-US" dirty="0" err="1">
                <a:latin typeface="Consolas" panose="020B0609020204030204" pitchFamily="49" charset="0"/>
                <a:cs typeface="Consolas" panose="020B0609020204030204" pitchFamily="49" charset="0"/>
              </a:rPr>
              <a:t>nocache</a:t>
            </a:r>
            <a:r>
              <a:rPr lang="en-US" dirty="0">
                <a:latin typeface="Consolas" panose="020B0609020204030204" pitchFamily="49" charset="0"/>
                <a:cs typeface="Consolas" panose="020B0609020204030204" pitchFamily="49" charset="0"/>
              </a:rPr>
              <a:t>;</a:t>
            </a:r>
          </a:p>
          <a:p>
            <a:pPr marL="457200" lvl="1" indent="0">
              <a:buNone/>
            </a:pPr>
            <a:endParaRPr lang="hu-HU"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Create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table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TAB(id</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number</a:t>
            </a:r>
            <a:r>
              <a:rPr lang="hu-HU" dirty="0">
                <a:latin typeface="Consolas" panose="020B0609020204030204" pitchFamily="49" charset="0"/>
                <a:cs typeface="Consolas" panose="020B0609020204030204" pitchFamily="49" charset="0"/>
              </a:rPr>
              <a:t> PRIMARY KEY</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varchar2(16) not</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null);</a:t>
            </a:r>
            <a:endParaRPr lang="hu-HU"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SEQ_TAB.nextval</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from</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DUAL;</a:t>
            </a:r>
            <a:endParaRPr lang="hu-HU" altLang="en-US" dirty="0">
              <a:latin typeface="Consolas" panose="020B0609020204030204" pitchFamily="49" charset="0"/>
              <a:cs typeface="Consolas" panose="020B0609020204030204" pitchFamily="49" charset="0"/>
            </a:endParaRPr>
          </a:p>
          <a:p>
            <a:pPr marL="457200" lvl="1" indent="0">
              <a:buNone/>
            </a:pPr>
            <a:r>
              <a:rPr lang="en-US" altLang="en-US" dirty="0">
                <a:latin typeface="Consolas" panose="020B0609020204030204" pitchFamily="49" charset="0"/>
                <a:cs typeface="Consolas" panose="020B0609020204030204" pitchFamily="49" charset="0"/>
              </a:rPr>
              <a:t>I</a:t>
            </a:r>
            <a:r>
              <a:rPr lang="hu-HU" altLang="en-US" dirty="0" err="1">
                <a:latin typeface="Consolas" panose="020B0609020204030204" pitchFamily="49" charset="0"/>
                <a:cs typeface="Consolas" panose="020B0609020204030204" pitchFamily="49" charset="0"/>
              </a:rPr>
              <a:t>nsert</a:t>
            </a:r>
            <a:r>
              <a:rPr lang="hu-HU" altLang="en-US" dirty="0">
                <a:latin typeface="Consolas" panose="020B0609020204030204" pitchFamily="49" charset="0"/>
                <a:cs typeface="Consolas" panose="020B0609020204030204" pitchFamily="49" charset="0"/>
              </a:rPr>
              <a:t> </a:t>
            </a:r>
            <a:r>
              <a:rPr lang="hu-HU" altLang="en-US" dirty="0" err="1">
                <a:latin typeface="Consolas" panose="020B0609020204030204" pitchFamily="49" charset="0"/>
                <a:cs typeface="Consolas" panose="020B0609020204030204" pitchFamily="49" charset="0"/>
              </a:rPr>
              <a:t>into</a:t>
            </a:r>
            <a:r>
              <a:rPr lang="en-US" altLang="en-US" dirty="0">
                <a:latin typeface="Consolas" panose="020B0609020204030204" pitchFamily="49" charset="0"/>
                <a:cs typeface="Consolas" panose="020B0609020204030204" pitchFamily="49" charset="0"/>
              </a:rPr>
              <a:t> </a:t>
            </a:r>
            <a:r>
              <a:rPr lang="hu-HU" altLang="en-US" dirty="0">
                <a:latin typeface="Consolas" panose="020B0609020204030204" pitchFamily="49" charset="0"/>
                <a:cs typeface="Consolas" panose="020B0609020204030204" pitchFamily="49" charset="0"/>
              </a:rPr>
              <a:t>TAB</a:t>
            </a:r>
            <a:r>
              <a:rPr lang="en-US" altLang="en-US" dirty="0">
                <a:latin typeface="Consolas" panose="020B0609020204030204" pitchFamily="49" charset="0"/>
                <a:cs typeface="Consolas" panose="020B0609020204030204" pitchFamily="49" charset="0"/>
              </a:rPr>
              <a:t> (id, name) </a:t>
            </a:r>
            <a:endParaRPr lang="hu-HU" altLang="en-US" dirty="0">
              <a:latin typeface="Consolas" panose="020B0609020204030204" pitchFamily="49" charset="0"/>
              <a:cs typeface="Consolas" panose="020B0609020204030204" pitchFamily="49" charset="0"/>
            </a:endParaRPr>
          </a:p>
          <a:p>
            <a:pPr marL="457200" lvl="1" indent="0">
              <a:buNone/>
            </a:pPr>
            <a:r>
              <a:rPr lang="en-US" altLang="en-US" dirty="0">
                <a:latin typeface="Consolas" panose="020B0609020204030204" pitchFamily="49" charset="0"/>
                <a:cs typeface="Consolas" panose="020B0609020204030204" pitchFamily="49" charset="0"/>
              </a:rPr>
              <a:t>VALUES (</a:t>
            </a:r>
            <a:r>
              <a:rPr lang="en-US" dirty="0">
                <a:latin typeface="Consolas" panose="020B0609020204030204" pitchFamily="49" charset="0"/>
                <a:cs typeface="Consolas" panose="020B0609020204030204" pitchFamily="49" charset="0"/>
              </a:rPr>
              <a:t>SEQ_TAB</a:t>
            </a:r>
            <a:r>
              <a:rPr lang="en-US" altLang="en-US" dirty="0">
                <a:latin typeface="Consolas" panose="020B0609020204030204" pitchFamily="49" charset="0"/>
                <a:cs typeface="Consolas" panose="020B0609020204030204" pitchFamily="49" charset="0"/>
              </a:rPr>
              <a:t>.NEXTVAL, '</a:t>
            </a:r>
            <a:r>
              <a:rPr lang="hu-HU" altLang="en-US" dirty="0">
                <a:latin typeface="Consolas" panose="020B0609020204030204" pitchFamily="49" charset="0"/>
                <a:cs typeface="Consolas" panose="020B0609020204030204" pitchFamily="49" charset="0"/>
              </a:rPr>
              <a:t>CBA</a:t>
            </a:r>
            <a:r>
              <a:rPr lang="en-US" altLang="en-US" dirty="0">
                <a:latin typeface="Consolas" panose="020B0609020204030204" pitchFamily="49" charset="0"/>
                <a:cs typeface="Consolas" panose="020B0609020204030204" pitchFamily="49" charset="0"/>
              </a:rPr>
              <a:t>'); </a:t>
            </a:r>
          </a:p>
          <a:p>
            <a:pPr marL="0" indent="0">
              <a:buNone/>
            </a:pPr>
            <a:endParaRPr lang="hu-HU" altLang="en-US" sz="2100" dirty="0">
              <a:latin typeface="Consolas" panose="020B0609020204030204" pitchFamily="49" charset="0"/>
              <a:cs typeface="Consolas" panose="020B0609020204030204" pitchFamily="49" charset="0"/>
            </a:endParaRPr>
          </a:p>
        </p:txBody>
      </p:sp>
      <p:sp>
        <p:nvSpPr>
          <p:cNvPr id="5" name="Szövegdoboz 4">
            <a:extLst>
              <a:ext uri="{FF2B5EF4-FFF2-40B4-BE49-F238E27FC236}">
                <a16:creationId xmlns:a16="http://schemas.microsoft.com/office/drawing/2014/main" id="{93888B7A-82BB-457A-A836-5613C56EECF7}"/>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700006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a:xfrm>
            <a:off x="1228573" y="476672"/>
            <a:ext cx="7286777" cy="487279"/>
          </a:xfrm>
        </p:spPr>
        <p:txBody>
          <a:bodyPr>
            <a:normAutofit fontScale="90000"/>
          </a:bodyPr>
          <a:lstStyle/>
          <a:p>
            <a:r>
              <a:rPr lang="hu-HU" dirty="0"/>
              <a:t>SEQUENCE</a:t>
            </a:r>
          </a:p>
        </p:txBody>
      </p:sp>
      <p:sp>
        <p:nvSpPr>
          <p:cNvPr id="4" name="Tartalom helye 2"/>
          <p:cNvSpPr txBox="1">
            <a:spLocks/>
          </p:cNvSpPr>
          <p:nvPr/>
        </p:nvSpPr>
        <p:spPr>
          <a:xfrm>
            <a:off x="547255" y="1344529"/>
            <a:ext cx="3894404" cy="479513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u-HU" sz="2100"/>
          </a:p>
        </p:txBody>
      </p:sp>
      <p:sp>
        <p:nvSpPr>
          <p:cNvPr id="5" name="Tartalom helye 4"/>
          <p:cNvSpPr>
            <a:spLocks noGrp="1"/>
          </p:cNvSpPr>
          <p:nvPr>
            <p:ph idx="1"/>
          </p:nvPr>
        </p:nvSpPr>
        <p:spPr>
          <a:xfrm>
            <a:off x="1022230" y="1344529"/>
            <a:ext cx="8121770" cy="5324831"/>
          </a:xfrm>
        </p:spPr>
        <p:txBody>
          <a:bodyPr>
            <a:normAutofit fontScale="47500" lnSpcReduction="20000"/>
          </a:bodyPr>
          <a:lstStyle/>
          <a:p>
            <a:pPr lvl="0">
              <a:defRPr/>
            </a:pPr>
            <a:r>
              <a:rPr lang="hu-HU" sz="4125" dirty="0"/>
              <a:t>CACHE: </a:t>
            </a:r>
            <a:r>
              <a:rPr lang="en-US" sz="4125" dirty="0"/>
              <a:t>Specify how many values of the sequence the database </a:t>
            </a:r>
            <a:r>
              <a:rPr lang="en-US" sz="4125" dirty="0" err="1"/>
              <a:t>preallocates</a:t>
            </a:r>
            <a:r>
              <a:rPr lang="en-US" sz="4125" dirty="0"/>
              <a:t> and keeps in memory for faster access. </a:t>
            </a:r>
          </a:p>
          <a:p>
            <a:pPr lvl="0">
              <a:defRPr/>
            </a:pPr>
            <a:r>
              <a:rPr lang="en-US" sz="4125" dirty="0"/>
              <a:t>NOCACHE</a:t>
            </a:r>
            <a:r>
              <a:rPr lang="hu-HU" sz="4125" dirty="0"/>
              <a:t>: </a:t>
            </a:r>
            <a:r>
              <a:rPr lang="en-US" sz="4125" dirty="0"/>
              <a:t>Specify NOCACHE to indicate that values of the sequence are not </a:t>
            </a:r>
            <a:r>
              <a:rPr lang="en-US" sz="4125" dirty="0" err="1"/>
              <a:t>preallocated</a:t>
            </a:r>
            <a:r>
              <a:rPr lang="en-US" sz="4125" dirty="0"/>
              <a:t>. If you omit both CACHE and NOCACHE, the database caches 20 sequence numbers by default.</a:t>
            </a:r>
          </a:p>
          <a:p>
            <a:pPr marL="0" indent="0">
              <a:buNone/>
            </a:pPr>
            <a:r>
              <a:rPr lang="en-US" sz="3150" dirty="0">
                <a:latin typeface="Consolas" panose="020B0609020204030204" pitchFamily="49" charset="0"/>
                <a:cs typeface="Consolas" panose="020B0609020204030204" pitchFamily="49" charset="0"/>
              </a:rPr>
              <a:t>Create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sequence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SEQ_TAB</a:t>
            </a:r>
          </a:p>
          <a:p>
            <a:pPr marL="0" indent="0">
              <a:buNone/>
            </a:pPr>
            <a:r>
              <a:rPr lang="en-US" sz="3150" dirty="0" err="1">
                <a:latin typeface="Consolas" panose="020B0609020204030204" pitchFamily="49" charset="0"/>
                <a:cs typeface="Consolas" panose="020B0609020204030204" pitchFamily="49" charset="0"/>
              </a:rPr>
              <a:t>Minvalue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1</a:t>
            </a:r>
          </a:p>
          <a:p>
            <a:pPr marL="0" indent="0">
              <a:buNone/>
            </a:pPr>
            <a:r>
              <a:rPr lang="en-US" sz="3150" dirty="0" err="1">
                <a:latin typeface="Consolas" panose="020B0609020204030204" pitchFamily="49" charset="0"/>
                <a:cs typeface="Consolas" panose="020B0609020204030204" pitchFamily="49" charset="0"/>
              </a:rPr>
              <a:t>Maxvalue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99999999</a:t>
            </a:r>
          </a:p>
          <a:p>
            <a:pPr marL="0" indent="0">
              <a:buNone/>
            </a:pPr>
            <a:r>
              <a:rPr lang="en-US" sz="3150" dirty="0">
                <a:latin typeface="Consolas" panose="020B0609020204030204" pitchFamily="49" charset="0"/>
                <a:cs typeface="Consolas" panose="020B0609020204030204" pitchFamily="49" charset="0"/>
              </a:rPr>
              <a:t>Start</a:t>
            </a:r>
            <a:r>
              <a:rPr lang="hu-HU" sz="3150" dirty="0">
                <a:latin typeface="Consolas" panose="020B0609020204030204" pitchFamily="49" charset="0"/>
                <a:cs typeface="Consolas" panose="020B0609020204030204" pitchFamily="49" charset="0"/>
              </a:rPr>
              <a:t> w</a:t>
            </a:r>
            <a:r>
              <a:rPr lang="en-US" sz="3150" dirty="0" err="1">
                <a:latin typeface="Consolas" panose="020B0609020204030204" pitchFamily="49" charset="0"/>
                <a:cs typeface="Consolas" panose="020B0609020204030204" pitchFamily="49" charset="0"/>
              </a:rPr>
              <a:t>ith</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1</a:t>
            </a:r>
          </a:p>
          <a:p>
            <a:pPr marL="0" indent="0">
              <a:buNone/>
            </a:pPr>
            <a:r>
              <a:rPr lang="en-US" sz="3150" dirty="0">
                <a:latin typeface="Consolas" panose="020B0609020204030204" pitchFamily="49" charset="0"/>
                <a:cs typeface="Consolas" panose="020B0609020204030204" pitchFamily="49" charset="0"/>
              </a:rPr>
              <a:t>Increment</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by</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1</a:t>
            </a:r>
          </a:p>
          <a:p>
            <a:pPr marL="0" indent="0">
              <a:buNone/>
            </a:pPr>
            <a:r>
              <a:rPr lang="en-US" sz="3150" dirty="0" err="1">
                <a:latin typeface="Consolas" panose="020B0609020204030204" pitchFamily="49" charset="0"/>
                <a:cs typeface="Consolas" panose="020B0609020204030204" pitchFamily="49" charset="0"/>
              </a:rPr>
              <a:t>nocache</a:t>
            </a:r>
            <a:r>
              <a:rPr lang="en-US" sz="3150" dirty="0">
                <a:latin typeface="Consolas" panose="020B0609020204030204" pitchFamily="49" charset="0"/>
                <a:cs typeface="Consolas" panose="020B0609020204030204" pitchFamily="49" charset="0"/>
              </a:rPr>
              <a:t>;</a:t>
            </a:r>
          </a:p>
          <a:p>
            <a:pPr marL="0" indent="0">
              <a:buNone/>
            </a:pPr>
            <a:endParaRPr lang="en-US" sz="3150" dirty="0">
              <a:latin typeface="Consolas" panose="020B0609020204030204" pitchFamily="49" charset="0"/>
              <a:cs typeface="Consolas" panose="020B0609020204030204" pitchFamily="49" charset="0"/>
            </a:endParaRPr>
          </a:p>
          <a:p>
            <a:pPr marL="0" indent="0">
              <a:buNone/>
            </a:pPr>
            <a:r>
              <a:rPr lang="en-US" sz="3150" dirty="0">
                <a:latin typeface="Consolas" panose="020B0609020204030204" pitchFamily="49" charset="0"/>
                <a:cs typeface="Consolas" panose="020B0609020204030204" pitchFamily="49" charset="0"/>
              </a:rPr>
              <a:t>Create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sequence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SEQ_TAB</a:t>
            </a:r>
          </a:p>
          <a:p>
            <a:pPr marL="0" indent="0">
              <a:buNone/>
            </a:pPr>
            <a:r>
              <a:rPr lang="en-US" sz="3150" dirty="0" err="1">
                <a:latin typeface="Consolas" panose="020B0609020204030204" pitchFamily="49" charset="0"/>
                <a:cs typeface="Consolas" panose="020B0609020204030204" pitchFamily="49" charset="0"/>
              </a:rPr>
              <a:t>Minvalue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1</a:t>
            </a:r>
          </a:p>
          <a:p>
            <a:pPr marL="0" indent="0">
              <a:buNone/>
            </a:pPr>
            <a:r>
              <a:rPr lang="en-US" sz="3150" dirty="0" err="1">
                <a:latin typeface="Consolas" panose="020B0609020204030204" pitchFamily="49" charset="0"/>
                <a:cs typeface="Consolas" panose="020B0609020204030204" pitchFamily="49" charset="0"/>
              </a:rPr>
              <a:t>Maxvalue</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9999999999</a:t>
            </a:r>
          </a:p>
          <a:p>
            <a:pPr marL="0" indent="0">
              <a:buNone/>
            </a:pPr>
            <a:r>
              <a:rPr lang="en-US" sz="3150" dirty="0">
                <a:latin typeface="Consolas" panose="020B0609020204030204" pitchFamily="49" charset="0"/>
                <a:cs typeface="Consolas" panose="020B0609020204030204" pitchFamily="49" charset="0"/>
              </a:rPr>
              <a:t>Start</a:t>
            </a:r>
            <a:r>
              <a:rPr lang="hu-HU" sz="3150" dirty="0">
                <a:latin typeface="Consolas" panose="020B0609020204030204" pitchFamily="49" charset="0"/>
                <a:cs typeface="Consolas" panose="020B0609020204030204" pitchFamily="49" charset="0"/>
              </a:rPr>
              <a:t> w</a:t>
            </a:r>
            <a:r>
              <a:rPr lang="en-US" sz="3150" dirty="0" err="1">
                <a:latin typeface="Consolas" panose="020B0609020204030204" pitchFamily="49" charset="0"/>
                <a:cs typeface="Consolas" panose="020B0609020204030204" pitchFamily="49" charset="0"/>
              </a:rPr>
              <a:t>ith</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1</a:t>
            </a:r>
          </a:p>
          <a:p>
            <a:pPr marL="0" indent="0">
              <a:buNone/>
            </a:pPr>
            <a:r>
              <a:rPr lang="en-US" sz="3150" dirty="0">
                <a:latin typeface="Consolas" panose="020B0609020204030204" pitchFamily="49" charset="0"/>
                <a:cs typeface="Consolas" panose="020B0609020204030204" pitchFamily="49" charset="0"/>
              </a:rPr>
              <a:t>Increment</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by</a:t>
            </a:r>
            <a:r>
              <a:rPr lang="hu-HU" sz="3150" dirty="0">
                <a:latin typeface="Consolas" panose="020B0609020204030204" pitchFamily="49" charset="0"/>
                <a:cs typeface="Consolas" panose="020B0609020204030204" pitchFamily="49" charset="0"/>
              </a:rPr>
              <a:t> </a:t>
            </a:r>
            <a:r>
              <a:rPr lang="en-US" sz="3150" dirty="0">
                <a:latin typeface="Consolas" panose="020B0609020204030204" pitchFamily="49" charset="0"/>
                <a:cs typeface="Consolas" panose="020B0609020204030204" pitchFamily="49" charset="0"/>
              </a:rPr>
              <a:t>1</a:t>
            </a:r>
          </a:p>
          <a:p>
            <a:pPr marL="0" indent="0">
              <a:buNone/>
            </a:pPr>
            <a:r>
              <a:rPr lang="en-US" sz="3150" dirty="0">
                <a:latin typeface="Consolas" panose="020B0609020204030204" pitchFamily="49" charset="0"/>
                <a:cs typeface="Consolas" panose="020B0609020204030204" pitchFamily="49" charset="0"/>
              </a:rPr>
              <a:t>Cache</a:t>
            </a:r>
            <a:r>
              <a:rPr lang="hu-HU" sz="3150" dirty="0">
                <a:latin typeface="Consolas" panose="020B0609020204030204" pitchFamily="49" charset="0"/>
                <a:cs typeface="Consolas" panose="020B0609020204030204" pitchFamily="49" charset="0"/>
              </a:rPr>
              <a:t> 100</a:t>
            </a:r>
            <a:r>
              <a:rPr lang="en-US" sz="3150" dirty="0">
                <a:latin typeface="Consolas" panose="020B0609020204030204" pitchFamily="49" charset="0"/>
                <a:cs typeface="Consolas" panose="020B0609020204030204" pitchFamily="49" charset="0"/>
              </a:rPr>
              <a:t>;</a:t>
            </a:r>
            <a:r>
              <a:rPr lang="hu-HU" sz="3150" dirty="0">
                <a:latin typeface="Consolas" panose="020B0609020204030204" pitchFamily="49" charset="0"/>
                <a:cs typeface="Consolas" panose="020B0609020204030204" pitchFamily="49" charset="0"/>
              </a:rPr>
              <a:t> </a:t>
            </a:r>
          </a:p>
          <a:p>
            <a:endParaRPr lang="hu-HU" dirty="0"/>
          </a:p>
        </p:txBody>
      </p:sp>
    </p:spTree>
    <p:extLst>
      <p:ext uri="{BB962C8B-B14F-4D97-AF65-F5344CB8AC3E}">
        <p14:creationId xmlns:p14="http://schemas.microsoft.com/office/powerpoint/2010/main" val="4276057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NVL</a:t>
            </a:r>
          </a:p>
        </p:txBody>
      </p:sp>
      <p:sp>
        <p:nvSpPr>
          <p:cNvPr id="3" name="Tartalom helye 2"/>
          <p:cNvSpPr>
            <a:spLocks noGrp="1"/>
          </p:cNvSpPr>
          <p:nvPr>
            <p:ph idx="1"/>
          </p:nvPr>
        </p:nvSpPr>
        <p:spPr/>
        <p:txBody>
          <a:bodyPr/>
          <a:lstStyle/>
          <a:p>
            <a:r>
              <a:rPr lang="hu-HU" dirty="0"/>
              <a:t>NVL(</a:t>
            </a:r>
            <a:r>
              <a:rPr lang="hu-HU" dirty="0" err="1"/>
              <a:t>attribútum,helyettesítő_érték</a:t>
            </a:r>
            <a:r>
              <a:rPr lang="hu-HU" dirty="0"/>
              <a:t>)</a:t>
            </a:r>
          </a:p>
          <a:p>
            <a:pPr lvl="1"/>
            <a:r>
              <a:rPr lang="hu-HU" dirty="0"/>
              <a:t>Ahol NULL érték szerepel, ott az NVL a megadott értéket behelyettesíti a rekord megfelelő attribútumába.</a:t>
            </a:r>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15</a:t>
            </a:fld>
            <a:endParaRPr lang="hu-HU"/>
          </a:p>
        </p:txBody>
      </p:sp>
      <p:pic>
        <p:nvPicPr>
          <p:cNvPr id="7" name="Kép 6"/>
          <p:cNvPicPr>
            <a:picLocks noChangeAspect="1"/>
          </p:cNvPicPr>
          <p:nvPr/>
        </p:nvPicPr>
        <p:blipFill>
          <a:blip r:embed="rId2"/>
          <a:stretch>
            <a:fillRect/>
          </a:stretch>
        </p:blipFill>
        <p:spPr>
          <a:xfrm>
            <a:off x="1259632" y="3573016"/>
            <a:ext cx="3413607" cy="1368152"/>
          </a:xfrm>
          <a:prstGeom prst="rect">
            <a:avLst/>
          </a:prstGeom>
        </p:spPr>
      </p:pic>
      <p:pic>
        <p:nvPicPr>
          <p:cNvPr id="8" name="Kép 7"/>
          <p:cNvPicPr>
            <a:picLocks noChangeAspect="1"/>
          </p:cNvPicPr>
          <p:nvPr/>
        </p:nvPicPr>
        <p:blipFill>
          <a:blip r:embed="rId3"/>
          <a:stretch>
            <a:fillRect/>
          </a:stretch>
        </p:blipFill>
        <p:spPr>
          <a:xfrm>
            <a:off x="4927099" y="3573016"/>
            <a:ext cx="4037389" cy="1368152"/>
          </a:xfrm>
          <a:prstGeom prst="rect">
            <a:avLst/>
          </a:prstGeom>
        </p:spPr>
      </p:pic>
      <p:sp>
        <p:nvSpPr>
          <p:cNvPr id="9" name="Szövegdoboz 8"/>
          <p:cNvSpPr txBox="1"/>
          <p:nvPr/>
        </p:nvSpPr>
        <p:spPr>
          <a:xfrm>
            <a:off x="1527416" y="5164450"/>
            <a:ext cx="7293056" cy="784830"/>
          </a:xfrm>
          <a:prstGeom prst="rect">
            <a:avLst/>
          </a:prstGeom>
          <a:noFill/>
        </p:spPr>
        <p:txBody>
          <a:bodyPr wrap="square" rtlCol="0">
            <a:spAutoFit/>
          </a:bodyPr>
          <a:lstStyle/>
          <a:p>
            <a:pPr marL="640080" lvl="1" indent="-237744">
              <a:spcBef>
                <a:spcPts val="550"/>
              </a:spcBef>
              <a:buClr>
                <a:schemeClr val="accent1"/>
              </a:buClr>
              <a:buFont typeface="Verdana"/>
              <a:buChar char="◦"/>
            </a:pPr>
            <a:r>
              <a:rPr lang="hu-HU" sz="2000" dirty="0">
                <a:latin typeface="+mn-lt"/>
              </a:rPr>
              <a:t>Látható a példán, hogy a null érték helyett már 0 jelent meg</a:t>
            </a:r>
          </a:p>
          <a:p>
            <a:pPr marL="640080" lvl="1" indent="-237744">
              <a:spcBef>
                <a:spcPts val="550"/>
              </a:spcBef>
              <a:buClr>
                <a:schemeClr val="accent1"/>
              </a:buClr>
              <a:buFont typeface="Verdana"/>
              <a:buChar char="◦"/>
            </a:pPr>
            <a:r>
              <a:rPr lang="hu-HU" sz="2000" dirty="0">
                <a:latin typeface="+mn-lt"/>
              </a:rPr>
              <a:t>Hiányzó adatok esetén célszerű használni</a:t>
            </a:r>
          </a:p>
        </p:txBody>
      </p:sp>
      <p:sp>
        <p:nvSpPr>
          <p:cNvPr id="10" name="Szövegdoboz 9">
            <a:extLst>
              <a:ext uri="{FF2B5EF4-FFF2-40B4-BE49-F238E27FC236}">
                <a16:creationId xmlns:a16="http://schemas.microsoft.com/office/drawing/2014/main" id="{4BD1CB69-52F5-4A71-9647-1A1498C646CD}"/>
              </a:ext>
            </a:extLst>
          </p:cNvPr>
          <p:cNvSpPr txBox="1"/>
          <p:nvPr/>
        </p:nvSpPr>
        <p:spPr>
          <a:xfrm>
            <a:off x="52772" y="-2738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8987517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DML - Előkészületek</a:t>
            </a:r>
            <a:endParaRPr lang="hu-HU" dirty="0"/>
          </a:p>
        </p:txBody>
      </p:sp>
      <p:sp>
        <p:nvSpPr>
          <p:cNvPr id="3" name="Tartalom helye 2"/>
          <p:cNvSpPr>
            <a:spLocks noGrp="1"/>
          </p:cNvSpPr>
          <p:nvPr>
            <p:ph idx="1"/>
          </p:nvPr>
        </p:nvSpPr>
        <p:spPr/>
        <p:txBody>
          <a:bodyPr>
            <a:normAutofit lnSpcReduction="10000"/>
          </a:bodyPr>
          <a:lstStyle/>
          <a:p>
            <a:r>
              <a:rPr lang="hu-HU" sz="2800" dirty="0"/>
              <a:t>Hozzunk létre </a:t>
            </a:r>
            <a:r>
              <a:rPr lang="hu-HU" sz="2800"/>
              <a:t>egy </a:t>
            </a:r>
            <a:r>
              <a:rPr lang="hu-HU" sz="2800" b="1"/>
              <a:t>employees2</a:t>
            </a:r>
            <a:r>
              <a:rPr lang="hu-HU" sz="2800"/>
              <a:t> </a:t>
            </a:r>
            <a:r>
              <a:rPr lang="hu-HU" sz="2800" dirty="0"/>
              <a:t>táblát a </a:t>
            </a:r>
            <a:r>
              <a:rPr lang="hu-HU" sz="2800"/>
              <a:t>teljes </a:t>
            </a:r>
            <a:r>
              <a:rPr lang="hu-HU" sz="2800" b="1"/>
              <a:t>employees</a:t>
            </a:r>
            <a:r>
              <a:rPr lang="hu-HU" sz="2800"/>
              <a:t> </a:t>
            </a:r>
            <a:r>
              <a:rPr lang="hu-HU" sz="2800" dirty="0"/>
              <a:t>tábla alapján.</a:t>
            </a:r>
          </a:p>
          <a:p>
            <a:r>
              <a:rPr lang="hu-HU" sz="2800" dirty="0"/>
              <a:t>Hozzunk létre </a:t>
            </a:r>
            <a:r>
              <a:rPr lang="hu-HU" sz="2800"/>
              <a:t>egy </a:t>
            </a:r>
            <a:r>
              <a:rPr lang="hu-HU" sz="2800" b="1"/>
              <a:t>departments2</a:t>
            </a:r>
            <a:r>
              <a:rPr lang="hu-HU" sz="2800"/>
              <a:t> </a:t>
            </a:r>
            <a:r>
              <a:rPr lang="hu-HU" sz="2800" dirty="0"/>
              <a:t>táblát a </a:t>
            </a:r>
            <a:r>
              <a:rPr lang="hu-HU" sz="2800"/>
              <a:t>teljes </a:t>
            </a:r>
            <a:r>
              <a:rPr lang="hu-HU" sz="2800" b="1"/>
              <a:t>departments</a:t>
            </a:r>
            <a:r>
              <a:rPr lang="hu-HU" sz="2800"/>
              <a:t> </a:t>
            </a:r>
            <a:r>
              <a:rPr lang="hu-HU" sz="2800" dirty="0"/>
              <a:t>tábla alapján.</a:t>
            </a:r>
          </a:p>
          <a:p>
            <a:r>
              <a:rPr lang="hu-HU" sz="2800"/>
              <a:t>A </a:t>
            </a:r>
            <a:r>
              <a:rPr lang="hu-HU" sz="2800" b="1"/>
              <a:t>departments2</a:t>
            </a:r>
            <a:r>
              <a:rPr lang="hu-HU" sz="2800"/>
              <a:t>-ben </a:t>
            </a:r>
            <a:r>
              <a:rPr lang="hu-HU" sz="2800" dirty="0"/>
              <a:t>elsődleges kulcs </a:t>
            </a:r>
            <a:r>
              <a:rPr lang="hu-HU" sz="2800"/>
              <a:t>a department_id.</a:t>
            </a:r>
            <a:endParaRPr lang="hu-HU" sz="2800" dirty="0"/>
          </a:p>
          <a:p>
            <a:r>
              <a:rPr lang="hu-HU" sz="2800"/>
              <a:t>Az </a:t>
            </a:r>
            <a:r>
              <a:rPr lang="hu-HU" sz="2800" b="1"/>
              <a:t>employees2</a:t>
            </a:r>
            <a:r>
              <a:rPr lang="hu-HU" sz="2800"/>
              <a:t>-ben </a:t>
            </a:r>
            <a:r>
              <a:rPr lang="hu-HU" sz="2800" dirty="0"/>
              <a:t>elsődleges kulcs </a:t>
            </a:r>
            <a:r>
              <a:rPr lang="hu-HU" sz="2800"/>
              <a:t>az employee_id, </a:t>
            </a:r>
            <a:r>
              <a:rPr lang="hu-HU" sz="2800" dirty="0"/>
              <a:t>idegen kulcs </a:t>
            </a:r>
            <a:r>
              <a:rPr lang="hu-HU" sz="2800"/>
              <a:t>a department_id a </a:t>
            </a:r>
            <a:r>
              <a:rPr lang="hu-HU" sz="2800" b="1"/>
              <a:t>departments2</a:t>
            </a:r>
            <a:r>
              <a:rPr lang="hu-HU" sz="2800"/>
              <a:t>-re</a:t>
            </a:r>
            <a:r>
              <a:rPr lang="hu-HU" sz="2800" dirty="0"/>
              <a:t>.</a:t>
            </a:r>
          </a:p>
          <a:p>
            <a:r>
              <a:rPr lang="hu-HU" sz="2800"/>
              <a:t>Az last_name </a:t>
            </a:r>
            <a:r>
              <a:rPr lang="hu-HU" sz="2800" dirty="0"/>
              <a:t>mező nem lehet üres, a fizetés legalább 700 dollár legyen.</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150</a:t>
            </a:fld>
            <a:endParaRPr lang="hu-HU"/>
          </a:p>
        </p:txBody>
      </p:sp>
      <p:sp>
        <p:nvSpPr>
          <p:cNvPr id="5" name="Szövegdoboz 4">
            <a:extLst>
              <a:ext uri="{FF2B5EF4-FFF2-40B4-BE49-F238E27FC236}">
                <a16:creationId xmlns:a16="http://schemas.microsoft.com/office/drawing/2014/main" id="{EE0A7A3C-D778-453D-B243-4F3159B0205A}"/>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6502951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DML - Előkészületek</a:t>
            </a:r>
            <a:endParaRPr lang="hu-HU" dirty="0"/>
          </a:p>
        </p:txBody>
      </p:sp>
      <p:sp>
        <p:nvSpPr>
          <p:cNvPr id="3" name="Tartalom helye 2"/>
          <p:cNvSpPr>
            <a:spLocks noGrp="1"/>
          </p:cNvSpPr>
          <p:nvPr>
            <p:ph idx="1"/>
          </p:nvPr>
        </p:nvSpPr>
        <p:spPr/>
        <p:txBody>
          <a:bodyPr>
            <a:normAutofit fontScale="92500" lnSpcReduction="20000"/>
          </a:bodyPr>
          <a:lstStyle/>
          <a:p>
            <a:r>
              <a:rPr lang="en-US" sz="2800" dirty="0"/>
              <a:t>create table employees2 as select * from </a:t>
            </a:r>
            <a:r>
              <a:rPr lang="hu-HU" sz="2800" dirty="0" err="1"/>
              <a:t>employees</a:t>
            </a:r>
            <a:r>
              <a:rPr lang="en-US" sz="2800" dirty="0"/>
              <a:t>;</a:t>
            </a:r>
          </a:p>
          <a:p>
            <a:r>
              <a:rPr lang="en-US" sz="2800" dirty="0"/>
              <a:t>create table departments2 as select * from departments;</a:t>
            </a:r>
          </a:p>
          <a:p>
            <a:r>
              <a:rPr lang="en-US" sz="2800" dirty="0"/>
              <a:t>alter table departments2 add constraint dept2_pk primary key (</a:t>
            </a:r>
            <a:r>
              <a:rPr lang="en-US" sz="2800" dirty="0" err="1"/>
              <a:t>department_id</a:t>
            </a:r>
            <a:r>
              <a:rPr lang="en-US" sz="2800" dirty="0"/>
              <a:t>);</a:t>
            </a:r>
          </a:p>
          <a:p>
            <a:r>
              <a:rPr lang="en-US" sz="2800" dirty="0"/>
              <a:t>alter table employees2 add constraint emp2_pk primary key (</a:t>
            </a:r>
            <a:r>
              <a:rPr lang="en-US" sz="2800" dirty="0" err="1"/>
              <a:t>employee_id</a:t>
            </a:r>
            <a:r>
              <a:rPr lang="en-US" sz="2800" dirty="0"/>
              <a:t>);</a:t>
            </a:r>
          </a:p>
          <a:p>
            <a:r>
              <a:rPr lang="en-US" sz="2800" dirty="0"/>
              <a:t>alter table employees2 add constraint emp2_deptid_fk foreign key (</a:t>
            </a:r>
            <a:r>
              <a:rPr lang="en-US" sz="2800" dirty="0" err="1"/>
              <a:t>department_id</a:t>
            </a:r>
            <a:r>
              <a:rPr lang="en-US" sz="2800" dirty="0"/>
              <a:t>) references departments2;</a:t>
            </a:r>
          </a:p>
          <a:p>
            <a:r>
              <a:rPr lang="en-US" sz="2800" dirty="0"/>
              <a:t>alter table employees2 add constraint </a:t>
            </a:r>
            <a:r>
              <a:rPr lang="en-US" sz="2800" dirty="0" err="1"/>
              <a:t>lastname_ck</a:t>
            </a:r>
            <a:r>
              <a:rPr lang="en-US" sz="2800" dirty="0"/>
              <a:t> check (</a:t>
            </a:r>
            <a:r>
              <a:rPr lang="en-US" sz="2800" dirty="0" err="1"/>
              <a:t>last_name</a:t>
            </a:r>
            <a:r>
              <a:rPr lang="en-US" sz="2800" dirty="0"/>
              <a:t> is not null and salary</a:t>
            </a:r>
            <a:r>
              <a:rPr lang="hu-HU" sz="2800" dirty="0"/>
              <a:t> </a:t>
            </a:r>
            <a:r>
              <a:rPr lang="en-US" sz="2800" dirty="0"/>
              <a:t>&gt;=</a:t>
            </a:r>
            <a:r>
              <a:rPr lang="hu-HU" sz="2800" dirty="0"/>
              <a:t> </a:t>
            </a:r>
            <a:r>
              <a:rPr lang="en-US" sz="2800" dirty="0"/>
              <a:t>700);</a:t>
            </a:r>
            <a:endParaRPr lang="hu-HU" sz="2800" dirty="0"/>
          </a:p>
          <a:p>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151</a:t>
            </a:fld>
            <a:endParaRPr lang="hu-HU"/>
          </a:p>
        </p:txBody>
      </p:sp>
      <p:sp>
        <p:nvSpPr>
          <p:cNvPr id="5" name="Szövegdoboz 4">
            <a:extLst>
              <a:ext uri="{FF2B5EF4-FFF2-40B4-BE49-F238E27FC236}">
                <a16:creationId xmlns:a16="http://schemas.microsoft.com/office/drawing/2014/main" id="{8C36FC3F-BDF7-4D53-BFAE-0135028813CC}"/>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4867489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defRPr/>
            </a:pPr>
            <a:r>
              <a:rPr lang="hu-HU"/>
              <a:t>DML: beszúrás</a:t>
            </a:r>
          </a:p>
        </p:txBody>
      </p:sp>
      <p:sp>
        <p:nvSpPr>
          <p:cNvPr id="64515" name="Rectangle 3"/>
          <p:cNvSpPr>
            <a:spLocks noGrp="1" noChangeArrowheads="1"/>
          </p:cNvSpPr>
          <p:nvPr>
            <p:ph idx="1"/>
          </p:nvPr>
        </p:nvSpPr>
        <p:spPr>
          <a:xfrm>
            <a:off x="1084816" y="1598612"/>
            <a:ext cx="7848872" cy="4525963"/>
          </a:xfrm>
        </p:spPr>
        <p:txBody>
          <a:bodyPr>
            <a:normAutofit fontScale="85000" lnSpcReduction="10000"/>
          </a:bodyPr>
          <a:lstStyle/>
          <a:p>
            <a:pPr eaLnBrk="1" hangingPunct="1">
              <a:defRPr/>
            </a:pPr>
            <a:r>
              <a:rPr lang="hu-HU" sz="3300" dirty="0"/>
              <a:t>Helyezzünk el </a:t>
            </a:r>
            <a:r>
              <a:rPr lang="hu-HU" sz="3300"/>
              <a:t>a </a:t>
            </a:r>
            <a:r>
              <a:rPr lang="hu-HU" sz="3300" b="1"/>
              <a:t>departments2</a:t>
            </a:r>
            <a:r>
              <a:rPr lang="hu-HU" sz="3300"/>
              <a:t> </a:t>
            </a:r>
            <a:r>
              <a:rPr lang="hu-HU" sz="3300" dirty="0"/>
              <a:t>táblába egy újabb részleget.</a:t>
            </a:r>
          </a:p>
          <a:p>
            <a:pPr eaLnBrk="1" hangingPunct="1">
              <a:buFont typeface="Wingdings" pitchFamily="2" charset="2"/>
              <a:buNone/>
              <a:defRPr/>
            </a:pPr>
            <a:endParaRPr lang="hu-HU" dirty="0"/>
          </a:p>
          <a:p>
            <a:pPr eaLnBrk="1" hangingPunct="1">
              <a:buFont typeface="Wingdings" pitchFamily="2" charset="2"/>
              <a:buNone/>
              <a:defRPr/>
            </a:pPr>
            <a:r>
              <a:rPr lang="hu-HU" sz="3000" dirty="0">
                <a:latin typeface="Consolas" pitchFamily="49" charset="0"/>
                <a:cs typeface="Consolas" pitchFamily="49" charset="0"/>
              </a:rPr>
              <a:t>INSERT </a:t>
            </a:r>
            <a:r>
              <a:rPr lang="hu-HU" sz="3000">
                <a:latin typeface="Consolas" pitchFamily="49" charset="0"/>
                <a:cs typeface="Consolas" pitchFamily="49" charset="0"/>
              </a:rPr>
              <a:t>INTO departments2 (department_id, department_name, location_id)</a:t>
            </a:r>
            <a:endParaRPr lang="hu-HU" sz="3000" dirty="0">
              <a:latin typeface="Consolas" pitchFamily="49" charset="0"/>
              <a:cs typeface="Consolas" pitchFamily="49" charset="0"/>
            </a:endParaRPr>
          </a:p>
          <a:p>
            <a:pPr eaLnBrk="1" hangingPunct="1">
              <a:buFont typeface="Wingdings" pitchFamily="2" charset="2"/>
              <a:buNone/>
              <a:defRPr/>
            </a:pPr>
            <a:r>
              <a:rPr lang="hu-HU" sz="3000" dirty="0">
                <a:latin typeface="Consolas" pitchFamily="49" charset="0"/>
                <a:cs typeface="Consolas" pitchFamily="49" charset="0"/>
              </a:rPr>
              <a:t>VALUES (42,</a:t>
            </a:r>
            <a:r>
              <a:rPr lang="hu-HU" sz="3000">
                <a:latin typeface="Consolas" pitchFamily="49" charset="0"/>
                <a:cs typeface="Consolas" pitchFamily="49" charset="0"/>
              </a:rPr>
              <a:t>'SAJTKÉSZÍTŐ', 1000);</a:t>
            </a:r>
            <a:endParaRPr lang="hu-HU" sz="3000" dirty="0">
              <a:latin typeface="Consolas" pitchFamily="49" charset="0"/>
              <a:cs typeface="Consolas" pitchFamily="49" charset="0"/>
            </a:endParaRPr>
          </a:p>
          <a:p>
            <a:pPr eaLnBrk="1" hangingPunct="1">
              <a:buFont typeface="Wingdings" pitchFamily="2" charset="2"/>
              <a:buNone/>
              <a:defRPr/>
            </a:pPr>
            <a:endParaRPr lang="hu-HU" dirty="0"/>
          </a:p>
          <a:p>
            <a:pPr eaLnBrk="1" hangingPunct="1">
              <a:defRPr/>
            </a:pPr>
            <a:r>
              <a:rPr lang="hu-HU" sz="3300" dirty="0"/>
              <a:t>Ami érdekes:</a:t>
            </a:r>
          </a:p>
          <a:p>
            <a:pPr lvl="1" eaLnBrk="1" hangingPunct="1">
              <a:defRPr/>
            </a:pPr>
            <a:r>
              <a:rPr lang="hu-HU" sz="3300" dirty="0"/>
              <a:t>sorrend</a:t>
            </a:r>
          </a:p>
          <a:p>
            <a:pPr lvl="1" eaLnBrk="1" hangingPunct="1">
              <a:defRPr/>
            </a:pPr>
            <a:r>
              <a:rPr lang="hu-HU" sz="3300" dirty="0"/>
              <a:t>minden értéket megadunk?</a:t>
            </a:r>
          </a:p>
        </p:txBody>
      </p:sp>
      <p:sp>
        <p:nvSpPr>
          <p:cNvPr id="7171" name="Dia számának helye 4"/>
          <p:cNvSpPr>
            <a:spLocks noGrp="1"/>
          </p:cNvSpPr>
          <p:nvPr>
            <p:ph type="sldNum" sz="quarter" idx="12"/>
          </p:nvPr>
        </p:nvSpPr>
        <p:spPr>
          <a:noFill/>
        </p:spPr>
        <p:txBody>
          <a:bodyPr/>
          <a:lstStyle/>
          <a:p>
            <a:fld id="{6259E3D8-6117-490A-9201-0CE3386665A9}" type="slidenum">
              <a:rPr lang="hu-HU" smtClean="0"/>
              <a:pPr/>
              <a:t>152</a:t>
            </a:fld>
            <a:endParaRPr lang="hu-HU"/>
          </a:p>
        </p:txBody>
      </p:sp>
      <p:sp>
        <p:nvSpPr>
          <p:cNvPr id="5" name="Szövegdoboz 4">
            <a:extLst>
              <a:ext uri="{FF2B5EF4-FFF2-40B4-BE49-F238E27FC236}">
                <a16:creationId xmlns:a16="http://schemas.microsoft.com/office/drawing/2014/main" id="{72E7199F-5761-43C9-93CA-273CDA00DF49}"/>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463788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beszúrás</a:t>
            </a:r>
          </a:p>
        </p:txBody>
      </p:sp>
      <p:sp>
        <p:nvSpPr>
          <p:cNvPr id="3" name="Tartalom helye 2"/>
          <p:cNvSpPr>
            <a:spLocks noGrp="1"/>
          </p:cNvSpPr>
          <p:nvPr>
            <p:ph idx="1"/>
          </p:nvPr>
        </p:nvSpPr>
        <p:spPr>
          <a:xfrm>
            <a:off x="1330452" y="1461612"/>
            <a:ext cx="7708392" cy="4800600"/>
          </a:xfrm>
        </p:spPr>
        <p:txBody>
          <a:bodyPr>
            <a:normAutofit lnSpcReduction="10000"/>
          </a:bodyPr>
          <a:lstStyle/>
          <a:p>
            <a:r>
              <a:rPr lang="hu-HU" sz="2800" dirty="0"/>
              <a:t>Az alábbiak közül melyik működik? Miért?</a:t>
            </a:r>
            <a:endParaRPr lang="hu-HU" sz="2800" dirty="0">
              <a:latin typeface="Consolas" pitchFamily="49" charset="0"/>
              <a:cs typeface="Consolas" pitchFamily="49" charset="0"/>
            </a:endParaRPr>
          </a:p>
          <a:p>
            <a:pPr marL="82296" indent="0">
              <a:buNone/>
            </a:pPr>
            <a:endParaRPr lang="hu-HU" sz="2800" dirty="0">
              <a:latin typeface="Consolas" pitchFamily="49" charset="0"/>
              <a:cs typeface="Consolas" pitchFamily="49" charset="0"/>
            </a:endParaRPr>
          </a:p>
          <a:p>
            <a:pPr marL="82296" indent="0">
              <a:spcAft>
                <a:spcPts val="2400"/>
              </a:spcAft>
              <a:buNone/>
            </a:pPr>
            <a:r>
              <a:rPr lang="hu-HU" sz="2800" dirty="0">
                <a:latin typeface="Consolas" pitchFamily="49" charset="0"/>
                <a:cs typeface="Consolas" pitchFamily="49" charset="0"/>
              </a:rPr>
              <a:t>INSERT </a:t>
            </a:r>
            <a:r>
              <a:rPr lang="hu-HU" sz="2800">
                <a:latin typeface="Consolas" pitchFamily="49" charset="0"/>
                <a:cs typeface="Consolas" pitchFamily="49" charset="0"/>
              </a:rPr>
              <a:t>INTO departments2 </a:t>
            </a:r>
            <a:r>
              <a:rPr lang="hu-HU" sz="2800" dirty="0">
                <a:latin typeface="Consolas" pitchFamily="49" charset="0"/>
                <a:cs typeface="Consolas" pitchFamily="49" charset="0"/>
              </a:rPr>
              <a:t/>
            </a:r>
            <a:br>
              <a:rPr lang="hu-HU" sz="2800" dirty="0">
                <a:latin typeface="Consolas" pitchFamily="49" charset="0"/>
                <a:cs typeface="Consolas" pitchFamily="49" charset="0"/>
              </a:rPr>
            </a:br>
            <a:r>
              <a:rPr lang="hu-HU" sz="2800" dirty="0">
                <a:latin typeface="Consolas" pitchFamily="49" charset="0"/>
                <a:cs typeface="Consolas" pitchFamily="49" charset="0"/>
              </a:rPr>
              <a:t>VALUES </a:t>
            </a:r>
            <a:r>
              <a:rPr lang="hu-HU" sz="2800">
                <a:latin typeface="Consolas" pitchFamily="49" charset="0"/>
                <a:cs typeface="Consolas" pitchFamily="49" charset="0"/>
              </a:rPr>
              <a:t>(55, 'NÉV', 200, 1700);</a:t>
            </a:r>
            <a:endParaRPr lang="hu-HU" sz="2800" dirty="0">
              <a:latin typeface="Consolas" pitchFamily="49" charset="0"/>
              <a:cs typeface="Consolas" pitchFamily="49" charset="0"/>
            </a:endParaRPr>
          </a:p>
          <a:p>
            <a:pPr marL="82296" indent="0">
              <a:spcAft>
                <a:spcPts val="2400"/>
              </a:spcAft>
              <a:buNone/>
            </a:pPr>
            <a:r>
              <a:rPr lang="hu-HU" sz="2800" dirty="0">
                <a:latin typeface="Consolas" pitchFamily="49" charset="0"/>
                <a:cs typeface="Consolas" pitchFamily="49" charset="0"/>
              </a:rPr>
              <a:t>INSERT </a:t>
            </a:r>
            <a:r>
              <a:rPr lang="hu-HU" sz="2800">
                <a:latin typeface="Consolas" pitchFamily="49" charset="0"/>
                <a:cs typeface="Consolas" pitchFamily="49" charset="0"/>
              </a:rPr>
              <a:t>INTO departments2 </a:t>
            </a:r>
            <a:r>
              <a:rPr lang="hu-HU" sz="2800" dirty="0">
                <a:latin typeface="Consolas" pitchFamily="49" charset="0"/>
                <a:cs typeface="Consolas" pitchFamily="49" charset="0"/>
              </a:rPr>
              <a:t/>
            </a:r>
            <a:br>
              <a:rPr lang="hu-HU" sz="2800" dirty="0">
                <a:latin typeface="Consolas" pitchFamily="49" charset="0"/>
                <a:cs typeface="Consolas" pitchFamily="49" charset="0"/>
              </a:rPr>
            </a:br>
            <a:r>
              <a:rPr lang="hu-HU" sz="2800" dirty="0">
                <a:latin typeface="Consolas" pitchFamily="49" charset="0"/>
                <a:cs typeface="Consolas" pitchFamily="49" charset="0"/>
              </a:rPr>
              <a:t>VALUES (30, </a:t>
            </a:r>
            <a:r>
              <a:rPr lang="hu-HU" sz="2800">
                <a:latin typeface="Consolas" pitchFamily="49" charset="0"/>
                <a:cs typeface="Consolas" pitchFamily="49" charset="0"/>
              </a:rPr>
              <a:t>'NÉV', 200, 1700);</a:t>
            </a:r>
            <a:endParaRPr lang="hu-HU" sz="2800" dirty="0">
              <a:latin typeface="Consolas" pitchFamily="49" charset="0"/>
              <a:cs typeface="Consolas" pitchFamily="49" charset="0"/>
            </a:endParaRPr>
          </a:p>
          <a:p>
            <a:pPr marL="82296" indent="0">
              <a:buNone/>
            </a:pPr>
            <a:r>
              <a:rPr lang="hu-HU" sz="2800" dirty="0">
                <a:latin typeface="Consolas" pitchFamily="49" charset="0"/>
                <a:cs typeface="Consolas" pitchFamily="49" charset="0"/>
              </a:rPr>
              <a:t>INSERT </a:t>
            </a:r>
            <a:r>
              <a:rPr lang="hu-HU" sz="2800">
                <a:latin typeface="Consolas" pitchFamily="49" charset="0"/>
                <a:cs typeface="Consolas" pitchFamily="49" charset="0"/>
              </a:rPr>
              <a:t>INTO departments2 (department_name, location_id) </a:t>
            </a:r>
            <a:r>
              <a:rPr lang="hu-HU" sz="2800" dirty="0">
                <a:latin typeface="Consolas" pitchFamily="49" charset="0"/>
                <a:cs typeface="Consolas" pitchFamily="49" charset="0"/>
              </a:rPr>
              <a:t/>
            </a:r>
            <a:br>
              <a:rPr lang="hu-HU" sz="2800" dirty="0">
                <a:latin typeface="Consolas" pitchFamily="49" charset="0"/>
                <a:cs typeface="Consolas" pitchFamily="49" charset="0"/>
              </a:rPr>
            </a:br>
            <a:r>
              <a:rPr lang="hu-HU" sz="2800" dirty="0">
                <a:latin typeface="Consolas" pitchFamily="49" charset="0"/>
                <a:cs typeface="Consolas" pitchFamily="49" charset="0"/>
              </a:rPr>
              <a:t>VALUES (</a:t>
            </a:r>
            <a:r>
              <a:rPr lang="hu-HU" sz="2800">
                <a:latin typeface="Consolas" pitchFamily="49" charset="0"/>
                <a:cs typeface="Consolas" pitchFamily="49" charset="0"/>
              </a:rPr>
              <a:t>'NÉV',1700);</a:t>
            </a:r>
            <a:endParaRPr lang="hu-HU" sz="2800" dirty="0"/>
          </a:p>
          <a:p>
            <a:pPr marL="82296" indent="0">
              <a:buNone/>
            </a:pPr>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153</a:t>
            </a:fld>
            <a:endParaRPr lang="hu-HU"/>
          </a:p>
        </p:txBody>
      </p:sp>
      <p:sp>
        <p:nvSpPr>
          <p:cNvPr id="5" name="Szövegdoboz 4">
            <a:extLst>
              <a:ext uri="{FF2B5EF4-FFF2-40B4-BE49-F238E27FC236}">
                <a16:creationId xmlns:a16="http://schemas.microsoft.com/office/drawing/2014/main" id="{E4726AE4-7668-4E40-B8A4-5AF1E763660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9014233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defRPr/>
            </a:pPr>
            <a:r>
              <a:rPr lang="hu-HU"/>
              <a:t>DML: beszúrás</a:t>
            </a:r>
          </a:p>
        </p:txBody>
      </p:sp>
      <p:sp>
        <p:nvSpPr>
          <p:cNvPr id="66563" name="Rectangle 3"/>
          <p:cNvSpPr>
            <a:spLocks noGrp="1" noChangeArrowheads="1"/>
          </p:cNvSpPr>
          <p:nvPr>
            <p:ph idx="1"/>
          </p:nvPr>
        </p:nvSpPr>
        <p:spPr>
          <a:xfrm>
            <a:off x="1097344" y="1340768"/>
            <a:ext cx="7744904" cy="5152688"/>
          </a:xfrm>
        </p:spPr>
        <p:txBody>
          <a:bodyPr>
            <a:normAutofit fontScale="85000" lnSpcReduction="10000"/>
          </a:bodyPr>
          <a:lstStyle/>
          <a:p>
            <a:pPr>
              <a:defRPr/>
            </a:pPr>
            <a:r>
              <a:rPr lang="hu-HU" sz="2800" dirty="0"/>
              <a:t>Dolgozó is kell a sajtkészítők részlegébe: vegyünk fel az </a:t>
            </a:r>
            <a:r>
              <a:rPr lang="hu-HU" sz="2800" b="1" dirty="0"/>
              <a:t>employees2</a:t>
            </a:r>
            <a:r>
              <a:rPr lang="hu-HU" sz="2800" dirty="0"/>
              <a:t> táblába Accounting Manager munkakörbe egy 1111-es </a:t>
            </a:r>
            <a:r>
              <a:rPr lang="hu-HU" sz="2800" dirty="0" err="1"/>
              <a:t>azonosítójú</a:t>
            </a:r>
            <a:r>
              <a:rPr lang="hu-HU" sz="2800" dirty="0"/>
              <a:t>, Bőrönd Ödön nevű személyt. Email legyen ’</a:t>
            </a:r>
            <a:r>
              <a:rPr lang="hu-HU" sz="2800" dirty="0" err="1"/>
              <a:t>bodon</a:t>
            </a:r>
            <a:r>
              <a:rPr lang="hu-HU" sz="2800" dirty="0"/>
              <a:t>’ , belépés dátuma 2018.10.15!</a:t>
            </a:r>
          </a:p>
          <a:p>
            <a:pPr lvl="1">
              <a:defRPr/>
            </a:pPr>
            <a:r>
              <a:rPr lang="hu-HU" sz="2600" dirty="0"/>
              <a:t>TIPP: a dátum egyszerűbb beszúrásához is használhatjuk a TO_DATE függvényt.</a:t>
            </a:r>
          </a:p>
          <a:p>
            <a:pPr marL="82296" indent="0">
              <a:buNone/>
              <a:defRPr/>
            </a:pPr>
            <a:endParaRPr lang="hu-HU" sz="1000" dirty="0"/>
          </a:p>
          <a:p>
            <a:pPr eaLnBrk="1" hangingPunct="1">
              <a:spcBef>
                <a:spcPts val="1800"/>
              </a:spcBef>
              <a:buFont typeface="Wingdings" pitchFamily="2" charset="2"/>
              <a:buNone/>
              <a:defRPr/>
            </a:pPr>
            <a:r>
              <a:rPr lang="hu-HU" sz="2800" dirty="0">
                <a:latin typeface="Consolas" pitchFamily="49" charset="0"/>
                <a:cs typeface="Consolas" pitchFamily="49" charset="0"/>
              </a:rPr>
              <a:t>INSERT INTO employees2</a:t>
            </a:r>
            <a:br>
              <a:rPr lang="hu-HU" sz="2800" dirty="0">
                <a:latin typeface="Consolas" pitchFamily="49" charset="0"/>
                <a:cs typeface="Consolas" pitchFamily="49" charset="0"/>
              </a:rPr>
            </a:br>
            <a:r>
              <a:rPr lang="hu-HU" sz="2800" dirty="0">
                <a:latin typeface="Consolas" pitchFamily="49" charset="0"/>
                <a:cs typeface="Consolas" pitchFamily="49" charset="0"/>
              </a:rPr>
              <a:t>(</a:t>
            </a:r>
            <a:r>
              <a:rPr lang="hu-HU" sz="2800" dirty="0" err="1">
                <a:latin typeface="Consolas" pitchFamily="49" charset="0"/>
                <a:cs typeface="Consolas" pitchFamily="49" charset="0"/>
              </a:rPr>
              <a:t>employee</a:t>
            </a:r>
            <a:r>
              <a:rPr lang="hu-HU" sz="2800" dirty="0">
                <a:latin typeface="Consolas" pitchFamily="49" charset="0"/>
                <a:cs typeface="Consolas" pitchFamily="49" charset="0"/>
              </a:rPr>
              <a:t>_</a:t>
            </a:r>
            <a:r>
              <a:rPr lang="hu-HU" sz="2800" dirty="0" err="1">
                <a:latin typeface="Consolas" pitchFamily="49" charset="0"/>
                <a:cs typeface="Consolas" pitchFamily="49" charset="0"/>
              </a:rPr>
              <a:t>id</a:t>
            </a:r>
            <a:r>
              <a:rPr lang="hu-HU" sz="2800" dirty="0">
                <a:latin typeface="Consolas" pitchFamily="49" charset="0"/>
                <a:cs typeface="Consolas" pitchFamily="49" charset="0"/>
              </a:rPr>
              <a:t>, </a:t>
            </a:r>
            <a:r>
              <a:rPr lang="hu-HU" sz="2800" dirty="0" err="1">
                <a:latin typeface="Consolas" pitchFamily="49" charset="0"/>
                <a:cs typeface="Consolas" pitchFamily="49" charset="0"/>
              </a:rPr>
              <a:t>first</a:t>
            </a:r>
            <a:r>
              <a:rPr lang="hu-HU" sz="2800" dirty="0">
                <a:latin typeface="Consolas" pitchFamily="49" charset="0"/>
                <a:cs typeface="Consolas" pitchFamily="49" charset="0"/>
              </a:rPr>
              <a:t>_</a:t>
            </a:r>
            <a:r>
              <a:rPr lang="hu-HU" sz="2800" dirty="0" err="1">
                <a:latin typeface="Consolas" pitchFamily="49" charset="0"/>
                <a:cs typeface="Consolas" pitchFamily="49" charset="0"/>
              </a:rPr>
              <a:t>name</a:t>
            </a:r>
            <a:r>
              <a:rPr lang="hu-HU" sz="2800" dirty="0">
                <a:latin typeface="Consolas" pitchFamily="49" charset="0"/>
                <a:cs typeface="Consolas" pitchFamily="49" charset="0"/>
              </a:rPr>
              <a:t>, </a:t>
            </a:r>
            <a:r>
              <a:rPr lang="hu-HU" sz="2800" dirty="0" err="1">
                <a:latin typeface="Consolas" pitchFamily="49" charset="0"/>
                <a:cs typeface="Consolas" pitchFamily="49" charset="0"/>
              </a:rPr>
              <a:t>last</a:t>
            </a:r>
            <a:r>
              <a:rPr lang="hu-HU" sz="2800" dirty="0">
                <a:latin typeface="Consolas" pitchFamily="49" charset="0"/>
                <a:cs typeface="Consolas" pitchFamily="49" charset="0"/>
              </a:rPr>
              <a:t>_</a:t>
            </a:r>
            <a:r>
              <a:rPr lang="hu-HU" sz="2800" dirty="0" err="1">
                <a:latin typeface="Consolas" pitchFamily="49" charset="0"/>
                <a:cs typeface="Consolas" pitchFamily="49" charset="0"/>
              </a:rPr>
              <a:t>name</a:t>
            </a:r>
            <a:r>
              <a:rPr lang="hu-HU" sz="2800" dirty="0">
                <a:latin typeface="Consolas" pitchFamily="49" charset="0"/>
                <a:cs typeface="Consolas" pitchFamily="49" charset="0"/>
              </a:rPr>
              <a:t>, email, </a:t>
            </a:r>
            <a:r>
              <a:rPr lang="hu-HU" sz="2800" dirty="0" err="1">
                <a:latin typeface="Consolas" pitchFamily="49" charset="0"/>
                <a:cs typeface="Consolas" pitchFamily="49" charset="0"/>
              </a:rPr>
              <a:t>hire</a:t>
            </a:r>
            <a:r>
              <a:rPr lang="hu-HU" sz="2800" dirty="0">
                <a:latin typeface="Consolas" pitchFamily="49" charset="0"/>
                <a:cs typeface="Consolas" pitchFamily="49" charset="0"/>
              </a:rPr>
              <a:t>_</a:t>
            </a:r>
            <a:r>
              <a:rPr lang="hu-HU" sz="2800" dirty="0" err="1">
                <a:latin typeface="Consolas" pitchFamily="49" charset="0"/>
                <a:cs typeface="Consolas" pitchFamily="49" charset="0"/>
              </a:rPr>
              <a:t>date</a:t>
            </a:r>
            <a:r>
              <a:rPr lang="hu-HU" sz="2800" dirty="0">
                <a:latin typeface="Consolas" pitchFamily="49" charset="0"/>
                <a:cs typeface="Consolas" pitchFamily="49" charset="0"/>
              </a:rPr>
              <a:t>, </a:t>
            </a:r>
            <a:r>
              <a:rPr lang="hu-HU" sz="2800" dirty="0" err="1">
                <a:latin typeface="Consolas" pitchFamily="49" charset="0"/>
                <a:cs typeface="Consolas" pitchFamily="49" charset="0"/>
              </a:rPr>
              <a:t>department</a:t>
            </a:r>
            <a:r>
              <a:rPr lang="hu-HU" sz="2800" dirty="0">
                <a:latin typeface="Consolas" pitchFamily="49" charset="0"/>
                <a:cs typeface="Consolas" pitchFamily="49" charset="0"/>
              </a:rPr>
              <a:t>_</a:t>
            </a:r>
            <a:r>
              <a:rPr lang="hu-HU" sz="2800" dirty="0" err="1">
                <a:latin typeface="Consolas" pitchFamily="49" charset="0"/>
                <a:cs typeface="Consolas" pitchFamily="49" charset="0"/>
              </a:rPr>
              <a:t>id</a:t>
            </a:r>
            <a:r>
              <a:rPr lang="hu-HU" sz="2800" dirty="0">
                <a:latin typeface="Consolas" pitchFamily="49" charset="0"/>
                <a:cs typeface="Consolas" pitchFamily="49" charset="0"/>
              </a:rPr>
              <a:t>, </a:t>
            </a:r>
            <a:r>
              <a:rPr lang="hu-HU" sz="2800" dirty="0" err="1">
                <a:latin typeface="Consolas" pitchFamily="49" charset="0"/>
                <a:cs typeface="Consolas" pitchFamily="49" charset="0"/>
              </a:rPr>
              <a:t>job</a:t>
            </a:r>
            <a:r>
              <a:rPr lang="hu-HU" sz="2800" dirty="0">
                <a:latin typeface="Consolas" pitchFamily="49" charset="0"/>
                <a:cs typeface="Consolas" pitchFamily="49" charset="0"/>
              </a:rPr>
              <a:t>_</a:t>
            </a:r>
            <a:r>
              <a:rPr lang="hu-HU" sz="2800" dirty="0" err="1">
                <a:latin typeface="Consolas" pitchFamily="49" charset="0"/>
                <a:cs typeface="Consolas" pitchFamily="49" charset="0"/>
              </a:rPr>
              <a:t>id</a:t>
            </a:r>
            <a:r>
              <a:rPr lang="hu-HU" sz="2800" dirty="0">
                <a:latin typeface="Consolas" pitchFamily="49" charset="0"/>
                <a:cs typeface="Consolas" pitchFamily="49" charset="0"/>
              </a:rPr>
              <a:t>) </a:t>
            </a:r>
          </a:p>
          <a:p>
            <a:pPr>
              <a:buNone/>
              <a:defRPr/>
            </a:pPr>
            <a:r>
              <a:rPr lang="hu-HU" sz="2800" dirty="0">
                <a:latin typeface="Consolas" pitchFamily="49" charset="0"/>
                <a:cs typeface="Consolas" pitchFamily="49" charset="0"/>
              </a:rPr>
              <a:t>VALUES (1111,'Ödön','Bőrönd','</a:t>
            </a:r>
            <a:r>
              <a:rPr lang="hu-HU" sz="2800" dirty="0" err="1">
                <a:latin typeface="Consolas" pitchFamily="49" charset="0"/>
                <a:cs typeface="Consolas" pitchFamily="49" charset="0"/>
              </a:rPr>
              <a:t>bodon</a:t>
            </a:r>
            <a:r>
              <a:rPr lang="hu-HU" sz="2800" dirty="0">
                <a:latin typeface="Consolas" pitchFamily="49" charset="0"/>
                <a:cs typeface="Consolas" pitchFamily="49" charset="0"/>
              </a:rPr>
              <a:t>',</a:t>
            </a:r>
          </a:p>
          <a:p>
            <a:pPr>
              <a:buNone/>
              <a:defRPr/>
            </a:pPr>
            <a:r>
              <a:rPr lang="hu-HU" sz="2800" dirty="0" err="1">
                <a:latin typeface="Consolas" pitchFamily="49" charset="0"/>
                <a:cs typeface="Consolas" pitchFamily="49" charset="0"/>
              </a:rPr>
              <a:t>to</a:t>
            </a:r>
            <a:r>
              <a:rPr lang="hu-HU" sz="2800" dirty="0">
                <a:latin typeface="Consolas" pitchFamily="49" charset="0"/>
                <a:cs typeface="Consolas" pitchFamily="49" charset="0"/>
              </a:rPr>
              <a:t>_</a:t>
            </a:r>
            <a:r>
              <a:rPr lang="hu-HU" sz="2800" dirty="0" err="1">
                <a:latin typeface="Consolas" pitchFamily="49" charset="0"/>
                <a:cs typeface="Consolas" pitchFamily="49" charset="0"/>
              </a:rPr>
              <a:t>date</a:t>
            </a:r>
            <a:r>
              <a:rPr lang="hu-HU" sz="2800" dirty="0">
                <a:latin typeface="Consolas" pitchFamily="49" charset="0"/>
                <a:cs typeface="Consolas" pitchFamily="49" charset="0"/>
              </a:rPr>
              <a:t>('2018.10.12','YYYY.MM.DD'),</a:t>
            </a:r>
          </a:p>
          <a:p>
            <a:pPr>
              <a:buNone/>
              <a:defRPr/>
            </a:pPr>
            <a:r>
              <a:rPr lang="hu-HU" sz="2800" dirty="0">
                <a:latin typeface="Consolas" pitchFamily="49" charset="0"/>
                <a:cs typeface="Consolas" pitchFamily="49" charset="0"/>
              </a:rPr>
              <a:t>42,'AC_MGR');</a:t>
            </a:r>
          </a:p>
        </p:txBody>
      </p:sp>
      <p:sp>
        <p:nvSpPr>
          <p:cNvPr id="8195" name="Dia számának helye 4"/>
          <p:cNvSpPr>
            <a:spLocks noGrp="1"/>
          </p:cNvSpPr>
          <p:nvPr>
            <p:ph type="sldNum" sz="quarter" idx="12"/>
          </p:nvPr>
        </p:nvSpPr>
        <p:spPr>
          <a:noFill/>
        </p:spPr>
        <p:txBody>
          <a:bodyPr/>
          <a:lstStyle/>
          <a:p>
            <a:fld id="{922C0B4F-8FB2-42C7-9F4F-51C056B5302C}" type="slidenum">
              <a:rPr lang="hu-HU" smtClean="0"/>
              <a:pPr/>
              <a:t>154</a:t>
            </a:fld>
            <a:endParaRPr lang="hu-HU"/>
          </a:p>
        </p:txBody>
      </p:sp>
      <p:sp>
        <p:nvSpPr>
          <p:cNvPr id="5" name="Szövegdoboz 4">
            <a:extLst>
              <a:ext uri="{FF2B5EF4-FFF2-40B4-BE49-F238E27FC236}">
                <a16:creationId xmlns:a16="http://schemas.microsoft.com/office/drawing/2014/main" id="{36E3D068-D5B7-49A5-A567-2E910FE93E5F}"/>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9333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anim calcmode="lin" valueType="num">
                                      <p:cBhvr additive="base">
                                        <p:cTn id="7"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4" end="4"/>
                                            </p:txEl>
                                          </p:spTgt>
                                        </p:tgtEl>
                                        <p:attrNameLst>
                                          <p:attrName>style.visibility</p:attrName>
                                        </p:attrNameLst>
                                      </p:cBhvr>
                                      <p:to>
                                        <p:strVal val="visible"/>
                                      </p:to>
                                    </p:set>
                                    <p:anim calcmode="lin" valueType="num">
                                      <p:cBhvr additive="base">
                                        <p:cTn id="13"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5" end="5"/>
                                            </p:txEl>
                                          </p:spTgt>
                                        </p:tgtEl>
                                        <p:attrNameLst>
                                          <p:attrName>style.visibility</p:attrName>
                                        </p:attrNameLst>
                                      </p:cBhvr>
                                      <p:to>
                                        <p:strVal val="visible"/>
                                      </p:to>
                                    </p:set>
                                    <p:anim calcmode="lin" valueType="num">
                                      <p:cBhvr additive="base">
                                        <p:cTn id="19"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6" end="6"/>
                                            </p:txEl>
                                          </p:spTgt>
                                        </p:tgtEl>
                                        <p:attrNameLst>
                                          <p:attrName>style.visibility</p:attrName>
                                        </p:attrNameLst>
                                      </p:cBhvr>
                                      <p:to>
                                        <p:strVal val="visible"/>
                                      </p:to>
                                    </p:set>
                                    <p:anim calcmode="lin" valueType="num">
                                      <p:cBhvr additive="base">
                                        <p:cTn id="25"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defRPr/>
            </a:pPr>
            <a:r>
              <a:rPr lang="hu-HU"/>
              <a:t>DML: beszúrás</a:t>
            </a:r>
          </a:p>
        </p:txBody>
      </p:sp>
      <p:sp>
        <p:nvSpPr>
          <p:cNvPr id="66563" name="Rectangle 3"/>
          <p:cNvSpPr>
            <a:spLocks noGrp="1" noChangeArrowheads="1"/>
          </p:cNvSpPr>
          <p:nvPr>
            <p:ph idx="1"/>
          </p:nvPr>
        </p:nvSpPr>
        <p:spPr>
          <a:xfrm>
            <a:off x="1218128" y="1415892"/>
            <a:ext cx="7674352" cy="4800600"/>
          </a:xfrm>
        </p:spPr>
        <p:txBody>
          <a:bodyPr>
            <a:normAutofit fontScale="92500" lnSpcReduction="10000"/>
          </a:bodyPr>
          <a:lstStyle/>
          <a:p>
            <a:pPr>
              <a:defRPr/>
            </a:pPr>
            <a:r>
              <a:rPr lang="hu-HU" sz="2800" dirty="0"/>
              <a:t>Vegyünk fel a 42-es részlegbe egy Huncut Izolda nevű dolgozót </a:t>
            </a:r>
            <a:r>
              <a:rPr lang="hu-HU" sz="2800" dirty="0" err="1"/>
              <a:t>Sales</a:t>
            </a:r>
            <a:r>
              <a:rPr lang="hu-HU" sz="2800" dirty="0"/>
              <a:t> Manager munkakörbe 1112-es azonosítóval, a belépési dátuma legyen 2018. március 1., email címe pedig ’</a:t>
            </a:r>
            <a:r>
              <a:rPr lang="hu-HU" sz="2800" dirty="0" err="1"/>
              <a:t>hizolda</a:t>
            </a:r>
            <a:r>
              <a:rPr lang="hu-HU" sz="2800" dirty="0"/>
              <a:t>’!</a:t>
            </a:r>
          </a:p>
          <a:p>
            <a:pPr lvl="1">
              <a:defRPr/>
            </a:pPr>
            <a:r>
              <a:rPr lang="hu-HU" sz="2600" dirty="0"/>
              <a:t>TIPP: a dátum egyszerűbb beszúrásához is használhatjuk a TO_DATE függvényt.</a:t>
            </a:r>
          </a:p>
          <a:p>
            <a:pPr lvl="1">
              <a:defRPr/>
            </a:pPr>
            <a:endParaRPr lang="hu-HU" sz="2600" dirty="0"/>
          </a:p>
          <a:p>
            <a:r>
              <a:rPr lang="hu-HU" sz="2800" dirty="0"/>
              <a:t>INSERT INTO employees2 (</a:t>
            </a:r>
            <a:r>
              <a:rPr lang="hu-HU" sz="2800" dirty="0" err="1"/>
              <a:t>employee_id</a:t>
            </a:r>
            <a:r>
              <a:rPr lang="hu-HU" sz="2800" dirty="0"/>
              <a:t>, </a:t>
            </a:r>
            <a:r>
              <a:rPr lang="hu-HU" sz="2800" dirty="0" err="1"/>
              <a:t>first_name</a:t>
            </a:r>
            <a:r>
              <a:rPr lang="hu-HU" sz="2800" dirty="0"/>
              <a:t>, </a:t>
            </a:r>
            <a:r>
              <a:rPr lang="hu-HU" sz="2800" dirty="0" err="1"/>
              <a:t>last_name</a:t>
            </a:r>
            <a:r>
              <a:rPr lang="hu-HU" sz="2800" dirty="0"/>
              <a:t>, email, </a:t>
            </a:r>
            <a:r>
              <a:rPr lang="hu-HU" sz="2800" dirty="0" err="1"/>
              <a:t>hire_date</a:t>
            </a:r>
            <a:r>
              <a:rPr lang="hu-HU" sz="2800" dirty="0"/>
              <a:t>, </a:t>
            </a:r>
            <a:r>
              <a:rPr lang="hu-HU" sz="2800" dirty="0" err="1"/>
              <a:t>department_id</a:t>
            </a:r>
            <a:r>
              <a:rPr lang="hu-HU" sz="2800" dirty="0"/>
              <a:t>, </a:t>
            </a:r>
            <a:r>
              <a:rPr lang="hu-HU" sz="2800" dirty="0" err="1"/>
              <a:t>job_id</a:t>
            </a:r>
            <a:r>
              <a:rPr lang="hu-HU" sz="2800" dirty="0"/>
              <a:t>) </a:t>
            </a:r>
            <a:br>
              <a:rPr lang="hu-HU" sz="2800" dirty="0"/>
            </a:br>
            <a:r>
              <a:rPr lang="hu-HU" sz="2800" dirty="0"/>
              <a:t>VALUES (1112, 'Izolda’, 'Huncut','hizolda’,</a:t>
            </a:r>
            <a:br>
              <a:rPr lang="hu-HU" sz="2800" dirty="0"/>
            </a:br>
            <a:r>
              <a:rPr lang="hu-HU" sz="2800" dirty="0"/>
              <a:t>TO_DATE('2018.03.01’, 'YYYY.MM.DD’), </a:t>
            </a:r>
            <a:br>
              <a:rPr lang="hu-HU" sz="2800" dirty="0"/>
            </a:br>
            <a:r>
              <a:rPr lang="hu-HU" sz="2800" dirty="0"/>
              <a:t>42,  'SA_MAN');</a:t>
            </a:r>
          </a:p>
          <a:p>
            <a:pPr>
              <a:defRPr/>
            </a:pPr>
            <a:endParaRPr lang="hu-HU" sz="3000" dirty="0"/>
          </a:p>
        </p:txBody>
      </p:sp>
      <p:sp>
        <p:nvSpPr>
          <p:cNvPr id="8195" name="Dia számának helye 4"/>
          <p:cNvSpPr>
            <a:spLocks noGrp="1"/>
          </p:cNvSpPr>
          <p:nvPr>
            <p:ph type="sldNum" sz="quarter" idx="12"/>
          </p:nvPr>
        </p:nvSpPr>
        <p:spPr>
          <a:noFill/>
        </p:spPr>
        <p:txBody>
          <a:bodyPr/>
          <a:lstStyle/>
          <a:p>
            <a:fld id="{922C0B4F-8FB2-42C7-9F4F-51C056B5302C}" type="slidenum">
              <a:rPr lang="hu-HU" smtClean="0"/>
              <a:pPr/>
              <a:t>155</a:t>
            </a:fld>
            <a:endParaRPr lang="hu-HU"/>
          </a:p>
        </p:txBody>
      </p:sp>
      <p:sp>
        <p:nvSpPr>
          <p:cNvPr id="5" name="Szövegdoboz 4">
            <a:extLst>
              <a:ext uri="{FF2B5EF4-FFF2-40B4-BE49-F238E27FC236}">
                <a16:creationId xmlns:a16="http://schemas.microsoft.com/office/drawing/2014/main" id="{BA2A94D9-42FE-4DE1-AA06-83468B2F7DC1}"/>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71920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animEffect transition="in" filter="fade">
                                      <p:cBhvr>
                                        <p:cTn id="7" dur="1000"/>
                                        <p:tgtEl>
                                          <p:spTgt spid="66563">
                                            <p:txEl>
                                              <p:pRg st="3" end="3"/>
                                            </p:txEl>
                                          </p:spTgt>
                                        </p:tgtEl>
                                      </p:cBhvr>
                                    </p:animEffect>
                                    <p:anim calcmode="lin" valueType="num">
                                      <p:cBhvr>
                                        <p:cTn id="8" dur="10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656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defRPr/>
            </a:pPr>
            <a:r>
              <a:rPr lang="hu-HU"/>
              <a:t>DML: módosítás</a:t>
            </a:r>
          </a:p>
        </p:txBody>
      </p:sp>
      <p:sp>
        <p:nvSpPr>
          <p:cNvPr id="67587" name="Rectangle 3"/>
          <p:cNvSpPr>
            <a:spLocks noGrp="1" noChangeArrowheads="1"/>
          </p:cNvSpPr>
          <p:nvPr>
            <p:ph idx="1"/>
          </p:nvPr>
        </p:nvSpPr>
        <p:spPr/>
        <p:txBody>
          <a:bodyPr>
            <a:normAutofit/>
          </a:bodyPr>
          <a:lstStyle/>
          <a:p>
            <a:pPr eaLnBrk="1" hangingPunct="1">
              <a:defRPr/>
            </a:pPr>
            <a:r>
              <a:rPr lang="hu-HU" sz="2800" dirty="0"/>
              <a:t>Ödön nevű dolgozónknak nem adtunk fizetést, főnöke sincs még. Adjunk neki!</a:t>
            </a:r>
          </a:p>
          <a:p>
            <a:pPr eaLnBrk="1" hangingPunct="1">
              <a:defRPr/>
            </a:pPr>
            <a:endParaRPr lang="hu-HU" sz="2800" dirty="0"/>
          </a:p>
          <a:p>
            <a:pPr eaLnBrk="1" hangingPunct="1">
              <a:buFont typeface="Wingdings" pitchFamily="2" charset="2"/>
              <a:buNone/>
              <a:defRPr/>
            </a:pPr>
            <a:r>
              <a:rPr lang="en-US" sz="2800" dirty="0">
                <a:latin typeface="Consolas" pitchFamily="49" charset="0"/>
                <a:cs typeface="Consolas" pitchFamily="49" charset="0"/>
              </a:rPr>
              <a:t>UPDATE employees</a:t>
            </a:r>
            <a:r>
              <a:rPr lang="hu-HU" sz="2800" dirty="0">
                <a:latin typeface="Consolas" pitchFamily="49" charset="0"/>
                <a:cs typeface="Consolas" pitchFamily="49" charset="0"/>
              </a:rPr>
              <a:t>2</a:t>
            </a:r>
            <a:r>
              <a:rPr lang="en-US" sz="2800" dirty="0">
                <a:latin typeface="Consolas" pitchFamily="49" charset="0"/>
                <a:cs typeface="Consolas" pitchFamily="49" charset="0"/>
              </a:rPr>
              <a:t> </a:t>
            </a:r>
            <a:endParaRPr lang="hu-HU" sz="2800" dirty="0">
              <a:latin typeface="Consolas" pitchFamily="49" charset="0"/>
              <a:cs typeface="Consolas" pitchFamily="49" charset="0"/>
            </a:endParaRPr>
          </a:p>
          <a:p>
            <a:pPr eaLnBrk="1" hangingPunct="1">
              <a:buFont typeface="Wingdings" pitchFamily="2" charset="2"/>
              <a:buNone/>
              <a:defRPr/>
            </a:pPr>
            <a:r>
              <a:rPr lang="en-US" sz="2800" dirty="0">
                <a:latin typeface="Consolas" pitchFamily="49" charset="0"/>
                <a:cs typeface="Consolas" pitchFamily="49" charset="0"/>
              </a:rPr>
              <a:t>SET salary=</a:t>
            </a:r>
            <a:r>
              <a:rPr lang="hu-HU" sz="2800" dirty="0">
                <a:latin typeface="Consolas" pitchFamily="49" charset="0"/>
                <a:cs typeface="Consolas" pitchFamily="49" charset="0"/>
              </a:rPr>
              <a:t>8500, </a:t>
            </a:r>
            <a:r>
              <a:rPr lang="hu-HU" sz="2800" dirty="0" err="1">
                <a:latin typeface="Consolas" pitchFamily="49" charset="0"/>
                <a:cs typeface="Consolas" pitchFamily="49" charset="0"/>
              </a:rPr>
              <a:t>manager</a:t>
            </a:r>
            <a:r>
              <a:rPr lang="hu-HU" sz="2800" dirty="0">
                <a:latin typeface="Consolas" pitchFamily="49" charset="0"/>
                <a:cs typeface="Consolas" pitchFamily="49" charset="0"/>
              </a:rPr>
              <a:t>_</a:t>
            </a:r>
            <a:r>
              <a:rPr lang="hu-HU" sz="2800" dirty="0" err="1">
                <a:latin typeface="Consolas" pitchFamily="49" charset="0"/>
                <a:cs typeface="Consolas" pitchFamily="49" charset="0"/>
              </a:rPr>
              <a:t>id</a:t>
            </a:r>
            <a:r>
              <a:rPr lang="hu-HU" sz="2800" dirty="0">
                <a:latin typeface="Consolas" pitchFamily="49" charset="0"/>
                <a:cs typeface="Consolas" pitchFamily="49" charset="0"/>
              </a:rPr>
              <a:t>=100</a:t>
            </a:r>
          </a:p>
          <a:p>
            <a:pPr eaLnBrk="1" hangingPunct="1">
              <a:buFont typeface="Wingdings" pitchFamily="2" charset="2"/>
              <a:buNone/>
              <a:defRPr/>
            </a:pPr>
            <a:r>
              <a:rPr lang="en-US" sz="2800" b="1" dirty="0">
                <a:latin typeface="Consolas" pitchFamily="49" charset="0"/>
                <a:cs typeface="Consolas" pitchFamily="49" charset="0"/>
              </a:rPr>
              <a:t>WHERE </a:t>
            </a:r>
            <a:r>
              <a:rPr lang="en-US" sz="2800" b="1" dirty="0" err="1">
                <a:latin typeface="Consolas" pitchFamily="49" charset="0"/>
                <a:cs typeface="Consolas" pitchFamily="49" charset="0"/>
              </a:rPr>
              <a:t>employee_id</a:t>
            </a:r>
            <a:r>
              <a:rPr lang="en-US" sz="2800" b="1" dirty="0">
                <a:latin typeface="Consolas" pitchFamily="49" charset="0"/>
                <a:cs typeface="Consolas" pitchFamily="49" charset="0"/>
              </a:rPr>
              <a:t>=1111</a:t>
            </a:r>
            <a:r>
              <a:rPr lang="hu-HU" sz="2800" b="1" dirty="0">
                <a:latin typeface="Consolas" pitchFamily="49" charset="0"/>
                <a:cs typeface="Consolas" pitchFamily="49" charset="0"/>
              </a:rPr>
              <a:t>;</a:t>
            </a:r>
            <a:endParaRPr lang="hu-HU" sz="2800" dirty="0">
              <a:latin typeface="Consolas" pitchFamily="49" charset="0"/>
              <a:cs typeface="Consolas" pitchFamily="49" charset="0"/>
            </a:endParaRPr>
          </a:p>
          <a:p>
            <a:pPr eaLnBrk="1" hangingPunct="1">
              <a:buFont typeface="Wingdings" pitchFamily="2" charset="2"/>
              <a:buNone/>
              <a:defRPr/>
            </a:pPr>
            <a:endParaRPr lang="hu-HU" sz="2800" dirty="0"/>
          </a:p>
          <a:p>
            <a:pPr eaLnBrk="1" hangingPunct="1">
              <a:defRPr/>
            </a:pPr>
            <a:r>
              <a:rPr lang="hu-HU" sz="2800" dirty="0"/>
              <a:t>Fontos a feltétel megadása, különben mindenhol átírja!!!</a:t>
            </a:r>
          </a:p>
        </p:txBody>
      </p:sp>
      <p:sp>
        <p:nvSpPr>
          <p:cNvPr id="9219" name="Dia számának helye 4"/>
          <p:cNvSpPr>
            <a:spLocks noGrp="1"/>
          </p:cNvSpPr>
          <p:nvPr>
            <p:ph type="sldNum" sz="quarter" idx="12"/>
          </p:nvPr>
        </p:nvSpPr>
        <p:spPr>
          <a:noFill/>
        </p:spPr>
        <p:txBody>
          <a:bodyPr/>
          <a:lstStyle/>
          <a:p>
            <a:fld id="{A0D4280D-817E-4AA2-93CA-AEB3148A945A}" type="slidenum">
              <a:rPr lang="hu-HU" smtClean="0"/>
              <a:pPr/>
              <a:t>156</a:t>
            </a:fld>
            <a:endParaRPr lang="hu-HU"/>
          </a:p>
        </p:txBody>
      </p:sp>
      <p:sp>
        <p:nvSpPr>
          <p:cNvPr id="5" name="Szövegdoboz 4">
            <a:extLst>
              <a:ext uri="{FF2B5EF4-FFF2-40B4-BE49-F238E27FC236}">
                <a16:creationId xmlns:a16="http://schemas.microsoft.com/office/drawing/2014/main" id="{98E7FCC9-1E38-4839-A74F-D4B852B0F5BB}"/>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0716050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defRPr/>
            </a:pPr>
            <a:r>
              <a:rPr lang="hu-HU"/>
              <a:t>DML: módosítás</a:t>
            </a:r>
          </a:p>
        </p:txBody>
      </p:sp>
      <p:sp>
        <p:nvSpPr>
          <p:cNvPr id="68611" name="Rectangle 3"/>
          <p:cNvSpPr>
            <a:spLocks noGrp="1" noChangeArrowheads="1"/>
          </p:cNvSpPr>
          <p:nvPr>
            <p:ph idx="1"/>
          </p:nvPr>
        </p:nvSpPr>
        <p:spPr/>
        <p:txBody>
          <a:bodyPr>
            <a:normAutofit fontScale="92500" lnSpcReduction="10000"/>
          </a:bodyPr>
          <a:lstStyle/>
          <a:p>
            <a:pPr eaLnBrk="1" hangingPunct="1">
              <a:defRPr/>
            </a:pPr>
            <a:r>
              <a:rPr lang="hu-HU" sz="2800" dirty="0"/>
              <a:t>Adjunk Ödönnek jutalékot is. </a:t>
            </a:r>
            <a:br>
              <a:rPr lang="hu-HU" sz="2800" dirty="0"/>
            </a:br>
            <a:r>
              <a:rPr lang="hu-HU" sz="2800" dirty="0"/>
              <a:t>(legyen 10 százalék)</a:t>
            </a:r>
          </a:p>
          <a:p>
            <a:pPr marL="82296" indent="0">
              <a:buNone/>
            </a:pPr>
            <a:endParaRPr lang="hu-HU" sz="2800" dirty="0"/>
          </a:p>
          <a:p>
            <a:pPr marL="82296" indent="0">
              <a:buNone/>
            </a:pPr>
            <a:r>
              <a:rPr lang="en-US" sz="2800" dirty="0"/>
              <a:t>UPDATE employees2 SET </a:t>
            </a:r>
            <a:r>
              <a:rPr lang="en-US" sz="2800" dirty="0" err="1"/>
              <a:t>commission_pct</a:t>
            </a:r>
            <a:r>
              <a:rPr lang="en-US" sz="2800" dirty="0"/>
              <a:t>=0.1</a:t>
            </a:r>
            <a:r>
              <a:rPr lang="hu-HU" sz="2800" dirty="0"/>
              <a:t> </a:t>
            </a:r>
            <a:r>
              <a:rPr lang="en-US" sz="2800" dirty="0"/>
              <a:t>WHERE </a:t>
            </a:r>
            <a:r>
              <a:rPr lang="en-US" sz="2800" dirty="0" err="1"/>
              <a:t>employee_id</a:t>
            </a:r>
            <a:r>
              <a:rPr lang="hu-HU" sz="2800" dirty="0"/>
              <a:t> </a:t>
            </a:r>
            <a:r>
              <a:rPr lang="en-US" sz="2800" dirty="0"/>
              <a:t>=</a:t>
            </a:r>
            <a:r>
              <a:rPr lang="hu-HU" sz="2800" dirty="0"/>
              <a:t> </a:t>
            </a:r>
            <a:r>
              <a:rPr lang="en-US" sz="2800" dirty="0"/>
              <a:t>1111;</a:t>
            </a:r>
            <a:endParaRPr lang="hu-HU" sz="2800" dirty="0"/>
          </a:p>
          <a:p>
            <a:pPr eaLnBrk="1" hangingPunct="1">
              <a:defRPr/>
            </a:pPr>
            <a:endParaRPr lang="hu-HU" sz="2800" dirty="0"/>
          </a:p>
          <a:p>
            <a:pPr eaLnBrk="1" hangingPunct="1">
              <a:defRPr/>
            </a:pPr>
            <a:r>
              <a:rPr lang="hu-HU" sz="2800" dirty="0"/>
              <a:t>Csökkentsük le Ödön fizetését 650 dollárra.</a:t>
            </a:r>
          </a:p>
          <a:p>
            <a:pPr lvl="1">
              <a:defRPr/>
            </a:pPr>
            <a:r>
              <a:rPr lang="hu-HU" sz="2800" dirty="0"/>
              <a:t>Mi történik és miért?</a:t>
            </a:r>
          </a:p>
          <a:p>
            <a:pPr marL="82296" indent="0">
              <a:buNone/>
            </a:pPr>
            <a:endParaRPr lang="hu-HU" dirty="0"/>
          </a:p>
          <a:p>
            <a:pPr marL="82296" indent="0">
              <a:buNone/>
            </a:pPr>
            <a:r>
              <a:rPr lang="en-US" dirty="0"/>
              <a:t>UPDATE employees2 SET salary=650</a:t>
            </a:r>
            <a:r>
              <a:rPr lang="hu-HU" dirty="0"/>
              <a:t> </a:t>
            </a:r>
            <a:r>
              <a:rPr lang="en-US" dirty="0"/>
              <a:t>WHERE </a:t>
            </a:r>
            <a:r>
              <a:rPr lang="en-US" dirty="0" err="1"/>
              <a:t>employee_id</a:t>
            </a:r>
            <a:r>
              <a:rPr lang="en-US" dirty="0"/>
              <a:t>=1111;</a:t>
            </a:r>
            <a:endParaRPr lang="hu-HU" dirty="0"/>
          </a:p>
          <a:p>
            <a:pPr marL="0" lvl="1" indent="0">
              <a:buNone/>
              <a:defRPr/>
            </a:pPr>
            <a:endParaRPr lang="hu-HU" sz="2800" dirty="0"/>
          </a:p>
          <a:p>
            <a:pPr eaLnBrk="1" hangingPunct="1">
              <a:defRPr/>
            </a:pPr>
            <a:endParaRPr lang="hu-HU" sz="2800" dirty="0"/>
          </a:p>
        </p:txBody>
      </p:sp>
      <p:sp>
        <p:nvSpPr>
          <p:cNvPr id="10243" name="Dia számának helye 4"/>
          <p:cNvSpPr>
            <a:spLocks noGrp="1"/>
          </p:cNvSpPr>
          <p:nvPr>
            <p:ph type="sldNum" sz="quarter" idx="12"/>
          </p:nvPr>
        </p:nvSpPr>
        <p:spPr>
          <a:noFill/>
        </p:spPr>
        <p:txBody>
          <a:bodyPr/>
          <a:lstStyle/>
          <a:p>
            <a:fld id="{9B4DC107-9527-46DA-B891-A4E2E9C921E8}" type="slidenum">
              <a:rPr lang="hu-HU" smtClean="0"/>
              <a:pPr/>
              <a:t>157</a:t>
            </a:fld>
            <a:endParaRPr lang="hu-HU"/>
          </a:p>
        </p:txBody>
      </p:sp>
      <p:sp>
        <p:nvSpPr>
          <p:cNvPr id="5" name="Szövegdoboz 4">
            <a:extLst>
              <a:ext uri="{FF2B5EF4-FFF2-40B4-BE49-F238E27FC236}">
                <a16:creationId xmlns:a16="http://schemas.microsoft.com/office/drawing/2014/main" id="{C5A3AB7D-AB91-4D7C-91EB-AFE8CE590307}"/>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80640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 calcmode="lin" valueType="num">
                                      <p:cBhvr additive="base">
                                        <p:cTn id="7"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7" end="7"/>
                                            </p:txEl>
                                          </p:spTgt>
                                        </p:tgtEl>
                                        <p:attrNameLst>
                                          <p:attrName>style.visibility</p:attrName>
                                        </p:attrNameLst>
                                      </p:cBhvr>
                                      <p:to>
                                        <p:strVal val="visible"/>
                                      </p:to>
                                    </p:set>
                                    <p:anim calcmode="lin" valueType="num">
                                      <p:cBhvr additive="base">
                                        <p:cTn id="13" dur="500" fill="hold"/>
                                        <p:tgtEl>
                                          <p:spTgt spid="6861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példa 1</a:t>
            </a:r>
          </a:p>
        </p:txBody>
      </p:sp>
      <p:sp>
        <p:nvSpPr>
          <p:cNvPr id="3" name="Tartalom helye 2"/>
          <p:cNvSpPr>
            <a:spLocks noGrp="1"/>
          </p:cNvSpPr>
          <p:nvPr>
            <p:ph idx="1"/>
          </p:nvPr>
        </p:nvSpPr>
        <p:spPr/>
        <p:txBody>
          <a:bodyPr>
            <a:normAutofit/>
          </a:bodyPr>
          <a:lstStyle/>
          <a:p>
            <a:r>
              <a:rPr lang="hu-HU" sz="2800" dirty="0"/>
              <a:t>Adjunk </a:t>
            </a:r>
            <a:r>
              <a:rPr lang="hu-HU" sz="2800"/>
              <a:t>az </a:t>
            </a:r>
            <a:r>
              <a:rPr lang="hu-HU" sz="2800" b="1"/>
              <a:t>employees2</a:t>
            </a:r>
            <a:r>
              <a:rPr lang="hu-HU" sz="2800"/>
              <a:t> </a:t>
            </a:r>
            <a:r>
              <a:rPr lang="hu-HU" sz="2800" dirty="0"/>
              <a:t>táblához egy </a:t>
            </a:r>
            <a:r>
              <a:rPr lang="hu-HU" sz="2800" i="1" dirty="0" err="1"/>
              <a:t>cardnumber</a:t>
            </a:r>
            <a:r>
              <a:rPr lang="hu-HU" sz="2800" dirty="0"/>
              <a:t> nevű mezőt, amely a dolgozó beléptető kártyájának 5 jegyű azonosítószámát tartalmazza. A kártyaszámot a dolgozói azonosítóból képezzük a következő módon:</a:t>
            </a:r>
            <a:br>
              <a:rPr lang="hu-HU" sz="2800" dirty="0"/>
            </a:br>
            <a:r>
              <a:rPr lang="hu-HU" sz="2800" dirty="0"/>
              <a:t>	</a:t>
            </a:r>
            <a:r>
              <a:rPr lang="hu-HU" sz="2800" dirty="0" err="1"/>
              <a:t>cardnumber</a:t>
            </a:r>
            <a:r>
              <a:rPr lang="hu-HU" sz="2800" dirty="0"/>
              <a:t> = 10000 </a:t>
            </a:r>
            <a:r>
              <a:rPr lang="hu-HU" sz="2800"/>
              <a:t>+ employee_id</a:t>
            </a:r>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158</a:t>
            </a:fld>
            <a:endParaRPr lang="hu-HU"/>
          </a:p>
        </p:txBody>
      </p:sp>
    </p:spTree>
    <p:extLst>
      <p:ext uri="{BB962C8B-B14F-4D97-AF65-F5344CB8AC3E}">
        <p14:creationId xmlns:p14="http://schemas.microsoft.com/office/powerpoint/2010/main" val="221470553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normAutofit/>
          </a:bodyPr>
          <a:lstStyle/>
          <a:p>
            <a:pPr marL="82296" indent="0">
              <a:buNone/>
            </a:pPr>
            <a:r>
              <a:rPr lang="hu-HU" sz="2800" dirty="0">
                <a:latin typeface="Consolas" pitchFamily="49" charset="0"/>
                <a:cs typeface="Consolas" pitchFamily="49" charset="0"/>
              </a:rPr>
              <a:t>ALTER </a:t>
            </a:r>
            <a:r>
              <a:rPr lang="hu-HU" sz="2800">
                <a:latin typeface="Consolas" pitchFamily="49" charset="0"/>
                <a:cs typeface="Consolas" pitchFamily="49" charset="0"/>
              </a:rPr>
              <a:t>TABLE employees2 </a:t>
            </a:r>
            <a:r>
              <a:rPr lang="hu-HU" sz="2800" dirty="0">
                <a:latin typeface="Consolas" pitchFamily="49" charset="0"/>
                <a:cs typeface="Consolas" pitchFamily="49" charset="0"/>
              </a:rPr>
              <a:t/>
            </a:r>
            <a:br>
              <a:rPr lang="hu-HU" sz="2800" dirty="0">
                <a:latin typeface="Consolas" pitchFamily="49" charset="0"/>
                <a:cs typeface="Consolas" pitchFamily="49" charset="0"/>
              </a:rPr>
            </a:br>
            <a:r>
              <a:rPr lang="hu-HU" sz="2800" dirty="0">
                <a:latin typeface="Consolas" pitchFamily="49" charset="0"/>
                <a:cs typeface="Consolas" pitchFamily="49" charset="0"/>
              </a:rPr>
              <a:t>ADD </a:t>
            </a:r>
            <a:r>
              <a:rPr lang="hu-HU" sz="2800" dirty="0" err="1">
                <a:latin typeface="Consolas" pitchFamily="49" charset="0"/>
                <a:cs typeface="Consolas" pitchFamily="49" charset="0"/>
              </a:rPr>
              <a:t>cardnumber</a:t>
            </a:r>
            <a:r>
              <a:rPr lang="hu-HU" sz="2800" dirty="0">
                <a:latin typeface="Consolas" pitchFamily="49" charset="0"/>
                <a:cs typeface="Consolas" pitchFamily="49" charset="0"/>
              </a:rPr>
              <a:t> NUMBER(5);</a:t>
            </a:r>
          </a:p>
          <a:p>
            <a:pPr marL="82296" indent="0">
              <a:buNone/>
            </a:pPr>
            <a:endParaRPr lang="hu-HU" sz="2800" dirty="0">
              <a:latin typeface="Consolas" pitchFamily="49" charset="0"/>
              <a:cs typeface="Consolas" pitchFamily="49" charset="0"/>
            </a:endParaRPr>
          </a:p>
          <a:p>
            <a:pPr marL="82296" indent="0">
              <a:buNone/>
            </a:pPr>
            <a:r>
              <a:rPr lang="hu-HU" sz="2800">
                <a:latin typeface="Consolas" pitchFamily="49" charset="0"/>
                <a:cs typeface="Consolas" pitchFamily="49" charset="0"/>
              </a:rPr>
              <a:t>UPDATE employees2</a:t>
            </a:r>
            <a:endParaRPr lang="hu-HU" sz="2800" dirty="0">
              <a:latin typeface="Consolas" pitchFamily="49" charset="0"/>
              <a:cs typeface="Consolas" pitchFamily="49" charset="0"/>
            </a:endParaRPr>
          </a:p>
          <a:p>
            <a:pPr marL="82296" indent="0">
              <a:buNone/>
            </a:pPr>
            <a:r>
              <a:rPr lang="hu-HU" sz="2800">
                <a:latin typeface="Consolas" pitchFamily="49" charset="0"/>
                <a:cs typeface="Consolas" pitchFamily="49" charset="0"/>
              </a:rPr>
              <a:t>SET cardnumber=10000+employee_id;</a:t>
            </a:r>
            <a:endParaRPr lang="hu-HU" sz="2800" dirty="0">
              <a:latin typeface="Consolas" pitchFamily="49" charset="0"/>
              <a:cs typeface="Consolas" pitchFamily="49" charset="0"/>
            </a:endParaRP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159</a:t>
            </a:fld>
            <a:endParaRPr lang="hu-HU"/>
          </a:p>
        </p:txBody>
      </p:sp>
    </p:spTree>
    <p:extLst>
      <p:ext uri="{BB962C8B-B14F-4D97-AF65-F5344CB8AC3E}">
        <p14:creationId xmlns:p14="http://schemas.microsoft.com/office/powerpoint/2010/main" val="368278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defRPr/>
            </a:pPr>
            <a:r>
              <a:rPr lang="hu-HU" dirty="0"/>
              <a:t>Összetett feltételek</a:t>
            </a:r>
          </a:p>
        </p:txBody>
      </p:sp>
      <p:sp>
        <p:nvSpPr>
          <p:cNvPr id="17411" name="Rectangle 3"/>
          <p:cNvSpPr>
            <a:spLocks noGrp="1" noChangeArrowheads="1"/>
          </p:cNvSpPr>
          <p:nvPr>
            <p:ph idx="1"/>
          </p:nvPr>
        </p:nvSpPr>
        <p:spPr>
          <a:xfrm>
            <a:off x="1475656" y="1600200"/>
            <a:ext cx="7416824" cy="4525963"/>
          </a:xfrm>
        </p:spPr>
        <p:txBody>
          <a:bodyPr>
            <a:normAutofit/>
          </a:bodyPr>
          <a:lstStyle/>
          <a:p>
            <a:pPr eaLnBrk="1" hangingPunct="1">
              <a:defRPr/>
            </a:pPr>
            <a:r>
              <a:rPr lang="hu-HU" dirty="0"/>
              <a:t>Kik azok a 80-es részlegben dolgozók, akiknek a fizetése legalább 10.000 USD?</a:t>
            </a:r>
          </a:p>
          <a:p>
            <a:pPr eaLnBrk="1" hangingPunct="1">
              <a:defRPr/>
            </a:pPr>
            <a:endParaRPr lang="hu-HU" sz="3600" dirty="0"/>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 * 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WHERE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=80 </a:t>
            </a:r>
            <a:r>
              <a:rPr lang="hu-HU" b="1" dirty="0">
                <a:latin typeface="Consolas" panose="020B0609020204030204" pitchFamily="49" charset="0"/>
                <a:cs typeface="Consolas" panose="020B0609020204030204" pitchFamily="49" charset="0"/>
              </a:rPr>
              <a:t>AND</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&gt;=10000;</a:t>
            </a:r>
          </a:p>
        </p:txBody>
      </p:sp>
      <p:sp>
        <p:nvSpPr>
          <p:cNvPr id="11267" name="Dia számának helye 4"/>
          <p:cNvSpPr>
            <a:spLocks noGrp="1"/>
          </p:cNvSpPr>
          <p:nvPr>
            <p:ph type="sldNum" sz="quarter" idx="12"/>
          </p:nvPr>
        </p:nvSpPr>
        <p:spPr>
          <a:noFill/>
        </p:spPr>
        <p:txBody>
          <a:bodyPr/>
          <a:lstStyle/>
          <a:p>
            <a:fld id="{2786AF77-F22F-49A6-9C57-C22E3FBCC471}" type="slidenum">
              <a:rPr lang="hu-HU" smtClean="0"/>
              <a:pPr/>
              <a:t>16</a:t>
            </a:fld>
            <a:endParaRPr lang="hu-HU"/>
          </a:p>
        </p:txBody>
      </p:sp>
    </p:spTree>
    <p:extLst>
      <p:ext uri="{BB962C8B-B14F-4D97-AF65-F5344CB8AC3E}">
        <p14:creationId xmlns:p14="http://schemas.microsoft.com/office/powerpoint/2010/main" val="352433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anim calcmode="lin" valueType="num">
                                      <p:cBhvr additive="base">
                                        <p:cTn id="11"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példa 2</a:t>
            </a:r>
          </a:p>
        </p:txBody>
      </p:sp>
      <p:sp>
        <p:nvSpPr>
          <p:cNvPr id="3" name="Tartalom helye 2"/>
          <p:cNvSpPr>
            <a:spLocks noGrp="1"/>
          </p:cNvSpPr>
          <p:nvPr>
            <p:ph idx="1"/>
          </p:nvPr>
        </p:nvSpPr>
        <p:spPr/>
        <p:txBody>
          <a:bodyPr>
            <a:normAutofit/>
          </a:bodyPr>
          <a:lstStyle/>
          <a:p>
            <a:r>
              <a:rPr lang="hu-HU" sz="2800" dirty="0"/>
              <a:t>Adjunk </a:t>
            </a:r>
            <a:r>
              <a:rPr lang="hu-HU" sz="2800"/>
              <a:t>az </a:t>
            </a:r>
            <a:r>
              <a:rPr lang="hu-HU" sz="2800" b="1"/>
              <a:t>employees2</a:t>
            </a:r>
            <a:r>
              <a:rPr lang="hu-HU" sz="2800"/>
              <a:t> </a:t>
            </a:r>
            <a:r>
              <a:rPr lang="hu-HU" sz="2800" dirty="0"/>
              <a:t>táblához egy </a:t>
            </a:r>
            <a:r>
              <a:rPr lang="hu-HU" sz="2800" i="1" dirty="0" err="1"/>
              <a:t>income</a:t>
            </a:r>
            <a:r>
              <a:rPr lang="hu-HU" sz="2800" dirty="0"/>
              <a:t> nevű szöveges mezőt, amely a dolgozó jövedelmének mértékét tárolja: akinek a jövedelme 2500 dollár feletti, legyen az </a:t>
            </a:r>
            <a:r>
              <a:rPr lang="hu-HU" sz="2800" dirty="0" err="1"/>
              <a:t>income</a:t>
            </a:r>
            <a:r>
              <a:rPr lang="hu-HU" sz="2800" dirty="0"/>
              <a:t> értéke "HIGH", a többieknek "LOW". A megfelelő megszorítással biztosítsuk, hogy mást ne is lehessen beírni ide.</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160</a:t>
            </a:fld>
            <a:endParaRPr lang="hu-HU"/>
          </a:p>
        </p:txBody>
      </p:sp>
    </p:spTree>
    <p:extLst>
      <p:ext uri="{BB962C8B-B14F-4D97-AF65-F5344CB8AC3E}">
        <p14:creationId xmlns:p14="http://schemas.microsoft.com/office/powerpoint/2010/main" val="179345068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 – DDL rész</a:t>
            </a:r>
          </a:p>
        </p:txBody>
      </p:sp>
      <p:sp>
        <p:nvSpPr>
          <p:cNvPr id="3" name="Tartalom helye 2"/>
          <p:cNvSpPr>
            <a:spLocks noGrp="1"/>
          </p:cNvSpPr>
          <p:nvPr>
            <p:ph idx="1"/>
          </p:nvPr>
        </p:nvSpPr>
        <p:spPr/>
        <p:txBody>
          <a:bodyPr>
            <a:normAutofit/>
          </a:bodyPr>
          <a:lstStyle/>
          <a:p>
            <a:pPr marL="82296" indent="0">
              <a:buNone/>
            </a:pPr>
            <a:r>
              <a:rPr lang="hu-HU" sz="2800" dirty="0">
                <a:latin typeface="Consolas" pitchFamily="49" charset="0"/>
                <a:cs typeface="Consolas" pitchFamily="49" charset="0"/>
              </a:rPr>
              <a:t>ALTER </a:t>
            </a:r>
            <a:r>
              <a:rPr lang="hu-HU" sz="2800">
                <a:latin typeface="Consolas" pitchFamily="49" charset="0"/>
                <a:cs typeface="Consolas" pitchFamily="49" charset="0"/>
              </a:rPr>
              <a:t>TABLE employees2 </a:t>
            </a:r>
            <a:r>
              <a:rPr lang="hu-HU" sz="2800" dirty="0">
                <a:latin typeface="Consolas" pitchFamily="49" charset="0"/>
                <a:cs typeface="Consolas" pitchFamily="49" charset="0"/>
              </a:rPr>
              <a:t/>
            </a:r>
            <a:br>
              <a:rPr lang="hu-HU" sz="2800" dirty="0">
                <a:latin typeface="Consolas" pitchFamily="49" charset="0"/>
                <a:cs typeface="Consolas" pitchFamily="49" charset="0"/>
              </a:rPr>
            </a:br>
            <a:r>
              <a:rPr lang="hu-HU" sz="2800" dirty="0">
                <a:latin typeface="Consolas" pitchFamily="49" charset="0"/>
                <a:cs typeface="Consolas" pitchFamily="49" charset="0"/>
              </a:rPr>
              <a:t>ADD </a:t>
            </a:r>
            <a:r>
              <a:rPr lang="hu-HU" sz="2800" dirty="0" err="1">
                <a:latin typeface="Consolas" pitchFamily="49" charset="0"/>
                <a:cs typeface="Consolas" pitchFamily="49" charset="0"/>
              </a:rPr>
              <a:t>income</a:t>
            </a:r>
            <a:r>
              <a:rPr lang="hu-HU" sz="2800" dirty="0">
                <a:latin typeface="Consolas" pitchFamily="49" charset="0"/>
                <a:cs typeface="Consolas" pitchFamily="49" charset="0"/>
              </a:rPr>
              <a:t> VARCHAR2(4);</a:t>
            </a:r>
          </a:p>
          <a:p>
            <a:pPr marL="82296" indent="0">
              <a:buNone/>
            </a:pPr>
            <a:endParaRPr lang="hu-HU" sz="2800" dirty="0">
              <a:latin typeface="Consolas" pitchFamily="49" charset="0"/>
              <a:cs typeface="Consolas" pitchFamily="49" charset="0"/>
            </a:endParaRPr>
          </a:p>
          <a:p>
            <a:pPr marL="82296" indent="0">
              <a:buNone/>
            </a:pPr>
            <a:r>
              <a:rPr lang="hu-HU" sz="2800" dirty="0">
                <a:latin typeface="Consolas" pitchFamily="49" charset="0"/>
                <a:cs typeface="Consolas" pitchFamily="49" charset="0"/>
              </a:rPr>
              <a:t>ALTER </a:t>
            </a:r>
            <a:r>
              <a:rPr lang="hu-HU" sz="2800">
                <a:latin typeface="Consolas" pitchFamily="49" charset="0"/>
                <a:cs typeface="Consolas" pitchFamily="49" charset="0"/>
              </a:rPr>
              <a:t>TABLE employees2</a:t>
            </a:r>
            <a:endParaRPr lang="hu-HU" sz="2800" dirty="0">
              <a:latin typeface="Consolas" pitchFamily="49" charset="0"/>
              <a:cs typeface="Consolas" pitchFamily="49" charset="0"/>
            </a:endParaRPr>
          </a:p>
          <a:p>
            <a:pPr marL="82296" indent="0">
              <a:buNone/>
            </a:pPr>
            <a:r>
              <a:rPr lang="hu-HU" sz="2800" dirty="0">
                <a:latin typeface="Consolas" pitchFamily="49" charset="0"/>
                <a:cs typeface="Consolas" pitchFamily="49" charset="0"/>
              </a:rPr>
              <a:t>ADD </a:t>
            </a:r>
            <a:r>
              <a:rPr lang="hu-HU" sz="2800">
                <a:latin typeface="Consolas" pitchFamily="49" charset="0"/>
                <a:cs typeface="Consolas" pitchFamily="49" charset="0"/>
              </a:rPr>
              <a:t>CONSTRAINT employees2_ck</a:t>
            </a:r>
            <a:endParaRPr lang="hu-HU" sz="2800" dirty="0">
              <a:latin typeface="Consolas" pitchFamily="49" charset="0"/>
              <a:cs typeface="Consolas" pitchFamily="49" charset="0"/>
            </a:endParaRPr>
          </a:p>
          <a:p>
            <a:pPr marL="82296" indent="0">
              <a:buNone/>
            </a:pPr>
            <a:r>
              <a:rPr lang="hu-HU" sz="2800" dirty="0">
                <a:latin typeface="Consolas" pitchFamily="49" charset="0"/>
                <a:cs typeface="Consolas" pitchFamily="49" charset="0"/>
              </a:rPr>
              <a:t>CHECK (</a:t>
            </a:r>
            <a:r>
              <a:rPr lang="hu-HU" sz="2800" dirty="0" err="1">
                <a:latin typeface="Consolas" pitchFamily="49" charset="0"/>
                <a:cs typeface="Consolas" pitchFamily="49" charset="0"/>
              </a:rPr>
              <a:t>income</a:t>
            </a:r>
            <a:r>
              <a:rPr lang="hu-HU" sz="2800" dirty="0">
                <a:latin typeface="Consolas" pitchFamily="49" charset="0"/>
                <a:cs typeface="Consolas" pitchFamily="49" charset="0"/>
              </a:rPr>
              <a:t> IN ('HIGH','LOW'));</a:t>
            </a:r>
          </a:p>
          <a:p>
            <a:pPr marL="82296" indent="0">
              <a:buNone/>
            </a:pPr>
            <a:endParaRPr lang="hu-HU" sz="2800" dirty="0"/>
          </a:p>
          <a:p>
            <a:pPr marL="82296" indent="0">
              <a:buNone/>
            </a:pPr>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161</a:t>
            </a:fld>
            <a:endParaRPr lang="hu-HU"/>
          </a:p>
        </p:txBody>
      </p:sp>
    </p:spTree>
    <p:extLst>
      <p:ext uri="{BB962C8B-B14F-4D97-AF65-F5344CB8AC3E}">
        <p14:creationId xmlns:p14="http://schemas.microsoft.com/office/powerpoint/2010/main" val="27245662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 – DML rész</a:t>
            </a:r>
          </a:p>
        </p:txBody>
      </p:sp>
      <p:sp>
        <p:nvSpPr>
          <p:cNvPr id="3" name="Tartalom helye 2"/>
          <p:cNvSpPr>
            <a:spLocks noGrp="1"/>
          </p:cNvSpPr>
          <p:nvPr>
            <p:ph idx="1"/>
          </p:nvPr>
        </p:nvSpPr>
        <p:spPr>
          <a:xfrm>
            <a:off x="1108008" y="1461294"/>
            <a:ext cx="8035992" cy="4800600"/>
          </a:xfrm>
        </p:spPr>
        <p:txBody>
          <a:bodyPr>
            <a:normAutofit/>
          </a:bodyPr>
          <a:lstStyle/>
          <a:p>
            <a:pPr marL="82296" indent="0">
              <a:buNone/>
            </a:pPr>
            <a:r>
              <a:rPr lang="hu-HU" sz="2800" dirty="0">
                <a:latin typeface="Consolas" pitchFamily="49" charset="0"/>
                <a:cs typeface="Consolas" pitchFamily="49" charset="0"/>
              </a:rPr>
              <a:t>UPDATE employees2</a:t>
            </a:r>
          </a:p>
          <a:p>
            <a:pPr marL="82296" indent="0">
              <a:buNone/>
            </a:pPr>
            <a:r>
              <a:rPr lang="hu-HU" sz="2800" dirty="0">
                <a:latin typeface="Consolas" pitchFamily="49" charset="0"/>
                <a:cs typeface="Consolas" pitchFamily="49" charset="0"/>
              </a:rPr>
              <a:t>SET </a:t>
            </a:r>
            <a:r>
              <a:rPr lang="hu-HU" sz="2800" dirty="0" err="1">
                <a:latin typeface="Consolas" pitchFamily="49" charset="0"/>
                <a:cs typeface="Consolas" pitchFamily="49" charset="0"/>
              </a:rPr>
              <a:t>income</a:t>
            </a:r>
            <a:r>
              <a:rPr lang="hu-HU" sz="2800" dirty="0">
                <a:latin typeface="Consolas" pitchFamily="49" charset="0"/>
                <a:cs typeface="Consolas" pitchFamily="49" charset="0"/>
              </a:rPr>
              <a:t>='HIGH'</a:t>
            </a:r>
          </a:p>
          <a:p>
            <a:pPr marL="82296" indent="0">
              <a:buNone/>
            </a:pPr>
            <a:r>
              <a:rPr lang="hu-HU" sz="2800" dirty="0">
                <a:latin typeface="Consolas" pitchFamily="49" charset="0"/>
                <a:cs typeface="Consolas" pitchFamily="49" charset="0"/>
              </a:rPr>
              <a:t>WHERE </a:t>
            </a:r>
            <a:r>
              <a:rPr lang="hu-HU" sz="2800" dirty="0" err="1">
                <a:latin typeface="Consolas" pitchFamily="49" charset="0"/>
                <a:cs typeface="Consolas" pitchFamily="49" charset="0"/>
              </a:rPr>
              <a:t>salary</a:t>
            </a:r>
            <a:r>
              <a:rPr lang="hu-HU" sz="2800" dirty="0">
                <a:latin typeface="Consolas" pitchFamily="49" charset="0"/>
                <a:cs typeface="Consolas" pitchFamily="49" charset="0"/>
              </a:rPr>
              <a:t>*(1+NVL(</a:t>
            </a:r>
            <a:r>
              <a:rPr lang="hu-HU" sz="2800" dirty="0" err="1">
                <a:latin typeface="Consolas" pitchFamily="49" charset="0"/>
                <a:cs typeface="Consolas" pitchFamily="49" charset="0"/>
              </a:rPr>
              <a:t>commission</a:t>
            </a:r>
            <a:r>
              <a:rPr lang="hu-HU" sz="2800" dirty="0">
                <a:latin typeface="Consolas" pitchFamily="49" charset="0"/>
                <a:cs typeface="Consolas" pitchFamily="49" charset="0"/>
              </a:rPr>
              <a:t>_</a:t>
            </a:r>
            <a:r>
              <a:rPr lang="hu-HU" sz="2800" dirty="0" err="1">
                <a:latin typeface="Consolas" pitchFamily="49" charset="0"/>
                <a:cs typeface="Consolas" pitchFamily="49" charset="0"/>
              </a:rPr>
              <a:t>pct</a:t>
            </a:r>
            <a:r>
              <a:rPr lang="hu-HU" sz="2800" dirty="0">
                <a:latin typeface="Consolas" pitchFamily="49" charset="0"/>
                <a:cs typeface="Consolas" pitchFamily="49" charset="0"/>
              </a:rPr>
              <a:t>,0))&gt;10000;</a:t>
            </a:r>
          </a:p>
          <a:p>
            <a:pPr marL="82296" indent="0">
              <a:buNone/>
            </a:pPr>
            <a:endParaRPr lang="hu-HU" sz="2800" dirty="0">
              <a:latin typeface="Consolas" pitchFamily="49" charset="0"/>
              <a:cs typeface="Consolas" pitchFamily="49" charset="0"/>
            </a:endParaRPr>
          </a:p>
          <a:p>
            <a:pPr marL="82296" indent="0">
              <a:buNone/>
            </a:pPr>
            <a:r>
              <a:rPr lang="hu-HU" sz="2800" dirty="0">
                <a:latin typeface="Consolas" pitchFamily="49" charset="0"/>
                <a:cs typeface="Consolas" pitchFamily="49" charset="0"/>
              </a:rPr>
              <a:t>UPDATE employees2</a:t>
            </a:r>
          </a:p>
          <a:p>
            <a:pPr marL="82296" indent="0">
              <a:buNone/>
            </a:pPr>
            <a:r>
              <a:rPr lang="hu-HU" sz="2800" dirty="0">
                <a:latin typeface="Consolas" pitchFamily="49" charset="0"/>
                <a:cs typeface="Consolas" pitchFamily="49" charset="0"/>
              </a:rPr>
              <a:t>SET </a:t>
            </a:r>
            <a:r>
              <a:rPr lang="hu-HU" sz="2800" dirty="0" err="1">
                <a:latin typeface="Consolas" pitchFamily="49" charset="0"/>
                <a:cs typeface="Consolas" pitchFamily="49" charset="0"/>
              </a:rPr>
              <a:t>income</a:t>
            </a:r>
            <a:r>
              <a:rPr lang="hu-HU" sz="2800" dirty="0">
                <a:latin typeface="Consolas" pitchFamily="49" charset="0"/>
                <a:cs typeface="Consolas" pitchFamily="49" charset="0"/>
              </a:rPr>
              <a:t>='LOW'</a:t>
            </a:r>
          </a:p>
          <a:p>
            <a:pPr marL="82296" indent="0">
              <a:buNone/>
            </a:pPr>
            <a:r>
              <a:rPr lang="hu-HU" sz="2800" dirty="0">
                <a:latin typeface="Consolas" pitchFamily="49" charset="0"/>
                <a:cs typeface="Consolas" pitchFamily="49" charset="0"/>
              </a:rPr>
              <a:t>WHERE </a:t>
            </a:r>
            <a:r>
              <a:rPr lang="hu-HU" sz="2800" dirty="0" err="1">
                <a:latin typeface="Consolas" pitchFamily="49" charset="0"/>
                <a:cs typeface="Consolas" pitchFamily="49" charset="0"/>
              </a:rPr>
              <a:t>income</a:t>
            </a:r>
            <a:r>
              <a:rPr lang="hu-HU" sz="2800" dirty="0">
                <a:latin typeface="Consolas" pitchFamily="49" charset="0"/>
                <a:cs typeface="Consolas" pitchFamily="49" charset="0"/>
              </a:rPr>
              <a:t> IS NULL;</a:t>
            </a:r>
          </a:p>
          <a:p>
            <a:pPr marL="82296" indent="0">
              <a:buNone/>
            </a:pPr>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162</a:t>
            </a:fld>
            <a:endParaRPr lang="hu-HU"/>
          </a:p>
        </p:txBody>
      </p:sp>
    </p:spTree>
    <p:extLst>
      <p:ext uri="{BB962C8B-B14F-4D97-AF65-F5344CB8AC3E}">
        <p14:creationId xmlns:p14="http://schemas.microsoft.com/office/powerpoint/2010/main" val="299797793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gyakorlás</a:t>
            </a:r>
          </a:p>
        </p:txBody>
      </p:sp>
      <p:sp>
        <p:nvSpPr>
          <p:cNvPr id="3" name="Tartalom helye 2"/>
          <p:cNvSpPr>
            <a:spLocks noGrp="1"/>
          </p:cNvSpPr>
          <p:nvPr>
            <p:ph idx="1"/>
          </p:nvPr>
        </p:nvSpPr>
        <p:spPr>
          <a:xfrm>
            <a:off x="1435608" y="1447800"/>
            <a:ext cx="7498080" cy="5334000"/>
          </a:xfrm>
        </p:spPr>
        <p:txBody>
          <a:bodyPr>
            <a:normAutofit fontScale="92500"/>
          </a:bodyPr>
          <a:lstStyle/>
          <a:p>
            <a:r>
              <a:rPr lang="hu-HU" sz="2800" dirty="0"/>
              <a:t>Kapjon 10% fizetésemelést minden olyan dolgozó, akinek a fizetése 10000 dollárnál kevesebb és nem kaphat jutalékot.</a:t>
            </a:r>
          </a:p>
          <a:p>
            <a:pPr marL="82296" indent="0">
              <a:buNone/>
            </a:pPr>
            <a:endParaRPr lang="hu-HU" sz="2800" dirty="0"/>
          </a:p>
          <a:p>
            <a:pPr marL="82296" indent="0">
              <a:buNone/>
            </a:pPr>
            <a:r>
              <a:rPr lang="en-US" sz="2800" dirty="0"/>
              <a:t>UPDATE employees2</a:t>
            </a:r>
            <a:r>
              <a:rPr lang="hu-HU" sz="2800" dirty="0"/>
              <a:t> </a:t>
            </a:r>
            <a:r>
              <a:rPr lang="en-US" sz="2800" dirty="0"/>
              <a:t>SET salary</a:t>
            </a:r>
            <a:r>
              <a:rPr lang="hu-HU" sz="2800" dirty="0"/>
              <a:t> </a:t>
            </a:r>
            <a:r>
              <a:rPr lang="en-US" sz="2800" dirty="0"/>
              <a:t>=</a:t>
            </a:r>
            <a:r>
              <a:rPr lang="hu-HU" sz="2800" dirty="0"/>
              <a:t> </a:t>
            </a:r>
            <a:r>
              <a:rPr lang="en-US" sz="2800" dirty="0"/>
              <a:t>salary*1.1</a:t>
            </a:r>
            <a:r>
              <a:rPr lang="hu-HU" sz="2800" dirty="0"/>
              <a:t> </a:t>
            </a:r>
            <a:br>
              <a:rPr lang="hu-HU" sz="2800" dirty="0"/>
            </a:br>
            <a:r>
              <a:rPr lang="en-US" sz="2800" dirty="0"/>
              <a:t>WHERE salary&lt;10000 and </a:t>
            </a:r>
            <a:r>
              <a:rPr lang="en-US" sz="2800" dirty="0" err="1"/>
              <a:t>commission_pct</a:t>
            </a:r>
            <a:r>
              <a:rPr lang="en-US" sz="2800" dirty="0"/>
              <a:t> IS NULL;</a:t>
            </a:r>
            <a:endParaRPr lang="hu-HU" sz="2800" dirty="0"/>
          </a:p>
          <a:p>
            <a:pPr marL="82296" indent="0">
              <a:buNone/>
            </a:pPr>
            <a:endParaRPr lang="hu-HU" sz="2800" dirty="0"/>
          </a:p>
          <a:p>
            <a:r>
              <a:rPr lang="hu-HU" sz="2800" dirty="0"/>
              <a:t>Emeljük meg 10 százalékkal minden 80-as részlegben dolgozó </a:t>
            </a:r>
            <a:r>
              <a:rPr lang="hu-HU" sz="2800" dirty="0" err="1"/>
              <a:t>jutalékát</a:t>
            </a:r>
            <a:r>
              <a:rPr lang="hu-HU" sz="2800" dirty="0"/>
              <a:t>. </a:t>
            </a:r>
          </a:p>
          <a:p>
            <a:endParaRPr lang="hu-HU" sz="2800" dirty="0"/>
          </a:p>
          <a:p>
            <a:pPr marL="82296" indent="0">
              <a:buNone/>
            </a:pPr>
            <a:r>
              <a:rPr lang="en-US" sz="2800" dirty="0"/>
              <a:t>UPDATE employees2</a:t>
            </a:r>
            <a:r>
              <a:rPr lang="hu-HU" sz="2800" dirty="0"/>
              <a:t> </a:t>
            </a:r>
            <a:r>
              <a:rPr lang="en-US" sz="2800" dirty="0"/>
              <a:t>SET </a:t>
            </a:r>
            <a:r>
              <a:rPr lang="en-US" sz="2800" dirty="0" err="1"/>
              <a:t>commission_pct</a:t>
            </a:r>
            <a:r>
              <a:rPr lang="hu-HU" sz="2800" dirty="0"/>
              <a:t> </a:t>
            </a:r>
            <a:r>
              <a:rPr lang="en-US" sz="2800" dirty="0"/>
              <a:t>=</a:t>
            </a:r>
            <a:r>
              <a:rPr lang="hu-HU" sz="2800" dirty="0"/>
              <a:t> </a:t>
            </a:r>
            <a:r>
              <a:rPr lang="en-US" sz="2800" dirty="0" err="1"/>
              <a:t>commission_pct</a:t>
            </a:r>
            <a:r>
              <a:rPr lang="hu-HU" sz="2800" dirty="0"/>
              <a:t> </a:t>
            </a:r>
            <a:r>
              <a:rPr lang="en-US" sz="2800" dirty="0"/>
              <a:t>*</a:t>
            </a:r>
            <a:r>
              <a:rPr lang="hu-HU" sz="2800" dirty="0"/>
              <a:t> </a:t>
            </a:r>
            <a:r>
              <a:rPr lang="en-US" sz="2800" dirty="0"/>
              <a:t>1.1</a:t>
            </a:r>
            <a:r>
              <a:rPr lang="hu-HU" sz="2800" dirty="0"/>
              <a:t> </a:t>
            </a:r>
            <a:r>
              <a:rPr lang="en-US" sz="2800" dirty="0"/>
              <a:t>WHERE </a:t>
            </a:r>
            <a:r>
              <a:rPr lang="en-US" sz="2800" dirty="0" err="1"/>
              <a:t>department_id</a:t>
            </a:r>
            <a:r>
              <a:rPr lang="hu-HU" sz="2800" dirty="0"/>
              <a:t> </a:t>
            </a:r>
            <a:r>
              <a:rPr lang="en-US" sz="2800" dirty="0"/>
              <a:t>=</a:t>
            </a:r>
            <a:r>
              <a:rPr lang="hu-HU" sz="2800" dirty="0"/>
              <a:t> </a:t>
            </a:r>
            <a:r>
              <a:rPr lang="en-US" sz="2800" dirty="0"/>
              <a:t>80;</a:t>
            </a:r>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163</a:t>
            </a:fld>
            <a:endParaRPr lang="hu-HU"/>
          </a:p>
        </p:txBody>
      </p:sp>
    </p:spTree>
    <p:extLst>
      <p:ext uri="{BB962C8B-B14F-4D97-AF65-F5344CB8AC3E}">
        <p14:creationId xmlns:p14="http://schemas.microsoft.com/office/powerpoint/2010/main" val="401648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defRPr/>
            </a:pPr>
            <a:r>
              <a:rPr lang="hu-HU"/>
              <a:t>DML: törlés</a:t>
            </a:r>
          </a:p>
        </p:txBody>
      </p:sp>
      <p:sp>
        <p:nvSpPr>
          <p:cNvPr id="69635" name="Rectangle 3"/>
          <p:cNvSpPr>
            <a:spLocks noGrp="1" noChangeArrowheads="1"/>
          </p:cNvSpPr>
          <p:nvPr>
            <p:ph idx="1"/>
          </p:nvPr>
        </p:nvSpPr>
        <p:spPr/>
        <p:txBody>
          <a:bodyPr>
            <a:normAutofit/>
          </a:bodyPr>
          <a:lstStyle/>
          <a:p>
            <a:pPr eaLnBrk="1" hangingPunct="1">
              <a:defRPr/>
            </a:pPr>
            <a:r>
              <a:rPr lang="hu-HU" sz="2800" dirty="0"/>
              <a:t>A cég felszámolta sajtkészítő üzletágát. Töröljük a részleget a </a:t>
            </a:r>
            <a:r>
              <a:rPr lang="hu-HU" sz="2800" b="1" dirty="0"/>
              <a:t>departments2</a:t>
            </a:r>
            <a:r>
              <a:rPr lang="hu-HU" sz="2800" dirty="0"/>
              <a:t> táblából.</a:t>
            </a:r>
          </a:p>
          <a:p>
            <a:pPr eaLnBrk="1" hangingPunct="1">
              <a:defRPr/>
            </a:pPr>
            <a:endParaRPr lang="hu-HU" dirty="0"/>
          </a:p>
          <a:p>
            <a:pPr eaLnBrk="1" hangingPunct="1">
              <a:buFont typeface="Wingdings" pitchFamily="2" charset="2"/>
              <a:buNone/>
              <a:defRPr/>
            </a:pPr>
            <a:r>
              <a:rPr lang="hu-HU" sz="2800" dirty="0">
                <a:latin typeface="Consolas" pitchFamily="49" charset="0"/>
                <a:cs typeface="Consolas" pitchFamily="49" charset="0"/>
              </a:rPr>
              <a:t>DELETE FROM departments2  </a:t>
            </a:r>
          </a:p>
          <a:p>
            <a:pPr eaLnBrk="1" hangingPunct="1">
              <a:buFont typeface="Wingdings" pitchFamily="2" charset="2"/>
              <a:buNone/>
              <a:defRPr/>
            </a:pPr>
            <a:r>
              <a:rPr lang="hu-HU" sz="2800" dirty="0">
                <a:latin typeface="Consolas" pitchFamily="49" charset="0"/>
                <a:cs typeface="Consolas" pitchFamily="49" charset="0"/>
              </a:rPr>
              <a:t>WHERE </a:t>
            </a:r>
            <a:r>
              <a:rPr lang="hu-HU" sz="2800" dirty="0" err="1">
                <a:latin typeface="Consolas" pitchFamily="49" charset="0"/>
                <a:cs typeface="Consolas" pitchFamily="49" charset="0"/>
              </a:rPr>
              <a:t>department_id</a:t>
            </a:r>
            <a:r>
              <a:rPr lang="hu-HU" sz="2800" dirty="0">
                <a:latin typeface="Consolas" pitchFamily="49" charset="0"/>
                <a:cs typeface="Consolas" pitchFamily="49" charset="0"/>
              </a:rPr>
              <a:t>=42;</a:t>
            </a:r>
          </a:p>
          <a:p>
            <a:pPr eaLnBrk="1" hangingPunct="1">
              <a:buFont typeface="Wingdings" pitchFamily="2" charset="2"/>
              <a:buNone/>
              <a:defRPr/>
            </a:pPr>
            <a:endParaRPr lang="hu-HU" dirty="0"/>
          </a:p>
          <a:p>
            <a:pPr eaLnBrk="1" hangingPunct="1">
              <a:defRPr/>
            </a:pPr>
            <a:r>
              <a:rPr lang="hu-HU" sz="2800" b="1" dirty="0"/>
              <a:t>Mi történt és miért?</a:t>
            </a:r>
          </a:p>
        </p:txBody>
      </p:sp>
      <p:sp>
        <p:nvSpPr>
          <p:cNvPr id="11267" name="Dia számának helye 4"/>
          <p:cNvSpPr>
            <a:spLocks noGrp="1"/>
          </p:cNvSpPr>
          <p:nvPr>
            <p:ph type="sldNum" sz="quarter" idx="12"/>
          </p:nvPr>
        </p:nvSpPr>
        <p:spPr>
          <a:noFill/>
        </p:spPr>
        <p:txBody>
          <a:bodyPr/>
          <a:lstStyle/>
          <a:p>
            <a:fld id="{4781EFDA-1AB4-4A09-958F-5DB3DD0246A6}" type="slidenum">
              <a:rPr lang="hu-HU" smtClean="0"/>
              <a:pPr/>
              <a:t>164</a:t>
            </a:fld>
            <a:endParaRPr lang="hu-HU"/>
          </a:p>
        </p:txBody>
      </p:sp>
      <p:sp>
        <p:nvSpPr>
          <p:cNvPr id="5" name="Szövegdoboz 4">
            <a:extLst>
              <a:ext uri="{FF2B5EF4-FFF2-40B4-BE49-F238E27FC236}">
                <a16:creationId xmlns:a16="http://schemas.microsoft.com/office/drawing/2014/main" id="{7C45D8C5-BDAB-4FB3-A0E3-B23575D98D82}"/>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36084768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defRPr/>
            </a:pPr>
            <a:r>
              <a:rPr lang="hu-HU"/>
              <a:t>DML: törlés</a:t>
            </a:r>
          </a:p>
        </p:txBody>
      </p:sp>
      <p:sp>
        <p:nvSpPr>
          <p:cNvPr id="69635" name="Rectangle 3"/>
          <p:cNvSpPr>
            <a:spLocks noGrp="1" noChangeArrowheads="1"/>
          </p:cNvSpPr>
          <p:nvPr>
            <p:ph idx="1"/>
          </p:nvPr>
        </p:nvSpPr>
        <p:spPr/>
        <p:txBody>
          <a:bodyPr>
            <a:normAutofit/>
          </a:bodyPr>
          <a:lstStyle/>
          <a:p>
            <a:pPr eaLnBrk="1" hangingPunct="1">
              <a:defRPr/>
            </a:pPr>
            <a:r>
              <a:rPr lang="hu-HU" sz="2800" dirty="0"/>
              <a:t>Szegény Ödönt elbocsátották. Töröljük </a:t>
            </a:r>
            <a:r>
              <a:rPr lang="hu-HU" sz="2800"/>
              <a:t>az </a:t>
            </a:r>
            <a:r>
              <a:rPr lang="hu-HU" sz="2800" b="1"/>
              <a:t>employees2</a:t>
            </a:r>
            <a:r>
              <a:rPr lang="hu-HU" sz="2800"/>
              <a:t> </a:t>
            </a:r>
            <a:r>
              <a:rPr lang="hu-HU" sz="2800" dirty="0"/>
              <a:t>táblából.</a:t>
            </a:r>
          </a:p>
          <a:p>
            <a:pPr eaLnBrk="1" hangingPunct="1">
              <a:defRPr/>
            </a:pPr>
            <a:endParaRPr lang="hu-HU" dirty="0"/>
          </a:p>
          <a:p>
            <a:pPr eaLnBrk="1" hangingPunct="1">
              <a:buFont typeface="Wingdings" pitchFamily="2" charset="2"/>
              <a:buNone/>
              <a:defRPr/>
            </a:pPr>
            <a:r>
              <a:rPr lang="hu-HU" sz="2800" dirty="0">
                <a:latin typeface="Consolas" pitchFamily="49" charset="0"/>
                <a:cs typeface="Consolas" pitchFamily="49" charset="0"/>
              </a:rPr>
              <a:t>DELETE </a:t>
            </a:r>
            <a:r>
              <a:rPr lang="hu-HU" sz="2800">
                <a:latin typeface="Consolas" pitchFamily="49" charset="0"/>
                <a:cs typeface="Consolas" pitchFamily="49" charset="0"/>
              </a:rPr>
              <a:t>FROM employees2  </a:t>
            </a:r>
            <a:endParaRPr lang="hu-HU" sz="2800" dirty="0">
              <a:latin typeface="Consolas" pitchFamily="49" charset="0"/>
              <a:cs typeface="Consolas" pitchFamily="49" charset="0"/>
            </a:endParaRPr>
          </a:p>
          <a:p>
            <a:pPr eaLnBrk="1" hangingPunct="1">
              <a:buFont typeface="Wingdings" pitchFamily="2" charset="2"/>
              <a:buNone/>
              <a:defRPr/>
            </a:pPr>
            <a:r>
              <a:rPr lang="hu-HU" sz="2800">
                <a:latin typeface="Consolas" pitchFamily="49" charset="0"/>
                <a:cs typeface="Consolas" pitchFamily="49" charset="0"/>
              </a:rPr>
              <a:t>WHERE employee_id=1111</a:t>
            </a:r>
            <a:r>
              <a:rPr lang="hu-HU" sz="2800" dirty="0">
                <a:latin typeface="Consolas" pitchFamily="49" charset="0"/>
                <a:cs typeface="Consolas" pitchFamily="49" charset="0"/>
              </a:rPr>
              <a:t>;</a:t>
            </a:r>
          </a:p>
          <a:p>
            <a:pPr eaLnBrk="1" hangingPunct="1">
              <a:buFont typeface="Wingdings" pitchFamily="2" charset="2"/>
              <a:buNone/>
              <a:defRPr/>
            </a:pPr>
            <a:endParaRPr lang="hu-HU" dirty="0"/>
          </a:p>
          <a:p>
            <a:pPr eaLnBrk="1" hangingPunct="1">
              <a:defRPr/>
            </a:pPr>
            <a:r>
              <a:rPr lang="hu-HU" sz="2800" dirty="0"/>
              <a:t>Körültekintően határozzuk meg a feltételt!</a:t>
            </a:r>
            <a:r>
              <a:rPr lang="hu-HU" dirty="0"/>
              <a:t/>
            </a:r>
            <a:br>
              <a:rPr lang="hu-HU" dirty="0"/>
            </a:br>
            <a:endParaRPr lang="hu-HU" dirty="0"/>
          </a:p>
        </p:txBody>
      </p:sp>
      <p:sp>
        <p:nvSpPr>
          <p:cNvPr id="11267" name="Dia számának helye 4"/>
          <p:cNvSpPr>
            <a:spLocks noGrp="1"/>
          </p:cNvSpPr>
          <p:nvPr>
            <p:ph type="sldNum" sz="quarter" idx="12"/>
          </p:nvPr>
        </p:nvSpPr>
        <p:spPr>
          <a:noFill/>
        </p:spPr>
        <p:txBody>
          <a:bodyPr/>
          <a:lstStyle/>
          <a:p>
            <a:fld id="{4781EFDA-1AB4-4A09-958F-5DB3DD0246A6}" type="slidenum">
              <a:rPr lang="hu-HU" smtClean="0"/>
              <a:pPr/>
              <a:t>165</a:t>
            </a:fld>
            <a:endParaRPr lang="hu-HU"/>
          </a:p>
        </p:txBody>
      </p:sp>
      <p:sp>
        <p:nvSpPr>
          <p:cNvPr id="5" name="Szövegdoboz 4">
            <a:extLst>
              <a:ext uri="{FF2B5EF4-FFF2-40B4-BE49-F238E27FC236}">
                <a16:creationId xmlns:a16="http://schemas.microsoft.com/office/drawing/2014/main" id="{D3ADDB88-54ED-4155-9000-6EDC9251821C}"/>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99799012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defRPr/>
            </a:pPr>
            <a:r>
              <a:rPr lang="hu-HU"/>
              <a:t>DML: törlés</a:t>
            </a:r>
          </a:p>
        </p:txBody>
      </p:sp>
      <p:sp>
        <p:nvSpPr>
          <p:cNvPr id="70659" name="Rectangle 3"/>
          <p:cNvSpPr>
            <a:spLocks noGrp="1" noChangeArrowheads="1"/>
          </p:cNvSpPr>
          <p:nvPr>
            <p:ph idx="1"/>
          </p:nvPr>
        </p:nvSpPr>
        <p:spPr/>
        <p:txBody>
          <a:bodyPr>
            <a:normAutofit fontScale="92500" lnSpcReduction="20000"/>
          </a:bodyPr>
          <a:lstStyle/>
          <a:p>
            <a:pPr>
              <a:defRPr/>
            </a:pPr>
            <a:r>
              <a:rPr lang="hu-HU" sz="2800" dirty="0"/>
              <a:t>Töröljünk minden '</a:t>
            </a:r>
            <a:r>
              <a:rPr lang="hu-HU" sz="2800" dirty="0" err="1"/>
              <a:t>Sales</a:t>
            </a:r>
            <a:r>
              <a:rPr lang="hu-HU" sz="2800" dirty="0"/>
              <a:t> Manager' munkakörű dolgozót az </a:t>
            </a:r>
            <a:r>
              <a:rPr lang="hu-HU" sz="2800" b="1" dirty="0"/>
              <a:t>employees2</a:t>
            </a:r>
            <a:r>
              <a:rPr lang="hu-HU" sz="2800" dirty="0"/>
              <a:t> táblából.</a:t>
            </a:r>
          </a:p>
          <a:p>
            <a:pPr eaLnBrk="1" hangingPunct="1">
              <a:defRPr/>
            </a:pPr>
            <a:endParaRPr lang="hu-HU" sz="2800" dirty="0"/>
          </a:p>
          <a:p>
            <a:pPr eaLnBrk="1" hangingPunct="1">
              <a:defRPr/>
            </a:pPr>
            <a:r>
              <a:rPr lang="hu-HU" sz="2800" dirty="0"/>
              <a:t>Töröljük a sajtkészítők részlegét a </a:t>
            </a:r>
            <a:r>
              <a:rPr lang="hu-HU" sz="2800" b="1" dirty="0"/>
              <a:t>departments2</a:t>
            </a:r>
            <a:r>
              <a:rPr lang="hu-HU" sz="2800" dirty="0"/>
              <a:t> táblából.</a:t>
            </a:r>
          </a:p>
          <a:p>
            <a:pPr lvl="1">
              <a:defRPr/>
            </a:pPr>
            <a:r>
              <a:rPr lang="hu-HU" sz="2600" dirty="0"/>
              <a:t>Most már lefut az utasítás. Miért?</a:t>
            </a:r>
          </a:p>
          <a:p>
            <a:pPr lvl="1">
              <a:defRPr/>
            </a:pPr>
            <a:endParaRPr lang="hu-HU" sz="2600" dirty="0"/>
          </a:p>
          <a:p>
            <a:pPr marL="82296" indent="0">
              <a:buNone/>
            </a:pPr>
            <a:r>
              <a:rPr lang="en-US" dirty="0"/>
              <a:t>DELETE FROM employees2  </a:t>
            </a:r>
            <a:r>
              <a:rPr lang="hu-HU" dirty="0"/>
              <a:t/>
            </a:r>
            <a:br>
              <a:rPr lang="hu-HU" dirty="0"/>
            </a:br>
            <a:r>
              <a:rPr lang="en-US" dirty="0"/>
              <a:t>WHERE upper(</a:t>
            </a:r>
            <a:r>
              <a:rPr lang="en-US" dirty="0" err="1"/>
              <a:t>job_id</a:t>
            </a:r>
            <a:r>
              <a:rPr lang="en-US" dirty="0"/>
              <a:t>)</a:t>
            </a:r>
            <a:r>
              <a:rPr lang="hu-HU" dirty="0"/>
              <a:t> </a:t>
            </a:r>
            <a:r>
              <a:rPr lang="en-US" dirty="0"/>
              <a:t>=</a:t>
            </a:r>
            <a:r>
              <a:rPr lang="hu-HU" dirty="0"/>
              <a:t> </a:t>
            </a:r>
            <a:r>
              <a:rPr lang="en-US" dirty="0"/>
              <a:t>'SA_MAN’;</a:t>
            </a:r>
            <a:endParaRPr lang="hu-HU" dirty="0"/>
          </a:p>
          <a:p>
            <a:pPr marL="82296" indent="0">
              <a:buNone/>
            </a:pPr>
            <a:endParaRPr lang="hu-HU" dirty="0"/>
          </a:p>
          <a:p>
            <a:pPr marL="82296" indent="0">
              <a:buNone/>
            </a:pPr>
            <a:r>
              <a:rPr lang="hu-HU" dirty="0"/>
              <a:t>DELETE FROM departments2  </a:t>
            </a:r>
            <a:br>
              <a:rPr lang="hu-HU" dirty="0"/>
            </a:br>
            <a:r>
              <a:rPr lang="hu-HU" dirty="0"/>
              <a:t>WHERE </a:t>
            </a:r>
            <a:r>
              <a:rPr lang="hu-HU" dirty="0" err="1"/>
              <a:t>department_id</a:t>
            </a:r>
            <a:r>
              <a:rPr lang="hu-HU" dirty="0"/>
              <a:t> = 42;</a:t>
            </a:r>
          </a:p>
        </p:txBody>
      </p:sp>
      <p:sp>
        <p:nvSpPr>
          <p:cNvPr id="12291" name="Dia számának helye 4"/>
          <p:cNvSpPr>
            <a:spLocks noGrp="1"/>
          </p:cNvSpPr>
          <p:nvPr>
            <p:ph type="sldNum" sz="quarter" idx="12"/>
          </p:nvPr>
        </p:nvSpPr>
        <p:spPr>
          <a:noFill/>
        </p:spPr>
        <p:txBody>
          <a:bodyPr/>
          <a:lstStyle/>
          <a:p>
            <a:fld id="{861905A8-1A8D-4CDD-93FA-E489B0D41EFF}" type="slidenum">
              <a:rPr lang="hu-HU" smtClean="0"/>
              <a:pPr/>
              <a:t>166</a:t>
            </a:fld>
            <a:endParaRPr lang="hu-HU"/>
          </a:p>
        </p:txBody>
      </p:sp>
      <p:sp>
        <p:nvSpPr>
          <p:cNvPr id="5" name="Szövegdoboz 4">
            <a:extLst>
              <a:ext uri="{FF2B5EF4-FFF2-40B4-BE49-F238E27FC236}">
                <a16:creationId xmlns:a16="http://schemas.microsoft.com/office/drawing/2014/main" id="{7E5E0A95-3151-44DE-BD11-B4824B029C1C}"/>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373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5" end="5"/>
                                            </p:txEl>
                                          </p:spTgt>
                                        </p:tgtEl>
                                        <p:attrNameLst>
                                          <p:attrName>style.visibility</p:attrName>
                                        </p:attrNameLst>
                                      </p:cBhvr>
                                      <p:to>
                                        <p:strVal val="visible"/>
                                      </p:to>
                                    </p:set>
                                    <p:anim calcmode="lin" valueType="num">
                                      <p:cBhvr additive="base">
                                        <p:cTn id="7"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7" end="7"/>
                                            </p:txEl>
                                          </p:spTgt>
                                        </p:tgtEl>
                                        <p:attrNameLst>
                                          <p:attrName>style.visibility</p:attrName>
                                        </p:attrNameLst>
                                      </p:cBhvr>
                                      <p:to>
                                        <p:strVal val="visible"/>
                                      </p:to>
                                    </p:set>
                                    <p:anim calcmode="lin" valueType="num">
                                      <p:cBhvr additive="base">
                                        <p:cTn id="11" dur="5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pPr eaLnBrk="1" hangingPunct="1">
              <a:defRPr/>
            </a:pPr>
            <a:r>
              <a:rPr lang="hu-HU"/>
              <a:t>Nézetek</a:t>
            </a:r>
          </a:p>
        </p:txBody>
      </p:sp>
      <p:sp>
        <p:nvSpPr>
          <p:cNvPr id="94211" name="Rectangle 3"/>
          <p:cNvSpPr>
            <a:spLocks noGrp="1" noChangeArrowheads="1"/>
          </p:cNvSpPr>
          <p:nvPr>
            <p:ph idx="1"/>
          </p:nvPr>
        </p:nvSpPr>
        <p:spPr/>
        <p:txBody>
          <a:bodyPr/>
          <a:lstStyle/>
          <a:p>
            <a:pPr eaLnBrk="1" hangingPunct="1">
              <a:defRPr/>
            </a:pPr>
            <a:r>
              <a:rPr lang="hu-HU" sz="2800" dirty="0" err="1"/>
              <a:t>View-k</a:t>
            </a:r>
            <a:endParaRPr lang="hu-HU" sz="2800" dirty="0"/>
          </a:p>
          <a:p>
            <a:pPr eaLnBrk="1" hangingPunct="1">
              <a:defRPr/>
            </a:pPr>
            <a:r>
              <a:rPr lang="hu-HU" sz="2800" dirty="0"/>
              <a:t>Logikailag: egy vagy több tábla adatainak egy részhalmaza.</a:t>
            </a:r>
          </a:p>
          <a:p>
            <a:pPr eaLnBrk="1" hangingPunct="1">
              <a:defRPr/>
            </a:pPr>
            <a:r>
              <a:rPr lang="hu-HU" sz="2800" dirty="0"/>
              <a:t>Gyakorlatilag: egy lekérdezést „mentünk és úgy használjuk, mintha tábla lenne”.</a:t>
            </a:r>
          </a:p>
          <a:p>
            <a:pPr eaLnBrk="1" hangingPunct="1">
              <a:defRPr/>
            </a:pPr>
            <a:endParaRPr lang="hu-HU" dirty="0"/>
          </a:p>
        </p:txBody>
      </p:sp>
      <p:sp>
        <p:nvSpPr>
          <p:cNvPr id="16387" name="Dia számának helye 4"/>
          <p:cNvSpPr>
            <a:spLocks noGrp="1"/>
          </p:cNvSpPr>
          <p:nvPr>
            <p:ph type="sldNum" sz="quarter" idx="12"/>
          </p:nvPr>
        </p:nvSpPr>
        <p:spPr>
          <a:noFill/>
        </p:spPr>
        <p:txBody>
          <a:bodyPr anchor="b"/>
          <a:lstStyle/>
          <a:p>
            <a:fld id="{9F4090E0-4342-4109-8E12-B45F5C6EED5E}" type="slidenum">
              <a:rPr lang="hu-HU"/>
              <a:pPr/>
              <a:t>167</a:t>
            </a:fld>
            <a:endParaRPr lang="hu-HU"/>
          </a:p>
        </p:txBody>
      </p:sp>
    </p:spTree>
    <p:extLst>
      <p:ext uri="{BB962C8B-B14F-4D97-AF65-F5344CB8AC3E}">
        <p14:creationId xmlns:p14="http://schemas.microsoft.com/office/powerpoint/2010/main" val="269294167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p:txBody>
          <a:bodyPr/>
          <a:lstStyle/>
          <a:p>
            <a:pPr eaLnBrk="1" hangingPunct="1">
              <a:defRPr/>
            </a:pPr>
            <a:r>
              <a:rPr lang="hu-HU"/>
              <a:t>Nézet létrehozása</a:t>
            </a:r>
          </a:p>
        </p:txBody>
      </p:sp>
      <p:sp>
        <p:nvSpPr>
          <p:cNvPr id="96259" name="Rectangle 3"/>
          <p:cNvSpPr>
            <a:spLocks noGrp="1" noChangeArrowheads="1"/>
          </p:cNvSpPr>
          <p:nvPr>
            <p:ph idx="1"/>
          </p:nvPr>
        </p:nvSpPr>
        <p:spPr>
          <a:xfrm>
            <a:off x="1187624" y="1447800"/>
            <a:ext cx="7956376" cy="4800600"/>
          </a:xfrm>
        </p:spPr>
        <p:txBody>
          <a:bodyPr/>
          <a:lstStyle/>
          <a:p>
            <a:pPr eaLnBrk="1" hangingPunct="1">
              <a:buFont typeface="Wingdings" pitchFamily="2" charset="2"/>
              <a:buNone/>
              <a:defRPr/>
            </a:pPr>
            <a:endParaRPr lang="hu-HU" dirty="0"/>
          </a:p>
          <a:p>
            <a:pPr eaLnBrk="1" hangingPunct="1">
              <a:buFont typeface="Wingdings" pitchFamily="2" charset="2"/>
              <a:buNone/>
              <a:defRPr/>
            </a:pPr>
            <a:r>
              <a:rPr lang="hu-HU" sz="2800" b="1" dirty="0">
                <a:latin typeface="Consolas" panose="020B0609020204030204" pitchFamily="49" charset="0"/>
                <a:cs typeface="Consolas" panose="020B0609020204030204" pitchFamily="49" charset="0"/>
              </a:rPr>
              <a:t>CREATE VIEW empv1 AS  </a:t>
            </a:r>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 	SELECT </a:t>
            </a:r>
            <a:r>
              <a:rPr lang="hu-HU" sz="2800" dirty="0" err="1">
                <a:latin typeface="Consolas" panose="020B0609020204030204" pitchFamily="49" charset="0"/>
                <a:cs typeface="Consolas" panose="020B0609020204030204" pitchFamily="49" charset="0"/>
              </a:rPr>
              <a:t>employee</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endParaRPr lang="hu-HU" sz="2800"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	WHERE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 50;</a:t>
            </a:r>
          </a:p>
          <a:p>
            <a:pPr eaLnBrk="1" hangingPunct="1">
              <a:buFont typeface="Wingdings" pitchFamily="2" charset="2"/>
              <a:buNone/>
              <a:defRPr/>
            </a:pPr>
            <a:endParaRPr lang="hu-HU" dirty="0"/>
          </a:p>
        </p:txBody>
      </p:sp>
      <p:sp>
        <p:nvSpPr>
          <p:cNvPr id="17411" name="Dia számának helye 4"/>
          <p:cNvSpPr>
            <a:spLocks noGrp="1"/>
          </p:cNvSpPr>
          <p:nvPr>
            <p:ph type="sldNum" sz="quarter" idx="12"/>
          </p:nvPr>
        </p:nvSpPr>
        <p:spPr>
          <a:noFill/>
        </p:spPr>
        <p:txBody>
          <a:bodyPr anchor="b"/>
          <a:lstStyle/>
          <a:p>
            <a:fld id="{7302F15F-5905-4942-8D9C-3A83909F181E}" type="slidenum">
              <a:rPr lang="hu-HU"/>
              <a:pPr/>
              <a:t>168</a:t>
            </a:fld>
            <a:endParaRPr lang="hu-HU"/>
          </a:p>
        </p:txBody>
      </p:sp>
    </p:spTree>
    <p:extLst>
      <p:ext uri="{BB962C8B-B14F-4D97-AF65-F5344CB8AC3E}">
        <p14:creationId xmlns:p14="http://schemas.microsoft.com/office/powerpoint/2010/main" val="11299452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359660" y="288045"/>
            <a:ext cx="7497720" cy="1142640"/>
          </a:xfrm>
          <a:prstGeom prst="rect">
            <a:avLst/>
          </a:prstGeom>
          <a:noFill/>
          <a:ln>
            <a:noFill/>
          </a:ln>
        </p:spPr>
        <p:txBody>
          <a:bodyPr lIns="90000" tIns="45000" rIns="90000" bIns="45000" anchor="ctr"/>
          <a:lstStyle/>
          <a:p>
            <a:pPr>
              <a:lnSpc>
                <a:spcPct val="100000"/>
              </a:lnSpc>
              <a:spcBef>
                <a:spcPct val="0"/>
              </a:spcBef>
            </a:pPr>
            <a:r>
              <a:rPr lang="hu-HU" sz="4600" spc="-100" dirty="0">
                <a:solidFill>
                  <a:schemeClr val="tx2"/>
                </a:solidFill>
                <a:latin typeface="+mj-lt"/>
                <a:ea typeface="+mj-ea"/>
                <a:cs typeface="+mj-cs"/>
              </a:rPr>
              <a:t>Nézet módosítása</a:t>
            </a:r>
          </a:p>
        </p:txBody>
      </p:sp>
      <p:sp>
        <p:nvSpPr>
          <p:cNvPr id="138" name="TextShape 2"/>
          <p:cNvSpPr txBox="1"/>
          <p:nvPr/>
        </p:nvSpPr>
        <p:spPr>
          <a:xfrm>
            <a:off x="1329582" y="1430760"/>
            <a:ext cx="7814418" cy="4800240"/>
          </a:xfrm>
          <a:prstGeom prst="rect">
            <a:avLst/>
          </a:prstGeom>
          <a:noFill/>
          <a:ln>
            <a:noFill/>
          </a:ln>
        </p:spPr>
        <p:txBody>
          <a:bodyPr lIns="90000" tIns="45000" rIns="90000" bIns="45000"/>
          <a:lstStyle/>
          <a:p>
            <a:pPr>
              <a:defRPr/>
            </a:pPr>
            <a:r>
              <a:rPr lang="hu-HU" sz="2800" spc="-1" dirty="0">
                <a:solidFill>
                  <a:srgbClr val="000000"/>
                </a:solidFill>
                <a:uFill>
                  <a:solidFill>
                    <a:srgbClr val="FFFFFF"/>
                  </a:solidFill>
                </a:uFill>
                <a:latin typeface="Consolas"/>
              </a:rPr>
              <a:t>CREATE</a:t>
            </a:r>
            <a:r>
              <a:rPr lang="hu-HU" sz="2800" b="1" spc="-1" dirty="0">
                <a:solidFill>
                  <a:srgbClr val="000000"/>
                </a:solidFill>
                <a:uFill>
                  <a:solidFill>
                    <a:srgbClr val="FFFFFF"/>
                  </a:solidFill>
                </a:uFill>
                <a:latin typeface="Consolas"/>
              </a:rPr>
              <a:t> OR REPLACE </a:t>
            </a:r>
            <a:r>
              <a:rPr lang="hu-HU" sz="2800" spc="-1" dirty="0">
                <a:solidFill>
                  <a:srgbClr val="000000"/>
                </a:solidFill>
                <a:uFill>
                  <a:solidFill>
                    <a:srgbClr val="FFFFFF"/>
                  </a:solidFill>
                </a:uFill>
                <a:latin typeface="Consolas"/>
              </a:rPr>
              <a:t>VIEW </a:t>
            </a:r>
            <a:r>
              <a:rPr lang="hu-HU" sz="2800" b="1" dirty="0">
                <a:latin typeface="Consolas" panose="020B0609020204030204" pitchFamily="49" charset="0"/>
                <a:cs typeface="Consolas" panose="020B0609020204030204" pitchFamily="49" charset="0"/>
              </a:rPr>
              <a:t>empv2 AS  </a:t>
            </a:r>
          </a:p>
          <a:p>
            <a:pPr>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employee</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first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p>
          <a:p>
            <a:pPr>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endParaRPr lang="hu-HU" sz="2800" dirty="0">
              <a:latin typeface="Consolas" panose="020B0609020204030204" pitchFamily="49" charset="0"/>
              <a:cs typeface="Consolas" panose="020B0609020204030204" pitchFamily="49" charset="0"/>
            </a:endParaRPr>
          </a:p>
          <a:p>
            <a:pPr>
              <a:defRPr/>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a:t>
            </a:r>
          </a:p>
          <a:p>
            <a:pPr>
              <a:defRPr/>
            </a:pPr>
            <a:r>
              <a:rPr lang="hu-HU" sz="2800" dirty="0">
                <a:latin typeface="Consolas" panose="020B0609020204030204" pitchFamily="49" charset="0"/>
                <a:cs typeface="Consolas" panose="020B0609020204030204" pitchFamily="49" charset="0"/>
              </a:rPr>
              <a:t>WHERE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BETWEEN 10 AND 50;</a:t>
            </a:r>
          </a:p>
          <a:p>
            <a:pPr marL="365760" indent="-282960">
              <a:lnSpc>
                <a:spcPct val="100000"/>
              </a:lnSpc>
            </a:pPr>
            <a:endParaRPr lang="hu-HU" sz="3200" spc="-1" dirty="0">
              <a:solidFill>
                <a:srgbClr val="000000"/>
              </a:solidFill>
              <a:uFill>
                <a:solidFill>
                  <a:srgbClr val="FFFFFF"/>
                </a:solidFill>
              </a:uFill>
              <a:latin typeface="Consolas"/>
            </a:endParaRPr>
          </a:p>
          <a:p>
            <a:pPr marL="540000" indent="-457200">
              <a:lnSpc>
                <a:spcPct val="90000"/>
              </a:lnSpc>
              <a:buClr>
                <a:srgbClr val="3891A7"/>
              </a:buClr>
              <a:buSzPct val="80000"/>
              <a:buFont typeface="Wingdings" panose="05000000000000000000" pitchFamily="2" charset="2"/>
              <a:buChar char="Ø"/>
            </a:pPr>
            <a:r>
              <a:rPr lang="hu-HU" sz="2400" spc="-1" dirty="0">
                <a:solidFill>
                  <a:srgbClr val="000000"/>
                </a:solidFill>
                <a:uFill>
                  <a:solidFill>
                    <a:srgbClr val="FFFFFF"/>
                  </a:solidFill>
                </a:uFill>
                <a:latin typeface="Gill Sans MT"/>
              </a:rPr>
              <a:t>Megjegyzés:  Az ALTER VIEW nem használható a nézet </a:t>
            </a:r>
            <a:r>
              <a:rPr lang="hu-HU" sz="2400" b="1" spc="-1" dirty="0">
                <a:solidFill>
                  <a:srgbClr val="000000"/>
                </a:solidFill>
                <a:uFill>
                  <a:solidFill>
                    <a:srgbClr val="FFFFFF"/>
                  </a:solidFill>
                </a:uFill>
                <a:latin typeface="Gill Sans MT"/>
              </a:rPr>
              <a:t>definíciójának</a:t>
            </a:r>
            <a:r>
              <a:rPr lang="hu-HU" sz="2400" spc="-1" dirty="0">
                <a:solidFill>
                  <a:srgbClr val="000000"/>
                </a:solidFill>
                <a:uFill>
                  <a:solidFill>
                    <a:srgbClr val="FFFFFF"/>
                  </a:solidFill>
                </a:uFill>
                <a:latin typeface="Gill Sans MT"/>
              </a:rPr>
              <a:t> módosítására (csak a kapcsolódó megszorítások módosítására).</a:t>
            </a:r>
            <a:endParaRPr lang="hu-HU" sz="3200" spc="-1" dirty="0">
              <a:solidFill>
                <a:srgbClr val="000000"/>
              </a:solidFill>
              <a:uFill>
                <a:solidFill>
                  <a:srgbClr val="FFFFFF"/>
                </a:solidFill>
              </a:uFill>
              <a:latin typeface="Gill Sans MT"/>
            </a:endParaRPr>
          </a:p>
          <a:p>
            <a:pPr marL="82440">
              <a:lnSpc>
                <a:spcPct val="100000"/>
              </a:lnSpc>
            </a:pPr>
            <a:endParaRPr lang="hu-HU" sz="3200" b="0" strike="noStrike" spc="-1" dirty="0">
              <a:solidFill>
                <a:srgbClr val="000000"/>
              </a:solidFill>
              <a:uFill>
                <a:solidFill>
                  <a:srgbClr val="FFFFFF"/>
                </a:solidFill>
              </a:uFill>
              <a:latin typeface="Gill Sans MT"/>
            </a:endParaRPr>
          </a:p>
        </p:txBody>
      </p:sp>
      <p:sp>
        <p:nvSpPr>
          <p:cNvPr id="141" name="TextShape 5"/>
          <p:cNvSpPr txBox="1"/>
          <p:nvPr/>
        </p:nvSpPr>
        <p:spPr>
          <a:xfrm>
            <a:off x="8613720" y="6305400"/>
            <a:ext cx="456840" cy="475920"/>
          </a:xfrm>
          <a:prstGeom prst="rect">
            <a:avLst/>
          </a:prstGeom>
          <a:noFill/>
          <a:ln>
            <a:noFill/>
          </a:ln>
        </p:spPr>
        <p:txBody>
          <a:bodyPr lIns="90000" tIns="45000" rIns="90000" bIns="45000" anchor="b"/>
          <a:lstStyle/>
          <a:p>
            <a:pPr algn="ctr">
              <a:lnSpc>
                <a:spcPct val="100000"/>
              </a:lnSpc>
            </a:pPr>
            <a:fld id="{0BCD38A3-C9C9-4F26-B775-DC64EFD0AF5A}" type="slidenum">
              <a:rPr lang="hu-HU" sz="1200" b="0" strike="noStrike" spc="-1">
                <a:solidFill>
                  <a:srgbClr val="B5A989"/>
                </a:solidFill>
                <a:uFill>
                  <a:solidFill>
                    <a:srgbClr val="FFFFFF"/>
                  </a:solidFill>
                </a:uFill>
                <a:latin typeface="Garamond"/>
              </a:rPr>
              <a:t>169</a:t>
            </a:fld>
            <a:endParaRPr lang="hu-HU" sz="1400" b="0" strike="noStrike" spc="-1">
              <a:solidFill>
                <a:srgbClr val="000000"/>
              </a:solidFill>
              <a:uFill>
                <a:solidFill>
                  <a:srgbClr val="FFFFFF"/>
                </a:solidFill>
              </a:uFill>
              <a:latin typeface="Times New Roman"/>
            </a:endParaRPr>
          </a:p>
        </p:txBody>
      </p:sp>
      <p:sp>
        <p:nvSpPr>
          <p:cNvPr id="4" name="Dia számának helye 3"/>
          <p:cNvSpPr>
            <a:spLocks noGrp="1"/>
          </p:cNvSpPr>
          <p:nvPr>
            <p:ph type="sldNum" sz="quarter" idx="12"/>
          </p:nvPr>
        </p:nvSpPr>
        <p:spPr/>
        <p:txBody>
          <a:bodyPr/>
          <a:lstStyle/>
          <a:p>
            <a:pPr>
              <a:defRPr/>
            </a:pPr>
            <a:fld id="{34B0BEBD-3DDC-4C4C-945B-B50FE5AF7B1F}" type="slidenum">
              <a:rPr lang="hu-HU" smtClean="0"/>
              <a:pPr>
                <a:defRPr/>
              </a:pPr>
              <a:t>169</a:t>
            </a:fld>
            <a:endParaRPr lang="hu-HU"/>
          </a:p>
        </p:txBody>
      </p:sp>
    </p:spTree>
    <p:extLst>
      <p:ext uri="{BB962C8B-B14F-4D97-AF65-F5344CB8AC3E}">
        <p14:creationId xmlns:p14="http://schemas.microsoft.com/office/powerpoint/2010/main" val="91674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defRPr/>
            </a:pPr>
            <a:r>
              <a:rPr lang="hu-HU" dirty="0"/>
              <a:t>Rendezés</a:t>
            </a:r>
          </a:p>
        </p:txBody>
      </p:sp>
      <p:sp>
        <p:nvSpPr>
          <p:cNvPr id="19459" name="Rectangle 3"/>
          <p:cNvSpPr>
            <a:spLocks noGrp="1" noChangeArrowheads="1"/>
          </p:cNvSpPr>
          <p:nvPr>
            <p:ph idx="1"/>
          </p:nvPr>
        </p:nvSpPr>
        <p:spPr/>
        <p:txBody>
          <a:bodyPr>
            <a:normAutofit/>
          </a:bodyPr>
          <a:lstStyle/>
          <a:p>
            <a:pPr marL="82296" indent="0" eaLnBrk="1" hangingPunct="1">
              <a:buNone/>
              <a:defRPr/>
            </a:pPr>
            <a:r>
              <a:rPr lang="hu-HU" sz="3600" dirty="0"/>
              <a:t>Növekvő, csökkenő sorrendbe</a:t>
            </a:r>
          </a:p>
          <a:p>
            <a:pPr eaLnBrk="1" hangingPunct="1">
              <a:defRPr/>
            </a:pPr>
            <a:endParaRPr lang="hu-HU" sz="3600" dirty="0"/>
          </a:p>
          <a:p>
            <a:pPr eaLnBrk="1" hangingPunct="1">
              <a:buFont typeface="Wingdings" pitchFamily="2" charset="2"/>
              <a:buNone/>
              <a:defRPr/>
            </a:pPr>
            <a:r>
              <a:rPr lang="hu-HU" sz="3600" dirty="0">
                <a:latin typeface="Consolas" panose="020B0609020204030204" pitchFamily="49" charset="0"/>
                <a:cs typeface="Consolas" panose="020B0609020204030204" pitchFamily="49" charset="0"/>
              </a:rPr>
              <a:t>SELECT * FROM </a:t>
            </a:r>
            <a:r>
              <a:rPr lang="hu-HU" sz="3600" dirty="0" err="1">
                <a:latin typeface="Consolas" panose="020B0609020204030204" pitchFamily="49" charset="0"/>
                <a:cs typeface="Consolas" panose="020B0609020204030204" pitchFamily="49" charset="0"/>
              </a:rPr>
              <a:t>employees</a:t>
            </a:r>
            <a:r>
              <a:rPr lang="hu-HU" sz="3600"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sz="3600" dirty="0">
                <a:latin typeface="Consolas" panose="020B0609020204030204" pitchFamily="49" charset="0"/>
                <a:cs typeface="Consolas" panose="020B0609020204030204" pitchFamily="49" charset="0"/>
              </a:rPr>
              <a:t>ORDER BY </a:t>
            </a:r>
            <a:r>
              <a:rPr lang="hu-HU" sz="3600" dirty="0" err="1">
                <a:latin typeface="Consolas" panose="020B0609020204030204" pitchFamily="49" charset="0"/>
                <a:cs typeface="Consolas" panose="020B0609020204030204" pitchFamily="49" charset="0"/>
              </a:rPr>
              <a:t>salary</a:t>
            </a:r>
            <a:r>
              <a:rPr lang="hu-HU" sz="3600" dirty="0">
                <a:latin typeface="Consolas" panose="020B0609020204030204" pitchFamily="49" charset="0"/>
                <a:cs typeface="Consolas" panose="020B0609020204030204" pitchFamily="49" charset="0"/>
              </a:rPr>
              <a:t> </a:t>
            </a:r>
            <a:r>
              <a:rPr lang="hu-HU" sz="3600" b="1" dirty="0">
                <a:latin typeface="Consolas" panose="020B0609020204030204" pitchFamily="49" charset="0"/>
                <a:cs typeface="Consolas" panose="020B0609020204030204" pitchFamily="49" charset="0"/>
              </a:rPr>
              <a:t>DESC</a:t>
            </a:r>
            <a:r>
              <a:rPr lang="hu-HU" sz="3600" dirty="0">
                <a:latin typeface="Consolas" panose="020B0609020204030204" pitchFamily="49" charset="0"/>
                <a:cs typeface="Consolas" panose="020B0609020204030204" pitchFamily="49" charset="0"/>
              </a:rPr>
              <a:t>;</a:t>
            </a:r>
          </a:p>
          <a:p>
            <a:pPr eaLnBrk="1" hangingPunct="1">
              <a:buFont typeface="Wingdings" pitchFamily="2" charset="2"/>
              <a:buNone/>
              <a:defRPr/>
            </a:pPr>
            <a:endParaRPr lang="hu-HU" sz="4000" dirty="0">
              <a:latin typeface="Consolas" panose="020B0609020204030204" pitchFamily="49" charset="0"/>
              <a:cs typeface="Consolas" panose="020B0609020204030204" pitchFamily="49" charset="0"/>
            </a:endParaRPr>
          </a:p>
          <a:p>
            <a:pPr>
              <a:buFont typeface="Wingdings" panose="05000000000000000000" pitchFamily="2" charset="2"/>
              <a:buChar char="Ø"/>
              <a:defRPr/>
            </a:pPr>
            <a:r>
              <a:rPr lang="hu-HU" sz="2800" dirty="0"/>
              <a:t>A növekvő sorrend kulcsszava </a:t>
            </a:r>
            <a:r>
              <a:rPr lang="hu-HU" sz="2800" b="1" dirty="0"/>
              <a:t>ASC</a:t>
            </a:r>
            <a:r>
              <a:rPr lang="hu-HU" sz="2800" dirty="0"/>
              <a:t>, de mivel ez az alapértelmezett, általában nem írjuk ki.</a:t>
            </a:r>
          </a:p>
        </p:txBody>
      </p:sp>
      <p:sp>
        <p:nvSpPr>
          <p:cNvPr id="13315" name="Dia számának helye 4"/>
          <p:cNvSpPr>
            <a:spLocks noGrp="1"/>
          </p:cNvSpPr>
          <p:nvPr>
            <p:ph type="sldNum" sz="quarter" idx="12"/>
          </p:nvPr>
        </p:nvSpPr>
        <p:spPr>
          <a:noFill/>
        </p:spPr>
        <p:txBody>
          <a:bodyPr/>
          <a:lstStyle/>
          <a:p>
            <a:fld id="{7503EF74-CF45-4A07-9988-08B876F11DB5}" type="slidenum">
              <a:rPr lang="hu-HU" smtClean="0"/>
              <a:pPr/>
              <a:t>17</a:t>
            </a:fld>
            <a:endParaRPr lang="hu-HU"/>
          </a:p>
        </p:txBody>
      </p:sp>
    </p:spTree>
    <p:extLst>
      <p:ext uri="{BB962C8B-B14F-4D97-AF65-F5344CB8AC3E}">
        <p14:creationId xmlns:p14="http://schemas.microsoft.com/office/powerpoint/2010/main" val="20317465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normAutofit/>
          </a:bodyPr>
          <a:lstStyle/>
          <a:p>
            <a:r>
              <a:rPr lang="hu-HU" sz="2800" dirty="0"/>
              <a:t>Hozzunk létre egy nézetet </a:t>
            </a:r>
            <a:r>
              <a:rPr lang="hu-HU" sz="2800" b="1" dirty="0"/>
              <a:t>dolgozók</a:t>
            </a:r>
            <a:r>
              <a:rPr lang="hu-HU" sz="2800" dirty="0"/>
              <a:t> néven, amely listázza a dolgozók nevét, jövedelmét (fizetés + jutalék), munkakörét, belépésük évét, valamint részlegük nevét.</a:t>
            </a:r>
          </a:p>
          <a:p>
            <a:r>
              <a:rPr lang="hu-HU" sz="2800"/>
              <a:t>Módosítsuk </a:t>
            </a:r>
            <a:r>
              <a:rPr lang="hu-HU" sz="2800" dirty="0"/>
              <a:t>a dolgozók nézetet úgy, hogy az előzőeken kívül még a dolgozók főnökének nevét is tartalmazza.</a:t>
            </a:r>
          </a:p>
          <a:p>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170</a:t>
            </a:fld>
            <a:endParaRPr lang="hu-HU"/>
          </a:p>
        </p:txBody>
      </p:sp>
    </p:spTree>
    <p:extLst>
      <p:ext uri="{BB962C8B-B14F-4D97-AF65-F5344CB8AC3E}">
        <p14:creationId xmlns:p14="http://schemas.microsoft.com/office/powerpoint/2010/main" val="15670258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a:xfrm>
            <a:off x="1435608" y="1447800"/>
            <a:ext cx="7498080" cy="5135562"/>
          </a:xfrm>
        </p:spPr>
        <p:txBody>
          <a:bodyPr>
            <a:normAutofit fontScale="62500" lnSpcReduction="20000"/>
          </a:bodyPr>
          <a:lstStyle/>
          <a:p>
            <a:pPr marL="82296" indent="0">
              <a:lnSpc>
                <a:spcPct val="140000"/>
              </a:lnSpc>
              <a:buNone/>
            </a:pPr>
            <a:r>
              <a:rPr lang="en-US" sz="2800" dirty="0"/>
              <a:t>CREATE OR REPLACE VIEW </a:t>
            </a:r>
            <a:r>
              <a:rPr lang="en-US" sz="2800" dirty="0" err="1"/>
              <a:t>dolgozók</a:t>
            </a:r>
            <a:r>
              <a:rPr lang="en-US" sz="2800" dirty="0"/>
              <a:t> AS  </a:t>
            </a:r>
            <a:r>
              <a:rPr lang="hu-HU" sz="2800" dirty="0"/>
              <a:t/>
            </a:r>
            <a:br>
              <a:rPr lang="hu-HU" sz="2800" dirty="0"/>
            </a:br>
            <a:r>
              <a:rPr lang="en-US" sz="2800" dirty="0"/>
              <a:t>SELECT </a:t>
            </a:r>
            <a:r>
              <a:rPr lang="en-US" sz="2800" dirty="0" err="1"/>
              <a:t>first_name</a:t>
            </a:r>
            <a:r>
              <a:rPr lang="en-US" sz="2800" dirty="0"/>
              <a:t>, </a:t>
            </a:r>
            <a:r>
              <a:rPr lang="en-US" sz="2800" dirty="0" err="1"/>
              <a:t>last_name</a:t>
            </a:r>
            <a:r>
              <a:rPr lang="en-US" sz="2800" dirty="0"/>
              <a:t>, salary*(1+NVL(commission_pct,0)) as </a:t>
            </a:r>
            <a:r>
              <a:rPr lang="en-US" sz="2800" dirty="0" err="1"/>
              <a:t>jovedelem</a:t>
            </a:r>
            <a:r>
              <a:rPr lang="en-US" sz="2800" dirty="0"/>
              <a:t>,</a:t>
            </a:r>
            <a:r>
              <a:rPr lang="hu-HU" sz="2800" dirty="0"/>
              <a:t> </a:t>
            </a:r>
            <a:r>
              <a:rPr lang="en-US" sz="2800" dirty="0" err="1"/>
              <a:t>job_title</a:t>
            </a:r>
            <a:r>
              <a:rPr lang="en-US" sz="2800" dirty="0"/>
              <a:t>, </a:t>
            </a:r>
            <a:r>
              <a:rPr lang="en-US" sz="2800" dirty="0" err="1"/>
              <a:t>hire_date</a:t>
            </a:r>
            <a:r>
              <a:rPr lang="en-US" sz="2800" dirty="0"/>
              <a:t>, </a:t>
            </a:r>
            <a:r>
              <a:rPr lang="en-US" sz="2800" dirty="0" err="1"/>
              <a:t>department_name</a:t>
            </a:r>
            <a:r>
              <a:rPr lang="hu-HU" sz="2800" dirty="0"/>
              <a:t> </a:t>
            </a:r>
            <a:br>
              <a:rPr lang="hu-HU" sz="2800" dirty="0"/>
            </a:br>
            <a:r>
              <a:rPr lang="en-US" sz="2800" dirty="0"/>
              <a:t>FROM employees inner join departments USING (</a:t>
            </a:r>
            <a:r>
              <a:rPr lang="en-US" sz="2800" dirty="0" err="1"/>
              <a:t>department_id</a:t>
            </a:r>
            <a:r>
              <a:rPr lang="en-US" sz="2800" dirty="0"/>
              <a:t>) </a:t>
            </a:r>
            <a:r>
              <a:rPr lang="hu-HU" sz="2800" dirty="0"/>
              <a:t/>
            </a:r>
            <a:br>
              <a:rPr lang="hu-HU" sz="2800" dirty="0"/>
            </a:br>
            <a:r>
              <a:rPr lang="en-US" sz="2800" dirty="0"/>
              <a:t>inner join jobs using (</a:t>
            </a:r>
            <a:r>
              <a:rPr lang="en-US" sz="2800" dirty="0" err="1"/>
              <a:t>job_id</a:t>
            </a:r>
            <a:r>
              <a:rPr lang="en-US" sz="2800" dirty="0"/>
              <a:t>);</a:t>
            </a:r>
          </a:p>
          <a:p>
            <a:pPr marL="82296" indent="0">
              <a:buNone/>
            </a:pPr>
            <a:endParaRPr lang="hu-HU" sz="2800" dirty="0"/>
          </a:p>
          <a:p>
            <a:pPr marL="82296" indent="0">
              <a:buNone/>
            </a:pPr>
            <a:r>
              <a:rPr lang="en-US" sz="2800" dirty="0"/>
              <a:t>select * from </a:t>
            </a:r>
            <a:r>
              <a:rPr lang="en-US" sz="2800" dirty="0" err="1"/>
              <a:t>dolgozók</a:t>
            </a:r>
            <a:r>
              <a:rPr lang="en-US" sz="2800" dirty="0"/>
              <a:t>;</a:t>
            </a:r>
            <a:endParaRPr lang="hu-HU" sz="2800" dirty="0"/>
          </a:p>
          <a:p>
            <a:pPr marL="82296" indent="0">
              <a:buNone/>
            </a:pPr>
            <a:endParaRPr lang="hu-HU" sz="2800" dirty="0"/>
          </a:p>
          <a:p>
            <a:pPr marL="82296" indent="0">
              <a:lnSpc>
                <a:spcPct val="140000"/>
              </a:lnSpc>
              <a:buNone/>
            </a:pPr>
            <a:r>
              <a:rPr lang="hu-HU" sz="2800" dirty="0"/>
              <a:t>CREATE OR REPLACE VIEW dolgozók AS  </a:t>
            </a:r>
            <a:br>
              <a:rPr lang="hu-HU" sz="2800" dirty="0"/>
            </a:br>
            <a:r>
              <a:rPr lang="hu-HU" sz="2800" dirty="0"/>
              <a:t>SELECT </a:t>
            </a:r>
            <a:r>
              <a:rPr lang="hu-HU" sz="2800" dirty="0" err="1"/>
              <a:t>e.first_name</a:t>
            </a:r>
            <a:r>
              <a:rPr lang="hu-HU" sz="2800" dirty="0"/>
              <a:t>, </a:t>
            </a:r>
            <a:r>
              <a:rPr lang="hu-HU" sz="2800" dirty="0" err="1"/>
              <a:t>e.last_name</a:t>
            </a:r>
            <a:r>
              <a:rPr lang="hu-HU" sz="2800" dirty="0"/>
              <a:t>, </a:t>
            </a:r>
            <a:r>
              <a:rPr lang="hu-HU" sz="2800" dirty="0" err="1"/>
              <a:t>f.last_name</a:t>
            </a:r>
            <a:r>
              <a:rPr lang="hu-HU" sz="2800" dirty="0"/>
              <a:t> </a:t>
            </a:r>
            <a:r>
              <a:rPr lang="hu-HU" sz="2800" dirty="0" err="1"/>
              <a:t>as</a:t>
            </a:r>
            <a:r>
              <a:rPr lang="hu-HU" sz="2800" dirty="0"/>
              <a:t> fonok, </a:t>
            </a:r>
            <a:r>
              <a:rPr lang="hu-HU" sz="2800" dirty="0" err="1"/>
              <a:t>e.salary</a:t>
            </a:r>
            <a:r>
              <a:rPr lang="hu-HU" sz="2800" dirty="0"/>
              <a:t>*(1+NVL(e.commission_pct,0)) </a:t>
            </a:r>
            <a:r>
              <a:rPr lang="hu-HU" sz="2800" dirty="0" err="1"/>
              <a:t>as</a:t>
            </a:r>
            <a:r>
              <a:rPr lang="hu-HU" sz="2800" dirty="0"/>
              <a:t> </a:t>
            </a:r>
            <a:r>
              <a:rPr lang="hu-HU" sz="2800" dirty="0" err="1"/>
              <a:t>jovedelem</a:t>
            </a:r>
            <a:r>
              <a:rPr lang="hu-HU" sz="2800" dirty="0"/>
              <a:t>, </a:t>
            </a:r>
            <a:r>
              <a:rPr lang="hu-HU" sz="2800" dirty="0" err="1"/>
              <a:t>job_title</a:t>
            </a:r>
            <a:r>
              <a:rPr lang="hu-HU" sz="2800" dirty="0"/>
              <a:t>, </a:t>
            </a:r>
            <a:r>
              <a:rPr lang="hu-HU" sz="2800" dirty="0" err="1"/>
              <a:t>e.hire_date</a:t>
            </a:r>
            <a:r>
              <a:rPr lang="hu-HU" sz="2800" dirty="0"/>
              <a:t>, </a:t>
            </a:r>
            <a:r>
              <a:rPr lang="hu-HU" sz="2800" dirty="0" err="1"/>
              <a:t>department_name</a:t>
            </a:r>
            <a:r>
              <a:rPr lang="hu-HU" sz="2800" dirty="0"/>
              <a:t> </a:t>
            </a:r>
            <a:br>
              <a:rPr lang="hu-HU" sz="2800" dirty="0"/>
            </a:br>
            <a:r>
              <a:rPr lang="hu-HU" sz="2800" dirty="0"/>
              <a:t>FROM </a:t>
            </a:r>
            <a:r>
              <a:rPr lang="hu-HU" sz="2800" dirty="0" err="1"/>
              <a:t>employees</a:t>
            </a:r>
            <a:r>
              <a:rPr lang="hu-HU" sz="2800" dirty="0"/>
              <a:t> e </a:t>
            </a:r>
            <a:r>
              <a:rPr lang="hu-HU" sz="2800" dirty="0" err="1"/>
              <a:t>inner</a:t>
            </a:r>
            <a:r>
              <a:rPr lang="hu-HU" sz="2800" dirty="0"/>
              <a:t> </a:t>
            </a:r>
            <a:r>
              <a:rPr lang="hu-HU" sz="2800" dirty="0" err="1"/>
              <a:t>join</a:t>
            </a:r>
            <a:r>
              <a:rPr lang="hu-HU" sz="2800" dirty="0"/>
              <a:t> </a:t>
            </a:r>
            <a:r>
              <a:rPr lang="hu-HU" sz="2800" dirty="0" err="1"/>
              <a:t>departments</a:t>
            </a:r>
            <a:r>
              <a:rPr lang="hu-HU" sz="2800" dirty="0"/>
              <a:t> USING (</a:t>
            </a:r>
            <a:r>
              <a:rPr lang="hu-HU" sz="2800" dirty="0" err="1"/>
              <a:t>department_id</a:t>
            </a:r>
            <a:r>
              <a:rPr lang="hu-HU" sz="2800" dirty="0"/>
              <a:t>) </a:t>
            </a:r>
            <a:r>
              <a:rPr lang="hu-HU" sz="2800" dirty="0" err="1"/>
              <a:t>inner</a:t>
            </a:r>
            <a:r>
              <a:rPr lang="hu-HU" sz="2800" dirty="0"/>
              <a:t> </a:t>
            </a:r>
            <a:r>
              <a:rPr lang="hu-HU" sz="2800" dirty="0" err="1"/>
              <a:t>join</a:t>
            </a:r>
            <a:r>
              <a:rPr lang="hu-HU" sz="2800" dirty="0"/>
              <a:t> </a:t>
            </a:r>
            <a:r>
              <a:rPr lang="hu-HU" sz="2800" dirty="0" err="1"/>
              <a:t>jobs</a:t>
            </a:r>
            <a:r>
              <a:rPr lang="hu-HU" sz="2800" dirty="0"/>
              <a:t> </a:t>
            </a:r>
            <a:r>
              <a:rPr lang="hu-HU" sz="2800" dirty="0" err="1"/>
              <a:t>using</a:t>
            </a:r>
            <a:r>
              <a:rPr lang="hu-HU" sz="2800" dirty="0"/>
              <a:t> (</a:t>
            </a:r>
            <a:r>
              <a:rPr lang="hu-HU" sz="2800" dirty="0" err="1"/>
              <a:t>job_id</a:t>
            </a:r>
            <a:r>
              <a:rPr lang="hu-HU" sz="2800" dirty="0"/>
              <a:t>) </a:t>
            </a:r>
            <a:r>
              <a:rPr lang="hu-HU" sz="2800" dirty="0" err="1"/>
              <a:t>inner</a:t>
            </a:r>
            <a:r>
              <a:rPr lang="hu-HU" sz="2800" dirty="0"/>
              <a:t> </a:t>
            </a:r>
            <a:r>
              <a:rPr lang="hu-HU" sz="2800" dirty="0" err="1"/>
              <a:t>join</a:t>
            </a:r>
            <a:r>
              <a:rPr lang="hu-HU" sz="2800" dirty="0"/>
              <a:t> </a:t>
            </a:r>
            <a:r>
              <a:rPr lang="hu-HU" sz="2800" dirty="0" err="1"/>
              <a:t>employees</a:t>
            </a:r>
            <a:r>
              <a:rPr lang="hu-HU" sz="2800" dirty="0"/>
              <a:t> f </a:t>
            </a:r>
            <a:r>
              <a:rPr lang="hu-HU" sz="2800" dirty="0" err="1"/>
              <a:t>on</a:t>
            </a:r>
            <a:r>
              <a:rPr lang="hu-HU" sz="2800" dirty="0"/>
              <a:t> </a:t>
            </a:r>
            <a:r>
              <a:rPr lang="hu-HU" sz="2800" dirty="0" err="1"/>
              <a:t>e.manager_id</a:t>
            </a:r>
            <a:r>
              <a:rPr lang="hu-HU" sz="2800" dirty="0"/>
              <a:t>= </a:t>
            </a:r>
            <a:r>
              <a:rPr lang="hu-HU" sz="2800" dirty="0" err="1"/>
              <a:t>f.employee_ID</a:t>
            </a:r>
            <a:r>
              <a:rPr lang="hu-HU" sz="2800" dirty="0"/>
              <a:t>;</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171</a:t>
            </a:fld>
            <a:endParaRPr lang="hu-HU"/>
          </a:p>
        </p:txBody>
      </p:sp>
    </p:spTree>
    <p:extLst>
      <p:ext uri="{BB962C8B-B14F-4D97-AF65-F5344CB8AC3E}">
        <p14:creationId xmlns:p14="http://schemas.microsoft.com/office/powerpoint/2010/main" val="330493609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pPr eaLnBrk="1" hangingPunct="1">
              <a:defRPr/>
            </a:pPr>
            <a:r>
              <a:rPr lang="hu-HU"/>
              <a:t>Nézet törlése</a:t>
            </a:r>
          </a:p>
        </p:txBody>
      </p:sp>
      <p:sp>
        <p:nvSpPr>
          <p:cNvPr id="97283" name="Rectangle 3"/>
          <p:cNvSpPr>
            <a:spLocks noGrp="1" noChangeArrowheads="1"/>
          </p:cNvSpPr>
          <p:nvPr>
            <p:ph idx="1"/>
          </p:nvPr>
        </p:nvSpPr>
        <p:spPr/>
        <p:txBody>
          <a:bodyPr/>
          <a:lstStyle/>
          <a:p>
            <a:pPr eaLnBrk="1" hangingPunct="1">
              <a:defRPr/>
            </a:pPr>
            <a:endParaRPr lang="hu-HU" dirty="0"/>
          </a:p>
          <a:p>
            <a:pPr eaLnBrk="1" hangingPunct="1">
              <a:buFont typeface="Wingdings" pitchFamily="2" charset="2"/>
              <a:buNone/>
              <a:defRPr/>
            </a:pPr>
            <a:r>
              <a:rPr lang="hu-HU" sz="2800" dirty="0"/>
              <a:t>DROP  VIEW empv2;</a:t>
            </a:r>
          </a:p>
          <a:p>
            <a:pPr>
              <a:buNone/>
              <a:defRPr/>
            </a:pPr>
            <a:r>
              <a:rPr lang="hu-HU" sz="2800" dirty="0"/>
              <a:t>DROP  VIEW dolgozók;</a:t>
            </a:r>
          </a:p>
          <a:p>
            <a:pPr eaLnBrk="1" hangingPunct="1">
              <a:defRPr/>
            </a:pPr>
            <a:endParaRPr lang="hu-HU" sz="2800" dirty="0"/>
          </a:p>
          <a:p>
            <a:pPr eaLnBrk="1" hangingPunct="1">
              <a:defRPr/>
            </a:pPr>
            <a:r>
              <a:rPr lang="hu-HU" sz="2800" dirty="0"/>
              <a:t>Az adatok megmaradnak!</a:t>
            </a:r>
          </a:p>
        </p:txBody>
      </p:sp>
      <p:sp>
        <p:nvSpPr>
          <p:cNvPr id="19459" name="Dia számának helye 4"/>
          <p:cNvSpPr>
            <a:spLocks noGrp="1"/>
          </p:cNvSpPr>
          <p:nvPr>
            <p:ph type="sldNum" sz="quarter" idx="12"/>
          </p:nvPr>
        </p:nvSpPr>
        <p:spPr>
          <a:noFill/>
        </p:spPr>
        <p:txBody>
          <a:bodyPr anchor="b"/>
          <a:lstStyle/>
          <a:p>
            <a:fld id="{13470749-A06C-497D-B02E-705E50985ACF}" type="slidenum">
              <a:rPr lang="hu-HU"/>
              <a:pPr/>
              <a:t>172</a:t>
            </a:fld>
            <a:endParaRPr lang="hu-HU"/>
          </a:p>
        </p:txBody>
      </p:sp>
    </p:spTree>
    <p:extLst>
      <p:ext uri="{BB962C8B-B14F-4D97-AF65-F5344CB8AC3E}">
        <p14:creationId xmlns:p14="http://schemas.microsoft.com/office/powerpoint/2010/main" val="305402250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p:txBody>
          <a:bodyPr>
            <a:normAutofit/>
          </a:bodyPr>
          <a:lstStyle/>
          <a:p>
            <a:r>
              <a:rPr lang="hu-HU" sz="2800" dirty="0"/>
              <a:t>Bizonyos esetekben lehetséges nézeten keresztül beszúrni, módosítani és törölni</a:t>
            </a:r>
          </a:p>
          <a:p>
            <a:pPr lvl="1"/>
            <a:r>
              <a:rPr lang="hu-HU" sz="2800" dirty="0"/>
              <a:t>kivéve ha a nézetet WITH READ ONLY opcióval hoztuk létre</a:t>
            </a:r>
          </a:p>
          <a:p>
            <a:pPr lvl="1"/>
            <a:r>
              <a:rPr lang="hu-HU" sz="2800" dirty="0"/>
              <a:t>+ sok egyéb szabály</a:t>
            </a:r>
          </a:p>
          <a:p>
            <a:pPr lvl="1"/>
            <a:endParaRPr lang="hu-HU" dirty="0"/>
          </a:p>
          <a:p>
            <a:pPr marL="82296" indent="0">
              <a:buNone/>
            </a:pPr>
            <a:r>
              <a:rPr lang="hu-HU" sz="2400" dirty="0"/>
              <a:t>Részletes leírás az érdeklődőknek:</a:t>
            </a:r>
          </a:p>
          <a:p>
            <a:pPr marL="82296" indent="0">
              <a:buNone/>
            </a:pPr>
            <a:r>
              <a:rPr lang="hu-HU" sz="2400" dirty="0">
                <a:hlinkClick r:id="rId2"/>
              </a:rPr>
              <a:t>https://docs.oracle.com/cd/B28359_01/server.111/b28310/views001.htm#ADMIN11774</a:t>
            </a:r>
            <a:endParaRPr lang="hu-HU" sz="2400" dirty="0"/>
          </a:p>
          <a:p>
            <a:pPr marL="82296" indent="0">
              <a:buNone/>
            </a:pPr>
            <a:endParaRPr lang="hu-HU" sz="24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173</a:t>
            </a:fld>
            <a:endParaRPr lang="hu-HU"/>
          </a:p>
        </p:txBody>
      </p:sp>
    </p:spTree>
    <p:extLst>
      <p:ext uri="{BB962C8B-B14F-4D97-AF65-F5344CB8AC3E}">
        <p14:creationId xmlns:p14="http://schemas.microsoft.com/office/powerpoint/2010/main" val="9123450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a:xfrm>
            <a:off x="1435608" y="1447800"/>
            <a:ext cx="7498080" cy="5334000"/>
          </a:xfrm>
        </p:spPr>
        <p:txBody>
          <a:bodyPr>
            <a:normAutofit fontScale="92500" lnSpcReduction="10000"/>
          </a:bodyPr>
          <a:lstStyle/>
          <a:p>
            <a:r>
              <a:rPr lang="hu-HU" sz="2800" dirty="0"/>
              <a:t>Egyszerű nézet:</a:t>
            </a:r>
          </a:p>
          <a:p>
            <a:pPr marL="82296" indent="0">
              <a:spcBef>
                <a:spcPts val="1200"/>
              </a:spcBef>
              <a:buNone/>
            </a:pPr>
            <a:endParaRPr lang="hu-HU" sz="12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create or replace </a:t>
            </a:r>
            <a:r>
              <a:rPr lang="en-US" sz="2800" cap="all">
                <a:latin typeface="Consolas" panose="020B0609020204030204" pitchFamily="49" charset="0"/>
                <a:cs typeface="Consolas" panose="020B0609020204030204" pitchFamily="49" charset="0"/>
              </a:rPr>
              <a:t>view </a:t>
            </a:r>
            <a:r>
              <a:rPr lang="hu-HU" sz="2800">
                <a:latin typeface="Consolas" panose="020B0609020204030204" pitchFamily="49" charset="0"/>
                <a:cs typeface="Consolas" panose="020B0609020204030204" pitchFamily="49" charset="0"/>
              </a:rPr>
              <a:t>nyolcvan</a:t>
            </a:r>
            <a:r>
              <a:rPr lang="en-US" sz="2800">
                <a:latin typeface="Consolas" panose="020B0609020204030204" pitchFamily="49" charset="0"/>
                <a:cs typeface="Consolas" panose="020B0609020204030204" pitchFamily="49" charset="0"/>
              </a:rPr>
              <a:t> </a:t>
            </a:r>
            <a:r>
              <a:rPr lang="en-US" sz="2800" cap="all" dirty="0">
                <a:latin typeface="Consolas" panose="020B0609020204030204" pitchFamily="49" charset="0"/>
                <a:cs typeface="Consolas" panose="020B0609020204030204" pitchFamily="49" charset="0"/>
              </a:rPr>
              <a:t>as</a:t>
            </a:r>
            <a:r>
              <a:rPr lang="en-US" sz="2800" dirty="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select</a:t>
            </a:r>
            <a:r>
              <a:rPr lang="en-US" sz="2800">
                <a:latin typeface="Consolas" panose="020B0609020204030204" pitchFamily="49" charset="0"/>
                <a:cs typeface="Consolas" panose="020B0609020204030204" pitchFamily="49" charset="0"/>
              </a:rPr>
              <a:t> employee_id, last_name, job</a:t>
            </a:r>
            <a:r>
              <a:rPr lang="hu-HU" sz="2800">
                <a:latin typeface="Consolas" panose="020B0609020204030204" pitchFamily="49" charset="0"/>
                <a:cs typeface="Consolas" panose="020B0609020204030204" pitchFamily="49" charset="0"/>
              </a:rPr>
              <a:t>_id</a:t>
            </a:r>
            <a:r>
              <a:rPr lang="en-US" sz="2800">
                <a:latin typeface="Consolas" panose="020B0609020204030204" pitchFamily="49" charset="0"/>
                <a:cs typeface="Consolas" panose="020B0609020204030204" pitchFamily="49" charset="0"/>
              </a:rPr>
              <a:t>, salary, department_id</a:t>
            </a:r>
            <a:r>
              <a:rPr lang="hu-HU" sz="2800">
                <a:latin typeface="Consolas" panose="020B0609020204030204" pitchFamily="49" charset="0"/>
                <a:cs typeface="Consolas" panose="020B0609020204030204" pitchFamily="49" charset="0"/>
              </a:rPr>
              <a:t>, hire_date, email</a:t>
            </a:r>
            <a:r>
              <a:rPr lang="en-US" sz="280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from</a:t>
            </a:r>
            <a:r>
              <a:rPr lang="en-US" sz="2800">
                <a:latin typeface="Consolas" panose="020B0609020204030204" pitchFamily="49" charset="0"/>
                <a:cs typeface="Consolas" panose="020B0609020204030204" pitchFamily="49" charset="0"/>
              </a:rPr>
              <a:t> employees</a:t>
            </a:r>
            <a:r>
              <a:rPr lang="hu-HU" sz="2800">
                <a:latin typeface="Consolas" panose="020B0609020204030204" pitchFamily="49" charset="0"/>
                <a:cs typeface="Consolas" panose="020B0609020204030204" pitchFamily="49" charset="0"/>
              </a:rPr>
              <a:t>2</a:t>
            </a:r>
            <a:r>
              <a:rPr lang="en-US" sz="280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where</a:t>
            </a:r>
            <a:r>
              <a:rPr lang="en-US" sz="2800">
                <a:latin typeface="Consolas" panose="020B0609020204030204" pitchFamily="49" charset="0"/>
                <a:cs typeface="Consolas" panose="020B0609020204030204" pitchFamily="49" charset="0"/>
              </a:rPr>
              <a:t> department_id=</a:t>
            </a:r>
            <a:r>
              <a:rPr lang="hu-HU" sz="2800">
                <a:latin typeface="Consolas" panose="020B0609020204030204" pitchFamily="49" charset="0"/>
                <a:cs typeface="Consolas" panose="020B0609020204030204" pitchFamily="49" charset="0"/>
              </a:rPr>
              <a:t>8</a:t>
            </a:r>
            <a:r>
              <a:rPr lang="en-US" sz="2800">
                <a:latin typeface="Consolas" panose="020B0609020204030204" pitchFamily="49" charset="0"/>
                <a:cs typeface="Consolas" panose="020B0609020204030204" pitchFamily="49" charset="0"/>
              </a:rPr>
              <a:t>0</a:t>
            </a:r>
            <a:r>
              <a:rPr lang="hu-HU"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 </a:t>
            </a:r>
            <a:r>
              <a:rPr lang="en-US" sz="2800" cap="all">
                <a:latin typeface="Consolas" panose="020B0609020204030204" pitchFamily="49" charset="0"/>
                <a:cs typeface="Consolas" panose="020B0609020204030204" pitchFamily="49" charset="0"/>
              </a:rPr>
              <a:t>from</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nyolcvan;</a:t>
            </a:r>
            <a:endParaRPr lang="en-US" sz="2800" dirty="0">
              <a:latin typeface="Consolas" panose="020B0609020204030204" pitchFamily="49" charset="0"/>
              <a:cs typeface="Consolas" panose="020B0609020204030204" pitchFamily="49" charset="0"/>
            </a:endParaRPr>
          </a:p>
          <a:p>
            <a:r>
              <a:rPr lang="hu-HU" sz="2800">
                <a:latin typeface="Consolas" panose="020B0609020204030204" pitchFamily="49" charset="0"/>
                <a:cs typeface="Consolas" panose="020B0609020204030204" pitchFamily="49" charset="0"/>
              </a:rPr>
              <a:t>INSERT INTO nyolcvan</a:t>
            </a:r>
            <a:r>
              <a:rPr lang="en-US" sz="2800">
                <a:latin typeface="Consolas" panose="020B0609020204030204" pitchFamily="49" charset="0"/>
                <a:cs typeface="Consolas" panose="020B0609020204030204" pitchFamily="49" charset="0"/>
              </a:rPr>
              <a:t> (employee_id, last_name, email, hire_date, </a:t>
            </a:r>
            <a:r>
              <a:rPr lang="hu-HU" sz="2800">
                <a:latin typeface="Consolas" panose="020B0609020204030204" pitchFamily="49" charset="0"/>
                <a:cs typeface="Consolas" panose="020B0609020204030204" pitchFamily="49" charset="0"/>
              </a:rPr>
              <a:t>job_id</a:t>
            </a:r>
            <a:r>
              <a:rPr lang="en-US" sz="2800">
                <a:latin typeface="Consolas" panose="020B0609020204030204" pitchFamily="49" charset="0"/>
                <a:cs typeface="Consolas" panose="020B0609020204030204" pitchFamily="49" charset="0"/>
              </a:rPr>
              <a:t>) values (999,'ODON', 'bodon', to_date('2018.10.12','YYYY.MM.DD'), 'SA_MAN');</a:t>
            </a:r>
            <a:endParaRPr lang="hu-HU" sz="2800">
              <a:latin typeface="Consolas" panose="020B0609020204030204" pitchFamily="49" charset="0"/>
              <a:cs typeface="Consolas" panose="020B0609020204030204" pitchFamily="49" charset="0"/>
            </a:endParaRPr>
          </a:p>
          <a:p>
            <a:pPr marL="82296" indent="0">
              <a:spcBef>
                <a:spcPts val="1200"/>
              </a:spcBef>
              <a:buNone/>
            </a:pPr>
            <a:r>
              <a:rPr lang="hu-HU" sz="2800" cap="all">
                <a:latin typeface="Consolas" panose="020B0609020204030204" pitchFamily="49" charset="0"/>
                <a:cs typeface="Consolas" panose="020B0609020204030204" pitchFamily="49" charset="0"/>
              </a:rPr>
              <a:t>select</a:t>
            </a:r>
            <a:r>
              <a:rPr lang="hu-HU" sz="2800">
                <a:latin typeface="Consolas" panose="020B0609020204030204" pitchFamily="49" charset="0"/>
                <a:cs typeface="Consolas" panose="020B0609020204030204" pitchFamily="49" charset="0"/>
              </a:rPr>
              <a:t> </a:t>
            </a:r>
            <a:r>
              <a:rPr lang="hu-HU" sz="2800" dirty="0">
                <a:latin typeface="Consolas" panose="020B0609020204030204" pitchFamily="49" charset="0"/>
                <a:cs typeface="Consolas" panose="020B0609020204030204" pitchFamily="49" charset="0"/>
              </a:rPr>
              <a:t>* </a:t>
            </a:r>
            <a:r>
              <a:rPr lang="hu-HU" sz="2800" cap="all" err="1">
                <a:latin typeface="Consolas" panose="020B0609020204030204" pitchFamily="49" charset="0"/>
                <a:cs typeface="Consolas" panose="020B0609020204030204" pitchFamily="49" charset="0"/>
              </a:rPr>
              <a:t>from</a:t>
            </a:r>
            <a:r>
              <a:rPr lang="hu-HU" sz="2800">
                <a:latin typeface="Consolas" panose="020B0609020204030204" pitchFamily="49" charset="0"/>
                <a:cs typeface="Consolas" panose="020B0609020204030204" pitchFamily="49" charset="0"/>
              </a:rPr>
              <a:t> employees2</a:t>
            </a:r>
            <a:r>
              <a:rPr lang="hu-HU" sz="2800" dirty="0">
                <a:latin typeface="Consolas" panose="020B0609020204030204" pitchFamily="49" charset="0"/>
                <a:cs typeface="Consolas" panose="020B0609020204030204" pitchFamily="49" charset="0"/>
              </a:rPr>
              <a:t>;</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174</a:t>
            </a:fld>
            <a:endParaRPr lang="hu-HU"/>
          </a:p>
        </p:txBody>
      </p:sp>
    </p:spTree>
    <p:extLst>
      <p:ext uri="{BB962C8B-B14F-4D97-AF65-F5344CB8AC3E}">
        <p14:creationId xmlns:p14="http://schemas.microsoft.com/office/powerpoint/2010/main" val="22777773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a:xfrm>
            <a:off x="1332368" y="1372236"/>
            <a:ext cx="7708392" cy="4800600"/>
          </a:xfrm>
        </p:spPr>
        <p:txBody>
          <a:bodyPr>
            <a:normAutofit fontScale="92500" lnSpcReduction="20000"/>
          </a:bodyPr>
          <a:lstStyle/>
          <a:p>
            <a:r>
              <a:rPr lang="hu-HU" sz="2800" dirty="0"/>
              <a:t>Előző példa folytatása:</a:t>
            </a:r>
          </a:p>
          <a:p>
            <a:pPr marL="82296" indent="0">
              <a:spcBef>
                <a:spcPts val="1200"/>
              </a:spcBef>
              <a:buNone/>
            </a:pPr>
            <a:endParaRPr lang="hu-HU" sz="12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 </a:t>
            </a:r>
            <a:r>
              <a:rPr lang="en-US" sz="2800" cap="all">
                <a:latin typeface="Consolas" panose="020B0609020204030204" pitchFamily="49" charset="0"/>
                <a:cs typeface="Consolas" panose="020B0609020204030204" pitchFamily="49" charset="0"/>
              </a:rPr>
              <a:t>from</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nyolcvan;</a:t>
            </a:r>
            <a:endParaRPr lang="hu-HU" sz="2800" dirty="0">
              <a:latin typeface="Consolas" panose="020B0609020204030204" pitchFamily="49" charset="0"/>
              <a:cs typeface="Consolas" panose="020B0609020204030204" pitchFamily="49" charset="0"/>
            </a:endParaRPr>
          </a:p>
          <a:p>
            <a:pPr>
              <a:spcBef>
                <a:spcPts val="1200"/>
              </a:spcBef>
            </a:pPr>
            <a:r>
              <a:rPr lang="hu-HU" sz="2800" b="1" dirty="0">
                <a:solidFill>
                  <a:srgbClr val="C00000"/>
                </a:solidFill>
                <a:cs typeface="Consolas" panose="020B0609020204030204" pitchFamily="49" charset="0"/>
              </a:rPr>
              <a:t>Hova lett Ödön???</a:t>
            </a:r>
          </a:p>
          <a:p>
            <a:pPr lvl="1">
              <a:spcBef>
                <a:spcPts val="1200"/>
              </a:spcBef>
            </a:pPr>
            <a:r>
              <a:rPr lang="hu-HU" sz="2400" dirty="0">
                <a:cs typeface="Consolas" panose="020B0609020204030204" pitchFamily="49" charset="0"/>
              </a:rPr>
              <a:t>A WHERE feltétel miatt nem látszik a nézetben.</a:t>
            </a:r>
          </a:p>
          <a:p>
            <a:pPr lvl="1">
              <a:spcBef>
                <a:spcPts val="1200"/>
              </a:spcBef>
            </a:pPr>
            <a:r>
              <a:rPr lang="hu-HU" sz="2400" dirty="0">
                <a:cs typeface="Consolas" panose="020B0609020204030204" pitchFamily="49" charset="0"/>
              </a:rPr>
              <a:t>Ha nem szeretnénk ilyen módosítást engedélyezni, hozzuk létre a nézetet "WITH CHECK OPTION"</a:t>
            </a:r>
            <a:r>
              <a:rPr lang="hu-HU" sz="2400" dirty="0" err="1">
                <a:cs typeface="Consolas" panose="020B0609020204030204" pitchFamily="49" charset="0"/>
              </a:rPr>
              <a:t>-nel</a:t>
            </a:r>
            <a:r>
              <a:rPr lang="hu-HU" sz="2400" dirty="0">
                <a:cs typeface="Consolas" panose="020B0609020204030204" pitchFamily="49" charset="0"/>
              </a:rPr>
              <a:t>.</a:t>
            </a:r>
          </a:p>
          <a:p>
            <a:r>
              <a:rPr lang="hu-HU" sz="2800">
                <a:latin typeface="Consolas" panose="020B0609020204030204" pitchFamily="49" charset="0"/>
                <a:cs typeface="Consolas" panose="020B0609020204030204" pitchFamily="49" charset="0"/>
              </a:rPr>
              <a:t>INSERT INTO nyolcvan</a:t>
            </a:r>
            <a:r>
              <a:rPr lang="en-US" sz="2800">
                <a:latin typeface="Consolas" panose="020B0609020204030204" pitchFamily="49" charset="0"/>
                <a:cs typeface="Consolas" panose="020B0609020204030204" pitchFamily="49" charset="0"/>
              </a:rPr>
              <a:t> (employee_id, last_name, email, hire_date, </a:t>
            </a:r>
            <a:r>
              <a:rPr lang="hu-HU" sz="2800">
                <a:latin typeface="Consolas" panose="020B0609020204030204" pitchFamily="49" charset="0"/>
                <a:cs typeface="Consolas" panose="020B0609020204030204" pitchFamily="49" charset="0"/>
              </a:rPr>
              <a:t>job_id, department_id</a:t>
            </a:r>
            <a:r>
              <a:rPr lang="en-US" sz="2800">
                <a:latin typeface="Consolas" panose="020B0609020204030204" pitchFamily="49" charset="0"/>
                <a:cs typeface="Consolas" panose="020B0609020204030204" pitchFamily="49" charset="0"/>
              </a:rPr>
              <a:t>) values (99</a:t>
            </a:r>
            <a:r>
              <a:rPr lang="hu-HU" sz="2800">
                <a:latin typeface="Consolas" panose="020B0609020204030204" pitchFamily="49" charset="0"/>
                <a:cs typeface="Consolas" panose="020B0609020204030204" pitchFamily="49" charset="0"/>
              </a:rPr>
              <a:t>8</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ALADÁR</a:t>
            </a:r>
            <a:r>
              <a:rPr lang="en-US" sz="2800">
                <a:latin typeface="Consolas" panose="020B0609020204030204" pitchFamily="49" charset="0"/>
                <a:cs typeface="Consolas" panose="020B0609020204030204" pitchFamily="49" charset="0"/>
              </a:rPr>
              <a:t>', 'b</a:t>
            </a:r>
            <a:r>
              <a:rPr lang="hu-HU" sz="2800">
                <a:latin typeface="Consolas" panose="020B0609020204030204" pitchFamily="49" charset="0"/>
                <a:cs typeface="Consolas" panose="020B0609020204030204" pitchFamily="49" charset="0"/>
              </a:rPr>
              <a:t>aladar</a:t>
            </a:r>
            <a:r>
              <a:rPr lang="en-US" sz="2800">
                <a:latin typeface="Consolas" panose="020B0609020204030204" pitchFamily="49" charset="0"/>
                <a:cs typeface="Consolas" panose="020B0609020204030204" pitchFamily="49" charset="0"/>
              </a:rPr>
              <a:t>', to_date('2018.10.12','YYYY.MM.DD'), 'SA_MAN'</a:t>
            </a:r>
            <a:r>
              <a:rPr lang="hu-HU" sz="2800">
                <a:latin typeface="Consolas" panose="020B0609020204030204" pitchFamily="49" charset="0"/>
                <a:cs typeface="Consolas" panose="020B0609020204030204" pitchFamily="49" charset="0"/>
              </a:rPr>
              <a:t>,80</a:t>
            </a:r>
            <a:r>
              <a:rPr lang="en-US" sz="2800">
                <a:latin typeface="Consolas" panose="020B0609020204030204" pitchFamily="49" charset="0"/>
                <a:cs typeface="Consolas" panose="020B0609020204030204" pitchFamily="49" charset="0"/>
              </a:rPr>
              <a:t>);</a:t>
            </a:r>
            <a:endParaRPr lang="hu-HU" sz="2800">
              <a:latin typeface="Consolas" panose="020B0609020204030204" pitchFamily="49" charset="0"/>
              <a:cs typeface="Consolas" panose="020B0609020204030204" pitchFamily="49" charset="0"/>
            </a:endParaRPr>
          </a:p>
          <a:p>
            <a:pPr marL="82296" indent="0">
              <a:spcBef>
                <a:spcPts val="1200"/>
              </a:spcBef>
              <a:buNone/>
            </a:pPr>
            <a:endParaRPr lang="en-US" dirty="0">
              <a:cs typeface="Consolas" panose="020B0609020204030204" pitchFamily="49" charset="0"/>
            </a:endParaRP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175</a:t>
            </a:fld>
            <a:endParaRPr lang="hu-HU"/>
          </a:p>
        </p:txBody>
      </p:sp>
    </p:spTree>
    <p:extLst>
      <p:ext uri="{BB962C8B-B14F-4D97-AF65-F5344CB8AC3E}">
        <p14:creationId xmlns:p14="http://schemas.microsoft.com/office/powerpoint/2010/main" val="138216302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p:txBody>
          <a:bodyPr>
            <a:normAutofit/>
          </a:bodyPr>
          <a:lstStyle/>
          <a:p>
            <a:r>
              <a:rPr lang="hu-HU" sz="2800" dirty="0"/>
              <a:t>Egyszerű nézet, módosítás és törlés:</a:t>
            </a:r>
          </a:p>
          <a:p>
            <a:pPr marL="82296" indent="0">
              <a:spcBef>
                <a:spcPts val="1200"/>
              </a:spcBef>
              <a:buNone/>
            </a:pPr>
            <a:endParaRPr lang="hu-HU" sz="1200" dirty="0">
              <a:latin typeface="Consolas" panose="020B0609020204030204" pitchFamily="49" charset="0"/>
              <a:cs typeface="Consolas" panose="020B0609020204030204" pitchFamily="49" charset="0"/>
            </a:endParaRPr>
          </a:p>
          <a:p>
            <a:pPr marL="82296" indent="0">
              <a:spcBef>
                <a:spcPts val="1200"/>
              </a:spcBef>
              <a:buNone/>
            </a:pPr>
            <a:r>
              <a:rPr lang="en-US" sz="2800" cap="all">
                <a:latin typeface="Consolas" panose="020B0609020204030204" pitchFamily="49" charset="0"/>
                <a:cs typeface="Consolas" panose="020B0609020204030204" pitchFamily="49" charset="0"/>
              </a:rPr>
              <a:t>update</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nyolcvan</a:t>
            </a:r>
            <a:r>
              <a:rPr lang="en-US" sz="280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set</a:t>
            </a:r>
            <a:r>
              <a:rPr lang="en-US" sz="2800">
                <a:latin typeface="Consolas" panose="020B0609020204030204" pitchFamily="49" charset="0"/>
                <a:cs typeface="Consolas" panose="020B0609020204030204" pitchFamily="49" charset="0"/>
              </a:rPr>
              <a:t> salary=salary*1.1 </a:t>
            </a:r>
            <a:r>
              <a:rPr lang="hu-HU" sz="2800" dirty="0">
                <a:latin typeface="Consolas" panose="020B0609020204030204" pitchFamily="49" charset="0"/>
                <a:cs typeface="Consolas" panose="020B0609020204030204" pitchFamily="49" charset="0"/>
              </a:rPr>
              <a:t/>
            </a:r>
            <a:br>
              <a:rPr lang="hu-HU" sz="2800" dirty="0">
                <a:latin typeface="Consolas" panose="020B0609020204030204" pitchFamily="49" charset="0"/>
                <a:cs typeface="Consolas" panose="020B0609020204030204" pitchFamily="49" charset="0"/>
              </a:rPr>
            </a:br>
            <a:r>
              <a:rPr lang="en-US" sz="2800" cap="all">
                <a:latin typeface="Consolas" panose="020B0609020204030204" pitchFamily="49" charset="0"/>
                <a:cs typeface="Consolas" panose="020B0609020204030204" pitchFamily="49" charset="0"/>
              </a:rPr>
              <a:t>where</a:t>
            </a:r>
            <a:r>
              <a:rPr lang="en-US" sz="2800">
                <a:latin typeface="Consolas" panose="020B0609020204030204" pitchFamily="49" charset="0"/>
                <a:cs typeface="Consolas" panose="020B0609020204030204" pitchFamily="49" charset="0"/>
              </a:rPr>
              <a:t> salary&lt;</a:t>
            </a:r>
            <a:r>
              <a:rPr lang="hu-HU" sz="2800">
                <a:latin typeface="Consolas" panose="020B0609020204030204" pitchFamily="49" charset="0"/>
                <a:cs typeface="Consolas" panose="020B0609020204030204" pitchFamily="49" charset="0"/>
              </a:rPr>
              <a:t>8</a:t>
            </a:r>
            <a:r>
              <a:rPr lang="en-US" sz="2800">
                <a:latin typeface="Consolas" panose="020B0609020204030204" pitchFamily="49" charset="0"/>
                <a:cs typeface="Consolas" panose="020B0609020204030204" pitchFamily="49" charset="0"/>
              </a:rPr>
              <a:t>000</a:t>
            </a:r>
            <a:r>
              <a:rPr lang="hu-HU" sz="2800" dirty="0">
                <a:latin typeface="Consolas" panose="020B0609020204030204" pitchFamily="49" charset="0"/>
                <a:cs typeface="Consolas" panose="020B0609020204030204" pitchFamily="49" charset="0"/>
              </a:rPr>
              <a:t>;</a:t>
            </a:r>
          </a:p>
          <a:p>
            <a:pPr marL="82296" indent="0">
              <a:spcBef>
                <a:spcPts val="1200"/>
              </a:spcBef>
              <a:buNone/>
            </a:pPr>
            <a:r>
              <a:rPr lang="hu-HU" sz="2800" cap="all" dirty="0" err="1">
                <a:latin typeface="Consolas" panose="020B0609020204030204" pitchFamily="49" charset="0"/>
                <a:cs typeface="Consolas" panose="020B0609020204030204" pitchFamily="49" charset="0"/>
              </a:rPr>
              <a:t>select</a:t>
            </a:r>
            <a:r>
              <a:rPr lang="hu-HU" sz="2800" dirty="0">
                <a:latin typeface="Consolas" panose="020B0609020204030204" pitchFamily="49" charset="0"/>
                <a:cs typeface="Consolas" panose="020B0609020204030204" pitchFamily="49" charset="0"/>
              </a:rPr>
              <a:t> * </a:t>
            </a:r>
            <a:r>
              <a:rPr lang="hu-HU" sz="2800" cap="all" err="1">
                <a:latin typeface="Consolas" panose="020B0609020204030204" pitchFamily="49" charset="0"/>
                <a:cs typeface="Consolas" panose="020B0609020204030204" pitchFamily="49" charset="0"/>
              </a:rPr>
              <a:t>from</a:t>
            </a:r>
            <a:r>
              <a:rPr lang="hu-HU" sz="2800">
                <a:latin typeface="Consolas" panose="020B0609020204030204" pitchFamily="49" charset="0"/>
                <a:cs typeface="Consolas" panose="020B0609020204030204" pitchFamily="49" charset="0"/>
              </a:rPr>
              <a:t> employees2</a:t>
            </a:r>
            <a:r>
              <a:rPr lang="hu-HU" sz="2800" dirty="0">
                <a:latin typeface="Consolas" panose="020B0609020204030204" pitchFamily="49" charset="0"/>
                <a:cs typeface="Consolas" panose="020B0609020204030204" pitchFamily="49" charset="0"/>
              </a:rPr>
              <a:t>;</a:t>
            </a:r>
          </a:p>
          <a:p>
            <a:pPr marL="82296" indent="0">
              <a:spcBef>
                <a:spcPts val="1200"/>
              </a:spcBef>
              <a:buNone/>
            </a:pPr>
            <a:endParaRPr lang="hu-HU" sz="2800" dirty="0">
              <a:latin typeface="Consolas" panose="020B0609020204030204" pitchFamily="49" charset="0"/>
              <a:cs typeface="Consolas" panose="020B0609020204030204" pitchFamily="49" charset="0"/>
            </a:endParaRPr>
          </a:p>
          <a:p>
            <a:pPr marL="82296" indent="0">
              <a:spcBef>
                <a:spcPts val="1200"/>
              </a:spcBef>
              <a:buNone/>
            </a:pPr>
            <a:r>
              <a:rPr lang="hu-HU" sz="2800" cap="all" dirty="0" err="1">
                <a:latin typeface="Consolas" panose="020B0609020204030204" pitchFamily="49" charset="0"/>
                <a:cs typeface="Consolas" panose="020B0609020204030204" pitchFamily="49" charset="0"/>
              </a:rPr>
              <a:t>delete</a:t>
            </a:r>
            <a:r>
              <a:rPr lang="hu-HU" sz="2800" cap="all" dirty="0">
                <a:latin typeface="Consolas" panose="020B0609020204030204" pitchFamily="49" charset="0"/>
                <a:cs typeface="Consolas" panose="020B0609020204030204" pitchFamily="49" charset="0"/>
              </a:rPr>
              <a:t> </a:t>
            </a:r>
            <a:r>
              <a:rPr lang="hu-HU" sz="2800" cap="all" err="1">
                <a:latin typeface="Consolas" panose="020B0609020204030204" pitchFamily="49" charset="0"/>
                <a:cs typeface="Consolas" panose="020B0609020204030204" pitchFamily="49" charset="0"/>
              </a:rPr>
              <a:t>from</a:t>
            </a:r>
            <a:r>
              <a:rPr lang="hu-HU" sz="2800" cap="all">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nyolcvan </a:t>
            </a:r>
            <a:r>
              <a:rPr lang="hu-HU" sz="2800" cap="all" err="1">
                <a:latin typeface="Consolas" panose="020B0609020204030204" pitchFamily="49" charset="0"/>
                <a:cs typeface="Consolas" panose="020B0609020204030204" pitchFamily="49" charset="0"/>
              </a:rPr>
              <a:t>where</a:t>
            </a:r>
            <a:r>
              <a:rPr lang="hu-HU" sz="2800">
                <a:latin typeface="Consolas" panose="020B0609020204030204" pitchFamily="49" charset="0"/>
                <a:cs typeface="Consolas" panose="020B0609020204030204" pitchFamily="49" charset="0"/>
              </a:rPr>
              <a:t> salary&lt;8000</a:t>
            </a:r>
            <a:r>
              <a:rPr lang="hu-HU" sz="2800" dirty="0">
                <a:latin typeface="Consolas" panose="020B0609020204030204" pitchFamily="49" charset="0"/>
                <a:cs typeface="Consolas" panose="020B0609020204030204" pitchFamily="49" charset="0"/>
              </a:rPr>
              <a:t>;</a:t>
            </a:r>
          </a:p>
          <a:p>
            <a:pPr marL="82296" indent="0">
              <a:spcBef>
                <a:spcPts val="1200"/>
              </a:spcBef>
              <a:buNone/>
            </a:pPr>
            <a:r>
              <a:rPr lang="hu-HU" sz="2800" cap="all" dirty="0" err="1">
                <a:latin typeface="Consolas" panose="020B0609020204030204" pitchFamily="49" charset="0"/>
                <a:cs typeface="Consolas" panose="020B0609020204030204" pitchFamily="49" charset="0"/>
              </a:rPr>
              <a:t>select</a:t>
            </a:r>
            <a:r>
              <a:rPr lang="hu-HU" sz="2800" dirty="0">
                <a:latin typeface="Consolas" panose="020B0609020204030204" pitchFamily="49" charset="0"/>
                <a:cs typeface="Consolas" panose="020B0609020204030204" pitchFamily="49" charset="0"/>
              </a:rPr>
              <a:t> * </a:t>
            </a:r>
            <a:r>
              <a:rPr lang="hu-HU" sz="2800" cap="all" err="1">
                <a:latin typeface="Consolas" panose="020B0609020204030204" pitchFamily="49" charset="0"/>
                <a:cs typeface="Consolas" panose="020B0609020204030204" pitchFamily="49" charset="0"/>
              </a:rPr>
              <a:t>from</a:t>
            </a:r>
            <a:r>
              <a:rPr lang="hu-HU" sz="2800">
                <a:latin typeface="Consolas" panose="020B0609020204030204" pitchFamily="49" charset="0"/>
                <a:cs typeface="Consolas" panose="020B0609020204030204" pitchFamily="49" charset="0"/>
              </a:rPr>
              <a:t> employees2</a:t>
            </a:r>
            <a:r>
              <a:rPr lang="hu-HU" sz="2800" dirty="0">
                <a:latin typeface="Consolas" panose="020B0609020204030204" pitchFamily="49" charset="0"/>
                <a:cs typeface="Consolas" panose="020B0609020204030204" pitchFamily="49" charset="0"/>
              </a:rPr>
              <a:t>;</a:t>
            </a:r>
          </a:p>
          <a:p>
            <a:pPr marL="82296" indent="0">
              <a:spcBef>
                <a:spcPts val="1200"/>
              </a:spcBef>
              <a:buNone/>
            </a:pPr>
            <a:endParaRPr lang="hu-HU" sz="2800" dirty="0">
              <a:latin typeface="Consolas" panose="020B0609020204030204" pitchFamily="49" charset="0"/>
              <a:cs typeface="Consolas" panose="020B0609020204030204" pitchFamily="49" charset="0"/>
            </a:endParaRP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176</a:t>
            </a:fld>
            <a:endParaRPr lang="hu-HU"/>
          </a:p>
        </p:txBody>
      </p:sp>
    </p:spTree>
    <p:extLst>
      <p:ext uri="{BB962C8B-B14F-4D97-AF65-F5344CB8AC3E}">
        <p14:creationId xmlns:p14="http://schemas.microsoft.com/office/powerpoint/2010/main" val="378806128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p:txBody>
          <a:bodyPr>
            <a:normAutofit fontScale="85000" lnSpcReduction="20000"/>
          </a:bodyPr>
          <a:lstStyle/>
          <a:p>
            <a:r>
              <a:rPr lang="hu-HU" sz="2800" dirty="0"/>
              <a:t>WITH READ ONLY opció:</a:t>
            </a:r>
          </a:p>
          <a:p>
            <a:pPr marL="82296" indent="0">
              <a:spcBef>
                <a:spcPts val="1200"/>
              </a:spcBef>
              <a:buNone/>
            </a:pPr>
            <a:endParaRPr lang="hu-HU" sz="12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create or replace </a:t>
            </a:r>
            <a:r>
              <a:rPr lang="en-US" sz="2800" cap="all">
                <a:latin typeface="Consolas" panose="020B0609020204030204" pitchFamily="49" charset="0"/>
                <a:cs typeface="Consolas" panose="020B0609020204030204" pitchFamily="49" charset="0"/>
              </a:rPr>
              <a:t>view</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nyolcvan</a:t>
            </a:r>
            <a:r>
              <a:rPr lang="en-US" sz="2800">
                <a:latin typeface="Consolas" panose="020B0609020204030204" pitchFamily="49" charset="0"/>
                <a:cs typeface="Consolas" panose="020B0609020204030204" pitchFamily="49" charset="0"/>
              </a:rPr>
              <a:t> </a:t>
            </a:r>
            <a:r>
              <a:rPr lang="en-US" sz="2800" cap="all" dirty="0">
                <a:latin typeface="Consolas" panose="020B0609020204030204" pitchFamily="49" charset="0"/>
                <a:cs typeface="Consolas" panose="020B0609020204030204" pitchFamily="49" charset="0"/>
              </a:rPr>
              <a:t>as</a:t>
            </a:r>
            <a:r>
              <a:rPr lang="en-US" sz="2800" dirty="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select</a:t>
            </a:r>
            <a:r>
              <a:rPr lang="en-US" sz="2800">
                <a:latin typeface="Consolas" panose="020B0609020204030204" pitchFamily="49" charset="0"/>
                <a:cs typeface="Consolas" panose="020B0609020204030204" pitchFamily="49" charset="0"/>
              </a:rPr>
              <a:t> employee_id, last_name, job</a:t>
            </a:r>
            <a:r>
              <a:rPr lang="hu-HU" sz="2800">
                <a:latin typeface="Consolas" panose="020B0609020204030204" pitchFamily="49" charset="0"/>
                <a:cs typeface="Consolas" panose="020B0609020204030204" pitchFamily="49" charset="0"/>
              </a:rPr>
              <a:t>_id</a:t>
            </a:r>
            <a:r>
              <a:rPr lang="en-US" sz="2800">
                <a:latin typeface="Consolas" panose="020B0609020204030204" pitchFamily="49" charset="0"/>
                <a:cs typeface="Consolas" panose="020B0609020204030204" pitchFamily="49" charset="0"/>
              </a:rPr>
              <a:t>, salary, department_id </a:t>
            </a:r>
            <a:r>
              <a:rPr lang="en-US" sz="2800" cap="all">
                <a:latin typeface="Consolas" panose="020B0609020204030204" pitchFamily="49" charset="0"/>
                <a:cs typeface="Consolas" panose="020B0609020204030204" pitchFamily="49" charset="0"/>
              </a:rPr>
              <a:t>from</a:t>
            </a:r>
            <a:r>
              <a:rPr lang="en-US" sz="2800">
                <a:latin typeface="Consolas" panose="020B0609020204030204" pitchFamily="49" charset="0"/>
                <a:cs typeface="Consolas" panose="020B0609020204030204" pitchFamily="49" charset="0"/>
              </a:rPr>
              <a:t> employees</a:t>
            </a:r>
            <a:r>
              <a:rPr lang="hu-HU" sz="2800">
                <a:latin typeface="Consolas" panose="020B0609020204030204" pitchFamily="49" charset="0"/>
                <a:cs typeface="Consolas" panose="020B0609020204030204" pitchFamily="49" charset="0"/>
              </a:rPr>
              <a:t>2</a:t>
            </a:r>
            <a:r>
              <a:rPr lang="en-US" sz="280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where</a:t>
            </a:r>
            <a:r>
              <a:rPr lang="en-US" sz="2800">
                <a:latin typeface="Consolas" panose="020B0609020204030204" pitchFamily="49" charset="0"/>
                <a:cs typeface="Consolas" panose="020B0609020204030204" pitchFamily="49" charset="0"/>
              </a:rPr>
              <a:t> department_id=</a:t>
            </a:r>
            <a:r>
              <a:rPr lang="hu-HU" sz="2800">
                <a:latin typeface="Consolas" panose="020B0609020204030204" pitchFamily="49" charset="0"/>
                <a:cs typeface="Consolas" panose="020B0609020204030204" pitchFamily="49" charset="0"/>
              </a:rPr>
              <a:t>8</a:t>
            </a:r>
            <a:r>
              <a:rPr lang="en-US" sz="2800">
                <a:latin typeface="Consolas" panose="020B0609020204030204" pitchFamily="49" charset="0"/>
                <a:cs typeface="Consolas" panose="020B0609020204030204" pitchFamily="49" charset="0"/>
              </a:rPr>
              <a:t>0</a:t>
            </a:r>
            <a:r>
              <a:rPr lang="hu-HU" sz="2800">
                <a:latin typeface="Consolas" panose="020B0609020204030204" pitchFamily="49" charset="0"/>
                <a:cs typeface="Consolas" panose="020B0609020204030204" pitchFamily="49" charset="0"/>
              </a:rPr>
              <a:t> </a:t>
            </a:r>
            <a:r>
              <a:rPr lang="hu-HU" sz="2800" dirty="0">
                <a:latin typeface="Consolas" panose="020B0609020204030204" pitchFamily="49" charset="0"/>
                <a:cs typeface="Consolas" panose="020B0609020204030204" pitchFamily="49" charset="0"/>
              </a:rPr>
              <a:t/>
            </a:r>
            <a:br>
              <a:rPr lang="hu-HU" sz="2800" dirty="0">
                <a:latin typeface="Consolas" panose="020B0609020204030204" pitchFamily="49" charset="0"/>
                <a:cs typeface="Consolas" panose="020B0609020204030204" pitchFamily="49" charset="0"/>
              </a:rPr>
            </a:br>
            <a:r>
              <a:rPr lang="hu-HU" sz="2800" b="1" cap="all" dirty="0" err="1">
                <a:latin typeface="Consolas" panose="020B0609020204030204" pitchFamily="49" charset="0"/>
                <a:cs typeface="Consolas" panose="020B0609020204030204" pitchFamily="49" charset="0"/>
              </a:rPr>
              <a:t>with</a:t>
            </a:r>
            <a:r>
              <a:rPr lang="hu-HU" sz="2800" b="1" cap="all" dirty="0">
                <a:latin typeface="Consolas" panose="020B0609020204030204" pitchFamily="49" charset="0"/>
                <a:cs typeface="Consolas" panose="020B0609020204030204" pitchFamily="49" charset="0"/>
              </a:rPr>
              <a:t> </a:t>
            </a:r>
            <a:r>
              <a:rPr lang="hu-HU" sz="2800" b="1" cap="all" dirty="0" err="1">
                <a:latin typeface="Consolas" panose="020B0609020204030204" pitchFamily="49" charset="0"/>
                <a:cs typeface="Consolas" panose="020B0609020204030204" pitchFamily="49" charset="0"/>
              </a:rPr>
              <a:t>read</a:t>
            </a:r>
            <a:r>
              <a:rPr lang="hu-HU" sz="2800" b="1" cap="all" dirty="0">
                <a:latin typeface="Consolas" panose="020B0609020204030204" pitchFamily="49" charset="0"/>
                <a:cs typeface="Consolas" panose="020B0609020204030204" pitchFamily="49" charset="0"/>
              </a:rPr>
              <a:t> </a:t>
            </a:r>
            <a:r>
              <a:rPr lang="hu-HU" sz="2800" b="1" cap="all" dirty="0" err="1">
                <a:latin typeface="Consolas" panose="020B0609020204030204" pitchFamily="49" charset="0"/>
                <a:cs typeface="Consolas" panose="020B0609020204030204" pitchFamily="49" charset="0"/>
              </a:rPr>
              <a:t>only</a:t>
            </a:r>
            <a:r>
              <a:rPr lang="hu-HU"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a:p>
            <a:pPr marL="82296" indent="0">
              <a:spcBef>
                <a:spcPts val="1200"/>
              </a:spcBef>
              <a:buNone/>
            </a:pPr>
            <a:r>
              <a:rPr lang="hu-HU" sz="2800">
                <a:latin typeface="Consolas" panose="020B0609020204030204" pitchFamily="49" charset="0"/>
                <a:cs typeface="Consolas" panose="020B0609020204030204" pitchFamily="49" charset="0"/>
              </a:rPr>
              <a:t>INSERT INTO nyolcvan</a:t>
            </a:r>
            <a:r>
              <a:rPr lang="en-US" sz="2800">
                <a:latin typeface="Consolas" panose="020B0609020204030204" pitchFamily="49" charset="0"/>
                <a:cs typeface="Consolas" panose="020B0609020204030204" pitchFamily="49" charset="0"/>
              </a:rPr>
              <a:t> (employee_id, last_name, email, hire_date, </a:t>
            </a:r>
            <a:r>
              <a:rPr lang="hu-HU" sz="2800">
                <a:latin typeface="Consolas" panose="020B0609020204030204" pitchFamily="49" charset="0"/>
                <a:cs typeface="Consolas" panose="020B0609020204030204" pitchFamily="49" charset="0"/>
              </a:rPr>
              <a:t>job_id, department_id</a:t>
            </a:r>
            <a:r>
              <a:rPr lang="en-US" sz="2800">
                <a:latin typeface="Consolas" panose="020B0609020204030204" pitchFamily="49" charset="0"/>
                <a:cs typeface="Consolas" panose="020B0609020204030204" pitchFamily="49" charset="0"/>
              </a:rPr>
              <a:t>) values (99</a:t>
            </a:r>
            <a:r>
              <a:rPr lang="hu-HU" sz="2800">
                <a:latin typeface="Consolas" panose="020B0609020204030204" pitchFamily="49" charset="0"/>
                <a:cs typeface="Consolas" panose="020B0609020204030204" pitchFamily="49" charset="0"/>
              </a:rPr>
              <a:t>7</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ALADÁR</a:t>
            </a:r>
            <a:r>
              <a:rPr lang="en-US" sz="2800">
                <a:latin typeface="Consolas" panose="020B0609020204030204" pitchFamily="49" charset="0"/>
                <a:cs typeface="Consolas" panose="020B0609020204030204" pitchFamily="49" charset="0"/>
              </a:rPr>
              <a:t>', 'b</a:t>
            </a:r>
            <a:r>
              <a:rPr lang="hu-HU" sz="2800">
                <a:latin typeface="Consolas" panose="020B0609020204030204" pitchFamily="49" charset="0"/>
                <a:cs typeface="Consolas" panose="020B0609020204030204" pitchFamily="49" charset="0"/>
              </a:rPr>
              <a:t>aladar</a:t>
            </a:r>
            <a:r>
              <a:rPr lang="en-US" sz="2800">
                <a:latin typeface="Consolas" panose="020B0609020204030204" pitchFamily="49" charset="0"/>
                <a:cs typeface="Consolas" panose="020B0609020204030204" pitchFamily="49" charset="0"/>
              </a:rPr>
              <a:t>', to_date('2018.10.12','YYYY.MM.DD'), 'SA_MAN'</a:t>
            </a:r>
            <a:r>
              <a:rPr lang="hu-HU" sz="2800">
                <a:latin typeface="Consolas" panose="020B0609020204030204" pitchFamily="49" charset="0"/>
                <a:cs typeface="Consolas" panose="020B0609020204030204" pitchFamily="49" charset="0"/>
              </a:rPr>
              <a:t>,80</a:t>
            </a:r>
            <a:r>
              <a:rPr lang="en-US" sz="2800">
                <a:latin typeface="Consolas" panose="020B0609020204030204" pitchFamily="49" charset="0"/>
                <a:cs typeface="Consolas" panose="020B0609020204030204" pitchFamily="49" charset="0"/>
              </a:rPr>
              <a:t>);</a:t>
            </a:r>
            <a:endParaRPr lang="hu-HU" sz="2800">
              <a:latin typeface="Consolas" panose="020B0609020204030204" pitchFamily="49" charset="0"/>
              <a:cs typeface="Consolas" panose="020B0609020204030204" pitchFamily="49" charset="0"/>
            </a:endParaRPr>
          </a:p>
          <a:p>
            <a:pPr>
              <a:spcBef>
                <a:spcPts val="1200"/>
              </a:spcBef>
            </a:pPr>
            <a:r>
              <a:rPr lang="hu-HU" sz="2800" b="1">
                <a:solidFill>
                  <a:srgbClr val="C00000"/>
                </a:solidFill>
                <a:cs typeface="Consolas" panose="020B0609020204030204" pitchFamily="49" charset="0"/>
              </a:rPr>
              <a:t>NEM </a:t>
            </a:r>
            <a:r>
              <a:rPr lang="hu-HU" sz="2800" b="1" dirty="0">
                <a:solidFill>
                  <a:srgbClr val="C00000"/>
                </a:solidFill>
                <a:cs typeface="Consolas" panose="020B0609020204030204" pitchFamily="49" charset="0"/>
              </a:rPr>
              <a:t>működik!</a:t>
            </a:r>
          </a:p>
          <a:p>
            <a:pPr marL="82296" indent="0">
              <a:spcBef>
                <a:spcPts val="1200"/>
              </a:spcBef>
              <a:buNone/>
            </a:pPr>
            <a:endParaRPr lang="hu-HU" sz="2800" dirty="0">
              <a:latin typeface="Consolas" panose="020B0609020204030204" pitchFamily="49" charset="0"/>
              <a:cs typeface="Consolas" panose="020B0609020204030204" pitchFamily="49" charset="0"/>
            </a:endParaRP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177</a:t>
            </a:fld>
            <a:endParaRPr lang="hu-HU"/>
          </a:p>
        </p:txBody>
      </p:sp>
    </p:spTree>
    <p:extLst>
      <p:ext uri="{BB962C8B-B14F-4D97-AF65-F5344CB8AC3E}">
        <p14:creationId xmlns:p14="http://schemas.microsoft.com/office/powerpoint/2010/main" val="1390970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a:xfrm>
            <a:off x="1435608" y="1447800"/>
            <a:ext cx="7498080" cy="5135562"/>
          </a:xfrm>
        </p:spPr>
        <p:txBody>
          <a:bodyPr>
            <a:normAutofit fontScale="85000" lnSpcReduction="10000"/>
          </a:bodyPr>
          <a:lstStyle/>
          <a:p>
            <a:pPr marL="82296" indent="0">
              <a:buNone/>
            </a:pPr>
            <a:r>
              <a:rPr lang="hu-HU" sz="2800" dirty="0"/>
              <a:t>Ha kitörölted, hozd létre ezeket ismét:</a:t>
            </a:r>
          </a:p>
          <a:p>
            <a:r>
              <a:rPr lang="en-US" dirty="0"/>
              <a:t>create table employees2 as</a:t>
            </a:r>
            <a:r>
              <a:rPr lang="hu-HU" dirty="0"/>
              <a:t/>
            </a:r>
            <a:br>
              <a:rPr lang="hu-HU" dirty="0"/>
            </a:br>
            <a:r>
              <a:rPr lang="en-US" dirty="0"/>
              <a:t>select * from </a:t>
            </a:r>
            <a:r>
              <a:rPr lang="hu-HU" dirty="0" err="1"/>
              <a:t>employees</a:t>
            </a:r>
            <a:r>
              <a:rPr lang="en-US" dirty="0"/>
              <a:t>;</a:t>
            </a:r>
            <a:endParaRPr lang="hu-HU" dirty="0"/>
          </a:p>
          <a:p>
            <a:r>
              <a:rPr lang="en-US" dirty="0"/>
              <a:t>create table departments2 as</a:t>
            </a:r>
            <a:r>
              <a:rPr lang="hu-HU" dirty="0"/>
              <a:t/>
            </a:r>
            <a:br>
              <a:rPr lang="hu-HU" dirty="0"/>
            </a:br>
            <a:r>
              <a:rPr lang="en-US" dirty="0"/>
              <a:t>select * from departments;</a:t>
            </a:r>
            <a:endParaRPr lang="hu-HU" dirty="0"/>
          </a:p>
          <a:p>
            <a:r>
              <a:rPr lang="en-US" dirty="0"/>
              <a:t>alter table departments2 add </a:t>
            </a:r>
            <a:r>
              <a:rPr lang="hu-HU" dirty="0"/>
              <a:t/>
            </a:r>
            <a:br>
              <a:rPr lang="hu-HU" dirty="0"/>
            </a:br>
            <a:r>
              <a:rPr lang="en-US" dirty="0"/>
              <a:t>constraint dept2_pk primary key </a:t>
            </a:r>
            <a:r>
              <a:rPr lang="en-US" dirty="0" err="1"/>
              <a:t>department_id</a:t>
            </a:r>
            <a:r>
              <a:rPr lang="en-US" dirty="0"/>
              <a:t>);</a:t>
            </a:r>
            <a:endParaRPr lang="hu-HU" dirty="0"/>
          </a:p>
          <a:p>
            <a:r>
              <a:rPr lang="en-US" dirty="0"/>
              <a:t>alter table employees2 add constraint </a:t>
            </a:r>
            <a:r>
              <a:rPr lang="hu-HU" dirty="0"/>
              <a:t/>
            </a:r>
            <a:br>
              <a:rPr lang="hu-HU" dirty="0"/>
            </a:br>
            <a:r>
              <a:rPr lang="en-US" dirty="0"/>
              <a:t>emp2_pk primary key (</a:t>
            </a:r>
            <a:r>
              <a:rPr lang="en-US" dirty="0" err="1"/>
              <a:t>employee_id</a:t>
            </a:r>
            <a:r>
              <a:rPr lang="en-US" dirty="0"/>
              <a:t>);</a:t>
            </a:r>
            <a:endParaRPr lang="hu-HU" dirty="0"/>
          </a:p>
          <a:p>
            <a:r>
              <a:rPr lang="en-US" dirty="0"/>
              <a:t>alter table employees2 add constraint emp2_deptid_fk foreign key (</a:t>
            </a:r>
            <a:r>
              <a:rPr lang="en-US" dirty="0" err="1"/>
              <a:t>department_id</a:t>
            </a:r>
            <a:r>
              <a:rPr lang="en-US" dirty="0"/>
              <a:t>) </a:t>
            </a:r>
            <a:br>
              <a:rPr lang="en-US" dirty="0"/>
            </a:br>
            <a:r>
              <a:rPr lang="en-US" dirty="0"/>
              <a:t>references departments2</a:t>
            </a:r>
            <a:r>
              <a:rPr lang="hu-HU" dirty="0"/>
              <a:t>;</a:t>
            </a:r>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178</a:t>
            </a:fld>
            <a:endParaRPr lang="hu-HU"/>
          </a:p>
        </p:txBody>
      </p:sp>
    </p:spTree>
    <p:extLst>
      <p:ext uri="{BB962C8B-B14F-4D97-AF65-F5344CB8AC3E}">
        <p14:creationId xmlns:p14="http://schemas.microsoft.com/office/powerpoint/2010/main" val="327220787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p:txBody>
          <a:bodyPr>
            <a:normAutofit fontScale="92500" lnSpcReduction="10000"/>
          </a:bodyPr>
          <a:lstStyle/>
          <a:p>
            <a:r>
              <a:rPr lang="hu-HU" sz="2800" dirty="0" err="1"/>
              <a:t>Join</a:t>
            </a:r>
            <a:r>
              <a:rPr lang="hu-HU" sz="2800" dirty="0"/>
              <a:t> nézet:</a:t>
            </a:r>
          </a:p>
          <a:p>
            <a:pPr marL="82296" indent="0">
              <a:buNone/>
            </a:pPr>
            <a:endParaRPr lang="hu-HU" sz="28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create or replace view </a:t>
            </a:r>
            <a:r>
              <a:rPr lang="en-US" sz="2800" dirty="0" err="1">
                <a:latin typeface="Consolas" panose="020B0609020204030204" pitchFamily="49" charset="0"/>
                <a:cs typeface="Consolas" panose="020B0609020204030204" pitchFamily="49" charset="0"/>
              </a:rPr>
              <a:t>ketto</a:t>
            </a:r>
            <a:r>
              <a:rPr lang="en-US" sz="2800" dirty="0">
                <a:latin typeface="Consolas" panose="020B0609020204030204" pitchFamily="49" charset="0"/>
                <a:cs typeface="Consolas" panose="020B0609020204030204" pitchFamily="49" charset="0"/>
              </a:rPr>
              <a:t> </a:t>
            </a:r>
            <a:r>
              <a:rPr lang="en-US" sz="2800" cap="all" dirty="0">
                <a:latin typeface="Consolas" panose="020B0609020204030204" pitchFamily="49" charset="0"/>
                <a:cs typeface="Consolas" panose="020B0609020204030204" pitchFamily="49" charset="0"/>
              </a:rPr>
              <a:t>as</a:t>
            </a:r>
            <a:r>
              <a:rPr lang="en-US" sz="2800" dirty="0">
                <a:latin typeface="Consolas" panose="020B0609020204030204" pitchFamily="49" charset="0"/>
                <a:cs typeface="Consolas" panose="020B0609020204030204" pitchFamily="49" charset="0"/>
              </a:rPr>
              <a:t> </a:t>
            </a:r>
            <a:r>
              <a:rPr lang="hu-HU" sz="2800" dirty="0">
                <a:latin typeface="Consolas" panose="020B0609020204030204" pitchFamily="49" charset="0"/>
                <a:cs typeface="Consolas" panose="020B0609020204030204" pitchFamily="49" charset="0"/>
              </a:rPr>
              <a:t/>
            </a:r>
            <a:br>
              <a:rPr lang="hu-HU" sz="2800" dirty="0">
                <a:latin typeface="Consolas" panose="020B0609020204030204" pitchFamily="49" charset="0"/>
                <a:cs typeface="Consolas" panose="020B0609020204030204" pitchFamily="49" charset="0"/>
              </a:rPr>
            </a:br>
            <a:r>
              <a:rPr lang="en-US" sz="2800" cap="all">
                <a:latin typeface="Consolas" panose="020B0609020204030204" pitchFamily="49" charset="0"/>
                <a:cs typeface="Consolas" panose="020B0609020204030204" pitchFamily="49" charset="0"/>
              </a:rPr>
              <a:t>select</a:t>
            </a:r>
            <a:r>
              <a:rPr lang="en-US" sz="2800">
                <a:latin typeface="Consolas" panose="020B0609020204030204" pitchFamily="49" charset="0"/>
                <a:cs typeface="Consolas" panose="020B0609020204030204" pitchFamily="49" charset="0"/>
              </a:rPr>
              <a:t> employee_id, last_name, job</a:t>
            </a:r>
            <a:r>
              <a:rPr lang="hu-HU" sz="2800">
                <a:latin typeface="Consolas" panose="020B0609020204030204" pitchFamily="49" charset="0"/>
                <a:cs typeface="Consolas" panose="020B0609020204030204" pitchFamily="49" charset="0"/>
              </a:rPr>
              <a:t>_id</a:t>
            </a:r>
            <a:r>
              <a:rPr lang="en-US" sz="2800">
                <a:latin typeface="Consolas" panose="020B0609020204030204" pitchFamily="49" charset="0"/>
                <a:cs typeface="Consolas" panose="020B0609020204030204" pitchFamily="49" charset="0"/>
              </a:rPr>
              <a:t>, salary, department_name </a:t>
            </a:r>
            <a:r>
              <a:rPr lang="hu-HU" sz="2800" dirty="0">
                <a:latin typeface="Consolas" panose="020B0609020204030204" pitchFamily="49" charset="0"/>
                <a:cs typeface="Consolas" panose="020B0609020204030204" pitchFamily="49" charset="0"/>
              </a:rPr>
              <a:t/>
            </a:r>
            <a:br>
              <a:rPr lang="hu-HU" sz="2800" dirty="0">
                <a:latin typeface="Consolas" panose="020B0609020204030204" pitchFamily="49" charset="0"/>
                <a:cs typeface="Consolas" panose="020B0609020204030204" pitchFamily="49" charset="0"/>
              </a:rPr>
            </a:br>
            <a:r>
              <a:rPr lang="en-US" sz="2800" cap="all">
                <a:latin typeface="Consolas" panose="020B0609020204030204" pitchFamily="49" charset="0"/>
                <a:cs typeface="Consolas" panose="020B0609020204030204" pitchFamily="49" charset="0"/>
              </a:rPr>
              <a:t>from</a:t>
            </a:r>
            <a:r>
              <a:rPr lang="en-US" sz="2800">
                <a:latin typeface="Consolas" panose="020B0609020204030204" pitchFamily="49" charset="0"/>
                <a:cs typeface="Consolas" panose="020B0609020204030204" pitchFamily="49" charset="0"/>
              </a:rPr>
              <a:t> employees</a:t>
            </a:r>
            <a:r>
              <a:rPr lang="hu-HU" sz="2800">
                <a:latin typeface="Consolas" panose="020B0609020204030204" pitchFamily="49" charset="0"/>
                <a:cs typeface="Consolas" panose="020B0609020204030204" pitchFamily="49" charset="0"/>
              </a:rPr>
              <a:t>2</a:t>
            </a:r>
            <a:r>
              <a:rPr lang="en-US" sz="2800">
                <a:latin typeface="Consolas" panose="020B0609020204030204" pitchFamily="49" charset="0"/>
                <a:cs typeface="Consolas" panose="020B0609020204030204" pitchFamily="49" charset="0"/>
              </a:rPr>
              <a:t> </a:t>
            </a:r>
            <a:r>
              <a:rPr lang="en-US" sz="2800" cap="all" dirty="0">
                <a:latin typeface="Consolas" panose="020B0609020204030204" pitchFamily="49" charset="0"/>
                <a:cs typeface="Consolas" panose="020B0609020204030204" pitchFamily="49" charset="0"/>
              </a:rPr>
              <a:t>natural </a:t>
            </a:r>
            <a:r>
              <a:rPr lang="en-US" sz="2800" cap="all">
                <a:latin typeface="Consolas" panose="020B0609020204030204" pitchFamily="49" charset="0"/>
                <a:cs typeface="Consolas" panose="020B0609020204030204" pitchFamily="49" charset="0"/>
              </a:rPr>
              <a:t>join </a:t>
            </a:r>
            <a:r>
              <a:rPr lang="en-US" sz="2800">
                <a:latin typeface="Consolas" panose="020B0609020204030204" pitchFamily="49" charset="0"/>
                <a:cs typeface="Consolas" panose="020B0609020204030204" pitchFamily="49" charset="0"/>
              </a:rPr>
              <a:t>departments</a:t>
            </a:r>
            <a:r>
              <a:rPr lang="hu-HU" sz="2800">
                <a:latin typeface="Consolas" panose="020B0609020204030204" pitchFamily="49" charset="0"/>
                <a:cs typeface="Consolas" panose="020B0609020204030204" pitchFamily="49" charset="0"/>
              </a:rPr>
              <a:t>2</a:t>
            </a:r>
            <a:r>
              <a:rPr lang="hu-HU" sz="2800" dirty="0">
                <a:latin typeface="Consolas" panose="020B0609020204030204" pitchFamily="49" charset="0"/>
                <a:cs typeface="Consolas" panose="020B0609020204030204" pitchFamily="49" charset="0"/>
              </a:rPr>
              <a:t>;</a:t>
            </a:r>
          </a:p>
          <a:p>
            <a:pPr marL="82296" indent="0">
              <a:spcBef>
                <a:spcPts val="1200"/>
              </a:spcBef>
              <a:buNone/>
            </a:pPr>
            <a:r>
              <a:rPr lang="en-US" sz="2800" cap="all" dirty="0">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 </a:t>
            </a:r>
            <a:r>
              <a:rPr lang="en-US" sz="2800" cap="all" dirty="0">
                <a:latin typeface="Consolas" panose="020B0609020204030204" pitchFamily="49" charset="0"/>
                <a:cs typeface="Consolas" panose="020B0609020204030204" pitchFamily="49" charset="0"/>
              </a:rPr>
              <a:t>from</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ketto</a:t>
            </a:r>
            <a:r>
              <a:rPr lang="hu-HU"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update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ketto</a:t>
            </a:r>
            <a:r>
              <a:rPr lang="en-US" sz="2800" dirty="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set</a:t>
            </a:r>
            <a:r>
              <a:rPr lang="en-US" sz="2800">
                <a:latin typeface="Consolas" panose="020B0609020204030204" pitchFamily="49" charset="0"/>
                <a:cs typeface="Consolas" panose="020B0609020204030204" pitchFamily="49" charset="0"/>
              </a:rPr>
              <a:t> salary=salary+1 </a:t>
            </a:r>
            <a:r>
              <a:rPr lang="en-US" sz="2800" cap="all">
                <a:latin typeface="Consolas" panose="020B0609020204030204" pitchFamily="49" charset="0"/>
                <a:cs typeface="Consolas" panose="020B0609020204030204" pitchFamily="49" charset="0"/>
              </a:rPr>
              <a:t>where</a:t>
            </a:r>
            <a:r>
              <a:rPr lang="en-US" sz="2800">
                <a:latin typeface="Consolas" panose="020B0609020204030204" pitchFamily="49" charset="0"/>
                <a:cs typeface="Consolas" panose="020B0609020204030204" pitchFamily="49" charset="0"/>
              </a:rPr>
              <a:t> </a:t>
            </a:r>
            <a:r>
              <a:rPr lang="hu-HU" sz="2800">
                <a:latin typeface="Consolas" panose="020B0609020204030204" pitchFamily="49" charset="0"/>
                <a:cs typeface="Consolas" panose="020B0609020204030204" pitchFamily="49" charset="0"/>
              </a:rPr>
              <a:t>upper(</a:t>
            </a:r>
            <a:r>
              <a:rPr lang="en-US" sz="2800">
                <a:latin typeface="Consolas" panose="020B0609020204030204" pitchFamily="49" charset="0"/>
                <a:cs typeface="Consolas" panose="020B0609020204030204" pitchFamily="49" charset="0"/>
              </a:rPr>
              <a:t>department_name</a:t>
            </a:r>
            <a:r>
              <a:rPr lang="hu-HU" sz="2800">
                <a:latin typeface="Consolas" panose="020B0609020204030204" pitchFamily="49" charset="0"/>
                <a:cs typeface="Consolas" panose="020B0609020204030204" pitchFamily="49" charset="0"/>
              </a:rPr>
              <a:t>)</a:t>
            </a:r>
            <a:r>
              <a:rPr lang="en-US" sz="2800">
                <a:latin typeface="Consolas" panose="020B0609020204030204" pitchFamily="49" charset="0"/>
                <a:cs typeface="Consolas" panose="020B0609020204030204" pitchFamily="49" charset="0"/>
              </a:rPr>
              <a:t>=</a:t>
            </a:r>
            <a:r>
              <a:rPr lang="en-US" sz="2800" dirty="0">
                <a:latin typeface="Consolas" panose="020B0609020204030204" pitchFamily="49" charset="0"/>
                <a:cs typeface="Consolas" panose="020B0609020204030204" pitchFamily="49" charset="0"/>
              </a:rPr>
              <a:t>'ACCOUNTING'</a:t>
            </a:r>
            <a:r>
              <a:rPr lang="hu-HU"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 </a:t>
            </a:r>
            <a:r>
              <a:rPr lang="en-US" sz="2800" cap="all">
                <a:latin typeface="Consolas" panose="020B0609020204030204" pitchFamily="49" charset="0"/>
                <a:cs typeface="Consolas" panose="020B0609020204030204" pitchFamily="49" charset="0"/>
              </a:rPr>
              <a:t>from</a:t>
            </a:r>
            <a:r>
              <a:rPr lang="en-US" sz="2800">
                <a:latin typeface="Consolas" panose="020B0609020204030204" pitchFamily="49" charset="0"/>
                <a:cs typeface="Consolas" panose="020B0609020204030204" pitchFamily="49" charset="0"/>
              </a:rPr>
              <a:t> employees</a:t>
            </a:r>
            <a:r>
              <a:rPr lang="hu-HU" sz="2800">
                <a:latin typeface="Consolas" panose="020B0609020204030204" pitchFamily="49" charset="0"/>
                <a:cs typeface="Consolas" panose="020B0609020204030204" pitchFamily="49" charset="0"/>
              </a:rPr>
              <a:t>2</a:t>
            </a:r>
            <a:r>
              <a:rPr lang="hu-HU" sz="2800" dirty="0">
                <a:latin typeface="Consolas" panose="020B0609020204030204" pitchFamily="49" charset="0"/>
                <a:cs typeface="Consolas" panose="020B0609020204030204" pitchFamily="49" charset="0"/>
              </a:rPr>
              <a:t>;</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179</a:t>
            </a:fld>
            <a:endParaRPr lang="hu-HU"/>
          </a:p>
        </p:txBody>
      </p:sp>
    </p:spTree>
    <p:extLst>
      <p:ext uri="{BB962C8B-B14F-4D97-AF65-F5344CB8AC3E}">
        <p14:creationId xmlns:p14="http://schemas.microsoft.com/office/powerpoint/2010/main" val="359991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hu-HU" dirty="0"/>
              <a:t>Rendezés</a:t>
            </a:r>
          </a:p>
        </p:txBody>
      </p:sp>
      <p:sp>
        <p:nvSpPr>
          <p:cNvPr id="20483" name="Rectangle 3"/>
          <p:cNvSpPr>
            <a:spLocks noGrp="1" noChangeArrowheads="1"/>
          </p:cNvSpPr>
          <p:nvPr>
            <p:ph idx="1"/>
          </p:nvPr>
        </p:nvSpPr>
        <p:spPr>
          <a:xfrm>
            <a:off x="1435608" y="1447800"/>
            <a:ext cx="7498080" cy="5077544"/>
          </a:xfrm>
        </p:spPr>
        <p:txBody>
          <a:bodyPr>
            <a:normAutofit/>
          </a:bodyPr>
          <a:lstStyle/>
          <a:p>
            <a:pPr eaLnBrk="1" hangingPunct="1">
              <a:defRPr/>
            </a:pPr>
            <a:r>
              <a:rPr lang="hu-HU" dirty="0"/>
              <a:t>Rendezzük a dolgozókat részlegazonosító szerint csökkenő, azon belül keresztnév szerint növekvő sorrendbe!</a:t>
            </a:r>
          </a:p>
          <a:p>
            <a:pPr eaLnBrk="1" hangingPunct="1">
              <a:defRPr/>
            </a:pPr>
            <a:endParaRPr lang="hu-HU" sz="3600" dirty="0"/>
          </a:p>
          <a:p>
            <a:pPr>
              <a:buNone/>
              <a:defRPr/>
            </a:pPr>
            <a:r>
              <a:rPr lang="hu-HU" dirty="0">
                <a:latin typeface="Consolas" panose="020B0609020204030204" pitchFamily="49" charset="0"/>
                <a:cs typeface="Consolas" panose="020B0609020204030204" pitchFamily="49" charset="0"/>
              </a:rPr>
              <a:t>SELECT * 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a:t>
            </a:r>
          </a:p>
          <a:p>
            <a:pPr>
              <a:buNone/>
              <a:defRPr/>
            </a:pPr>
            <a:r>
              <a:rPr lang="hu-HU" dirty="0">
                <a:latin typeface="Consolas" panose="020B0609020204030204" pitchFamily="49" charset="0"/>
                <a:cs typeface="Consolas" panose="020B0609020204030204" pitchFamily="49" charset="0"/>
              </a:rPr>
              <a:t>ORDER BY </a:t>
            </a:r>
            <a:r>
              <a:rPr lang="hu-HU" dirty="0" err="1">
                <a:latin typeface="Consolas" panose="020B0609020204030204" pitchFamily="49" charset="0"/>
                <a:cs typeface="Consolas" panose="020B0609020204030204" pitchFamily="49" charset="0"/>
              </a:rPr>
              <a:t>department_id</a:t>
            </a:r>
            <a:r>
              <a:rPr lang="hu-HU" dirty="0">
                <a:latin typeface="Consolas" panose="020B0609020204030204" pitchFamily="49" charset="0"/>
                <a:cs typeface="Consolas" panose="020B0609020204030204" pitchFamily="49" charset="0"/>
              </a:rPr>
              <a:t> DESC, </a:t>
            </a:r>
            <a:r>
              <a:rPr lang="hu-HU" dirty="0" err="1">
                <a:latin typeface="Consolas" panose="020B0609020204030204" pitchFamily="49" charset="0"/>
                <a:cs typeface="Consolas" panose="020B0609020204030204" pitchFamily="49" charset="0"/>
              </a:rPr>
              <a:t>first_name</a:t>
            </a:r>
            <a:r>
              <a:rPr lang="hu-HU" dirty="0">
                <a:latin typeface="Consolas" panose="020B0609020204030204" pitchFamily="49" charset="0"/>
                <a:cs typeface="Consolas" panose="020B0609020204030204" pitchFamily="49" charset="0"/>
              </a:rPr>
              <a:t>;</a:t>
            </a:r>
            <a:endParaRPr lang="hu-HU" sz="2800" dirty="0">
              <a:latin typeface="Consolas" panose="020B0609020204030204" pitchFamily="49" charset="0"/>
              <a:cs typeface="Consolas" panose="020B0609020204030204" pitchFamily="49" charset="0"/>
            </a:endParaRPr>
          </a:p>
        </p:txBody>
      </p:sp>
      <p:sp>
        <p:nvSpPr>
          <p:cNvPr id="14339" name="Dia számának helye 4"/>
          <p:cNvSpPr>
            <a:spLocks noGrp="1"/>
          </p:cNvSpPr>
          <p:nvPr>
            <p:ph type="sldNum" sz="quarter" idx="12"/>
          </p:nvPr>
        </p:nvSpPr>
        <p:spPr>
          <a:noFill/>
        </p:spPr>
        <p:txBody>
          <a:bodyPr/>
          <a:lstStyle/>
          <a:p>
            <a:fld id="{0865F023-0AEF-4F04-B889-A6C0543E9F83}" type="slidenum">
              <a:rPr lang="hu-HU" smtClean="0"/>
              <a:pPr/>
              <a:t>18</a:t>
            </a:fld>
            <a:endParaRPr lang="hu-HU"/>
          </a:p>
        </p:txBody>
      </p:sp>
      <p:sp>
        <p:nvSpPr>
          <p:cNvPr id="5" name="Szövegdoboz 4">
            <a:extLst>
              <a:ext uri="{FF2B5EF4-FFF2-40B4-BE49-F238E27FC236}">
                <a16:creationId xmlns:a16="http://schemas.microsoft.com/office/drawing/2014/main" id="{68995761-B86B-4D10-8CEF-59DA89B30B72}"/>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17019668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nézeten keresztül</a:t>
            </a:r>
          </a:p>
        </p:txBody>
      </p:sp>
      <p:sp>
        <p:nvSpPr>
          <p:cNvPr id="3" name="Tartalom helye 2"/>
          <p:cNvSpPr>
            <a:spLocks noGrp="1"/>
          </p:cNvSpPr>
          <p:nvPr>
            <p:ph idx="1"/>
          </p:nvPr>
        </p:nvSpPr>
        <p:spPr/>
        <p:txBody>
          <a:bodyPr>
            <a:normAutofit/>
          </a:bodyPr>
          <a:lstStyle/>
          <a:p>
            <a:r>
              <a:rPr lang="hu-HU" sz="2800" dirty="0" err="1"/>
              <a:t>Join</a:t>
            </a:r>
            <a:r>
              <a:rPr lang="hu-HU" sz="2800" dirty="0"/>
              <a:t> nézet</a:t>
            </a:r>
            <a:r>
              <a:rPr lang="hu-HU" sz="2800"/>
              <a:t>, departments </a:t>
            </a:r>
            <a:r>
              <a:rPr lang="hu-HU" sz="2800" dirty="0"/>
              <a:t>módosítása:</a:t>
            </a:r>
          </a:p>
          <a:p>
            <a:pPr marL="82296" indent="0">
              <a:buNone/>
            </a:pPr>
            <a:endParaRPr lang="hu-HU" sz="2800" dirty="0">
              <a:latin typeface="Consolas" panose="020B0609020204030204" pitchFamily="49" charset="0"/>
              <a:cs typeface="Consolas" panose="020B0609020204030204" pitchFamily="49" charset="0"/>
            </a:endParaRPr>
          </a:p>
          <a:p>
            <a:pPr marL="82296" indent="0">
              <a:spcBef>
                <a:spcPts val="1200"/>
              </a:spcBef>
              <a:buNone/>
            </a:pPr>
            <a:r>
              <a:rPr lang="en-US" sz="2800" cap="all" dirty="0">
                <a:latin typeface="Consolas" panose="020B0609020204030204" pitchFamily="49" charset="0"/>
                <a:cs typeface="Consolas" panose="020B0609020204030204" pitchFamily="49" charset="0"/>
              </a:rPr>
              <a:t>update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ketto</a:t>
            </a:r>
            <a:r>
              <a:rPr lang="en-US" sz="2800" dirty="0">
                <a:latin typeface="Consolas" panose="020B0609020204030204" pitchFamily="49" charset="0"/>
                <a:cs typeface="Consolas" panose="020B0609020204030204" pitchFamily="49" charset="0"/>
              </a:rPr>
              <a:t> </a:t>
            </a:r>
            <a:r>
              <a:rPr lang="en-US" sz="2800" cap="all">
                <a:latin typeface="Consolas" panose="020B0609020204030204" pitchFamily="49" charset="0"/>
                <a:cs typeface="Consolas" panose="020B0609020204030204" pitchFamily="49" charset="0"/>
              </a:rPr>
              <a:t>set</a:t>
            </a:r>
            <a:r>
              <a:rPr lang="en-US" sz="2800">
                <a:latin typeface="Consolas" panose="020B0609020204030204" pitchFamily="49" charset="0"/>
                <a:cs typeface="Consolas" panose="020B0609020204030204" pitchFamily="49" charset="0"/>
              </a:rPr>
              <a:t> department_name=</a:t>
            </a:r>
            <a:r>
              <a:rPr lang="en-US" sz="2800" dirty="0">
                <a:latin typeface="Consolas" panose="020B0609020204030204" pitchFamily="49" charset="0"/>
                <a:cs typeface="Consolas" panose="020B0609020204030204" pitchFamily="49" charset="0"/>
              </a:rPr>
              <a:t>'CSOROK' </a:t>
            </a:r>
            <a:r>
              <a:rPr lang="hu-HU" sz="2800" dirty="0">
                <a:latin typeface="Consolas" panose="020B0609020204030204" pitchFamily="49" charset="0"/>
                <a:cs typeface="Consolas" panose="020B0609020204030204" pitchFamily="49" charset="0"/>
              </a:rPr>
              <a:t/>
            </a:r>
            <a:br>
              <a:rPr lang="hu-HU" sz="2800" dirty="0">
                <a:latin typeface="Consolas" panose="020B0609020204030204" pitchFamily="49" charset="0"/>
                <a:cs typeface="Consolas" panose="020B0609020204030204" pitchFamily="49" charset="0"/>
              </a:rPr>
            </a:br>
            <a:r>
              <a:rPr lang="en-US" sz="2800" cap="all">
                <a:latin typeface="Consolas" panose="020B0609020204030204" pitchFamily="49" charset="0"/>
                <a:cs typeface="Consolas" panose="020B0609020204030204" pitchFamily="49" charset="0"/>
              </a:rPr>
              <a:t>where</a:t>
            </a:r>
            <a:r>
              <a:rPr lang="en-US" sz="2800">
                <a:latin typeface="Consolas" panose="020B0609020204030204" pitchFamily="49" charset="0"/>
                <a:cs typeface="Consolas" panose="020B0609020204030204" pitchFamily="49" charset="0"/>
              </a:rPr>
              <a:t> salary&lt;2000</a:t>
            </a:r>
            <a:r>
              <a:rPr lang="hu-HU" sz="2800" dirty="0">
                <a:latin typeface="Consolas" panose="020B0609020204030204" pitchFamily="49" charset="0"/>
                <a:cs typeface="Consolas" panose="020B0609020204030204" pitchFamily="49" charset="0"/>
              </a:rPr>
              <a:t>;</a:t>
            </a:r>
          </a:p>
          <a:p>
            <a:pPr marL="82296" indent="0">
              <a:spcBef>
                <a:spcPts val="1200"/>
              </a:spcBef>
              <a:buNone/>
            </a:pPr>
            <a:endParaRPr lang="hu-HU" sz="2800" dirty="0">
              <a:latin typeface="Consolas" panose="020B0609020204030204" pitchFamily="49" charset="0"/>
              <a:cs typeface="Consolas" panose="020B0609020204030204" pitchFamily="49" charset="0"/>
            </a:endParaRPr>
          </a:p>
          <a:p>
            <a:pPr>
              <a:spcBef>
                <a:spcPts val="1200"/>
              </a:spcBef>
            </a:pPr>
            <a:r>
              <a:rPr lang="hu-HU" sz="2400" b="1" dirty="0">
                <a:solidFill>
                  <a:srgbClr val="C00000"/>
                </a:solidFill>
                <a:cs typeface="Consolas" panose="020B0609020204030204" pitchFamily="49" charset="0"/>
              </a:rPr>
              <a:t>NEM működik!</a:t>
            </a:r>
          </a:p>
          <a:p>
            <a:pPr lvl="1">
              <a:spcBef>
                <a:spcPts val="1200"/>
              </a:spcBef>
            </a:pPr>
            <a:r>
              <a:rPr lang="hu-HU" sz="2400" dirty="0">
                <a:cs typeface="Consolas" panose="020B0609020204030204" pitchFamily="49" charset="0"/>
              </a:rPr>
              <a:t>Csak azt a táblát lehet a </a:t>
            </a:r>
            <a:r>
              <a:rPr lang="hu-HU" sz="2400" dirty="0" err="1">
                <a:cs typeface="Consolas" panose="020B0609020204030204" pitchFamily="49" charset="0"/>
              </a:rPr>
              <a:t>join</a:t>
            </a:r>
            <a:r>
              <a:rPr lang="hu-HU" sz="2400" dirty="0">
                <a:cs typeface="Consolas" panose="020B0609020204030204" pitchFamily="49" charset="0"/>
              </a:rPr>
              <a:t> nézeten keresztül módosítani, amelynek kulcsa a nézet kulcsa is.</a:t>
            </a:r>
          </a:p>
          <a:p>
            <a:pPr marL="82296" indent="0">
              <a:spcBef>
                <a:spcPts val="1200"/>
              </a:spcBef>
              <a:buNone/>
            </a:pPr>
            <a:endParaRPr lang="hu-HU" sz="2800" dirty="0">
              <a:latin typeface="Consolas" panose="020B0609020204030204" pitchFamily="49" charset="0"/>
              <a:cs typeface="Consolas" panose="020B0609020204030204" pitchFamily="49" charset="0"/>
            </a:endParaRP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180</a:t>
            </a:fld>
            <a:endParaRPr lang="hu-HU"/>
          </a:p>
        </p:txBody>
      </p:sp>
    </p:spTree>
    <p:extLst>
      <p:ext uri="{BB962C8B-B14F-4D97-AF65-F5344CB8AC3E}">
        <p14:creationId xmlns:p14="http://schemas.microsoft.com/office/powerpoint/2010/main" val="283873686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defRPr/>
            </a:pPr>
            <a:r>
              <a:rPr lang="en-GB" b="1" dirty="0" err="1">
                <a:effectLst/>
              </a:rPr>
              <a:t>Adatbázis</a:t>
            </a:r>
            <a:r>
              <a:rPr lang="en-GB" b="1" dirty="0">
                <a:effectLst/>
              </a:rPr>
              <a:t>- </a:t>
            </a:r>
            <a:r>
              <a:rPr lang="en-GB" b="1" dirty="0" err="1">
                <a:effectLst/>
              </a:rPr>
              <a:t>és</a:t>
            </a:r>
            <a:r>
              <a:rPr lang="en-GB" b="1" dirty="0">
                <a:effectLst/>
              </a:rPr>
              <a:t> Big Data </a:t>
            </a:r>
            <a:r>
              <a:rPr lang="en-GB" b="1" dirty="0" err="1">
                <a:effectLst/>
              </a:rPr>
              <a:t>technológiák</a:t>
            </a:r>
            <a:endParaRPr lang="hu-HU" dirty="0"/>
          </a:p>
        </p:txBody>
      </p:sp>
      <p:sp>
        <p:nvSpPr>
          <p:cNvPr id="2051" name="Rectangle 3"/>
          <p:cNvSpPr>
            <a:spLocks noGrp="1" noChangeArrowheads="1"/>
          </p:cNvSpPr>
          <p:nvPr>
            <p:ph type="subTitle" idx="1"/>
          </p:nvPr>
        </p:nvSpPr>
        <p:spPr>
          <a:xfrm>
            <a:off x="1432560" y="2780928"/>
            <a:ext cx="7406640" cy="1752600"/>
          </a:xfrm>
        </p:spPr>
        <p:txBody>
          <a:bodyPr/>
          <a:lstStyle/>
          <a:p>
            <a:pPr eaLnBrk="1" hangingPunct="1">
              <a:defRPr/>
            </a:pPr>
            <a:endParaRPr lang="hu-HU" dirty="0"/>
          </a:p>
          <a:p>
            <a:pPr algn="ctr" eaLnBrk="1" hangingPunct="1">
              <a:defRPr/>
            </a:pPr>
            <a:r>
              <a:rPr lang="hu-HU" b="1" dirty="0" smtClean="0"/>
              <a:t>Csoportosítás</a:t>
            </a:r>
            <a:endParaRPr lang="hu-HU" b="1"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defRPr/>
            </a:pPr>
            <a:r>
              <a:rPr lang="hu-HU"/>
              <a:t>Csoportfüggvények</a:t>
            </a:r>
          </a:p>
        </p:txBody>
      </p:sp>
      <p:sp>
        <p:nvSpPr>
          <p:cNvPr id="31747" name="Rectangle 3"/>
          <p:cNvSpPr>
            <a:spLocks noGrp="1" noChangeArrowheads="1"/>
          </p:cNvSpPr>
          <p:nvPr>
            <p:ph idx="1"/>
          </p:nvPr>
        </p:nvSpPr>
        <p:spPr/>
        <p:txBody>
          <a:bodyPr/>
          <a:lstStyle/>
          <a:p>
            <a:pPr eaLnBrk="1" hangingPunct="1">
              <a:buFont typeface="Wingdings" pitchFamily="2" charset="2"/>
              <a:buNone/>
              <a:defRPr/>
            </a:pPr>
            <a:r>
              <a:rPr lang="hu-HU" dirty="0"/>
              <a:t>	</a:t>
            </a:r>
            <a:r>
              <a:rPr lang="hu-HU" b="1" dirty="0"/>
              <a:t>AVG</a:t>
            </a:r>
            <a:r>
              <a:rPr lang="hu-HU" dirty="0"/>
              <a:t>		- átlag</a:t>
            </a:r>
            <a:br>
              <a:rPr lang="hu-HU" dirty="0"/>
            </a:br>
            <a:r>
              <a:rPr lang="hu-HU" b="1" dirty="0"/>
              <a:t>COUNT</a:t>
            </a:r>
            <a:r>
              <a:rPr lang="hu-HU" dirty="0"/>
              <a:t>	- számosság</a:t>
            </a:r>
          </a:p>
          <a:p>
            <a:pPr eaLnBrk="1" hangingPunct="1">
              <a:buFont typeface="Wingdings" pitchFamily="2" charset="2"/>
              <a:buNone/>
              <a:defRPr/>
            </a:pPr>
            <a:r>
              <a:rPr lang="hu-HU" dirty="0"/>
              <a:t>	</a:t>
            </a:r>
            <a:r>
              <a:rPr lang="hu-HU" b="1" dirty="0"/>
              <a:t>SUM</a:t>
            </a:r>
            <a:r>
              <a:rPr lang="hu-HU" dirty="0"/>
              <a:t>		- összegzés</a:t>
            </a:r>
          </a:p>
          <a:p>
            <a:pPr eaLnBrk="1" hangingPunct="1">
              <a:buFont typeface="Wingdings" pitchFamily="2" charset="2"/>
              <a:buNone/>
              <a:defRPr/>
            </a:pPr>
            <a:r>
              <a:rPr lang="hu-HU" dirty="0"/>
              <a:t>	</a:t>
            </a:r>
            <a:r>
              <a:rPr lang="hu-HU" b="1" dirty="0"/>
              <a:t>MIN</a:t>
            </a:r>
            <a:r>
              <a:rPr lang="hu-HU" dirty="0"/>
              <a:t>		- minimum</a:t>
            </a:r>
          </a:p>
          <a:p>
            <a:pPr eaLnBrk="1" hangingPunct="1">
              <a:buFont typeface="Wingdings" pitchFamily="2" charset="2"/>
              <a:buNone/>
              <a:defRPr/>
            </a:pPr>
            <a:r>
              <a:rPr lang="hu-HU" dirty="0"/>
              <a:t>	</a:t>
            </a:r>
            <a:r>
              <a:rPr lang="hu-HU" b="1" dirty="0"/>
              <a:t>MAX</a:t>
            </a:r>
            <a:r>
              <a:rPr lang="hu-HU" dirty="0"/>
              <a:t>		- maximum</a:t>
            </a:r>
            <a:br>
              <a:rPr lang="hu-HU" dirty="0"/>
            </a:br>
            <a:r>
              <a:rPr lang="hu-HU" dirty="0"/>
              <a:t>…</a:t>
            </a:r>
          </a:p>
        </p:txBody>
      </p:sp>
      <p:sp>
        <p:nvSpPr>
          <p:cNvPr id="30723" name="Dia számának helye 4"/>
          <p:cNvSpPr>
            <a:spLocks noGrp="1"/>
          </p:cNvSpPr>
          <p:nvPr>
            <p:ph type="sldNum" sz="quarter" idx="12"/>
          </p:nvPr>
        </p:nvSpPr>
        <p:spPr>
          <a:noFill/>
        </p:spPr>
        <p:txBody>
          <a:bodyPr/>
          <a:lstStyle/>
          <a:p>
            <a:fld id="{E9153F63-07DD-492E-A9BF-C1E5772FFE52}" type="slidenum">
              <a:rPr lang="hu-HU" smtClean="0"/>
              <a:pPr/>
              <a:t>182</a:t>
            </a:fld>
            <a:endParaRPr lang="hu-HU"/>
          </a:p>
        </p:txBody>
      </p:sp>
      <p:sp>
        <p:nvSpPr>
          <p:cNvPr id="5" name="Szövegdoboz 4">
            <a:extLst>
              <a:ext uri="{FF2B5EF4-FFF2-40B4-BE49-F238E27FC236}">
                <a16:creationId xmlns:a16="http://schemas.microsoft.com/office/drawing/2014/main" id="{1975E3A0-2942-43CB-978D-60499B5F69FD}"/>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219584" y="116632"/>
            <a:ext cx="8320968" cy="1143000"/>
          </a:xfrm>
        </p:spPr>
        <p:txBody>
          <a:bodyPr>
            <a:noAutofit/>
          </a:bodyPr>
          <a:lstStyle/>
          <a:p>
            <a:pPr eaLnBrk="1" hangingPunct="1">
              <a:defRPr/>
            </a:pPr>
            <a:r>
              <a:rPr lang="hu-HU" sz="3600" dirty="0"/>
              <a:t>Csoportfüggvény használata teljes táblára</a:t>
            </a:r>
          </a:p>
        </p:txBody>
      </p:sp>
      <p:sp>
        <p:nvSpPr>
          <p:cNvPr id="32771" name="Rectangle 3"/>
          <p:cNvSpPr>
            <a:spLocks noGrp="1" noChangeArrowheads="1"/>
          </p:cNvSpPr>
          <p:nvPr>
            <p:ph idx="1"/>
          </p:nvPr>
        </p:nvSpPr>
        <p:spPr/>
        <p:txBody>
          <a:bodyPr>
            <a:normAutofit fontScale="92500" lnSpcReduction="10000"/>
          </a:bodyPr>
          <a:lstStyle/>
          <a:p>
            <a:pPr eaLnBrk="1" hangingPunct="1">
              <a:defRPr/>
            </a:pPr>
            <a:r>
              <a:rPr lang="hu-HU" dirty="0"/>
              <a:t>Példák:</a:t>
            </a:r>
            <a:endParaRPr lang="hu-HU" b="1" dirty="0"/>
          </a:p>
          <a:p>
            <a:pPr eaLnBrk="1" hangingPunct="1">
              <a:lnSpc>
                <a:spcPct val="150000"/>
              </a:lnSpc>
              <a:buFont typeface="Wingdings" pitchFamily="2" charset="2"/>
              <a:buNone/>
              <a:defRPr/>
            </a:pPr>
            <a:r>
              <a:rPr lang="hu-HU" dirty="0">
                <a:latin typeface="Consolas" panose="020B0609020204030204" pitchFamily="49" charset="0"/>
                <a:cs typeface="Consolas" panose="020B0609020204030204" pitchFamily="49" charset="0"/>
              </a:rPr>
              <a:t>SELECT </a:t>
            </a:r>
            <a:r>
              <a:rPr lang="hu-HU" b="1" dirty="0">
                <a:latin typeface="Consolas" panose="020B0609020204030204" pitchFamily="49" charset="0"/>
                <a:cs typeface="Consolas" panose="020B0609020204030204" pitchFamily="49" charset="0"/>
              </a:rPr>
              <a:t>AVG(</a:t>
            </a:r>
            <a:r>
              <a:rPr lang="hu-HU" dirty="0" err="1">
                <a:latin typeface="Consolas" panose="020B0609020204030204" pitchFamily="49" charset="0"/>
                <a:cs typeface="Consolas" panose="020B0609020204030204" pitchFamily="49" charset="0"/>
              </a:rPr>
              <a:t>salary</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FROM EMPLOYEES;</a:t>
            </a:r>
          </a:p>
          <a:p>
            <a:pPr>
              <a:lnSpc>
                <a:spcPct val="150000"/>
              </a:lnSpc>
              <a:buNone/>
              <a:defRPr/>
            </a:pPr>
            <a:r>
              <a:rPr lang="hu-HU" dirty="0">
                <a:latin typeface="Consolas" panose="020B0609020204030204" pitchFamily="49" charset="0"/>
                <a:cs typeface="Consolas" panose="020B0609020204030204" pitchFamily="49" charset="0"/>
              </a:rPr>
              <a:t>SELECT </a:t>
            </a:r>
            <a:r>
              <a:rPr lang="hu-HU" b="1" dirty="0">
                <a:latin typeface="Consolas" panose="020B0609020204030204" pitchFamily="49" charset="0"/>
                <a:cs typeface="Consolas" panose="020B0609020204030204" pitchFamily="49" charset="0"/>
              </a:rPr>
              <a:t>MAX(</a:t>
            </a:r>
            <a:r>
              <a:rPr lang="hu-HU" dirty="0" err="1"/>
              <a:t>commission_pct</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FROM EMPLOYEES;</a:t>
            </a:r>
          </a:p>
          <a:p>
            <a:pPr>
              <a:lnSpc>
                <a:spcPct val="150000"/>
              </a:lnSpc>
              <a:buNone/>
              <a:defRPr/>
            </a:pPr>
            <a:r>
              <a:rPr lang="hu-HU" dirty="0">
                <a:latin typeface="Consolas" panose="020B0609020204030204" pitchFamily="49" charset="0"/>
                <a:cs typeface="Consolas" panose="020B0609020204030204" pitchFamily="49" charset="0"/>
              </a:rPr>
              <a:t>SELECT </a:t>
            </a:r>
            <a:r>
              <a:rPr lang="hu-HU" b="1" dirty="0">
                <a:latin typeface="Consolas" panose="020B0609020204030204" pitchFamily="49" charset="0"/>
                <a:cs typeface="Consolas" panose="020B0609020204030204" pitchFamily="49" charset="0"/>
              </a:rPr>
              <a:t>MIN(</a:t>
            </a:r>
            <a:r>
              <a:rPr lang="hu-HU" dirty="0" err="1">
                <a:latin typeface="Consolas" panose="020B0609020204030204" pitchFamily="49" charset="0"/>
                <a:cs typeface="Consolas" panose="020B0609020204030204" pitchFamily="49" charset="0"/>
              </a:rPr>
              <a:t>department_id</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FROM DEPARTMENTS;</a:t>
            </a:r>
          </a:p>
          <a:p>
            <a:pPr>
              <a:lnSpc>
                <a:spcPct val="150000"/>
              </a:lnSpc>
              <a:buNone/>
              <a:defRPr/>
            </a:pPr>
            <a:r>
              <a:rPr lang="hu-HU" dirty="0">
                <a:latin typeface="Consolas" panose="020B0609020204030204" pitchFamily="49" charset="0"/>
                <a:cs typeface="Consolas" panose="020B0609020204030204" pitchFamily="49" charset="0"/>
              </a:rPr>
              <a:t>SELECT </a:t>
            </a:r>
            <a:r>
              <a:rPr lang="hu-HU" b="1" dirty="0">
                <a:latin typeface="Consolas" panose="020B0609020204030204" pitchFamily="49" charset="0"/>
                <a:cs typeface="Consolas" panose="020B0609020204030204" pitchFamily="49" charset="0"/>
              </a:rPr>
              <a:t>COUNT(*) </a:t>
            </a:r>
            <a:r>
              <a:rPr lang="hu-HU" dirty="0">
                <a:latin typeface="Consolas" panose="020B0609020204030204" pitchFamily="49" charset="0"/>
                <a:cs typeface="Consolas" panose="020B0609020204030204" pitchFamily="49" charset="0"/>
              </a:rPr>
              <a:t>FROM DEPARTMENTS;</a:t>
            </a:r>
          </a:p>
          <a:p>
            <a:pPr eaLnBrk="1" hangingPunct="1">
              <a:lnSpc>
                <a:spcPct val="150000"/>
              </a:lnSpc>
              <a:buFont typeface="Wingdings" pitchFamily="2" charset="2"/>
              <a:buNone/>
              <a:defRPr/>
            </a:pPr>
            <a:endParaRPr lang="hu-HU" dirty="0">
              <a:latin typeface="Consolas" panose="020B0609020204030204" pitchFamily="49" charset="0"/>
              <a:cs typeface="Consolas" panose="020B0609020204030204" pitchFamily="49" charset="0"/>
            </a:endParaRPr>
          </a:p>
        </p:txBody>
      </p:sp>
      <p:sp>
        <p:nvSpPr>
          <p:cNvPr id="31747" name="Dia számának helye 4"/>
          <p:cNvSpPr>
            <a:spLocks noGrp="1"/>
          </p:cNvSpPr>
          <p:nvPr>
            <p:ph type="sldNum" sz="quarter" idx="12"/>
          </p:nvPr>
        </p:nvSpPr>
        <p:spPr>
          <a:noFill/>
        </p:spPr>
        <p:txBody>
          <a:bodyPr/>
          <a:lstStyle/>
          <a:p>
            <a:fld id="{1B028E57-25FA-473D-ADE3-DE9E8585713E}" type="slidenum">
              <a:rPr lang="hu-HU" smtClean="0"/>
              <a:pPr/>
              <a:t>183</a:t>
            </a:fld>
            <a:endParaRPr lang="hu-HU"/>
          </a:p>
        </p:txBody>
      </p:sp>
      <p:sp>
        <p:nvSpPr>
          <p:cNvPr id="5" name="Szövegdoboz 4">
            <a:extLst>
              <a:ext uri="{FF2B5EF4-FFF2-40B4-BE49-F238E27FC236}">
                <a16:creationId xmlns:a16="http://schemas.microsoft.com/office/drawing/2014/main" id="{5A2F66DC-446D-4C01-A877-433A05FAA720}"/>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28207540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defRPr/>
            </a:pPr>
            <a:r>
              <a:rPr lang="hu-HU"/>
              <a:t>Csoportosítás</a:t>
            </a:r>
          </a:p>
        </p:txBody>
      </p:sp>
      <p:sp>
        <p:nvSpPr>
          <p:cNvPr id="32771" name="Rectangle 3"/>
          <p:cNvSpPr>
            <a:spLocks noGrp="1" noChangeArrowheads="1"/>
          </p:cNvSpPr>
          <p:nvPr>
            <p:ph idx="1"/>
          </p:nvPr>
        </p:nvSpPr>
        <p:spPr/>
        <p:txBody>
          <a:bodyPr>
            <a:normAutofit fontScale="92500"/>
          </a:bodyPr>
          <a:lstStyle/>
          <a:p>
            <a:pPr marL="82296" indent="0" eaLnBrk="1" hangingPunct="1">
              <a:buNone/>
              <a:defRPr/>
            </a:pPr>
            <a:r>
              <a:rPr lang="hu-HU" b="1" dirty="0"/>
              <a:t>GROUP  BY</a:t>
            </a:r>
          </a:p>
          <a:p>
            <a:pPr eaLnBrk="1" hangingPunct="1">
              <a:defRPr/>
            </a:pPr>
            <a:r>
              <a:rPr lang="hu-HU" sz="2800" dirty="0"/>
              <a:t>Csoportosítás valamely attribútum(ok) értékei szerint, </a:t>
            </a:r>
            <a:r>
              <a:rPr lang="hu-HU" sz="2800" dirty="0" err="1"/>
              <a:t>pl</a:t>
            </a:r>
            <a:r>
              <a:rPr lang="hu-HU" sz="2800" dirty="0"/>
              <a:t>:</a:t>
            </a:r>
          </a:p>
          <a:p>
            <a:pPr eaLnBrk="1" hangingPunct="1">
              <a:buFont typeface="Wingdings" pitchFamily="2" charset="2"/>
              <a:buNone/>
              <a:defRPr/>
            </a:pPr>
            <a:endParaRPr lang="hu-HU" sz="2400" b="1" dirty="0"/>
          </a:p>
          <a:p>
            <a:pPr>
              <a:lnSpc>
                <a:spcPct val="150000"/>
              </a:lnSpc>
              <a:buNone/>
              <a:defRPr/>
            </a:pPr>
            <a:r>
              <a:rPr lang="hu-HU" sz="2400" b="1" dirty="0">
                <a:cs typeface="Consolas" panose="020B0609020204030204" pitchFamily="49" charset="0"/>
              </a:rPr>
              <a:t>GROUP BY </a:t>
            </a:r>
            <a:r>
              <a:rPr lang="hu-HU" sz="2400" dirty="0" err="1">
                <a:latin typeface="Consolas" panose="020B0609020204030204" pitchFamily="49" charset="0"/>
                <a:cs typeface="Consolas" panose="020B0609020204030204" pitchFamily="49" charset="0"/>
              </a:rPr>
              <a:t>department_id</a:t>
            </a:r>
            <a:r>
              <a:rPr lang="hu-HU" sz="2400" dirty="0">
                <a:latin typeface="Consolas" panose="020B0609020204030204" pitchFamily="49" charset="0"/>
                <a:cs typeface="Consolas" panose="020B0609020204030204" pitchFamily="49" charset="0"/>
              </a:rPr>
              <a:t> </a:t>
            </a:r>
            <a:r>
              <a:rPr lang="hu-HU" sz="2400" b="1" dirty="0">
                <a:cs typeface="Consolas" panose="020B0609020204030204" pitchFamily="49" charset="0"/>
              </a:rPr>
              <a:t>: </a:t>
            </a:r>
            <a:r>
              <a:rPr lang="hu-HU" sz="2400" dirty="0">
                <a:cs typeface="Consolas" panose="020B0609020204030204" pitchFamily="49" charset="0"/>
              </a:rPr>
              <a:t> részlegazonosító szerint</a:t>
            </a:r>
          </a:p>
          <a:p>
            <a:pPr>
              <a:lnSpc>
                <a:spcPct val="150000"/>
              </a:lnSpc>
              <a:buNone/>
              <a:defRPr/>
            </a:pPr>
            <a:r>
              <a:rPr lang="hu-HU" sz="2400" b="1" dirty="0">
                <a:cs typeface="Consolas" panose="020B0609020204030204" pitchFamily="49" charset="0"/>
              </a:rPr>
              <a:t>GROUP BY </a:t>
            </a:r>
            <a:r>
              <a:rPr lang="hu-HU" sz="2400" dirty="0" err="1">
                <a:cs typeface="Consolas" panose="020B0609020204030204" pitchFamily="49" charset="0"/>
              </a:rPr>
              <a:t>job</a:t>
            </a:r>
            <a:r>
              <a:rPr lang="hu-HU" sz="2400" dirty="0">
                <a:cs typeface="Consolas" panose="020B0609020204030204" pitchFamily="49" charset="0"/>
              </a:rPr>
              <a:t>_</a:t>
            </a:r>
            <a:r>
              <a:rPr lang="hu-HU" sz="2400" dirty="0" err="1">
                <a:cs typeface="Consolas" panose="020B0609020204030204" pitchFamily="49" charset="0"/>
              </a:rPr>
              <a:t>id</a:t>
            </a:r>
            <a:r>
              <a:rPr lang="hu-HU" sz="2400" b="1" dirty="0">
                <a:cs typeface="Consolas" panose="020B0609020204030204" pitchFamily="49" charset="0"/>
              </a:rPr>
              <a:t>:</a:t>
            </a:r>
            <a:r>
              <a:rPr lang="hu-HU" sz="2400" dirty="0">
                <a:cs typeface="Consolas" panose="020B0609020204030204" pitchFamily="49" charset="0"/>
              </a:rPr>
              <a:t>  munkakör azonosító szerint</a:t>
            </a:r>
          </a:p>
          <a:p>
            <a:pPr>
              <a:lnSpc>
                <a:spcPct val="150000"/>
              </a:lnSpc>
              <a:buNone/>
              <a:defRPr/>
            </a:pPr>
            <a:r>
              <a:rPr lang="hu-HU" sz="2400" b="1" dirty="0">
                <a:cs typeface="Consolas" panose="020B0609020204030204" pitchFamily="49" charset="0"/>
              </a:rPr>
              <a:t>GROUP BY </a:t>
            </a:r>
            <a:r>
              <a:rPr lang="hu-HU" sz="2400" dirty="0" err="1">
                <a:latin typeface="Consolas" panose="020B0609020204030204" pitchFamily="49" charset="0"/>
                <a:cs typeface="Consolas" panose="020B0609020204030204" pitchFamily="49" charset="0"/>
              </a:rPr>
              <a:t>department_id</a:t>
            </a:r>
            <a:r>
              <a:rPr lang="hu-HU" sz="2400" dirty="0">
                <a:cs typeface="Consolas" panose="020B0609020204030204" pitchFamily="49" charset="0"/>
              </a:rPr>
              <a:t>,  </a:t>
            </a:r>
            <a:r>
              <a:rPr lang="hu-HU" sz="2400" dirty="0" err="1">
                <a:cs typeface="Consolas" panose="020B0609020204030204" pitchFamily="49" charset="0"/>
              </a:rPr>
              <a:t>job_id</a:t>
            </a:r>
            <a:r>
              <a:rPr lang="hu-HU" sz="2400" b="1" dirty="0">
                <a:cs typeface="Consolas" panose="020B0609020204030204" pitchFamily="49" charset="0"/>
              </a:rPr>
              <a:t>: </a:t>
            </a:r>
            <a:r>
              <a:rPr lang="hu-HU" sz="2400" dirty="0">
                <a:cs typeface="Consolas" panose="020B0609020204030204" pitchFamily="49" charset="0"/>
              </a:rPr>
              <a:t>részleg szerint, azon belül munkakör szerint</a:t>
            </a:r>
          </a:p>
          <a:p>
            <a:pPr>
              <a:lnSpc>
                <a:spcPct val="150000"/>
              </a:lnSpc>
              <a:buFont typeface="Wingdings" panose="05000000000000000000" pitchFamily="2" charset="2"/>
              <a:buChar char="Ø"/>
              <a:defRPr/>
            </a:pPr>
            <a:r>
              <a:rPr lang="hu-HU" sz="2400" dirty="0">
                <a:cs typeface="Consolas" panose="020B0609020204030204" pitchFamily="49" charset="0"/>
              </a:rPr>
              <a:t>Helye: a WHERE után, az ORDER BY előtt</a:t>
            </a:r>
          </a:p>
        </p:txBody>
      </p:sp>
      <p:sp>
        <p:nvSpPr>
          <p:cNvPr id="31747" name="Dia számának helye 4"/>
          <p:cNvSpPr>
            <a:spLocks noGrp="1"/>
          </p:cNvSpPr>
          <p:nvPr>
            <p:ph type="sldNum" sz="quarter" idx="12"/>
          </p:nvPr>
        </p:nvSpPr>
        <p:spPr>
          <a:noFill/>
        </p:spPr>
        <p:txBody>
          <a:bodyPr/>
          <a:lstStyle/>
          <a:p>
            <a:fld id="{1B028E57-25FA-473D-ADE3-DE9E8585713E}" type="slidenum">
              <a:rPr lang="hu-HU" smtClean="0"/>
              <a:pPr/>
              <a:t>184</a:t>
            </a:fld>
            <a:endParaRPr lang="hu-HU"/>
          </a:p>
        </p:txBody>
      </p:sp>
      <p:sp>
        <p:nvSpPr>
          <p:cNvPr id="5" name="Szövegdoboz 4">
            <a:extLst>
              <a:ext uri="{FF2B5EF4-FFF2-40B4-BE49-F238E27FC236}">
                <a16:creationId xmlns:a16="http://schemas.microsoft.com/office/drawing/2014/main" id="{09691609-8736-4797-9A05-57187EED288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93416472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defRPr/>
            </a:pPr>
            <a:r>
              <a:rPr lang="hu-HU" dirty="0"/>
              <a:t>Csoportosítás</a:t>
            </a:r>
          </a:p>
        </p:txBody>
      </p:sp>
      <p:sp>
        <p:nvSpPr>
          <p:cNvPr id="32771" name="Rectangle 3"/>
          <p:cNvSpPr>
            <a:spLocks noGrp="1" noChangeArrowheads="1"/>
          </p:cNvSpPr>
          <p:nvPr>
            <p:ph idx="1"/>
          </p:nvPr>
        </p:nvSpPr>
        <p:spPr/>
        <p:txBody>
          <a:bodyPr/>
          <a:lstStyle/>
          <a:p>
            <a:pPr eaLnBrk="1" hangingPunct="1">
              <a:defRPr/>
            </a:pPr>
            <a:r>
              <a:rPr lang="hu-HU" dirty="0"/>
              <a:t>Példa: legnagyobb fizetés részlegenként</a:t>
            </a:r>
          </a:p>
          <a:p>
            <a:pPr eaLnBrk="1" hangingPunct="1">
              <a:buFont typeface="Wingdings" pitchFamily="2" charset="2"/>
              <a:buNone/>
              <a:defRPr/>
            </a:pPr>
            <a:endParaRPr lang="hu-HU" b="1" dirty="0"/>
          </a:p>
          <a:p>
            <a:pPr>
              <a:lnSpc>
                <a:spcPct val="15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department_id</a:t>
            </a:r>
            <a:r>
              <a:rPr lang="hu-HU" b="1" dirty="0">
                <a:latin typeface="Consolas" panose="020B0609020204030204" pitchFamily="49" charset="0"/>
                <a:cs typeface="Consolas" panose="020B0609020204030204" pitchFamily="49" charset="0"/>
              </a:rPr>
              <a:t>, MAX(</a:t>
            </a:r>
            <a:r>
              <a:rPr lang="hu-HU" dirty="0" err="1">
                <a:latin typeface="Consolas" panose="020B0609020204030204" pitchFamily="49" charset="0"/>
                <a:cs typeface="Consolas" panose="020B0609020204030204" pitchFamily="49" charset="0"/>
              </a:rPr>
              <a:t>salary</a:t>
            </a:r>
            <a:r>
              <a:rPr lang="hu-HU" b="1" dirty="0">
                <a:latin typeface="Consolas" panose="020B0609020204030204" pitchFamily="49" charset="0"/>
                <a:cs typeface="Consolas" panose="020B0609020204030204" pitchFamily="49" charset="0"/>
              </a:rPr>
              <a:t>)</a:t>
            </a:r>
          </a:p>
          <a:p>
            <a:pPr>
              <a:lnSpc>
                <a:spcPct val="150000"/>
              </a:lnSpc>
              <a:buNone/>
              <a:defRPr/>
            </a:pPr>
            <a:r>
              <a:rPr lang="hu-HU" b="1" dirty="0">
                <a:latin typeface="Consolas" panose="020B0609020204030204" pitchFamily="49" charset="0"/>
                <a:cs typeface="Consolas" panose="020B0609020204030204" pitchFamily="49" charset="0"/>
              </a:rPr>
              <a:t>FROM </a:t>
            </a:r>
            <a:r>
              <a:rPr lang="hu-HU" dirty="0">
                <a:latin typeface="Consolas" panose="020B0609020204030204" pitchFamily="49" charset="0"/>
                <a:cs typeface="Consolas" panose="020B0609020204030204" pitchFamily="49" charset="0"/>
              </a:rPr>
              <a:t>EMPLOYEES</a:t>
            </a:r>
          </a:p>
          <a:p>
            <a:pPr>
              <a:lnSpc>
                <a:spcPct val="150000"/>
              </a:lnSpc>
              <a:buNone/>
              <a:defRPr/>
            </a:pPr>
            <a:r>
              <a:rPr lang="hu-HU" b="1"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department_id</a:t>
            </a:r>
            <a:r>
              <a:rPr lang="hu-HU" b="1" dirty="0">
                <a:latin typeface="Consolas" panose="020B0609020204030204" pitchFamily="49" charset="0"/>
                <a:cs typeface="Consolas" panose="020B0609020204030204" pitchFamily="49" charset="0"/>
              </a:rPr>
              <a:t>;</a:t>
            </a:r>
          </a:p>
        </p:txBody>
      </p:sp>
      <p:sp>
        <p:nvSpPr>
          <p:cNvPr id="31747" name="Dia számának helye 4"/>
          <p:cNvSpPr>
            <a:spLocks noGrp="1"/>
          </p:cNvSpPr>
          <p:nvPr>
            <p:ph type="sldNum" sz="quarter" idx="12"/>
          </p:nvPr>
        </p:nvSpPr>
        <p:spPr>
          <a:noFill/>
        </p:spPr>
        <p:txBody>
          <a:bodyPr/>
          <a:lstStyle/>
          <a:p>
            <a:fld id="{1B028E57-25FA-473D-ADE3-DE9E8585713E}" type="slidenum">
              <a:rPr lang="hu-HU" smtClean="0"/>
              <a:pPr/>
              <a:t>185</a:t>
            </a:fld>
            <a:endParaRPr lang="hu-HU"/>
          </a:p>
        </p:txBody>
      </p:sp>
      <p:sp>
        <p:nvSpPr>
          <p:cNvPr id="5" name="Szövegdoboz 4">
            <a:extLst>
              <a:ext uri="{FF2B5EF4-FFF2-40B4-BE49-F238E27FC236}">
                <a16:creationId xmlns:a16="http://schemas.microsoft.com/office/drawing/2014/main" id="{A378E14D-6765-4CBB-A0F5-FD32BBC566BD}"/>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defRPr/>
            </a:pPr>
            <a:r>
              <a:rPr lang="hu-HU"/>
              <a:t>Csoportosítás</a:t>
            </a:r>
          </a:p>
        </p:txBody>
      </p:sp>
      <p:sp>
        <p:nvSpPr>
          <p:cNvPr id="32771" name="Rectangle 3"/>
          <p:cNvSpPr>
            <a:spLocks noGrp="1" noChangeArrowheads="1"/>
          </p:cNvSpPr>
          <p:nvPr>
            <p:ph idx="1"/>
          </p:nvPr>
        </p:nvSpPr>
        <p:spPr/>
        <p:txBody>
          <a:bodyPr>
            <a:normAutofit fontScale="92500" lnSpcReduction="20000"/>
          </a:bodyPr>
          <a:lstStyle/>
          <a:p>
            <a:pPr eaLnBrk="1" hangingPunct="1">
              <a:defRPr/>
            </a:pPr>
            <a:r>
              <a:rPr lang="hu-HU" dirty="0"/>
              <a:t>A csoportosítás miatt nem szerepelhet bármi a </a:t>
            </a:r>
            <a:r>
              <a:rPr lang="hu-HU" dirty="0" err="1"/>
              <a:t>SELECT-ben</a:t>
            </a:r>
            <a:r>
              <a:rPr lang="hu-HU" dirty="0"/>
              <a:t>!</a:t>
            </a:r>
          </a:p>
          <a:p>
            <a:pPr lvl="1">
              <a:defRPr/>
            </a:pPr>
            <a:r>
              <a:rPr lang="hu-HU" dirty="0"/>
              <a:t>nem listázható olyan attribútum, ami szerint nem csoportosítunk</a:t>
            </a:r>
          </a:p>
          <a:p>
            <a:pPr>
              <a:defRPr/>
            </a:pPr>
            <a:r>
              <a:rPr lang="hu-HU" dirty="0"/>
              <a:t>Szerepelhet: </a:t>
            </a:r>
            <a:r>
              <a:rPr lang="hu-HU" b="1" dirty="0"/>
              <a:t>csoportosító attribútum, csoportfüggvény vagy konstans, illetve az ezekből alkotott kifejezések</a:t>
            </a:r>
          </a:p>
          <a:p>
            <a:pPr eaLnBrk="1" hangingPunct="1">
              <a:lnSpc>
                <a:spcPct val="110000"/>
              </a:lnSpc>
              <a:buFont typeface="Wingdings" pitchFamily="2" charset="2"/>
              <a:buNone/>
              <a:defRPr/>
            </a:pPr>
            <a:endParaRPr lang="hu-HU" sz="1300" dirty="0">
              <a:latin typeface="Consolas" panose="020B0609020204030204" pitchFamily="49" charset="0"/>
              <a:cs typeface="Consolas" panose="020B0609020204030204" pitchFamily="49" charset="0"/>
            </a:endParaRPr>
          </a:p>
          <a:p>
            <a:pPr>
              <a:lnSpc>
                <a:spcPct val="110000"/>
              </a:lnSpc>
              <a:buNone/>
              <a:defRPr/>
            </a:pPr>
            <a:r>
              <a:rPr lang="hu-HU" sz="30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department_id</a:t>
            </a:r>
            <a:r>
              <a:rPr lang="hu-HU" sz="3000" dirty="0">
                <a:latin typeface="Consolas" panose="020B0609020204030204" pitchFamily="49" charset="0"/>
                <a:cs typeface="Consolas" panose="020B0609020204030204" pitchFamily="49" charset="0"/>
              </a:rPr>
              <a:t>, </a:t>
            </a:r>
            <a:r>
              <a:rPr lang="en-US" sz="2800" strike="sngStrike" dirty="0">
                <a:solidFill>
                  <a:srgbClr val="C00000"/>
                </a:solidFill>
              </a:rPr>
              <a:t>salary</a:t>
            </a:r>
            <a:r>
              <a:rPr lang="hu-HU" sz="3000" strike="sngStrike" dirty="0">
                <a:solidFill>
                  <a:srgbClr val="C00000"/>
                </a:solidFill>
                <a:latin typeface="Consolas" panose="020B0609020204030204" pitchFamily="49" charset="0"/>
                <a:cs typeface="Consolas" panose="020B0609020204030204" pitchFamily="49" charset="0"/>
              </a:rPr>
              <a:t>,</a:t>
            </a:r>
            <a:r>
              <a:rPr lang="hu-HU" sz="3000" dirty="0">
                <a:solidFill>
                  <a:srgbClr val="C00000"/>
                </a:solidFill>
                <a:latin typeface="Consolas" panose="020B0609020204030204" pitchFamily="49" charset="0"/>
                <a:cs typeface="Consolas" panose="020B0609020204030204" pitchFamily="49" charset="0"/>
              </a:rPr>
              <a:t> </a:t>
            </a:r>
            <a:r>
              <a:rPr lang="hu-HU" sz="3000" dirty="0">
                <a:latin typeface="Consolas" panose="020B0609020204030204" pitchFamily="49" charset="0"/>
                <a:cs typeface="Consolas" panose="020B0609020204030204" pitchFamily="49" charset="0"/>
              </a:rPr>
              <a:t>SUM(</a:t>
            </a:r>
            <a:r>
              <a:rPr lang="en-US" sz="2800" dirty="0"/>
              <a:t>salary</a:t>
            </a:r>
            <a:r>
              <a:rPr lang="hu-HU" sz="3000" dirty="0">
                <a:latin typeface="Consolas" panose="020B0609020204030204" pitchFamily="49" charset="0"/>
                <a:cs typeface="Consolas" panose="020B0609020204030204" pitchFamily="49" charset="0"/>
              </a:rPr>
              <a:t>)</a:t>
            </a:r>
          </a:p>
          <a:p>
            <a:pPr>
              <a:lnSpc>
                <a:spcPct val="110000"/>
              </a:lnSpc>
              <a:buNone/>
              <a:defRPr/>
            </a:pPr>
            <a:r>
              <a:rPr lang="hu-HU" sz="3000" dirty="0">
                <a:latin typeface="Consolas" panose="020B0609020204030204" pitchFamily="49" charset="0"/>
                <a:cs typeface="Consolas" panose="020B0609020204030204" pitchFamily="49" charset="0"/>
              </a:rPr>
              <a:t>FROM </a:t>
            </a:r>
            <a:r>
              <a:rPr lang="hu-HU" sz="2800" dirty="0">
                <a:latin typeface="Consolas" panose="020B0609020204030204" pitchFamily="49" charset="0"/>
                <a:cs typeface="Consolas" panose="020B0609020204030204" pitchFamily="49" charset="0"/>
              </a:rPr>
              <a:t>EMPLOYEES</a:t>
            </a:r>
            <a:endParaRPr lang="hu-HU" sz="3000" dirty="0">
              <a:latin typeface="Consolas" panose="020B0609020204030204" pitchFamily="49" charset="0"/>
              <a:cs typeface="Consolas" panose="020B0609020204030204" pitchFamily="49" charset="0"/>
            </a:endParaRPr>
          </a:p>
          <a:p>
            <a:pPr>
              <a:lnSpc>
                <a:spcPct val="110000"/>
              </a:lnSpc>
              <a:buNone/>
              <a:defRPr/>
            </a:pPr>
            <a:r>
              <a:rPr lang="hu-HU" sz="3000"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department_id</a:t>
            </a:r>
            <a:r>
              <a:rPr lang="hu-HU" sz="3000" dirty="0">
                <a:latin typeface="Consolas" panose="020B0609020204030204" pitchFamily="49" charset="0"/>
                <a:cs typeface="Consolas" panose="020B0609020204030204" pitchFamily="49" charset="0"/>
              </a:rPr>
              <a:t>;</a:t>
            </a:r>
          </a:p>
        </p:txBody>
      </p:sp>
      <p:sp>
        <p:nvSpPr>
          <p:cNvPr id="31747" name="Dia számának helye 4"/>
          <p:cNvSpPr>
            <a:spLocks noGrp="1"/>
          </p:cNvSpPr>
          <p:nvPr>
            <p:ph type="sldNum" sz="quarter" idx="12"/>
          </p:nvPr>
        </p:nvSpPr>
        <p:spPr>
          <a:noFill/>
        </p:spPr>
        <p:txBody>
          <a:bodyPr/>
          <a:lstStyle/>
          <a:p>
            <a:fld id="{1B028E57-25FA-473D-ADE3-DE9E8585713E}" type="slidenum">
              <a:rPr lang="hu-HU" smtClean="0"/>
              <a:pPr/>
              <a:t>186</a:t>
            </a:fld>
            <a:endParaRPr lang="hu-HU"/>
          </a:p>
        </p:txBody>
      </p:sp>
      <p:sp>
        <p:nvSpPr>
          <p:cNvPr id="5" name="Szövegdoboz 4">
            <a:extLst>
              <a:ext uri="{FF2B5EF4-FFF2-40B4-BE49-F238E27FC236}">
                <a16:creationId xmlns:a16="http://schemas.microsoft.com/office/drawing/2014/main" id="{6A0701BE-7710-4911-A829-54CD033460A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83006202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Csoportosítás</a:t>
            </a:r>
          </a:p>
        </p:txBody>
      </p:sp>
      <p:sp>
        <p:nvSpPr>
          <p:cNvPr id="3" name="Tartalom helye 2"/>
          <p:cNvSpPr>
            <a:spLocks noGrp="1"/>
          </p:cNvSpPr>
          <p:nvPr>
            <p:ph idx="1"/>
          </p:nvPr>
        </p:nvSpPr>
        <p:spPr>
          <a:xfrm>
            <a:off x="1435608" y="1447800"/>
            <a:ext cx="7816912" cy="4800600"/>
          </a:xfrm>
        </p:spPr>
        <p:txBody>
          <a:bodyPr>
            <a:normAutofit fontScale="85000" lnSpcReduction="20000"/>
          </a:bodyPr>
          <a:lstStyle/>
          <a:p>
            <a:r>
              <a:rPr lang="hu-HU" dirty="0"/>
              <a:t>A legkisebb jövedelem </a:t>
            </a:r>
            <a:r>
              <a:rPr lang="en-US" dirty="0"/>
              <a:t>salary*(</a:t>
            </a:r>
            <a:r>
              <a:rPr lang="hu-HU" dirty="0"/>
              <a:t>1</a:t>
            </a:r>
            <a:r>
              <a:rPr lang="en-US" dirty="0"/>
              <a:t>+NVL(commission_pct,0)</a:t>
            </a:r>
            <a:r>
              <a:rPr lang="hu-HU" dirty="0"/>
              <a:t>) munkakörönként…</a:t>
            </a:r>
          </a:p>
          <a:p>
            <a:endParaRPr lang="hu-HU" dirty="0"/>
          </a:p>
          <a:p>
            <a:pPr>
              <a:lnSpc>
                <a:spcPct val="15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job_id</a:t>
            </a:r>
            <a:r>
              <a:rPr lang="hu-HU" b="1" dirty="0">
                <a:latin typeface="Consolas" panose="020B0609020204030204" pitchFamily="49" charset="0"/>
                <a:cs typeface="Consolas" panose="020B0609020204030204" pitchFamily="49" charset="0"/>
              </a:rPr>
              <a:t> Munkakör, </a:t>
            </a:r>
          </a:p>
          <a:p>
            <a:pPr>
              <a:lnSpc>
                <a:spcPct val="150000"/>
              </a:lnSpc>
              <a:buNone/>
              <a:defRPr/>
            </a:pPr>
            <a:r>
              <a:rPr lang="hu-HU" b="1" dirty="0">
                <a:latin typeface="Consolas" panose="020B0609020204030204" pitchFamily="49" charset="0"/>
                <a:cs typeface="Consolas" panose="020B0609020204030204" pitchFamily="49" charset="0"/>
              </a:rPr>
              <a:t>	MIN(</a:t>
            </a:r>
            <a:r>
              <a:rPr lang="en-US" dirty="0"/>
              <a:t>salary*(</a:t>
            </a:r>
            <a:r>
              <a:rPr lang="hu-HU" dirty="0"/>
              <a:t>1</a:t>
            </a:r>
            <a:r>
              <a:rPr lang="en-US" dirty="0"/>
              <a:t>+NVL(commission_pct,0)</a:t>
            </a:r>
            <a:r>
              <a:rPr lang="hu-HU" dirty="0"/>
              <a:t>)</a:t>
            </a:r>
            <a:r>
              <a:rPr lang="en-US" dirty="0"/>
              <a:t>) </a:t>
            </a:r>
            <a:r>
              <a:rPr lang="hu-HU" b="1" dirty="0">
                <a:latin typeface="Consolas" panose="020B0609020204030204" pitchFamily="49" charset="0"/>
                <a:cs typeface="Consolas" panose="020B0609020204030204" pitchFamily="49" charset="0"/>
              </a:rPr>
              <a:t>Legkisebb</a:t>
            </a:r>
          </a:p>
          <a:p>
            <a:pPr>
              <a:lnSpc>
                <a:spcPct val="150000"/>
              </a:lnSpc>
              <a:buNone/>
              <a:defRPr/>
            </a:pPr>
            <a:r>
              <a:rPr lang="hu-HU" b="1" dirty="0">
                <a:latin typeface="Consolas" panose="020B0609020204030204" pitchFamily="49" charset="0"/>
                <a:cs typeface="Consolas" panose="020B0609020204030204" pitchFamily="49" charset="0"/>
              </a:rPr>
              <a:t>FROM </a:t>
            </a:r>
            <a:r>
              <a:rPr lang="hu-HU" dirty="0">
                <a:latin typeface="Consolas" panose="020B0609020204030204" pitchFamily="49" charset="0"/>
                <a:cs typeface="Consolas" panose="020B0609020204030204" pitchFamily="49" charset="0"/>
              </a:rPr>
              <a:t>EMPLOYEES</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job_id</a:t>
            </a:r>
            <a:r>
              <a:rPr lang="hu-HU" b="1" dirty="0">
                <a:latin typeface="Consolas" panose="020B0609020204030204" pitchFamily="49" charset="0"/>
                <a:cs typeface="Consolas" panose="020B0609020204030204" pitchFamily="49" charset="0"/>
              </a:rPr>
              <a:t>;</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187</a:t>
            </a:fld>
            <a:endParaRPr lang="hu-HU"/>
          </a:p>
        </p:txBody>
      </p:sp>
    </p:spTree>
    <p:extLst>
      <p:ext uri="{BB962C8B-B14F-4D97-AF65-F5344CB8AC3E}">
        <p14:creationId xmlns:p14="http://schemas.microsoft.com/office/powerpoint/2010/main" val="103124248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Csoportosítás</a:t>
            </a:r>
          </a:p>
        </p:txBody>
      </p:sp>
      <p:sp>
        <p:nvSpPr>
          <p:cNvPr id="3" name="Tartalom helye 2"/>
          <p:cNvSpPr>
            <a:spLocks noGrp="1"/>
          </p:cNvSpPr>
          <p:nvPr>
            <p:ph idx="1"/>
          </p:nvPr>
        </p:nvSpPr>
        <p:spPr/>
        <p:txBody>
          <a:bodyPr>
            <a:normAutofit fontScale="77500" lnSpcReduction="20000"/>
          </a:bodyPr>
          <a:lstStyle/>
          <a:p>
            <a:r>
              <a:rPr lang="hu-HU" dirty="0"/>
              <a:t>Az átlagfizetés főnökönként…</a:t>
            </a:r>
          </a:p>
          <a:p>
            <a:endParaRPr lang="hu-HU" dirty="0"/>
          </a:p>
          <a:p>
            <a:pPr>
              <a:lnSpc>
                <a:spcPct val="15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manager_id</a:t>
            </a:r>
            <a:r>
              <a:rPr lang="hu-HU" b="1" dirty="0">
                <a:latin typeface="Consolas" panose="020B0609020204030204" pitchFamily="49" charset="0"/>
                <a:cs typeface="Consolas" panose="020B0609020204030204" pitchFamily="49" charset="0"/>
              </a:rPr>
              <a:t> Főnökazonosító, </a:t>
            </a:r>
          </a:p>
          <a:p>
            <a:pPr>
              <a:lnSpc>
                <a:spcPct val="150000"/>
              </a:lnSpc>
              <a:buNone/>
              <a:defRPr/>
            </a:pPr>
            <a:r>
              <a:rPr lang="hu-HU" b="1" dirty="0">
                <a:latin typeface="Consolas" panose="020B0609020204030204" pitchFamily="49" charset="0"/>
                <a:cs typeface="Consolas" panose="020B0609020204030204" pitchFamily="49" charset="0"/>
              </a:rPr>
              <a:t>		ROUND(AVG(</a:t>
            </a:r>
            <a:r>
              <a:rPr lang="hu-HU" dirty="0" err="1">
                <a:latin typeface="Consolas" panose="020B0609020204030204" pitchFamily="49" charset="0"/>
                <a:cs typeface="Consolas" panose="020B0609020204030204" pitchFamily="49" charset="0"/>
              </a:rPr>
              <a:t>salary</a:t>
            </a:r>
            <a:r>
              <a:rPr lang="hu-HU" b="1" dirty="0">
                <a:latin typeface="Consolas" panose="020B0609020204030204" pitchFamily="49" charset="0"/>
                <a:cs typeface="Consolas" panose="020B0609020204030204" pitchFamily="49" charset="0"/>
              </a:rPr>
              <a:t>),2) Átlagfizu</a:t>
            </a:r>
          </a:p>
          <a:p>
            <a:pPr>
              <a:lnSpc>
                <a:spcPct val="150000"/>
              </a:lnSpc>
              <a:buNone/>
              <a:defRPr/>
            </a:pPr>
            <a:r>
              <a:rPr lang="hu-HU" b="1" dirty="0">
                <a:latin typeface="Consolas" panose="020B0609020204030204" pitchFamily="49" charset="0"/>
                <a:cs typeface="Consolas" panose="020B0609020204030204" pitchFamily="49" charset="0"/>
              </a:rPr>
              <a:t>FROM </a:t>
            </a:r>
            <a:r>
              <a:rPr lang="hu-HU" dirty="0">
                <a:latin typeface="Consolas" panose="020B0609020204030204" pitchFamily="49" charset="0"/>
                <a:cs typeface="Consolas" panose="020B0609020204030204" pitchFamily="49" charset="0"/>
              </a:rPr>
              <a:t>EMPLOYEES</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manager_id</a:t>
            </a:r>
            <a:r>
              <a:rPr lang="hu-HU" b="1" dirty="0">
                <a:latin typeface="Consolas" panose="020B0609020204030204" pitchFamily="49" charset="0"/>
                <a:cs typeface="Consolas" panose="020B0609020204030204" pitchFamily="49" charset="0"/>
              </a:rPr>
              <a:t>;</a:t>
            </a:r>
          </a:p>
          <a:p>
            <a:pPr>
              <a:lnSpc>
                <a:spcPct val="150000"/>
              </a:lnSpc>
              <a:defRPr/>
            </a:pPr>
            <a:r>
              <a:rPr lang="hu-HU" dirty="0">
                <a:cs typeface="Consolas" panose="020B0609020204030204" pitchFamily="49" charset="0"/>
              </a:rPr>
              <a:t>A ROUND függvény második paramétere a </a:t>
            </a:r>
            <a:r>
              <a:rPr lang="hu-HU" dirty="0" err="1">
                <a:cs typeface="Consolas" panose="020B0609020204030204" pitchFamily="49" charset="0"/>
              </a:rPr>
              <a:t>tizedeshelyek</a:t>
            </a:r>
            <a:r>
              <a:rPr lang="hu-HU" dirty="0">
                <a:cs typeface="Consolas" panose="020B0609020204030204" pitchFamily="49" charset="0"/>
              </a:rPr>
              <a:t> száma, alapértelmezés a 0 (egészre kerekítés)</a:t>
            </a:r>
          </a:p>
          <a:p>
            <a:pPr>
              <a:lnSpc>
                <a:spcPct val="150000"/>
              </a:lnSpc>
              <a:buNone/>
              <a:defRPr/>
            </a:pPr>
            <a:endParaRPr lang="hu-HU" b="1" dirty="0">
              <a:latin typeface="Consolas" panose="020B0609020204030204" pitchFamily="49" charset="0"/>
              <a:cs typeface="Consolas" panose="020B0609020204030204" pitchFamily="49" charset="0"/>
            </a:endParaRP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188</a:t>
            </a:fld>
            <a:endParaRPr lang="hu-HU"/>
          </a:p>
        </p:txBody>
      </p:sp>
    </p:spTree>
    <p:extLst>
      <p:ext uri="{BB962C8B-B14F-4D97-AF65-F5344CB8AC3E}">
        <p14:creationId xmlns:p14="http://schemas.microsoft.com/office/powerpoint/2010/main" val="18973067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Csoportosítás</a:t>
            </a:r>
          </a:p>
        </p:txBody>
      </p:sp>
      <p:sp>
        <p:nvSpPr>
          <p:cNvPr id="3" name="Tartalom helye 2"/>
          <p:cNvSpPr>
            <a:spLocks noGrp="1"/>
          </p:cNvSpPr>
          <p:nvPr>
            <p:ph idx="1"/>
          </p:nvPr>
        </p:nvSpPr>
        <p:spPr/>
        <p:txBody>
          <a:bodyPr>
            <a:normAutofit fontScale="85000" lnSpcReduction="20000"/>
          </a:bodyPr>
          <a:lstStyle/>
          <a:p>
            <a:r>
              <a:rPr lang="hu-HU" dirty="0"/>
              <a:t>Részlegenkénti </a:t>
            </a:r>
            <a:r>
              <a:rPr lang="hu-HU" dirty="0" err="1"/>
              <a:t>összfizetés</a:t>
            </a:r>
            <a:r>
              <a:rPr lang="hu-HU" dirty="0"/>
              <a:t> részlegek szerint rendezve…</a:t>
            </a:r>
          </a:p>
          <a:p>
            <a:endParaRPr lang="hu-HU" dirty="0"/>
          </a:p>
          <a:p>
            <a:pPr>
              <a:lnSpc>
                <a:spcPct val="15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Részleg, </a:t>
            </a:r>
          </a:p>
          <a:p>
            <a:pPr>
              <a:lnSpc>
                <a:spcPct val="150000"/>
              </a:lnSpc>
              <a:buNone/>
              <a:defRPr/>
            </a:pPr>
            <a:r>
              <a:rPr lang="hu-HU" b="1" dirty="0">
                <a:latin typeface="Consolas" panose="020B0609020204030204" pitchFamily="49" charset="0"/>
                <a:cs typeface="Consolas" panose="020B0609020204030204" pitchFamily="49" charset="0"/>
              </a:rPr>
              <a:t>			SUM(</a:t>
            </a:r>
            <a:r>
              <a:rPr lang="hu-HU" dirty="0" err="1">
                <a:latin typeface="Consolas" panose="020B0609020204030204" pitchFamily="49" charset="0"/>
                <a:cs typeface="Consolas" panose="020B0609020204030204" pitchFamily="49" charset="0"/>
              </a:rPr>
              <a:t>salary</a:t>
            </a:r>
            <a:r>
              <a:rPr lang="hu-HU" b="1"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Összfizetés</a:t>
            </a:r>
            <a:endParaRPr lang="hu-HU"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INNER JOIN </a:t>
            </a:r>
            <a:r>
              <a:rPr lang="hu-HU" dirty="0" err="1">
                <a:latin typeface="Consolas" panose="020B0609020204030204" pitchFamily="49" charset="0"/>
                <a:cs typeface="Consolas" panose="020B0609020204030204" pitchFamily="49" charset="0"/>
              </a:rPr>
              <a:t>departments</a:t>
            </a:r>
            <a:r>
              <a:rPr lang="hu-HU" dirty="0">
                <a:latin typeface="Consolas" panose="020B0609020204030204" pitchFamily="49" charset="0"/>
                <a:cs typeface="Consolas" panose="020B0609020204030204" pitchFamily="49" charset="0"/>
              </a:rPr>
              <a:t> USING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ORDER BY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b="1" dirty="0">
                <a:latin typeface="Consolas" panose="020B0609020204030204" pitchFamily="49" charset="0"/>
                <a:cs typeface="Consolas" panose="020B0609020204030204" pitchFamily="49" charset="0"/>
              </a:rPr>
              <a:t>;</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189</a:t>
            </a:fld>
            <a:endParaRPr lang="hu-HU"/>
          </a:p>
        </p:txBody>
      </p:sp>
      <p:sp>
        <p:nvSpPr>
          <p:cNvPr id="5" name="Szövegdoboz 4">
            <a:extLst>
              <a:ext uri="{FF2B5EF4-FFF2-40B4-BE49-F238E27FC236}">
                <a16:creationId xmlns:a16="http://schemas.microsoft.com/office/drawing/2014/main" id="{A0821F5A-FDB4-40FB-9D85-FD5B229F0045}"/>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94433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hu-HU" dirty="0"/>
              <a:t>Rendezés</a:t>
            </a:r>
          </a:p>
        </p:txBody>
      </p:sp>
      <p:sp>
        <p:nvSpPr>
          <p:cNvPr id="20483" name="Rectangle 3"/>
          <p:cNvSpPr>
            <a:spLocks noGrp="1" noChangeArrowheads="1"/>
          </p:cNvSpPr>
          <p:nvPr>
            <p:ph idx="1"/>
          </p:nvPr>
        </p:nvSpPr>
        <p:spPr>
          <a:xfrm>
            <a:off x="1435608" y="1447800"/>
            <a:ext cx="7498080" cy="5077544"/>
          </a:xfrm>
        </p:spPr>
        <p:txBody>
          <a:bodyPr>
            <a:normAutofit/>
          </a:bodyPr>
          <a:lstStyle/>
          <a:p>
            <a:pPr eaLnBrk="1" hangingPunct="1">
              <a:defRPr/>
            </a:pPr>
            <a:r>
              <a:rPr lang="hu-HU" dirty="0"/>
              <a:t>Rendezésnél hivatkozhatunk az oszlopok sorszámára (amilyen sorrendben a SELECT listában megjelennek).</a:t>
            </a:r>
          </a:p>
          <a:p>
            <a:pPr eaLnBrk="1" hangingPunct="1">
              <a:defRPr/>
            </a:pPr>
            <a:r>
              <a:rPr lang="hu-HU" b="1" dirty="0"/>
              <a:t>A sorszámozás itt 1-től indul!</a:t>
            </a:r>
          </a:p>
          <a:p>
            <a:pPr eaLnBrk="1" hangingPunct="1">
              <a:defRPr/>
            </a:pPr>
            <a:endParaRPr lang="hu-HU" sz="3600" dirty="0"/>
          </a:p>
          <a:p>
            <a:pPr>
              <a:buNone/>
              <a:defRPr/>
            </a:pPr>
            <a:r>
              <a:rPr lang="hu-HU" dirty="0">
                <a:latin typeface="Consolas" panose="020B0609020204030204" pitchFamily="49" charset="0"/>
                <a:cs typeface="Consolas" panose="020B0609020204030204" pitchFamily="49" charset="0"/>
              </a:rPr>
              <a:t>SELECT * 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a:t>
            </a:r>
          </a:p>
          <a:p>
            <a:pPr>
              <a:buNone/>
              <a:defRPr/>
            </a:pPr>
            <a:r>
              <a:rPr lang="hu-HU" dirty="0">
                <a:latin typeface="Consolas" panose="020B0609020204030204" pitchFamily="49" charset="0"/>
                <a:cs typeface="Consolas" panose="020B0609020204030204" pitchFamily="49" charset="0"/>
              </a:rPr>
              <a:t>ORDER BY 11 DESC, 2;</a:t>
            </a:r>
            <a:endParaRPr lang="hu-HU" sz="2800" dirty="0">
              <a:latin typeface="Consolas" panose="020B0609020204030204" pitchFamily="49" charset="0"/>
              <a:cs typeface="Consolas" panose="020B0609020204030204" pitchFamily="49" charset="0"/>
            </a:endParaRPr>
          </a:p>
        </p:txBody>
      </p:sp>
      <p:sp>
        <p:nvSpPr>
          <p:cNvPr id="14339" name="Dia számának helye 4"/>
          <p:cNvSpPr>
            <a:spLocks noGrp="1"/>
          </p:cNvSpPr>
          <p:nvPr>
            <p:ph type="sldNum" sz="quarter" idx="12"/>
          </p:nvPr>
        </p:nvSpPr>
        <p:spPr>
          <a:noFill/>
        </p:spPr>
        <p:txBody>
          <a:bodyPr/>
          <a:lstStyle/>
          <a:p>
            <a:fld id="{0865F023-0AEF-4F04-B889-A6C0543E9F83}" type="slidenum">
              <a:rPr lang="hu-HU" smtClean="0"/>
              <a:pPr/>
              <a:t>19</a:t>
            </a:fld>
            <a:endParaRPr lang="hu-HU"/>
          </a:p>
        </p:txBody>
      </p:sp>
    </p:spTree>
    <p:extLst>
      <p:ext uri="{BB962C8B-B14F-4D97-AF65-F5344CB8AC3E}">
        <p14:creationId xmlns:p14="http://schemas.microsoft.com/office/powerpoint/2010/main" val="22420516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Csoportosítás</a:t>
            </a:r>
          </a:p>
        </p:txBody>
      </p:sp>
      <p:sp>
        <p:nvSpPr>
          <p:cNvPr id="3" name="Tartalom helye 2"/>
          <p:cNvSpPr>
            <a:spLocks noGrp="1"/>
          </p:cNvSpPr>
          <p:nvPr>
            <p:ph idx="1"/>
          </p:nvPr>
        </p:nvSpPr>
        <p:spPr>
          <a:xfrm>
            <a:off x="1435608" y="1447800"/>
            <a:ext cx="7600888" cy="5149552"/>
          </a:xfrm>
        </p:spPr>
        <p:txBody>
          <a:bodyPr>
            <a:normAutofit fontScale="85000" lnSpcReduction="20000"/>
          </a:bodyPr>
          <a:lstStyle/>
          <a:p>
            <a:r>
              <a:rPr lang="hu-HU" dirty="0"/>
              <a:t>Hányan dolgoznak a különböző munkakörökben 5000 dollárnál nagyobb fizetéssel?</a:t>
            </a:r>
          </a:p>
          <a:p>
            <a:pPr>
              <a:lnSpc>
                <a:spcPct val="160000"/>
              </a:lnSpc>
              <a:buNone/>
              <a:defRPr/>
            </a:pPr>
            <a:r>
              <a:rPr lang="hu-HU" sz="3300" b="1" dirty="0">
                <a:latin typeface="Consolas" panose="020B0609020204030204" pitchFamily="49" charset="0"/>
                <a:cs typeface="Consolas" panose="020B0609020204030204" pitchFamily="49" charset="0"/>
              </a:rPr>
              <a:t>SELECT 	</a:t>
            </a:r>
            <a:r>
              <a:rPr lang="hu-HU" sz="3300" dirty="0" err="1">
                <a:latin typeface="Consolas" panose="020B0609020204030204" pitchFamily="49" charset="0"/>
                <a:cs typeface="Consolas" panose="020B0609020204030204" pitchFamily="49" charset="0"/>
              </a:rPr>
              <a:t>job</a:t>
            </a:r>
            <a:r>
              <a:rPr lang="hu-HU" sz="3300" dirty="0">
                <a:latin typeface="Consolas" panose="020B0609020204030204" pitchFamily="49" charset="0"/>
                <a:cs typeface="Consolas" panose="020B0609020204030204" pitchFamily="49" charset="0"/>
              </a:rPr>
              <a:t>_</a:t>
            </a:r>
            <a:r>
              <a:rPr lang="hu-HU" sz="3300" dirty="0" err="1">
                <a:latin typeface="Consolas" panose="020B0609020204030204" pitchFamily="49" charset="0"/>
                <a:cs typeface="Consolas" panose="020B0609020204030204" pitchFamily="49" charset="0"/>
              </a:rPr>
              <a:t>title</a:t>
            </a:r>
            <a:r>
              <a:rPr lang="hu-HU" sz="3300" b="1" dirty="0">
                <a:latin typeface="Consolas" panose="020B0609020204030204" pitchFamily="49" charset="0"/>
                <a:cs typeface="Consolas" panose="020B0609020204030204" pitchFamily="49" charset="0"/>
              </a:rPr>
              <a:t> </a:t>
            </a:r>
            <a:r>
              <a:rPr lang="hu-HU" sz="3300" dirty="0">
                <a:latin typeface="Consolas" panose="020B0609020204030204" pitchFamily="49" charset="0"/>
                <a:cs typeface="Consolas" panose="020B0609020204030204" pitchFamily="49" charset="0"/>
              </a:rPr>
              <a:t>Munkakör,</a:t>
            </a:r>
          </a:p>
          <a:p>
            <a:pPr>
              <a:lnSpc>
                <a:spcPct val="160000"/>
              </a:lnSpc>
              <a:buNone/>
              <a:defRPr/>
            </a:pPr>
            <a:r>
              <a:rPr lang="hu-HU" sz="3300" dirty="0">
                <a:latin typeface="Consolas" panose="020B0609020204030204" pitchFamily="49" charset="0"/>
                <a:cs typeface="Consolas" panose="020B0609020204030204" pitchFamily="49" charset="0"/>
              </a:rPr>
              <a:t>			COUNT(*) Létszám</a:t>
            </a:r>
          </a:p>
          <a:p>
            <a:pPr>
              <a:lnSpc>
                <a:spcPct val="160000"/>
              </a:lnSpc>
              <a:buNone/>
              <a:defRPr/>
            </a:pPr>
            <a:r>
              <a:rPr lang="hu-HU" sz="3300" b="1" dirty="0">
                <a:latin typeface="Consolas" panose="020B0609020204030204" pitchFamily="49" charset="0"/>
                <a:cs typeface="Consolas" panose="020B0609020204030204" pitchFamily="49" charset="0"/>
              </a:rPr>
              <a:t>FROM </a:t>
            </a:r>
            <a:r>
              <a:rPr lang="hu-HU" sz="3600" dirty="0" err="1">
                <a:latin typeface="Consolas" panose="020B0609020204030204" pitchFamily="49" charset="0"/>
                <a:cs typeface="Consolas" panose="020B0609020204030204" pitchFamily="49" charset="0"/>
              </a:rPr>
              <a:t>employees</a:t>
            </a:r>
            <a:r>
              <a:rPr lang="hu-HU" sz="3600" dirty="0">
                <a:latin typeface="Consolas" panose="020B0609020204030204" pitchFamily="49" charset="0"/>
                <a:cs typeface="Consolas" panose="020B0609020204030204" pitchFamily="49" charset="0"/>
              </a:rPr>
              <a:t> NATURAL JOIN </a:t>
            </a:r>
            <a:r>
              <a:rPr lang="hu-HU" sz="3600" dirty="0" err="1">
                <a:latin typeface="Consolas" panose="020B0609020204030204" pitchFamily="49" charset="0"/>
                <a:cs typeface="Consolas" panose="020B0609020204030204" pitchFamily="49" charset="0"/>
              </a:rPr>
              <a:t>jobs</a:t>
            </a:r>
            <a:endParaRPr lang="hu-HU" sz="3300" b="1" dirty="0">
              <a:latin typeface="Consolas" panose="020B0609020204030204" pitchFamily="49" charset="0"/>
              <a:cs typeface="Consolas" panose="020B0609020204030204" pitchFamily="49" charset="0"/>
            </a:endParaRPr>
          </a:p>
          <a:p>
            <a:pPr>
              <a:lnSpc>
                <a:spcPct val="160000"/>
              </a:lnSpc>
              <a:buNone/>
              <a:defRPr/>
            </a:pPr>
            <a:r>
              <a:rPr lang="hu-HU" sz="3300" b="1" dirty="0">
                <a:latin typeface="Consolas" panose="020B0609020204030204" pitchFamily="49" charset="0"/>
                <a:cs typeface="Consolas" panose="020B0609020204030204" pitchFamily="49" charset="0"/>
              </a:rPr>
              <a:t>WHERE </a:t>
            </a:r>
            <a:r>
              <a:rPr lang="hu-HU" sz="3300" dirty="0" err="1">
                <a:latin typeface="Consolas" panose="020B0609020204030204" pitchFamily="49" charset="0"/>
                <a:cs typeface="Consolas" panose="020B0609020204030204" pitchFamily="49" charset="0"/>
              </a:rPr>
              <a:t>salary</a:t>
            </a:r>
            <a:r>
              <a:rPr lang="hu-HU" sz="3300" b="1" dirty="0">
                <a:latin typeface="Consolas" panose="020B0609020204030204" pitchFamily="49" charset="0"/>
                <a:cs typeface="Consolas" panose="020B0609020204030204" pitchFamily="49" charset="0"/>
              </a:rPr>
              <a:t> </a:t>
            </a:r>
            <a:r>
              <a:rPr lang="hu-HU" sz="3300" dirty="0">
                <a:latin typeface="Consolas" panose="020B0609020204030204" pitchFamily="49" charset="0"/>
                <a:cs typeface="Consolas" panose="020B0609020204030204" pitchFamily="49" charset="0"/>
              </a:rPr>
              <a:t>&gt; 5000</a:t>
            </a:r>
          </a:p>
          <a:p>
            <a:pPr>
              <a:lnSpc>
                <a:spcPct val="160000"/>
              </a:lnSpc>
              <a:spcAft>
                <a:spcPts val="1800"/>
              </a:spcAft>
              <a:buNone/>
              <a:defRPr/>
            </a:pPr>
            <a:r>
              <a:rPr lang="hu-HU" sz="3300" b="1" dirty="0">
                <a:latin typeface="Consolas" panose="020B0609020204030204" pitchFamily="49" charset="0"/>
                <a:cs typeface="Consolas" panose="020B0609020204030204" pitchFamily="49" charset="0"/>
              </a:rPr>
              <a:t>GROUP BY </a:t>
            </a:r>
            <a:r>
              <a:rPr lang="hu-HU" sz="3300" dirty="0" err="1">
                <a:latin typeface="Consolas" panose="020B0609020204030204" pitchFamily="49" charset="0"/>
                <a:cs typeface="Consolas" panose="020B0609020204030204" pitchFamily="49" charset="0"/>
              </a:rPr>
              <a:t>job</a:t>
            </a:r>
            <a:r>
              <a:rPr lang="hu-HU" sz="3300" dirty="0">
                <a:latin typeface="Consolas" panose="020B0609020204030204" pitchFamily="49" charset="0"/>
                <a:cs typeface="Consolas" panose="020B0609020204030204" pitchFamily="49" charset="0"/>
              </a:rPr>
              <a:t>_</a:t>
            </a:r>
            <a:r>
              <a:rPr lang="hu-HU" sz="3300" dirty="0" err="1">
                <a:latin typeface="Consolas" panose="020B0609020204030204" pitchFamily="49" charset="0"/>
                <a:cs typeface="Consolas" panose="020B0609020204030204" pitchFamily="49" charset="0"/>
              </a:rPr>
              <a:t>title</a:t>
            </a:r>
            <a:r>
              <a:rPr lang="hu-HU" sz="3300" b="1" dirty="0">
                <a:latin typeface="Consolas" panose="020B0609020204030204" pitchFamily="49" charset="0"/>
                <a:cs typeface="Consolas" panose="020B0609020204030204" pitchFamily="49" charset="0"/>
              </a:rPr>
              <a:t>;</a:t>
            </a:r>
          </a:p>
          <a:p>
            <a:r>
              <a:rPr lang="hu-HU" dirty="0"/>
              <a:t>Ebben az esetben a </a:t>
            </a:r>
            <a:r>
              <a:rPr lang="hu-HU" dirty="0" err="1"/>
              <a:t>salary</a:t>
            </a:r>
            <a:r>
              <a:rPr lang="hu-HU" dirty="0"/>
              <a:t>&gt;5000 szűrés a csoportosítás előtt történik meg!</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190</a:t>
            </a:fld>
            <a:endParaRPr lang="hu-HU"/>
          </a:p>
        </p:txBody>
      </p:sp>
      <p:sp>
        <p:nvSpPr>
          <p:cNvPr id="5" name="Szövegdoboz 4">
            <a:extLst>
              <a:ext uri="{FF2B5EF4-FFF2-40B4-BE49-F238E27FC236}">
                <a16:creationId xmlns:a16="http://schemas.microsoft.com/office/drawing/2014/main" id="{A6B2F975-A326-40B0-AD37-CEC19DACC58D}"/>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90959822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COUNT függvényről</a:t>
            </a:r>
          </a:p>
        </p:txBody>
      </p:sp>
      <p:sp>
        <p:nvSpPr>
          <p:cNvPr id="3" name="Tartalom helye 2"/>
          <p:cNvSpPr>
            <a:spLocks noGrp="1"/>
          </p:cNvSpPr>
          <p:nvPr>
            <p:ph idx="1"/>
          </p:nvPr>
        </p:nvSpPr>
        <p:spPr>
          <a:xfrm>
            <a:off x="1435608" y="1447800"/>
            <a:ext cx="7600888" cy="5149552"/>
          </a:xfrm>
        </p:spPr>
        <p:txBody>
          <a:bodyPr>
            <a:normAutofit fontScale="77500" lnSpcReduction="20000"/>
          </a:bodyPr>
          <a:lstStyle/>
          <a:p>
            <a:r>
              <a:rPr lang="hu-HU" dirty="0"/>
              <a:t>A COUNT a nem-null előfordulásokat számolja, ha paramétert adunk neki:</a:t>
            </a:r>
          </a:p>
          <a:p>
            <a:endParaRPr lang="hu-HU" dirty="0"/>
          </a:p>
          <a:p>
            <a:pPr>
              <a:lnSpc>
                <a:spcPct val="16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job_id</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Munkakör</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COUNT(*) Létszám</a:t>
            </a:r>
          </a:p>
          <a:p>
            <a:pPr>
              <a:lnSpc>
                <a:spcPct val="160000"/>
              </a:lnSpc>
              <a:buNone/>
              <a:defRPr/>
            </a:pPr>
            <a:r>
              <a:rPr lang="hu-HU" b="1" dirty="0">
                <a:latin typeface="Consolas" panose="020B0609020204030204" pitchFamily="49" charset="0"/>
                <a:cs typeface="Consolas" panose="020B0609020204030204" pitchFamily="49" charset="0"/>
              </a:rPr>
              <a:t>FROM </a:t>
            </a:r>
            <a:r>
              <a:rPr lang="hu-HU" dirty="0">
                <a:latin typeface="Consolas" panose="020B0609020204030204" pitchFamily="49" charset="0"/>
                <a:cs typeface="Consolas" panose="020B0609020204030204" pitchFamily="49" charset="0"/>
              </a:rPr>
              <a:t>EMPLOYEES</a:t>
            </a:r>
            <a:r>
              <a:rPr lang="hu-HU" b="1" dirty="0">
                <a:latin typeface="Consolas" panose="020B0609020204030204" pitchFamily="49" charset="0"/>
                <a:cs typeface="Consolas" panose="020B0609020204030204" pitchFamily="49" charset="0"/>
              </a:rPr>
              <a:t> GROUP BY </a:t>
            </a:r>
            <a:r>
              <a:rPr lang="hu-HU" dirty="0" err="1">
                <a:latin typeface="Consolas" panose="020B0609020204030204" pitchFamily="49" charset="0"/>
                <a:cs typeface="Consolas" panose="020B0609020204030204" pitchFamily="49" charset="0"/>
              </a:rPr>
              <a:t>job_id</a:t>
            </a:r>
            <a:r>
              <a:rPr lang="hu-HU" b="1" dirty="0">
                <a:latin typeface="Consolas" panose="020B0609020204030204" pitchFamily="49" charset="0"/>
                <a:cs typeface="Consolas" panose="020B0609020204030204" pitchFamily="49" charset="0"/>
              </a:rPr>
              <a:t>;</a:t>
            </a:r>
          </a:p>
          <a:p>
            <a:pPr>
              <a:lnSpc>
                <a:spcPct val="160000"/>
              </a:lnSpc>
              <a:buNone/>
              <a:defRPr/>
            </a:pPr>
            <a:endParaRPr lang="hu-HU" b="1" dirty="0">
              <a:latin typeface="Consolas" panose="020B0609020204030204" pitchFamily="49" charset="0"/>
              <a:cs typeface="Consolas" panose="020B0609020204030204" pitchFamily="49" charset="0"/>
            </a:endParaRPr>
          </a:p>
          <a:p>
            <a:pPr>
              <a:lnSpc>
                <a:spcPct val="16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job_id</a:t>
            </a:r>
            <a:r>
              <a:rPr lang="hu-HU" b="1" dirty="0">
                <a:latin typeface="Consolas" panose="020B0609020204030204" pitchFamily="49" charset="0"/>
                <a:cs typeface="Consolas" panose="020B0609020204030204" pitchFamily="49" charset="0"/>
              </a:rPr>
              <a:t> Munkakör, COUNT(</a:t>
            </a:r>
            <a:r>
              <a:rPr lang="hu-HU" dirty="0" err="1">
                <a:latin typeface="Consolas" panose="020B0609020204030204" pitchFamily="49" charset="0"/>
                <a:cs typeface="Consolas" panose="020B0609020204030204" pitchFamily="49" charset="0"/>
              </a:rPr>
              <a:t>commission_pct</a:t>
            </a:r>
            <a:r>
              <a:rPr lang="hu-HU" b="1" dirty="0">
                <a:latin typeface="Consolas" panose="020B0609020204030204" pitchFamily="49" charset="0"/>
                <a:cs typeface="Consolas" panose="020B0609020204030204" pitchFamily="49" charset="0"/>
              </a:rPr>
              <a:t>) "Jutalékot kaphat"</a:t>
            </a:r>
          </a:p>
          <a:p>
            <a:pPr>
              <a:lnSpc>
                <a:spcPct val="160000"/>
              </a:lnSpc>
              <a:buNone/>
              <a:defRPr/>
            </a:pPr>
            <a:r>
              <a:rPr lang="hu-HU" b="1" dirty="0">
                <a:latin typeface="Consolas" panose="020B0609020204030204" pitchFamily="49" charset="0"/>
                <a:cs typeface="Consolas" panose="020B0609020204030204" pitchFamily="49" charset="0"/>
              </a:rPr>
              <a:t>FROM </a:t>
            </a:r>
            <a:r>
              <a:rPr lang="hu-HU" dirty="0">
                <a:latin typeface="Consolas" panose="020B0609020204030204" pitchFamily="49" charset="0"/>
                <a:cs typeface="Consolas" panose="020B0609020204030204" pitchFamily="49" charset="0"/>
              </a:rPr>
              <a:t>EMPLOYEES</a:t>
            </a:r>
            <a:r>
              <a:rPr lang="hu-HU" b="1" dirty="0">
                <a:latin typeface="Consolas" panose="020B0609020204030204" pitchFamily="49" charset="0"/>
                <a:cs typeface="Consolas" panose="020B0609020204030204" pitchFamily="49" charset="0"/>
              </a:rPr>
              <a:t> GROUP BY </a:t>
            </a:r>
            <a:r>
              <a:rPr lang="hu-HU" dirty="0" err="1">
                <a:latin typeface="Consolas" panose="020B0609020204030204" pitchFamily="49" charset="0"/>
                <a:cs typeface="Consolas" panose="020B0609020204030204" pitchFamily="49" charset="0"/>
              </a:rPr>
              <a:t>job_id</a:t>
            </a:r>
            <a:r>
              <a:rPr lang="hu-HU" b="1" dirty="0">
                <a:latin typeface="Consolas" panose="020B0609020204030204" pitchFamily="49" charset="0"/>
                <a:cs typeface="Consolas" panose="020B0609020204030204" pitchFamily="49" charset="0"/>
              </a:rPr>
              <a:t>;</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191</a:t>
            </a:fld>
            <a:endParaRPr lang="hu-HU"/>
          </a:p>
        </p:txBody>
      </p:sp>
      <p:sp>
        <p:nvSpPr>
          <p:cNvPr id="5" name="Szövegdoboz 4">
            <a:extLst>
              <a:ext uri="{FF2B5EF4-FFF2-40B4-BE49-F238E27FC236}">
                <a16:creationId xmlns:a16="http://schemas.microsoft.com/office/drawing/2014/main" id="{4C6BF7BF-5B9F-4D67-893B-15C39C27AEDC}"/>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77270839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defRPr/>
            </a:pPr>
            <a:r>
              <a:rPr lang="hu-HU" dirty="0"/>
              <a:t>Feladat</a:t>
            </a:r>
          </a:p>
        </p:txBody>
      </p:sp>
      <p:sp>
        <p:nvSpPr>
          <p:cNvPr id="33795" name="Rectangle 3"/>
          <p:cNvSpPr>
            <a:spLocks noGrp="1" noChangeArrowheads="1"/>
          </p:cNvSpPr>
          <p:nvPr>
            <p:ph idx="1"/>
          </p:nvPr>
        </p:nvSpPr>
        <p:spPr/>
        <p:txBody>
          <a:bodyPr/>
          <a:lstStyle/>
          <a:p>
            <a:pPr eaLnBrk="1" hangingPunct="1">
              <a:defRPr/>
            </a:pPr>
            <a:r>
              <a:rPr lang="hu-HU" dirty="0"/>
              <a:t>Listázzuk </a:t>
            </a:r>
            <a:r>
              <a:rPr lang="hu-HU" b="1" dirty="0"/>
              <a:t>részlegenként</a:t>
            </a:r>
            <a:r>
              <a:rPr lang="hu-HU" dirty="0"/>
              <a:t>:</a:t>
            </a:r>
          </a:p>
          <a:p>
            <a:pPr lvl="1" eaLnBrk="1" hangingPunct="1">
              <a:defRPr/>
            </a:pPr>
            <a:r>
              <a:rPr lang="hu-HU" dirty="0"/>
              <a:t>a legalacsonyabb fizetést,</a:t>
            </a:r>
          </a:p>
          <a:p>
            <a:pPr lvl="1" eaLnBrk="1" hangingPunct="1">
              <a:defRPr/>
            </a:pPr>
            <a:r>
              <a:rPr lang="hu-HU" dirty="0"/>
              <a:t>a legmagasabb fizetést,</a:t>
            </a:r>
          </a:p>
          <a:p>
            <a:pPr lvl="1" eaLnBrk="1" hangingPunct="1">
              <a:defRPr/>
            </a:pPr>
            <a:r>
              <a:rPr lang="hu-HU" dirty="0"/>
              <a:t>az átlagos fizetést, és</a:t>
            </a:r>
          </a:p>
          <a:p>
            <a:pPr lvl="1" eaLnBrk="1" hangingPunct="1">
              <a:defRPr/>
            </a:pPr>
            <a:r>
              <a:rPr lang="hu-HU" dirty="0"/>
              <a:t>a létszámot.</a:t>
            </a:r>
          </a:p>
        </p:txBody>
      </p:sp>
      <p:sp>
        <p:nvSpPr>
          <p:cNvPr id="32771" name="Dia számának helye 4"/>
          <p:cNvSpPr>
            <a:spLocks noGrp="1"/>
          </p:cNvSpPr>
          <p:nvPr>
            <p:ph type="sldNum" sz="quarter" idx="12"/>
          </p:nvPr>
        </p:nvSpPr>
        <p:spPr>
          <a:noFill/>
        </p:spPr>
        <p:txBody>
          <a:bodyPr/>
          <a:lstStyle/>
          <a:p>
            <a:fld id="{BE172B23-313E-4A9D-BCE8-BDFD7CE62902}" type="slidenum">
              <a:rPr lang="hu-HU" smtClean="0"/>
              <a:pPr/>
              <a:t>192</a:t>
            </a:fld>
            <a:endParaRPr lang="hu-HU"/>
          </a:p>
        </p:txBody>
      </p:sp>
      <p:sp>
        <p:nvSpPr>
          <p:cNvPr id="5" name="Szövegdoboz 4">
            <a:extLst>
              <a:ext uri="{FF2B5EF4-FFF2-40B4-BE49-F238E27FC236}">
                <a16:creationId xmlns:a16="http://schemas.microsoft.com/office/drawing/2014/main" id="{EC3D2F9B-2F1D-4E60-A6F6-556C2C6A579B}"/>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defRPr/>
            </a:pPr>
            <a:r>
              <a:rPr lang="hu-HU"/>
              <a:t>Megoldás</a:t>
            </a:r>
          </a:p>
        </p:txBody>
      </p:sp>
      <p:sp>
        <p:nvSpPr>
          <p:cNvPr id="34819" name="Rectangle 3"/>
          <p:cNvSpPr>
            <a:spLocks noGrp="1" noChangeArrowheads="1"/>
          </p:cNvSpPr>
          <p:nvPr>
            <p:ph idx="1"/>
          </p:nvPr>
        </p:nvSpPr>
        <p:spPr/>
        <p:txBody>
          <a:bodyPr>
            <a:normAutofit fontScale="77500" lnSpcReduction="20000"/>
          </a:bodyPr>
          <a:lstStyle/>
          <a:p>
            <a:pPr>
              <a:lnSpc>
                <a:spcPct val="150000"/>
              </a:lnSpc>
              <a:buNone/>
              <a:defRPr/>
            </a:pPr>
            <a:r>
              <a:rPr lang="hu-HU" b="1" dirty="0">
                <a:latin typeface="Consolas" panose="020B0609020204030204" pitchFamily="49" charset="0"/>
                <a:cs typeface="Consolas" panose="020B0609020204030204" pitchFamily="49" charset="0"/>
              </a:rPr>
              <a:t> SELECT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Részleg, </a:t>
            </a:r>
          </a:p>
          <a:p>
            <a:pPr>
              <a:lnSpc>
                <a:spcPct val="150000"/>
              </a:lnSpc>
              <a:buNone/>
              <a:defRPr/>
            </a:pPr>
            <a:r>
              <a:rPr lang="hu-HU" dirty="0">
                <a:latin typeface="Consolas" panose="020B0609020204030204" pitchFamily="49" charset="0"/>
                <a:cs typeface="Consolas" panose="020B0609020204030204" pitchFamily="49" charset="0"/>
              </a:rPr>
              <a:t>			MIN(</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Legkisebb, </a:t>
            </a:r>
          </a:p>
          <a:p>
            <a:pPr>
              <a:lnSpc>
                <a:spcPct val="150000"/>
              </a:lnSpc>
              <a:buNone/>
              <a:defRPr/>
            </a:pPr>
            <a:r>
              <a:rPr lang="hu-HU" dirty="0">
                <a:latin typeface="Consolas" panose="020B0609020204030204" pitchFamily="49" charset="0"/>
                <a:cs typeface="Consolas" panose="020B0609020204030204" pitchFamily="49" charset="0"/>
              </a:rPr>
              <a:t>			MAX(</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Legnagyobb, </a:t>
            </a:r>
          </a:p>
          <a:p>
            <a:pPr>
              <a:lnSpc>
                <a:spcPct val="150000"/>
              </a:lnSpc>
              <a:buNone/>
              <a:defRPr/>
            </a:pPr>
            <a:r>
              <a:rPr lang="hu-HU" dirty="0">
                <a:latin typeface="Consolas" panose="020B0609020204030204" pitchFamily="49" charset="0"/>
                <a:cs typeface="Consolas" panose="020B0609020204030204" pitchFamily="49" charset="0"/>
              </a:rPr>
              <a:t>			ROUND(AVG(</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Átlag, </a:t>
            </a:r>
          </a:p>
          <a:p>
            <a:pPr eaLnBrk="1" hangingPunct="1">
              <a:lnSpc>
                <a:spcPct val="150000"/>
              </a:lnSpc>
              <a:buFont typeface="Wingdings" pitchFamily="2" charset="2"/>
              <a:buNone/>
              <a:defRPr/>
            </a:pPr>
            <a:r>
              <a:rPr lang="hu-HU" dirty="0">
                <a:latin typeface="Consolas" panose="020B0609020204030204" pitchFamily="49" charset="0"/>
                <a:cs typeface="Consolas" panose="020B0609020204030204" pitchFamily="49" charset="0"/>
              </a:rPr>
              <a:t>			COUNT</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Létszám</a:t>
            </a:r>
            <a:r>
              <a:rPr lang="en-US" dirty="0">
                <a:latin typeface="Consolas" panose="020B0609020204030204" pitchFamily="49" charset="0"/>
                <a:cs typeface="Consolas" panose="020B0609020204030204" pitchFamily="49" charset="0"/>
              </a:rPr>
              <a:t> </a:t>
            </a:r>
            <a:endParaRPr lang="hu-HU"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FROM</a:t>
            </a:r>
            <a:r>
              <a:rPr lang="en-US" b="1"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INNER JOIN </a:t>
            </a:r>
            <a:r>
              <a:rPr lang="hu-HU" dirty="0" err="1">
                <a:latin typeface="Consolas" panose="020B0609020204030204" pitchFamily="49" charset="0"/>
                <a:cs typeface="Consolas" panose="020B0609020204030204" pitchFamily="49" charset="0"/>
              </a:rPr>
              <a:t>departments</a:t>
            </a:r>
            <a:r>
              <a:rPr lang="hu-HU" dirty="0">
                <a:latin typeface="Consolas" panose="020B0609020204030204" pitchFamily="49" charset="0"/>
                <a:cs typeface="Consolas" panose="020B0609020204030204" pitchFamily="49" charset="0"/>
              </a:rPr>
              <a:t> USING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t>
            </a:r>
            <a:r>
              <a:rPr lang="hu-HU" b="1" dirty="0">
                <a:latin typeface="Consolas" panose="020B0609020204030204" pitchFamily="49" charset="0"/>
                <a:cs typeface="Consolas" panose="020B0609020204030204" pitchFamily="49" charset="0"/>
              </a:rPr>
              <a:t> </a:t>
            </a:r>
          </a:p>
          <a:p>
            <a:pPr>
              <a:lnSpc>
                <a:spcPct val="150000"/>
              </a:lnSpc>
              <a:buNone/>
              <a:defRPr/>
            </a:pPr>
            <a:r>
              <a:rPr lang="hu-HU" b="1" dirty="0">
                <a:latin typeface="Consolas" panose="020B0609020204030204" pitchFamily="49" charset="0"/>
                <a:cs typeface="Consolas" panose="020B0609020204030204" pitchFamily="49" charset="0"/>
              </a:rPr>
              <a:t>GROUP BY</a:t>
            </a:r>
            <a:r>
              <a:rPr lang="en-US" b="1"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name</a:t>
            </a:r>
            <a:r>
              <a:rPr lang="hu-HU" b="1" dirty="0">
                <a:latin typeface="Consolas" panose="020B0609020204030204" pitchFamily="49" charset="0"/>
                <a:cs typeface="Consolas" panose="020B0609020204030204" pitchFamily="49" charset="0"/>
              </a:rPr>
              <a:t>;</a:t>
            </a:r>
          </a:p>
        </p:txBody>
      </p:sp>
      <p:sp>
        <p:nvSpPr>
          <p:cNvPr id="33795" name="Dia számának helye 4"/>
          <p:cNvSpPr>
            <a:spLocks noGrp="1"/>
          </p:cNvSpPr>
          <p:nvPr>
            <p:ph type="sldNum" sz="quarter" idx="12"/>
          </p:nvPr>
        </p:nvSpPr>
        <p:spPr>
          <a:noFill/>
        </p:spPr>
        <p:txBody>
          <a:bodyPr/>
          <a:lstStyle/>
          <a:p>
            <a:fld id="{04A3715E-D837-48B9-91DD-937EA38977D7}" type="slidenum">
              <a:rPr lang="hu-HU" smtClean="0"/>
              <a:pPr/>
              <a:t>193</a:t>
            </a:fld>
            <a:endParaRPr lang="hu-HU"/>
          </a:p>
        </p:txBody>
      </p:sp>
      <p:sp>
        <p:nvSpPr>
          <p:cNvPr id="5" name="Szövegdoboz 4">
            <a:extLst>
              <a:ext uri="{FF2B5EF4-FFF2-40B4-BE49-F238E27FC236}">
                <a16:creationId xmlns:a16="http://schemas.microsoft.com/office/drawing/2014/main" id="{38FBDFF5-CBB0-4EE1-BFE1-01E9D74F43FB}"/>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Listázzuk ki, hogy mely országokban hány darab részleg található. (Csak azokat, ahol ténylegesen van legalább egy részleg.) Rendezzünk </a:t>
            </a:r>
            <a:r>
              <a:rPr lang="hu-HU" dirty="0" err="1"/>
              <a:t>országnév</a:t>
            </a:r>
            <a:r>
              <a:rPr lang="hu-HU" dirty="0"/>
              <a:t> szerinti növekvő rendbe.</a:t>
            </a:r>
          </a:p>
          <a:p>
            <a:pPr lvl="1"/>
            <a:r>
              <a:rPr lang="hu-HU" dirty="0"/>
              <a:t>Módosítsuk ezt úgy, hogy minden országot listázzon ki, a 0 darabszámúakat is. Rendezzünk darabszám szerinti csökkenő, azon belül ország szerint növekvő sorrendbe.</a:t>
            </a:r>
          </a:p>
        </p:txBody>
      </p:sp>
      <p:sp>
        <p:nvSpPr>
          <p:cNvPr id="4" name="Dia számának helye 3"/>
          <p:cNvSpPr>
            <a:spLocks noGrp="1"/>
          </p:cNvSpPr>
          <p:nvPr>
            <p:ph type="sldNum" sz="quarter" idx="12"/>
          </p:nvPr>
        </p:nvSpPr>
        <p:spPr/>
        <p:txBody>
          <a:bodyPr/>
          <a:lstStyle/>
          <a:p>
            <a:pPr>
              <a:defRPr/>
            </a:pPr>
            <a:fld id="{8C8A3C87-0EC4-49A3-A3DA-BE9CABD3FAF6}" type="slidenum">
              <a:rPr lang="hu-HU" smtClean="0"/>
              <a:pPr>
                <a:defRPr/>
              </a:pPr>
              <a:t>194</a:t>
            </a:fld>
            <a:endParaRPr lang="hu-HU"/>
          </a:p>
        </p:txBody>
      </p:sp>
    </p:spTree>
    <p:extLst>
      <p:ext uri="{BB962C8B-B14F-4D97-AF65-F5344CB8AC3E}">
        <p14:creationId xmlns:p14="http://schemas.microsoft.com/office/powerpoint/2010/main" val="399478463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Szűrés csoportokra</a:t>
            </a:r>
          </a:p>
        </p:txBody>
      </p:sp>
      <p:sp>
        <p:nvSpPr>
          <p:cNvPr id="3" name="Tartalom helye 2"/>
          <p:cNvSpPr>
            <a:spLocks noGrp="1"/>
          </p:cNvSpPr>
          <p:nvPr>
            <p:ph idx="1"/>
          </p:nvPr>
        </p:nvSpPr>
        <p:spPr/>
        <p:txBody>
          <a:bodyPr/>
          <a:lstStyle/>
          <a:p>
            <a:r>
              <a:rPr lang="hu-HU" dirty="0"/>
              <a:t>HAVING</a:t>
            </a:r>
          </a:p>
          <a:p>
            <a:r>
              <a:rPr lang="hu-HU" dirty="0"/>
              <a:t>A szűrés a </a:t>
            </a:r>
            <a:r>
              <a:rPr lang="hu-HU" b="1" dirty="0"/>
              <a:t>csoportosítás után</a:t>
            </a:r>
            <a:r>
              <a:rPr lang="hu-HU" dirty="0"/>
              <a:t> történik</a:t>
            </a:r>
          </a:p>
          <a:p>
            <a:r>
              <a:rPr lang="hu-HU" dirty="0"/>
              <a:t>A csoportosítás eredményeképp létrejövő adatokra szűrhetünk</a:t>
            </a:r>
          </a:p>
          <a:p>
            <a:pPr lvl="1"/>
            <a:r>
              <a:rPr lang="hu-HU" dirty="0"/>
              <a:t>tipikusan a csoportfüggvény által előállított értékekre</a:t>
            </a:r>
          </a:p>
          <a:p>
            <a:r>
              <a:rPr lang="hu-HU" dirty="0"/>
              <a:t>Helye a lekérdezésben: a GROUP BY után, az ORDER BY előtt.</a:t>
            </a:r>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195</a:t>
            </a:fld>
            <a:endParaRPr lang="hu-HU"/>
          </a:p>
        </p:txBody>
      </p:sp>
    </p:spTree>
    <p:extLst>
      <p:ext uri="{BB962C8B-B14F-4D97-AF65-F5344CB8AC3E}">
        <p14:creationId xmlns:p14="http://schemas.microsoft.com/office/powerpoint/2010/main" val="377286893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Sorrend</a:t>
            </a:r>
          </a:p>
        </p:txBody>
      </p:sp>
      <p:sp>
        <p:nvSpPr>
          <p:cNvPr id="3" name="Tartalom helye 2"/>
          <p:cNvSpPr>
            <a:spLocks noGrp="1"/>
          </p:cNvSpPr>
          <p:nvPr>
            <p:ph idx="1"/>
          </p:nvPr>
        </p:nvSpPr>
        <p:spPr/>
        <p:txBody>
          <a:bodyPr/>
          <a:lstStyle/>
          <a:p>
            <a:r>
              <a:rPr lang="hu-HU" dirty="0"/>
              <a:t>A lekérdezés elemeinek sorrendje tehát:</a:t>
            </a:r>
          </a:p>
          <a:p>
            <a:pPr marL="82296" indent="0">
              <a:buNone/>
            </a:pPr>
            <a:r>
              <a:rPr lang="hu-HU" b="1" dirty="0"/>
              <a:t>	SELECT</a:t>
            </a:r>
          </a:p>
          <a:p>
            <a:pPr marL="82296" indent="0">
              <a:buNone/>
            </a:pPr>
            <a:r>
              <a:rPr lang="hu-HU" b="1" dirty="0"/>
              <a:t>	FROM</a:t>
            </a:r>
          </a:p>
          <a:p>
            <a:pPr marL="82296" indent="0">
              <a:buNone/>
            </a:pPr>
            <a:r>
              <a:rPr lang="hu-HU" dirty="0"/>
              <a:t>	WHERE</a:t>
            </a:r>
          </a:p>
          <a:p>
            <a:pPr marL="82296" indent="0">
              <a:buNone/>
            </a:pPr>
            <a:r>
              <a:rPr lang="hu-HU" dirty="0"/>
              <a:t>	GROUP BY</a:t>
            </a:r>
          </a:p>
          <a:p>
            <a:pPr marL="82296" indent="0">
              <a:buNone/>
            </a:pPr>
            <a:r>
              <a:rPr lang="hu-HU" dirty="0"/>
              <a:t>	HAVING</a:t>
            </a:r>
          </a:p>
          <a:p>
            <a:pPr marL="82296" indent="0">
              <a:buNone/>
            </a:pPr>
            <a:r>
              <a:rPr lang="hu-HU" dirty="0"/>
              <a:t>	ORDER BY</a:t>
            </a:r>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196</a:t>
            </a:fld>
            <a:endParaRPr lang="hu-HU"/>
          </a:p>
        </p:txBody>
      </p:sp>
      <p:sp>
        <p:nvSpPr>
          <p:cNvPr id="7" name="Jobb oldali kapcsos zárójel 6"/>
          <p:cNvSpPr/>
          <p:nvPr/>
        </p:nvSpPr>
        <p:spPr>
          <a:xfrm>
            <a:off x="4301970" y="2197874"/>
            <a:ext cx="180020" cy="86409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8" name="Szövegdoboz 7"/>
          <p:cNvSpPr txBox="1"/>
          <p:nvPr/>
        </p:nvSpPr>
        <p:spPr>
          <a:xfrm>
            <a:off x="4644008" y="2368312"/>
            <a:ext cx="1638590" cy="523220"/>
          </a:xfrm>
          <a:prstGeom prst="rect">
            <a:avLst/>
          </a:prstGeom>
          <a:noFill/>
        </p:spPr>
        <p:txBody>
          <a:bodyPr wrap="none" rtlCol="0">
            <a:spAutoFit/>
          </a:bodyPr>
          <a:lstStyle/>
          <a:p>
            <a:r>
              <a:rPr lang="hu-HU" sz="2800" b="1" dirty="0">
                <a:latin typeface="+mj-lt"/>
              </a:rPr>
              <a:t>kötelező</a:t>
            </a:r>
            <a:endParaRPr lang="hu-HU" b="1" dirty="0">
              <a:latin typeface="+mj-lt"/>
            </a:endParaRPr>
          </a:p>
        </p:txBody>
      </p:sp>
    </p:spTree>
    <p:extLst>
      <p:ext uri="{BB962C8B-B14F-4D97-AF65-F5344CB8AC3E}">
        <p14:creationId xmlns:p14="http://schemas.microsoft.com/office/powerpoint/2010/main" val="18348665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Szűrés csoportokra</a:t>
            </a:r>
          </a:p>
        </p:txBody>
      </p:sp>
      <p:sp>
        <p:nvSpPr>
          <p:cNvPr id="3" name="Tartalom helye 2"/>
          <p:cNvSpPr>
            <a:spLocks noGrp="1"/>
          </p:cNvSpPr>
          <p:nvPr>
            <p:ph idx="1"/>
          </p:nvPr>
        </p:nvSpPr>
        <p:spPr/>
        <p:txBody>
          <a:bodyPr>
            <a:normAutofit lnSpcReduction="10000"/>
          </a:bodyPr>
          <a:lstStyle/>
          <a:p>
            <a:r>
              <a:rPr lang="hu-HU" dirty="0"/>
              <a:t>Listázzuk a legalább 10 fős részlegek azonosítóját és létszámát.</a:t>
            </a:r>
          </a:p>
          <a:p>
            <a:endParaRPr lang="hu-HU" dirty="0"/>
          </a:p>
          <a:p>
            <a:pPr>
              <a:lnSpc>
                <a:spcPct val="15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department_id</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COUNT(*) </a:t>
            </a:r>
          </a:p>
          <a:p>
            <a:pPr>
              <a:lnSpc>
                <a:spcPct val="150000"/>
              </a:lnSpc>
              <a:buNone/>
              <a:defRPr/>
            </a:pPr>
            <a:r>
              <a:rPr lang="hu-HU" b="1" dirty="0">
                <a:latin typeface="Consolas" panose="020B0609020204030204" pitchFamily="49" charset="0"/>
                <a:cs typeface="Consolas" panose="020B0609020204030204" pitchFamily="49" charset="0"/>
              </a:rPr>
              <a:t>FROM </a:t>
            </a:r>
            <a:r>
              <a:rPr lang="hu-HU" dirty="0">
                <a:latin typeface="Consolas" panose="020B0609020204030204" pitchFamily="49" charset="0"/>
                <a:cs typeface="Consolas" panose="020B0609020204030204" pitchFamily="49" charset="0"/>
              </a:rPr>
              <a:t>EMPLOYEES</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department_id</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HAVING </a:t>
            </a:r>
            <a:r>
              <a:rPr lang="hu-HU" dirty="0">
                <a:latin typeface="Consolas" panose="020B0609020204030204" pitchFamily="49" charset="0"/>
                <a:cs typeface="Consolas" panose="020B0609020204030204" pitchFamily="49" charset="0"/>
              </a:rPr>
              <a:t>COUNT(*) &gt;= 10;</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197</a:t>
            </a:fld>
            <a:endParaRPr lang="hu-HU"/>
          </a:p>
        </p:txBody>
      </p:sp>
    </p:spTree>
    <p:extLst>
      <p:ext uri="{BB962C8B-B14F-4D97-AF65-F5344CB8AC3E}">
        <p14:creationId xmlns:p14="http://schemas.microsoft.com/office/powerpoint/2010/main" val="302453384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Szűrés csoportokra</a:t>
            </a:r>
          </a:p>
        </p:txBody>
      </p:sp>
      <p:sp>
        <p:nvSpPr>
          <p:cNvPr id="3" name="Tartalom helye 2"/>
          <p:cNvSpPr>
            <a:spLocks noGrp="1"/>
          </p:cNvSpPr>
          <p:nvPr>
            <p:ph idx="1"/>
          </p:nvPr>
        </p:nvSpPr>
        <p:spPr/>
        <p:txBody>
          <a:bodyPr>
            <a:normAutofit fontScale="92500" lnSpcReduction="20000"/>
          </a:bodyPr>
          <a:lstStyle/>
          <a:p>
            <a:r>
              <a:rPr lang="hu-HU" dirty="0"/>
              <a:t>Azok a munkakörök, amelyekben a legtöbbet kereső dolgozó fizetése 10.000 dollár fölött van, a hozzájuk tartozó legnagyobb fizetéssel…</a:t>
            </a:r>
          </a:p>
          <a:p>
            <a:endParaRPr lang="hu-HU" dirty="0"/>
          </a:p>
          <a:p>
            <a:pPr>
              <a:lnSpc>
                <a:spcPct val="150000"/>
              </a:lnSpc>
              <a:buNone/>
              <a:defRPr/>
            </a:pPr>
            <a:r>
              <a:rPr lang="hu-HU" b="1"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job</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title</a:t>
            </a:r>
            <a:r>
              <a:rPr lang="hu-HU" b="1"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MAX(</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a:t>
            </a:r>
          </a:p>
          <a:p>
            <a:pPr>
              <a:lnSpc>
                <a:spcPct val="160000"/>
              </a:lnSpc>
              <a:buNone/>
              <a:defRPr/>
            </a:pPr>
            <a:r>
              <a:rPr lang="hu-HU" b="1"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NATURAL JOIN </a:t>
            </a:r>
            <a:r>
              <a:rPr lang="hu-HU" dirty="0" err="1">
                <a:latin typeface="Consolas" panose="020B0609020204030204" pitchFamily="49" charset="0"/>
                <a:cs typeface="Consolas" panose="020B0609020204030204" pitchFamily="49" charset="0"/>
              </a:rPr>
              <a:t>jobs</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GROUP BY </a:t>
            </a:r>
            <a:r>
              <a:rPr lang="hu-HU" dirty="0" err="1">
                <a:latin typeface="Consolas" panose="020B0609020204030204" pitchFamily="49" charset="0"/>
                <a:cs typeface="Consolas" panose="020B0609020204030204" pitchFamily="49" charset="0"/>
              </a:rPr>
              <a:t>job</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title</a:t>
            </a:r>
            <a:endParaRPr lang="hu-HU" b="1" dirty="0">
              <a:latin typeface="Consolas" panose="020B0609020204030204" pitchFamily="49" charset="0"/>
              <a:cs typeface="Consolas" panose="020B0609020204030204" pitchFamily="49" charset="0"/>
            </a:endParaRPr>
          </a:p>
          <a:p>
            <a:pPr>
              <a:lnSpc>
                <a:spcPct val="150000"/>
              </a:lnSpc>
              <a:buNone/>
              <a:defRPr/>
            </a:pPr>
            <a:r>
              <a:rPr lang="hu-HU" b="1" dirty="0">
                <a:latin typeface="Consolas" panose="020B0609020204030204" pitchFamily="49" charset="0"/>
                <a:cs typeface="Consolas" panose="020B0609020204030204" pitchFamily="49" charset="0"/>
              </a:rPr>
              <a:t>HAVING </a:t>
            </a:r>
            <a:r>
              <a:rPr lang="hu-HU" dirty="0">
                <a:latin typeface="Consolas" panose="020B0609020204030204" pitchFamily="49" charset="0"/>
                <a:cs typeface="Consolas" panose="020B0609020204030204" pitchFamily="49" charset="0"/>
              </a:rPr>
              <a:t>MAX(</a:t>
            </a:r>
            <a:r>
              <a:rPr lang="hu-HU" dirty="0" err="1">
                <a:latin typeface="Consolas" panose="020B0609020204030204" pitchFamily="49" charset="0"/>
                <a:cs typeface="Consolas" panose="020B0609020204030204" pitchFamily="49" charset="0"/>
              </a:rPr>
              <a:t>salary</a:t>
            </a:r>
            <a:r>
              <a:rPr lang="hu-HU" dirty="0">
                <a:latin typeface="Consolas" panose="020B0609020204030204" pitchFamily="49" charset="0"/>
                <a:cs typeface="Consolas" panose="020B0609020204030204" pitchFamily="49" charset="0"/>
              </a:rPr>
              <a:t>) &gt; 10000;</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198</a:t>
            </a:fld>
            <a:endParaRPr lang="hu-HU"/>
          </a:p>
        </p:txBody>
      </p:sp>
    </p:spTree>
    <p:extLst>
      <p:ext uri="{BB962C8B-B14F-4D97-AF65-F5344CB8AC3E}">
        <p14:creationId xmlns:p14="http://schemas.microsoft.com/office/powerpoint/2010/main" val="349548806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defRPr/>
            </a:pPr>
            <a:r>
              <a:rPr lang="hu-HU" dirty="0"/>
              <a:t>Feladat</a:t>
            </a:r>
          </a:p>
        </p:txBody>
      </p:sp>
      <p:sp>
        <p:nvSpPr>
          <p:cNvPr id="40963" name="Rectangle 3"/>
          <p:cNvSpPr>
            <a:spLocks noGrp="1" noChangeArrowheads="1"/>
          </p:cNvSpPr>
          <p:nvPr>
            <p:ph idx="1"/>
          </p:nvPr>
        </p:nvSpPr>
        <p:spPr>
          <a:xfrm>
            <a:off x="1115616" y="1600200"/>
            <a:ext cx="8028384" cy="4525963"/>
          </a:xfrm>
        </p:spPr>
        <p:txBody>
          <a:bodyPr>
            <a:normAutofit/>
          </a:bodyPr>
          <a:lstStyle/>
          <a:p>
            <a:pPr eaLnBrk="1" hangingPunct="1">
              <a:lnSpc>
                <a:spcPct val="120000"/>
              </a:lnSpc>
              <a:defRPr/>
            </a:pPr>
            <a:r>
              <a:rPr lang="hu-HU" dirty="0"/>
              <a:t>9000 </a:t>
            </a:r>
            <a:r>
              <a:rPr lang="hu-HU" dirty="0" err="1"/>
              <a:t>USD-nál</a:t>
            </a:r>
            <a:r>
              <a:rPr lang="hu-HU" dirty="0"/>
              <a:t> nagyobb átlagfizetésű részlegek neve és a hozzájuk tartozó átlagfizetés egészre kerekítve, utóbbi szerint növekvően rendezve…</a:t>
            </a:r>
          </a:p>
          <a:p>
            <a:pPr eaLnBrk="1" hangingPunct="1">
              <a:lnSpc>
                <a:spcPct val="80000"/>
              </a:lnSpc>
              <a:buFont typeface="Wingdings" pitchFamily="2" charset="2"/>
              <a:buNone/>
              <a:defRPr/>
            </a:pPr>
            <a:endParaRPr lang="hu-HU" sz="900" dirty="0"/>
          </a:p>
        </p:txBody>
      </p:sp>
      <p:sp>
        <p:nvSpPr>
          <p:cNvPr id="35843" name="Dia számának helye 4"/>
          <p:cNvSpPr>
            <a:spLocks noGrp="1"/>
          </p:cNvSpPr>
          <p:nvPr>
            <p:ph type="sldNum" sz="quarter" idx="12"/>
          </p:nvPr>
        </p:nvSpPr>
        <p:spPr>
          <a:noFill/>
        </p:spPr>
        <p:txBody>
          <a:bodyPr/>
          <a:lstStyle/>
          <a:p>
            <a:fld id="{E062E40D-0093-4658-B950-25C571B70D18}" type="slidenum">
              <a:rPr lang="hu-HU" smtClean="0"/>
              <a:pPr/>
              <a:t>199</a:t>
            </a:fld>
            <a:endParaRPr lang="hu-H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defRPr/>
            </a:pPr>
            <a:r>
              <a:rPr lang="hu-HU"/>
              <a:t>Tudnivalók</a:t>
            </a:r>
          </a:p>
        </p:txBody>
      </p:sp>
      <p:sp>
        <p:nvSpPr>
          <p:cNvPr id="8195" name="Rectangle 3"/>
          <p:cNvSpPr>
            <a:spLocks noGrp="1" noChangeArrowheads="1"/>
          </p:cNvSpPr>
          <p:nvPr>
            <p:ph idx="1"/>
          </p:nvPr>
        </p:nvSpPr>
        <p:spPr/>
        <p:txBody>
          <a:bodyPr>
            <a:normAutofit/>
          </a:bodyPr>
          <a:lstStyle/>
          <a:p>
            <a:pPr>
              <a:defRPr/>
            </a:pPr>
            <a:r>
              <a:rPr lang="hu-HU" b="1" dirty="0" err="1"/>
              <a:t>Moodle</a:t>
            </a:r>
            <a:r>
              <a:rPr lang="hu-HU" dirty="0"/>
              <a:t>!</a:t>
            </a:r>
            <a:br>
              <a:rPr lang="hu-HU" dirty="0"/>
            </a:br>
            <a:r>
              <a:rPr lang="hu-HU" dirty="0" err="1"/>
              <a:t>elearning.uni-obuda.hu</a:t>
            </a:r>
            <a:endParaRPr lang="hu-HU" dirty="0"/>
          </a:p>
          <a:p>
            <a:pPr>
              <a:defRPr/>
            </a:pPr>
            <a:r>
              <a:rPr lang="hu-HU" dirty="0"/>
              <a:t>Segédanyagok:</a:t>
            </a:r>
            <a:br>
              <a:rPr lang="hu-HU" dirty="0"/>
            </a:br>
            <a:r>
              <a:rPr lang="en-GB" dirty="0">
                <a:hlinkClick r:id="rId2"/>
              </a:rPr>
              <a:t>http://analog.nik.uni-obuda.hu/Labor-VPC/12cR2/</a:t>
            </a:r>
            <a:endParaRPr lang="hu-HU" dirty="0"/>
          </a:p>
          <a:p>
            <a:pPr>
              <a:defRPr/>
            </a:pPr>
            <a:r>
              <a:rPr lang="hu-HU" dirty="0"/>
              <a:t>Tankönyv:</a:t>
            </a:r>
            <a:br>
              <a:rPr lang="hu-HU" dirty="0"/>
            </a:br>
            <a:r>
              <a:rPr lang="hu-HU" dirty="0"/>
              <a:t>Kende-Nagy: Oracle példatár</a:t>
            </a:r>
            <a:br>
              <a:rPr lang="hu-HU" dirty="0"/>
            </a:br>
            <a:r>
              <a:rPr lang="hu-HU" dirty="0"/>
              <a:t>(Panem Könyvkiadó, 2005)</a:t>
            </a:r>
          </a:p>
          <a:p>
            <a:pPr>
              <a:defRPr/>
            </a:pPr>
            <a:endParaRPr lang="hu-HU" dirty="0"/>
          </a:p>
          <a:p>
            <a:pPr>
              <a:defRPr/>
            </a:pPr>
            <a:endParaRPr lang="hu-HU" dirty="0"/>
          </a:p>
        </p:txBody>
      </p:sp>
      <p:sp>
        <p:nvSpPr>
          <p:cNvPr id="4099" name="Dia számának helye 4"/>
          <p:cNvSpPr>
            <a:spLocks noGrp="1"/>
          </p:cNvSpPr>
          <p:nvPr>
            <p:ph type="sldNum" sz="quarter" idx="12"/>
          </p:nvPr>
        </p:nvSpPr>
        <p:spPr>
          <a:noFill/>
        </p:spPr>
        <p:txBody>
          <a:bodyPr/>
          <a:lstStyle/>
          <a:p>
            <a:fld id="{69E90B8D-263C-4929-B0AF-E0F19B1946F0}" type="slidenum">
              <a:rPr lang="hu-HU" smtClean="0"/>
              <a:pPr/>
              <a:t>2</a:t>
            </a:fld>
            <a:endParaRPr lang="hu-HU"/>
          </a:p>
        </p:txBody>
      </p:sp>
      <p:sp>
        <p:nvSpPr>
          <p:cNvPr id="5" name="Szövegdoboz 4">
            <a:extLst>
              <a:ext uri="{FF2B5EF4-FFF2-40B4-BE49-F238E27FC236}">
                <a16:creationId xmlns:a16="http://schemas.microsoft.com/office/drawing/2014/main" id="{2BEFDABE-5BE9-4108-A11B-17BFC3CE3B4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hu-HU" dirty="0"/>
              <a:t>Gyakorlás</a:t>
            </a:r>
          </a:p>
        </p:txBody>
      </p:sp>
      <p:sp>
        <p:nvSpPr>
          <p:cNvPr id="24579" name="Rectangle 3"/>
          <p:cNvSpPr>
            <a:spLocks noGrp="1" noChangeArrowheads="1"/>
          </p:cNvSpPr>
          <p:nvPr>
            <p:ph idx="1"/>
          </p:nvPr>
        </p:nvSpPr>
        <p:spPr/>
        <p:txBody>
          <a:bodyPr/>
          <a:lstStyle/>
          <a:p>
            <a:pPr eaLnBrk="1" hangingPunct="1">
              <a:defRPr/>
            </a:pPr>
            <a:r>
              <a:rPr lang="hu-HU" dirty="0"/>
              <a:t>Írassuk ki azon dolgozók teljes nevét, munkakör azonosítóját és fizetését, akiknek a fizetése 5000 USD alatt van. A lista fejléce legyen „Név”, „Munkakör”, „Fizetés”, rendezzen a dolgozók fizetése szerint növekvő sorrendbe.</a:t>
            </a:r>
          </a:p>
        </p:txBody>
      </p:sp>
      <p:sp>
        <p:nvSpPr>
          <p:cNvPr id="16387" name="Dia számának helye 4"/>
          <p:cNvSpPr>
            <a:spLocks noGrp="1"/>
          </p:cNvSpPr>
          <p:nvPr>
            <p:ph type="sldNum" sz="quarter" idx="12"/>
          </p:nvPr>
        </p:nvSpPr>
        <p:spPr>
          <a:noFill/>
        </p:spPr>
        <p:txBody>
          <a:bodyPr/>
          <a:lstStyle/>
          <a:p>
            <a:fld id="{FF4EA7C6-DEEF-4174-BE32-5179606DE96C}" type="slidenum">
              <a:rPr lang="hu-HU" smtClean="0"/>
              <a:pPr/>
              <a:t>20</a:t>
            </a:fld>
            <a:endParaRPr lang="hu-HU"/>
          </a:p>
        </p:txBody>
      </p:sp>
    </p:spTree>
    <p:extLst>
      <p:ext uri="{BB962C8B-B14F-4D97-AF65-F5344CB8AC3E}">
        <p14:creationId xmlns:p14="http://schemas.microsoft.com/office/powerpoint/2010/main" val="16479665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a:xfrm>
            <a:off x="1435608" y="1447800"/>
            <a:ext cx="7708392" cy="4800600"/>
          </a:xfrm>
        </p:spPr>
        <p:txBody>
          <a:bodyPr>
            <a:normAutofit lnSpcReduction="10000"/>
          </a:bodyPr>
          <a:lstStyle/>
          <a:p>
            <a:pPr>
              <a:lnSpc>
                <a:spcPct val="150000"/>
              </a:lnSpc>
              <a:buNone/>
              <a:defRPr/>
            </a:pPr>
            <a:r>
              <a:rPr lang="hu-HU" sz="2800" b="1"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Részleg,</a:t>
            </a:r>
          </a:p>
          <a:p>
            <a:pPr>
              <a:lnSpc>
                <a:spcPct val="150000"/>
              </a:lnSpc>
              <a:buNone/>
              <a:defRPr/>
            </a:pPr>
            <a:r>
              <a:rPr lang="hu-HU" sz="2800" dirty="0">
                <a:latin typeface="Consolas" panose="020B0609020204030204" pitchFamily="49" charset="0"/>
                <a:cs typeface="Consolas" panose="020B0609020204030204" pitchFamily="49" charset="0"/>
              </a:rPr>
              <a:t>		ROUND(AVG(</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Átlagfizetés</a:t>
            </a:r>
          </a:p>
          <a:p>
            <a:pPr>
              <a:lnSpc>
                <a:spcPct val="150000"/>
              </a:lnSpc>
              <a:buNone/>
              <a:defRPr/>
            </a:pPr>
            <a:r>
              <a:rPr lang="hu-HU" sz="2800" b="1"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INNER JOIN </a:t>
            </a:r>
            <a:r>
              <a:rPr lang="hu-HU" sz="2800" dirty="0" err="1">
                <a:latin typeface="Consolas" panose="020B0609020204030204" pitchFamily="49" charset="0"/>
                <a:cs typeface="Consolas" panose="020B0609020204030204" pitchFamily="49" charset="0"/>
              </a:rPr>
              <a:t>departments</a:t>
            </a:r>
            <a:r>
              <a:rPr lang="hu-HU" sz="2800" dirty="0">
                <a:latin typeface="Consolas" panose="020B0609020204030204" pitchFamily="49" charset="0"/>
                <a:cs typeface="Consolas" panose="020B0609020204030204" pitchFamily="49" charset="0"/>
              </a:rPr>
              <a:t> USING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r>
              <a:rPr lang="hu-HU" sz="2800" b="1" dirty="0">
                <a:latin typeface="Consolas" panose="020B0609020204030204" pitchFamily="49" charset="0"/>
                <a:cs typeface="Consolas" panose="020B0609020204030204" pitchFamily="49" charset="0"/>
              </a:rPr>
              <a:t> </a:t>
            </a:r>
          </a:p>
          <a:p>
            <a:pPr>
              <a:lnSpc>
                <a:spcPct val="150000"/>
              </a:lnSpc>
              <a:buNone/>
              <a:defRPr/>
            </a:pPr>
            <a:r>
              <a:rPr lang="hu-HU" sz="2800" b="1" dirty="0">
                <a:latin typeface="Consolas" panose="020B0609020204030204" pitchFamily="49" charset="0"/>
                <a:cs typeface="Consolas" panose="020B0609020204030204" pitchFamily="49" charset="0"/>
              </a:rPr>
              <a:t>GROUP BY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endParaRPr lang="hu-HU" sz="2800" b="1" dirty="0">
              <a:latin typeface="Consolas" panose="020B0609020204030204" pitchFamily="49" charset="0"/>
              <a:cs typeface="Consolas" panose="020B0609020204030204" pitchFamily="49" charset="0"/>
            </a:endParaRPr>
          </a:p>
          <a:p>
            <a:pPr>
              <a:lnSpc>
                <a:spcPct val="150000"/>
              </a:lnSpc>
              <a:buNone/>
              <a:defRPr/>
            </a:pPr>
            <a:r>
              <a:rPr lang="hu-HU" sz="2800" b="1" dirty="0">
                <a:latin typeface="Consolas" panose="020B0609020204030204" pitchFamily="49" charset="0"/>
                <a:cs typeface="Consolas" panose="020B0609020204030204" pitchFamily="49" charset="0"/>
              </a:rPr>
              <a:t>HAVING </a:t>
            </a:r>
            <a:r>
              <a:rPr lang="hu-HU" sz="2800" dirty="0">
                <a:latin typeface="Consolas" panose="020B0609020204030204" pitchFamily="49" charset="0"/>
                <a:cs typeface="Consolas" panose="020B0609020204030204" pitchFamily="49" charset="0"/>
              </a:rPr>
              <a:t>ROUND(AVG(</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&gt; 9000</a:t>
            </a:r>
          </a:p>
          <a:p>
            <a:pPr>
              <a:lnSpc>
                <a:spcPct val="150000"/>
              </a:lnSpc>
              <a:buNone/>
              <a:defRPr/>
            </a:pPr>
            <a:r>
              <a:rPr lang="hu-HU" sz="2800" b="1" dirty="0">
                <a:latin typeface="Consolas" panose="020B0609020204030204" pitchFamily="49" charset="0"/>
                <a:cs typeface="Consolas" panose="020B0609020204030204" pitchFamily="49" charset="0"/>
              </a:rPr>
              <a:t>ORDER BY </a:t>
            </a:r>
            <a:r>
              <a:rPr lang="hu-HU" sz="2800" dirty="0">
                <a:latin typeface="Consolas" panose="020B0609020204030204" pitchFamily="49" charset="0"/>
                <a:cs typeface="Consolas" panose="020B0609020204030204" pitchFamily="49" charset="0"/>
              </a:rPr>
              <a:t>Átlagfizetés;</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8C8A3C87-0EC4-49A3-A3DA-BE9CABD3FAF6}" type="slidenum">
              <a:rPr lang="hu-HU" smtClean="0"/>
              <a:pPr>
                <a:defRPr/>
              </a:pPr>
              <a:t>200</a:t>
            </a:fld>
            <a:endParaRPr lang="hu-HU"/>
          </a:p>
        </p:txBody>
      </p:sp>
    </p:spTree>
    <p:extLst>
      <p:ext uri="{BB962C8B-B14F-4D97-AF65-F5344CB8AC3E}">
        <p14:creationId xmlns:p14="http://schemas.microsoft.com/office/powerpoint/2010/main" val="386258136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defRPr/>
            </a:pPr>
            <a:r>
              <a:rPr lang="hu-HU" dirty="0"/>
              <a:t>Feladat</a:t>
            </a:r>
          </a:p>
        </p:txBody>
      </p:sp>
      <p:sp>
        <p:nvSpPr>
          <p:cNvPr id="44035" name="Rectangle 3"/>
          <p:cNvSpPr>
            <a:spLocks noGrp="1" noChangeArrowheads="1"/>
          </p:cNvSpPr>
          <p:nvPr>
            <p:ph idx="1"/>
          </p:nvPr>
        </p:nvSpPr>
        <p:spPr/>
        <p:txBody>
          <a:bodyPr/>
          <a:lstStyle/>
          <a:p>
            <a:pPr eaLnBrk="1" hangingPunct="1">
              <a:defRPr/>
            </a:pPr>
            <a:r>
              <a:rPr lang="hu-HU" dirty="0"/>
              <a:t>Listázzuk főnökönként (főnök vezetékneve) a jutalékban nem részesülő közvetlen beosztottainak </a:t>
            </a:r>
            <a:r>
              <a:rPr lang="hu-HU" dirty="0" err="1"/>
              <a:t>összfizetését</a:t>
            </a:r>
            <a:r>
              <a:rPr lang="hu-HU" dirty="0"/>
              <a:t> csökkenő sorrendben, feltéve, hogy ez az érték 20.000 </a:t>
            </a:r>
            <a:r>
              <a:rPr lang="hu-HU" dirty="0" err="1"/>
              <a:t>USD-nál</a:t>
            </a:r>
            <a:r>
              <a:rPr lang="hu-HU" dirty="0"/>
              <a:t> több.</a:t>
            </a:r>
          </a:p>
        </p:txBody>
      </p:sp>
      <p:sp>
        <p:nvSpPr>
          <p:cNvPr id="36867" name="Dia számának helye 4"/>
          <p:cNvSpPr>
            <a:spLocks noGrp="1"/>
          </p:cNvSpPr>
          <p:nvPr>
            <p:ph type="sldNum" sz="quarter" idx="12"/>
          </p:nvPr>
        </p:nvSpPr>
        <p:spPr>
          <a:noFill/>
        </p:spPr>
        <p:txBody>
          <a:bodyPr/>
          <a:lstStyle/>
          <a:p>
            <a:fld id="{959125B6-EF6A-4CC1-98D9-400E43979036}" type="slidenum">
              <a:rPr lang="hu-HU" smtClean="0"/>
              <a:pPr/>
              <a:t>201</a:t>
            </a:fld>
            <a:endParaRPr lang="hu-HU"/>
          </a:p>
        </p:txBody>
      </p:sp>
      <p:sp>
        <p:nvSpPr>
          <p:cNvPr id="5" name="Szövegdoboz 4">
            <a:extLst>
              <a:ext uri="{FF2B5EF4-FFF2-40B4-BE49-F238E27FC236}">
                <a16:creationId xmlns:a16="http://schemas.microsoft.com/office/drawing/2014/main" id="{689F5CFB-38AD-455F-809C-569F6AD59443}"/>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defRPr/>
            </a:pPr>
            <a:r>
              <a:rPr lang="hu-HU"/>
              <a:t>Megoldás</a:t>
            </a:r>
          </a:p>
        </p:txBody>
      </p:sp>
      <p:sp>
        <p:nvSpPr>
          <p:cNvPr id="45059" name="Rectangle 3"/>
          <p:cNvSpPr>
            <a:spLocks noGrp="1" noChangeArrowheads="1"/>
          </p:cNvSpPr>
          <p:nvPr>
            <p:ph idx="1"/>
          </p:nvPr>
        </p:nvSpPr>
        <p:spPr>
          <a:xfrm>
            <a:off x="1435608" y="1447800"/>
            <a:ext cx="7498080" cy="5077544"/>
          </a:xfrm>
        </p:spPr>
        <p:txBody>
          <a:bodyPr>
            <a:normAutofit fontScale="85000" lnSpcReduction="20000"/>
          </a:bodyPr>
          <a:lstStyle/>
          <a:p>
            <a:pPr>
              <a:lnSpc>
                <a:spcPct val="150000"/>
              </a:lnSpc>
              <a:buNone/>
              <a:defRPr/>
            </a:pPr>
            <a:r>
              <a:rPr lang="hu-HU" dirty="0">
                <a:latin typeface="Consolas" panose="020B0609020204030204" pitchFamily="49" charset="0"/>
                <a:cs typeface="Consolas" panose="020B0609020204030204" pitchFamily="49" charset="0"/>
              </a:rPr>
              <a:t>SELECT 	e1.last_</a:t>
            </a:r>
            <a:r>
              <a:rPr lang="hu-HU" dirty="0" err="1">
                <a:latin typeface="Consolas" panose="020B0609020204030204" pitchFamily="49" charset="0"/>
                <a:cs typeface="Consolas" panose="020B0609020204030204" pitchFamily="49" charset="0"/>
              </a:rPr>
              <a:t>name</a:t>
            </a:r>
            <a:r>
              <a:rPr lang="hu-HU" dirty="0">
                <a:latin typeface="Consolas" panose="020B0609020204030204" pitchFamily="49" charset="0"/>
                <a:cs typeface="Consolas" panose="020B0609020204030204" pitchFamily="49" charset="0"/>
              </a:rPr>
              <a:t> Főnök,</a:t>
            </a:r>
          </a:p>
          <a:p>
            <a:pPr>
              <a:lnSpc>
                <a:spcPct val="150000"/>
              </a:lnSpc>
              <a:buNone/>
              <a:defRPr/>
            </a:pPr>
            <a:r>
              <a:rPr lang="hu-HU" dirty="0">
                <a:latin typeface="Consolas" panose="020B0609020204030204" pitchFamily="49" charset="0"/>
                <a:cs typeface="Consolas" panose="020B0609020204030204" pitchFamily="49" charset="0"/>
              </a:rPr>
              <a:t>			SUM(e2.salary) </a:t>
            </a:r>
            <a:r>
              <a:rPr lang="hu-HU" dirty="0" err="1">
                <a:latin typeface="Consolas" panose="020B0609020204030204" pitchFamily="49" charset="0"/>
                <a:cs typeface="Consolas" panose="020B0609020204030204" pitchFamily="49" charset="0"/>
              </a:rPr>
              <a:t>Összfizetés</a:t>
            </a:r>
            <a:endParaRPr lang="hu-HU" dirty="0">
              <a:latin typeface="Consolas" panose="020B0609020204030204" pitchFamily="49" charset="0"/>
              <a:cs typeface="Consolas" panose="020B0609020204030204" pitchFamily="49" charset="0"/>
            </a:endParaRPr>
          </a:p>
          <a:p>
            <a:pPr>
              <a:lnSpc>
                <a:spcPct val="150000"/>
              </a:lnSpc>
              <a:buNone/>
              <a:defRPr/>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e1,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 e2</a:t>
            </a:r>
          </a:p>
          <a:p>
            <a:pPr>
              <a:lnSpc>
                <a:spcPct val="150000"/>
              </a:lnSpc>
              <a:buNone/>
              <a:defRPr/>
            </a:pPr>
            <a:r>
              <a:rPr lang="hu-HU" dirty="0">
                <a:latin typeface="Consolas" panose="020B0609020204030204" pitchFamily="49" charset="0"/>
                <a:cs typeface="Consolas" panose="020B0609020204030204" pitchFamily="49" charset="0"/>
              </a:rPr>
              <a:t>WHERE e1.employee_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=e2.manager_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 </a:t>
            </a:r>
          </a:p>
          <a:p>
            <a:pPr>
              <a:lnSpc>
                <a:spcPct val="150000"/>
              </a:lnSpc>
              <a:buNone/>
              <a:defRPr/>
            </a:pPr>
            <a:r>
              <a:rPr lang="hu-HU" dirty="0">
                <a:latin typeface="Consolas" panose="020B0609020204030204" pitchFamily="49" charset="0"/>
                <a:cs typeface="Consolas" panose="020B0609020204030204" pitchFamily="49" charset="0"/>
              </a:rPr>
              <a:t>	AND e2.commission_</a:t>
            </a:r>
            <a:r>
              <a:rPr lang="hu-HU" dirty="0" err="1">
                <a:latin typeface="Consolas" panose="020B0609020204030204" pitchFamily="49" charset="0"/>
                <a:cs typeface="Consolas" panose="020B0609020204030204" pitchFamily="49" charset="0"/>
              </a:rPr>
              <a:t>pct</a:t>
            </a:r>
            <a:r>
              <a:rPr lang="hu-HU" dirty="0">
                <a:latin typeface="Consolas" panose="020B0609020204030204" pitchFamily="49" charset="0"/>
                <a:cs typeface="Consolas" panose="020B0609020204030204" pitchFamily="49" charset="0"/>
              </a:rPr>
              <a:t> IS NULL</a:t>
            </a:r>
          </a:p>
          <a:p>
            <a:pPr>
              <a:lnSpc>
                <a:spcPct val="150000"/>
              </a:lnSpc>
              <a:buNone/>
              <a:defRPr/>
            </a:pPr>
            <a:r>
              <a:rPr lang="hu-HU" dirty="0">
                <a:latin typeface="Consolas" panose="020B0609020204030204" pitchFamily="49" charset="0"/>
                <a:cs typeface="Consolas" panose="020B0609020204030204" pitchFamily="49" charset="0"/>
              </a:rPr>
              <a:t>GROUP BY e1.last_</a:t>
            </a:r>
            <a:r>
              <a:rPr lang="hu-HU" dirty="0" err="1">
                <a:latin typeface="Consolas" panose="020B0609020204030204" pitchFamily="49" charset="0"/>
                <a:cs typeface="Consolas" panose="020B0609020204030204" pitchFamily="49" charset="0"/>
              </a:rPr>
              <a:t>name</a:t>
            </a:r>
            <a:endParaRPr lang="hu-HU" dirty="0">
              <a:latin typeface="Consolas" panose="020B0609020204030204" pitchFamily="49" charset="0"/>
              <a:cs typeface="Consolas" panose="020B0609020204030204" pitchFamily="49" charset="0"/>
            </a:endParaRPr>
          </a:p>
          <a:p>
            <a:pPr>
              <a:lnSpc>
                <a:spcPct val="150000"/>
              </a:lnSpc>
              <a:buNone/>
              <a:defRPr/>
            </a:pPr>
            <a:r>
              <a:rPr lang="hu-HU" dirty="0">
                <a:latin typeface="Consolas" panose="020B0609020204030204" pitchFamily="49" charset="0"/>
                <a:cs typeface="Consolas" panose="020B0609020204030204" pitchFamily="49" charset="0"/>
              </a:rPr>
              <a:t>HAVING SUM(e2.salary) &gt; 20000</a:t>
            </a:r>
          </a:p>
          <a:p>
            <a:pPr>
              <a:lnSpc>
                <a:spcPct val="150000"/>
              </a:lnSpc>
              <a:buNone/>
              <a:defRPr/>
            </a:pPr>
            <a:r>
              <a:rPr lang="hu-HU" dirty="0">
                <a:latin typeface="Consolas" panose="020B0609020204030204" pitchFamily="49" charset="0"/>
                <a:cs typeface="Consolas" panose="020B0609020204030204" pitchFamily="49" charset="0"/>
              </a:rPr>
              <a:t>ORDER BY </a:t>
            </a:r>
            <a:r>
              <a:rPr lang="hu-HU" dirty="0" err="1">
                <a:latin typeface="Consolas" panose="020B0609020204030204" pitchFamily="49" charset="0"/>
                <a:cs typeface="Consolas" panose="020B0609020204030204" pitchFamily="49" charset="0"/>
              </a:rPr>
              <a:t>Összfizetés</a:t>
            </a:r>
            <a:r>
              <a:rPr lang="hu-HU" dirty="0">
                <a:latin typeface="Consolas" panose="020B0609020204030204" pitchFamily="49" charset="0"/>
                <a:cs typeface="Consolas" panose="020B0609020204030204" pitchFamily="49" charset="0"/>
              </a:rPr>
              <a:t> DESC;</a:t>
            </a:r>
          </a:p>
        </p:txBody>
      </p:sp>
      <p:sp>
        <p:nvSpPr>
          <p:cNvPr id="37891" name="Dia számának helye 4"/>
          <p:cNvSpPr>
            <a:spLocks noGrp="1"/>
          </p:cNvSpPr>
          <p:nvPr>
            <p:ph type="sldNum" sz="quarter" idx="12"/>
          </p:nvPr>
        </p:nvSpPr>
        <p:spPr>
          <a:noFill/>
        </p:spPr>
        <p:txBody>
          <a:bodyPr/>
          <a:lstStyle/>
          <a:p>
            <a:fld id="{6513A567-EA39-4367-AFC5-59771D53536F}" type="slidenum">
              <a:rPr lang="hu-HU" smtClean="0"/>
              <a:pPr/>
              <a:t>202</a:t>
            </a:fld>
            <a:endParaRPr lang="hu-HU"/>
          </a:p>
        </p:txBody>
      </p:sp>
      <p:sp>
        <p:nvSpPr>
          <p:cNvPr id="5" name="Szövegdoboz 4">
            <a:extLst>
              <a:ext uri="{FF2B5EF4-FFF2-40B4-BE49-F238E27FC236}">
                <a16:creationId xmlns:a16="http://schemas.microsoft.com/office/drawing/2014/main" id="{6F54D146-484E-4470-8949-09797ACDC705}"/>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Melyik városban van egynél több részleg, és mennyi?</a:t>
            </a:r>
          </a:p>
          <a:p>
            <a:r>
              <a:rPr lang="hu-HU" dirty="0"/>
              <a:t>Tekintsük a munkakörök azonosítójának első két karakterét a munkakör kategóriájának (AD, AC, PR, IT, </a:t>
            </a:r>
            <a:r>
              <a:rPr lang="hu-HU" dirty="0" err="1"/>
              <a:t>stb</a:t>
            </a:r>
            <a:r>
              <a:rPr lang="hu-HU" dirty="0"/>
              <a:t>). </a:t>
            </a:r>
            <a:br>
              <a:rPr lang="hu-HU" dirty="0"/>
            </a:br>
            <a:r>
              <a:rPr lang="hu-HU" dirty="0"/>
              <a:t>Listázzuk kategóriánként a munkakörök </a:t>
            </a:r>
            <a:r>
              <a:rPr lang="hu-HU" dirty="0" err="1"/>
              <a:t>max</a:t>
            </a:r>
            <a:r>
              <a:rPr lang="hu-HU" dirty="0"/>
              <a:t>. és min. fizetése közötti eltérések (</a:t>
            </a:r>
            <a:r>
              <a:rPr lang="hu-HU" dirty="0" err="1"/>
              <a:t>max</a:t>
            </a:r>
            <a:r>
              <a:rPr lang="hu-HU" dirty="0"/>
              <a:t>_</a:t>
            </a:r>
            <a:r>
              <a:rPr lang="hu-HU" dirty="0" err="1"/>
              <a:t>salary</a:t>
            </a:r>
            <a:r>
              <a:rPr lang="hu-HU" dirty="0"/>
              <a:t> - min_</a:t>
            </a:r>
            <a:r>
              <a:rPr lang="hu-HU" dirty="0" err="1"/>
              <a:t>salary</a:t>
            </a:r>
            <a:r>
              <a:rPr lang="hu-HU" dirty="0"/>
              <a:t>) átlagát, feltéve hogy ez legalább </a:t>
            </a:r>
            <a:r>
              <a:rPr lang="hu-HU"/>
              <a:t>5000 dollár.</a:t>
            </a:r>
            <a:endParaRPr lang="hu-HU" dirty="0"/>
          </a:p>
        </p:txBody>
      </p:sp>
      <p:sp>
        <p:nvSpPr>
          <p:cNvPr id="4" name="Dia számának helye 3"/>
          <p:cNvSpPr>
            <a:spLocks noGrp="1"/>
          </p:cNvSpPr>
          <p:nvPr>
            <p:ph type="sldNum" sz="quarter" idx="12"/>
          </p:nvPr>
        </p:nvSpPr>
        <p:spPr/>
        <p:txBody>
          <a:bodyPr/>
          <a:lstStyle/>
          <a:p>
            <a:pPr>
              <a:defRPr/>
            </a:pPr>
            <a:fld id="{8C8A3C87-0EC4-49A3-A3DA-BE9CABD3FAF6}" type="slidenum">
              <a:rPr lang="hu-HU" smtClean="0"/>
              <a:pPr>
                <a:defRPr/>
              </a:pPr>
              <a:t>203</a:t>
            </a:fld>
            <a:endParaRPr lang="hu-HU"/>
          </a:p>
        </p:txBody>
      </p:sp>
    </p:spTree>
    <p:extLst>
      <p:ext uri="{BB962C8B-B14F-4D97-AF65-F5344CB8AC3E}">
        <p14:creationId xmlns:p14="http://schemas.microsoft.com/office/powerpoint/2010/main" val="290054466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GB" b="1" dirty="0" err="1">
                <a:effectLst/>
              </a:rPr>
              <a:t>Adatbázis</a:t>
            </a:r>
            <a:r>
              <a:rPr lang="en-GB" b="1" dirty="0">
                <a:effectLst/>
              </a:rPr>
              <a:t>- </a:t>
            </a:r>
            <a:r>
              <a:rPr lang="en-GB" b="1" dirty="0" err="1">
                <a:effectLst/>
              </a:rPr>
              <a:t>és</a:t>
            </a:r>
            <a:r>
              <a:rPr lang="en-GB" b="1" dirty="0">
                <a:effectLst/>
              </a:rPr>
              <a:t> Big Data </a:t>
            </a:r>
            <a:r>
              <a:rPr lang="en-GB" b="1" dirty="0" err="1">
                <a:effectLst/>
              </a:rPr>
              <a:t>technológiák</a:t>
            </a:r>
            <a:endParaRPr lang="hu-HU" dirty="0"/>
          </a:p>
        </p:txBody>
      </p:sp>
      <p:sp>
        <p:nvSpPr>
          <p:cNvPr id="3" name="Alcím 2"/>
          <p:cNvSpPr>
            <a:spLocks noGrp="1"/>
          </p:cNvSpPr>
          <p:nvPr>
            <p:ph type="subTitle" idx="1"/>
          </p:nvPr>
        </p:nvSpPr>
        <p:spPr>
          <a:xfrm>
            <a:off x="1331640" y="3284984"/>
            <a:ext cx="7406640" cy="1752600"/>
          </a:xfrm>
        </p:spPr>
        <p:txBody>
          <a:bodyPr/>
          <a:lstStyle/>
          <a:p>
            <a:pPr algn="ctr"/>
            <a:r>
              <a:rPr lang="hu-HU" b="1" dirty="0" err="1" smtClean="0"/>
              <a:t>Allekérdezések</a:t>
            </a:r>
            <a:endParaRPr lang="hu-HU" b="1" dirty="0"/>
          </a:p>
          <a:p>
            <a:endParaRPr lang="hu-HU" dirty="0"/>
          </a:p>
        </p:txBody>
      </p:sp>
    </p:spTree>
    <p:extLst>
      <p:ext uri="{BB962C8B-B14F-4D97-AF65-F5344CB8AC3E}">
        <p14:creationId xmlns:p14="http://schemas.microsoft.com/office/powerpoint/2010/main" val="11248571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defRPr/>
            </a:pPr>
            <a:r>
              <a:rPr lang="hu-HU"/>
              <a:t>Allekérdezések</a:t>
            </a:r>
          </a:p>
        </p:txBody>
      </p:sp>
      <p:sp>
        <p:nvSpPr>
          <p:cNvPr id="59395" name="Rectangle 3"/>
          <p:cNvSpPr>
            <a:spLocks noGrp="1" noChangeArrowheads="1"/>
          </p:cNvSpPr>
          <p:nvPr>
            <p:ph idx="1"/>
          </p:nvPr>
        </p:nvSpPr>
        <p:spPr/>
        <p:txBody>
          <a:bodyPr/>
          <a:lstStyle/>
          <a:p>
            <a:pPr eaLnBrk="1" hangingPunct="1">
              <a:defRPr/>
            </a:pPr>
            <a:r>
              <a:rPr lang="hu-HU" sz="2800" dirty="0"/>
              <a:t>Néha jól jönne, ha egy lekérdezés eredményét fel tudnánk használni egy újabb lekérdezésben…</a:t>
            </a:r>
          </a:p>
          <a:p>
            <a:pPr lvl="1" eaLnBrk="1" hangingPunct="1">
              <a:defRPr/>
            </a:pPr>
            <a:r>
              <a:rPr lang="hu-HU" sz="2800" dirty="0"/>
              <a:t>Mező helyett…</a:t>
            </a:r>
          </a:p>
          <a:p>
            <a:pPr lvl="1" eaLnBrk="1" hangingPunct="1">
              <a:defRPr/>
            </a:pPr>
            <a:r>
              <a:rPr lang="hu-HU" sz="2800" dirty="0"/>
              <a:t>Feltétel kifejezésben…</a:t>
            </a:r>
          </a:p>
          <a:p>
            <a:pPr lvl="1" eaLnBrk="1" hangingPunct="1">
              <a:defRPr/>
            </a:pPr>
            <a:r>
              <a:rPr lang="hu-HU" sz="2800" dirty="0"/>
              <a:t>Tábla helyett… (</a:t>
            </a:r>
            <a:r>
              <a:rPr lang="hu-HU" sz="2800" dirty="0" err="1"/>
              <a:t>inline</a:t>
            </a:r>
            <a:r>
              <a:rPr lang="hu-HU" sz="2800" dirty="0"/>
              <a:t> </a:t>
            </a:r>
            <a:r>
              <a:rPr lang="hu-HU" sz="2800" dirty="0" err="1"/>
              <a:t>view</a:t>
            </a:r>
            <a:r>
              <a:rPr lang="hu-HU" sz="2800" dirty="0"/>
              <a:t>)</a:t>
            </a:r>
          </a:p>
          <a:p>
            <a:pPr eaLnBrk="1" hangingPunct="1">
              <a:defRPr/>
            </a:pPr>
            <a:endParaRPr lang="hu-HU" dirty="0"/>
          </a:p>
        </p:txBody>
      </p:sp>
      <p:sp>
        <p:nvSpPr>
          <p:cNvPr id="17411" name="Dia számának helye 4"/>
          <p:cNvSpPr>
            <a:spLocks noGrp="1"/>
          </p:cNvSpPr>
          <p:nvPr>
            <p:ph type="sldNum" sz="quarter" idx="12"/>
          </p:nvPr>
        </p:nvSpPr>
        <p:spPr>
          <a:noFill/>
          <a:ln>
            <a:miter lim="800000"/>
            <a:headEnd/>
            <a:tailEnd/>
          </a:ln>
        </p:spPr>
        <p:txBody>
          <a:bodyPr/>
          <a:lstStyle/>
          <a:p>
            <a:fld id="{D1CBAC95-1E4A-401C-838E-589A3410DC90}" type="slidenum">
              <a:rPr lang="hu-HU"/>
              <a:pPr/>
              <a:t>205</a:t>
            </a:fld>
            <a:endParaRPr lang="hu-HU"/>
          </a:p>
        </p:txBody>
      </p:sp>
      <p:sp>
        <p:nvSpPr>
          <p:cNvPr id="5" name="Szövegdoboz 4">
            <a:extLst>
              <a:ext uri="{FF2B5EF4-FFF2-40B4-BE49-F238E27FC236}">
                <a16:creationId xmlns:a16="http://schemas.microsoft.com/office/drawing/2014/main" id="{254480BE-C9F2-41BE-9A77-D89AAD57BFCB}"/>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09069864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Példa</a:t>
            </a:r>
          </a:p>
        </p:txBody>
      </p:sp>
      <p:sp>
        <p:nvSpPr>
          <p:cNvPr id="3" name="Tartalom helye 2"/>
          <p:cNvSpPr>
            <a:spLocks noGrp="1"/>
          </p:cNvSpPr>
          <p:nvPr>
            <p:ph idx="1"/>
          </p:nvPr>
        </p:nvSpPr>
        <p:spPr>
          <a:xfrm>
            <a:off x="1400112" y="1447800"/>
            <a:ext cx="7708392" cy="4800600"/>
          </a:xfrm>
        </p:spPr>
        <p:txBody>
          <a:bodyPr>
            <a:normAutofit/>
          </a:bodyPr>
          <a:lstStyle/>
          <a:p>
            <a:r>
              <a:rPr lang="hu-HU" sz="2800" dirty="0"/>
              <a:t>Listázzuk részlegenként a minimális fizetéseket:</a:t>
            </a:r>
          </a:p>
          <a:p>
            <a:endParaRPr lang="hu-HU" sz="2800" dirty="0"/>
          </a:p>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p>
          <a:p>
            <a:pPr>
              <a:buNone/>
              <a:defRPr/>
            </a:pPr>
            <a:r>
              <a:rPr lang="hu-HU" sz="2800" dirty="0">
                <a:latin typeface="Consolas" panose="020B0609020204030204" pitchFamily="49" charset="0"/>
                <a:cs typeface="Consolas" panose="020B0609020204030204" pitchFamily="49" charset="0"/>
              </a:rPr>
              <a:t>			MIN(</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legkisebb</a:t>
            </a:r>
          </a:p>
          <a:p>
            <a:pPr>
              <a:buNone/>
              <a:defRPr/>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a:t>
            </a:r>
          </a:p>
          <a:p>
            <a:pPr>
              <a:buNone/>
              <a:defRPr/>
            </a:pPr>
            <a:r>
              <a:rPr lang="hu-HU" sz="2800" dirty="0">
                <a:latin typeface="Consolas" panose="020B0609020204030204" pitchFamily="49" charset="0"/>
                <a:cs typeface="Consolas" panose="020B0609020204030204" pitchFamily="49" charset="0"/>
              </a:rPr>
              <a:t>GROUP BY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p>
          <a:p>
            <a:pPr>
              <a:buNone/>
              <a:defRPr/>
            </a:pPr>
            <a:endParaRPr lang="hu-HU" sz="2800" dirty="0">
              <a:latin typeface="Consolas" panose="020B0609020204030204" pitchFamily="49" charset="0"/>
              <a:cs typeface="Consolas" panose="020B0609020204030204" pitchFamily="49" charset="0"/>
            </a:endParaRPr>
          </a:p>
          <a:p>
            <a:pPr>
              <a:buNone/>
              <a:defRPr/>
            </a:pPr>
            <a:r>
              <a:rPr lang="hu-HU" sz="2800" dirty="0"/>
              <a:t>... de melyik dolgozókhoz tartoznak ezek?</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206</a:t>
            </a:fld>
            <a:endParaRPr lang="hu-HU"/>
          </a:p>
        </p:txBody>
      </p:sp>
      <p:sp>
        <p:nvSpPr>
          <p:cNvPr id="5" name="Szövegdoboz 4">
            <a:extLst>
              <a:ext uri="{FF2B5EF4-FFF2-40B4-BE49-F238E27FC236}">
                <a16:creationId xmlns:a16="http://schemas.microsoft.com/office/drawing/2014/main" id="{F7ADECC9-1EB2-4D53-8D86-DAB4167E9769}"/>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74287989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defRPr/>
            </a:pPr>
            <a:r>
              <a:rPr lang="hu-HU"/>
              <a:t>Példa</a:t>
            </a:r>
          </a:p>
        </p:txBody>
      </p:sp>
      <p:sp>
        <p:nvSpPr>
          <p:cNvPr id="60419" name="Rectangle 3"/>
          <p:cNvSpPr>
            <a:spLocks noGrp="1" noChangeArrowheads="1"/>
          </p:cNvSpPr>
          <p:nvPr>
            <p:ph idx="1"/>
          </p:nvPr>
        </p:nvSpPr>
        <p:spPr>
          <a:xfrm>
            <a:off x="1043608" y="1447800"/>
            <a:ext cx="7920880" cy="4800600"/>
          </a:xfrm>
        </p:spPr>
        <p:txBody>
          <a:bodyPr>
            <a:normAutofit fontScale="85000" lnSpcReduction="20000"/>
          </a:bodyPr>
          <a:lstStyle/>
          <a:p>
            <a:pPr>
              <a:buNone/>
              <a:defRPr/>
            </a:pPr>
            <a:r>
              <a:rPr lang="hu-HU" sz="3000" dirty="0">
                <a:latin typeface="Consolas" panose="020B0609020204030204" pitchFamily="49" charset="0"/>
                <a:cs typeface="Consolas" panose="020B0609020204030204" pitchFamily="49" charset="0"/>
              </a:rPr>
              <a:t>SELECT 	</a:t>
            </a:r>
            <a:r>
              <a:rPr lang="hu-HU" sz="3000" dirty="0" err="1">
                <a:latin typeface="Consolas" panose="020B0609020204030204" pitchFamily="49" charset="0"/>
                <a:cs typeface="Consolas" panose="020B0609020204030204" pitchFamily="49" charset="0"/>
              </a:rPr>
              <a:t>e.department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last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name</a:t>
            </a:r>
            <a:r>
              <a:rPr lang="hu-HU" sz="3000" dirty="0">
                <a:latin typeface="Consolas" panose="020B0609020204030204" pitchFamily="49" charset="0"/>
                <a:cs typeface="Consolas" panose="020B0609020204030204" pitchFamily="49" charset="0"/>
              </a:rPr>
              <a:t>,</a:t>
            </a:r>
          </a:p>
          <a:p>
            <a:pPr>
              <a:buNone/>
              <a:defRPr/>
            </a:pPr>
            <a:r>
              <a:rPr lang="hu-HU" sz="3000" dirty="0">
                <a:latin typeface="Consolas" panose="020B0609020204030204" pitchFamily="49" charset="0"/>
                <a:cs typeface="Consolas" panose="020B0609020204030204" pitchFamily="49" charset="0"/>
              </a:rPr>
              <a:t>			legkisebb</a:t>
            </a: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FROM</a:t>
            </a:r>
            <a:r>
              <a:rPr lang="hu-HU" sz="3000" b="1"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 e</a:t>
            </a:r>
            <a:r>
              <a:rPr lang="hu-HU" sz="3000" b="1" dirty="0">
                <a:latin typeface="Consolas" panose="020B0609020204030204" pitchFamily="49" charset="0"/>
                <a:cs typeface="Consolas" panose="020B0609020204030204" pitchFamily="49" charset="0"/>
              </a:rPr>
              <a:t>,</a:t>
            </a:r>
            <a:r>
              <a:rPr lang="hu-HU" sz="3000"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(SELECT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			MIN(</a:t>
            </a:r>
            <a:r>
              <a:rPr lang="hu-HU" sz="3000" dirty="0" err="1">
                <a:latin typeface="Consolas" panose="020B0609020204030204" pitchFamily="49" charset="0"/>
                <a:cs typeface="Consolas" panose="020B0609020204030204" pitchFamily="49" charset="0"/>
              </a:rPr>
              <a:t>salary</a:t>
            </a:r>
            <a:r>
              <a:rPr lang="hu-HU" sz="3000" dirty="0">
                <a:latin typeface="Consolas" panose="020B0609020204030204" pitchFamily="49" charset="0"/>
                <a:cs typeface="Consolas" panose="020B0609020204030204" pitchFamily="49" charset="0"/>
              </a:rPr>
              <a:t>) legkisebb</a:t>
            </a: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FROM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 GROUP BY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endParaRPr lang="hu-HU" sz="3000"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 min</a:t>
            </a: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WHERE</a:t>
            </a:r>
            <a:r>
              <a:rPr lang="hu-HU" sz="3000" b="1"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e.salary</a:t>
            </a:r>
            <a:r>
              <a:rPr lang="hu-HU" sz="3000" dirty="0">
                <a:latin typeface="Consolas" panose="020B0609020204030204" pitchFamily="49" charset="0"/>
                <a:cs typeface="Consolas" panose="020B0609020204030204" pitchFamily="49" charset="0"/>
              </a:rPr>
              <a:t>=</a:t>
            </a:r>
            <a:r>
              <a:rPr lang="hu-HU" sz="3000" dirty="0" err="1">
                <a:latin typeface="Consolas" panose="020B0609020204030204" pitchFamily="49" charset="0"/>
                <a:cs typeface="Consolas" panose="020B0609020204030204" pitchFamily="49" charset="0"/>
              </a:rPr>
              <a:t>min.legkisebb</a:t>
            </a:r>
            <a:r>
              <a:rPr lang="hu-HU" sz="3000"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sz="3000" dirty="0">
                <a:latin typeface="Consolas" panose="020B0609020204030204" pitchFamily="49" charset="0"/>
                <a:cs typeface="Consolas" panose="020B0609020204030204" pitchFamily="49" charset="0"/>
              </a:rPr>
              <a:t>AND </a:t>
            </a:r>
            <a:r>
              <a:rPr lang="hu-HU" sz="3000" b="1" dirty="0" err="1">
                <a:latin typeface="Consolas" panose="020B0609020204030204" pitchFamily="49" charset="0"/>
                <a:cs typeface="Consolas" panose="020B0609020204030204" pitchFamily="49" charset="0"/>
              </a:rPr>
              <a:t>e.department</a:t>
            </a:r>
            <a:r>
              <a:rPr lang="hu-HU" sz="3000" b="1" dirty="0">
                <a:latin typeface="Consolas" panose="020B0609020204030204" pitchFamily="49" charset="0"/>
                <a:cs typeface="Consolas" panose="020B0609020204030204" pitchFamily="49" charset="0"/>
              </a:rPr>
              <a:t>_</a:t>
            </a:r>
            <a:r>
              <a:rPr lang="hu-HU" sz="3000" b="1" dirty="0" err="1">
                <a:latin typeface="Consolas" panose="020B0609020204030204" pitchFamily="49" charset="0"/>
                <a:cs typeface="Consolas" panose="020B0609020204030204" pitchFamily="49" charset="0"/>
              </a:rPr>
              <a:t>id</a:t>
            </a:r>
            <a:r>
              <a:rPr lang="hu-HU" sz="3000" b="1" dirty="0">
                <a:latin typeface="Consolas" panose="020B0609020204030204" pitchFamily="49" charset="0"/>
                <a:cs typeface="Consolas" panose="020B0609020204030204" pitchFamily="49" charset="0"/>
              </a:rPr>
              <a:t>=</a:t>
            </a:r>
            <a:r>
              <a:rPr lang="hu-HU" sz="3000" b="1" dirty="0" err="1">
                <a:latin typeface="Consolas" panose="020B0609020204030204" pitchFamily="49" charset="0"/>
                <a:cs typeface="Consolas" panose="020B0609020204030204" pitchFamily="49" charset="0"/>
              </a:rPr>
              <a:t>min.department</a:t>
            </a:r>
            <a:r>
              <a:rPr lang="hu-HU" sz="3000" b="1" dirty="0">
                <a:latin typeface="Consolas" panose="020B0609020204030204" pitchFamily="49" charset="0"/>
                <a:cs typeface="Consolas" panose="020B0609020204030204" pitchFamily="49" charset="0"/>
              </a:rPr>
              <a:t>_</a:t>
            </a:r>
            <a:r>
              <a:rPr lang="hu-HU" sz="3000" b="1"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a:t>
            </a:r>
          </a:p>
          <a:p>
            <a:pPr eaLnBrk="1" hangingPunct="1">
              <a:buFont typeface="Wingdings" pitchFamily="2" charset="2"/>
              <a:buNone/>
              <a:defRPr/>
            </a:pPr>
            <a:endParaRPr lang="hu-HU" sz="3000" dirty="0">
              <a:latin typeface="Consolas" panose="020B0609020204030204" pitchFamily="49" charset="0"/>
              <a:cs typeface="Consolas" panose="020B0609020204030204" pitchFamily="49" charset="0"/>
            </a:endParaRPr>
          </a:p>
          <a:p>
            <a:pPr>
              <a:defRPr/>
            </a:pPr>
            <a:r>
              <a:rPr lang="hu-HU" sz="3000" dirty="0">
                <a:cs typeface="Consolas" panose="020B0609020204030204" pitchFamily="49" charset="0"/>
              </a:rPr>
              <a:t>Itt is meg kell adni az összekapcsolási feltételt, mint a tábláknál!</a:t>
            </a:r>
          </a:p>
        </p:txBody>
      </p:sp>
      <p:sp>
        <p:nvSpPr>
          <p:cNvPr id="18435" name="Dia számának helye 4"/>
          <p:cNvSpPr>
            <a:spLocks noGrp="1"/>
          </p:cNvSpPr>
          <p:nvPr>
            <p:ph type="sldNum" sz="quarter" idx="12"/>
          </p:nvPr>
        </p:nvSpPr>
        <p:spPr>
          <a:noFill/>
          <a:ln>
            <a:miter lim="800000"/>
            <a:headEnd/>
            <a:tailEnd/>
          </a:ln>
        </p:spPr>
        <p:txBody>
          <a:bodyPr/>
          <a:lstStyle/>
          <a:p>
            <a:fld id="{F3444390-8C21-4D25-A7FF-A23FCC127FD8}" type="slidenum">
              <a:rPr lang="hu-HU"/>
              <a:pPr/>
              <a:t>207</a:t>
            </a:fld>
            <a:endParaRPr lang="hu-HU"/>
          </a:p>
        </p:txBody>
      </p:sp>
      <p:sp>
        <p:nvSpPr>
          <p:cNvPr id="5" name="Szövegdoboz 4">
            <a:extLst>
              <a:ext uri="{FF2B5EF4-FFF2-40B4-BE49-F238E27FC236}">
                <a16:creationId xmlns:a16="http://schemas.microsoft.com/office/drawing/2014/main" id="{784DDFF4-12EF-426E-842E-8B7AC784085F}"/>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82251669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Példa 2</a:t>
            </a:r>
          </a:p>
        </p:txBody>
      </p:sp>
      <p:sp>
        <p:nvSpPr>
          <p:cNvPr id="3" name="Tartalom helye 2"/>
          <p:cNvSpPr>
            <a:spLocks noGrp="1"/>
          </p:cNvSpPr>
          <p:nvPr>
            <p:ph idx="1"/>
          </p:nvPr>
        </p:nvSpPr>
        <p:spPr>
          <a:xfrm>
            <a:off x="1187624" y="1447800"/>
            <a:ext cx="8136904" cy="4800600"/>
          </a:xfrm>
        </p:spPr>
        <p:txBody>
          <a:bodyPr>
            <a:normAutofit fontScale="92500"/>
          </a:bodyPr>
          <a:lstStyle/>
          <a:p>
            <a:r>
              <a:rPr lang="hu-HU" sz="2800" dirty="0"/>
              <a:t>Listázzuk a dolgozók vezetéknevét, fizetését, részlegazonosítóját, valamint a részlegük átlagos fizetését.</a:t>
            </a:r>
          </a:p>
          <a:p>
            <a:pPr marL="82296" indent="0">
              <a:buNone/>
            </a:pPr>
            <a:endParaRPr lang="hu-HU" sz="3000" dirty="0">
              <a:latin typeface="Consolas" panose="020B0609020204030204" pitchFamily="49" charset="0"/>
              <a:cs typeface="Consolas" panose="020B0609020204030204" pitchFamily="49" charset="0"/>
            </a:endParaRPr>
          </a:p>
          <a:p>
            <a:pPr marL="82296" indent="0">
              <a:buNone/>
            </a:pPr>
            <a:r>
              <a:rPr lang="hu-HU" sz="3000" dirty="0">
                <a:latin typeface="Consolas" panose="020B0609020204030204" pitchFamily="49" charset="0"/>
                <a:cs typeface="Consolas" panose="020B0609020204030204" pitchFamily="49" charset="0"/>
              </a:rPr>
              <a:t>SELECT 	</a:t>
            </a:r>
            <a:r>
              <a:rPr lang="hu-HU" sz="3000" dirty="0" err="1">
                <a:latin typeface="Consolas" panose="020B0609020204030204" pitchFamily="49" charset="0"/>
                <a:cs typeface="Consolas" panose="020B0609020204030204" pitchFamily="49" charset="0"/>
              </a:rPr>
              <a:t>last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name</a:t>
            </a: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salary</a:t>
            </a:r>
            <a:r>
              <a:rPr lang="hu-HU" sz="3000" dirty="0">
                <a:latin typeface="Consolas" panose="020B0609020204030204" pitchFamily="49" charset="0"/>
                <a:cs typeface="Consolas" panose="020B0609020204030204" pitchFamily="49" charset="0"/>
              </a:rPr>
              <a:t>, </a:t>
            </a:r>
          </a:p>
          <a:p>
            <a:pPr marL="82296" indent="0">
              <a:buNone/>
            </a:pP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atlag</a:t>
            </a:r>
            <a:r>
              <a:rPr lang="hu-HU" sz="3000" dirty="0">
                <a:latin typeface="Consolas" panose="020B0609020204030204" pitchFamily="49" charset="0"/>
                <a:cs typeface="Consolas" panose="020B0609020204030204" pitchFamily="49" charset="0"/>
              </a:rPr>
              <a:t> </a:t>
            </a:r>
          </a:p>
          <a:p>
            <a:pPr marL="82296" indent="0">
              <a:buNone/>
            </a:pPr>
            <a:r>
              <a:rPr lang="hu-HU" sz="3000" dirty="0">
                <a:latin typeface="Consolas" panose="020B0609020204030204" pitchFamily="49" charset="0"/>
                <a:cs typeface="Consolas" panose="020B0609020204030204" pitchFamily="49" charset="0"/>
              </a:rPr>
              <a:t>FROM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 NATURAL JOIN</a:t>
            </a:r>
          </a:p>
          <a:p>
            <a:pPr marL="82296" indent="0">
              <a:buNone/>
            </a:pPr>
            <a:r>
              <a:rPr lang="hu-HU" sz="3000" dirty="0">
                <a:latin typeface="Consolas" panose="020B0609020204030204" pitchFamily="49" charset="0"/>
                <a:cs typeface="Consolas" panose="020B0609020204030204" pitchFamily="49" charset="0"/>
              </a:rPr>
              <a:t>(SELECT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 </a:t>
            </a:r>
          </a:p>
          <a:p>
            <a:pPr marL="82296" indent="0">
              <a:buNone/>
            </a:pPr>
            <a:r>
              <a:rPr lang="hu-HU" sz="3000" dirty="0">
                <a:latin typeface="Consolas" panose="020B0609020204030204" pitchFamily="49" charset="0"/>
                <a:cs typeface="Consolas" panose="020B0609020204030204" pitchFamily="49" charset="0"/>
              </a:rPr>
              <a:t>		AVG(</a:t>
            </a:r>
            <a:r>
              <a:rPr lang="hu-HU" sz="3000" dirty="0" err="1">
                <a:latin typeface="Consolas" panose="020B0609020204030204" pitchFamily="49" charset="0"/>
                <a:cs typeface="Consolas" panose="020B0609020204030204" pitchFamily="49" charset="0"/>
              </a:rPr>
              <a:t>salary</a:t>
            </a: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atlag</a:t>
            </a:r>
            <a:r>
              <a:rPr lang="hu-HU" sz="3000" dirty="0">
                <a:latin typeface="Consolas" panose="020B0609020204030204" pitchFamily="49" charset="0"/>
                <a:cs typeface="Consolas" panose="020B0609020204030204" pitchFamily="49" charset="0"/>
              </a:rPr>
              <a:t> </a:t>
            </a:r>
          </a:p>
          <a:p>
            <a:pPr marL="82296" indent="0">
              <a:buNone/>
            </a:pPr>
            <a:r>
              <a:rPr lang="hu-HU" sz="3000" dirty="0">
                <a:latin typeface="Consolas" panose="020B0609020204030204" pitchFamily="49" charset="0"/>
                <a:cs typeface="Consolas" panose="020B0609020204030204" pitchFamily="49" charset="0"/>
              </a:rPr>
              <a:t>FROM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 GROUP BY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208</a:t>
            </a:fld>
            <a:endParaRPr lang="hu-HU"/>
          </a:p>
        </p:txBody>
      </p:sp>
    </p:spTree>
    <p:extLst>
      <p:ext uri="{BB962C8B-B14F-4D97-AF65-F5344CB8AC3E}">
        <p14:creationId xmlns:p14="http://schemas.microsoft.com/office/powerpoint/2010/main" val="7820313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Példa 2 másképp</a:t>
            </a:r>
          </a:p>
        </p:txBody>
      </p:sp>
      <p:sp>
        <p:nvSpPr>
          <p:cNvPr id="3" name="Tartalom helye 2"/>
          <p:cNvSpPr>
            <a:spLocks noGrp="1"/>
          </p:cNvSpPr>
          <p:nvPr>
            <p:ph idx="1"/>
          </p:nvPr>
        </p:nvSpPr>
        <p:spPr/>
        <p:txBody>
          <a:bodyPr>
            <a:normAutofit fontScale="92500"/>
          </a:bodyPr>
          <a:lstStyle/>
          <a:p>
            <a:r>
              <a:rPr lang="hu-HU" sz="2800" dirty="0"/>
              <a:t>Listázzuk a dolgozók vezetéknevét, fizetését, részlegazonosítóját, valamint a részlegük átlagos fizetését.</a:t>
            </a:r>
          </a:p>
          <a:p>
            <a:pPr marL="82296" indent="0">
              <a:buNone/>
            </a:pPr>
            <a:endParaRPr lang="hu-HU" sz="3000" dirty="0">
              <a:latin typeface="Consolas" panose="020B0609020204030204" pitchFamily="49" charset="0"/>
              <a:cs typeface="Consolas" panose="020B0609020204030204" pitchFamily="49" charset="0"/>
            </a:endParaRPr>
          </a:p>
          <a:p>
            <a:pPr marL="82296" indent="0">
              <a:buNone/>
            </a:pPr>
            <a:r>
              <a:rPr lang="hu-HU" sz="3000" dirty="0">
                <a:latin typeface="Consolas" panose="020B0609020204030204" pitchFamily="49" charset="0"/>
                <a:cs typeface="Consolas" panose="020B0609020204030204" pitchFamily="49" charset="0"/>
              </a:rPr>
              <a:t>SELECT 	</a:t>
            </a:r>
            <a:r>
              <a:rPr lang="hu-HU" sz="3000" dirty="0" err="1">
                <a:latin typeface="Consolas" panose="020B0609020204030204" pitchFamily="49" charset="0"/>
                <a:cs typeface="Consolas" panose="020B0609020204030204" pitchFamily="49" charset="0"/>
              </a:rPr>
              <a:t>last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name</a:t>
            </a: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salary</a:t>
            </a:r>
            <a:r>
              <a:rPr lang="hu-HU" sz="3000" dirty="0">
                <a:latin typeface="Consolas" panose="020B0609020204030204" pitchFamily="49" charset="0"/>
                <a:cs typeface="Consolas" panose="020B0609020204030204" pitchFamily="49" charset="0"/>
              </a:rPr>
              <a:t>,</a:t>
            </a:r>
          </a:p>
          <a:p>
            <a:pPr marL="82296" indent="0">
              <a:buNone/>
            </a:pP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 </a:t>
            </a:r>
          </a:p>
          <a:p>
            <a:pPr marL="82296" indent="0">
              <a:buNone/>
            </a:pPr>
            <a:r>
              <a:rPr lang="hu-HU" sz="3000" dirty="0">
                <a:latin typeface="Consolas" panose="020B0609020204030204" pitchFamily="49" charset="0"/>
                <a:cs typeface="Consolas" panose="020B0609020204030204" pitchFamily="49" charset="0"/>
              </a:rPr>
              <a:t>(SELECT AVG(</a:t>
            </a:r>
            <a:r>
              <a:rPr lang="hu-HU" sz="3000" dirty="0" err="1">
                <a:latin typeface="Consolas" panose="020B0609020204030204" pitchFamily="49" charset="0"/>
                <a:cs typeface="Consolas" panose="020B0609020204030204" pitchFamily="49" charset="0"/>
              </a:rPr>
              <a:t>salary</a:t>
            </a:r>
            <a:r>
              <a:rPr lang="hu-HU" sz="3000" dirty="0">
                <a:latin typeface="Consolas" panose="020B0609020204030204" pitchFamily="49" charset="0"/>
                <a:cs typeface="Consolas" panose="020B0609020204030204" pitchFamily="49" charset="0"/>
              </a:rPr>
              <a:t>) FROM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 </a:t>
            </a:r>
            <a:br>
              <a:rPr lang="hu-HU" sz="3000" dirty="0">
                <a:latin typeface="Consolas" panose="020B0609020204030204" pitchFamily="49" charset="0"/>
                <a:cs typeface="Consolas" panose="020B0609020204030204" pitchFamily="49" charset="0"/>
              </a:rPr>
            </a:br>
            <a:r>
              <a:rPr lang="hu-HU" sz="3000" dirty="0">
                <a:latin typeface="Consolas" panose="020B0609020204030204" pitchFamily="49" charset="0"/>
                <a:cs typeface="Consolas" panose="020B0609020204030204" pitchFamily="49" charset="0"/>
              </a:rPr>
              <a:t>WHERE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hu-HU" sz="3000" dirty="0">
                <a:latin typeface="Consolas" panose="020B0609020204030204" pitchFamily="49" charset="0"/>
                <a:cs typeface="Consolas" panose="020B0609020204030204" pitchFamily="49" charset="0"/>
              </a:rPr>
              <a:t>=</a:t>
            </a:r>
            <a:r>
              <a:rPr lang="hu-HU" sz="3000" dirty="0" err="1">
                <a:latin typeface="Consolas" panose="020B0609020204030204" pitchFamily="49" charset="0"/>
                <a:cs typeface="Consolas" panose="020B0609020204030204" pitchFamily="49" charset="0"/>
              </a:rPr>
              <a:t>e.department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endParaRPr lang="hu-HU" sz="3000" dirty="0">
              <a:latin typeface="Consolas" panose="020B0609020204030204" pitchFamily="49" charset="0"/>
              <a:cs typeface="Consolas" panose="020B0609020204030204" pitchFamily="49" charset="0"/>
            </a:endParaRPr>
          </a:p>
          <a:p>
            <a:pPr marL="82296" indent="0">
              <a:buNone/>
            </a:pP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atlag</a:t>
            </a:r>
            <a:endParaRPr lang="hu-HU" sz="3000" dirty="0">
              <a:latin typeface="Consolas" panose="020B0609020204030204" pitchFamily="49" charset="0"/>
              <a:cs typeface="Consolas" panose="020B0609020204030204" pitchFamily="49" charset="0"/>
            </a:endParaRPr>
          </a:p>
          <a:p>
            <a:pPr marL="82296" indent="0">
              <a:buNone/>
            </a:pPr>
            <a:r>
              <a:rPr lang="hu-HU" sz="3000" dirty="0">
                <a:latin typeface="Consolas" panose="020B0609020204030204" pitchFamily="49" charset="0"/>
                <a:cs typeface="Consolas" panose="020B0609020204030204" pitchFamily="49" charset="0"/>
              </a:rPr>
              <a:t>FROM </a:t>
            </a:r>
            <a:r>
              <a:rPr lang="hu-HU" sz="3000" dirty="0" err="1">
                <a:latin typeface="Consolas" panose="020B0609020204030204" pitchFamily="49" charset="0"/>
                <a:cs typeface="Consolas" panose="020B0609020204030204" pitchFamily="49" charset="0"/>
              </a:rPr>
              <a:t>employees</a:t>
            </a:r>
            <a:r>
              <a:rPr lang="hu-HU" sz="3000" dirty="0">
                <a:latin typeface="Consolas" panose="020B0609020204030204" pitchFamily="49" charset="0"/>
                <a:cs typeface="Consolas" panose="020B0609020204030204" pitchFamily="49" charset="0"/>
              </a:rPr>
              <a:t> e;</a:t>
            </a:r>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209</a:t>
            </a:fld>
            <a:endParaRPr lang="hu-HU"/>
          </a:p>
        </p:txBody>
      </p:sp>
    </p:spTree>
    <p:extLst>
      <p:ext uri="{BB962C8B-B14F-4D97-AF65-F5344CB8AC3E}">
        <p14:creationId xmlns:p14="http://schemas.microsoft.com/office/powerpoint/2010/main" val="115299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defRPr/>
            </a:pPr>
            <a:r>
              <a:rPr lang="hu-HU"/>
              <a:t>Megoldás</a:t>
            </a:r>
          </a:p>
        </p:txBody>
      </p:sp>
      <p:sp>
        <p:nvSpPr>
          <p:cNvPr id="25603" name="Rectangle 3"/>
          <p:cNvSpPr>
            <a:spLocks noGrp="1" noChangeArrowheads="1"/>
          </p:cNvSpPr>
          <p:nvPr>
            <p:ph idx="1"/>
          </p:nvPr>
        </p:nvSpPr>
        <p:spPr>
          <a:xfrm>
            <a:off x="971600" y="1580728"/>
            <a:ext cx="8352928" cy="4800600"/>
          </a:xfrm>
        </p:spPr>
        <p:txBody>
          <a:bodyPr>
            <a:normAutofit/>
          </a:bodyPr>
          <a:lstStyle/>
          <a:p>
            <a:pPr>
              <a:buNone/>
              <a:tabLst>
                <a:tab pos="1435100" algn="l"/>
              </a:tabLst>
              <a:defRPr/>
            </a:pPr>
            <a:r>
              <a:rPr lang="hu-HU" sz="3000" dirty="0">
                <a:latin typeface="Consolas" panose="020B0609020204030204" pitchFamily="49" charset="0"/>
                <a:cs typeface="Consolas" panose="020B0609020204030204" pitchFamily="49" charset="0"/>
              </a:rPr>
              <a:t>SELECT</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first_name</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last_name</a:t>
            </a: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Név</a:t>
            </a:r>
            <a:r>
              <a:rPr lang="en-US" sz="3000" dirty="0">
                <a:latin typeface="Consolas" panose="020B0609020204030204" pitchFamily="49" charset="0"/>
                <a:cs typeface="Consolas" panose="020B0609020204030204" pitchFamily="49" charset="0"/>
              </a:rPr>
              <a:t>,</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job_id</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Munkakör</a:t>
            </a:r>
            <a:r>
              <a:rPr lang="en-US" sz="3000" dirty="0">
                <a:latin typeface="Consolas" panose="020B0609020204030204" pitchFamily="49" charset="0"/>
                <a:cs typeface="Consolas" panose="020B0609020204030204" pitchFamily="49" charset="0"/>
              </a:rPr>
              <a:t>, </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a:latin typeface="Consolas" panose="020B0609020204030204" pitchFamily="49" charset="0"/>
                <a:cs typeface="Consolas" panose="020B0609020204030204" pitchFamily="49" charset="0"/>
              </a:rPr>
              <a:t>salary </a:t>
            </a:r>
            <a:r>
              <a:rPr lang="en-US" sz="3000" dirty="0" err="1">
                <a:latin typeface="Consolas" panose="020B0609020204030204" pitchFamily="49" charset="0"/>
                <a:cs typeface="Consolas" panose="020B0609020204030204" pitchFamily="49" charset="0"/>
              </a:rPr>
              <a:t>Fizetés</a:t>
            </a:r>
            <a:endParaRPr lang="en-US" sz="3000" dirty="0">
              <a:latin typeface="Consolas" panose="020B0609020204030204" pitchFamily="49" charset="0"/>
              <a:cs typeface="Consolas" panose="020B0609020204030204" pitchFamily="49" charset="0"/>
            </a:endParaRPr>
          </a:p>
          <a:p>
            <a:pPr>
              <a:buNone/>
              <a:defRPr/>
            </a:pPr>
            <a:r>
              <a:rPr lang="hu-HU" sz="3000" dirty="0">
                <a:latin typeface="Consolas" panose="020B0609020204030204" pitchFamily="49" charset="0"/>
                <a:cs typeface="Consolas" panose="020B0609020204030204" pitchFamily="49" charset="0"/>
              </a:rPr>
              <a:t>FROM</a:t>
            </a:r>
            <a:r>
              <a:rPr lang="en-US" sz="3000" dirty="0">
                <a:latin typeface="Consolas" panose="020B0609020204030204" pitchFamily="49" charset="0"/>
                <a:cs typeface="Consolas" panose="020B0609020204030204" pitchFamily="49" charset="0"/>
              </a:rPr>
              <a:t> employees</a:t>
            </a:r>
          </a:p>
          <a:p>
            <a:pPr>
              <a:buNone/>
              <a:defRPr/>
            </a:pPr>
            <a:r>
              <a:rPr lang="hu-HU" sz="3000" dirty="0">
                <a:latin typeface="Consolas" panose="020B0609020204030204" pitchFamily="49" charset="0"/>
                <a:cs typeface="Consolas" panose="020B0609020204030204" pitchFamily="49" charset="0"/>
              </a:rPr>
              <a:t>WHERE</a:t>
            </a:r>
            <a:r>
              <a:rPr lang="en-US" sz="3000" dirty="0">
                <a:latin typeface="Consolas" panose="020B0609020204030204" pitchFamily="49" charset="0"/>
                <a:cs typeface="Consolas" panose="020B0609020204030204" pitchFamily="49" charset="0"/>
              </a:rPr>
              <a:t> salary&lt;5000</a:t>
            </a:r>
          </a:p>
          <a:p>
            <a:pPr>
              <a:buNone/>
              <a:defRPr/>
            </a:pPr>
            <a:r>
              <a:rPr lang="hu-HU" sz="3000" dirty="0">
                <a:latin typeface="Consolas" panose="020B0609020204030204" pitchFamily="49" charset="0"/>
                <a:cs typeface="Consolas" panose="020B0609020204030204" pitchFamily="49" charset="0"/>
              </a:rPr>
              <a:t>ORDER</a:t>
            </a:r>
            <a:r>
              <a:rPr lang="en-US" sz="3000" dirty="0">
                <a:latin typeface="Consolas" panose="020B0609020204030204" pitchFamily="49" charset="0"/>
                <a:cs typeface="Consolas" panose="020B0609020204030204" pitchFamily="49" charset="0"/>
              </a:rPr>
              <a:t> </a:t>
            </a:r>
            <a:r>
              <a:rPr lang="hu-HU" sz="3000" dirty="0">
                <a:latin typeface="Consolas" panose="020B0609020204030204" pitchFamily="49" charset="0"/>
                <a:cs typeface="Consolas" panose="020B0609020204030204" pitchFamily="49" charset="0"/>
              </a:rPr>
              <a:t>BY</a:t>
            </a:r>
            <a:r>
              <a:rPr lang="en-US" sz="3000" dirty="0">
                <a:latin typeface="Consolas" panose="020B0609020204030204" pitchFamily="49" charset="0"/>
                <a:cs typeface="Consolas" panose="020B0609020204030204" pitchFamily="49" charset="0"/>
              </a:rPr>
              <a:t> salary;</a:t>
            </a:r>
            <a:endParaRPr lang="hu-HU" sz="3000" dirty="0">
              <a:latin typeface="Consolas" panose="020B0609020204030204" pitchFamily="49" charset="0"/>
              <a:cs typeface="Consolas" panose="020B0609020204030204" pitchFamily="49" charset="0"/>
            </a:endParaRPr>
          </a:p>
        </p:txBody>
      </p:sp>
      <p:sp>
        <p:nvSpPr>
          <p:cNvPr id="17411" name="Dia számának helye 4"/>
          <p:cNvSpPr>
            <a:spLocks noGrp="1"/>
          </p:cNvSpPr>
          <p:nvPr>
            <p:ph type="sldNum" sz="quarter" idx="12"/>
          </p:nvPr>
        </p:nvSpPr>
        <p:spPr>
          <a:noFill/>
        </p:spPr>
        <p:txBody>
          <a:bodyPr/>
          <a:lstStyle/>
          <a:p>
            <a:fld id="{B348237B-241B-4B4C-9CFE-55B9C08C7734}" type="slidenum">
              <a:rPr lang="hu-HU" smtClean="0"/>
              <a:pPr/>
              <a:t>21</a:t>
            </a:fld>
            <a:endParaRPr lang="hu-HU"/>
          </a:p>
        </p:txBody>
      </p:sp>
    </p:spTree>
    <p:extLst>
      <p:ext uri="{BB962C8B-B14F-4D97-AF65-F5344CB8AC3E}">
        <p14:creationId xmlns:p14="http://schemas.microsoft.com/office/powerpoint/2010/main" val="142931759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defRPr/>
            </a:pPr>
            <a:r>
              <a:rPr lang="hu-HU" dirty="0"/>
              <a:t>Példa 3</a:t>
            </a:r>
          </a:p>
        </p:txBody>
      </p:sp>
      <p:sp>
        <p:nvSpPr>
          <p:cNvPr id="62467" name="Rectangle 3"/>
          <p:cNvSpPr>
            <a:spLocks noGrp="1" noChangeArrowheads="1"/>
          </p:cNvSpPr>
          <p:nvPr>
            <p:ph idx="1"/>
          </p:nvPr>
        </p:nvSpPr>
        <p:spPr/>
        <p:txBody>
          <a:bodyPr>
            <a:normAutofit/>
          </a:bodyPr>
          <a:lstStyle/>
          <a:p>
            <a:pPr>
              <a:lnSpc>
                <a:spcPct val="80000"/>
              </a:lnSpc>
              <a:defRPr/>
            </a:pPr>
            <a:r>
              <a:rPr lang="hu-HU" sz="2800" dirty="0"/>
              <a:t>Mennyi a legalacsonyabb fizetés?</a:t>
            </a:r>
            <a:endParaRPr lang="hu-HU" sz="3600" dirty="0">
              <a:latin typeface="Consolas" panose="020B0609020204030204" pitchFamily="49" charset="0"/>
              <a:cs typeface="Consolas" panose="020B0609020204030204" pitchFamily="49" charset="0"/>
            </a:endParaRPr>
          </a:p>
          <a:p>
            <a:pPr>
              <a:lnSpc>
                <a:spcPct val="80000"/>
              </a:lnSpc>
              <a:buNone/>
              <a:defRPr/>
            </a:pPr>
            <a:r>
              <a:rPr lang="hu-HU" sz="2800" dirty="0">
                <a:latin typeface="Consolas" panose="020B0609020204030204" pitchFamily="49" charset="0"/>
                <a:cs typeface="Consolas" panose="020B0609020204030204" pitchFamily="49" charset="0"/>
              </a:rPr>
              <a:t/>
            </a:r>
            <a:br>
              <a:rPr lang="hu-HU" sz="2800" dirty="0">
                <a:latin typeface="Consolas" panose="020B0609020204030204" pitchFamily="49" charset="0"/>
                <a:cs typeface="Consolas" panose="020B0609020204030204" pitchFamily="49" charset="0"/>
              </a:rPr>
            </a:br>
            <a:r>
              <a:rPr lang="hu-HU" sz="2800" dirty="0">
                <a:latin typeface="Consolas" panose="020B0609020204030204" pitchFamily="49" charset="0"/>
                <a:cs typeface="Consolas" panose="020B0609020204030204" pitchFamily="49" charset="0"/>
              </a:rPr>
              <a:t>SELECT MIN(</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a:t>
            </a:r>
          </a:p>
          <a:p>
            <a:pPr>
              <a:lnSpc>
                <a:spcPct val="80000"/>
              </a:lnSpc>
              <a:defRPr/>
            </a:pPr>
            <a:endParaRPr lang="hu-HU" sz="2800" dirty="0"/>
          </a:p>
          <a:p>
            <a:pPr>
              <a:lnSpc>
                <a:spcPct val="80000"/>
              </a:lnSpc>
              <a:defRPr/>
            </a:pPr>
            <a:r>
              <a:rPr lang="hu-HU" sz="2800" dirty="0"/>
              <a:t>Melyik a legrosszabbul fizető munkakör? (= A legalacsonyabb fizetésű dolgozó munkaköre.)</a:t>
            </a:r>
            <a:endParaRPr lang="hu-HU" sz="3600" dirty="0">
              <a:latin typeface="Consolas" panose="020B0609020204030204" pitchFamily="49" charset="0"/>
              <a:cs typeface="Consolas" panose="020B0609020204030204" pitchFamily="49" charset="0"/>
            </a:endParaRPr>
          </a:p>
          <a:p>
            <a:pPr eaLnBrk="1" hangingPunct="1">
              <a:lnSpc>
                <a:spcPct val="80000"/>
              </a:lnSpc>
              <a:buFont typeface="Wingdings" pitchFamily="2" charset="2"/>
              <a:buNone/>
              <a:defRPr/>
            </a:pPr>
            <a:endParaRPr lang="hu-HU" sz="2800" dirty="0">
              <a:latin typeface="Consolas" panose="020B0609020204030204" pitchFamily="49" charset="0"/>
              <a:cs typeface="Consolas" panose="020B0609020204030204" pitchFamily="49" charset="0"/>
            </a:endParaRP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title</a:t>
            </a:r>
            <a:r>
              <a:rPr lang="hu-HU" sz="2800" dirty="0">
                <a:latin typeface="Consolas" panose="020B0609020204030204" pitchFamily="49" charset="0"/>
                <a:cs typeface="Consolas" panose="020B0609020204030204" pitchFamily="49" charset="0"/>
              </a:rPr>
              <a:t> </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NATURAL JOIN </a:t>
            </a:r>
            <a:r>
              <a:rPr lang="hu-HU" sz="2800" dirty="0" err="1">
                <a:latin typeface="Consolas" panose="020B0609020204030204" pitchFamily="49" charset="0"/>
                <a:cs typeface="Consolas" panose="020B0609020204030204" pitchFamily="49" charset="0"/>
              </a:rPr>
              <a:t>jobs</a:t>
            </a:r>
            <a:endParaRPr lang="hu-HU" sz="2800" dirty="0">
              <a:latin typeface="Consolas" panose="020B0609020204030204" pitchFamily="49" charset="0"/>
              <a:cs typeface="Consolas" panose="020B0609020204030204" pitchFamily="49" charset="0"/>
            </a:endParaRP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WHERE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(SELECT MIN(</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a:t>
            </a:r>
          </a:p>
        </p:txBody>
      </p:sp>
      <p:sp>
        <p:nvSpPr>
          <p:cNvPr id="20483" name="Dia számának helye 4"/>
          <p:cNvSpPr>
            <a:spLocks noGrp="1"/>
          </p:cNvSpPr>
          <p:nvPr>
            <p:ph type="sldNum" sz="quarter" idx="12"/>
          </p:nvPr>
        </p:nvSpPr>
        <p:spPr>
          <a:noFill/>
          <a:ln>
            <a:miter lim="800000"/>
            <a:headEnd/>
            <a:tailEnd/>
          </a:ln>
        </p:spPr>
        <p:txBody>
          <a:bodyPr/>
          <a:lstStyle/>
          <a:p>
            <a:fld id="{EAE8E076-6E5D-4D2C-986D-010135B913FD}" type="slidenum">
              <a:rPr lang="hu-HU"/>
              <a:pPr/>
              <a:t>210</a:t>
            </a:fld>
            <a:endParaRPr lang="hu-HU"/>
          </a:p>
        </p:txBody>
      </p:sp>
    </p:spTree>
    <p:extLst>
      <p:ext uri="{BB962C8B-B14F-4D97-AF65-F5344CB8AC3E}">
        <p14:creationId xmlns:p14="http://schemas.microsoft.com/office/powerpoint/2010/main" val="222708241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defRPr/>
            </a:pPr>
            <a:r>
              <a:rPr lang="hu-HU" dirty="0"/>
              <a:t>Példa 3 folytatás</a:t>
            </a:r>
          </a:p>
        </p:txBody>
      </p:sp>
      <p:sp>
        <p:nvSpPr>
          <p:cNvPr id="62467" name="Rectangle 3"/>
          <p:cNvSpPr>
            <a:spLocks noGrp="1" noChangeArrowheads="1"/>
          </p:cNvSpPr>
          <p:nvPr>
            <p:ph idx="1"/>
          </p:nvPr>
        </p:nvSpPr>
        <p:spPr>
          <a:xfrm>
            <a:off x="1435608" y="1447800"/>
            <a:ext cx="7528880" cy="5149552"/>
          </a:xfrm>
        </p:spPr>
        <p:txBody>
          <a:bodyPr>
            <a:normAutofit lnSpcReduction="10000"/>
          </a:bodyPr>
          <a:lstStyle/>
          <a:p>
            <a:pPr>
              <a:lnSpc>
                <a:spcPct val="80000"/>
              </a:lnSpc>
              <a:defRPr/>
            </a:pPr>
            <a:r>
              <a:rPr lang="hu-HU" sz="2800" dirty="0"/>
              <a:t>Listázzuk azon dolgozók vezetéknevét, munkakörét és fizetését, akik ugyanabban a munkakörben dolgoznak, mint a legkevesebbet kereső dolgozó.</a:t>
            </a:r>
          </a:p>
          <a:p>
            <a:pPr eaLnBrk="1" hangingPunct="1">
              <a:lnSpc>
                <a:spcPct val="80000"/>
              </a:lnSpc>
              <a:buFont typeface="Wingdings" pitchFamily="2" charset="2"/>
              <a:buNone/>
              <a:defRPr/>
            </a:pPr>
            <a:endParaRPr lang="hu-HU" sz="2800" dirty="0">
              <a:latin typeface="Consolas" panose="020B0609020204030204" pitchFamily="49" charset="0"/>
              <a:cs typeface="Consolas" panose="020B0609020204030204" pitchFamily="49" charset="0"/>
            </a:endParaRP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Név,</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title</a:t>
            </a:r>
            <a:r>
              <a:rPr lang="hu-HU" sz="2800" dirty="0">
                <a:latin typeface="Consolas" panose="020B0609020204030204" pitchFamily="49" charset="0"/>
                <a:cs typeface="Consolas" panose="020B0609020204030204" pitchFamily="49" charset="0"/>
              </a:rPr>
              <a:t> Munkakör,</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Fizetés</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NATURAL JOIN </a:t>
            </a:r>
            <a:r>
              <a:rPr lang="hu-HU" sz="2800" dirty="0" err="1">
                <a:latin typeface="Consolas" panose="020B0609020204030204" pitchFamily="49" charset="0"/>
                <a:cs typeface="Consolas" panose="020B0609020204030204" pitchFamily="49" charset="0"/>
              </a:rPr>
              <a:t>jobs</a:t>
            </a:r>
            <a:endParaRPr lang="hu-HU" sz="2800" dirty="0">
              <a:latin typeface="Consolas" panose="020B0609020204030204" pitchFamily="49" charset="0"/>
              <a:cs typeface="Consolas" panose="020B0609020204030204" pitchFamily="49" charset="0"/>
            </a:endParaRP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WHERE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 </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(SELECT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endParaRPr lang="hu-HU" sz="2800" dirty="0">
              <a:latin typeface="Consolas" panose="020B0609020204030204" pitchFamily="49" charset="0"/>
              <a:cs typeface="Consolas" panose="020B0609020204030204" pitchFamily="49" charset="0"/>
            </a:endParaRP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WHERE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(SELECT MIN(</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a:t>
            </a:r>
          </a:p>
          <a:p>
            <a:pPr eaLnBrk="1" hangingPunct="1">
              <a:lnSpc>
                <a:spcPct val="80000"/>
              </a:lnSpc>
              <a:buFont typeface="Wingdings" pitchFamily="2" charset="2"/>
              <a:buNone/>
              <a:defRPr/>
            </a:pPr>
            <a:r>
              <a:rPr lang="hu-HU" sz="2800" dirty="0">
                <a:latin typeface="Consolas" panose="020B0609020204030204" pitchFamily="49" charset="0"/>
                <a:cs typeface="Consolas" panose="020B0609020204030204" pitchFamily="49" charset="0"/>
              </a:rPr>
              <a:t> );</a:t>
            </a:r>
          </a:p>
        </p:txBody>
      </p:sp>
      <p:sp>
        <p:nvSpPr>
          <p:cNvPr id="20483" name="Dia számának helye 4"/>
          <p:cNvSpPr>
            <a:spLocks noGrp="1"/>
          </p:cNvSpPr>
          <p:nvPr>
            <p:ph type="sldNum" sz="quarter" idx="12"/>
          </p:nvPr>
        </p:nvSpPr>
        <p:spPr>
          <a:noFill/>
          <a:ln>
            <a:miter lim="800000"/>
            <a:headEnd/>
            <a:tailEnd/>
          </a:ln>
        </p:spPr>
        <p:txBody>
          <a:bodyPr/>
          <a:lstStyle/>
          <a:p>
            <a:fld id="{EAE8E076-6E5D-4D2C-986D-010135B913FD}" type="slidenum">
              <a:rPr lang="hu-HU"/>
              <a:pPr/>
              <a:t>211</a:t>
            </a:fld>
            <a:endParaRPr lang="hu-HU"/>
          </a:p>
        </p:txBody>
      </p:sp>
    </p:spTree>
    <p:extLst>
      <p:ext uri="{BB962C8B-B14F-4D97-AF65-F5344CB8AC3E}">
        <p14:creationId xmlns:p14="http://schemas.microsoft.com/office/powerpoint/2010/main" val="233871477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lstStyle/>
          <a:p>
            <a:r>
              <a:rPr lang="hu-HU" sz="2800" dirty="0"/>
              <a:t>Listázzuk minden dolgozó vezetéknevét, fizetését, munkakör azonosítóját és a munkakörében dolgozók </a:t>
            </a:r>
            <a:r>
              <a:rPr lang="hu-HU" sz="2800" dirty="0" err="1"/>
              <a:t>összfizetését</a:t>
            </a:r>
            <a:r>
              <a:rPr lang="hu-HU" sz="2800" dirty="0"/>
              <a:t>. Rendezzünk elsősorban munkakör azonosító, másodsorban név szerint növekvő sorrendbe</a:t>
            </a:r>
            <a:r>
              <a:rPr lang="hu-HU" dirty="0"/>
              <a:t>.</a:t>
            </a:r>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212</a:t>
            </a:fld>
            <a:endParaRPr lang="hu-HU"/>
          </a:p>
        </p:txBody>
      </p:sp>
    </p:spTree>
    <p:extLst>
      <p:ext uri="{BB962C8B-B14F-4D97-AF65-F5344CB8AC3E}">
        <p14:creationId xmlns:p14="http://schemas.microsoft.com/office/powerpoint/2010/main" val="47454213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a:xfrm>
            <a:off x="1400112" y="1412776"/>
            <a:ext cx="8068432" cy="4800600"/>
          </a:xfrm>
        </p:spPr>
        <p:txBody>
          <a:bodyPr>
            <a:normAutofit/>
          </a:bodyPr>
          <a:lstStyle/>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e.job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összfizu</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FROM</a:t>
            </a:r>
            <a:r>
              <a:rPr lang="hu-HU" sz="2800" b="1"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e</a:t>
            </a:r>
            <a:r>
              <a:rPr lang="hu-HU" sz="2800" b="1" dirty="0">
                <a:latin typeface="Consolas" panose="020B0609020204030204" pitchFamily="49" charset="0"/>
                <a:cs typeface="Consolas" panose="020B0609020204030204" pitchFamily="49" charset="0"/>
              </a:rPr>
              <a:t>,</a:t>
            </a:r>
            <a:r>
              <a:rPr lang="hu-HU" sz="2800" dirty="0">
                <a:latin typeface="Consolas" panose="020B0609020204030204" pitchFamily="49" charset="0"/>
                <a:cs typeface="Consolas" panose="020B0609020204030204" pitchFamily="49" charset="0"/>
              </a:rPr>
              <a:t> </a:t>
            </a:r>
          </a:p>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SUM(</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összfizu</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GROUP BY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össz</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WHERE</a:t>
            </a:r>
            <a:r>
              <a:rPr lang="hu-HU" sz="2800" b="1"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e.job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össz.job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ORDER BY </a:t>
            </a:r>
            <a:r>
              <a:rPr lang="hu-HU" sz="2800" dirty="0" err="1">
                <a:latin typeface="Consolas" panose="020B0609020204030204" pitchFamily="49" charset="0"/>
                <a:cs typeface="Consolas" panose="020B0609020204030204" pitchFamily="49" charset="0"/>
              </a:rPr>
              <a:t>e.job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p>
          <a:p>
            <a:pPr marL="82296" indent="0">
              <a:buNone/>
            </a:pPr>
            <a:endParaRPr lang="hu-HU" sz="2800" dirty="0"/>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213</a:t>
            </a:fld>
            <a:endParaRPr lang="hu-HU"/>
          </a:p>
        </p:txBody>
      </p:sp>
    </p:spTree>
    <p:extLst>
      <p:ext uri="{BB962C8B-B14F-4D97-AF65-F5344CB8AC3E}">
        <p14:creationId xmlns:p14="http://schemas.microsoft.com/office/powerpoint/2010/main" val="39306708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 2</a:t>
            </a:r>
          </a:p>
        </p:txBody>
      </p:sp>
      <p:sp>
        <p:nvSpPr>
          <p:cNvPr id="3" name="Tartalom helye 2"/>
          <p:cNvSpPr>
            <a:spLocks noGrp="1"/>
          </p:cNvSpPr>
          <p:nvPr>
            <p:ph idx="1"/>
          </p:nvPr>
        </p:nvSpPr>
        <p:spPr>
          <a:xfrm>
            <a:off x="1400112" y="1412776"/>
            <a:ext cx="8068432" cy="4800600"/>
          </a:xfrm>
        </p:spPr>
        <p:txBody>
          <a:bodyPr>
            <a:normAutofit/>
          </a:bodyPr>
          <a:lstStyle/>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a:t>
            </a:r>
            <a:r>
              <a:rPr lang="hu-HU" sz="2800" b="1" dirty="0" err="1">
                <a:latin typeface="Consolas" panose="020B0609020204030204" pitchFamily="49" charset="0"/>
                <a:cs typeface="Consolas" panose="020B0609020204030204" pitchFamily="49" charset="0"/>
              </a:rPr>
              <a:t>job</a:t>
            </a:r>
            <a:r>
              <a:rPr lang="hu-HU" sz="2800" b="1" dirty="0">
                <a:latin typeface="Consolas" panose="020B0609020204030204" pitchFamily="49" charset="0"/>
                <a:cs typeface="Consolas" panose="020B0609020204030204" pitchFamily="49" charset="0"/>
              </a:rPr>
              <a:t>_</a:t>
            </a:r>
            <a:r>
              <a:rPr lang="hu-HU" sz="2800" b="1"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összfizu</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FROM</a:t>
            </a:r>
            <a:r>
              <a:rPr lang="hu-HU" sz="2800" b="1"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employees</a:t>
            </a:r>
            <a:r>
              <a:rPr lang="hu-HU" sz="2800" b="1" dirty="0">
                <a:latin typeface="Consolas" panose="020B0609020204030204" pitchFamily="49" charset="0"/>
                <a:cs typeface="Consolas" panose="020B0609020204030204" pitchFamily="49" charset="0"/>
              </a:rPr>
              <a:t> NATURAL JOIN</a:t>
            </a:r>
            <a:r>
              <a:rPr lang="hu-HU" sz="2800" dirty="0">
                <a:latin typeface="Consolas" panose="020B0609020204030204" pitchFamily="49" charset="0"/>
                <a:cs typeface="Consolas" panose="020B0609020204030204" pitchFamily="49" charset="0"/>
              </a:rPr>
              <a:t> </a:t>
            </a:r>
            <a:br>
              <a:rPr lang="hu-HU" sz="2800" dirty="0">
                <a:latin typeface="Consolas" panose="020B0609020204030204" pitchFamily="49" charset="0"/>
                <a:cs typeface="Consolas" panose="020B0609020204030204" pitchFamily="49" charset="0"/>
              </a:rPr>
            </a:b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SUM(</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összfizu</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GROUP BY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ORDER BY </a:t>
            </a:r>
            <a:r>
              <a:rPr lang="hu-HU" sz="2800" b="1" dirty="0" err="1">
                <a:latin typeface="Consolas" panose="020B0609020204030204" pitchFamily="49" charset="0"/>
                <a:cs typeface="Consolas" panose="020B0609020204030204" pitchFamily="49" charset="0"/>
              </a:rPr>
              <a:t>job</a:t>
            </a:r>
            <a:r>
              <a:rPr lang="hu-HU" sz="2800" b="1" dirty="0">
                <a:latin typeface="Consolas" panose="020B0609020204030204" pitchFamily="49" charset="0"/>
                <a:cs typeface="Consolas" panose="020B0609020204030204" pitchFamily="49" charset="0"/>
              </a:rPr>
              <a:t>_</a:t>
            </a:r>
            <a:r>
              <a:rPr lang="hu-HU" sz="2800" b="1"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214</a:t>
            </a:fld>
            <a:endParaRPr lang="hu-HU"/>
          </a:p>
        </p:txBody>
      </p:sp>
    </p:spTree>
    <p:extLst>
      <p:ext uri="{BB962C8B-B14F-4D97-AF65-F5344CB8AC3E}">
        <p14:creationId xmlns:p14="http://schemas.microsoft.com/office/powerpoint/2010/main" val="354683453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a:xfrm>
            <a:off x="1435608" y="1447800"/>
            <a:ext cx="7816912" cy="4800600"/>
          </a:xfrm>
        </p:spPr>
        <p:txBody>
          <a:bodyPr>
            <a:normAutofit lnSpcReduction="10000"/>
          </a:bodyPr>
          <a:lstStyle/>
          <a:p>
            <a:r>
              <a:rPr lang="hu-HU" sz="2800" dirty="0"/>
              <a:t>Most a részleg és a munkakör nevét írjuk ki!</a:t>
            </a:r>
          </a:p>
          <a:p>
            <a:pPr>
              <a:buNone/>
              <a:defRPr/>
            </a:pP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title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összfizu</a:t>
            </a:r>
            <a:endParaRPr lang="hu-HU" sz="2800" dirty="0">
              <a:latin typeface="Consolas" panose="020B0609020204030204" pitchFamily="49" charset="0"/>
              <a:cs typeface="Consolas" panose="020B0609020204030204" pitchFamily="49" charset="0"/>
            </a:endParaRPr>
          </a:p>
          <a:p>
            <a:pPr>
              <a:buFont typeface="Wingdings" pitchFamily="2" charset="2"/>
              <a:buNone/>
            </a:pPr>
            <a:r>
              <a:rPr lang="hu-HU" sz="2800" dirty="0">
                <a:latin typeface="Consolas" panose="020B0609020204030204" pitchFamily="49" charset="0"/>
                <a:cs typeface="Consolas" panose="020B0609020204030204" pitchFamily="49" charset="0"/>
              </a:rPr>
              <a:t>FROM</a:t>
            </a:r>
            <a:r>
              <a:rPr lang="hu-HU" sz="2800" b="1" dirty="0">
                <a:latin typeface="Consolas" panose="020B0609020204030204" pitchFamily="49" charset="0"/>
                <a:cs typeface="Consolas" panose="020B0609020204030204" pitchFamily="49" charset="0"/>
              </a:rPr>
              <a:t> </a:t>
            </a:r>
            <a:r>
              <a:rPr lang="hu-HU" altLang="hu-HU" sz="2800" b="1" dirty="0" err="1">
                <a:latin typeface="Consolas" panose="020B0609020204030204" pitchFamily="49" charset="0"/>
                <a:cs typeface="Consolas" panose="020B0609020204030204" pitchFamily="49" charset="0"/>
              </a:rPr>
              <a:t>employees</a:t>
            </a:r>
            <a:r>
              <a:rPr lang="hu-HU" altLang="hu-HU" sz="2800" b="1" dirty="0">
                <a:latin typeface="Consolas" panose="020B0609020204030204" pitchFamily="49" charset="0"/>
                <a:cs typeface="Consolas" panose="020B0609020204030204" pitchFamily="49" charset="0"/>
              </a:rPr>
              <a:t> INNER JOIN </a:t>
            </a:r>
            <a:r>
              <a:rPr lang="hu-HU" altLang="hu-HU" sz="2800" b="1" dirty="0" err="1">
                <a:latin typeface="Consolas" panose="020B0609020204030204" pitchFamily="49" charset="0"/>
                <a:cs typeface="Consolas" panose="020B0609020204030204" pitchFamily="49" charset="0"/>
              </a:rPr>
              <a:t>departments</a:t>
            </a:r>
            <a:r>
              <a:rPr lang="hu-HU" altLang="hu-HU" sz="2800" b="1" dirty="0">
                <a:latin typeface="Consolas" panose="020B0609020204030204" pitchFamily="49" charset="0"/>
                <a:cs typeface="Consolas" panose="020B0609020204030204" pitchFamily="49" charset="0"/>
              </a:rPr>
              <a:t> USING (</a:t>
            </a:r>
            <a:r>
              <a:rPr lang="hu-HU" altLang="hu-HU" sz="2800" b="1" dirty="0" err="1">
                <a:latin typeface="Consolas" panose="020B0609020204030204" pitchFamily="49" charset="0"/>
                <a:cs typeface="Consolas" panose="020B0609020204030204" pitchFamily="49" charset="0"/>
              </a:rPr>
              <a:t>department</a:t>
            </a:r>
            <a:r>
              <a:rPr lang="hu-HU" altLang="hu-HU" sz="2800" b="1" dirty="0">
                <a:latin typeface="Consolas" panose="020B0609020204030204" pitchFamily="49" charset="0"/>
                <a:cs typeface="Consolas" panose="020B0609020204030204" pitchFamily="49" charset="0"/>
              </a:rPr>
              <a:t>_</a:t>
            </a:r>
            <a:r>
              <a:rPr lang="hu-HU" altLang="hu-HU" sz="2800" b="1" dirty="0" err="1">
                <a:latin typeface="Consolas" panose="020B0609020204030204" pitchFamily="49" charset="0"/>
                <a:cs typeface="Consolas" panose="020B0609020204030204" pitchFamily="49" charset="0"/>
              </a:rPr>
              <a:t>id</a:t>
            </a:r>
            <a:r>
              <a:rPr lang="hu-HU" altLang="hu-HU" sz="2800" b="1" dirty="0">
                <a:latin typeface="Consolas" panose="020B0609020204030204" pitchFamily="49" charset="0"/>
                <a:cs typeface="Consolas" panose="020B0609020204030204" pitchFamily="49" charset="0"/>
              </a:rPr>
              <a:t>)</a:t>
            </a:r>
          </a:p>
          <a:p>
            <a:pPr>
              <a:buNone/>
              <a:defRPr/>
            </a:pPr>
            <a:r>
              <a:rPr lang="hu-HU" sz="2800" b="1" dirty="0">
                <a:latin typeface="Consolas" panose="020B0609020204030204" pitchFamily="49" charset="0"/>
                <a:cs typeface="Consolas" panose="020B0609020204030204" pitchFamily="49" charset="0"/>
              </a:rPr>
              <a:t>NATURAL JOIN </a:t>
            </a:r>
            <a:r>
              <a:rPr lang="hu-HU" sz="2800" b="1" dirty="0" err="1">
                <a:latin typeface="Consolas" panose="020B0609020204030204" pitchFamily="49" charset="0"/>
                <a:cs typeface="Consolas" panose="020B0609020204030204" pitchFamily="49" charset="0"/>
              </a:rPr>
              <a:t>jobs</a:t>
            </a:r>
            <a:r>
              <a:rPr lang="hu-HU" sz="2800" b="1" dirty="0">
                <a:latin typeface="Consolas" panose="020B0609020204030204" pitchFamily="49" charset="0"/>
                <a:cs typeface="Consolas" panose="020B0609020204030204" pitchFamily="49" charset="0"/>
              </a:rPr>
              <a:t> NATURAL JOIN</a:t>
            </a:r>
            <a:r>
              <a:rPr lang="hu-HU" sz="2800" dirty="0">
                <a:latin typeface="Consolas" panose="020B0609020204030204" pitchFamily="49" charset="0"/>
                <a:cs typeface="Consolas" panose="020B0609020204030204" pitchFamily="49" charset="0"/>
              </a:rPr>
              <a:t> </a:t>
            </a:r>
          </a:p>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SUM(</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összfizu</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GROUP BY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ORDER BY </a:t>
            </a:r>
            <a:r>
              <a:rPr lang="hu-HU" sz="2800" dirty="0" err="1">
                <a:latin typeface="Consolas" panose="020B0609020204030204" pitchFamily="49" charset="0"/>
                <a:cs typeface="Consolas" panose="020B0609020204030204" pitchFamily="49" charset="0"/>
              </a:rPr>
              <a:t>job</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title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p>
          <a:p>
            <a:endParaRPr lang="hu-HU" sz="2800" dirty="0"/>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215</a:t>
            </a:fld>
            <a:endParaRPr lang="hu-HU"/>
          </a:p>
        </p:txBody>
      </p:sp>
    </p:spTree>
    <p:extLst>
      <p:ext uri="{BB962C8B-B14F-4D97-AF65-F5344CB8AC3E}">
        <p14:creationId xmlns:p14="http://schemas.microsoft.com/office/powerpoint/2010/main" val="283333016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normAutofit/>
          </a:bodyPr>
          <a:lstStyle/>
          <a:p>
            <a:r>
              <a:rPr lang="hu-HU" sz="2800" dirty="0"/>
              <a:t>Listázzuk azon dolgozók vezetéknevét, fizetését és részlegük nevét, akik többet keresnek, mint amennyi a részlegük átlagfizetése.</a:t>
            </a:r>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216</a:t>
            </a:fld>
            <a:endParaRPr lang="hu-HU"/>
          </a:p>
        </p:txBody>
      </p:sp>
    </p:spTree>
    <p:extLst>
      <p:ext uri="{BB962C8B-B14F-4D97-AF65-F5344CB8AC3E}">
        <p14:creationId xmlns:p14="http://schemas.microsoft.com/office/powerpoint/2010/main" val="23155574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normAutofit/>
          </a:bodyPr>
          <a:lstStyle/>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FROM</a:t>
            </a:r>
            <a:r>
              <a:rPr lang="hu-HU" sz="2800" b="1"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employees INNER JOIN departments USING (</a:t>
            </a:r>
            <a:r>
              <a:rPr lang="en-US" sz="2800" dirty="0" err="1">
                <a:latin typeface="Consolas" panose="020B0609020204030204" pitchFamily="49" charset="0"/>
                <a:cs typeface="Consolas" panose="020B0609020204030204" pitchFamily="49" charset="0"/>
              </a:rPr>
              <a:t>department_id</a:t>
            </a:r>
            <a:r>
              <a:rPr lang="en-US" sz="2800" dirty="0">
                <a:latin typeface="Consolas" panose="020B0609020204030204" pitchFamily="49" charset="0"/>
                <a:cs typeface="Consolas" panose="020B0609020204030204" pitchFamily="49" charset="0"/>
              </a:rPr>
              <a:t>)</a:t>
            </a:r>
            <a:r>
              <a:rPr lang="hu-HU" sz="2800" dirty="0">
                <a:latin typeface="Consolas" panose="020B0609020204030204" pitchFamily="49" charset="0"/>
                <a:cs typeface="Consolas" panose="020B0609020204030204" pitchFamily="49" charset="0"/>
              </a:rPr>
              <a:t>	NATURAL</a:t>
            </a:r>
            <a:r>
              <a:rPr lang="hu-HU" sz="2800" b="1" dirty="0">
                <a:latin typeface="Consolas" panose="020B0609020204030204" pitchFamily="49" charset="0"/>
                <a:cs typeface="Consolas" panose="020B0609020204030204" pitchFamily="49" charset="0"/>
              </a:rPr>
              <a:t> </a:t>
            </a:r>
            <a:r>
              <a:rPr lang="hu-HU" sz="2800" dirty="0">
                <a:latin typeface="Consolas" panose="020B0609020204030204" pitchFamily="49" charset="0"/>
                <a:cs typeface="Consolas" panose="020B0609020204030204" pitchFamily="49" charset="0"/>
              </a:rPr>
              <a:t>JOIN </a:t>
            </a:r>
          </a:p>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ROUND(AVG(</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részlegátlag</a:t>
            </a:r>
          </a:p>
          <a:p>
            <a:pPr>
              <a:buNone/>
              <a:defRPr/>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a:t>
            </a:r>
          </a:p>
          <a:p>
            <a:pPr>
              <a:buNone/>
              <a:defRPr/>
            </a:pPr>
            <a:r>
              <a:rPr lang="hu-HU" sz="2800" dirty="0">
                <a:latin typeface="Consolas" panose="020B0609020204030204" pitchFamily="49" charset="0"/>
                <a:cs typeface="Consolas" panose="020B0609020204030204" pitchFamily="49" charset="0"/>
              </a:rPr>
              <a:t>GROUP</a:t>
            </a:r>
            <a:r>
              <a:rPr lang="hu-HU" sz="2800" b="1" dirty="0">
                <a:latin typeface="Consolas" panose="020B0609020204030204" pitchFamily="49" charset="0"/>
                <a:cs typeface="Consolas" panose="020B0609020204030204" pitchFamily="49" charset="0"/>
              </a:rPr>
              <a:t> </a:t>
            </a:r>
            <a:r>
              <a:rPr lang="hu-HU" sz="2800" dirty="0">
                <a:latin typeface="Consolas" panose="020B0609020204030204" pitchFamily="49" charset="0"/>
                <a:cs typeface="Consolas" panose="020B0609020204030204" pitchFamily="49" charset="0"/>
              </a:rPr>
              <a:t>BY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p>
          <a:p>
            <a:pPr>
              <a:buNone/>
              <a:defRPr/>
            </a:pPr>
            <a:r>
              <a:rPr lang="hu-HU" sz="2800" b="1" dirty="0">
                <a:latin typeface="Consolas" panose="020B0609020204030204" pitchFamily="49" charset="0"/>
                <a:cs typeface="Consolas" panose="020B0609020204030204" pitchFamily="49" charset="0"/>
              </a:rPr>
              <a:t>WHERE </a:t>
            </a:r>
            <a:r>
              <a:rPr lang="hu-HU" sz="2800" b="1" dirty="0" err="1">
                <a:latin typeface="Consolas" panose="020B0609020204030204" pitchFamily="49" charset="0"/>
                <a:cs typeface="Consolas" panose="020B0609020204030204" pitchFamily="49" charset="0"/>
              </a:rPr>
              <a:t>salary</a:t>
            </a:r>
            <a:r>
              <a:rPr lang="hu-HU" sz="2800" b="1" dirty="0">
                <a:latin typeface="Consolas" panose="020B0609020204030204" pitchFamily="49" charset="0"/>
                <a:cs typeface="Consolas" panose="020B0609020204030204" pitchFamily="49" charset="0"/>
              </a:rPr>
              <a:t> &gt; részlegátlag; </a:t>
            </a:r>
          </a:p>
          <a:p>
            <a:pPr marL="82296" indent="0">
              <a:buNone/>
            </a:pPr>
            <a:endParaRPr lang="hu-HU" sz="2800" dirty="0"/>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217</a:t>
            </a:fld>
            <a:endParaRPr lang="hu-HU"/>
          </a:p>
        </p:txBody>
      </p:sp>
    </p:spTree>
    <p:extLst>
      <p:ext uri="{BB962C8B-B14F-4D97-AF65-F5344CB8AC3E}">
        <p14:creationId xmlns:p14="http://schemas.microsoft.com/office/powerpoint/2010/main" val="378127243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 2</a:t>
            </a:r>
          </a:p>
        </p:txBody>
      </p:sp>
      <p:sp>
        <p:nvSpPr>
          <p:cNvPr id="3" name="Tartalom helye 2"/>
          <p:cNvSpPr>
            <a:spLocks noGrp="1"/>
          </p:cNvSpPr>
          <p:nvPr>
            <p:ph idx="1"/>
          </p:nvPr>
        </p:nvSpPr>
        <p:spPr>
          <a:xfrm>
            <a:off x="1435608" y="1447800"/>
            <a:ext cx="7816912" cy="4800600"/>
          </a:xfrm>
        </p:spPr>
        <p:txBody>
          <a:bodyPr>
            <a:normAutofit/>
          </a:bodyPr>
          <a:lstStyle/>
          <a:p>
            <a:pPr>
              <a:buNone/>
              <a:defRPr/>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a:t>
            </a:r>
          </a:p>
          <a:p>
            <a:pPr>
              <a:buNone/>
              <a:defRPr/>
            </a:pP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FROM</a:t>
            </a:r>
            <a:r>
              <a:rPr lang="hu-HU" sz="2800" b="1"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employees</a:t>
            </a:r>
            <a:r>
              <a:rPr lang="hu-HU" sz="2800" dirty="0">
                <a:latin typeface="Consolas" panose="020B0609020204030204" pitchFamily="49" charset="0"/>
                <a:cs typeface="Consolas" panose="020B0609020204030204" pitchFamily="49" charset="0"/>
              </a:rPr>
              <a:t> e</a:t>
            </a:r>
            <a:r>
              <a:rPr lang="hu-HU" sz="2800" b="1" dirty="0">
                <a:latin typeface="Consolas" panose="020B0609020204030204" pitchFamily="49" charset="0"/>
                <a:cs typeface="Consolas" panose="020B0609020204030204" pitchFamily="49" charset="0"/>
              </a:rPr>
              <a:t>,</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departments</a:t>
            </a:r>
            <a:r>
              <a:rPr lang="hu-HU" sz="2800" dirty="0">
                <a:latin typeface="Consolas" panose="020B0609020204030204" pitchFamily="49" charset="0"/>
                <a:cs typeface="Consolas" panose="020B0609020204030204" pitchFamily="49" charset="0"/>
              </a:rPr>
              <a:t> d</a:t>
            </a:r>
          </a:p>
          <a:p>
            <a:pPr>
              <a:buNone/>
              <a:defRPr/>
            </a:pPr>
            <a:r>
              <a:rPr lang="hu-HU" sz="2800" dirty="0">
                <a:latin typeface="Consolas" panose="020B0609020204030204" pitchFamily="49" charset="0"/>
                <a:cs typeface="Consolas" panose="020B0609020204030204" pitchFamily="49" charset="0"/>
              </a:rPr>
              <a:t>WHERE </a:t>
            </a:r>
            <a:r>
              <a:rPr lang="hu-HU" sz="2800" dirty="0" err="1">
                <a:latin typeface="Consolas" panose="020B0609020204030204" pitchFamily="49" charset="0"/>
                <a:cs typeface="Consolas" panose="020B0609020204030204" pitchFamily="49" charset="0"/>
              </a:rPr>
              <a:t>e.department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d.department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p>
          <a:p>
            <a:pPr>
              <a:buNone/>
              <a:defRPr/>
            </a:pPr>
            <a:r>
              <a:rPr lang="hu-HU" sz="2800" b="1" dirty="0">
                <a:latin typeface="Consolas" panose="020B0609020204030204" pitchFamily="49" charset="0"/>
                <a:cs typeface="Consolas" panose="020B0609020204030204" pitchFamily="49" charset="0"/>
              </a:rPr>
              <a:t>AND </a:t>
            </a:r>
            <a:r>
              <a:rPr lang="hu-HU" sz="2800" b="1" dirty="0" err="1">
                <a:latin typeface="Consolas" panose="020B0609020204030204" pitchFamily="49" charset="0"/>
                <a:cs typeface="Consolas" panose="020B0609020204030204" pitchFamily="49" charset="0"/>
              </a:rPr>
              <a:t>salary</a:t>
            </a:r>
            <a:r>
              <a:rPr lang="hu-HU" sz="2800" b="1" dirty="0">
                <a:latin typeface="Consolas" panose="020B0609020204030204" pitchFamily="49" charset="0"/>
                <a:cs typeface="Consolas" panose="020B0609020204030204" pitchFamily="49" charset="0"/>
              </a:rPr>
              <a:t> &gt;</a:t>
            </a:r>
            <a:r>
              <a:rPr lang="hu-HU" sz="2800" dirty="0">
                <a:latin typeface="Consolas" panose="020B0609020204030204" pitchFamily="49" charset="0"/>
                <a:cs typeface="Consolas" panose="020B0609020204030204" pitchFamily="49" charset="0"/>
              </a:rPr>
              <a:t> </a:t>
            </a:r>
          </a:p>
          <a:p>
            <a:pPr>
              <a:buNone/>
              <a:defRPr/>
            </a:pPr>
            <a:r>
              <a:rPr lang="hu-HU" sz="2800" dirty="0">
                <a:latin typeface="Consolas" panose="020B0609020204030204" pitchFamily="49" charset="0"/>
                <a:cs typeface="Consolas" panose="020B0609020204030204" pitchFamily="49" charset="0"/>
              </a:rPr>
              <a:t>(SELECT AVG(</a:t>
            </a:r>
            <a:r>
              <a:rPr lang="hu-HU" sz="2800" dirty="0" err="1">
                <a:latin typeface="Consolas" panose="020B0609020204030204" pitchFamily="49" charset="0"/>
                <a:cs typeface="Consolas" panose="020B0609020204030204" pitchFamily="49" charset="0"/>
              </a:rPr>
              <a:t>salary</a:t>
            </a:r>
            <a:r>
              <a:rPr lang="hu-HU" sz="2800" dirty="0">
                <a:latin typeface="Consolas" panose="020B0609020204030204" pitchFamily="49" charset="0"/>
                <a:cs typeface="Consolas" panose="020B0609020204030204" pitchFamily="49" charset="0"/>
              </a:rPr>
              <a:t>) FROM </a:t>
            </a:r>
            <a:r>
              <a:rPr lang="hu-HU" sz="2800" dirty="0" err="1">
                <a:latin typeface="Consolas" panose="020B0609020204030204" pitchFamily="49" charset="0"/>
                <a:cs typeface="Consolas" panose="020B0609020204030204" pitchFamily="49" charset="0"/>
              </a:rPr>
              <a:t>employees</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WHERE </a:t>
            </a:r>
            <a:r>
              <a:rPr lang="hu-HU" sz="2800" dirty="0" err="1">
                <a:latin typeface="Consolas" panose="020B0609020204030204" pitchFamily="49" charset="0"/>
                <a:cs typeface="Consolas" panose="020B0609020204030204" pitchFamily="49" charset="0"/>
              </a:rPr>
              <a:t>e.department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endParaRPr lang="hu-HU" sz="2800" dirty="0">
              <a:latin typeface="Consolas" panose="020B0609020204030204" pitchFamily="49" charset="0"/>
              <a:cs typeface="Consolas" panose="020B0609020204030204" pitchFamily="49" charset="0"/>
            </a:endParaRPr>
          </a:p>
          <a:p>
            <a:pPr>
              <a:buNone/>
              <a:defRPr/>
            </a:pPr>
            <a:r>
              <a:rPr lang="hu-HU" sz="2800" dirty="0">
                <a:latin typeface="Consolas" panose="020B0609020204030204" pitchFamily="49" charset="0"/>
                <a:cs typeface="Consolas" panose="020B0609020204030204" pitchFamily="49" charset="0"/>
              </a:rPr>
              <a:t>);</a:t>
            </a:r>
          </a:p>
          <a:p>
            <a:endParaRPr lang="hu-HU" sz="2800" dirty="0"/>
          </a:p>
        </p:txBody>
      </p:sp>
      <p:sp>
        <p:nvSpPr>
          <p:cNvPr id="6" name="Dia számának helye 5"/>
          <p:cNvSpPr>
            <a:spLocks noGrp="1"/>
          </p:cNvSpPr>
          <p:nvPr>
            <p:ph type="sldNum" sz="quarter" idx="12"/>
          </p:nvPr>
        </p:nvSpPr>
        <p:spPr/>
        <p:txBody>
          <a:bodyPr/>
          <a:lstStyle/>
          <a:p>
            <a:pPr>
              <a:defRPr/>
            </a:pPr>
            <a:fld id="{D249E7DB-C1FC-4C2A-A817-D92163F1350E}" type="slidenum">
              <a:rPr lang="hu-HU" smtClean="0"/>
              <a:pPr>
                <a:defRPr/>
              </a:pPr>
              <a:t>218</a:t>
            </a:fld>
            <a:endParaRPr lang="hu-HU"/>
          </a:p>
        </p:txBody>
      </p:sp>
    </p:spTree>
    <p:extLst>
      <p:ext uri="{BB962C8B-B14F-4D97-AF65-F5344CB8AC3E}">
        <p14:creationId xmlns:p14="http://schemas.microsoft.com/office/powerpoint/2010/main" val="35661381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Gyakorlás</a:t>
            </a:r>
          </a:p>
        </p:txBody>
      </p:sp>
      <p:sp>
        <p:nvSpPr>
          <p:cNvPr id="3" name="Tartalom helye 2"/>
          <p:cNvSpPr>
            <a:spLocks noGrp="1"/>
          </p:cNvSpPr>
          <p:nvPr>
            <p:ph idx="1"/>
          </p:nvPr>
        </p:nvSpPr>
        <p:spPr/>
        <p:txBody>
          <a:bodyPr>
            <a:normAutofit/>
          </a:bodyPr>
          <a:lstStyle/>
          <a:p>
            <a:r>
              <a:rPr lang="hu-HU" sz="2800" dirty="0"/>
              <a:t>Listázzuk azon dolgozók nevét, fizetését és részlegük nevét, akik legfeljebb feleannyit keresnek, mint amennyi a részlegük maximális fizetése.</a:t>
            </a:r>
          </a:p>
          <a:p>
            <a:endParaRPr lang="hu-HU" sz="2800" dirty="0"/>
          </a:p>
          <a:p>
            <a:r>
              <a:rPr lang="hu-HU" sz="2800" dirty="0"/>
              <a:t>Listázzuk a főnökök nevét, munkakörét, részlegük nevét, beosztottaik számát és </a:t>
            </a:r>
            <a:r>
              <a:rPr lang="hu-HU" sz="2800" dirty="0" err="1"/>
              <a:t>összfizetését</a:t>
            </a:r>
            <a:r>
              <a:rPr lang="hu-HU" sz="2800" dirty="0"/>
              <a:t>. Rendezzünk </a:t>
            </a:r>
            <a:r>
              <a:rPr lang="hu-HU" sz="2800" dirty="0" err="1"/>
              <a:t>összfizetés</a:t>
            </a:r>
            <a:r>
              <a:rPr lang="hu-HU" sz="2800" dirty="0"/>
              <a:t> szerinti csökkenő sorrendbe.</a:t>
            </a:r>
          </a:p>
          <a:p>
            <a:endParaRPr lang="hu-HU" sz="2800" dirty="0"/>
          </a:p>
        </p:txBody>
      </p:sp>
      <p:sp>
        <p:nvSpPr>
          <p:cNvPr id="6" name="Dia számának helye 5"/>
          <p:cNvSpPr>
            <a:spLocks noGrp="1"/>
          </p:cNvSpPr>
          <p:nvPr>
            <p:ph type="sldNum" sz="quarter" idx="12"/>
          </p:nvPr>
        </p:nvSpPr>
        <p:spPr/>
        <p:txBody>
          <a:bodyPr/>
          <a:lstStyle/>
          <a:p>
            <a:pPr>
              <a:defRPr/>
            </a:pPr>
            <a:fld id="{17181EE6-3482-42F0-B310-6FC68B586F14}" type="slidenum">
              <a:rPr lang="hu-HU" smtClean="0"/>
              <a:pPr>
                <a:defRPr/>
              </a:pPr>
              <a:t>219</a:t>
            </a:fld>
            <a:endParaRPr lang="hu-HU"/>
          </a:p>
        </p:txBody>
      </p:sp>
    </p:spTree>
    <p:extLst>
      <p:ext uri="{BB962C8B-B14F-4D97-AF65-F5344CB8AC3E}">
        <p14:creationId xmlns:p14="http://schemas.microsoft.com/office/powerpoint/2010/main" val="56386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hu-HU"/>
              <a:t>További feltétel kifejezések</a:t>
            </a:r>
          </a:p>
        </p:txBody>
      </p:sp>
      <p:sp>
        <p:nvSpPr>
          <p:cNvPr id="23555" name="Rectangle 3"/>
          <p:cNvSpPr>
            <a:spLocks noGrp="1" noChangeArrowheads="1"/>
          </p:cNvSpPr>
          <p:nvPr>
            <p:ph idx="1"/>
          </p:nvPr>
        </p:nvSpPr>
        <p:spPr/>
        <p:txBody>
          <a:bodyPr/>
          <a:lstStyle/>
          <a:p>
            <a:pPr eaLnBrk="1" hangingPunct="1">
              <a:defRPr/>
            </a:pPr>
            <a:r>
              <a:rPr lang="hu-HU" dirty="0"/>
              <a:t>Írassuk ki azon dolgozók teljes nevét, munkakörét és fizetését, akiknek a fizetése </a:t>
            </a:r>
            <a:r>
              <a:rPr lang="hu-HU" b="1" dirty="0"/>
              <a:t>2400 és 3000 USD között</a:t>
            </a:r>
            <a:r>
              <a:rPr lang="hu-HU" dirty="0"/>
              <a:t> van. A lista fejléce legyen „Név”, „Munkakör”, „Fizetés”, rendezzen a dolgozók fizetése szerint csökkenő sorrendbe.</a:t>
            </a:r>
          </a:p>
        </p:txBody>
      </p:sp>
      <p:sp>
        <p:nvSpPr>
          <p:cNvPr id="18435" name="Dia számának helye 4"/>
          <p:cNvSpPr>
            <a:spLocks noGrp="1"/>
          </p:cNvSpPr>
          <p:nvPr>
            <p:ph type="sldNum" sz="quarter" idx="12"/>
          </p:nvPr>
        </p:nvSpPr>
        <p:spPr>
          <a:noFill/>
        </p:spPr>
        <p:txBody>
          <a:bodyPr/>
          <a:lstStyle/>
          <a:p>
            <a:fld id="{8AD3F425-20A9-4B0C-A273-D65DACA03921}" type="slidenum">
              <a:rPr lang="hu-HU" smtClean="0"/>
              <a:pPr/>
              <a:t>22</a:t>
            </a:fld>
            <a:endParaRPr lang="hu-HU"/>
          </a:p>
        </p:txBody>
      </p:sp>
    </p:spTree>
    <p:extLst>
      <p:ext uri="{BB962C8B-B14F-4D97-AF65-F5344CB8AC3E}">
        <p14:creationId xmlns:p14="http://schemas.microsoft.com/office/powerpoint/2010/main" val="236416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defRPr/>
            </a:pPr>
            <a:r>
              <a:rPr lang="hu-HU"/>
              <a:t>Megoldás</a:t>
            </a:r>
          </a:p>
        </p:txBody>
      </p:sp>
      <p:sp>
        <p:nvSpPr>
          <p:cNvPr id="26627" name="Rectangle 3"/>
          <p:cNvSpPr>
            <a:spLocks noGrp="1" noChangeArrowheads="1"/>
          </p:cNvSpPr>
          <p:nvPr>
            <p:ph idx="1"/>
          </p:nvPr>
        </p:nvSpPr>
        <p:spPr>
          <a:xfrm>
            <a:off x="971600" y="1447800"/>
            <a:ext cx="8424936" cy="4800600"/>
          </a:xfrm>
        </p:spPr>
        <p:txBody>
          <a:bodyPr>
            <a:normAutofit/>
          </a:bodyPr>
          <a:lstStyle/>
          <a:p>
            <a:pPr>
              <a:buNone/>
              <a:tabLst>
                <a:tab pos="1435100" algn="l"/>
              </a:tabLst>
              <a:defRPr/>
            </a:pPr>
            <a:r>
              <a:rPr lang="hu-HU" sz="3000" dirty="0">
                <a:latin typeface="Consolas" panose="020B0609020204030204" pitchFamily="49" charset="0"/>
                <a:cs typeface="Consolas" panose="020B0609020204030204" pitchFamily="49" charset="0"/>
              </a:rPr>
              <a:t>SELECT</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first_name</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last_name</a:t>
            </a: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Név</a:t>
            </a:r>
            <a:r>
              <a:rPr lang="en-US" sz="3000" dirty="0">
                <a:latin typeface="Consolas" panose="020B0609020204030204" pitchFamily="49" charset="0"/>
                <a:cs typeface="Consolas" panose="020B0609020204030204" pitchFamily="49" charset="0"/>
              </a:rPr>
              <a:t>,</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job_id</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Munkakör</a:t>
            </a:r>
            <a:r>
              <a:rPr lang="en-US" sz="3000" dirty="0">
                <a:latin typeface="Consolas" panose="020B0609020204030204" pitchFamily="49" charset="0"/>
                <a:cs typeface="Consolas" panose="020B0609020204030204" pitchFamily="49" charset="0"/>
              </a:rPr>
              <a:t>, </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a:latin typeface="Consolas" panose="020B0609020204030204" pitchFamily="49" charset="0"/>
                <a:cs typeface="Consolas" panose="020B0609020204030204" pitchFamily="49" charset="0"/>
              </a:rPr>
              <a:t>salary </a:t>
            </a:r>
            <a:r>
              <a:rPr lang="en-US" sz="3000" dirty="0" err="1">
                <a:latin typeface="Consolas" panose="020B0609020204030204" pitchFamily="49" charset="0"/>
                <a:cs typeface="Consolas" panose="020B0609020204030204" pitchFamily="49" charset="0"/>
              </a:rPr>
              <a:t>Fizetés</a:t>
            </a:r>
            <a:endParaRPr lang="en-US" sz="3000" dirty="0">
              <a:latin typeface="Consolas" panose="020B0609020204030204" pitchFamily="49" charset="0"/>
              <a:cs typeface="Consolas" panose="020B0609020204030204" pitchFamily="49" charset="0"/>
            </a:endParaRPr>
          </a:p>
          <a:p>
            <a:pPr>
              <a:buNone/>
              <a:defRPr/>
            </a:pPr>
            <a:r>
              <a:rPr lang="hu-HU" sz="3000" dirty="0">
                <a:latin typeface="Consolas" panose="020B0609020204030204" pitchFamily="49" charset="0"/>
                <a:cs typeface="Consolas" panose="020B0609020204030204" pitchFamily="49" charset="0"/>
              </a:rPr>
              <a:t>FROM</a:t>
            </a:r>
            <a:r>
              <a:rPr lang="en-US" sz="3000" dirty="0">
                <a:latin typeface="Consolas" panose="020B0609020204030204" pitchFamily="49" charset="0"/>
                <a:cs typeface="Consolas" panose="020B0609020204030204" pitchFamily="49" charset="0"/>
              </a:rPr>
              <a:t> employees</a:t>
            </a:r>
          </a:p>
          <a:p>
            <a:pPr>
              <a:buNone/>
              <a:defRPr/>
            </a:pPr>
            <a:r>
              <a:rPr lang="hu-HU" sz="3000" dirty="0">
                <a:latin typeface="Consolas" panose="020B0609020204030204" pitchFamily="49" charset="0"/>
                <a:cs typeface="Consolas" panose="020B0609020204030204" pitchFamily="49" charset="0"/>
              </a:rPr>
              <a:t>WHERE</a:t>
            </a:r>
            <a:r>
              <a:rPr lang="en-US" sz="3000" dirty="0">
                <a:latin typeface="Consolas" panose="020B0609020204030204" pitchFamily="49" charset="0"/>
                <a:cs typeface="Consolas" panose="020B0609020204030204" pitchFamily="49" charset="0"/>
              </a:rPr>
              <a:t> salary </a:t>
            </a:r>
            <a:r>
              <a:rPr lang="hu-HU" sz="3000" b="1" dirty="0">
                <a:latin typeface="Consolas" panose="020B0609020204030204" pitchFamily="49" charset="0"/>
                <a:cs typeface="Consolas" panose="020B0609020204030204" pitchFamily="49" charset="0"/>
              </a:rPr>
              <a:t>BETWEEN</a:t>
            </a:r>
            <a:r>
              <a:rPr lang="en-US" sz="3000" dirty="0">
                <a:latin typeface="Consolas" panose="020B0609020204030204" pitchFamily="49" charset="0"/>
                <a:cs typeface="Consolas" panose="020B0609020204030204" pitchFamily="49" charset="0"/>
              </a:rPr>
              <a:t> 2400 </a:t>
            </a:r>
            <a:r>
              <a:rPr lang="hu-HU" sz="3000" b="1" dirty="0">
                <a:latin typeface="Consolas" panose="020B0609020204030204" pitchFamily="49" charset="0"/>
                <a:cs typeface="Consolas" panose="020B0609020204030204" pitchFamily="49" charset="0"/>
              </a:rPr>
              <a:t>AND</a:t>
            </a:r>
            <a:r>
              <a:rPr lang="en-US" sz="3000" dirty="0">
                <a:latin typeface="Consolas" panose="020B0609020204030204" pitchFamily="49" charset="0"/>
                <a:cs typeface="Consolas" panose="020B0609020204030204" pitchFamily="49" charset="0"/>
              </a:rPr>
              <a:t> 3000</a:t>
            </a:r>
          </a:p>
          <a:p>
            <a:pPr>
              <a:buNone/>
              <a:defRPr/>
            </a:pPr>
            <a:r>
              <a:rPr lang="hu-HU" sz="3000" dirty="0">
                <a:latin typeface="Consolas" panose="020B0609020204030204" pitchFamily="49" charset="0"/>
                <a:cs typeface="Consolas" panose="020B0609020204030204" pitchFamily="49" charset="0"/>
              </a:rPr>
              <a:t>ORDER</a:t>
            </a:r>
            <a:r>
              <a:rPr lang="en-US" sz="3000" dirty="0">
                <a:latin typeface="Consolas" panose="020B0609020204030204" pitchFamily="49" charset="0"/>
                <a:cs typeface="Consolas" panose="020B0609020204030204" pitchFamily="49" charset="0"/>
              </a:rPr>
              <a:t> </a:t>
            </a:r>
            <a:r>
              <a:rPr lang="hu-HU" sz="3000" dirty="0">
                <a:latin typeface="Consolas" panose="020B0609020204030204" pitchFamily="49" charset="0"/>
                <a:cs typeface="Consolas" panose="020B0609020204030204" pitchFamily="49" charset="0"/>
              </a:rPr>
              <a:t>BY</a:t>
            </a:r>
            <a:r>
              <a:rPr lang="en-US" sz="3000" dirty="0">
                <a:latin typeface="Consolas" panose="020B0609020204030204" pitchFamily="49" charset="0"/>
                <a:cs typeface="Consolas" panose="020B0609020204030204" pitchFamily="49" charset="0"/>
              </a:rPr>
              <a:t> salary</a:t>
            </a:r>
            <a:r>
              <a:rPr lang="hu-HU" sz="3000" dirty="0">
                <a:latin typeface="Consolas" panose="020B0609020204030204" pitchFamily="49" charset="0"/>
                <a:cs typeface="Consolas" panose="020B0609020204030204" pitchFamily="49" charset="0"/>
              </a:rPr>
              <a:t> DESC</a:t>
            </a:r>
            <a:r>
              <a:rPr lang="en-US" sz="3000" dirty="0">
                <a:latin typeface="Consolas" panose="020B0609020204030204" pitchFamily="49" charset="0"/>
                <a:cs typeface="Consolas" panose="020B0609020204030204" pitchFamily="49" charset="0"/>
              </a:rPr>
              <a:t>;</a:t>
            </a:r>
            <a:endParaRPr lang="hu-HU" sz="3000" dirty="0"/>
          </a:p>
        </p:txBody>
      </p:sp>
      <p:sp>
        <p:nvSpPr>
          <p:cNvPr id="19459" name="Dia számának helye 4"/>
          <p:cNvSpPr>
            <a:spLocks noGrp="1"/>
          </p:cNvSpPr>
          <p:nvPr>
            <p:ph type="sldNum" sz="quarter" idx="12"/>
          </p:nvPr>
        </p:nvSpPr>
        <p:spPr>
          <a:noFill/>
        </p:spPr>
        <p:txBody>
          <a:bodyPr/>
          <a:lstStyle/>
          <a:p>
            <a:fld id="{71118FE0-4269-403B-8836-D76C93FC3C2F}" type="slidenum">
              <a:rPr lang="hu-HU" smtClean="0"/>
              <a:pPr/>
              <a:t>23</a:t>
            </a:fld>
            <a:endParaRPr lang="hu-HU"/>
          </a:p>
        </p:txBody>
      </p:sp>
    </p:spTree>
    <p:extLst>
      <p:ext uri="{BB962C8B-B14F-4D97-AF65-F5344CB8AC3E}">
        <p14:creationId xmlns:p14="http://schemas.microsoft.com/office/powerpoint/2010/main" val="424859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defRPr/>
            </a:pPr>
            <a:r>
              <a:rPr lang="hu-HU"/>
              <a:t>További feltétel kifejezések</a:t>
            </a:r>
          </a:p>
        </p:txBody>
      </p:sp>
      <p:sp>
        <p:nvSpPr>
          <p:cNvPr id="27651" name="Rectangle 3"/>
          <p:cNvSpPr>
            <a:spLocks noGrp="1" noChangeArrowheads="1"/>
          </p:cNvSpPr>
          <p:nvPr>
            <p:ph idx="1"/>
          </p:nvPr>
        </p:nvSpPr>
        <p:spPr/>
        <p:txBody>
          <a:bodyPr/>
          <a:lstStyle/>
          <a:p>
            <a:pPr eaLnBrk="1" hangingPunct="1">
              <a:defRPr/>
            </a:pPr>
            <a:r>
              <a:rPr lang="hu-HU" dirty="0"/>
              <a:t>Írassuk ki azon dolgozók nevét, munkakörét és fizetését, akiknek a fizetése </a:t>
            </a:r>
            <a:r>
              <a:rPr lang="hu-HU" b="1" dirty="0"/>
              <a:t>NINCS</a:t>
            </a:r>
            <a:r>
              <a:rPr lang="hu-HU" dirty="0"/>
              <a:t> </a:t>
            </a:r>
            <a:r>
              <a:rPr lang="hu-HU" b="1" dirty="0"/>
              <a:t>2400 és 3000 USD között</a:t>
            </a:r>
            <a:r>
              <a:rPr lang="hu-HU" dirty="0"/>
              <a:t>. A lista fejléce legyen „Név”, „Munkakör”, „Fizetés”, rendezzen a dolgozók fizetése szerint csökkenő sorrendben.</a:t>
            </a:r>
          </a:p>
        </p:txBody>
      </p:sp>
      <p:sp>
        <p:nvSpPr>
          <p:cNvPr id="20483" name="Dia számának helye 4"/>
          <p:cNvSpPr>
            <a:spLocks noGrp="1"/>
          </p:cNvSpPr>
          <p:nvPr>
            <p:ph type="sldNum" sz="quarter" idx="12"/>
          </p:nvPr>
        </p:nvSpPr>
        <p:spPr>
          <a:noFill/>
        </p:spPr>
        <p:txBody>
          <a:bodyPr/>
          <a:lstStyle/>
          <a:p>
            <a:fld id="{B14E1A94-A44A-4306-9956-A4AB79014984}" type="slidenum">
              <a:rPr lang="hu-HU" smtClean="0"/>
              <a:pPr/>
              <a:t>24</a:t>
            </a:fld>
            <a:endParaRPr lang="hu-HU"/>
          </a:p>
        </p:txBody>
      </p:sp>
      <p:sp>
        <p:nvSpPr>
          <p:cNvPr id="5" name="Szövegdoboz 4">
            <a:extLst>
              <a:ext uri="{FF2B5EF4-FFF2-40B4-BE49-F238E27FC236}">
                <a16:creationId xmlns:a16="http://schemas.microsoft.com/office/drawing/2014/main" id="{C092B8BB-563E-441E-B4A9-5AF6CB995058}"/>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498890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hu-HU"/>
              <a:t>Megoldás</a:t>
            </a:r>
          </a:p>
        </p:txBody>
      </p:sp>
      <p:sp>
        <p:nvSpPr>
          <p:cNvPr id="28675" name="Rectangle 3"/>
          <p:cNvSpPr>
            <a:spLocks noGrp="1" noChangeArrowheads="1"/>
          </p:cNvSpPr>
          <p:nvPr>
            <p:ph idx="1"/>
          </p:nvPr>
        </p:nvSpPr>
        <p:spPr>
          <a:xfrm>
            <a:off x="899592" y="1484784"/>
            <a:ext cx="8352928" cy="4641379"/>
          </a:xfrm>
        </p:spPr>
        <p:txBody>
          <a:bodyPr>
            <a:normAutofit/>
          </a:bodyPr>
          <a:lstStyle/>
          <a:p>
            <a:pPr>
              <a:buNone/>
              <a:tabLst>
                <a:tab pos="1435100" algn="l"/>
              </a:tabLst>
              <a:defRPr/>
            </a:pPr>
            <a:r>
              <a:rPr lang="hu-HU" sz="3000" dirty="0">
                <a:latin typeface="Consolas" panose="020B0609020204030204" pitchFamily="49" charset="0"/>
                <a:cs typeface="Consolas" panose="020B0609020204030204" pitchFamily="49" charset="0"/>
              </a:rPr>
              <a:t>SELECT</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first_name</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last_name</a:t>
            </a: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Név</a:t>
            </a:r>
            <a:r>
              <a:rPr lang="en-US" sz="3000" dirty="0">
                <a:latin typeface="Consolas" panose="020B0609020204030204" pitchFamily="49" charset="0"/>
                <a:cs typeface="Consolas" panose="020B0609020204030204" pitchFamily="49" charset="0"/>
              </a:rPr>
              <a:t>,</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job_id</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Munkakör</a:t>
            </a:r>
            <a:r>
              <a:rPr lang="en-US" sz="3000" dirty="0">
                <a:latin typeface="Consolas" panose="020B0609020204030204" pitchFamily="49" charset="0"/>
                <a:cs typeface="Consolas" panose="020B0609020204030204" pitchFamily="49" charset="0"/>
              </a:rPr>
              <a:t>, </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a:latin typeface="Consolas" panose="020B0609020204030204" pitchFamily="49" charset="0"/>
                <a:cs typeface="Consolas" panose="020B0609020204030204" pitchFamily="49" charset="0"/>
              </a:rPr>
              <a:t>salary </a:t>
            </a:r>
            <a:r>
              <a:rPr lang="en-US" sz="3000" dirty="0" err="1">
                <a:latin typeface="Consolas" panose="020B0609020204030204" pitchFamily="49" charset="0"/>
                <a:cs typeface="Consolas" panose="020B0609020204030204" pitchFamily="49" charset="0"/>
              </a:rPr>
              <a:t>Fizetés</a:t>
            </a:r>
            <a:endParaRPr lang="en-US" sz="3000" dirty="0">
              <a:latin typeface="Consolas" panose="020B0609020204030204" pitchFamily="49" charset="0"/>
              <a:cs typeface="Consolas" panose="020B0609020204030204" pitchFamily="49" charset="0"/>
            </a:endParaRPr>
          </a:p>
          <a:p>
            <a:pPr>
              <a:buNone/>
              <a:defRPr/>
            </a:pPr>
            <a:r>
              <a:rPr lang="hu-HU" sz="3000" dirty="0">
                <a:latin typeface="Consolas" panose="020B0609020204030204" pitchFamily="49" charset="0"/>
                <a:cs typeface="Consolas" panose="020B0609020204030204" pitchFamily="49" charset="0"/>
              </a:rPr>
              <a:t>FROM</a:t>
            </a:r>
            <a:r>
              <a:rPr lang="en-US" sz="3000" dirty="0">
                <a:latin typeface="Consolas" panose="020B0609020204030204" pitchFamily="49" charset="0"/>
                <a:cs typeface="Consolas" panose="020B0609020204030204" pitchFamily="49" charset="0"/>
              </a:rPr>
              <a:t> employees</a:t>
            </a:r>
          </a:p>
          <a:p>
            <a:pPr>
              <a:buNone/>
              <a:defRPr/>
            </a:pPr>
            <a:r>
              <a:rPr lang="hu-HU" sz="3000" dirty="0">
                <a:latin typeface="Consolas" panose="020B0609020204030204" pitchFamily="49" charset="0"/>
                <a:cs typeface="Consolas" panose="020B0609020204030204" pitchFamily="49" charset="0"/>
              </a:rPr>
              <a:t>WHERE</a:t>
            </a:r>
            <a:r>
              <a:rPr lang="en-US" sz="3000" dirty="0">
                <a:latin typeface="Consolas" panose="020B0609020204030204" pitchFamily="49" charset="0"/>
                <a:cs typeface="Consolas" panose="020B0609020204030204" pitchFamily="49" charset="0"/>
              </a:rPr>
              <a:t> salary </a:t>
            </a:r>
            <a:r>
              <a:rPr lang="en-US" sz="3000" b="1" dirty="0">
                <a:latin typeface="Consolas" panose="020B0609020204030204" pitchFamily="49" charset="0"/>
                <a:cs typeface="Consolas" panose="020B0609020204030204" pitchFamily="49" charset="0"/>
              </a:rPr>
              <a:t>NOT</a:t>
            </a:r>
            <a:r>
              <a:rPr lang="en-US" sz="3000" dirty="0">
                <a:latin typeface="Consolas" panose="020B0609020204030204" pitchFamily="49" charset="0"/>
                <a:cs typeface="Consolas" panose="020B0609020204030204" pitchFamily="49" charset="0"/>
              </a:rPr>
              <a:t> between 2400 and 3000</a:t>
            </a:r>
          </a:p>
          <a:p>
            <a:pPr>
              <a:buNone/>
              <a:defRPr/>
            </a:pPr>
            <a:r>
              <a:rPr lang="hu-HU" sz="3000" dirty="0">
                <a:latin typeface="Consolas" panose="020B0609020204030204" pitchFamily="49" charset="0"/>
                <a:cs typeface="Consolas" panose="020B0609020204030204" pitchFamily="49" charset="0"/>
              </a:rPr>
              <a:t>ORDER</a:t>
            </a:r>
            <a:r>
              <a:rPr lang="en-US" sz="3000" dirty="0">
                <a:latin typeface="Consolas" panose="020B0609020204030204" pitchFamily="49" charset="0"/>
                <a:cs typeface="Consolas" panose="020B0609020204030204" pitchFamily="49" charset="0"/>
              </a:rPr>
              <a:t> </a:t>
            </a:r>
            <a:r>
              <a:rPr lang="hu-HU" sz="3000" dirty="0">
                <a:latin typeface="Consolas" panose="020B0609020204030204" pitchFamily="49" charset="0"/>
                <a:cs typeface="Consolas" panose="020B0609020204030204" pitchFamily="49" charset="0"/>
              </a:rPr>
              <a:t>BY</a:t>
            </a:r>
            <a:r>
              <a:rPr lang="en-US" sz="3000" dirty="0">
                <a:latin typeface="Consolas" panose="020B0609020204030204" pitchFamily="49" charset="0"/>
                <a:cs typeface="Consolas" panose="020B0609020204030204" pitchFamily="49" charset="0"/>
              </a:rPr>
              <a:t> salary DESC;</a:t>
            </a:r>
            <a:endParaRPr lang="hu-HU" sz="3000" dirty="0"/>
          </a:p>
        </p:txBody>
      </p:sp>
      <p:sp>
        <p:nvSpPr>
          <p:cNvPr id="21507" name="Dia számának helye 4"/>
          <p:cNvSpPr>
            <a:spLocks noGrp="1"/>
          </p:cNvSpPr>
          <p:nvPr>
            <p:ph type="sldNum" sz="quarter" idx="12"/>
          </p:nvPr>
        </p:nvSpPr>
        <p:spPr>
          <a:noFill/>
        </p:spPr>
        <p:txBody>
          <a:bodyPr/>
          <a:lstStyle/>
          <a:p>
            <a:fld id="{1C26ECE9-B17B-4C9C-8DF2-EA3F7EA89DD2}" type="slidenum">
              <a:rPr lang="hu-HU" smtClean="0"/>
              <a:pPr/>
              <a:t>25</a:t>
            </a:fld>
            <a:endParaRPr lang="hu-HU"/>
          </a:p>
        </p:txBody>
      </p:sp>
      <p:sp>
        <p:nvSpPr>
          <p:cNvPr id="5" name="Szövegdoboz 4">
            <a:extLst>
              <a:ext uri="{FF2B5EF4-FFF2-40B4-BE49-F238E27FC236}">
                <a16:creationId xmlns:a16="http://schemas.microsoft.com/office/drawing/2014/main" id="{E657EAFD-2BA5-4A85-AE2B-407F78543FC9}"/>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89847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hu-HU" dirty="0"/>
              <a:t>További NOT példa</a:t>
            </a:r>
          </a:p>
        </p:txBody>
      </p:sp>
      <p:sp>
        <p:nvSpPr>
          <p:cNvPr id="28675" name="Rectangle 3"/>
          <p:cNvSpPr>
            <a:spLocks noGrp="1" noChangeArrowheads="1"/>
          </p:cNvSpPr>
          <p:nvPr>
            <p:ph idx="1"/>
          </p:nvPr>
        </p:nvSpPr>
        <p:spPr>
          <a:xfrm>
            <a:off x="971600" y="1484784"/>
            <a:ext cx="8280920" cy="4641379"/>
          </a:xfrm>
        </p:spPr>
        <p:txBody>
          <a:bodyPr>
            <a:normAutofit lnSpcReduction="10000"/>
          </a:bodyPr>
          <a:lstStyle/>
          <a:p>
            <a:pPr eaLnBrk="1" hangingPunct="1">
              <a:buFont typeface="Wingdings" pitchFamily="2" charset="2"/>
              <a:buNone/>
              <a:defRPr/>
            </a:pP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SELECT</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first_name</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last_name</a:t>
            </a: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Név</a:t>
            </a:r>
            <a:r>
              <a:rPr lang="en-US" sz="3000" dirty="0">
                <a:latin typeface="Consolas" panose="020B0609020204030204" pitchFamily="49" charset="0"/>
                <a:cs typeface="Consolas" panose="020B0609020204030204" pitchFamily="49" charset="0"/>
              </a:rPr>
              <a:t>,</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job_id</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Munkakör</a:t>
            </a:r>
            <a:r>
              <a:rPr lang="en-US" sz="3000" dirty="0">
                <a:latin typeface="Consolas" panose="020B0609020204030204" pitchFamily="49" charset="0"/>
                <a:cs typeface="Consolas" panose="020B0609020204030204" pitchFamily="49" charset="0"/>
              </a:rPr>
              <a:t>, </a:t>
            </a:r>
            <a:endParaRPr lang="hu-HU" sz="3000" dirty="0">
              <a:latin typeface="Consolas" panose="020B0609020204030204" pitchFamily="49" charset="0"/>
              <a:cs typeface="Consolas" panose="020B0609020204030204" pitchFamily="49" charset="0"/>
            </a:endParaRPr>
          </a:p>
          <a:p>
            <a:pPr>
              <a:buNone/>
              <a:tabLst>
                <a:tab pos="1435100" algn="l"/>
              </a:tabLst>
              <a:defRPr/>
            </a:pPr>
            <a:r>
              <a:rPr lang="hu-HU" sz="3000" dirty="0">
                <a:latin typeface="Consolas" panose="020B0609020204030204" pitchFamily="49" charset="0"/>
                <a:cs typeface="Consolas" panose="020B0609020204030204" pitchFamily="49" charset="0"/>
              </a:rPr>
              <a:t>		</a:t>
            </a:r>
            <a:r>
              <a:rPr lang="hu-HU" sz="3000" dirty="0" err="1">
                <a:latin typeface="Consolas" panose="020B0609020204030204" pitchFamily="49" charset="0"/>
                <a:cs typeface="Consolas" panose="020B0609020204030204" pitchFamily="49" charset="0"/>
              </a:rPr>
              <a:t>department</a:t>
            </a:r>
            <a:r>
              <a:rPr lang="hu-HU" sz="3000" dirty="0">
                <a:latin typeface="Consolas" panose="020B0609020204030204" pitchFamily="49" charset="0"/>
                <a:cs typeface="Consolas" panose="020B0609020204030204" pitchFamily="49" charset="0"/>
              </a:rPr>
              <a:t>_</a:t>
            </a:r>
            <a:r>
              <a:rPr lang="hu-HU" sz="3000" dirty="0" err="1">
                <a:latin typeface="Consolas" panose="020B0609020204030204" pitchFamily="49" charset="0"/>
                <a:cs typeface="Consolas" panose="020B0609020204030204" pitchFamily="49" charset="0"/>
              </a:rPr>
              <a:t>id</a:t>
            </a:r>
            <a:r>
              <a:rPr lang="en-US" sz="3000" dirty="0">
                <a:latin typeface="Consolas" panose="020B0609020204030204" pitchFamily="49" charset="0"/>
                <a:cs typeface="Consolas" panose="020B0609020204030204" pitchFamily="49" charset="0"/>
              </a:rPr>
              <a:t> </a:t>
            </a:r>
            <a:r>
              <a:rPr lang="hu-HU" sz="3000" dirty="0">
                <a:latin typeface="Consolas" panose="020B0609020204030204" pitchFamily="49" charset="0"/>
                <a:cs typeface="Consolas" panose="020B0609020204030204" pitchFamily="49" charset="0"/>
              </a:rPr>
              <a:t>Részleg</a:t>
            </a:r>
            <a:endParaRPr lang="en-US" sz="3000" dirty="0">
              <a:latin typeface="Consolas" panose="020B0609020204030204" pitchFamily="49" charset="0"/>
              <a:cs typeface="Consolas" panose="020B0609020204030204" pitchFamily="49" charset="0"/>
            </a:endParaRPr>
          </a:p>
          <a:p>
            <a:pPr>
              <a:buNone/>
              <a:defRPr/>
            </a:pPr>
            <a:r>
              <a:rPr lang="hu-HU" sz="3000" dirty="0">
                <a:latin typeface="Consolas" panose="020B0609020204030204" pitchFamily="49" charset="0"/>
                <a:cs typeface="Consolas" panose="020B0609020204030204" pitchFamily="49" charset="0"/>
              </a:rPr>
              <a:t>FROM</a:t>
            </a:r>
            <a:r>
              <a:rPr lang="en-US" sz="3000" dirty="0">
                <a:latin typeface="Consolas" panose="020B0609020204030204" pitchFamily="49" charset="0"/>
                <a:cs typeface="Consolas" panose="020B0609020204030204" pitchFamily="49" charset="0"/>
              </a:rPr>
              <a:t> employees</a:t>
            </a:r>
          </a:p>
          <a:p>
            <a:pPr>
              <a:buNone/>
              <a:defRPr/>
            </a:pPr>
            <a:r>
              <a:rPr lang="hu-HU" sz="3000" dirty="0">
                <a:latin typeface="Consolas" panose="020B0609020204030204" pitchFamily="49" charset="0"/>
                <a:cs typeface="Consolas" panose="020B0609020204030204" pitchFamily="49" charset="0"/>
              </a:rPr>
              <a:t>WHERE</a:t>
            </a:r>
            <a:r>
              <a:rPr lang="en-US" sz="3000" dirty="0">
                <a:latin typeface="Consolas" panose="020B0609020204030204" pitchFamily="49" charset="0"/>
                <a:cs typeface="Consolas" panose="020B0609020204030204" pitchFamily="49" charset="0"/>
              </a:rPr>
              <a:t> </a:t>
            </a:r>
            <a:r>
              <a:rPr lang="hu-HU" sz="3000" b="1" dirty="0">
                <a:latin typeface="Consolas" panose="020B0609020204030204" pitchFamily="49" charset="0"/>
                <a:cs typeface="Consolas" panose="020B0609020204030204" pitchFamily="49" charset="0"/>
              </a:rPr>
              <a:t>NOT</a:t>
            </a:r>
            <a:r>
              <a:rPr lang="en-US" sz="3000" dirty="0">
                <a:latin typeface="Consolas" panose="020B0609020204030204" pitchFamily="49" charset="0"/>
                <a:cs typeface="Consolas" panose="020B0609020204030204" pitchFamily="49" charset="0"/>
              </a:rPr>
              <a:t> </a:t>
            </a:r>
            <a:r>
              <a:rPr lang="en-US" sz="3000" dirty="0" err="1">
                <a:latin typeface="Consolas" panose="020B0609020204030204" pitchFamily="49" charset="0"/>
                <a:cs typeface="Consolas" panose="020B0609020204030204" pitchFamily="49" charset="0"/>
              </a:rPr>
              <a:t>department_id</a:t>
            </a:r>
            <a:r>
              <a:rPr lang="en-US" sz="3000" dirty="0">
                <a:latin typeface="Consolas" panose="020B0609020204030204" pitchFamily="49" charset="0"/>
                <a:cs typeface="Consolas" panose="020B0609020204030204" pitchFamily="49" charset="0"/>
              </a:rPr>
              <a:t>=100;</a:t>
            </a:r>
            <a:endParaRPr lang="hu-HU" sz="3000" dirty="0">
              <a:latin typeface="Consolas" panose="020B0609020204030204" pitchFamily="49" charset="0"/>
              <a:cs typeface="Consolas" panose="020B0609020204030204" pitchFamily="49" charset="0"/>
            </a:endParaRPr>
          </a:p>
          <a:p>
            <a:pPr>
              <a:buNone/>
              <a:defRPr/>
            </a:pPr>
            <a:endParaRPr lang="hu-HU" sz="3000" dirty="0">
              <a:latin typeface="Consolas" panose="020B0609020204030204" pitchFamily="49" charset="0"/>
              <a:cs typeface="Consolas" panose="020B0609020204030204" pitchFamily="49" charset="0"/>
            </a:endParaRPr>
          </a:p>
          <a:p>
            <a:pPr>
              <a:defRPr/>
            </a:pPr>
            <a:r>
              <a:rPr lang="hu-HU" sz="2800" dirty="0">
                <a:cs typeface="Consolas" panose="020B0609020204030204" pitchFamily="49" charset="0"/>
              </a:rPr>
              <a:t>A NOT kulcsszó tehát általánosan használható logikai kifejezések tagadására.</a:t>
            </a:r>
          </a:p>
        </p:txBody>
      </p:sp>
      <p:sp>
        <p:nvSpPr>
          <p:cNvPr id="21507" name="Dia számának helye 4"/>
          <p:cNvSpPr>
            <a:spLocks noGrp="1"/>
          </p:cNvSpPr>
          <p:nvPr>
            <p:ph type="sldNum" sz="quarter" idx="12"/>
          </p:nvPr>
        </p:nvSpPr>
        <p:spPr>
          <a:noFill/>
        </p:spPr>
        <p:txBody>
          <a:bodyPr/>
          <a:lstStyle/>
          <a:p>
            <a:fld id="{1C26ECE9-B17B-4C9C-8DF2-EA3F7EA89DD2}" type="slidenum">
              <a:rPr lang="hu-HU" smtClean="0"/>
              <a:pPr/>
              <a:t>26</a:t>
            </a:fld>
            <a:endParaRPr lang="hu-HU"/>
          </a:p>
        </p:txBody>
      </p:sp>
    </p:spTree>
    <p:extLst>
      <p:ext uri="{BB962C8B-B14F-4D97-AF65-F5344CB8AC3E}">
        <p14:creationId xmlns:p14="http://schemas.microsoft.com/office/powerpoint/2010/main" val="1201019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defRPr/>
            </a:pPr>
            <a:r>
              <a:rPr lang="hu-HU" dirty="0" err="1"/>
              <a:t>Stringek</a:t>
            </a:r>
            <a:r>
              <a:rPr lang="hu-HU" dirty="0"/>
              <a:t> illesztése, LIKE</a:t>
            </a:r>
          </a:p>
        </p:txBody>
      </p:sp>
      <p:sp>
        <p:nvSpPr>
          <p:cNvPr id="36867" name="Rectangle 3"/>
          <p:cNvSpPr>
            <a:spLocks noGrp="1" noChangeArrowheads="1"/>
          </p:cNvSpPr>
          <p:nvPr>
            <p:ph idx="1"/>
          </p:nvPr>
        </p:nvSpPr>
        <p:spPr/>
        <p:txBody>
          <a:bodyPr>
            <a:normAutofit/>
          </a:bodyPr>
          <a:lstStyle/>
          <a:p>
            <a:pPr eaLnBrk="1" hangingPunct="1">
              <a:defRPr/>
            </a:pPr>
            <a:r>
              <a:rPr lang="hu-HU" dirty="0"/>
              <a:t>Írassuk ki azon dolgozók kereszt és vezetéknevét akiknek a keresztnevében szerepel „EV”!</a:t>
            </a:r>
          </a:p>
          <a:p>
            <a:pPr>
              <a:buNone/>
              <a:defRPr/>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first_name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last_name</a:t>
            </a:r>
            <a:endParaRPr lang="en-US" dirty="0">
              <a:latin typeface="Consolas" panose="020B0609020204030204" pitchFamily="49" charset="0"/>
              <a:cs typeface="Consolas" panose="020B0609020204030204" pitchFamily="49" charset="0"/>
            </a:endParaRPr>
          </a:p>
          <a:p>
            <a:pPr>
              <a:buNone/>
              <a:defRPr/>
            </a:pPr>
            <a:r>
              <a:rPr lang="en-US" dirty="0">
                <a:latin typeface="Consolas" panose="020B0609020204030204" pitchFamily="49" charset="0"/>
                <a:cs typeface="Consolas" panose="020B0609020204030204" pitchFamily="49" charset="0"/>
              </a:rPr>
              <a:t>FROM employees</a:t>
            </a:r>
          </a:p>
          <a:p>
            <a:pPr>
              <a:buNone/>
              <a:defRPr/>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LIKE '%EV%';</a:t>
            </a:r>
            <a:r>
              <a:rPr lang="hu-HU" dirty="0">
                <a:latin typeface="Consolas" panose="020B0609020204030204" pitchFamily="49" charset="0"/>
                <a:cs typeface="Consolas" panose="020B0609020204030204" pitchFamily="49" charset="0"/>
              </a:rPr>
              <a:t/>
            </a:r>
            <a:br>
              <a:rPr lang="hu-HU" dirty="0">
                <a:latin typeface="Consolas" panose="020B0609020204030204" pitchFamily="49" charset="0"/>
                <a:cs typeface="Consolas" panose="020B0609020204030204" pitchFamily="49" charset="0"/>
              </a:rPr>
            </a:br>
            <a:endParaRPr lang="hu-HU" dirty="0"/>
          </a:p>
          <a:p>
            <a:pPr eaLnBrk="1" hangingPunct="1">
              <a:defRPr/>
            </a:pPr>
            <a:r>
              <a:rPr lang="hu-HU" dirty="0"/>
              <a:t>0 dolgozó lett </a:t>
            </a:r>
            <a:r>
              <a:rPr lang="hu-HU" dirty="0" err="1"/>
              <a:t>kilistázva</a:t>
            </a:r>
            <a:r>
              <a:rPr lang="hu-HU" dirty="0"/>
              <a:t>.  Azonban 4 ilyen is van…</a:t>
            </a:r>
          </a:p>
        </p:txBody>
      </p:sp>
      <p:sp>
        <p:nvSpPr>
          <p:cNvPr id="22531" name="Dia számának helye 4"/>
          <p:cNvSpPr>
            <a:spLocks noGrp="1"/>
          </p:cNvSpPr>
          <p:nvPr>
            <p:ph type="sldNum" sz="quarter" idx="12"/>
          </p:nvPr>
        </p:nvSpPr>
        <p:spPr>
          <a:noFill/>
        </p:spPr>
        <p:txBody>
          <a:bodyPr/>
          <a:lstStyle/>
          <a:p>
            <a:fld id="{8EADC9E5-7A30-4AF6-AD2F-7C66DEC88801}" type="slidenum">
              <a:rPr lang="hu-HU" smtClean="0"/>
              <a:pPr/>
              <a:t>27</a:t>
            </a:fld>
            <a:endParaRPr lang="hu-HU"/>
          </a:p>
        </p:txBody>
      </p:sp>
    </p:spTree>
    <p:extLst>
      <p:ext uri="{BB962C8B-B14F-4D97-AF65-F5344CB8AC3E}">
        <p14:creationId xmlns:p14="http://schemas.microsoft.com/office/powerpoint/2010/main" val="17183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anim calcmode="lin" valueType="num">
                                      <p:cBhvr additive="base">
                                        <p:cTn id="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defRPr/>
            </a:pPr>
            <a:r>
              <a:rPr lang="hu-HU"/>
              <a:t>Megoldás</a:t>
            </a:r>
          </a:p>
        </p:txBody>
      </p:sp>
      <p:sp>
        <p:nvSpPr>
          <p:cNvPr id="37891" name="Rectangle 3"/>
          <p:cNvSpPr>
            <a:spLocks noGrp="1" noChangeArrowheads="1"/>
          </p:cNvSpPr>
          <p:nvPr>
            <p:ph idx="1"/>
          </p:nvPr>
        </p:nvSpPr>
        <p:spPr/>
        <p:txBody>
          <a:bodyPr>
            <a:normAutofit/>
          </a:bodyPr>
          <a:lstStyle/>
          <a:p>
            <a:pPr eaLnBrk="1" hangingPunct="1">
              <a:lnSpc>
                <a:spcPct val="90000"/>
              </a:lnSpc>
              <a:defRPr/>
            </a:pPr>
            <a:r>
              <a:rPr lang="hu-HU" dirty="0"/>
              <a:t>Fontos, hogy a kis és nagybetűk itt számítanak!</a:t>
            </a:r>
            <a:br>
              <a:rPr lang="hu-HU" dirty="0"/>
            </a:br>
            <a:endParaRPr lang="hu-HU" dirty="0"/>
          </a:p>
          <a:p>
            <a:pPr>
              <a:lnSpc>
                <a:spcPct val="90000"/>
              </a:lnSpc>
              <a:buNone/>
              <a:defRPr/>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first_name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last_name</a:t>
            </a:r>
            <a:endParaRPr lang="en-US" dirty="0">
              <a:latin typeface="Consolas" panose="020B0609020204030204" pitchFamily="49" charset="0"/>
              <a:cs typeface="Consolas" panose="020B0609020204030204" pitchFamily="49" charset="0"/>
            </a:endParaRPr>
          </a:p>
          <a:p>
            <a:pPr>
              <a:lnSpc>
                <a:spcPct val="90000"/>
              </a:lnSpc>
              <a:buNone/>
              <a:defRPr/>
            </a:pPr>
            <a:r>
              <a:rPr lang="en-US" dirty="0">
                <a:latin typeface="Consolas" panose="020B0609020204030204" pitchFamily="49" charset="0"/>
                <a:cs typeface="Consolas" panose="020B0609020204030204" pitchFamily="49" charset="0"/>
              </a:rPr>
              <a:t>FROM employees</a:t>
            </a:r>
          </a:p>
          <a:p>
            <a:pPr>
              <a:lnSpc>
                <a:spcPct val="90000"/>
              </a:lnSpc>
              <a:buNone/>
              <a:defRPr/>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LIKE '%</a:t>
            </a:r>
            <a:r>
              <a:rPr lang="en-US" dirty="0" err="1">
                <a:latin typeface="Consolas" panose="020B0609020204030204" pitchFamily="49" charset="0"/>
                <a:cs typeface="Consolas" panose="020B0609020204030204" pitchFamily="49" charset="0"/>
              </a:rPr>
              <a:t>ev</a:t>
            </a:r>
            <a:r>
              <a:rPr lang="en-US" dirty="0">
                <a:latin typeface="Consolas" panose="020B0609020204030204" pitchFamily="49" charset="0"/>
                <a:cs typeface="Consolas" panose="020B0609020204030204" pitchFamily="49" charset="0"/>
              </a:rPr>
              <a:t>%';</a:t>
            </a:r>
            <a:endParaRPr lang="hu-HU" dirty="0">
              <a:latin typeface="Consolas" panose="020B0609020204030204" pitchFamily="49" charset="0"/>
              <a:cs typeface="Consolas" panose="020B0609020204030204" pitchFamily="49" charset="0"/>
            </a:endParaRPr>
          </a:p>
          <a:p>
            <a:pPr lvl="1">
              <a:lnSpc>
                <a:spcPct val="90000"/>
              </a:lnSpc>
              <a:defRPr/>
            </a:pPr>
            <a:endParaRPr lang="hu-HU" dirty="0"/>
          </a:p>
          <a:p>
            <a:pPr lvl="1">
              <a:lnSpc>
                <a:spcPct val="90000"/>
              </a:lnSpc>
              <a:defRPr/>
            </a:pPr>
            <a:r>
              <a:rPr lang="hu-HU" dirty="0"/>
              <a:t>Ahhoz, hogy ezt kiküszöböljük, szükségünk lesz a </a:t>
            </a:r>
            <a:r>
              <a:rPr lang="hu-HU" b="1" dirty="0"/>
              <a:t>LOWER() </a:t>
            </a:r>
            <a:r>
              <a:rPr lang="hu-HU" dirty="0"/>
              <a:t>vagy az </a:t>
            </a:r>
            <a:r>
              <a:rPr lang="hu-HU" b="1" dirty="0"/>
              <a:t>UPPER() </a:t>
            </a:r>
            <a:r>
              <a:rPr lang="hu-HU" dirty="0"/>
              <a:t>függvényre!</a:t>
            </a:r>
          </a:p>
        </p:txBody>
      </p:sp>
      <p:sp>
        <p:nvSpPr>
          <p:cNvPr id="23555" name="Dia számának helye 4"/>
          <p:cNvSpPr>
            <a:spLocks noGrp="1"/>
          </p:cNvSpPr>
          <p:nvPr>
            <p:ph type="sldNum" sz="quarter" idx="12"/>
          </p:nvPr>
        </p:nvSpPr>
        <p:spPr>
          <a:noFill/>
        </p:spPr>
        <p:txBody>
          <a:bodyPr/>
          <a:lstStyle/>
          <a:p>
            <a:fld id="{41872B31-D98F-4D07-8276-C4C463E8CCAB}" type="slidenum">
              <a:rPr lang="hu-HU" smtClean="0"/>
              <a:pPr/>
              <a:t>28</a:t>
            </a:fld>
            <a:endParaRPr lang="hu-HU"/>
          </a:p>
        </p:txBody>
      </p:sp>
    </p:spTree>
    <p:extLst>
      <p:ext uri="{BB962C8B-B14F-4D97-AF65-F5344CB8AC3E}">
        <p14:creationId xmlns:p14="http://schemas.microsoft.com/office/powerpoint/2010/main" val="181096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LOWER() és UPPER()</a:t>
            </a:r>
          </a:p>
        </p:txBody>
      </p:sp>
      <p:sp>
        <p:nvSpPr>
          <p:cNvPr id="3" name="Tartalom helye 2"/>
          <p:cNvSpPr>
            <a:spLocks noGrp="1"/>
          </p:cNvSpPr>
          <p:nvPr>
            <p:ph idx="1"/>
          </p:nvPr>
        </p:nvSpPr>
        <p:spPr>
          <a:xfrm>
            <a:off x="1043608" y="1447800"/>
            <a:ext cx="8100392" cy="5077544"/>
          </a:xfrm>
        </p:spPr>
        <p:txBody>
          <a:bodyPr/>
          <a:lstStyle/>
          <a:p>
            <a:pPr>
              <a:spcAft>
                <a:spcPts val="1200"/>
              </a:spcAft>
            </a:pPr>
            <a:r>
              <a:rPr lang="hu-HU" sz="2800" dirty="0"/>
              <a:t>Az előző feladat megoldása az UPPER() függvénnyel:</a:t>
            </a:r>
          </a:p>
          <a:p>
            <a:pPr marL="365760" lvl="1" indent="-283464">
              <a:lnSpc>
                <a:spcPct val="90000"/>
              </a:lnSpc>
              <a:spcBef>
                <a:spcPts val="600"/>
              </a:spcBef>
              <a:buSzPct val="80000"/>
              <a:buNone/>
              <a:defRPr/>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first_name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last_name</a:t>
            </a:r>
            <a:endParaRPr lang="en-US" dirty="0">
              <a:latin typeface="Consolas" panose="020B0609020204030204" pitchFamily="49" charset="0"/>
              <a:cs typeface="Consolas" panose="020B0609020204030204" pitchFamily="49" charset="0"/>
            </a:endParaRPr>
          </a:p>
          <a:p>
            <a:pPr marL="365760" lvl="1" indent="-283464">
              <a:lnSpc>
                <a:spcPct val="90000"/>
              </a:lnSpc>
              <a:spcBef>
                <a:spcPts val="600"/>
              </a:spcBef>
              <a:buSzPct val="80000"/>
              <a:buNone/>
              <a:defRPr/>
            </a:pPr>
            <a:r>
              <a:rPr lang="en-US" dirty="0">
                <a:latin typeface="Consolas" panose="020B0609020204030204" pitchFamily="49" charset="0"/>
                <a:cs typeface="Consolas" panose="020B0609020204030204" pitchFamily="49" charset="0"/>
              </a:rPr>
              <a:t>FROM employees</a:t>
            </a:r>
          </a:p>
          <a:p>
            <a:pPr marL="365760" lvl="1" indent="-283464">
              <a:lnSpc>
                <a:spcPct val="90000"/>
              </a:lnSpc>
              <a:spcBef>
                <a:spcPts val="600"/>
              </a:spcBef>
              <a:buSzPct val="80000"/>
              <a:buNone/>
              <a:defRPr/>
            </a:pPr>
            <a:r>
              <a:rPr lang="en-US" dirty="0">
                <a:latin typeface="Consolas" panose="020B0609020204030204" pitchFamily="49" charset="0"/>
                <a:cs typeface="Consolas" panose="020B0609020204030204" pitchFamily="49" charset="0"/>
              </a:rPr>
              <a:t>WHERE UPPER(</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LIKE '%EV%';</a:t>
            </a:r>
            <a:endParaRPr lang="hu-HU" dirty="0">
              <a:latin typeface="Consolas" panose="020B0609020204030204" pitchFamily="49" charset="0"/>
              <a:cs typeface="Consolas" panose="020B0609020204030204" pitchFamily="49" charset="0"/>
            </a:endParaRPr>
          </a:p>
          <a:p>
            <a:pPr>
              <a:spcBef>
                <a:spcPts val="2400"/>
              </a:spcBef>
              <a:spcAft>
                <a:spcPts val="2400"/>
              </a:spcAft>
            </a:pPr>
            <a:r>
              <a:rPr lang="hu-HU" sz="2800" dirty="0"/>
              <a:t>Az előző feladat megoldása a LOWER() függvénnyel:</a:t>
            </a:r>
          </a:p>
          <a:p>
            <a:pPr marL="365760" lvl="1" indent="-283464">
              <a:lnSpc>
                <a:spcPct val="90000"/>
              </a:lnSpc>
              <a:spcBef>
                <a:spcPts val="600"/>
              </a:spcBef>
              <a:buSzPct val="80000"/>
              <a:buNone/>
              <a:defRPr/>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first_name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last_name</a:t>
            </a:r>
            <a:endParaRPr lang="en-US" dirty="0">
              <a:latin typeface="Consolas" panose="020B0609020204030204" pitchFamily="49" charset="0"/>
              <a:cs typeface="Consolas" panose="020B0609020204030204" pitchFamily="49" charset="0"/>
            </a:endParaRPr>
          </a:p>
          <a:p>
            <a:pPr marL="365760" lvl="1" indent="-283464">
              <a:lnSpc>
                <a:spcPct val="90000"/>
              </a:lnSpc>
              <a:spcBef>
                <a:spcPts val="600"/>
              </a:spcBef>
              <a:buSzPct val="80000"/>
              <a:buNone/>
              <a:defRPr/>
            </a:pPr>
            <a:r>
              <a:rPr lang="en-US" dirty="0">
                <a:latin typeface="Consolas" panose="020B0609020204030204" pitchFamily="49" charset="0"/>
                <a:cs typeface="Consolas" panose="020B0609020204030204" pitchFamily="49" charset="0"/>
              </a:rPr>
              <a:t>FROM employees</a:t>
            </a:r>
          </a:p>
          <a:p>
            <a:pPr marL="365760" lvl="1" indent="-283464">
              <a:lnSpc>
                <a:spcPct val="90000"/>
              </a:lnSpc>
              <a:spcBef>
                <a:spcPts val="600"/>
              </a:spcBef>
              <a:buSzPct val="80000"/>
              <a:buNone/>
              <a:defRPr/>
            </a:pPr>
            <a:r>
              <a:rPr lang="en-US" dirty="0">
                <a:latin typeface="Consolas" panose="020B0609020204030204" pitchFamily="49" charset="0"/>
                <a:cs typeface="Consolas" panose="020B0609020204030204" pitchFamily="49" charset="0"/>
              </a:rPr>
              <a:t>WHERE </a:t>
            </a:r>
            <a:r>
              <a:rPr lang="hu-HU" dirty="0">
                <a:latin typeface="Consolas" panose="020B0609020204030204" pitchFamily="49" charset="0"/>
                <a:cs typeface="Consolas" panose="020B0609020204030204" pitchFamily="49" charset="0"/>
              </a:rPr>
              <a:t>LOWER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LIKE '%</a:t>
            </a:r>
            <a:r>
              <a:rPr lang="hu-HU" dirty="0" err="1">
                <a:latin typeface="Consolas" panose="020B0609020204030204" pitchFamily="49" charset="0"/>
                <a:cs typeface="Consolas" panose="020B0609020204030204" pitchFamily="49" charset="0"/>
              </a:rPr>
              <a:t>ev</a:t>
            </a:r>
            <a:r>
              <a:rPr lang="en-US" dirty="0">
                <a:latin typeface="Consolas" panose="020B0609020204030204" pitchFamily="49" charset="0"/>
                <a:cs typeface="Consolas" panose="020B0609020204030204" pitchFamily="49" charset="0"/>
              </a:rPr>
              <a:t>%';</a:t>
            </a:r>
            <a:endParaRPr lang="hu-HU" dirty="0">
              <a:latin typeface="Consolas" panose="020B0609020204030204" pitchFamily="49" charset="0"/>
              <a:cs typeface="Consolas" panose="020B0609020204030204" pitchFamily="49" charset="0"/>
            </a:endParaRPr>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29</a:t>
            </a:fld>
            <a:endParaRPr lang="hu-HU"/>
          </a:p>
        </p:txBody>
      </p:sp>
      <p:sp>
        <p:nvSpPr>
          <p:cNvPr id="5" name="Szövegdoboz 4">
            <a:extLst>
              <a:ext uri="{FF2B5EF4-FFF2-40B4-BE49-F238E27FC236}">
                <a16:creationId xmlns:a16="http://schemas.microsoft.com/office/drawing/2014/main" id="{7346C412-0263-4916-8FAE-EB697C940FBA}"/>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8035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1691680" y="281880"/>
            <a:ext cx="6876256" cy="842865"/>
          </a:xfrm>
          <a:prstGeom prst="rect">
            <a:avLst/>
          </a:prstGeom>
        </p:spPr>
        <p:txBody>
          <a:bodyPr lIns="90000" tIns="45000" rIns="90000" bIns="45000" anchor="ctr"/>
          <a:lstStyle/>
          <a:p>
            <a:r>
              <a:rPr lang="en-US" sz="4400" dirty="0" err="1">
                <a:solidFill>
                  <a:srgbClr val="775F55"/>
                </a:solidFill>
                <a:latin typeface="Tw Cen MT"/>
              </a:rPr>
              <a:t>Követelmények</a:t>
            </a:r>
            <a:endParaRPr dirty="0">
              <a:solidFill>
                <a:prstClr val="black"/>
              </a:solidFill>
            </a:endParaRPr>
          </a:p>
        </p:txBody>
      </p:sp>
      <p:sp>
        <p:nvSpPr>
          <p:cNvPr id="225" name="TextShape 2"/>
          <p:cNvSpPr txBox="1"/>
          <p:nvPr/>
        </p:nvSpPr>
        <p:spPr>
          <a:xfrm>
            <a:off x="1403648" y="1844824"/>
            <a:ext cx="7560840" cy="4248471"/>
          </a:xfrm>
          <a:prstGeom prst="rect">
            <a:avLst/>
          </a:prstGeom>
        </p:spPr>
        <p:txBody>
          <a:bodyPr lIns="90000" tIns="45000" rIns="90000" bIns="45000"/>
          <a:lstStyle/>
          <a:p>
            <a:pPr marL="342900" indent="-342900">
              <a:buSzPct val="60000"/>
              <a:buFont typeface="Wingdings" panose="05000000000000000000" pitchFamily="2" charset="2"/>
              <a:buChar char="q"/>
            </a:pPr>
            <a:r>
              <a:rPr lang="hu-HU" sz="2400" dirty="0" smtClean="0"/>
              <a:t>Előadás és labor ZH</a:t>
            </a:r>
            <a:r>
              <a:rPr lang="en-GB" sz="2400" dirty="0" smtClean="0"/>
              <a:t> </a:t>
            </a:r>
            <a:r>
              <a:rPr lang="hu-HU" sz="2400" dirty="0" smtClean="0"/>
              <a:t>a 13</a:t>
            </a:r>
            <a:r>
              <a:rPr lang="hu-HU" sz="2400" dirty="0"/>
              <a:t>. </a:t>
            </a:r>
            <a:r>
              <a:rPr lang="hu-HU" sz="2400" dirty="0" smtClean="0"/>
              <a:t>héten,  40-40, összesen</a:t>
            </a:r>
            <a:r>
              <a:rPr lang="hu-HU" sz="2400" dirty="0"/>
              <a:t>: </a:t>
            </a:r>
            <a:r>
              <a:rPr lang="hu-HU" sz="2400" dirty="0" smtClean="0"/>
              <a:t>80 pont</a:t>
            </a:r>
          </a:p>
          <a:p>
            <a:pPr marL="342900" indent="-342900">
              <a:buSzPct val="60000"/>
              <a:buFont typeface="Wingdings" panose="05000000000000000000" pitchFamily="2" charset="2"/>
              <a:buChar char="q"/>
            </a:pPr>
            <a:r>
              <a:rPr lang="hu-HU" sz="2400" dirty="0" smtClean="0"/>
              <a:t>Labor ZH</a:t>
            </a:r>
            <a:r>
              <a:rPr lang="hu-HU" sz="2400" dirty="0"/>
              <a:t>: Relációs adatbázisok és </a:t>
            </a:r>
            <a:r>
              <a:rPr lang="hu-HU" sz="2400" dirty="0" smtClean="0"/>
              <a:t>tuning </a:t>
            </a:r>
            <a:r>
              <a:rPr lang="hu-HU" sz="2400" dirty="0"/>
              <a:t>(40 pont</a:t>
            </a:r>
            <a:r>
              <a:rPr lang="hu-HU" sz="2400" dirty="0" smtClean="0"/>
              <a:t>)</a:t>
            </a:r>
          </a:p>
          <a:p>
            <a:pPr marL="342900" indent="-342900">
              <a:buSzPct val="60000"/>
              <a:buFont typeface="Wingdings" panose="05000000000000000000" pitchFamily="2" charset="2"/>
              <a:buChar char="q"/>
            </a:pPr>
            <a:r>
              <a:rPr lang="hu-HU" sz="2400" dirty="0" smtClean="0"/>
              <a:t>Előadás ZH: </a:t>
            </a:r>
            <a:r>
              <a:rPr lang="en-US" sz="2400" dirty="0"/>
              <a:t>Spark </a:t>
            </a:r>
            <a:r>
              <a:rPr lang="en-US" sz="2400" dirty="0" err="1"/>
              <a:t>és</a:t>
            </a:r>
            <a:r>
              <a:rPr lang="en-US" sz="2400" dirty="0"/>
              <a:t> Big </a:t>
            </a:r>
            <a:r>
              <a:rPr lang="en-US" sz="2400" dirty="0" smtClean="0"/>
              <a:t>data </a:t>
            </a:r>
            <a:r>
              <a:rPr lang="en-US" sz="2400" dirty="0"/>
              <a:t>(40 </a:t>
            </a:r>
            <a:r>
              <a:rPr lang="en-US" sz="2400" dirty="0" err="1"/>
              <a:t>pont</a:t>
            </a:r>
            <a:r>
              <a:rPr lang="en-US" sz="2400" dirty="0" smtClean="0"/>
              <a:t>)</a:t>
            </a:r>
            <a:endParaRPr lang="hu-HU" sz="2400" dirty="0" smtClean="0"/>
          </a:p>
          <a:p>
            <a:pPr marL="342900" indent="-342900">
              <a:buSzPct val="60000"/>
              <a:buFont typeface="Wingdings" panose="05000000000000000000" pitchFamily="2" charset="2"/>
              <a:buChar char="q"/>
            </a:pPr>
            <a:r>
              <a:rPr lang="hu-HU" sz="2400" dirty="0" smtClean="0"/>
              <a:t>Beadandó feladat </a:t>
            </a:r>
            <a:r>
              <a:rPr lang="hu-HU" sz="2400" dirty="0"/>
              <a:t>MongoDB és Cassandra témakörökben (20 pont)</a:t>
            </a:r>
          </a:p>
          <a:p>
            <a:pPr marL="342900" indent="-342900">
              <a:buSzPct val="60000"/>
              <a:buFont typeface="Wingdings" panose="05000000000000000000" pitchFamily="2" charset="2"/>
              <a:buChar char="q"/>
            </a:pPr>
            <a:r>
              <a:rPr lang="hu-HU" sz="2400" dirty="0" smtClean="0"/>
              <a:t>A </a:t>
            </a:r>
            <a:r>
              <a:rPr lang="hu-HU" sz="2400" dirty="0"/>
              <a:t>sikeres (elégtelentől jobb) érdemjegy feltétele mind a 2 zárthelyi legalább 51%-os szinten való teljesítése </a:t>
            </a:r>
          </a:p>
          <a:p>
            <a:pPr marL="342900" indent="-342900">
              <a:buSzPct val="60000"/>
              <a:buFont typeface="Wingdings" panose="05000000000000000000" pitchFamily="2" charset="2"/>
              <a:buChar char="q"/>
            </a:pPr>
            <a:r>
              <a:rPr lang="hu-HU" sz="2400" dirty="0"/>
              <a:t>Pótlás: utolsó héten megadott időpontban</a:t>
            </a:r>
          </a:p>
          <a:p>
            <a:pPr marL="342900" indent="-342900">
              <a:buSzPct val="60000"/>
              <a:buFont typeface="Wingdings" panose="05000000000000000000" pitchFamily="2" charset="2"/>
              <a:buChar char="q"/>
            </a:pPr>
            <a:r>
              <a:rPr lang="hu-HU" sz="2400" dirty="0"/>
              <a:t>Labor ZH pótlásának feltétele: </a:t>
            </a:r>
            <a:r>
              <a:rPr lang="hu-HU" sz="2400" dirty="0" err="1"/>
              <a:t>Tvsz</a:t>
            </a:r>
            <a:r>
              <a:rPr lang="hu-HU" sz="2400" dirty="0"/>
              <a:t> szerinti megjelenés a laborokon</a:t>
            </a:r>
          </a:p>
          <a:p>
            <a:pPr>
              <a:buSzPct val="60000"/>
            </a:pPr>
            <a:endParaRPr lang="hu-HU" sz="2400" dirty="0"/>
          </a:p>
        </p:txBody>
      </p:sp>
      <p:sp>
        <p:nvSpPr>
          <p:cNvPr id="226" name="TextShape 3"/>
          <p:cNvSpPr txBox="1"/>
          <p:nvPr/>
        </p:nvSpPr>
        <p:spPr>
          <a:xfrm>
            <a:off x="0" y="1272240"/>
            <a:ext cx="533160" cy="244080"/>
          </a:xfrm>
          <a:prstGeom prst="rect">
            <a:avLst/>
          </a:prstGeom>
        </p:spPr>
        <p:txBody>
          <a:bodyPr lIns="90000" tIns="45000" rIns="90000" bIns="45000" anchor="ctr"/>
          <a:lstStyle/>
          <a:p>
            <a:fld id="{D81B3375-1C42-47AA-9ADD-A803132951C0}" type="slidenum">
              <a:rPr lang="en-US" sz="1400" b="1">
                <a:solidFill>
                  <a:srgbClr val="FFFFFF"/>
                </a:solidFill>
                <a:latin typeface="Tw Cen MT"/>
              </a:rPr>
              <a:pPr/>
              <a:t>3</a:t>
            </a:fld>
            <a:endParaRPr>
              <a:solidFill>
                <a:prstClr val="black"/>
              </a:solidFill>
            </a:endParaRPr>
          </a:p>
        </p:txBody>
      </p:sp>
      <p:sp>
        <p:nvSpPr>
          <p:cNvPr id="5" name="Szövegdoboz 4">
            <a:extLst>
              <a:ext uri="{FF2B5EF4-FFF2-40B4-BE49-F238E27FC236}">
                <a16:creationId xmlns:a16="http://schemas.microsoft.com/office/drawing/2014/main" id="{739CB28A-6377-49A6-BD2B-BEC739AB2EB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95511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hu-HU" dirty="0"/>
              <a:t>IN</a:t>
            </a:r>
          </a:p>
        </p:txBody>
      </p:sp>
      <p:sp>
        <p:nvSpPr>
          <p:cNvPr id="38915" name="Rectangle 3"/>
          <p:cNvSpPr>
            <a:spLocks noGrp="1" noChangeArrowheads="1"/>
          </p:cNvSpPr>
          <p:nvPr>
            <p:ph idx="1"/>
          </p:nvPr>
        </p:nvSpPr>
        <p:spPr>
          <a:xfrm>
            <a:off x="1475656" y="1600200"/>
            <a:ext cx="7344494" cy="4925144"/>
          </a:xfrm>
        </p:spPr>
        <p:txBody>
          <a:bodyPr>
            <a:normAutofit/>
          </a:bodyPr>
          <a:lstStyle/>
          <a:p>
            <a:pPr eaLnBrk="1" hangingPunct="1">
              <a:lnSpc>
                <a:spcPct val="90000"/>
              </a:lnSpc>
              <a:defRPr/>
            </a:pPr>
            <a:r>
              <a:rPr lang="hu-HU" dirty="0"/>
              <a:t>Az előző esetben két nevet találtunk: „Kevin” és „Steven”. Ezeket megtalálhatjuk más módon is.</a:t>
            </a:r>
          </a:p>
          <a:p>
            <a:pPr eaLnBrk="1" hangingPunct="1">
              <a:lnSpc>
                <a:spcPct val="90000"/>
              </a:lnSpc>
              <a:buFont typeface="Wingdings" pitchFamily="2" charset="2"/>
              <a:buNone/>
              <a:defRPr/>
            </a:pPr>
            <a:endParaRPr lang="hu-HU" dirty="0"/>
          </a:p>
          <a:p>
            <a:pPr>
              <a:lnSpc>
                <a:spcPct val="90000"/>
              </a:lnSpc>
              <a:buNone/>
              <a:defRPr/>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last_name</a:t>
            </a:r>
            <a:endParaRPr lang="hu-HU" dirty="0">
              <a:latin typeface="Consolas" panose="020B0609020204030204" pitchFamily="49" charset="0"/>
              <a:cs typeface="Consolas" panose="020B0609020204030204" pitchFamily="49" charset="0"/>
            </a:endParaRPr>
          </a:p>
          <a:p>
            <a:pPr>
              <a:lnSpc>
                <a:spcPct val="90000"/>
              </a:lnSpc>
              <a:buNone/>
              <a:defRPr/>
            </a:pPr>
            <a:r>
              <a:rPr lang="en-US" dirty="0">
                <a:latin typeface="Consolas" panose="020B0609020204030204" pitchFamily="49" charset="0"/>
                <a:cs typeface="Consolas" panose="020B0609020204030204" pitchFamily="49" charset="0"/>
              </a:rPr>
              <a:t>FROM employees </a:t>
            </a:r>
          </a:p>
          <a:p>
            <a:pPr>
              <a:lnSpc>
                <a:spcPct val="90000"/>
              </a:lnSpc>
              <a:buNone/>
              <a:defRPr/>
            </a:pPr>
            <a:r>
              <a:rPr lang="en-US" dirty="0">
                <a:latin typeface="Consolas" panose="020B0609020204030204" pitchFamily="49" charset="0"/>
                <a:cs typeface="Consolas" panose="020B0609020204030204" pitchFamily="49" charset="0"/>
              </a:rPr>
              <a:t>WHERE LOWER(</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kevin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steven</a:t>
            </a:r>
            <a:r>
              <a:rPr lang="en-US"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
            </a:r>
            <a:br>
              <a:rPr lang="hu-HU" dirty="0">
                <a:latin typeface="Consolas" panose="020B0609020204030204" pitchFamily="49" charset="0"/>
                <a:cs typeface="Consolas" panose="020B0609020204030204" pitchFamily="49" charset="0"/>
              </a:rPr>
            </a:br>
            <a:endParaRPr lang="hu-HU" sz="2800" dirty="0"/>
          </a:p>
        </p:txBody>
      </p:sp>
      <p:sp>
        <p:nvSpPr>
          <p:cNvPr id="24579" name="Dia számának helye 4"/>
          <p:cNvSpPr>
            <a:spLocks noGrp="1"/>
          </p:cNvSpPr>
          <p:nvPr>
            <p:ph type="sldNum" sz="quarter" idx="12"/>
          </p:nvPr>
        </p:nvSpPr>
        <p:spPr>
          <a:noFill/>
        </p:spPr>
        <p:txBody>
          <a:bodyPr/>
          <a:lstStyle/>
          <a:p>
            <a:fld id="{5A93167A-CDE6-4729-8DC8-E6569335331F}" type="slidenum">
              <a:rPr lang="hu-HU" smtClean="0"/>
              <a:pPr/>
              <a:t>30</a:t>
            </a:fld>
            <a:endParaRPr lang="hu-HU"/>
          </a:p>
        </p:txBody>
      </p:sp>
      <p:sp>
        <p:nvSpPr>
          <p:cNvPr id="5" name="Szövegdoboz 4">
            <a:extLst>
              <a:ext uri="{FF2B5EF4-FFF2-40B4-BE49-F238E27FC236}">
                <a16:creationId xmlns:a16="http://schemas.microsoft.com/office/drawing/2014/main" id="{C1CD2AA8-0CD1-4F00-A36B-D5CC6FDAACB0}"/>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053490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hu-HU" dirty="0"/>
              <a:t>További feltétel kifejezések</a:t>
            </a:r>
          </a:p>
        </p:txBody>
      </p:sp>
      <p:sp>
        <p:nvSpPr>
          <p:cNvPr id="38915" name="Rectangle 3"/>
          <p:cNvSpPr>
            <a:spLocks noGrp="1" noChangeArrowheads="1"/>
          </p:cNvSpPr>
          <p:nvPr>
            <p:ph idx="1"/>
          </p:nvPr>
        </p:nvSpPr>
        <p:spPr>
          <a:xfrm>
            <a:off x="1475656" y="1600200"/>
            <a:ext cx="7344494" cy="4525963"/>
          </a:xfrm>
        </p:spPr>
        <p:txBody>
          <a:bodyPr>
            <a:normAutofit/>
          </a:bodyPr>
          <a:lstStyle/>
          <a:p>
            <a:pPr eaLnBrk="1" hangingPunct="1">
              <a:lnSpc>
                <a:spcPct val="90000"/>
              </a:lnSpc>
              <a:defRPr/>
            </a:pPr>
            <a:r>
              <a:rPr lang="hu-HU" dirty="0"/>
              <a:t>Ugyanezen személyek </a:t>
            </a:r>
            <a:r>
              <a:rPr lang="hu-HU" dirty="0" err="1"/>
              <a:t>kilistázása</a:t>
            </a:r>
            <a:r>
              <a:rPr lang="hu-HU" dirty="0"/>
              <a:t>, ha az IN nem jutna eszedbe:</a:t>
            </a:r>
          </a:p>
          <a:p>
            <a:pPr eaLnBrk="1" hangingPunct="1">
              <a:lnSpc>
                <a:spcPct val="90000"/>
              </a:lnSpc>
              <a:buFont typeface="Wingdings" pitchFamily="2" charset="2"/>
              <a:buNone/>
              <a:defRPr/>
            </a:pPr>
            <a:endParaRPr lang="hu-HU" dirty="0"/>
          </a:p>
          <a:p>
            <a:pPr>
              <a:lnSpc>
                <a:spcPct val="90000"/>
              </a:lnSpc>
              <a:buNone/>
              <a:defRPr/>
            </a:pPr>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first_name,last_name</a:t>
            </a:r>
            <a:endParaRPr lang="hu-HU" dirty="0">
              <a:latin typeface="Consolas" panose="020B0609020204030204" pitchFamily="49" charset="0"/>
              <a:cs typeface="Consolas" panose="020B0609020204030204" pitchFamily="49" charset="0"/>
            </a:endParaRPr>
          </a:p>
          <a:p>
            <a:pPr>
              <a:lnSpc>
                <a:spcPct val="90000"/>
              </a:lnSpc>
              <a:buNone/>
              <a:defRPr/>
            </a:pPr>
            <a:r>
              <a:rPr lang="en-US" dirty="0">
                <a:latin typeface="Consolas" panose="020B0609020204030204" pitchFamily="49" charset="0"/>
                <a:cs typeface="Consolas" panose="020B0609020204030204" pitchFamily="49" charset="0"/>
              </a:rPr>
              <a:t>FROM employees</a:t>
            </a:r>
          </a:p>
          <a:p>
            <a:pPr>
              <a:lnSpc>
                <a:spcPct val="90000"/>
              </a:lnSpc>
              <a:buNone/>
              <a:defRPr/>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='Kevin' </a:t>
            </a:r>
            <a:r>
              <a:rPr lang="en-US" b="1" dirty="0">
                <a:latin typeface="Consolas" panose="020B0609020204030204" pitchFamily="49" charset="0"/>
                <a:cs typeface="Consolas" panose="020B0609020204030204" pitchFamily="49" charset="0"/>
              </a:rPr>
              <a:t>OR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='Steven';</a:t>
            </a:r>
            <a:endParaRPr lang="hu-HU" dirty="0">
              <a:latin typeface="Consolas" panose="020B0609020204030204" pitchFamily="49" charset="0"/>
              <a:cs typeface="Consolas" panose="020B0609020204030204" pitchFamily="49" charset="0"/>
            </a:endParaRPr>
          </a:p>
          <a:p>
            <a:pPr>
              <a:lnSpc>
                <a:spcPct val="90000"/>
              </a:lnSpc>
              <a:buNone/>
              <a:defRPr/>
            </a:pPr>
            <a:endParaRPr lang="hu-HU" sz="2800" dirty="0">
              <a:latin typeface="Consolas" panose="020B0609020204030204" pitchFamily="49" charset="0"/>
            </a:endParaRPr>
          </a:p>
          <a:p>
            <a:pPr>
              <a:lnSpc>
                <a:spcPct val="90000"/>
              </a:lnSpc>
              <a:defRPr/>
            </a:pPr>
            <a:r>
              <a:rPr lang="hu-HU" sz="2800" dirty="0"/>
              <a:t>Itt is fontosak a kis és nagybetűk!</a:t>
            </a:r>
          </a:p>
        </p:txBody>
      </p:sp>
      <p:sp>
        <p:nvSpPr>
          <p:cNvPr id="24579" name="Dia számának helye 4"/>
          <p:cNvSpPr>
            <a:spLocks noGrp="1"/>
          </p:cNvSpPr>
          <p:nvPr>
            <p:ph type="sldNum" sz="quarter" idx="12"/>
          </p:nvPr>
        </p:nvSpPr>
        <p:spPr>
          <a:noFill/>
        </p:spPr>
        <p:txBody>
          <a:bodyPr/>
          <a:lstStyle/>
          <a:p>
            <a:fld id="{5A93167A-CDE6-4729-8DC8-E6569335331F}" type="slidenum">
              <a:rPr lang="hu-HU" smtClean="0"/>
              <a:pPr/>
              <a:t>31</a:t>
            </a:fld>
            <a:endParaRPr lang="hu-HU"/>
          </a:p>
        </p:txBody>
      </p:sp>
    </p:spTree>
    <p:extLst>
      <p:ext uri="{BB962C8B-B14F-4D97-AF65-F5344CB8AC3E}">
        <p14:creationId xmlns:p14="http://schemas.microsoft.com/office/powerpoint/2010/main" val="3913991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Listázzuk azon telephelyeknek a címét, irányítószámát és városát, amelyek országkódja US vagy UK, és az azonosítószámuk 2500-nál kisebb. Rendezzünk városnév szerint növekvő sorrendbe.</a:t>
            </a:r>
          </a:p>
          <a:p>
            <a:pPr lvl="1"/>
            <a:r>
              <a:rPr lang="hu-HU" dirty="0"/>
              <a:t>Tipp: nézzük meg a </a:t>
            </a:r>
            <a:r>
              <a:rPr lang="hu-HU" dirty="0" err="1"/>
              <a:t>locations</a:t>
            </a:r>
            <a:r>
              <a:rPr lang="hu-HU" dirty="0"/>
              <a:t> tábla szerkezetét az ismertetőben.</a:t>
            </a:r>
          </a:p>
        </p:txBody>
      </p:sp>
      <p:sp>
        <p:nvSpPr>
          <p:cNvPr id="4" name="Dia számának helye 3"/>
          <p:cNvSpPr>
            <a:spLocks noGrp="1"/>
          </p:cNvSpPr>
          <p:nvPr>
            <p:ph type="sldNum" sz="quarter" idx="12"/>
          </p:nvPr>
        </p:nvSpPr>
        <p:spPr/>
        <p:txBody>
          <a:bodyPr/>
          <a:lstStyle/>
          <a:p>
            <a:pPr>
              <a:defRPr/>
            </a:pPr>
            <a:fld id="{3CD09A69-D875-45FA-A200-9A2DCDFB757D}" type="slidenum">
              <a:rPr lang="hu-HU" smtClean="0"/>
              <a:pPr>
                <a:defRPr/>
              </a:pPr>
              <a:t>32</a:t>
            </a:fld>
            <a:endParaRPr lang="hu-HU"/>
          </a:p>
        </p:txBody>
      </p:sp>
    </p:spTree>
    <p:extLst>
      <p:ext uri="{BB962C8B-B14F-4D97-AF65-F5344CB8AC3E}">
        <p14:creationId xmlns:p14="http://schemas.microsoft.com/office/powerpoint/2010/main" val="4286396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hu-HU" dirty="0"/>
              <a:t>DISTINCT</a:t>
            </a:r>
          </a:p>
        </p:txBody>
      </p:sp>
      <p:sp>
        <p:nvSpPr>
          <p:cNvPr id="35843" name="Rectangle 3"/>
          <p:cNvSpPr>
            <a:spLocks noGrp="1" noChangeArrowheads="1"/>
          </p:cNvSpPr>
          <p:nvPr>
            <p:ph idx="1"/>
          </p:nvPr>
        </p:nvSpPr>
        <p:spPr/>
        <p:txBody>
          <a:bodyPr>
            <a:normAutofit lnSpcReduction="10000"/>
          </a:bodyPr>
          <a:lstStyle/>
          <a:p>
            <a:pPr eaLnBrk="1" hangingPunct="1">
              <a:defRPr/>
            </a:pPr>
            <a:r>
              <a:rPr lang="hu-HU" dirty="0"/>
              <a:t>Milyen részlegazonosítók léteznek ennél a cégnél?</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r>
              <a:rPr lang="hu-HU" dirty="0">
                <a:latin typeface="Consolas" panose="020B0609020204030204" pitchFamily="49" charset="0"/>
                <a:cs typeface="Consolas" panose="020B0609020204030204" pitchFamily="49" charset="0"/>
              </a:rPr>
              <a:t> </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a:t>
            </a:r>
          </a:p>
          <a:p>
            <a:pPr eaLnBrk="1" hangingPunct="1">
              <a:buFont typeface="Wingdings" pitchFamily="2" charset="2"/>
              <a:buNone/>
              <a:defRPr/>
            </a:pPr>
            <a:endParaRPr lang="hu-HU" dirty="0"/>
          </a:p>
          <a:p>
            <a:pPr eaLnBrk="1" hangingPunct="1">
              <a:defRPr/>
            </a:pPr>
            <a:r>
              <a:rPr lang="hu-HU" dirty="0"/>
              <a:t>De nekem elég, ha egy részleget csak egyszer listáz…</a:t>
            </a: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SELECT </a:t>
            </a:r>
            <a:r>
              <a:rPr lang="hu-HU" b="1" dirty="0">
                <a:latin typeface="Consolas" panose="020B0609020204030204" pitchFamily="49" charset="0"/>
                <a:cs typeface="Consolas" panose="020B0609020204030204" pitchFamily="49" charset="0"/>
              </a:rPr>
              <a:t>DISTINCT</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department</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id</a:t>
            </a:r>
            <a:endParaRPr lang="hu-HU" dirty="0">
              <a:latin typeface="Consolas" panose="020B0609020204030204" pitchFamily="49" charset="0"/>
              <a:cs typeface="Consolas" panose="020B0609020204030204" pitchFamily="49" charset="0"/>
            </a:endParaRPr>
          </a:p>
          <a:p>
            <a:pPr eaLnBrk="1" hangingPunct="1">
              <a:buFont typeface="Wingdings" pitchFamily="2" charset="2"/>
              <a:buNone/>
              <a:defRPr/>
            </a:pPr>
            <a:r>
              <a:rPr lang="hu-HU" dirty="0">
                <a:latin typeface="Consolas" panose="020B0609020204030204" pitchFamily="49" charset="0"/>
                <a:cs typeface="Consolas" panose="020B0609020204030204" pitchFamily="49" charset="0"/>
              </a:rPr>
              <a:t>FROM </a:t>
            </a:r>
            <a:r>
              <a:rPr lang="hu-HU" dirty="0" err="1">
                <a:latin typeface="Consolas" panose="020B0609020204030204" pitchFamily="49" charset="0"/>
                <a:cs typeface="Consolas" panose="020B0609020204030204" pitchFamily="49" charset="0"/>
              </a:rPr>
              <a:t>employees</a:t>
            </a:r>
            <a:r>
              <a:rPr lang="hu-HU" dirty="0">
                <a:latin typeface="Consolas" panose="020B0609020204030204" pitchFamily="49" charset="0"/>
                <a:cs typeface="Consolas" panose="020B0609020204030204" pitchFamily="49" charset="0"/>
              </a:rPr>
              <a:t>;</a:t>
            </a:r>
          </a:p>
          <a:p>
            <a:pPr eaLnBrk="1" hangingPunct="1">
              <a:buFont typeface="Wingdings" pitchFamily="2" charset="2"/>
              <a:buNone/>
              <a:defRPr/>
            </a:pPr>
            <a:endParaRPr lang="hu-HU" dirty="0"/>
          </a:p>
        </p:txBody>
      </p:sp>
      <p:sp>
        <p:nvSpPr>
          <p:cNvPr id="27651" name="Dia számának helye 4"/>
          <p:cNvSpPr>
            <a:spLocks noGrp="1"/>
          </p:cNvSpPr>
          <p:nvPr>
            <p:ph type="sldNum" sz="quarter" idx="12"/>
          </p:nvPr>
        </p:nvSpPr>
        <p:spPr>
          <a:noFill/>
        </p:spPr>
        <p:txBody>
          <a:bodyPr/>
          <a:lstStyle/>
          <a:p>
            <a:fld id="{58DEA6B5-972A-4B55-9473-2BA677F4CA30}" type="slidenum">
              <a:rPr lang="hu-HU" smtClean="0"/>
              <a:pPr/>
              <a:t>33</a:t>
            </a:fld>
            <a:endParaRPr lang="hu-HU"/>
          </a:p>
        </p:txBody>
      </p:sp>
      <p:sp>
        <p:nvSpPr>
          <p:cNvPr id="5" name="Szövegdoboz 4">
            <a:extLst>
              <a:ext uri="{FF2B5EF4-FFF2-40B4-BE49-F238E27FC236}">
                <a16:creationId xmlns:a16="http://schemas.microsoft.com/office/drawing/2014/main" id="{BB83281D-0700-486B-97F8-D5C4495E79EB}"/>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57002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anim calcmode="lin" valueType="num">
                                      <p:cBhvr additive="base">
                                        <p:cTn id="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anim calcmode="lin" valueType="num">
                                      <p:cBhvr additive="base">
                                        <p:cTn id="1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6" end="6"/>
                                            </p:txEl>
                                          </p:spTgt>
                                        </p:tgtEl>
                                        <p:attrNameLst>
                                          <p:attrName>style.visibility</p:attrName>
                                        </p:attrNameLst>
                                      </p:cBhvr>
                                      <p:to>
                                        <p:strVal val="visible"/>
                                      </p:to>
                                    </p:set>
                                    <p:anim calcmode="lin" valueType="num">
                                      <p:cBhvr additive="base">
                                        <p:cTn id="15"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defRPr/>
            </a:pPr>
            <a:r>
              <a:rPr lang="hu-HU" dirty="0"/>
              <a:t>IS NULL / IS NOT NULL</a:t>
            </a:r>
          </a:p>
        </p:txBody>
      </p:sp>
      <p:sp>
        <p:nvSpPr>
          <p:cNvPr id="41987" name="Rectangle 3"/>
          <p:cNvSpPr>
            <a:spLocks noGrp="1" noChangeArrowheads="1"/>
          </p:cNvSpPr>
          <p:nvPr>
            <p:ph idx="1"/>
          </p:nvPr>
        </p:nvSpPr>
        <p:spPr/>
        <p:txBody>
          <a:bodyPr>
            <a:normAutofit fontScale="92500"/>
          </a:bodyPr>
          <a:lstStyle/>
          <a:p>
            <a:pPr eaLnBrk="1" hangingPunct="1">
              <a:defRPr/>
            </a:pPr>
            <a:r>
              <a:rPr lang="hu-HU" dirty="0"/>
              <a:t>Ki kaphat egyáltalán jutalékot? Vigyázat, aki nem, annál az érték nem 0, hanem nincs is ott semmi!</a:t>
            </a:r>
          </a:p>
          <a:p>
            <a:pPr lvl="1">
              <a:defRPr/>
            </a:pPr>
            <a:r>
              <a:rPr lang="hu-HU" dirty="0"/>
              <a:t>A </a:t>
            </a:r>
            <a:r>
              <a:rPr lang="hu-HU" sz="2600" dirty="0" err="1">
                <a:latin typeface="Consolas" panose="020B0609020204030204" pitchFamily="49" charset="0"/>
                <a:cs typeface="Consolas" panose="020B0609020204030204" pitchFamily="49" charset="0"/>
              </a:rPr>
              <a:t>commission</a:t>
            </a:r>
            <a:r>
              <a:rPr lang="hu-HU" sz="2600" dirty="0">
                <a:latin typeface="Consolas" panose="020B0609020204030204" pitchFamily="49" charset="0"/>
                <a:cs typeface="Consolas" panose="020B0609020204030204" pitchFamily="49" charset="0"/>
              </a:rPr>
              <a:t>_</a:t>
            </a:r>
            <a:r>
              <a:rPr lang="hu-HU" sz="2600" dirty="0" err="1">
                <a:latin typeface="Consolas" panose="020B0609020204030204" pitchFamily="49" charset="0"/>
                <a:cs typeface="Consolas" panose="020B0609020204030204" pitchFamily="49" charset="0"/>
              </a:rPr>
              <a:t>pct</a:t>
            </a:r>
            <a:r>
              <a:rPr lang="hu-HU" sz="2600" dirty="0">
                <a:latin typeface="Consolas" panose="020B0609020204030204" pitchFamily="49" charset="0"/>
                <a:cs typeface="Consolas" panose="020B0609020204030204" pitchFamily="49" charset="0"/>
              </a:rPr>
              <a:t>&gt;0</a:t>
            </a:r>
            <a:r>
              <a:rPr lang="hu-HU" dirty="0"/>
              <a:t> nem feltétlenül helyes.</a:t>
            </a:r>
          </a:p>
          <a:p>
            <a:pPr eaLnBrk="1" hangingPunct="1">
              <a:defRPr/>
            </a:pPr>
            <a:endParaRPr lang="hu-HU" dirty="0"/>
          </a:p>
          <a:p>
            <a:pPr>
              <a:buNone/>
              <a:defRPr/>
            </a:pPr>
            <a:r>
              <a:rPr lang="en-US" dirty="0">
                <a:latin typeface="Consolas" panose="020B0609020204030204" pitchFamily="49" charset="0"/>
                <a:cs typeface="Consolas" panose="020B0609020204030204" pitchFamily="49" charset="0"/>
              </a:rPr>
              <a:t>SELECT </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last_name</a:t>
            </a:r>
            <a:r>
              <a:rPr lang="en-US" dirty="0">
                <a:latin typeface="Consolas" panose="020B0609020204030204" pitchFamily="49" charset="0"/>
                <a:cs typeface="Consolas" panose="020B0609020204030204" pitchFamily="49" charset="0"/>
              </a:rPr>
              <a:t>,</a:t>
            </a:r>
            <a:endParaRPr lang="hu-HU" dirty="0">
              <a:latin typeface="Consolas" panose="020B0609020204030204" pitchFamily="49" charset="0"/>
              <a:cs typeface="Consolas" panose="020B0609020204030204" pitchFamily="49" charset="0"/>
            </a:endParaRPr>
          </a:p>
          <a:p>
            <a:pPr>
              <a:buNone/>
              <a:defRPr/>
            </a:pP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commission_pct</a:t>
            </a:r>
            <a:r>
              <a:rPr lang="en-US" dirty="0">
                <a:latin typeface="Consolas" panose="020B0609020204030204" pitchFamily="49" charset="0"/>
                <a:cs typeface="Consolas" panose="020B0609020204030204" pitchFamily="49" charset="0"/>
              </a:rPr>
              <a:t> </a:t>
            </a:r>
          </a:p>
          <a:p>
            <a:pPr>
              <a:buNone/>
              <a:defRPr/>
            </a:pPr>
            <a:r>
              <a:rPr lang="en-US" dirty="0">
                <a:latin typeface="Consolas" panose="020B0609020204030204" pitchFamily="49" charset="0"/>
                <a:cs typeface="Consolas" panose="020B0609020204030204" pitchFamily="49" charset="0"/>
              </a:rPr>
              <a:t>FROM employees</a:t>
            </a:r>
          </a:p>
          <a:p>
            <a:pPr>
              <a:buNone/>
              <a:defRPr/>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commission_pct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IS NOT NULL</a:t>
            </a:r>
            <a:r>
              <a:rPr lang="en-US" dirty="0">
                <a:latin typeface="Consolas" panose="020B0609020204030204" pitchFamily="49" charset="0"/>
                <a:cs typeface="Consolas" panose="020B0609020204030204" pitchFamily="49" charset="0"/>
              </a:rPr>
              <a:t>;</a:t>
            </a:r>
            <a:endParaRPr lang="hu-HU" dirty="0">
              <a:latin typeface="Consolas" panose="020B0609020204030204" pitchFamily="49" charset="0"/>
              <a:cs typeface="Consolas" panose="020B0609020204030204" pitchFamily="49" charset="0"/>
            </a:endParaRPr>
          </a:p>
        </p:txBody>
      </p:sp>
      <p:sp>
        <p:nvSpPr>
          <p:cNvPr id="28675" name="Dia számának helye 4"/>
          <p:cNvSpPr>
            <a:spLocks noGrp="1"/>
          </p:cNvSpPr>
          <p:nvPr>
            <p:ph type="sldNum" sz="quarter" idx="12"/>
          </p:nvPr>
        </p:nvSpPr>
        <p:spPr>
          <a:noFill/>
        </p:spPr>
        <p:txBody>
          <a:bodyPr/>
          <a:lstStyle/>
          <a:p>
            <a:fld id="{5C056A92-5938-4269-B7EE-BA7164715D92}" type="slidenum">
              <a:rPr lang="hu-HU" smtClean="0"/>
              <a:pPr/>
              <a:t>34</a:t>
            </a:fld>
            <a:endParaRPr lang="hu-HU"/>
          </a:p>
        </p:txBody>
      </p:sp>
    </p:spTree>
    <p:extLst>
      <p:ext uri="{BB962C8B-B14F-4D97-AF65-F5344CB8AC3E}">
        <p14:creationId xmlns:p14="http://schemas.microsoft.com/office/powerpoint/2010/main" val="44219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a:defRPr/>
            </a:pPr>
            <a:r>
              <a:rPr lang="hu-HU" dirty="0"/>
              <a:t>IS NULL / IS NOT NULL</a:t>
            </a:r>
          </a:p>
        </p:txBody>
      </p:sp>
      <p:sp>
        <p:nvSpPr>
          <p:cNvPr id="41987" name="Rectangle 3"/>
          <p:cNvSpPr>
            <a:spLocks noGrp="1" noChangeArrowheads="1"/>
          </p:cNvSpPr>
          <p:nvPr>
            <p:ph idx="1"/>
          </p:nvPr>
        </p:nvSpPr>
        <p:spPr/>
        <p:txBody>
          <a:bodyPr/>
          <a:lstStyle/>
          <a:p>
            <a:pPr eaLnBrk="1" hangingPunct="1">
              <a:defRPr/>
            </a:pPr>
            <a:r>
              <a:rPr lang="hu-HU" dirty="0"/>
              <a:t>Ki az, akinek nincs főnöke? Írassuk ki a nevét, és a fizetését!</a:t>
            </a:r>
          </a:p>
          <a:p>
            <a:pPr lvl="1">
              <a:defRPr/>
            </a:pPr>
            <a:r>
              <a:rPr lang="hu-HU" dirty="0"/>
              <a:t>Akinek a MANAGER_ID mezője üres...</a:t>
            </a:r>
          </a:p>
          <a:p>
            <a:pPr eaLnBrk="1" hangingPunct="1">
              <a:defRPr/>
            </a:pPr>
            <a:endParaRPr lang="hu-HU" dirty="0"/>
          </a:p>
          <a:p>
            <a:pPr>
              <a:buNone/>
              <a:defRPr/>
            </a:pPr>
            <a:r>
              <a:rPr lang="en-US" dirty="0">
                <a:latin typeface="Consolas" panose="020B0609020204030204" pitchFamily="49" charset="0"/>
                <a:cs typeface="Consolas" panose="020B0609020204030204" pitchFamily="49" charset="0"/>
              </a:rPr>
              <a:t>SELECT </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last_name</a:t>
            </a:r>
            <a:r>
              <a:rPr lang="en-US" dirty="0">
                <a:latin typeface="Consolas" panose="020B0609020204030204" pitchFamily="49" charset="0"/>
                <a:cs typeface="Consolas" panose="020B0609020204030204" pitchFamily="49" charset="0"/>
              </a:rPr>
              <a:t>,</a:t>
            </a:r>
            <a:endParaRPr lang="hu-HU" dirty="0">
              <a:latin typeface="Consolas" panose="020B0609020204030204" pitchFamily="49" charset="0"/>
              <a:cs typeface="Consolas" panose="020B0609020204030204" pitchFamily="49" charset="0"/>
            </a:endParaRPr>
          </a:p>
          <a:p>
            <a:pPr>
              <a:buNone/>
              <a:defRPr/>
            </a:pP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salary</a:t>
            </a:r>
          </a:p>
          <a:p>
            <a:pPr>
              <a:buNone/>
              <a:defRPr/>
            </a:pPr>
            <a:r>
              <a:rPr lang="en-US" dirty="0">
                <a:latin typeface="Consolas" panose="020B0609020204030204" pitchFamily="49" charset="0"/>
                <a:cs typeface="Consolas" panose="020B0609020204030204" pitchFamily="49" charset="0"/>
              </a:rPr>
              <a:t>FROM employees</a:t>
            </a:r>
          </a:p>
          <a:p>
            <a:pPr>
              <a:buNone/>
              <a:defRPr/>
            </a:pPr>
            <a:r>
              <a:rPr lang="hu-HU"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manager_id</a:t>
            </a:r>
            <a:r>
              <a:rPr lang="en-US" dirty="0">
                <a:latin typeface="Consolas" panose="020B0609020204030204" pitchFamily="49" charset="0"/>
                <a:cs typeface="Consolas" panose="020B0609020204030204" pitchFamily="49" charset="0"/>
              </a:rPr>
              <a:t> IS NULL;</a:t>
            </a:r>
            <a:endParaRPr lang="hu-HU" dirty="0">
              <a:latin typeface="Consolas" panose="020B0609020204030204" pitchFamily="49" charset="0"/>
              <a:cs typeface="Consolas" panose="020B0609020204030204" pitchFamily="49" charset="0"/>
            </a:endParaRPr>
          </a:p>
        </p:txBody>
      </p:sp>
      <p:sp>
        <p:nvSpPr>
          <p:cNvPr id="28675" name="Dia számának helye 4"/>
          <p:cNvSpPr>
            <a:spLocks noGrp="1"/>
          </p:cNvSpPr>
          <p:nvPr>
            <p:ph type="sldNum" sz="quarter" idx="12"/>
          </p:nvPr>
        </p:nvSpPr>
        <p:spPr>
          <a:noFill/>
        </p:spPr>
        <p:txBody>
          <a:bodyPr/>
          <a:lstStyle/>
          <a:p>
            <a:fld id="{5C056A92-5938-4269-B7EE-BA7164715D92}" type="slidenum">
              <a:rPr lang="hu-HU" smtClean="0"/>
              <a:pPr/>
              <a:t>35</a:t>
            </a:fld>
            <a:endParaRPr lang="hu-HU"/>
          </a:p>
        </p:txBody>
      </p:sp>
    </p:spTree>
    <p:extLst>
      <p:ext uri="{BB962C8B-B14F-4D97-AF65-F5344CB8AC3E}">
        <p14:creationId xmlns:p14="http://schemas.microsoft.com/office/powerpoint/2010/main" val="4023969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marL="82296">
              <a:defRPr/>
            </a:pPr>
            <a:r>
              <a:rPr lang="hu-HU" dirty="0"/>
              <a:t>Műveletek dátumokkal</a:t>
            </a:r>
          </a:p>
        </p:txBody>
      </p:sp>
      <p:sp>
        <p:nvSpPr>
          <p:cNvPr id="43011" name="Rectangle 3"/>
          <p:cNvSpPr>
            <a:spLocks noGrp="1" noChangeArrowheads="1"/>
          </p:cNvSpPr>
          <p:nvPr>
            <p:ph idx="1"/>
          </p:nvPr>
        </p:nvSpPr>
        <p:spPr>
          <a:xfrm>
            <a:off x="1403648" y="1600200"/>
            <a:ext cx="7740352" cy="4525963"/>
          </a:xfrm>
        </p:spPr>
        <p:txBody>
          <a:bodyPr>
            <a:normAutofit/>
          </a:bodyPr>
          <a:lstStyle/>
          <a:p>
            <a:pPr eaLnBrk="1" hangingPunct="1">
              <a:defRPr/>
            </a:pPr>
            <a:r>
              <a:rPr lang="hu-HU" dirty="0"/>
              <a:t>Dátumformátum!</a:t>
            </a:r>
          </a:p>
          <a:p>
            <a:pPr lvl="1">
              <a:defRPr/>
            </a:pPr>
            <a:r>
              <a:rPr lang="hu-HU" dirty="0"/>
              <a:t>Parancssorban átállíthatjuk az aktuális munkamenetre...</a:t>
            </a:r>
          </a:p>
          <a:p>
            <a:pPr marL="402336" lvl="1" indent="0">
              <a:buNone/>
              <a:defRPr/>
            </a:pPr>
            <a:r>
              <a:rPr lang="hu-HU" dirty="0" err="1">
                <a:latin typeface="Consolas" panose="020B0609020204030204" pitchFamily="49" charset="0"/>
                <a:cs typeface="Consolas" panose="020B0609020204030204" pitchFamily="49" charset="0"/>
              </a:rPr>
              <a:t>alter</a:t>
            </a:r>
            <a:r>
              <a:rPr lang="hu-HU" dirty="0">
                <a:latin typeface="Consolas" panose="020B0609020204030204" pitchFamily="49" charset="0"/>
                <a:cs typeface="Consolas" panose="020B0609020204030204" pitchFamily="49" charset="0"/>
              </a:rPr>
              <a:t> session </a:t>
            </a:r>
            <a:r>
              <a:rPr lang="hu-HU" dirty="0" err="1">
                <a:latin typeface="Consolas" panose="020B0609020204030204" pitchFamily="49" charset="0"/>
                <a:cs typeface="Consolas" panose="020B0609020204030204" pitchFamily="49" charset="0"/>
              </a:rPr>
              <a:t>set</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nls</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date</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format</a:t>
            </a:r>
            <a:r>
              <a:rPr lang="hu-HU" dirty="0">
                <a:latin typeface="Consolas" panose="020B0609020204030204" pitchFamily="49" charset="0"/>
                <a:cs typeface="Consolas" panose="020B0609020204030204" pitchFamily="49" charset="0"/>
              </a:rPr>
              <a:t>='YYYY.MM.DD';</a:t>
            </a:r>
          </a:p>
          <a:p>
            <a:pPr lvl="1">
              <a:defRPr/>
            </a:pPr>
            <a:r>
              <a:rPr lang="hu-HU" dirty="0"/>
              <a:t>vagy helyben jelezzük függvénnyel:</a:t>
            </a:r>
          </a:p>
          <a:p>
            <a:pPr lvl="1">
              <a:buFont typeface="Wingdings" pitchFamily="2" charset="2"/>
              <a:buNone/>
              <a:defRPr/>
            </a:pPr>
            <a:r>
              <a:rPr lang="hu-HU" dirty="0" err="1">
                <a:latin typeface="Consolas" panose="020B0609020204030204" pitchFamily="49" charset="0"/>
                <a:cs typeface="Consolas" panose="020B0609020204030204" pitchFamily="49" charset="0"/>
              </a:rPr>
              <a:t>to</a:t>
            </a:r>
            <a:r>
              <a:rPr lang="hu-HU" dirty="0">
                <a:latin typeface="Consolas" panose="020B0609020204030204" pitchFamily="49" charset="0"/>
                <a:cs typeface="Consolas" panose="020B0609020204030204" pitchFamily="49" charset="0"/>
              </a:rPr>
              <a:t>_</a:t>
            </a:r>
            <a:r>
              <a:rPr lang="hu-HU" dirty="0" err="1">
                <a:latin typeface="Consolas" panose="020B0609020204030204" pitchFamily="49" charset="0"/>
                <a:cs typeface="Consolas" panose="020B0609020204030204" pitchFamily="49" charset="0"/>
              </a:rPr>
              <a:t>date</a:t>
            </a:r>
            <a:r>
              <a:rPr lang="hu-HU"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1981.05.01</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,'YYYY.MM.DD');</a:t>
            </a:r>
          </a:p>
        </p:txBody>
      </p:sp>
      <p:sp>
        <p:nvSpPr>
          <p:cNvPr id="29699" name="Dia számának helye 4"/>
          <p:cNvSpPr>
            <a:spLocks noGrp="1"/>
          </p:cNvSpPr>
          <p:nvPr>
            <p:ph type="sldNum" sz="quarter" idx="12"/>
          </p:nvPr>
        </p:nvSpPr>
        <p:spPr>
          <a:noFill/>
        </p:spPr>
        <p:txBody>
          <a:bodyPr/>
          <a:lstStyle/>
          <a:p>
            <a:fld id="{08C6918A-21E2-4234-B531-4899B42413F1}" type="slidenum">
              <a:rPr lang="hu-HU" smtClean="0"/>
              <a:pPr/>
              <a:t>36</a:t>
            </a:fld>
            <a:endParaRPr lang="hu-HU"/>
          </a:p>
        </p:txBody>
      </p:sp>
    </p:spTree>
    <p:extLst>
      <p:ext uri="{BB962C8B-B14F-4D97-AF65-F5344CB8AC3E}">
        <p14:creationId xmlns:p14="http://schemas.microsoft.com/office/powerpoint/2010/main" val="1604362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hu-HU" dirty="0"/>
              <a:t>TO_DATE</a:t>
            </a:r>
          </a:p>
        </p:txBody>
      </p:sp>
      <p:sp>
        <p:nvSpPr>
          <p:cNvPr id="43011" name="Rectangle 3"/>
          <p:cNvSpPr>
            <a:spLocks noGrp="1" noChangeArrowheads="1"/>
          </p:cNvSpPr>
          <p:nvPr>
            <p:ph idx="1"/>
          </p:nvPr>
        </p:nvSpPr>
        <p:spPr>
          <a:xfrm>
            <a:off x="1043608" y="1600200"/>
            <a:ext cx="8100392" cy="4525963"/>
          </a:xfrm>
        </p:spPr>
        <p:txBody>
          <a:bodyPr>
            <a:normAutofit/>
          </a:bodyPr>
          <a:lstStyle/>
          <a:p>
            <a:pPr eaLnBrk="1" hangingPunct="1">
              <a:defRPr/>
            </a:pPr>
            <a:endParaRPr lang="hu-HU" dirty="0"/>
          </a:p>
          <a:p>
            <a:pPr>
              <a:buNone/>
              <a:defRPr/>
            </a:pPr>
            <a:r>
              <a:rPr lang="en-US" sz="2800" dirty="0">
                <a:latin typeface="Consolas" panose="020B0609020204030204" pitchFamily="49" charset="0"/>
                <a:cs typeface="Consolas" panose="020B0609020204030204" pitchFamily="49" charset="0"/>
              </a:rPr>
              <a:t>SELECT </a:t>
            </a:r>
            <a:r>
              <a:rPr lang="en-US" sz="2800" dirty="0" err="1">
                <a:latin typeface="Consolas" panose="020B0609020204030204" pitchFamily="49" charset="0"/>
                <a:cs typeface="Consolas" panose="020B0609020204030204" pitchFamily="49" charset="0"/>
              </a:rPr>
              <a:t>first_name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last_name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hire_date</a:t>
            </a:r>
            <a:endParaRPr lang="en-US" sz="2800" dirty="0">
              <a:latin typeface="Consolas" panose="020B0609020204030204" pitchFamily="49" charset="0"/>
              <a:cs typeface="Consolas" panose="020B0609020204030204" pitchFamily="49" charset="0"/>
            </a:endParaRPr>
          </a:p>
          <a:p>
            <a:pPr>
              <a:buNone/>
              <a:defRPr/>
            </a:pPr>
            <a:r>
              <a:rPr lang="en-US" sz="2800" dirty="0">
                <a:latin typeface="Consolas" panose="020B0609020204030204" pitchFamily="49" charset="0"/>
                <a:cs typeface="Consolas" panose="020B0609020204030204" pitchFamily="49" charset="0"/>
              </a:rPr>
              <a:t>FROM employees</a:t>
            </a:r>
          </a:p>
          <a:p>
            <a:pPr>
              <a:buNone/>
              <a:defRPr/>
            </a:pPr>
            <a:r>
              <a:rPr lang="hu-HU" sz="2800" dirty="0">
                <a:latin typeface="Consolas" panose="020B0609020204030204" pitchFamily="49" charset="0"/>
                <a:cs typeface="Consolas" panose="020B0609020204030204" pitchFamily="49" charset="0"/>
              </a:rPr>
              <a:t>WHERE </a:t>
            </a:r>
            <a:r>
              <a:rPr lang="en-US" sz="2800" dirty="0" err="1">
                <a:latin typeface="Consolas" panose="020B0609020204030204" pitchFamily="49" charset="0"/>
                <a:cs typeface="Consolas" panose="020B0609020204030204" pitchFamily="49" charset="0"/>
              </a:rPr>
              <a:t>hire_date</a:t>
            </a:r>
            <a:r>
              <a:rPr lang="en-US" sz="2800" dirty="0">
                <a:latin typeface="Consolas" panose="020B0609020204030204" pitchFamily="49" charset="0"/>
                <a:cs typeface="Consolas" panose="020B0609020204030204" pitchFamily="49" charset="0"/>
              </a:rPr>
              <a:t>&gt;</a:t>
            </a:r>
            <a:r>
              <a:rPr lang="hu-HU" sz="2800"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TO_DATE('2001.01.13','YYYY.MM.DD');</a:t>
            </a:r>
            <a:endParaRPr lang="hu-HU" sz="2800" dirty="0">
              <a:latin typeface="Consolas" panose="020B0609020204030204" pitchFamily="49" charset="0"/>
              <a:cs typeface="Consolas" panose="020B0609020204030204" pitchFamily="49" charset="0"/>
            </a:endParaRPr>
          </a:p>
        </p:txBody>
      </p:sp>
      <p:sp>
        <p:nvSpPr>
          <p:cNvPr id="29699" name="Dia számának helye 4"/>
          <p:cNvSpPr>
            <a:spLocks noGrp="1"/>
          </p:cNvSpPr>
          <p:nvPr>
            <p:ph type="sldNum" sz="quarter" idx="12"/>
          </p:nvPr>
        </p:nvSpPr>
        <p:spPr>
          <a:noFill/>
        </p:spPr>
        <p:txBody>
          <a:bodyPr/>
          <a:lstStyle/>
          <a:p>
            <a:fld id="{08C6918A-21E2-4234-B531-4899B42413F1}" type="slidenum">
              <a:rPr lang="hu-HU" smtClean="0"/>
              <a:pPr/>
              <a:t>37</a:t>
            </a:fld>
            <a:endParaRPr lang="hu-HU"/>
          </a:p>
        </p:txBody>
      </p:sp>
      <p:sp>
        <p:nvSpPr>
          <p:cNvPr id="5" name="Szövegdoboz 4">
            <a:extLst>
              <a:ext uri="{FF2B5EF4-FFF2-40B4-BE49-F238E27FC236}">
                <a16:creationId xmlns:a16="http://schemas.microsoft.com/office/drawing/2014/main" id="{0CF8CA4E-A41C-4219-A31B-AE884BEBF668}"/>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327633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hu-HU" dirty="0"/>
              <a:t>TO_CHAR</a:t>
            </a:r>
          </a:p>
        </p:txBody>
      </p:sp>
      <p:sp>
        <p:nvSpPr>
          <p:cNvPr id="43011" name="Rectangle 3"/>
          <p:cNvSpPr>
            <a:spLocks noGrp="1" noChangeArrowheads="1"/>
          </p:cNvSpPr>
          <p:nvPr>
            <p:ph idx="1"/>
          </p:nvPr>
        </p:nvSpPr>
        <p:spPr>
          <a:xfrm>
            <a:off x="1403648" y="1600200"/>
            <a:ext cx="7740352" cy="4525963"/>
          </a:xfrm>
        </p:spPr>
        <p:txBody>
          <a:bodyPr>
            <a:normAutofit/>
          </a:bodyPr>
          <a:lstStyle/>
          <a:p>
            <a:pPr eaLnBrk="1" hangingPunct="1">
              <a:defRPr/>
            </a:pPr>
            <a:endParaRPr lang="hu-HU" dirty="0"/>
          </a:p>
          <a:p>
            <a:pPr>
              <a:buNone/>
              <a:defRPr/>
            </a:pPr>
            <a:r>
              <a:rPr lang="en-US" sz="2800" dirty="0">
                <a:latin typeface="Consolas" panose="020B0609020204030204" pitchFamily="49" charset="0"/>
                <a:cs typeface="Consolas" panose="020B0609020204030204" pitchFamily="49" charset="0"/>
              </a:rPr>
              <a:t>SELECT </a:t>
            </a:r>
            <a:r>
              <a:rPr lang="en-US" sz="2800" dirty="0" err="1">
                <a:latin typeface="Consolas" panose="020B0609020204030204" pitchFamily="49" charset="0"/>
                <a:cs typeface="Consolas" panose="020B0609020204030204" pitchFamily="49" charset="0"/>
              </a:rPr>
              <a:t>first_name,last_name</a:t>
            </a:r>
            <a:r>
              <a:rPr lang="en-US" sz="2800" dirty="0">
                <a:latin typeface="Consolas" panose="020B0609020204030204" pitchFamily="49" charset="0"/>
                <a:cs typeface="Consolas" panose="020B0609020204030204" pitchFamily="49" charset="0"/>
              </a:rPr>
              <a:t>, TO_CHAR(hire_date,'YYYY.MM.DD') "</a:t>
            </a:r>
            <a:r>
              <a:rPr lang="en-US" sz="2800" dirty="0" err="1">
                <a:latin typeface="Consolas" panose="020B0609020204030204" pitchFamily="49" charset="0"/>
                <a:cs typeface="Consolas" panose="020B0609020204030204" pitchFamily="49" charset="0"/>
              </a:rPr>
              <a:t>Belépés</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dátuma</a:t>
            </a:r>
            <a:r>
              <a:rPr lang="en-US" sz="2800" dirty="0">
                <a:latin typeface="Consolas" panose="020B0609020204030204" pitchFamily="49" charset="0"/>
                <a:cs typeface="Consolas" panose="020B0609020204030204" pitchFamily="49" charset="0"/>
              </a:rPr>
              <a:t>"</a:t>
            </a:r>
          </a:p>
          <a:p>
            <a:pPr>
              <a:buNone/>
              <a:defRPr/>
            </a:pPr>
            <a:r>
              <a:rPr lang="en-US" sz="2800" dirty="0">
                <a:latin typeface="Consolas" panose="020B0609020204030204" pitchFamily="49" charset="0"/>
                <a:cs typeface="Consolas" panose="020B0609020204030204" pitchFamily="49" charset="0"/>
              </a:rPr>
              <a:t>FROM employees</a:t>
            </a:r>
          </a:p>
          <a:p>
            <a:pPr>
              <a:buNone/>
              <a:defRPr/>
            </a:pPr>
            <a:r>
              <a:rPr lang="en-US" sz="2800" dirty="0">
                <a:latin typeface="Consolas" panose="020B0609020204030204" pitchFamily="49" charset="0"/>
                <a:cs typeface="Consolas" panose="020B0609020204030204" pitchFamily="49" charset="0"/>
              </a:rPr>
              <a:t>WHERE TO_CHAR(</a:t>
            </a:r>
            <a:r>
              <a:rPr lang="en-US" sz="2800" dirty="0" err="1">
                <a:latin typeface="Consolas" panose="020B0609020204030204" pitchFamily="49" charset="0"/>
                <a:cs typeface="Consolas" panose="020B0609020204030204" pitchFamily="49" charset="0"/>
              </a:rPr>
              <a:t>hire_date,'YY</a:t>
            </a:r>
            <a:r>
              <a:rPr lang="en-US" sz="2800" dirty="0">
                <a:latin typeface="Consolas" panose="020B0609020204030204" pitchFamily="49" charset="0"/>
                <a:cs typeface="Consolas" panose="020B0609020204030204" pitchFamily="49" charset="0"/>
              </a:rPr>
              <a:t>')='01';</a:t>
            </a:r>
            <a:endParaRPr lang="hu-HU" sz="2800" dirty="0">
              <a:latin typeface="Consolas" panose="020B0609020204030204" pitchFamily="49" charset="0"/>
              <a:cs typeface="Consolas" panose="020B0609020204030204" pitchFamily="49" charset="0"/>
            </a:endParaRPr>
          </a:p>
        </p:txBody>
      </p:sp>
      <p:sp>
        <p:nvSpPr>
          <p:cNvPr id="29699" name="Dia számának helye 4"/>
          <p:cNvSpPr>
            <a:spLocks noGrp="1"/>
          </p:cNvSpPr>
          <p:nvPr>
            <p:ph type="sldNum" sz="quarter" idx="12"/>
          </p:nvPr>
        </p:nvSpPr>
        <p:spPr>
          <a:noFill/>
        </p:spPr>
        <p:txBody>
          <a:bodyPr/>
          <a:lstStyle/>
          <a:p>
            <a:fld id="{08C6918A-21E2-4234-B531-4899B42413F1}" type="slidenum">
              <a:rPr lang="hu-HU" smtClean="0"/>
              <a:pPr/>
              <a:t>38</a:t>
            </a:fld>
            <a:endParaRPr lang="hu-HU"/>
          </a:p>
        </p:txBody>
      </p:sp>
    </p:spTree>
    <p:extLst>
      <p:ext uri="{BB962C8B-B14F-4D97-AF65-F5344CB8AC3E}">
        <p14:creationId xmlns:p14="http://schemas.microsoft.com/office/powerpoint/2010/main" val="1341156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hu-HU" dirty="0"/>
              <a:t>EXTRACT</a:t>
            </a:r>
          </a:p>
        </p:txBody>
      </p:sp>
      <p:sp>
        <p:nvSpPr>
          <p:cNvPr id="43011" name="Rectangle 3"/>
          <p:cNvSpPr>
            <a:spLocks noGrp="1" noChangeArrowheads="1"/>
          </p:cNvSpPr>
          <p:nvPr>
            <p:ph idx="1"/>
          </p:nvPr>
        </p:nvSpPr>
        <p:spPr>
          <a:xfrm>
            <a:off x="1043608" y="1600200"/>
            <a:ext cx="8100392" cy="4525963"/>
          </a:xfrm>
        </p:spPr>
        <p:txBody>
          <a:bodyPr>
            <a:normAutofit/>
          </a:bodyPr>
          <a:lstStyle/>
          <a:p>
            <a:pPr eaLnBrk="1" hangingPunct="1">
              <a:defRPr/>
            </a:pPr>
            <a:endParaRPr lang="hu-HU" sz="2800" dirty="0"/>
          </a:p>
          <a:p>
            <a:pPr marL="82296" indent="0">
              <a:buNone/>
            </a:pPr>
            <a:r>
              <a:rPr lang="en-US" sz="2800" dirty="0"/>
              <a:t>SELECT </a:t>
            </a:r>
            <a:r>
              <a:rPr lang="en-US" sz="2800" dirty="0" err="1"/>
              <a:t>first_name</a:t>
            </a:r>
            <a:r>
              <a:rPr lang="en-US" sz="2800" dirty="0"/>
              <a:t>, </a:t>
            </a:r>
            <a:r>
              <a:rPr lang="en-US" sz="2800" dirty="0" err="1"/>
              <a:t>last_name</a:t>
            </a:r>
            <a:r>
              <a:rPr lang="en-US" sz="2800" dirty="0"/>
              <a:t>, </a:t>
            </a:r>
            <a:r>
              <a:rPr lang="en-US" sz="2800" dirty="0" err="1"/>
              <a:t>hire_date</a:t>
            </a:r>
            <a:r>
              <a:rPr lang="en-US" sz="2800" dirty="0"/>
              <a:t>,</a:t>
            </a:r>
          </a:p>
          <a:p>
            <a:pPr marL="82296" indent="0">
              <a:buNone/>
            </a:pPr>
            <a:r>
              <a:rPr lang="en-US" sz="2800" dirty="0"/>
              <a:t>EXTRACT(YEAR FROM </a:t>
            </a:r>
            <a:r>
              <a:rPr lang="en-US" sz="2800" dirty="0" err="1"/>
              <a:t>hire_date</a:t>
            </a:r>
            <a:r>
              <a:rPr lang="en-US" sz="2800" dirty="0"/>
              <a:t>) </a:t>
            </a:r>
            <a:r>
              <a:rPr lang="en-US" sz="2800" dirty="0" err="1"/>
              <a:t>Be_Év</a:t>
            </a:r>
            <a:r>
              <a:rPr lang="en-US" sz="2800" dirty="0"/>
              <a:t>,</a:t>
            </a:r>
          </a:p>
          <a:p>
            <a:pPr marL="82296" indent="0">
              <a:buNone/>
            </a:pPr>
            <a:r>
              <a:rPr lang="en-US" sz="2800" dirty="0"/>
              <a:t>EXTRACT(MONTH FROM </a:t>
            </a:r>
            <a:r>
              <a:rPr lang="en-US" sz="2800" dirty="0" err="1"/>
              <a:t>hire_date</a:t>
            </a:r>
            <a:r>
              <a:rPr lang="en-US" sz="2800" dirty="0"/>
              <a:t>) </a:t>
            </a:r>
            <a:r>
              <a:rPr lang="en-US" sz="2800" dirty="0" err="1"/>
              <a:t>Be_Hónap</a:t>
            </a:r>
            <a:r>
              <a:rPr lang="en-US" sz="2800" dirty="0"/>
              <a:t>,</a:t>
            </a:r>
          </a:p>
          <a:p>
            <a:pPr marL="82296" indent="0">
              <a:buNone/>
            </a:pPr>
            <a:r>
              <a:rPr lang="en-US" sz="2800" dirty="0"/>
              <a:t>EXTRACT(DAY FROM </a:t>
            </a:r>
            <a:r>
              <a:rPr lang="en-US" sz="2800" dirty="0" err="1"/>
              <a:t>hire_date</a:t>
            </a:r>
            <a:r>
              <a:rPr lang="en-US" sz="2800" dirty="0"/>
              <a:t>) </a:t>
            </a:r>
            <a:r>
              <a:rPr lang="en-US" sz="2800" dirty="0" err="1"/>
              <a:t>Be_Nap</a:t>
            </a:r>
            <a:endParaRPr lang="en-US" sz="2800" dirty="0"/>
          </a:p>
          <a:p>
            <a:pPr marL="82296" indent="0">
              <a:buNone/>
            </a:pPr>
            <a:r>
              <a:rPr lang="en-US" sz="2800" dirty="0"/>
              <a:t>FROM employees</a:t>
            </a:r>
          </a:p>
          <a:p>
            <a:pPr marL="82296" indent="0">
              <a:buNone/>
            </a:pPr>
            <a:r>
              <a:rPr lang="en-US" sz="2800" dirty="0"/>
              <a:t>WHERE </a:t>
            </a:r>
            <a:r>
              <a:rPr lang="en-US" sz="2800" dirty="0" err="1"/>
              <a:t>hire_date</a:t>
            </a:r>
            <a:r>
              <a:rPr lang="en-US" sz="2800" dirty="0"/>
              <a:t>&gt;TO_DATE('2001.01.13','YYYY.MM.DD');</a:t>
            </a:r>
            <a:endParaRPr lang="hu-HU" sz="2800" dirty="0"/>
          </a:p>
        </p:txBody>
      </p:sp>
      <p:sp>
        <p:nvSpPr>
          <p:cNvPr id="29699" name="Dia számának helye 4"/>
          <p:cNvSpPr>
            <a:spLocks noGrp="1"/>
          </p:cNvSpPr>
          <p:nvPr>
            <p:ph type="sldNum" sz="quarter" idx="12"/>
          </p:nvPr>
        </p:nvSpPr>
        <p:spPr>
          <a:noFill/>
        </p:spPr>
        <p:txBody>
          <a:bodyPr/>
          <a:lstStyle/>
          <a:p>
            <a:fld id="{08C6918A-21E2-4234-B531-4899B42413F1}" type="slidenum">
              <a:rPr lang="hu-HU" smtClean="0"/>
              <a:pPr/>
              <a:t>39</a:t>
            </a:fld>
            <a:endParaRPr lang="hu-HU"/>
          </a:p>
        </p:txBody>
      </p:sp>
    </p:spTree>
    <p:extLst>
      <p:ext uri="{BB962C8B-B14F-4D97-AF65-F5344CB8AC3E}">
        <p14:creationId xmlns:p14="http://schemas.microsoft.com/office/powerpoint/2010/main" val="203923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1385900" y="281880"/>
            <a:ext cx="6282444" cy="990360"/>
          </a:xfrm>
          <a:prstGeom prst="rect">
            <a:avLst/>
          </a:prstGeom>
        </p:spPr>
        <p:txBody>
          <a:bodyPr lIns="90000" tIns="45000" rIns="90000" bIns="45000" anchor="ctr"/>
          <a:lstStyle/>
          <a:p>
            <a:r>
              <a:rPr lang="hu-HU" sz="4400" dirty="0" smtClean="0">
                <a:solidFill>
                  <a:srgbClr val="775F55"/>
                </a:solidFill>
                <a:latin typeface="Tw Cen MT"/>
              </a:rPr>
              <a:t>Osztályozás</a:t>
            </a:r>
            <a:endParaRPr dirty="0">
              <a:solidFill>
                <a:prstClr val="black"/>
              </a:solidFill>
            </a:endParaRPr>
          </a:p>
        </p:txBody>
      </p:sp>
      <p:sp>
        <p:nvSpPr>
          <p:cNvPr id="225" name="TextShape 2"/>
          <p:cNvSpPr txBox="1"/>
          <p:nvPr/>
        </p:nvSpPr>
        <p:spPr>
          <a:xfrm>
            <a:off x="1331640" y="1272241"/>
            <a:ext cx="7704856" cy="5469128"/>
          </a:xfrm>
          <a:prstGeom prst="rect">
            <a:avLst/>
          </a:prstGeom>
        </p:spPr>
        <p:txBody>
          <a:bodyPr lIns="90000" tIns="45000" rIns="90000" bIns="45000"/>
          <a:lstStyle/>
          <a:p>
            <a:pPr>
              <a:buSzPct val="60000"/>
            </a:pPr>
            <a:endParaRPr lang="hu-HU" sz="2400" dirty="0"/>
          </a:p>
          <a:p>
            <a:pPr>
              <a:buSzPct val="60000"/>
            </a:pPr>
            <a:r>
              <a:rPr lang="hu-HU" sz="2400" dirty="0"/>
              <a:t>Az összes pontszám alapján az </a:t>
            </a:r>
            <a:r>
              <a:rPr lang="hu-HU" sz="2400" dirty="0" smtClean="0"/>
              <a:t>érdemjegyek az alábbi pontozás szerint alakulnak:</a:t>
            </a:r>
          </a:p>
          <a:p>
            <a:pPr>
              <a:buSzPct val="60000"/>
            </a:pPr>
            <a:endParaRPr lang="hu-HU" sz="2400" dirty="0"/>
          </a:p>
          <a:p>
            <a:pPr marL="2239963">
              <a:buSzPct val="60000"/>
            </a:pPr>
            <a:r>
              <a:rPr lang="hu-HU" sz="2400" dirty="0"/>
              <a:t>85-    :	jeles (5)</a:t>
            </a:r>
          </a:p>
          <a:p>
            <a:pPr marL="2239963">
              <a:buSzPct val="60000"/>
            </a:pPr>
            <a:r>
              <a:rPr lang="hu-HU" sz="2400" dirty="0"/>
              <a:t>74-84:	jó (4)</a:t>
            </a:r>
          </a:p>
          <a:p>
            <a:pPr marL="2239963">
              <a:buSzPct val="60000"/>
            </a:pPr>
            <a:r>
              <a:rPr lang="hu-HU" sz="2400" dirty="0"/>
              <a:t>63-73:	közepes (3)</a:t>
            </a:r>
          </a:p>
          <a:p>
            <a:pPr marL="2239963">
              <a:buSzPct val="60000"/>
            </a:pPr>
            <a:r>
              <a:rPr lang="hu-HU" sz="2400" dirty="0"/>
              <a:t>51-62:	elégséges (2)</a:t>
            </a:r>
          </a:p>
          <a:p>
            <a:pPr marL="2239963">
              <a:buSzPct val="60000"/>
            </a:pPr>
            <a:r>
              <a:rPr lang="hu-HU" sz="2400" dirty="0"/>
              <a:t>0-50  :	elégtelen (1)</a:t>
            </a:r>
          </a:p>
          <a:p>
            <a:pPr>
              <a:buSzPct val="60000"/>
            </a:pPr>
            <a:endParaRPr lang="hu-HU" sz="2400" dirty="0"/>
          </a:p>
        </p:txBody>
      </p:sp>
      <p:sp>
        <p:nvSpPr>
          <p:cNvPr id="226" name="TextShape 3"/>
          <p:cNvSpPr txBox="1"/>
          <p:nvPr/>
        </p:nvSpPr>
        <p:spPr>
          <a:xfrm>
            <a:off x="0" y="1272240"/>
            <a:ext cx="533160" cy="244080"/>
          </a:xfrm>
          <a:prstGeom prst="rect">
            <a:avLst/>
          </a:prstGeom>
        </p:spPr>
        <p:txBody>
          <a:bodyPr lIns="90000" tIns="45000" rIns="90000" bIns="45000" anchor="ctr"/>
          <a:lstStyle/>
          <a:p>
            <a:fld id="{D81B3375-1C42-47AA-9ADD-A803132951C0}" type="slidenum">
              <a:rPr lang="en-US" sz="1400" b="1">
                <a:solidFill>
                  <a:srgbClr val="FFFFFF"/>
                </a:solidFill>
                <a:latin typeface="Tw Cen MT"/>
              </a:rPr>
              <a:pPr/>
              <a:t>4</a:t>
            </a:fld>
            <a:endParaRPr>
              <a:solidFill>
                <a:prstClr val="black"/>
              </a:solidFill>
            </a:endParaRPr>
          </a:p>
        </p:txBody>
      </p:sp>
      <p:sp>
        <p:nvSpPr>
          <p:cNvPr id="5" name="Szövegdoboz 4">
            <a:extLst>
              <a:ext uri="{FF2B5EF4-FFF2-40B4-BE49-F238E27FC236}">
                <a16:creationId xmlns:a16="http://schemas.microsoft.com/office/drawing/2014/main" id="{8DE2190B-95F7-4835-8711-84B80179DAE1}"/>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633800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hu-HU" dirty="0"/>
              <a:t>LENGTH</a:t>
            </a:r>
          </a:p>
        </p:txBody>
      </p:sp>
      <p:sp>
        <p:nvSpPr>
          <p:cNvPr id="35843" name="Rectangle 3"/>
          <p:cNvSpPr>
            <a:spLocks noGrp="1" noChangeArrowheads="1"/>
          </p:cNvSpPr>
          <p:nvPr>
            <p:ph idx="1"/>
          </p:nvPr>
        </p:nvSpPr>
        <p:spPr/>
        <p:txBody>
          <a:bodyPr/>
          <a:lstStyle/>
          <a:p>
            <a:pPr eaLnBrk="1" hangingPunct="1">
              <a:defRPr/>
            </a:pPr>
            <a:r>
              <a:rPr lang="hu-HU" dirty="0" err="1"/>
              <a:t>Listázzuk</a:t>
            </a:r>
            <a:r>
              <a:rPr lang="hu-HU" dirty="0"/>
              <a:t> azokat a dolgozókat, akiknek több mint 5 karakter hosszú a keresztnevük!</a:t>
            </a:r>
          </a:p>
          <a:p>
            <a:pPr eaLnBrk="1" hangingPunct="1">
              <a:buFont typeface="Wingdings" pitchFamily="2" charset="2"/>
              <a:buNone/>
              <a:defRPr/>
            </a:pPr>
            <a:endParaRPr lang="hu-HU" dirty="0">
              <a:latin typeface="Consolas" panose="020B0609020204030204" pitchFamily="49" charset="0"/>
              <a:cs typeface="Consolas" panose="020B0609020204030204" pitchFamily="49" charset="0"/>
            </a:endParaRPr>
          </a:p>
          <a:p>
            <a:pPr>
              <a:buNone/>
              <a:defRPr/>
            </a:pPr>
            <a:r>
              <a:rPr lang="en-US" dirty="0">
                <a:latin typeface="Consolas" panose="020B0609020204030204" pitchFamily="49" charset="0"/>
                <a:cs typeface="Consolas" panose="020B0609020204030204" pitchFamily="49" charset="0"/>
              </a:rPr>
              <a:t>SELECT *</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FROM employees</a:t>
            </a:r>
          </a:p>
          <a:p>
            <a:pPr>
              <a:buNone/>
              <a:defRPr/>
            </a:pPr>
            <a:r>
              <a:rPr lang="en-US" dirty="0">
                <a:latin typeface="Consolas" panose="020B0609020204030204" pitchFamily="49" charset="0"/>
                <a:cs typeface="Consolas" panose="020B0609020204030204" pitchFamily="49" charset="0"/>
              </a:rPr>
              <a:t>WHERE </a:t>
            </a:r>
            <a:r>
              <a:rPr lang="en-US" b="1" dirty="0">
                <a:latin typeface="Consolas" panose="020B0609020204030204" pitchFamily="49" charset="0"/>
                <a:cs typeface="Consolas" panose="020B0609020204030204" pitchFamily="49" charset="0"/>
              </a:rPr>
              <a:t>LENGTH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first_name</a:t>
            </a:r>
            <a:r>
              <a:rPr lang="en-US" dirty="0">
                <a:latin typeface="Consolas" panose="020B0609020204030204" pitchFamily="49" charset="0"/>
                <a:cs typeface="Consolas" panose="020B0609020204030204" pitchFamily="49" charset="0"/>
              </a:rPr>
              <a:t>)&gt;5;</a:t>
            </a:r>
            <a:endParaRPr lang="hu-HU" dirty="0"/>
          </a:p>
          <a:p>
            <a:pPr eaLnBrk="1" hangingPunct="1">
              <a:buFont typeface="Wingdings" pitchFamily="2" charset="2"/>
              <a:buNone/>
              <a:defRPr/>
            </a:pPr>
            <a:endParaRPr lang="hu-HU" dirty="0"/>
          </a:p>
        </p:txBody>
      </p:sp>
      <p:sp>
        <p:nvSpPr>
          <p:cNvPr id="27651" name="Dia számának helye 4"/>
          <p:cNvSpPr>
            <a:spLocks noGrp="1"/>
          </p:cNvSpPr>
          <p:nvPr>
            <p:ph type="sldNum" sz="quarter" idx="12"/>
          </p:nvPr>
        </p:nvSpPr>
        <p:spPr>
          <a:noFill/>
        </p:spPr>
        <p:txBody>
          <a:bodyPr/>
          <a:lstStyle/>
          <a:p>
            <a:fld id="{58DEA6B5-972A-4B55-9473-2BA677F4CA30}" type="slidenum">
              <a:rPr lang="hu-HU" smtClean="0"/>
              <a:pPr/>
              <a:t>40</a:t>
            </a:fld>
            <a:endParaRPr lang="hu-HU"/>
          </a:p>
        </p:txBody>
      </p:sp>
      <p:sp>
        <p:nvSpPr>
          <p:cNvPr id="5" name="Szövegdoboz 4">
            <a:extLst>
              <a:ext uri="{FF2B5EF4-FFF2-40B4-BE49-F238E27FC236}">
                <a16:creationId xmlns:a16="http://schemas.microsoft.com/office/drawing/2014/main" id="{D82AED37-E895-41A1-8E6E-E448DF2150C5}"/>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184344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hu-HU" dirty="0"/>
              <a:t>SUBSTR</a:t>
            </a:r>
          </a:p>
        </p:txBody>
      </p:sp>
      <p:sp>
        <p:nvSpPr>
          <p:cNvPr id="35843" name="Rectangle 3"/>
          <p:cNvSpPr>
            <a:spLocks noGrp="1" noChangeArrowheads="1"/>
          </p:cNvSpPr>
          <p:nvPr>
            <p:ph idx="1"/>
          </p:nvPr>
        </p:nvSpPr>
        <p:spPr>
          <a:xfrm>
            <a:off x="1043608" y="1447800"/>
            <a:ext cx="7890080" cy="4800600"/>
          </a:xfrm>
        </p:spPr>
        <p:txBody>
          <a:bodyPr/>
          <a:lstStyle/>
          <a:p>
            <a:pPr eaLnBrk="1" hangingPunct="1">
              <a:defRPr/>
            </a:pPr>
            <a:r>
              <a:rPr lang="hu-HU" dirty="0"/>
              <a:t>Listázzuk azokat, akiknek a keresztnevében a 2. betű </a:t>
            </a:r>
            <a:r>
              <a:rPr lang="hu-HU" b="1" dirty="0"/>
              <a:t>A</a:t>
            </a:r>
          </a:p>
          <a:p>
            <a:pPr>
              <a:buNone/>
              <a:defRPr/>
            </a:pPr>
            <a:r>
              <a:rPr lang="en-US" dirty="0">
                <a:latin typeface="Consolas" panose="020B0609020204030204" pitchFamily="49" charset="0"/>
                <a:cs typeface="Consolas" panose="020B0609020204030204" pitchFamily="49" charset="0"/>
              </a:rPr>
              <a:t>SELECT * FROM employees</a:t>
            </a:r>
          </a:p>
          <a:p>
            <a:pPr>
              <a:buNone/>
              <a:defRPr/>
            </a:pPr>
            <a:r>
              <a:rPr lang="en-US" dirty="0">
                <a:latin typeface="Consolas" panose="020B0609020204030204" pitchFamily="49" charset="0"/>
                <a:cs typeface="Consolas" panose="020B0609020204030204" pitchFamily="49" charset="0"/>
              </a:rPr>
              <a:t>WHERE </a:t>
            </a:r>
            <a:r>
              <a:rPr lang="en-US" b="1" dirty="0">
                <a:latin typeface="Consolas" panose="020B0609020204030204" pitchFamily="49" charset="0"/>
                <a:cs typeface="Consolas" panose="020B0609020204030204" pitchFamily="49" charset="0"/>
              </a:rPr>
              <a:t>SUBSTR</a:t>
            </a:r>
            <a:r>
              <a:rPr lang="en-US" dirty="0">
                <a:latin typeface="Consolas" panose="020B0609020204030204" pitchFamily="49" charset="0"/>
                <a:cs typeface="Consolas" panose="020B0609020204030204" pitchFamily="49" charset="0"/>
              </a:rPr>
              <a:t>(first_name,2,1)='a';</a:t>
            </a:r>
            <a:endParaRPr lang="hu-HU" dirty="0"/>
          </a:p>
          <a:p>
            <a:pPr eaLnBrk="1" hangingPunct="1">
              <a:spcBef>
                <a:spcPts val="1800"/>
              </a:spcBef>
              <a:spcAft>
                <a:spcPts val="1800"/>
              </a:spcAft>
              <a:defRPr/>
            </a:pPr>
            <a:r>
              <a:rPr lang="hu-HU" dirty="0"/>
              <a:t>És azokat, akiknek az utolsó betűje </a:t>
            </a:r>
            <a:r>
              <a:rPr lang="hu-HU" b="1" dirty="0"/>
              <a:t>N</a:t>
            </a:r>
          </a:p>
          <a:p>
            <a:pPr>
              <a:buNone/>
              <a:defRPr/>
            </a:pPr>
            <a:r>
              <a:rPr lang="en-US" dirty="0">
                <a:latin typeface="Consolas" panose="020B0609020204030204" pitchFamily="49" charset="0"/>
                <a:cs typeface="Consolas" panose="020B0609020204030204" pitchFamily="49" charset="0"/>
              </a:rPr>
              <a:t>SELECT * FROM employees</a:t>
            </a:r>
          </a:p>
          <a:p>
            <a:pPr>
              <a:buNone/>
              <a:defRPr/>
            </a:pPr>
            <a:r>
              <a:rPr lang="en-US" dirty="0">
                <a:latin typeface="Consolas" panose="020B0609020204030204" pitchFamily="49" charset="0"/>
                <a:cs typeface="Consolas" panose="020B0609020204030204" pitchFamily="49" charset="0"/>
              </a:rPr>
              <a:t>WHERE </a:t>
            </a:r>
            <a:r>
              <a:rPr lang="en-US" b="1" dirty="0">
                <a:latin typeface="Consolas" panose="020B0609020204030204" pitchFamily="49" charset="0"/>
                <a:cs typeface="Consolas" panose="020B0609020204030204" pitchFamily="49" charset="0"/>
              </a:rPr>
              <a:t>SUBSTR</a:t>
            </a:r>
            <a:r>
              <a:rPr lang="en-US" dirty="0">
                <a:latin typeface="Consolas" panose="020B0609020204030204" pitchFamily="49" charset="0"/>
                <a:cs typeface="Consolas" panose="020B0609020204030204" pitchFamily="49" charset="0"/>
              </a:rPr>
              <a:t>(first_name,-1,1)='n';</a:t>
            </a:r>
            <a:endParaRPr lang="hu-HU" dirty="0"/>
          </a:p>
        </p:txBody>
      </p:sp>
      <p:sp>
        <p:nvSpPr>
          <p:cNvPr id="27651" name="Dia számának helye 4"/>
          <p:cNvSpPr>
            <a:spLocks noGrp="1"/>
          </p:cNvSpPr>
          <p:nvPr>
            <p:ph type="sldNum" sz="quarter" idx="12"/>
          </p:nvPr>
        </p:nvSpPr>
        <p:spPr>
          <a:noFill/>
        </p:spPr>
        <p:txBody>
          <a:bodyPr/>
          <a:lstStyle/>
          <a:p>
            <a:fld id="{58DEA6B5-972A-4B55-9473-2BA677F4CA30}" type="slidenum">
              <a:rPr lang="hu-HU" smtClean="0"/>
              <a:pPr/>
              <a:t>41</a:t>
            </a:fld>
            <a:endParaRPr lang="hu-HU"/>
          </a:p>
        </p:txBody>
      </p:sp>
      <p:sp>
        <p:nvSpPr>
          <p:cNvPr id="5" name="Szövegdoboz 4">
            <a:extLst>
              <a:ext uri="{FF2B5EF4-FFF2-40B4-BE49-F238E27FC236}">
                <a16:creationId xmlns:a16="http://schemas.microsoft.com/office/drawing/2014/main" id="{8CEE613F-62DF-4962-A95E-4B0D58495872}"/>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75706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hu-HU" dirty="0"/>
              <a:t>CASE</a:t>
            </a:r>
          </a:p>
        </p:txBody>
      </p:sp>
      <p:sp>
        <p:nvSpPr>
          <p:cNvPr id="35843" name="Rectangle 3"/>
          <p:cNvSpPr>
            <a:spLocks noGrp="1" noChangeArrowheads="1"/>
          </p:cNvSpPr>
          <p:nvPr>
            <p:ph idx="1"/>
          </p:nvPr>
        </p:nvSpPr>
        <p:spPr>
          <a:xfrm>
            <a:off x="1115616" y="1447800"/>
            <a:ext cx="7955232" cy="4800600"/>
          </a:xfrm>
        </p:spPr>
        <p:txBody>
          <a:bodyPr>
            <a:normAutofit fontScale="85000" lnSpcReduction="20000"/>
          </a:bodyPr>
          <a:lstStyle/>
          <a:p>
            <a:pPr eaLnBrk="1" hangingPunct="1">
              <a:defRPr/>
            </a:pPr>
            <a:r>
              <a:rPr lang="hu-HU" sz="4100" dirty="0"/>
              <a:t>Logikai elágazás a lekérdezésben</a:t>
            </a:r>
          </a:p>
          <a:p>
            <a:pPr eaLnBrk="1" hangingPunct="1">
              <a:defRPr/>
            </a:pPr>
            <a:endParaRPr lang="hu-HU" dirty="0"/>
          </a:p>
          <a:p>
            <a:pPr marL="82296" indent="0">
              <a:buNone/>
              <a:defRPr/>
            </a:pPr>
            <a:r>
              <a:rPr lang="hu-HU" sz="3300" dirty="0">
                <a:latin typeface="Consolas" panose="020B0609020204030204" pitchFamily="49" charset="0"/>
                <a:cs typeface="Consolas" panose="020B0609020204030204" pitchFamily="49" charset="0"/>
              </a:rPr>
              <a:t>SELECT </a:t>
            </a:r>
            <a:r>
              <a:rPr lang="hu-HU" sz="3300" dirty="0" err="1">
                <a:latin typeface="Consolas" panose="020B0609020204030204" pitchFamily="49" charset="0"/>
                <a:cs typeface="Consolas" panose="020B0609020204030204" pitchFamily="49" charset="0"/>
              </a:rPr>
              <a:t>last</a:t>
            </a:r>
            <a:r>
              <a:rPr lang="hu-HU" sz="3300" dirty="0">
                <a:latin typeface="Consolas" panose="020B0609020204030204" pitchFamily="49" charset="0"/>
                <a:cs typeface="Consolas" panose="020B0609020204030204" pitchFamily="49" charset="0"/>
              </a:rPr>
              <a:t>_</a:t>
            </a:r>
            <a:r>
              <a:rPr lang="hu-HU" sz="3300" dirty="0" err="1">
                <a:latin typeface="Consolas" panose="020B0609020204030204" pitchFamily="49" charset="0"/>
                <a:cs typeface="Consolas" panose="020B0609020204030204" pitchFamily="49" charset="0"/>
              </a:rPr>
              <a:t>name</a:t>
            </a:r>
            <a:r>
              <a:rPr lang="hu-HU" sz="3300" dirty="0">
                <a:latin typeface="Consolas" panose="020B0609020204030204" pitchFamily="49" charset="0"/>
                <a:cs typeface="Consolas" panose="020B0609020204030204" pitchFamily="49" charset="0"/>
              </a:rPr>
              <a:t> Név,</a:t>
            </a:r>
          </a:p>
          <a:p>
            <a:pPr marL="82296" indent="0">
              <a:buNone/>
              <a:defRPr/>
            </a:pPr>
            <a:r>
              <a:rPr lang="hu-HU" sz="3300" b="1" dirty="0">
                <a:latin typeface="Consolas" panose="020B0609020204030204" pitchFamily="49" charset="0"/>
                <a:cs typeface="Consolas" panose="020B0609020204030204" pitchFamily="49" charset="0"/>
              </a:rPr>
              <a:t>CASE</a:t>
            </a:r>
          </a:p>
          <a:p>
            <a:pPr marL="82296" indent="0">
              <a:buNone/>
              <a:defRPr/>
            </a:pPr>
            <a:r>
              <a:rPr lang="hu-HU" sz="3300" b="1" dirty="0">
                <a:latin typeface="Consolas" panose="020B0609020204030204" pitchFamily="49" charset="0"/>
                <a:cs typeface="Consolas" panose="020B0609020204030204" pitchFamily="49" charset="0"/>
              </a:rPr>
              <a:t>WHEN</a:t>
            </a:r>
            <a:r>
              <a:rPr lang="hu-HU" sz="3300" dirty="0">
                <a:latin typeface="Consolas" panose="020B0609020204030204" pitchFamily="49" charset="0"/>
                <a:cs typeface="Consolas" panose="020B0609020204030204" pitchFamily="49" charset="0"/>
              </a:rPr>
              <a:t> </a:t>
            </a:r>
            <a:r>
              <a:rPr lang="hu-HU" sz="3300" dirty="0" err="1">
                <a:latin typeface="Consolas" panose="020B0609020204030204" pitchFamily="49" charset="0"/>
                <a:cs typeface="Consolas" panose="020B0609020204030204" pitchFamily="49" charset="0"/>
              </a:rPr>
              <a:t>salary</a:t>
            </a:r>
            <a:r>
              <a:rPr lang="hu-HU" sz="3300" dirty="0">
                <a:latin typeface="Consolas" panose="020B0609020204030204" pitchFamily="49" charset="0"/>
                <a:cs typeface="Consolas" panose="020B0609020204030204" pitchFamily="49" charset="0"/>
              </a:rPr>
              <a:t>&lt;5000 </a:t>
            </a:r>
            <a:r>
              <a:rPr lang="hu-HU" sz="3300" b="1" dirty="0">
                <a:latin typeface="Consolas" panose="020B0609020204030204" pitchFamily="49" charset="0"/>
                <a:cs typeface="Consolas" panose="020B0609020204030204" pitchFamily="49" charset="0"/>
              </a:rPr>
              <a:t>THEN</a:t>
            </a:r>
            <a:r>
              <a:rPr lang="hu-HU" sz="3300" dirty="0">
                <a:latin typeface="Consolas" panose="020B0609020204030204" pitchFamily="49" charset="0"/>
                <a:cs typeface="Consolas" panose="020B0609020204030204" pitchFamily="49" charset="0"/>
              </a:rPr>
              <a:t> 'Alacsony'</a:t>
            </a:r>
          </a:p>
          <a:p>
            <a:pPr marL="82296" indent="0">
              <a:buNone/>
              <a:defRPr/>
            </a:pPr>
            <a:r>
              <a:rPr lang="hu-HU" sz="3300" b="1" dirty="0">
                <a:latin typeface="Consolas" panose="020B0609020204030204" pitchFamily="49" charset="0"/>
                <a:cs typeface="Consolas" panose="020B0609020204030204" pitchFamily="49" charset="0"/>
              </a:rPr>
              <a:t>WHEN</a:t>
            </a:r>
            <a:r>
              <a:rPr lang="hu-HU" sz="3300" dirty="0">
                <a:latin typeface="Consolas" panose="020B0609020204030204" pitchFamily="49" charset="0"/>
                <a:cs typeface="Consolas" panose="020B0609020204030204" pitchFamily="49" charset="0"/>
              </a:rPr>
              <a:t> </a:t>
            </a:r>
            <a:r>
              <a:rPr lang="hu-HU" sz="3300" dirty="0" err="1">
                <a:latin typeface="Consolas" panose="020B0609020204030204" pitchFamily="49" charset="0"/>
                <a:cs typeface="Consolas" panose="020B0609020204030204" pitchFamily="49" charset="0"/>
              </a:rPr>
              <a:t>salary</a:t>
            </a:r>
            <a:r>
              <a:rPr lang="hu-HU" sz="3300" dirty="0">
                <a:latin typeface="Consolas" panose="020B0609020204030204" pitchFamily="49" charset="0"/>
                <a:cs typeface="Consolas" panose="020B0609020204030204" pitchFamily="49" charset="0"/>
              </a:rPr>
              <a:t> BETWEEN 5000 AND 12000 </a:t>
            </a:r>
            <a:r>
              <a:rPr lang="hu-HU" sz="3300" b="1" dirty="0">
                <a:latin typeface="Consolas" panose="020B0609020204030204" pitchFamily="49" charset="0"/>
                <a:cs typeface="Consolas" panose="020B0609020204030204" pitchFamily="49" charset="0"/>
              </a:rPr>
              <a:t>THEN</a:t>
            </a:r>
            <a:r>
              <a:rPr lang="hu-HU" sz="3300" dirty="0">
                <a:latin typeface="Consolas" panose="020B0609020204030204" pitchFamily="49" charset="0"/>
                <a:cs typeface="Consolas" panose="020B0609020204030204" pitchFamily="49" charset="0"/>
              </a:rPr>
              <a:t> 'Közepes'</a:t>
            </a:r>
          </a:p>
          <a:p>
            <a:pPr marL="82296" indent="0">
              <a:buNone/>
              <a:defRPr/>
            </a:pPr>
            <a:r>
              <a:rPr lang="hu-HU" sz="3300" b="1" dirty="0">
                <a:latin typeface="Consolas" panose="020B0609020204030204" pitchFamily="49" charset="0"/>
                <a:cs typeface="Consolas" panose="020B0609020204030204" pitchFamily="49" charset="0"/>
              </a:rPr>
              <a:t>ELSE</a:t>
            </a:r>
            <a:r>
              <a:rPr lang="hu-HU" sz="3300" dirty="0">
                <a:latin typeface="Consolas" panose="020B0609020204030204" pitchFamily="49" charset="0"/>
                <a:cs typeface="Consolas" panose="020B0609020204030204" pitchFamily="49" charset="0"/>
              </a:rPr>
              <a:t> 'Magas'</a:t>
            </a:r>
          </a:p>
          <a:p>
            <a:pPr marL="82296" indent="0">
              <a:buNone/>
              <a:defRPr/>
            </a:pPr>
            <a:r>
              <a:rPr lang="hu-HU" sz="3300" b="1" dirty="0">
                <a:latin typeface="Consolas" panose="020B0609020204030204" pitchFamily="49" charset="0"/>
                <a:cs typeface="Consolas" panose="020B0609020204030204" pitchFamily="49" charset="0"/>
              </a:rPr>
              <a:t>END</a:t>
            </a:r>
            <a:r>
              <a:rPr lang="hu-HU" sz="3300" dirty="0">
                <a:latin typeface="Consolas" panose="020B0609020204030204" pitchFamily="49" charset="0"/>
                <a:cs typeface="Consolas" panose="020B0609020204030204" pitchFamily="49" charset="0"/>
              </a:rPr>
              <a:t> Fizetés,</a:t>
            </a:r>
          </a:p>
          <a:p>
            <a:pPr marL="82296" indent="0">
              <a:buNone/>
              <a:defRPr/>
            </a:pPr>
            <a:r>
              <a:rPr lang="hu-HU" sz="3300" dirty="0" err="1">
                <a:latin typeface="Consolas" panose="020B0609020204030204" pitchFamily="49" charset="0"/>
                <a:cs typeface="Consolas" panose="020B0609020204030204" pitchFamily="49" charset="0"/>
              </a:rPr>
              <a:t>department_id</a:t>
            </a:r>
            <a:r>
              <a:rPr lang="hu-HU" sz="3300" dirty="0">
                <a:latin typeface="Consolas" panose="020B0609020204030204" pitchFamily="49" charset="0"/>
                <a:cs typeface="Consolas" panose="020B0609020204030204" pitchFamily="49" charset="0"/>
              </a:rPr>
              <a:t> Részleg</a:t>
            </a:r>
          </a:p>
          <a:p>
            <a:pPr marL="82296" indent="0">
              <a:buNone/>
              <a:defRPr/>
            </a:pPr>
            <a:r>
              <a:rPr lang="hu-HU" sz="3300" dirty="0">
                <a:latin typeface="Consolas" panose="020B0609020204030204" pitchFamily="49" charset="0"/>
                <a:cs typeface="Consolas" panose="020B0609020204030204" pitchFamily="49" charset="0"/>
              </a:rPr>
              <a:t>FROM </a:t>
            </a:r>
            <a:r>
              <a:rPr lang="hu-HU" sz="3300" dirty="0" err="1">
                <a:latin typeface="Consolas" panose="020B0609020204030204" pitchFamily="49" charset="0"/>
                <a:cs typeface="Consolas" panose="020B0609020204030204" pitchFamily="49" charset="0"/>
              </a:rPr>
              <a:t>employees</a:t>
            </a:r>
            <a:r>
              <a:rPr lang="hu-HU" sz="3300" dirty="0">
                <a:latin typeface="Consolas" panose="020B0609020204030204" pitchFamily="49" charset="0"/>
                <a:cs typeface="Consolas" panose="020B0609020204030204" pitchFamily="49" charset="0"/>
              </a:rPr>
              <a:t>;</a:t>
            </a:r>
            <a:endParaRPr lang="hu-HU" dirty="0"/>
          </a:p>
        </p:txBody>
      </p:sp>
      <p:sp>
        <p:nvSpPr>
          <p:cNvPr id="27651" name="Dia számának helye 4"/>
          <p:cNvSpPr>
            <a:spLocks noGrp="1"/>
          </p:cNvSpPr>
          <p:nvPr>
            <p:ph type="sldNum" sz="quarter" idx="12"/>
          </p:nvPr>
        </p:nvSpPr>
        <p:spPr>
          <a:noFill/>
        </p:spPr>
        <p:txBody>
          <a:bodyPr/>
          <a:lstStyle/>
          <a:p>
            <a:fld id="{58DEA6B5-972A-4B55-9473-2BA677F4CA30}" type="slidenum">
              <a:rPr lang="hu-HU" smtClean="0"/>
              <a:pPr/>
              <a:t>42</a:t>
            </a:fld>
            <a:endParaRPr lang="hu-HU"/>
          </a:p>
        </p:txBody>
      </p:sp>
      <p:sp>
        <p:nvSpPr>
          <p:cNvPr id="5" name="Szövegdoboz 4">
            <a:extLst>
              <a:ext uri="{FF2B5EF4-FFF2-40B4-BE49-F238E27FC236}">
                <a16:creationId xmlns:a16="http://schemas.microsoft.com/office/drawing/2014/main" id="{500D3FBB-63B9-462F-B3E6-204E7D42A3B1}"/>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647272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hu-HU" dirty="0"/>
              <a:t>CASE</a:t>
            </a:r>
          </a:p>
        </p:txBody>
      </p:sp>
      <p:sp>
        <p:nvSpPr>
          <p:cNvPr id="35843" name="Rectangle 3"/>
          <p:cNvSpPr>
            <a:spLocks noGrp="1" noChangeArrowheads="1"/>
          </p:cNvSpPr>
          <p:nvPr>
            <p:ph idx="1"/>
          </p:nvPr>
        </p:nvSpPr>
        <p:spPr>
          <a:xfrm>
            <a:off x="1115616" y="1447800"/>
            <a:ext cx="7955232" cy="4800600"/>
          </a:xfrm>
        </p:spPr>
        <p:txBody>
          <a:bodyPr>
            <a:normAutofit fontScale="92500" lnSpcReduction="20000"/>
          </a:bodyPr>
          <a:lstStyle/>
          <a:p>
            <a:pPr eaLnBrk="1" hangingPunct="1">
              <a:defRPr/>
            </a:pPr>
            <a:r>
              <a:rPr lang="hu-HU" sz="4100" dirty="0"/>
              <a:t>Értékelvű elágazás a lekérdezésben</a:t>
            </a:r>
          </a:p>
          <a:p>
            <a:pPr eaLnBrk="1" hangingPunct="1">
              <a:defRPr/>
            </a:pPr>
            <a:endParaRPr lang="hu-HU" dirty="0"/>
          </a:p>
          <a:p>
            <a:pPr marL="82296" indent="0">
              <a:buNone/>
              <a:defRPr/>
            </a:pPr>
            <a:r>
              <a:rPr lang="hu-HU" sz="3300" dirty="0">
                <a:latin typeface="Consolas" panose="020B0609020204030204" pitchFamily="49" charset="0"/>
                <a:cs typeface="Consolas" panose="020B0609020204030204" pitchFamily="49" charset="0"/>
              </a:rPr>
              <a:t>SELECT </a:t>
            </a:r>
            <a:r>
              <a:rPr lang="hu-HU" sz="3300" dirty="0" err="1">
                <a:latin typeface="Consolas" panose="020B0609020204030204" pitchFamily="49" charset="0"/>
                <a:cs typeface="Consolas" panose="020B0609020204030204" pitchFamily="49" charset="0"/>
              </a:rPr>
              <a:t>last</a:t>
            </a:r>
            <a:r>
              <a:rPr lang="hu-HU" sz="3300" dirty="0">
                <a:latin typeface="Consolas" panose="020B0609020204030204" pitchFamily="49" charset="0"/>
                <a:cs typeface="Consolas" panose="020B0609020204030204" pitchFamily="49" charset="0"/>
              </a:rPr>
              <a:t>_</a:t>
            </a:r>
            <a:r>
              <a:rPr lang="hu-HU" sz="3300" dirty="0" err="1">
                <a:latin typeface="Consolas" panose="020B0609020204030204" pitchFamily="49" charset="0"/>
                <a:cs typeface="Consolas" panose="020B0609020204030204" pitchFamily="49" charset="0"/>
              </a:rPr>
              <a:t>name</a:t>
            </a:r>
            <a:r>
              <a:rPr lang="hu-HU" sz="3300" dirty="0">
                <a:latin typeface="Consolas" panose="020B0609020204030204" pitchFamily="49" charset="0"/>
                <a:cs typeface="Consolas" panose="020B0609020204030204" pitchFamily="49" charset="0"/>
              </a:rPr>
              <a:t> Név,</a:t>
            </a:r>
          </a:p>
          <a:p>
            <a:pPr marL="82296" indent="0">
              <a:buNone/>
              <a:defRPr/>
            </a:pPr>
            <a:r>
              <a:rPr lang="en-US" sz="3300" b="1" dirty="0">
                <a:latin typeface="Consolas" panose="020B0609020204030204" pitchFamily="49" charset="0"/>
                <a:cs typeface="Consolas" panose="020B0609020204030204" pitchFamily="49" charset="0"/>
              </a:rPr>
              <a:t>CASE </a:t>
            </a:r>
            <a:r>
              <a:rPr lang="en-US" sz="3300" dirty="0">
                <a:latin typeface="Consolas" panose="020B0609020204030204" pitchFamily="49" charset="0"/>
                <a:cs typeface="Consolas" panose="020B0609020204030204" pitchFamily="49" charset="0"/>
              </a:rPr>
              <a:t>salary</a:t>
            </a:r>
          </a:p>
          <a:p>
            <a:pPr marL="82296" indent="0">
              <a:buNone/>
              <a:defRPr/>
            </a:pPr>
            <a:r>
              <a:rPr lang="en-US" sz="3300" b="1" dirty="0">
                <a:latin typeface="Consolas" panose="020B0609020204030204" pitchFamily="49" charset="0"/>
                <a:cs typeface="Consolas" panose="020B0609020204030204" pitchFamily="49" charset="0"/>
              </a:rPr>
              <a:t>WHEN </a:t>
            </a:r>
            <a:r>
              <a:rPr lang="en-US" sz="3300" dirty="0">
                <a:latin typeface="Consolas" panose="020B0609020204030204" pitchFamily="49" charset="0"/>
                <a:cs typeface="Consolas" panose="020B0609020204030204" pitchFamily="49" charset="0"/>
              </a:rPr>
              <a:t>2100</a:t>
            </a:r>
            <a:r>
              <a:rPr lang="en-US" sz="3300" b="1" dirty="0">
                <a:latin typeface="Consolas" panose="020B0609020204030204" pitchFamily="49" charset="0"/>
                <a:cs typeface="Consolas" panose="020B0609020204030204" pitchFamily="49" charset="0"/>
              </a:rPr>
              <a:t> THEN </a:t>
            </a:r>
            <a:r>
              <a:rPr lang="en-US" sz="3300" dirty="0">
                <a:latin typeface="Consolas" panose="020B0609020204030204" pitchFamily="49" charset="0"/>
                <a:cs typeface="Consolas" panose="020B0609020204030204" pitchFamily="49" charset="0"/>
              </a:rPr>
              <a:t>'</a:t>
            </a:r>
            <a:r>
              <a:rPr lang="en-US" sz="3300" dirty="0" err="1">
                <a:latin typeface="Consolas" panose="020B0609020204030204" pitchFamily="49" charset="0"/>
                <a:cs typeface="Consolas" panose="020B0609020204030204" pitchFamily="49" charset="0"/>
              </a:rPr>
              <a:t>Alacsony</a:t>
            </a:r>
            <a:r>
              <a:rPr lang="en-US" sz="3300" dirty="0">
                <a:latin typeface="Consolas" panose="020B0609020204030204" pitchFamily="49" charset="0"/>
                <a:cs typeface="Consolas" panose="020B0609020204030204" pitchFamily="49" charset="0"/>
              </a:rPr>
              <a:t>'</a:t>
            </a:r>
          </a:p>
          <a:p>
            <a:pPr marL="82296" indent="0">
              <a:buNone/>
              <a:defRPr/>
            </a:pPr>
            <a:r>
              <a:rPr lang="en-US" sz="3300" b="1" dirty="0">
                <a:latin typeface="Consolas" panose="020B0609020204030204" pitchFamily="49" charset="0"/>
                <a:cs typeface="Consolas" panose="020B0609020204030204" pitchFamily="49" charset="0"/>
              </a:rPr>
              <a:t>WHEN </a:t>
            </a:r>
            <a:r>
              <a:rPr lang="en-US" sz="3300" dirty="0">
                <a:latin typeface="Consolas" panose="020B0609020204030204" pitchFamily="49" charset="0"/>
                <a:cs typeface="Consolas" panose="020B0609020204030204" pitchFamily="49" charset="0"/>
              </a:rPr>
              <a:t>24000</a:t>
            </a:r>
            <a:r>
              <a:rPr lang="en-US" sz="3300" b="1" dirty="0">
                <a:latin typeface="Consolas" panose="020B0609020204030204" pitchFamily="49" charset="0"/>
                <a:cs typeface="Consolas" panose="020B0609020204030204" pitchFamily="49" charset="0"/>
              </a:rPr>
              <a:t> THEN </a:t>
            </a:r>
            <a:r>
              <a:rPr lang="en-US" sz="3300" dirty="0">
                <a:latin typeface="Consolas" panose="020B0609020204030204" pitchFamily="49" charset="0"/>
                <a:cs typeface="Consolas" panose="020B0609020204030204" pitchFamily="49" charset="0"/>
              </a:rPr>
              <a:t>'Magas'</a:t>
            </a:r>
          </a:p>
          <a:p>
            <a:pPr marL="82296" indent="0">
              <a:buNone/>
              <a:defRPr/>
            </a:pPr>
            <a:r>
              <a:rPr lang="en-US" sz="3300" b="1" dirty="0">
                <a:latin typeface="Consolas" panose="020B0609020204030204" pitchFamily="49" charset="0"/>
                <a:cs typeface="Consolas" panose="020B0609020204030204" pitchFamily="49" charset="0"/>
              </a:rPr>
              <a:t>ELSE </a:t>
            </a:r>
            <a:r>
              <a:rPr lang="en-US" sz="3300" dirty="0">
                <a:latin typeface="Consolas" panose="020B0609020204030204" pitchFamily="49" charset="0"/>
                <a:cs typeface="Consolas" panose="020B0609020204030204" pitchFamily="49" charset="0"/>
              </a:rPr>
              <a:t>'</a:t>
            </a:r>
            <a:r>
              <a:rPr lang="en-US" sz="3300" dirty="0" err="1">
                <a:latin typeface="Consolas" panose="020B0609020204030204" pitchFamily="49" charset="0"/>
                <a:cs typeface="Consolas" panose="020B0609020204030204" pitchFamily="49" charset="0"/>
              </a:rPr>
              <a:t>Közepes</a:t>
            </a:r>
            <a:r>
              <a:rPr lang="en-US" sz="3300" dirty="0">
                <a:latin typeface="Consolas" panose="020B0609020204030204" pitchFamily="49" charset="0"/>
                <a:cs typeface="Consolas" panose="020B0609020204030204" pitchFamily="49" charset="0"/>
              </a:rPr>
              <a:t>'</a:t>
            </a:r>
          </a:p>
          <a:p>
            <a:pPr marL="82296" indent="0">
              <a:buNone/>
              <a:defRPr/>
            </a:pPr>
            <a:r>
              <a:rPr lang="en-US" sz="3300" b="1" dirty="0">
                <a:latin typeface="Consolas" panose="020B0609020204030204" pitchFamily="49" charset="0"/>
                <a:cs typeface="Consolas" panose="020B0609020204030204" pitchFamily="49" charset="0"/>
              </a:rPr>
              <a:t>END </a:t>
            </a:r>
            <a:r>
              <a:rPr lang="en-US" sz="3300" dirty="0" err="1">
                <a:latin typeface="Consolas" panose="020B0609020204030204" pitchFamily="49" charset="0"/>
                <a:cs typeface="Consolas" panose="020B0609020204030204" pitchFamily="49" charset="0"/>
              </a:rPr>
              <a:t>Fizetés</a:t>
            </a:r>
            <a:r>
              <a:rPr lang="en-US" sz="3300" dirty="0">
                <a:latin typeface="Consolas" panose="020B0609020204030204" pitchFamily="49" charset="0"/>
                <a:cs typeface="Consolas" panose="020B0609020204030204" pitchFamily="49" charset="0"/>
              </a:rPr>
              <a:t>,</a:t>
            </a:r>
            <a:endParaRPr lang="hu-HU" sz="3300" dirty="0">
              <a:latin typeface="Consolas" panose="020B0609020204030204" pitchFamily="49" charset="0"/>
              <a:cs typeface="Consolas" panose="020B0609020204030204" pitchFamily="49" charset="0"/>
            </a:endParaRPr>
          </a:p>
          <a:p>
            <a:pPr marL="82296" indent="0">
              <a:buNone/>
              <a:defRPr/>
            </a:pPr>
            <a:r>
              <a:rPr lang="hu-HU" sz="3300" dirty="0" err="1">
                <a:latin typeface="Consolas" panose="020B0609020204030204" pitchFamily="49" charset="0"/>
                <a:cs typeface="Consolas" panose="020B0609020204030204" pitchFamily="49" charset="0"/>
              </a:rPr>
              <a:t>department</a:t>
            </a:r>
            <a:r>
              <a:rPr lang="hu-HU" sz="3300" dirty="0">
                <a:latin typeface="Consolas" panose="020B0609020204030204" pitchFamily="49" charset="0"/>
                <a:cs typeface="Consolas" panose="020B0609020204030204" pitchFamily="49" charset="0"/>
              </a:rPr>
              <a:t>_</a:t>
            </a:r>
            <a:r>
              <a:rPr lang="hu-HU" sz="3300" dirty="0" err="1">
                <a:latin typeface="Consolas" panose="020B0609020204030204" pitchFamily="49" charset="0"/>
                <a:cs typeface="Consolas" panose="020B0609020204030204" pitchFamily="49" charset="0"/>
              </a:rPr>
              <a:t>id</a:t>
            </a:r>
            <a:r>
              <a:rPr lang="hu-HU" sz="3300" dirty="0">
                <a:latin typeface="Consolas" panose="020B0609020204030204" pitchFamily="49" charset="0"/>
                <a:cs typeface="Consolas" panose="020B0609020204030204" pitchFamily="49" charset="0"/>
              </a:rPr>
              <a:t> Részleg</a:t>
            </a:r>
          </a:p>
          <a:p>
            <a:pPr marL="82296" indent="0">
              <a:buNone/>
              <a:defRPr/>
            </a:pPr>
            <a:r>
              <a:rPr lang="hu-HU" sz="3300" dirty="0">
                <a:latin typeface="Consolas" panose="020B0609020204030204" pitchFamily="49" charset="0"/>
                <a:cs typeface="Consolas" panose="020B0609020204030204" pitchFamily="49" charset="0"/>
              </a:rPr>
              <a:t>FROM </a:t>
            </a:r>
            <a:r>
              <a:rPr lang="hu-HU" sz="3300" dirty="0" err="1">
                <a:latin typeface="Consolas" panose="020B0609020204030204" pitchFamily="49" charset="0"/>
                <a:cs typeface="Consolas" panose="020B0609020204030204" pitchFamily="49" charset="0"/>
              </a:rPr>
              <a:t>employees</a:t>
            </a:r>
            <a:r>
              <a:rPr lang="hu-HU" sz="3300" dirty="0">
                <a:latin typeface="Consolas" panose="020B0609020204030204" pitchFamily="49" charset="0"/>
                <a:cs typeface="Consolas" panose="020B0609020204030204" pitchFamily="49" charset="0"/>
              </a:rPr>
              <a:t>;</a:t>
            </a:r>
            <a:endParaRPr lang="hu-HU" dirty="0"/>
          </a:p>
        </p:txBody>
      </p:sp>
      <p:sp>
        <p:nvSpPr>
          <p:cNvPr id="27651" name="Dia számának helye 4"/>
          <p:cNvSpPr>
            <a:spLocks noGrp="1"/>
          </p:cNvSpPr>
          <p:nvPr>
            <p:ph type="sldNum" sz="quarter" idx="12"/>
          </p:nvPr>
        </p:nvSpPr>
        <p:spPr>
          <a:noFill/>
        </p:spPr>
        <p:txBody>
          <a:bodyPr/>
          <a:lstStyle/>
          <a:p>
            <a:fld id="{58DEA6B5-972A-4B55-9473-2BA677F4CA30}" type="slidenum">
              <a:rPr lang="hu-HU" smtClean="0"/>
              <a:pPr/>
              <a:t>43</a:t>
            </a:fld>
            <a:endParaRPr lang="hu-HU"/>
          </a:p>
        </p:txBody>
      </p:sp>
    </p:spTree>
    <p:extLst>
      <p:ext uri="{BB962C8B-B14F-4D97-AF65-F5344CB8AC3E}">
        <p14:creationId xmlns:p14="http://schemas.microsoft.com/office/powerpoint/2010/main" val="3713303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331640" y="274638"/>
            <a:ext cx="7602048" cy="1143000"/>
          </a:xfrm>
        </p:spPr>
        <p:txBody>
          <a:bodyPr>
            <a:normAutofit/>
          </a:bodyPr>
          <a:lstStyle/>
          <a:p>
            <a:pPr eaLnBrk="1" hangingPunct="1">
              <a:defRPr/>
            </a:pPr>
            <a:r>
              <a:rPr lang="hu-HU" dirty="0"/>
              <a:t>Feladat</a:t>
            </a:r>
          </a:p>
        </p:txBody>
      </p:sp>
      <p:sp>
        <p:nvSpPr>
          <p:cNvPr id="35843" name="Rectangle 3"/>
          <p:cNvSpPr>
            <a:spLocks noGrp="1" noChangeArrowheads="1"/>
          </p:cNvSpPr>
          <p:nvPr>
            <p:ph idx="1"/>
          </p:nvPr>
        </p:nvSpPr>
        <p:spPr>
          <a:xfrm>
            <a:off x="1435608" y="1447800"/>
            <a:ext cx="7024824" cy="4857750"/>
          </a:xfrm>
        </p:spPr>
        <p:txBody>
          <a:bodyPr>
            <a:normAutofit/>
          </a:bodyPr>
          <a:lstStyle/>
          <a:p>
            <a:pPr eaLnBrk="1" hangingPunct="1">
              <a:defRPr/>
            </a:pPr>
            <a:r>
              <a:rPr lang="hu-HU" dirty="0"/>
              <a:t>Listázzuk ki a dolgozók teljes nevét, belépési dátumát, a vállalatnál eltöltött éveik számát, valamint a tapasztalatukat: akik legalább 15 éve dolgoznak a cégben, őket jelöljük SENIOR szóval (különben JUNIOR). Rendezzünk részleg, azon belül vezetéknév szerint.</a:t>
            </a:r>
          </a:p>
          <a:p>
            <a:pPr lvl="1">
              <a:defRPr/>
            </a:pPr>
            <a:r>
              <a:rPr lang="hu-HU" dirty="0"/>
              <a:t>Tipp: MONTHS_BETWEEN(date1, date2) függvény</a:t>
            </a:r>
          </a:p>
          <a:p>
            <a:pPr eaLnBrk="1" hangingPunct="1">
              <a:defRPr/>
            </a:pPr>
            <a:endParaRPr lang="hu-HU" dirty="0"/>
          </a:p>
          <a:p>
            <a:pPr eaLnBrk="1" hangingPunct="1">
              <a:defRPr/>
            </a:pPr>
            <a:endParaRPr lang="hu-HU" dirty="0"/>
          </a:p>
        </p:txBody>
      </p:sp>
      <p:sp>
        <p:nvSpPr>
          <p:cNvPr id="27651" name="Dia számának helye 4"/>
          <p:cNvSpPr>
            <a:spLocks noGrp="1"/>
          </p:cNvSpPr>
          <p:nvPr>
            <p:ph type="sldNum" sz="quarter" idx="12"/>
          </p:nvPr>
        </p:nvSpPr>
        <p:spPr>
          <a:noFill/>
        </p:spPr>
        <p:txBody>
          <a:bodyPr/>
          <a:lstStyle/>
          <a:p>
            <a:fld id="{58DEA6B5-972A-4B55-9473-2BA677F4CA30}" type="slidenum">
              <a:rPr lang="hu-HU" smtClean="0"/>
              <a:pPr/>
              <a:t>44</a:t>
            </a:fld>
            <a:endParaRPr lang="hu-HU"/>
          </a:p>
        </p:txBody>
      </p:sp>
    </p:spTree>
    <p:extLst>
      <p:ext uri="{BB962C8B-B14F-4D97-AF65-F5344CB8AC3E}">
        <p14:creationId xmlns:p14="http://schemas.microsoft.com/office/powerpoint/2010/main" val="1837094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a:xfrm>
            <a:off x="899592" y="1447800"/>
            <a:ext cx="8424936" cy="4800600"/>
          </a:xfrm>
        </p:spPr>
        <p:txBody>
          <a:bodyPr>
            <a:noAutofit/>
          </a:bodyPr>
          <a:lstStyle/>
          <a:p>
            <a:pPr marL="82296" indent="0">
              <a:buNone/>
            </a:pPr>
            <a:r>
              <a:rPr lang="hu-HU" sz="2800" dirty="0">
                <a:latin typeface="Consolas" panose="020B0609020204030204" pitchFamily="49" charset="0"/>
                <a:cs typeface="Consolas" panose="020B0609020204030204" pitchFamily="49" charset="0"/>
              </a:rPr>
              <a:t>SELECT </a:t>
            </a:r>
            <a:r>
              <a:rPr lang="hu-HU" sz="2800" dirty="0" err="1">
                <a:latin typeface="Consolas" panose="020B0609020204030204" pitchFamily="49" charset="0"/>
                <a:cs typeface="Consolas" panose="020B0609020204030204" pitchFamily="49" charset="0"/>
              </a:rPr>
              <a:t>first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 Név, </a:t>
            </a:r>
            <a:r>
              <a:rPr lang="hu-HU" sz="2800" dirty="0" err="1">
                <a:latin typeface="Consolas" panose="020B0609020204030204" pitchFamily="49" charset="0"/>
                <a:cs typeface="Consolas" panose="020B0609020204030204" pitchFamily="49" charset="0"/>
              </a:rPr>
              <a:t>hire</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date</a:t>
            </a:r>
            <a:r>
              <a:rPr lang="hu-HU" sz="2800" dirty="0">
                <a:latin typeface="Consolas" panose="020B0609020204030204" pitchFamily="49" charset="0"/>
                <a:cs typeface="Consolas" panose="020B0609020204030204" pitchFamily="49" charset="0"/>
              </a:rPr>
              <a:t> Belépés,</a:t>
            </a:r>
          </a:p>
          <a:p>
            <a:pPr marL="82296" indent="0">
              <a:buNone/>
            </a:pPr>
            <a:r>
              <a:rPr lang="hu-HU" sz="2800" dirty="0">
                <a:latin typeface="Consolas" panose="020B0609020204030204" pitchFamily="49" charset="0"/>
                <a:cs typeface="Consolas" panose="020B0609020204030204" pitchFamily="49" charset="0"/>
              </a:rPr>
              <a:t>ROUND(</a:t>
            </a:r>
            <a:r>
              <a:rPr lang="hu-HU" sz="2800" dirty="0" err="1">
                <a:latin typeface="Consolas" panose="020B0609020204030204" pitchFamily="49" charset="0"/>
                <a:cs typeface="Consolas" panose="020B0609020204030204" pitchFamily="49" charset="0"/>
              </a:rPr>
              <a:t>months</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between</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sysdate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hire</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date</a:t>
            </a:r>
            <a:r>
              <a:rPr lang="hu-HU" sz="2800" dirty="0">
                <a:latin typeface="Consolas" panose="020B0609020204030204" pitchFamily="49" charset="0"/>
                <a:cs typeface="Consolas" panose="020B0609020204030204" pitchFamily="49" charset="0"/>
              </a:rPr>
              <a:t>)/12) Évek,</a:t>
            </a:r>
          </a:p>
          <a:p>
            <a:pPr marL="82296" indent="0">
              <a:buNone/>
            </a:pPr>
            <a:r>
              <a:rPr lang="hu-HU" sz="2800" dirty="0">
                <a:latin typeface="Consolas" panose="020B0609020204030204" pitchFamily="49" charset="0"/>
                <a:cs typeface="Consolas" panose="020B0609020204030204" pitchFamily="49" charset="0"/>
              </a:rPr>
              <a:t>CASE</a:t>
            </a:r>
          </a:p>
          <a:p>
            <a:pPr marL="82296" indent="0">
              <a:buNone/>
            </a:pPr>
            <a:r>
              <a:rPr lang="hu-HU" sz="2800" dirty="0">
                <a:latin typeface="Consolas" panose="020B0609020204030204" pitchFamily="49" charset="0"/>
                <a:cs typeface="Consolas" panose="020B0609020204030204" pitchFamily="49" charset="0"/>
              </a:rPr>
              <a:t>WHEN ROUND(</a:t>
            </a:r>
            <a:r>
              <a:rPr lang="hu-HU" sz="2800" dirty="0" err="1">
                <a:latin typeface="Consolas" panose="020B0609020204030204" pitchFamily="49" charset="0"/>
                <a:cs typeface="Consolas" panose="020B0609020204030204" pitchFamily="49" charset="0"/>
              </a:rPr>
              <a:t>months</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between</a:t>
            </a:r>
            <a:r>
              <a:rPr lang="hu-HU" sz="2800" dirty="0">
                <a:latin typeface="Consolas" panose="020B0609020204030204" pitchFamily="49" charset="0"/>
                <a:cs typeface="Consolas" panose="020B0609020204030204" pitchFamily="49" charset="0"/>
              </a:rPr>
              <a:t>(</a:t>
            </a:r>
            <a:r>
              <a:rPr lang="hu-HU" sz="2800" dirty="0" err="1">
                <a:latin typeface="Consolas" panose="020B0609020204030204" pitchFamily="49" charset="0"/>
                <a:cs typeface="Consolas" panose="020B0609020204030204" pitchFamily="49" charset="0"/>
              </a:rPr>
              <a:t>sysdate</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hire</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date</a:t>
            </a:r>
            <a:r>
              <a:rPr lang="hu-HU" sz="2800" dirty="0">
                <a:latin typeface="Consolas" panose="020B0609020204030204" pitchFamily="49" charset="0"/>
                <a:cs typeface="Consolas" panose="020B0609020204030204" pitchFamily="49" charset="0"/>
              </a:rPr>
              <a:t>)/12)&gt;=15 THEN 'SENIOR'</a:t>
            </a:r>
          </a:p>
          <a:p>
            <a:pPr marL="82296" indent="0">
              <a:buNone/>
            </a:pPr>
            <a:r>
              <a:rPr lang="hu-HU" sz="2800" dirty="0">
                <a:latin typeface="Consolas" panose="020B0609020204030204" pitchFamily="49" charset="0"/>
                <a:cs typeface="Consolas" panose="020B0609020204030204" pitchFamily="49" charset="0"/>
              </a:rPr>
              <a:t>ELSE 'JUNIOR'</a:t>
            </a:r>
          </a:p>
          <a:p>
            <a:pPr marL="82296" indent="0">
              <a:buNone/>
            </a:pPr>
            <a:r>
              <a:rPr lang="hu-HU" sz="2800" dirty="0">
                <a:latin typeface="Consolas" panose="020B0609020204030204" pitchFamily="49" charset="0"/>
                <a:cs typeface="Consolas" panose="020B0609020204030204" pitchFamily="49" charset="0"/>
              </a:rPr>
              <a:t>END Tapasztalat</a:t>
            </a:r>
          </a:p>
          <a:p>
            <a:pPr marL="82296" indent="0">
              <a:buNone/>
            </a:pPr>
            <a:r>
              <a:rPr lang="hu-HU" sz="2800" dirty="0">
                <a:latin typeface="Consolas" panose="020B0609020204030204" pitchFamily="49" charset="0"/>
                <a:cs typeface="Consolas" panose="020B0609020204030204" pitchFamily="49" charset="0"/>
              </a:rPr>
              <a:t>FROM </a:t>
            </a:r>
            <a:r>
              <a:rPr lang="hu-HU" sz="2800" dirty="0" err="1">
                <a:latin typeface="Consolas" panose="020B0609020204030204" pitchFamily="49" charset="0"/>
                <a:cs typeface="Consolas" panose="020B0609020204030204" pitchFamily="49" charset="0"/>
              </a:rPr>
              <a:t>employees</a:t>
            </a:r>
            <a:endParaRPr lang="hu-HU" sz="2800" dirty="0">
              <a:latin typeface="Consolas" panose="020B0609020204030204" pitchFamily="49" charset="0"/>
              <a:cs typeface="Consolas" panose="020B0609020204030204" pitchFamily="49" charset="0"/>
            </a:endParaRPr>
          </a:p>
          <a:p>
            <a:pPr marL="82296" indent="0">
              <a:buNone/>
            </a:pPr>
            <a:r>
              <a:rPr lang="hu-HU" sz="2800" dirty="0">
                <a:latin typeface="Consolas" panose="020B0609020204030204" pitchFamily="49" charset="0"/>
                <a:cs typeface="Consolas" panose="020B0609020204030204" pitchFamily="49" charset="0"/>
              </a:rPr>
              <a:t>ORDER BY </a:t>
            </a:r>
            <a:r>
              <a:rPr lang="hu-HU" sz="2800" dirty="0" err="1">
                <a:latin typeface="Consolas" panose="020B0609020204030204" pitchFamily="49" charset="0"/>
                <a:cs typeface="Consolas" panose="020B0609020204030204" pitchFamily="49" charset="0"/>
              </a:rPr>
              <a:t>department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id</a:t>
            </a:r>
            <a:r>
              <a:rPr lang="hu-HU" sz="2800" dirty="0">
                <a:latin typeface="Consolas" panose="020B0609020204030204" pitchFamily="49" charset="0"/>
                <a:cs typeface="Consolas" panose="020B0609020204030204" pitchFamily="49" charset="0"/>
              </a:rPr>
              <a:t>, </a:t>
            </a:r>
            <a:r>
              <a:rPr lang="hu-HU" sz="2800" dirty="0" err="1">
                <a:latin typeface="Consolas" panose="020B0609020204030204" pitchFamily="49" charset="0"/>
                <a:cs typeface="Consolas" panose="020B0609020204030204" pitchFamily="49" charset="0"/>
              </a:rPr>
              <a:t>last</a:t>
            </a:r>
            <a:r>
              <a:rPr lang="hu-HU" sz="2800" dirty="0">
                <a:latin typeface="Consolas" panose="020B0609020204030204" pitchFamily="49" charset="0"/>
                <a:cs typeface="Consolas" panose="020B0609020204030204" pitchFamily="49" charset="0"/>
              </a:rPr>
              <a:t>_</a:t>
            </a:r>
            <a:r>
              <a:rPr lang="hu-HU" sz="2800" dirty="0" err="1">
                <a:latin typeface="Consolas" panose="020B0609020204030204" pitchFamily="49" charset="0"/>
                <a:cs typeface="Consolas" panose="020B0609020204030204" pitchFamily="49" charset="0"/>
              </a:rPr>
              <a:t>name</a:t>
            </a:r>
            <a:r>
              <a:rPr lang="hu-HU" sz="2800" dirty="0">
                <a:latin typeface="Consolas" panose="020B0609020204030204" pitchFamily="49" charset="0"/>
                <a:cs typeface="Consolas" panose="020B0609020204030204" pitchFamily="49" charset="0"/>
              </a:rPr>
              <a:t>;</a:t>
            </a:r>
          </a:p>
        </p:txBody>
      </p:sp>
      <p:sp>
        <p:nvSpPr>
          <p:cNvPr id="4" name="Dia számának helye 3"/>
          <p:cNvSpPr>
            <a:spLocks noGrp="1"/>
          </p:cNvSpPr>
          <p:nvPr>
            <p:ph type="sldNum" sz="quarter" idx="12"/>
          </p:nvPr>
        </p:nvSpPr>
        <p:spPr/>
        <p:txBody>
          <a:bodyPr/>
          <a:lstStyle/>
          <a:p>
            <a:pPr>
              <a:defRPr/>
            </a:pPr>
            <a:fld id="{3CD09A69-D875-45FA-A200-9A2DCDFB757D}" type="slidenum">
              <a:rPr lang="hu-HU" smtClean="0"/>
              <a:pPr>
                <a:defRPr/>
              </a:pPr>
              <a:t>45</a:t>
            </a:fld>
            <a:endParaRPr lang="hu-HU"/>
          </a:p>
        </p:txBody>
      </p:sp>
    </p:spTree>
    <p:extLst>
      <p:ext uri="{BB962C8B-B14F-4D97-AF65-F5344CB8AC3E}">
        <p14:creationId xmlns:p14="http://schemas.microsoft.com/office/powerpoint/2010/main" val="1718998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GB" b="1" dirty="0" err="1">
                <a:effectLst/>
              </a:rPr>
              <a:t>Adatbázis</a:t>
            </a:r>
            <a:r>
              <a:rPr lang="en-GB" b="1" dirty="0">
                <a:effectLst/>
              </a:rPr>
              <a:t>- </a:t>
            </a:r>
            <a:r>
              <a:rPr lang="en-GB" b="1" dirty="0" err="1">
                <a:effectLst/>
              </a:rPr>
              <a:t>és</a:t>
            </a:r>
            <a:r>
              <a:rPr lang="en-GB" b="1" dirty="0">
                <a:effectLst/>
              </a:rPr>
              <a:t> Big Data </a:t>
            </a:r>
            <a:r>
              <a:rPr lang="en-GB" b="1" dirty="0" err="1">
                <a:effectLst/>
              </a:rPr>
              <a:t>technológiák</a:t>
            </a:r>
            <a:endParaRPr lang="hu-HU" dirty="0"/>
          </a:p>
        </p:txBody>
      </p:sp>
      <p:sp>
        <p:nvSpPr>
          <p:cNvPr id="2051" name="Rectangle 3"/>
          <p:cNvSpPr>
            <a:spLocks noGrp="1" noChangeArrowheads="1"/>
          </p:cNvSpPr>
          <p:nvPr>
            <p:ph type="subTitle" idx="1"/>
          </p:nvPr>
        </p:nvSpPr>
        <p:spPr>
          <a:xfrm>
            <a:off x="1432560" y="2852936"/>
            <a:ext cx="7406640" cy="193897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ctr" eaLnBrk="1" hangingPunct="1">
              <a:defRPr/>
            </a:pPr>
            <a:endParaRPr lang="hu-HU" dirty="0"/>
          </a:p>
          <a:p>
            <a:pPr algn="ctr" eaLnBrk="1" hangingPunct="1">
              <a:defRPr/>
            </a:pPr>
            <a:r>
              <a:rPr lang="hu-HU" b="1" dirty="0"/>
              <a:t>Többtáblás lekérdezések</a:t>
            </a:r>
          </a:p>
        </p:txBody>
      </p:sp>
    </p:spTree>
    <p:extLst>
      <p:ext uri="{BB962C8B-B14F-4D97-AF65-F5344CB8AC3E}">
        <p14:creationId xmlns:p14="http://schemas.microsoft.com/office/powerpoint/2010/main" val="21741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defRPr/>
            </a:pPr>
            <a:r>
              <a:rPr lang="hu-HU"/>
              <a:t>Többtáblás lekérdezések</a:t>
            </a:r>
          </a:p>
        </p:txBody>
      </p:sp>
      <p:sp>
        <p:nvSpPr>
          <p:cNvPr id="46083" name="Rectangle 3"/>
          <p:cNvSpPr>
            <a:spLocks noGrp="1" noChangeArrowheads="1"/>
          </p:cNvSpPr>
          <p:nvPr>
            <p:ph idx="1"/>
          </p:nvPr>
        </p:nvSpPr>
        <p:spPr/>
        <p:txBody>
          <a:bodyPr/>
          <a:lstStyle/>
          <a:p>
            <a:pPr eaLnBrk="1" hangingPunct="1">
              <a:defRPr/>
            </a:pPr>
            <a:r>
              <a:rPr lang="hu-HU" dirty="0"/>
              <a:t>Cél: a táblák összekapcsolása bizonyos attribútumok megegyezése alapján.</a:t>
            </a:r>
          </a:p>
          <a:p>
            <a:pPr eaLnBrk="1" hangingPunct="1">
              <a:defRPr/>
            </a:pPr>
            <a:r>
              <a:rPr lang="hu-HU" dirty="0"/>
              <a:t>Példa:</a:t>
            </a:r>
            <a:br>
              <a:rPr lang="hu-HU" dirty="0"/>
            </a:br>
            <a:r>
              <a:rPr lang="hu-HU" dirty="0"/>
              <a:t>Szeretnénk látni, melyik dolgozó melyik részlegben dolgozik.</a:t>
            </a:r>
            <a:br>
              <a:rPr lang="hu-HU" dirty="0"/>
            </a:br>
            <a:r>
              <a:rPr lang="hu-HU" dirty="0"/>
              <a:t>Probléma: a dolgozó neve az </a:t>
            </a:r>
            <a:r>
              <a:rPr lang="hu-HU" dirty="0" err="1"/>
              <a:t>employees</a:t>
            </a:r>
            <a:r>
              <a:rPr lang="hu-HU" dirty="0"/>
              <a:t>, a részleg neve a </a:t>
            </a:r>
            <a:r>
              <a:rPr lang="hu-HU" dirty="0" err="1"/>
              <a:t>departments</a:t>
            </a:r>
            <a:r>
              <a:rPr lang="hu-HU" dirty="0"/>
              <a:t> táblában található!</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47</a:t>
            </a:fld>
            <a:endParaRPr lang="hu-HU" dirty="0"/>
          </a:p>
        </p:txBody>
      </p:sp>
    </p:spTree>
    <p:extLst>
      <p:ext uri="{BB962C8B-B14F-4D97-AF65-F5344CB8AC3E}">
        <p14:creationId xmlns:p14="http://schemas.microsoft.com/office/powerpoint/2010/main" val="1504520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Rot="1" noChangeArrowheads="1"/>
          </p:cNvSpPr>
          <p:nvPr>
            <p:ph type="title"/>
          </p:nvPr>
        </p:nvSpPr>
        <p:spPr/>
        <p:txBody>
          <a:bodyPr/>
          <a:lstStyle/>
          <a:p>
            <a:pPr eaLnBrk="1" hangingPunct="1">
              <a:defRPr/>
            </a:pPr>
            <a:r>
              <a:rPr lang="hu-HU"/>
              <a:t>Táblák összekapcsolása</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48</a:t>
            </a:fld>
            <a:endParaRPr lang="hu-HU" dirty="0"/>
          </a:p>
        </p:txBody>
      </p:sp>
      <p:pic>
        <p:nvPicPr>
          <p:cNvPr id="8" name="Tartalom helye 4">
            <a:extLst>
              <a:ext uri="{FF2B5EF4-FFF2-40B4-BE49-F238E27FC236}">
                <a16:creationId xmlns:a16="http://schemas.microsoft.com/office/drawing/2014/main" id="{B1B86F48-EE55-4867-9F0D-F74A6F54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00808"/>
            <a:ext cx="6624736" cy="4824865"/>
          </a:xfrm>
          <a:prstGeom prst="rect">
            <a:avLst/>
          </a:prstGeom>
        </p:spPr>
      </p:pic>
      <p:sp>
        <p:nvSpPr>
          <p:cNvPr id="5" name="Szövegdoboz 4">
            <a:extLst>
              <a:ext uri="{FF2B5EF4-FFF2-40B4-BE49-F238E27FC236}">
                <a16:creationId xmlns:a16="http://schemas.microsoft.com/office/drawing/2014/main" id="{16309602-642D-48AD-885E-7AB4AF963A80}"/>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6377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normAutofit fontScale="90000"/>
          </a:bodyPr>
          <a:lstStyle/>
          <a:p>
            <a:pPr eaLnBrk="1" hangingPunct="1">
              <a:defRPr/>
            </a:pPr>
            <a:r>
              <a:rPr lang="hu-HU" sz="4000"/>
              <a:t>Összekapcsolás a FROM és WHERE részben</a:t>
            </a:r>
          </a:p>
        </p:txBody>
      </p:sp>
      <p:sp>
        <p:nvSpPr>
          <p:cNvPr id="51203" name="Rectangle 3"/>
          <p:cNvSpPr>
            <a:spLocks noGrp="1" noChangeArrowheads="1"/>
          </p:cNvSpPr>
          <p:nvPr>
            <p:ph idx="1"/>
          </p:nvPr>
        </p:nvSpPr>
        <p:spPr>
          <a:xfrm>
            <a:off x="1187624" y="1447800"/>
            <a:ext cx="7956376" cy="4800600"/>
          </a:xfrm>
        </p:spPr>
        <p:txBody>
          <a:bodyPr/>
          <a:lstStyle/>
          <a:p>
            <a:pPr>
              <a:buNone/>
              <a:defRPr/>
            </a:pPr>
            <a:endParaRPr lang="hu-HU" dirty="0">
              <a:latin typeface="Consolas" panose="020B0609020204030204" pitchFamily="49" charset="0"/>
            </a:endParaRPr>
          </a:p>
          <a:p>
            <a:pPr>
              <a:buNone/>
              <a:defRPr/>
            </a:pPr>
            <a:r>
              <a:rPr lang="hu-HU" dirty="0">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first_name</a:t>
            </a:r>
            <a:r>
              <a:rPr lang="en-US" dirty="0">
                <a:latin typeface="Consolas" panose="020B0609020204030204" pitchFamily="49" charset="0"/>
              </a:rPr>
              <a:t>, </a:t>
            </a:r>
            <a:r>
              <a:rPr lang="en-US" dirty="0" err="1">
                <a:latin typeface="Consolas" panose="020B0609020204030204" pitchFamily="49" charset="0"/>
              </a:rPr>
              <a:t>last_name</a:t>
            </a:r>
            <a:r>
              <a:rPr lang="en-US" dirty="0">
                <a:latin typeface="Consolas" panose="020B0609020204030204" pitchFamily="49" charset="0"/>
              </a:rPr>
              <a:t>, </a:t>
            </a:r>
            <a:r>
              <a:rPr lang="en-US" dirty="0" err="1">
                <a:latin typeface="Consolas" panose="020B0609020204030204" pitchFamily="49" charset="0"/>
              </a:rPr>
              <a:t>department_name</a:t>
            </a:r>
            <a:r>
              <a:rPr lang="en-US" dirty="0">
                <a:latin typeface="Consolas" panose="020B0609020204030204" pitchFamily="49" charset="0"/>
              </a:rPr>
              <a:t> </a:t>
            </a:r>
            <a:r>
              <a:rPr lang="hu-HU" dirty="0">
                <a:latin typeface="Consolas" panose="020B0609020204030204" pitchFamily="49" charset="0"/>
              </a:rPr>
              <a:t>FROM</a:t>
            </a:r>
            <a:r>
              <a:rPr lang="en-US" dirty="0">
                <a:latin typeface="Consolas" panose="020B0609020204030204" pitchFamily="49" charset="0"/>
              </a:rPr>
              <a:t> employees, departments</a:t>
            </a:r>
          </a:p>
          <a:p>
            <a:pPr>
              <a:buNone/>
              <a:defRPr/>
            </a:pPr>
            <a:r>
              <a:rPr lang="hu-HU" b="1" dirty="0">
                <a:latin typeface="Consolas" panose="020B0609020204030204" pitchFamily="49" charset="0"/>
              </a:rPr>
              <a:t>WHERE</a:t>
            </a:r>
            <a:r>
              <a:rPr lang="en-US" b="1" dirty="0">
                <a:latin typeface="Consolas" panose="020B0609020204030204" pitchFamily="49" charset="0"/>
              </a:rPr>
              <a:t> employees.department_id = </a:t>
            </a:r>
            <a:r>
              <a:rPr lang="en-US" b="1" dirty="0" err="1">
                <a:latin typeface="Consolas" panose="020B0609020204030204" pitchFamily="49" charset="0"/>
              </a:rPr>
              <a:t>departments.department_id</a:t>
            </a:r>
            <a:r>
              <a:rPr lang="hu-HU" b="1" dirty="0">
                <a:latin typeface="Consolas" panose="020B0609020204030204" pitchFamily="49" charset="0"/>
              </a:rPr>
              <a:t>;</a:t>
            </a:r>
            <a:endParaRPr lang="hu-HU" sz="3600" b="1" dirty="0">
              <a:latin typeface="Consolas" panose="020B0609020204030204" pitchFamily="49" charset="0"/>
            </a:endParaRP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49</a:t>
            </a:fld>
            <a:endParaRPr lang="hu-HU" dirty="0"/>
          </a:p>
        </p:txBody>
      </p:sp>
      <p:sp>
        <p:nvSpPr>
          <p:cNvPr id="5" name="Szövegdoboz 4">
            <a:extLst>
              <a:ext uri="{FF2B5EF4-FFF2-40B4-BE49-F238E27FC236}">
                <a16:creationId xmlns:a16="http://schemas.microsoft.com/office/drawing/2014/main" id="{7F5B86CD-F5D6-4EC3-A978-59AF492DD62C}"/>
              </a:ext>
            </a:extLst>
          </p:cNvPr>
          <p:cNvSpPr txBox="1"/>
          <p:nvPr/>
        </p:nvSpPr>
        <p:spPr>
          <a:xfrm>
            <a:off x="52772" y="-9939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64456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err="1"/>
              <a:t>sql</a:t>
            </a:r>
            <a:r>
              <a:rPr lang="hu-HU" dirty="0"/>
              <a:t> Ismétlés</a:t>
            </a:r>
          </a:p>
        </p:txBody>
      </p:sp>
      <p:sp>
        <p:nvSpPr>
          <p:cNvPr id="8" name="Szöveg helye 7"/>
          <p:cNvSpPr>
            <a:spLocks noGrp="1"/>
          </p:cNvSpPr>
          <p:nvPr>
            <p:ph type="body" idx="1"/>
          </p:nvPr>
        </p:nvSpPr>
        <p:spPr/>
        <p:txBody>
          <a:bodyPr/>
          <a:lstStyle/>
          <a:p>
            <a:endParaRPr lang="hu-HU"/>
          </a:p>
        </p:txBody>
      </p:sp>
      <p:sp>
        <p:nvSpPr>
          <p:cNvPr id="6" name="Dia számának helye 5"/>
          <p:cNvSpPr>
            <a:spLocks noGrp="1"/>
          </p:cNvSpPr>
          <p:nvPr>
            <p:ph type="sldNum" sz="quarter" idx="12"/>
          </p:nvPr>
        </p:nvSpPr>
        <p:spPr>
          <a:xfrm>
            <a:off x="8613648" y="6305550"/>
            <a:ext cx="457200" cy="476250"/>
          </a:xfrm>
        </p:spPr>
        <p:txBody>
          <a:bodyPr/>
          <a:lstStyle/>
          <a:p>
            <a:pPr>
              <a:defRPr/>
            </a:pPr>
            <a:fld id="{3CD09A69-D875-45FA-A200-9A2DCDFB757D}" type="slidenum">
              <a:rPr lang="hu-HU" smtClean="0"/>
              <a:pPr>
                <a:defRPr/>
              </a:pPr>
              <a:t>5</a:t>
            </a:fld>
            <a:endParaRPr lang="hu-HU"/>
          </a:p>
        </p:txBody>
      </p:sp>
    </p:spTree>
    <p:extLst>
      <p:ext uri="{BB962C8B-B14F-4D97-AF65-F5344CB8AC3E}">
        <p14:creationId xmlns:p14="http://schemas.microsoft.com/office/powerpoint/2010/main" val="2110497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hu-HU"/>
              <a:t>Gyakorlás</a:t>
            </a:r>
          </a:p>
        </p:txBody>
      </p:sp>
      <p:sp>
        <p:nvSpPr>
          <p:cNvPr id="53251" name="Rectangle 3"/>
          <p:cNvSpPr>
            <a:spLocks noGrp="1" noChangeArrowheads="1"/>
          </p:cNvSpPr>
          <p:nvPr>
            <p:ph idx="1"/>
          </p:nvPr>
        </p:nvSpPr>
        <p:spPr/>
        <p:txBody>
          <a:bodyPr>
            <a:normAutofit/>
          </a:bodyPr>
          <a:lstStyle/>
          <a:p>
            <a:pPr eaLnBrk="1" hangingPunct="1">
              <a:defRPr/>
            </a:pPr>
            <a:r>
              <a:rPr lang="hu-HU" dirty="0"/>
              <a:t>Akkor most nézzük a </a:t>
            </a:r>
            <a:r>
              <a:rPr lang="hu-HU" b="1" dirty="0"/>
              <a:t>dolgozó nevét, munkakörének azonosítóját és a címének azonosítóját</a:t>
            </a:r>
            <a:r>
              <a:rPr lang="hu-HU" dirty="0"/>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50</a:t>
            </a:fld>
            <a:endParaRPr lang="hu-HU" dirty="0"/>
          </a:p>
        </p:txBody>
      </p:sp>
    </p:spTree>
    <p:extLst>
      <p:ext uri="{BB962C8B-B14F-4D97-AF65-F5344CB8AC3E}">
        <p14:creationId xmlns:p14="http://schemas.microsoft.com/office/powerpoint/2010/main" val="1763557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hu-HU" dirty="0"/>
              <a:t>Megoldás</a:t>
            </a:r>
          </a:p>
        </p:txBody>
      </p:sp>
      <p:sp>
        <p:nvSpPr>
          <p:cNvPr id="53251" name="Rectangle 3"/>
          <p:cNvSpPr>
            <a:spLocks noGrp="1" noChangeArrowheads="1"/>
          </p:cNvSpPr>
          <p:nvPr>
            <p:ph idx="1"/>
          </p:nvPr>
        </p:nvSpPr>
        <p:spPr>
          <a:xfrm>
            <a:off x="1115616" y="1447800"/>
            <a:ext cx="7818072" cy="4800600"/>
          </a:xfrm>
        </p:spPr>
        <p:txBody>
          <a:bodyPr>
            <a:normAutofit/>
          </a:bodyPr>
          <a:lstStyle/>
          <a:p>
            <a:pPr marL="82296" indent="0" eaLnBrk="1" hangingPunct="1">
              <a:buNone/>
              <a:defRPr/>
            </a:pPr>
            <a:endParaRPr lang="hu-HU" dirty="0">
              <a:latin typeface="Consolas" panose="020B0609020204030204" pitchFamily="49" charset="0"/>
            </a:endParaRPr>
          </a:p>
          <a:p>
            <a:pPr>
              <a:buNone/>
              <a:defRPr/>
            </a:pPr>
            <a:r>
              <a:rPr lang="hu-HU" sz="3600" dirty="0">
                <a:latin typeface="Consolas" panose="020B0609020204030204" pitchFamily="49" charset="0"/>
              </a:rPr>
              <a:t>SELECT</a:t>
            </a:r>
            <a:r>
              <a:rPr lang="en-US" sz="3600" dirty="0">
                <a:latin typeface="Consolas" panose="020B0609020204030204" pitchFamily="49" charset="0"/>
              </a:rPr>
              <a:t> </a:t>
            </a:r>
            <a:r>
              <a:rPr lang="en-US" sz="3600" dirty="0" err="1">
                <a:latin typeface="Consolas" panose="020B0609020204030204" pitchFamily="49" charset="0"/>
              </a:rPr>
              <a:t>first_name</a:t>
            </a:r>
            <a:r>
              <a:rPr lang="en-US" sz="3600" dirty="0">
                <a:latin typeface="Consolas" panose="020B0609020204030204" pitchFamily="49" charset="0"/>
              </a:rPr>
              <a:t>, </a:t>
            </a:r>
            <a:r>
              <a:rPr lang="en-US" sz="3600" dirty="0" err="1">
                <a:latin typeface="Consolas" panose="020B0609020204030204" pitchFamily="49" charset="0"/>
              </a:rPr>
              <a:t>last_name</a:t>
            </a:r>
            <a:r>
              <a:rPr lang="en-US" sz="3600" dirty="0">
                <a:latin typeface="Consolas" panose="020B0609020204030204" pitchFamily="49" charset="0"/>
              </a:rPr>
              <a:t>, </a:t>
            </a:r>
            <a:r>
              <a:rPr lang="en-US" sz="3600" dirty="0" err="1">
                <a:latin typeface="Consolas" panose="020B0609020204030204" pitchFamily="49" charset="0"/>
              </a:rPr>
              <a:t>job_id</a:t>
            </a:r>
            <a:r>
              <a:rPr lang="en-US" sz="3600" dirty="0">
                <a:latin typeface="Consolas" panose="020B0609020204030204" pitchFamily="49" charset="0"/>
              </a:rPr>
              <a:t>, </a:t>
            </a:r>
            <a:r>
              <a:rPr lang="en-US" sz="3600" dirty="0" err="1">
                <a:latin typeface="Consolas" panose="020B0609020204030204" pitchFamily="49" charset="0"/>
              </a:rPr>
              <a:t>location_id</a:t>
            </a:r>
            <a:r>
              <a:rPr lang="en-US" sz="3600" dirty="0">
                <a:latin typeface="Consolas" panose="020B0609020204030204" pitchFamily="49" charset="0"/>
              </a:rPr>
              <a:t> </a:t>
            </a:r>
            <a:r>
              <a:rPr lang="hu-HU" sz="3600" dirty="0">
                <a:latin typeface="Consolas" panose="020B0609020204030204" pitchFamily="49" charset="0"/>
              </a:rPr>
              <a:t>FROM</a:t>
            </a:r>
            <a:r>
              <a:rPr lang="en-US" sz="3600" dirty="0">
                <a:latin typeface="Consolas" panose="020B0609020204030204" pitchFamily="49" charset="0"/>
              </a:rPr>
              <a:t> employees, departments</a:t>
            </a:r>
          </a:p>
          <a:p>
            <a:pPr>
              <a:buNone/>
              <a:defRPr/>
            </a:pPr>
            <a:r>
              <a:rPr lang="hu-HU" sz="3600" b="1" dirty="0">
                <a:latin typeface="Consolas" panose="020B0609020204030204" pitchFamily="49" charset="0"/>
              </a:rPr>
              <a:t>WHERE</a:t>
            </a:r>
            <a:r>
              <a:rPr lang="en-US" sz="3600" b="1" dirty="0">
                <a:latin typeface="Consolas" panose="020B0609020204030204" pitchFamily="49" charset="0"/>
              </a:rPr>
              <a:t> employees.department_id = </a:t>
            </a:r>
            <a:r>
              <a:rPr lang="en-US" sz="3600" b="1" dirty="0" err="1">
                <a:latin typeface="Consolas" panose="020B0609020204030204" pitchFamily="49" charset="0"/>
              </a:rPr>
              <a:t>departments.department_id</a:t>
            </a:r>
            <a:r>
              <a:rPr lang="hu-HU" sz="3600" b="1" dirty="0">
                <a:latin typeface="Consolas" panose="020B0609020204030204" pitchFamily="49" charset="0"/>
              </a:rPr>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51</a:t>
            </a:fld>
            <a:endParaRPr lang="hu-HU" dirty="0"/>
          </a:p>
        </p:txBody>
      </p:sp>
    </p:spTree>
    <p:extLst>
      <p:ext uri="{BB962C8B-B14F-4D97-AF65-F5344CB8AC3E}">
        <p14:creationId xmlns:p14="http://schemas.microsoft.com/office/powerpoint/2010/main" val="2079119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hu-HU" dirty="0"/>
              <a:t>Megoldás</a:t>
            </a:r>
          </a:p>
        </p:txBody>
      </p:sp>
      <p:sp>
        <p:nvSpPr>
          <p:cNvPr id="53251" name="Rectangle 3"/>
          <p:cNvSpPr>
            <a:spLocks noGrp="1" noChangeArrowheads="1"/>
          </p:cNvSpPr>
          <p:nvPr>
            <p:ph idx="1"/>
          </p:nvPr>
        </p:nvSpPr>
        <p:spPr>
          <a:xfrm>
            <a:off x="1115616" y="1447800"/>
            <a:ext cx="7818072" cy="4800600"/>
          </a:xfrm>
        </p:spPr>
        <p:txBody>
          <a:bodyPr>
            <a:normAutofit/>
          </a:bodyPr>
          <a:lstStyle/>
          <a:p>
            <a:pPr>
              <a:buNone/>
              <a:defRPr/>
            </a:pPr>
            <a:r>
              <a:rPr lang="hu-HU" sz="3600" dirty="0">
                <a:latin typeface="Consolas" panose="020B0609020204030204" pitchFamily="49" charset="0"/>
              </a:rPr>
              <a:t>SELECT</a:t>
            </a:r>
            <a:r>
              <a:rPr lang="en-US" sz="3600" dirty="0">
                <a:latin typeface="Consolas" panose="020B0609020204030204" pitchFamily="49" charset="0"/>
              </a:rPr>
              <a:t> </a:t>
            </a:r>
            <a:r>
              <a:rPr lang="en-US" sz="3600" dirty="0" err="1">
                <a:latin typeface="Consolas" panose="020B0609020204030204" pitchFamily="49" charset="0"/>
              </a:rPr>
              <a:t>first_name</a:t>
            </a:r>
            <a:r>
              <a:rPr lang="en-US" sz="3600" dirty="0">
                <a:latin typeface="Consolas" panose="020B0609020204030204" pitchFamily="49" charset="0"/>
              </a:rPr>
              <a:t>, </a:t>
            </a:r>
            <a:r>
              <a:rPr lang="en-US" sz="3600" dirty="0" err="1">
                <a:latin typeface="Consolas" panose="020B0609020204030204" pitchFamily="49" charset="0"/>
              </a:rPr>
              <a:t>last_name</a:t>
            </a:r>
            <a:r>
              <a:rPr lang="en-US" sz="3600" dirty="0">
                <a:latin typeface="Consolas" panose="020B0609020204030204" pitchFamily="49" charset="0"/>
              </a:rPr>
              <a:t>, </a:t>
            </a:r>
            <a:r>
              <a:rPr lang="en-US" sz="3600" dirty="0" err="1">
                <a:latin typeface="Consolas" panose="020B0609020204030204" pitchFamily="49" charset="0"/>
              </a:rPr>
              <a:t>job_id</a:t>
            </a:r>
            <a:r>
              <a:rPr lang="en-US" sz="3600" dirty="0">
                <a:latin typeface="Consolas" panose="020B0609020204030204" pitchFamily="49" charset="0"/>
              </a:rPr>
              <a:t>, </a:t>
            </a:r>
            <a:r>
              <a:rPr lang="en-US" sz="3600" dirty="0" err="1">
                <a:latin typeface="Consolas" panose="020B0609020204030204" pitchFamily="49" charset="0"/>
              </a:rPr>
              <a:t>location_id</a:t>
            </a:r>
            <a:r>
              <a:rPr lang="en-US" sz="3600" dirty="0">
                <a:latin typeface="Consolas" panose="020B0609020204030204" pitchFamily="49" charset="0"/>
              </a:rPr>
              <a:t> </a:t>
            </a:r>
            <a:r>
              <a:rPr lang="hu-HU" sz="3600" dirty="0">
                <a:latin typeface="Consolas" panose="020B0609020204030204" pitchFamily="49" charset="0"/>
              </a:rPr>
              <a:t>FROM</a:t>
            </a:r>
            <a:r>
              <a:rPr lang="en-US" sz="3600" dirty="0">
                <a:latin typeface="Consolas" panose="020B0609020204030204" pitchFamily="49" charset="0"/>
              </a:rPr>
              <a:t> employees</a:t>
            </a:r>
            <a:r>
              <a:rPr lang="hu-HU" sz="3600" dirty="0">
                <a:latin typeface="Consolas" panose="020B0609020204030204" pitchFamily="49" charset="0"/>
              </a:rPr>
              <a:t> </a:t>
            </a:r>
            <a:r>
              <a:rPr lang="hu-HU" sz="3600" b="1" dirty="0">
                <a:latin typeface="Consolas" panose="020B0609020204030204" pitchFamily="49" charset="0"/>
              </a:rPr>
              <a:t>e</a:t>
            </a:r>
            <a:r>
              <a:rPr lang="en-US" sz="3600" dirty="0">
                <a:latin typeface="Consolas" panose="020B0609020204030204" pitchFamily="49" charset="0"/>
              </a:rPr>
              <a:t>, departments</a:t>
            </a:r>
            <a:r>
              <a:rPr lang="hu-HU" sz="3600" dirty="0">
                <a:latin typeface="Consolas" panose="020B0609020204030204" pitchFamily="49" charset="0"/>
              </a:rPr>
              <a:t> </a:t>
            </a:r>
            <a:r>
              <a:rPr lang="hu-HU" sz="3600" b="1" dirty="0">
                <a:latin typeface="Consolas" panose="020B0609020204030204" pitchFamily="49" charset="0"/>
              </a:rPr>
              <a:t>d</a:t>
            </a:r>
            <a:endParaRPr lang="en-US" sz="3600" b="1" dirty="0">
              <a:latin typeface="Consolas" panose="020B0609020204030204" pitchFamily="49" charset="0"/>
            </a:endParaRPr>
          </a:p>
          <a:p>
            <a:pPr>
              <a:buNone/>
              <a:defRPr/>
            </a:pPr>
            <a:r>
              <a:rPr lang="hu-HU" sz="3600" dirty="0">
                <a:latin typeface="Consolas" panose="020B0609020204030204" pitchFamily="49" charset="0"/>
              </a:rPr>
              <a:t>WHERE</a:t>
            </a:r>
            <a:r>
              <a:rPr lang="en-US" sz="3600" b="1" dirty="0">
                <a:latin typeface="Consolas" panose="020B0609020204030204" pitchFamily="49" charset="0"/>
              </a:rPr>
              <a:t> </a:t>
            </a:r>
            <a:r>
              <a:rPr lang="en-US" sz="3600" b="1" dirty="0" err="1">
                <a:latin typeface="Consolas" panose="020B0609020204030204" pitchFamily="49" charset="0"/>
              </a:rPr>
              <a:t>e.</a:t>
            </a:r>
            <a:r>
              <a:rPr lang="en-US" sz="3600" dirty="0" err="1">
                <a:latin typeface="Consolas" panose="020B0609020204030204" pitchFamily="49" charset="0"/>
              </a:rPr>
              <a:t>department_id</a:t>
            </a:r>
            <a:r>
              <a:rPr lang="en-US" sz="3600" dirty="0">
                <a:latin typeface="Consolas" panose="020B0609020204030204" pitchFamily="49" charset="0"/>
              </a:rPr>
              <a:t> = </a:t>
            </a:r>
            <a:r>
              <a:rPr lang="en-US" sz="3600" b="1" dirty="0" err="1">
                <a:latin typeface="Consolas" panose="020B0609020204030204" pitchFamily="49" charset="0"/>
              </a:rPr>
              <a:t>d.</a:t>
            </a:r>
            <a:r>
              <a:rPr lang="en-US" sz="3600" dirty="0" err="1">
                <a:latin typeface="Consolas" panose="020B0609020204030204" pitchFamily="49" charset="0"/>
              </a:rPr>
              <a:t>department_id</a:t>
            </a:r>
            <a:r>
              <a:rPr lang="hu-HU" sz="3600" b="1" dirty="0">
                <a:latin typeface="Consolas" panose="020B0609020204030204" pitchFamily="49" charset="0"/>
              </a:rPr>
              <a:t>;</a:t>
            </a:r>
          </a:p>
          <a:p>
            <a:pPr>
              <a:buNone/>
              <a:defRPr/>
            </a:pPr>
            <a:endParaRPr lang="hu-HU" sz="3600" b="1" dirty="0">
              <a:latin typeface="Consolas" panose="020B0609020204030204" pitchFamily="49" charset="0"/>
            </a:endParaRPr>
          </a:p>
          <a:p>
            <a:pPr>
              <a:defRPr/>
            </a:pPr>
            <a:r>
              <a:rPr lang="hu-HU" sz="2400" dirty="0"/>
              <a:t>A lekérdezésben szereplő tábláknak is adhatunk másodlagos elnevezést (célszerűen a hosszú nevű tábláknak valamilyen rövid nevet).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52</a:t>
            </a:fld>
            <a:endParaRPr lang="hu-HU" dirty="0"/>
          </a:p>
        </p:txBody>
      </p:sp>
    </p:spTree>
    <p:extLst>
      <p:ext uri="{BB962C8B-B14F-4D97-AF65-F5344CB8AC3E}">
        <p14:creationId xmlns:p14="http://schemas.microsoft.com/office/powerpoint/2010/main" val="278292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hu-HU"/>
              <a:t>Gyakorlás</a:t>
            </a:r>
          </a:p>
        </p:txBody>
      </p:sp>
      <p:sp>
        <p:nvSpPr>
          <p:cNvPr id="53251" name="Rectangle 3"/>
          <p:cNvSpPr>
            <a:spLocks noGrp="1" noChangeArrowheads="1"/>
          </p:cNvSpPr>
          <p:nvPr>
            <p:ph idx="1"/>
          </p:nvPr>
        </p:nvSpPr>
        <p:spPr/>
        <p:txBody>
          <a:bodyPr>
            <a:normAutofit fontScale="92500" lnSpcReduction="10000"/>
          </a:bodyPr>
          <a:lstStyle/>
          <a:p>
            <a:pPr eaLnBrk="1" hangingPunct="1">
              <a:defRPr/>
            </a:pPr>
            <a:r>
              <a:rPr lang="hu-HU" dirty="0"/>
              <a:t>Listázzuk a részlegek nevét, a címük azonosítóját </a:t>
            </a:r>
            <a:r>
              <a:rPr lang="hu-HU"/>
              <a:t>és városának nevét</a:t>
            </a:r>
            <a:r>
              <a:rPr lang="hu-HU" dirty="0"/>
              <a:t>!</a:t>
            </a:r>
          </a:p>
          <a:p>
            <a:pPr>
              <a:buNone/>
              <a:defRPr/>
            </a:pPr>
            <a:endParaRPr lang="hu-HU" dirty="0">
              <a:latin typeface="Consolas" panose="020B0609020204030204" pitchFamily="49" charset="0"/>
            </a:endParaRPr>
          </a:p>
          <a:p>
            <a:pPr>
              <a:buNone/>
              <a:defRPr/>
            </a:pPr>
            <a:r>
              <a:rPr lang="hu-HU" dirty="0">
                <a:latin typeface="Consolas" panose="020B0609020204030204" pitchFamily="49" charset="0"/>
              </a:rPr>
              <a:t>SELECT</a:t>
            </a:r>
            <a:r>
              <a:rPr lang="en-US" dirty="0">
                <a:latin typeface="Consolas" panose="020B0609020204030204" pitchFamily="49" charset="0"/>
              </a:rPr>
              <a:t> </a:t>
            </a:r>
            <a:r>
              <a:rPr lang="hu-HU" dirty="0" err="1">
                <a:latin typeface="Consolas" panose="020B0609020204030204" pitchFamily="49" charset="0"/>
              </a:rPr>
              <a:t>department</a:t>
            </a:r>
            <a:r>
              <a:rPr lang="en-US" dirty="0">
                <a:latin typeface="Consolas" panose="020B0609020204030204" pitchFamily="49" charset="0"/>
              </a:rPr>
              <a:t>_name, </a:t>
            </a:r>
            <a:r>
              <a:rPr lang="hu-HU" b="1" dirty="0" err="1">
                <a:latin typeface="Consolas" panose="020B0609020204030204" pitchFamily="49" charset="0"/>
              </a:rPr>
              <a:t>d.location</a:t>
            </a:r>
            <a:r>
              <a:rPr lang="en-US" b="1" dirty="0">
                <a:latin typeface="Consolas" panose="020B0609020204030204" pitchFamily="49" charset="0"/>
              </a:rPr>
              <a:t>_id</a:t>
            </a:r>
            <a:r>
              <a:rPr lang="en-US" dirty="0">
                <a:latin typeface="Consolas" panose="020B0609020204030204" pitchFamily="49" charset="0"/>
              </a:rPr>
              <a:t>, city </a:t>
            </a:r>
            <a:endParaRPr lang="hu-HU" dirty="0">
              <a:latin typeface="Consolas" panose="020B0609020204030204" pitchFamily="49" charset="0"/>
            </a:endParaRPr>
          </a:p>
          <a:p>
            <a:pPr>
              <a:buNone/>
              <a:defRPr/>
            </a:pPr>
            <a:r>
              <a:rPr lang="hu-HU" dirty="0">
                <a:latin typeface="Consolas" panose="020B0609020204030204" pitchFamily="49" charset="0"/>
              </a:rPr>
              <a:t>FROM</a:t>
            </a:r>
            <a:r>
              <a:rPr lang="en-US" dirty="0">
                <a:latin typeface="Consolas" panose="020B0609020204030204" pitchFamily="49" charset="0"/>
              </a:rPr>
              <a:t> departments</a:t>
            </a:r>
            <a:r>
              <a:rPr lang="hu-HU" dirty="0">
                <a:latin typeface="Consolas" panose="020B0609020204030204" pitchFamily="49" charset="0"/>
              </a:rPr>
              <a:t> d</a:t>
            </a:r>
            <a:r>
              <a:rPr lang="en-US" dirty="0">
                <a:latin typeface="Consolas" panose="020B0609020204030204" pitchFamily="49" charset="0"/>
              </a:rPr>
              <a:t>, locations</a:t>
            </a:r>
            <a:r>
              <a:rPr lang="hu-HU" dirty="0">
                <a:latin typeface="Consolas" panose="020B0609020204030204" pitchFamily="49" charset="0"/>
              </a:rPr>
              <a:t> l</a:t>
            </a:r>
            <a:endParaRPr lang="en-US" dirty="0">
              <a:latin typeface="Consolas" panose="020B0609020204030204" pitchFamily="49" charset="0"/>
            </a:endParaRPr>
          </a:p>
          <a:p>
            <a:pPr>
              <a:buNone/>
              <a:defRPr/>
            </a:pPr>
            <a:r>
              <a:rPr lang="hu-HU" dirty="0">
                <a:latin typeface="Consolas" panose="020B0609020204030204" pitchFamily="49" charset="0"/>
              </a:rPr>
              <a:t>WHERE</a:t>
            </a:r>
            <a:r>
              <a:rPr lang="en-US" dirty="0">
                <a:latin typeface="Consolas" panose="020B0609020204030204" pitchFamily="49" charset="0"/>
              </a:rPr>
              <a:t> </a:t>
            </a:r>
            <a:r>
              <a:rPr lang="en-US" dirty="0" err="1">
                <a:latin typeface="Consolas" panose="020B0609020204030204" pitchFamily="49" charset="0"/>
              </a:rPr>
              <a:t>d.location_id</a:t>
            </a:r>
            <a:r>
              <a:rPr lang="en-US" dirty="0">
                <a:latin typeface="Consolas" panose="020B0609020204030204" pitchFamily="49" charset="0"/>
              </a:rPr>
              <a:t>=</a:t>
            </a:r>
            <a:r>
              <a:rPr lang="hu-HU" dirty="0">
                <a:latin typeface="Consolas" panose="020B0609020204030204" pitchFamily="49" charset="0"/>
              </a:rPr>
              <a:t>l</a:t>
            </a:r>
            <a:r>
              <a:rPr lang="en-US" dirty="0">
                <a:latin typeface="Consolas" panose="020B0609020204030204" pitchFamily="49" charset="0"/>
              </a:rPr>
              <a:t>.</a:t>
            </a:r>
            <a:r>
              <a:rPr lang="en-US" dirty="0" err="1">
                <a:latin typeface="Consolas" panose="020B0609020204030204" pitchFamily="49" charset="0"/>
              </a:rPr>
              <a:t>location_id</a:t>
            </a:r>
            <a:r>
              <a:rPr lang="hu-HU" dirty="0">
                <a:latin typeface="Consolas" panose="020B0609020204030204" pitchFamily="49" charset="0"/>
              </a:rPr>
              <a:t>;</a:t>
            </a:r>
          </a:p>
          <a:p>
            <a:pPr>
              <a:buNone/>
              <a:defRPr/>
            </a:pPr>
            <a:endParaRPr lang="hu-HU" dirty="0"/>
          </a:p>
          <a:p>
            <a:pPr eaLnBrk="1" hangingPunct="1">
              <a:defRPr/>
            </a:pPr>
            <a:r>
              <a:rPr lang="hu-HU" sz="2400" dirty="0"/>
              <a:t>Ha egy lekérdezett oszlopnév több táblában is előfordul, jeleznünk kell, hogy melyik táblában lévőt szeretnénk.</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53</a:t>
            </a:fld>
            <a:endParaRPr lang="hu-HU" dirty="0"/>
          </a:p>
        </p:txBody>
      </p:sp>
    </p:spTree>
    <p:extLst>
      <p:ext uri="{BB962C8B-B14F-4D97-AF65-F5344CB8AC3E}">
        <p14:creationId xmlns:p14="http://schemas.microsoft.com/office/powerpoint/2010/main" val="943011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hu-HU"/>
              <a:t>Gyakorlás</a:t>
            </a:r>
          </a:p>
        </p:txBody>
      </p:sp>
      <p:sp>
        <p:nvSpPr>
          <p:cNvPr id="53251" name="Rectangle 3"/>
          <p:cNvSpPr>
            <a:spLocks noGrp="1" noChangeArrowheads="1"/>
          </p:cNvSpPr>
          <p:nvPr>
            <p:ph idx="1"/>
          </p:nvPr>
        </p:nvSpPr>
        <p:spPr/>
        <p:txBody>
          <a:bodyPr>
            <a:normAutofit/>
          </a:bodyPr>
          <a:lstStyle/>
          <a:p>
            <a:pPr eaLnBrk="1" hangingPunct="1">
              <a:defRPr/>
            </a:pPr>
            <a:r>
              <a:rPr lang="hu-HU" dirty="0"/>
              <a:t>Listázzuk a </a:t>
            </a:r>
            <a:r>
              <a:rPr lang="hu-HU" b="1" dirty="0"/>
              <a:t>dolgozó vezetéknevét, részlegének azonosítóját és a városának nevét</a:t>
            </a:r>
            <a:r>
              <a:rPr lang="hu-HU" dirty="0"/>
              <a:t>!</a:t>
            </a:r>
          </a:p>
          <a:p>
            <a:pPr lvl="1">
              <a:defRPr/>
            </a:pPr>
            <a:r>
              <a:rPr lang="hu-HU" dirty="0"/>
              <a:t>Itt már 3 db tábla szükséges</a:t>
            </a:r>
          </a:p>
          <a:p>
            <a:pPr lvl="1">
              <a:defRPr/>
            </a:pPr>
            <a:r>
              <a:rPr lang="hu-HU" dirty="0"/>
              <a:t>Tipp: mindegyik táblának kapcsolódnia kell valamelyik másik táblához! Tehát:</a:t>
            </a:r>
            <a:br>
              <a:rPr lang="hu-HU" dirty="0"/>
            </a:br>
            <a:r>
              <a:rPr lang="hu-HU" b="1" dirty="0"/>
              <a:t>n db </a:t>
            </a:r>
            <a:r>
              <a:rPr lang="hu-HU" dirty="0"/>
              <a:t>táblához </a:t>
            </a:r>
            <a:r>
              <a:rPr lang="hu-HU" b="1" dirty="0"/>
              <a:t>n-1 db </a:t>
            </a:r>
            <a:r>
              <a:rPr lang="hu-HU" dirty="0"/>
              <a:t>összekapcsolási feltétel</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54</a:t>
            </a:fld>
            <a:endParaRPr lang="hu-HU" dirty="0"/>
          </a:p>
        </p:txBody>
      </p:sp>
    </p:spTree>
    <p:extLst>
      <p:ext uri="{BB962C8B-B14F-4D97-AF65-F5344CB8AC3E}">
        <p14:creationId xmlns:p14="http://schemas.microsoft.com/office/powerpoint/2010/main" val="4058458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hu-HU"/>
              <a:t>Gyakorlás</a:t>
            </a:r>
          </a:p>
        </p:txBody>
      </p:sp>
      <p:sp>
        <p:nvSpPr>
          <p:cNvPr id="53251" name="Rectangle 3"/>
          <p:cNvSpPr>
            <a:spLocks noGrp="1" noChangeArrowheads="1"/>
          </p:cNvSpPr>
          <p:nvPr>
            <p:ph idx="1"/>
          </p:nvPr>
        </p:nvSpPr>
        <p:spPr/>
        <p:txBody>
          <a:bodyPr>
            <a:normAutofit/>
          </a:bodyPr>
          <a:lstStyle/>
          <a:p>
            <a:pPr>
              <a:buNone/>
              <a:defRPr/>
            </a:pPr>
            <a:r>
              <a:rPr lang="hu-HU" sz="3600" dirty="0">
                <a:latin typeface="Consolas" panose="020B0609020204030204" pitchFamily="49" charset="0"/>
              </a:rPr>
              <a:t>SELECT</a:t>
            </a:r>
            <a:r>
              <a:rPr lang="en-US" sz="3600" dirty="0">
                <a:latin typeface="Consolas" panose="020B0609020204030204" pitchFamily="49" charset="0"/>
              </a:rPr>
              <a:t> </a:t>
            </a:r>
            <a:r>
              <a:rPr lang="en-US" sz="3600" dirty="0" err="1">
                <a:latin typeface="Consolas" panose="020B0609020204030204" pitchFamily="49" charset="0"/>
              </a:rPr>
              <a:t>last_name</a:t>
            </a:r>
            <a:r>
              <a:rPr lang="en-US" sz="3600" dirty="0">
                <a:latin typeface="Consolas" panose="020B0609020204030204" pitchFamily="49" charset="0"/>
              </a:rPr>
              <a:t>, </a:t>
            </a:r>
            <a:r>
              <a:rPr lang="hu-HU" sz="3600" dirty="0" err="1">
                <a:latin typeface="Consolas" panose="020B0609020204030204" pitchFamily="49" charset="0"/>
              </a:rPr>
              <a:t>e.department</a:t>
            </a:r>
            <a:r>
              <a:rPr lang="en-US" sz="3600" dirty="0">
                <a:latin typeface="Consolas" panose="020B0609020204030204" pitchFamily="49" charset="0"/>
              </a:rPr>
              <a:t>_id, city </a:t>
            </a:r>
            <a:r>
              <a:rPr lang="hu-HU" sz="3600" dirty="0">
                <a:latin typeface="Consolas" panose="020B0609020204030204" pitchFamily="49" charset="0"/>
              </a:rPr>
              <a:t>FROM</a:t>
            </a:r>
            <a:r>
              <a:rPr lang="en-US" sz="3600" dirty="0">
                <a:latin typeface="Consolas" panose="020B0609020204030204" pitchFamily="49" charset="0"/>
              </a:rPr>
              <a:t> employees</a:t>
            </a:r>
            <a:r>
              <a:rPr lang="hu-HU" sz="3600" dirty="0">
                <a:latin typeface="Consolas" panose="020B0609020204030204" pitchFamily="49" charset="0"/>
              </a:rPr>
              <a:t> e</a:t>
            </a:r>
            <a:r>
              <a:rPr lang="en-US" sz="3600" dirty="0">
                <a:latin typeface="Consolas" panose="020B0609020204030204" pitchFamily="49" charset="0"/>
              </a:rPr>
              <a:t>, departments</a:t>
            </a:r>
            <a:r>
              <a:rPr lang="hu-HU" sz="3600" dirty="0">
                <a:latin typeface="Consolas" panose="020B0609020204030204" pitchFamily="49" charset="0"/>
              </a:rPr>
              <a:t> d</a:t>
            </a:r>
            <a:r>
              <a:rPr lang="en-US" sz="3600" dirty="0">
                <a:latin typeface="Consolas" panose="020B0609020204030204" pitchFamily="49" charset="0"/>
              </a:rPr>
              <a:t>, locations</a:t>
            </a:r>
            <a:r>
              <a:rPr lang="hu-HU" sz="3600" dirty="0">
                <a:latin typeface="Consolas" panose="020B0609020204030204" pitchFamily="49" charset="0"/>
              </a:rPr>
              <a:t> l</a:t>
            </a:r>
            <a:endParaRPr lang="en-US" sz="3600" dirty="0">
              <a:latin typeface="Consolas" panose="020B0609020204030204" pitchFamily="49" charset="0"/>
            </a:endParaRPr>
          </a:p>
          <a:p>
            <a:pPr>
              <a:buNone/>
              <a:defRPr/>
            </a:pPr>
            <a:r>
              <a:rPr lang="hu-HU" sz="3600" b="1" dirty="0">
                <a:latin typeface="Consolas" panose="020B0609020204030204" pitchFamily="49" charset="0"/>
              </a:rPr>
              <a:t>WHERE</a:t>
            </a:r>
            <a:r>
              <a:rPr lang="en-US" sz="3600" b="1" dirty="0">
                <a:latin typeface="Consolas" panose="020B0609020204030204" pitchFamily="49" charset="0"/>
              </a:rPr>
              <a:t> </a:t>
            </a:r>
            <a:r>
              <a:rPr lang="en-US" sz="3600" b="1" dirty="0" err="1">
                <a:latin typeface="Consolas" panose="020B0609020204030204" pitchFamily="49" charset="0"/>
              </a:rPr>
              <a:t>e.department_id</a:t>
            </a:r>
            <a:r>
              <a:rPr lang="en-US" sz="3600" b="1" dirty="0">
                <a:latin typeface="Consolas" panose="020B0609020204030204" pitchFamily="49" charset="0"/>
              </a:rPr>
              <a:t> = </a:t>
            </a:r>
            <a:r>
              <a:rPr lang="en-US" sz="3600" b="1" dirty="0" err="1">
                <a:latin typeface="Consolas" panose="020B0609020204030204" pitchFamily="49" charset="0"/>
              </a:rPr>
              <a:t>d.department_id</a:t>
            </a:r>
            <a:r>
              <a:rPr lang="en-US" sz="3600" b="1" dirty="0">
                <a:latin typeface="Consolas" panose="020B0609020204030204" pitchFamily="49" charset="0"/>
              </a:rPr>
              <a:t> </a:t>
            </a:r>
            <a:r>
              <a:rPr lang="hu-HU" sz="3600" b="1" dirty="0">
                <a:latin typeface="Consolas" panose="020B0609020204030204" pitchFamily="49" charset="0"/>
              </a:rPr>
              <a:t>AND</a:t>
            </a:r>
            <a:r>
              <a:rPr lang="en-US" sz="3600" b="1" dirty="0">
                <a:latin typeface="Consolas" panose="020B0609020204030204" pitchFamily="49" charset="0"/>
              </a:rPr>
              <a:t> </a:t>
            </a:r>
            <a:r>
              <a:rPr lang="en-US" sz="3600" b="1" dirty="0" err="1">
                <a:latin typeface="Consolas" panose="020B0609020204030204" pitchFamily="49" charset="0"/>
              </a:rPr>
              <a:t>d.location_id</a:t>
            </a:r>
            <a:r>
              <a:rPr lang="en-US" sz="3600" b="1" dirty="0">
                <a:latin typeface="Consolas" panose="020B0609020204030204" pitchFamily="49" charset="0"/>
              </a:rPr>
              <a:t> = </a:t>
            </a:r>
            <a:r>
              <a:rPr lang="hu-HU" sz="3600" b="1" dirty="0">
                <a:latin typeface="Consolas" panose="020B0609020204030204" pitchFamily="49" charset="0"/>
              </a:rPr>
              <a:t>l</a:t>
            </a:r>
            <a:r>
              <a:rPr lang="en-US" sz="3600" b="1" dirty="0">
                <a:latin typeface="Consolas" panose="020B0609020204030204" pitchFamily="49" charset="0"/>
              </a:rPr>
              <a:t>.</a:t>
            </a:r>
            <a:r>
              <a:rPr lang="en-US" sz="3600" b="1" dirty="0" err="1">
                <a:latin typeface="Consolas" panose="020B0609020204030204" pitchFamily="49" charset="0"/>
              </a:rPr>
              <a:t>location_id</a:t>
            </a:r>
            <a:r>
              <a:rPr lang="hu-HU" sz="3600" b="1" dirty="0">
                <a:latin typeface="Consolas" panose="020B0609020204030204" pitchFamily="49" charset="0"/>
              </a:rPr>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55</a:t>
            </a:fld>
            <a:endParaRPr lang="hu-HU" dirty="0"/>
          </a:p>
        </p:txBody>
      </p:sp>
    </p:spTree>
    <p:extLst>
      <p:ext uri="{BB962C8B-B14F-4D97-AF65-F5344CB8AC3E}">
        <p14:creationId xmlns:p14="http://schemas.microsoft.com/office/powerpoint/2010/main" val="37321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4">
            <a:extLst>
              <a:ext uri="{FF2B5EF4-FFF2-40B4-BE49-F238E27FC236}">
                <a16:creationId xmlns:a16="http://schemas.microsoft.com/office/drawing/2014/main" id="{FB1661FA-F31F-43BB-BE29-F0D4AB4E9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700808"/>
            <a:ext cx="6624736" cy="4824865"/>
          </a:xfrm>
        </p:spPr>
      </p:pic>
      <p:sp>
        <p:nvSpPr>
          <p:cNvPr id="49156" name="Rectangle 4"/>
          <p:cNvSpPr>
            <a:spLocks noGrp="1" noRot="1" noChangeArrowheads="1"/>
          </p:cNvSpPr>
          <p:nvPr>
            <p:ph type="title"/>
          </p:nvPr>
        </p:nvSpPr>
        <p:spPr/>
        <p:txBody>
          <a:bodyPr/>
          <a:lstStyle/>
          <a:p>
            <a:pPr eaLnBrk="1" hangingPunct="1">
              <a:defRPr/>
            </a:pPr>
            <a:r>
              <a:rPr lang="hu-HU"/>
              <a:t>Táblák összekapcsolása</a:t>
            </a:r>
          </a:p>
        </p:txBody>
      </p:sp>
      <p:sp>
        <p:nvSpPr>
          <p:cNvPr id="2" name="Ellipszis 1"/>
          <p:cNvSpPr/>
          <p:nvPr/>
        </p:nvSpPr>
        <p:spPr>
          <a:xfrm>
            <a:off x="5868144" y="3789040"/>
            <a:ext cx="648072" cy="864096"/>
          </a:xfrm>
          <a:prstGeom prst="ellipse">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 name="Dia számának helye 2"/>
          <p:cNvSpPr>
            <a:spLocks noGrp="1"/>
          </p:cNvSpPr>
          <p:nvPr>
            <p:ph type="sldNum" sz="quarter" idx="12"/>
          </p:nvPr>
        </p:nvSpPr>
        <p:spPr/>
        <p:txBody>
          <a:bodyPr/>
          <a:lstStyle/>
          <a:p>
            <a:pPr>
              <a:defRPr/>
            </a:pPr>
            <a:fld id="{F28E793E-1EE0-45C5-8374-5618E9DB5F16}" type="slidenum">
              <a:rPr lang="hu-HU" smtClean="0"/>
              <a:pPr>
                <a:defRPr/>
              </a:pPr>
              <a:t>56</a:t>
            </a:fld>
            <a:endParaRPr lang="hu-HU" dirty="0"/>
          </a:p>
        </p:txBody>
      </p:sp>
    </p:spTree>
    <p:extLst>
      <p:ext uri="{BB962C8B-B14F-4D97-AF65-F5344CB8AC3E}">
        <p14:creationId xmlns:p14="http://schemas.microsoft.com/office/powerpoint/2010/main" val="3015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hu-HU" dirty="0"/>
              <a:t>Gyakorlás</a:t>
            </a:r>
          </a:p>
        </p:txBody>
      </p:sp>
      <p:sp>
        <p:nvSpPr>
          <p:cNvPr id="52227" name="Rectangle 3"/>
          <p:cNvSpPr>
            <a:spLocks noGrp="1" noChangeArrowheads="1"/>
          </p:cNvSpPr>
          <p:nvPr>
            <p:ph idx="1"/>
          </p:nvPr>
        </p:nvSpPr>
        <p:spPr/>
        <p:txBody>
          <a:bodyPr>
            <a:normAutofit/>
          </a:bodyPr>
          <a:lstStyle/>
          <a:p>
            <a:pPr eaLnBrk="1" hangingPunct="1">
              <a:defRPr/>
            </a:pPr>
            <a:r>
              <a:rPr lang="hu-HU" dirty="0"/>
              <a:t>A dolgozók teljes neve mellé kerüljön oda a főnökük teljes neve (</a:t>
            </a:r>
            <a:r>
              <a:rPr lang="hu-HU" dirty="0" err="1"/>
              <a:t>firstname</a:t>
            </a:r>
            <a:r>
              <a:rPr lang="hu-HU" dirty="0"/>
              <a:t> + </a:t>
            </a:r>
            <a:r>
              <a:rPr lang="hu-HU" dirty="0" err="1"/>
              <a:t>lastname</a:t>
            </a:r>
            <a:r>
              <a:rPr lang="hu-HU" dirty="0"/>
              <a:t>)</a:t>
            </a:r>
          </a:p>
          <a:p>
            <a:pPr lvl="1">
              <a:defRPr/>
            </a:pPr>
            <a:r>
              <a:rPr lang="hu-HU" dirty="0"/>
              <a:t>Az </a:t>
            </a:r>
            <a:r>
              <a:rPr lang="hu-HU" dirty="0" err="1"/>
              <a:t>employees</a:t>
            </a:r>
            <a:r>
              <a:rPr lang="hu-HU" dirty="0"/>
              <a:t> táblát önmagával kapcsoljuk össze, a lekérdezésben azonban két külön táblaként viselkedik. Ezeket másodlagos elnevezéssel különböztethetjük meg:</a:t>
            </a:r>
            <a:br>
              <a:rPr lang="hu-HU" dirty="0"/>
            </a:br>
            <a:r>
              <a:rPr lang="hu-HU" dirty="0"/>
              <a:t/>
            </a:r>
            <a:br>
              <a:rPr lang="hu-HU" dirty="0"/>
            </a:br>
            <a:r>
              <a:rPr lang="hu-HU" sz="2400" dirty="0">
                <a:latin typeface="Consolas" panose="020B0609020204030204" pitchFamily="49" charset="0"/>
                <a:cs typeface="Consolas" panose="020B0609020204030204" pitchFamily="49" charset="0"/>
              </a:rPr>
              <a:t>...FROM </a:t>
            </a:r>
            <a:r>
              <a:rPr lang="hu-HU" sz="2400" dirty="0" err="1">
                <a:latin typeface="Consolas" panose="020B0609020204030204" pitchFamily="49" charset="0"/>
                <a:cs typeface="Consolas" panose="020B0609020204030204" pitchFamily="49" charset="0"/>
              </a:rPr>
              <a:t>employees</a:t>
            </a:r>
            <a:r>
              <a:rPr lang="hu-HU" sz="2400" dirty="0">
                <a:latin typeface="Consolas" panose="020B0609020204030204" pitchFamily="49" charset="0"/>
                <a:cs typeface="Consolas" panose="020B0609020204030204" pitchFamily="49" charset="0"/>
              </a:rPr>
              <a:t> e1, </a:t>
            </a:r>
            <a:r>
              <a:rPr lang="hu-HU" sz="2400" dirty="0" err="1">
                <a:latin typeface="Consolas" panose="020B0609020204030204" pitchFamily="49" charset="0"/>
                <a:cs typeface="Consolas" panose="020B0609020204030204" pitchFamily="49" charset="0"/>
              </a:rPr>
              <a:t>employees</a:t>
            </a:r>
            <a:r>
              <a:rPr lang="hu-HU" sz="2400" dirty="0">
                <a:latin typeface="Consolas" panose="020B0609020204030204" pitchFamily="49" charset="0"/>
                <a:cs typeface="Consolas" panose="020B0609020204030204" pitchFamily="49" charset="0"/>
              </a:rPr>
              <a:t> e2 ...</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57</a:t>
            </a:fld>
            <a:endParaRPr lang="hu-HU" dirty="0"/>
          </a:p>
        </p:txBody>
      </p:sp>
    </p:spTree>
    <p:extLst>
      <p:ext uri="{BB962C8B-B14F-4D97-AF65-F5344CB8AC3E}">
        <p14:creationId xmlns:p14="http://schemas.microsoft.com/office/powerpoint/2010/main" val="809762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hu-HU" dirty="0"/>
              <a:t>Példa</a:t>
            </a:r>
          </a:p>
        </p:txBody>
      </p:sp>
      <p:sp>
        <p:nvSpPr>
          <p:cNvPr id="52227" name="Rectangle 3"/>
          <p:cNvSpPr>
            <a:spLocks noGrp="1" noChangeArrowheads="1"/>
          </p:cNvSpPr>
          <p:nvPr>
            <p:ph idx="1"/>
          </p:nvPr>
        </p:nvSpPr>
        <p:spPr/>
        <p:txBody>
          <a:bodyPr>
            <a:normAutofit/>
          </a:bodyPr>
          <a:lstStyle/>
          <a:p>
            <a:pPr>
              <a:buNone/>
              <a:defRPr/>
            </a:pPr>
            <a:r>
              <a:rPr lang="hu-HU" sz="3600" dirty="0">
                <a:latin typeface="Consolas" panose="020B0609020204030204" pitchFamily="49" charset="0"/>
              </a:rPr>
              <a:t>SELECT e1.first_</a:t>
            </a:r>
            <a:r>
              <a:rPr lang="hu-HU" sz="3600" dirty="0" err="1">
                <a:latin typeface="Consolas" panose="020B0609020204030204" pitchFamily="49" charset="0"/>
              </a:rPr>
              <a:t>name</a:t>
            </a:r>
            <a:r>
              <a:rPr lang="hu-HU" sz="3600" dirty="0">
                <a:latin typeface="Consolas" panose="020B0609020204030204" pitchFamily="49" charset="0"/>
              </a:rPr>
              <a:t> || ' ' || e1.last_</a:t>
            </a:r>
            <a:r>
              <a:rPr lang="hu-HU" sz="3600" dirty="0" err="1">
                <a:latin typeface="Consolas" panose="020B0609020204030204" pitchFamily="49" charset="0"/>
              </a:rPr>
              <a:t>name</a:t>
            </a:r>
            <a:r>
              <a:rPr lang="hu-HU" sz="3600" dirty="0">
                <a:latin typeface="Consolas" panose="020B0609020204030204" pitchFamily="49" charset="0"/>
              </a:rPr>
              <a:t>  </a:t>
            </a:r>
            <a:r>
              <a:rPr lang="hu-HU" sz="3600" dirty="0" err="1">
                <a:latin typeface="Consolas" panose="020B0609020204030204" pitchFamily="49" charset="0"/>
              </a:rPr>
              <a:t>as</a:t>
            </a:r>
            <a:r>
              <a:rPr lang="hu-HU" sz="3600" dirty="0">
                <a:latin typeface="Consolas" panose="020B0609020204030204" pitchFamily="49" charset="0"/>
              </a:rPr>
              <a:t> Főnök, e2.first_</a:t>
            </a:r>
            <a:r>
              <a:rPr lang="hu-HU" sz="3600" dirty="0" err="1">
                <a:latin typeface="Consolas" panose="020B0609020204030204" pitchFamily="49" charset="0"/>
              </a:rPr>
              <a:t>name</a:t>
            </a:r>
            <a:r>
              <a:rPr lang="hu-HU" sz="3600" dirty="0">
                <a:latin typeface="Consolas" panose="020B0609020204030204" pitchFamily="49" charset="0"/>
              </a:rPr>
              <a:t> || ' ' || e2.last_</a:t>
            </a:r>
            <a:r>
              <a:rPr lang="hu-HU" sz="3600" dirty="0" err="1">
                <a:latin typeface="Consolas" panose="020B0609020204030204" pitchFamily="49" charset="0"/>
              </a:rPr>
              <a:t>name</a:t>
            </a:r>
            <a:r>
              <a:rPr lang="hu-HU" sz="3600" dirty="0">
                <a:latin typeface="Consolas" panose="020B0609020204030204" pitchFamily="49" charset="0"/>
              </a:rPr>
              <a:t> </a:t>
            </a:r>
            <a:r>
              <a:rPr lang="hu-HU" sz="3600" dirty="0" err="1">
                <a:latin typeface="Consolas" panose="020B0609020204030204" pitchFamily="49" charset="0"/>
              </a:rPr>
              <a:t>as</a:t>
            </a:r>
            <a:r>
              <a:rPr lang="hu-HU" sz="3600" dirty="0">
                <a:latin typeface="Consolas" panose="020B0609020204030204" pitchFamily="49" charset="0"/>
              </a:rPr>
              <a:t> Beosztott FROM</a:t>
            </a:r>
          </a:p>
          <a:p>
            <a:pPr>
              <a:buNone/>
              <a:defRPr/>
            </a:pPr>
            <a:r>
              <a:rPr lang="hu-HU" sz="3600" dirty="0" err="1">
                <a:latin typeface="Consolas" panose="020B0609020204030204" pitchFamily="49" charset="0"/>
              </a:rPr>
              <a:t>employees</a:t>
            </a:r>
            <a:r>
              <a:rPr lang="hu-HU" sz="3600" dirty="0">
                <a:latin typeface="Consolas" panose="020B0609020204030204" pitchFamily="49" charset="0"/>
              </a:rPr>
              <a:t> e1, </a:t>
            </a:r>
            <a:r>
              <a:rPr lang="hu-HU" sz="3600" dirty="0" err="1">
                <a:latin typeface="Consolas" panose="020B0609020204030204" pitchFamily="49" charset="0"/>
              </a:rPr>
              <a:t>employees</a:t>
            </a:r>
            <a:r>
              <a:rPr lang="hu-HU" sz="3600" dirty="0">
                <a:latin typeface="Consolas" panose="020B0609020204030204" pitchFamily="49" charset="0"/>
              </a:rPr>
              <a:t> e2</a:t>
            </a:r>
          </a:p>
          <a:p>
            <a:pPr>
              <a:buNone/>
              <a:defRPr/>
            </a:pPr>
            <a:r>
              <a:rPr lang="hu-HU" sz="3600" b="1" dirty="0">
                <a:latin typeface="Consolas" panose="020B0609020204030204" pitchFamily="49" charset="0"/>
              </a:rPr>
              <a:t>WHERE e1.employee_</a:t>
            </a:r>
            <a:r>
              <a:rPr lang="hu-HU" sz="3600" b="1" dirty="0" err="1">
                <a:latin typeface="Consolas" panose="020B0609020204030204" pitchFamily="49" charset="0"/>
              </a:rPr>
              <a:t>id</a:t>
            </a:r>
            <a:r>
              <a:rPr lang="hu-HU" sz="3600" b="1" dirty="0">
                <a:latin typeface="Consolas" panose="020B0609020204030204" pitchFamily="49" charset="0"/>
              </a:rPr>
              <a:t> = e2.manager_</a:t>
            </a:r>
            <a:r>
              <a:rPr lang="hu-HU" sz="3600" b="1" dirty="0" err="1">
                <a:latin typeface="Consolas" panose="020B0609020204030204" pitchFamily="49" charset="0"/>
              </a:rPr>
              <a:t>id</a:t>
            </a:r>
            <a:r>
              <a:rPr lang="hu-HU" sz="3600" b="1" dirty="0">
                <a:latin typeface="Consolas" panose="020B0609020204030204" pitchFamily="49" charset="0"/>
              </a:rPr>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58</a:t>
            </a:fld>
            <a:endParaRPr lang="hu-HU" dirty="0"/>
          </a:p>
        </p:txBody>
      </p:sp>
    </p:spTree>
    <p:extLst>
      <p:ext uri="{BB962C8B-B14F-4D97-AF65-F5344CB8AC3E}">
        <p14:creationId xmlns:p14="http://schemas.microsoft.com/office/powerpoint/2010/main" val="1824392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defRPr/>
            </a:pPr>
            <a:r>
              <a:rPr lang="hu-HU"/>
              <a:t>Gyakorlás</a:t>
            </a:r>
          </a:p>
        </p:txBody>
      </p:sp>
      <p:sp>
        <p:nvSpPr>
          <p:cNvPr id="54275" name="Rectangle 3"/>
          <p:cNvSpPr>
            <a:spLocks noGrp="1" noChangeArrowheads="1"/>
          </p:cNvSpPr>
          <p:nvPr>
            <p:ph idx="1"/>
          </p:nvPr>
        </p:nvSpPr>
        <p:spPr>
          <a:xfrm>
            <a:off x="1043608" y="1447800"/>
            <a:ext cx="8100392" cy="4800600"/>
          </a:xfrm>
        </p:spPr>
        <p:txBody>
          <a:bodyPr>
            <a:normAutofit/>
          </a:bodyPr>
          <a:lstStyle/>
          <a:p>
            <a:pPr eaLnBrk="1" hangingPunct="1">
              <a:defRPr/>
            </a:pPr>
            <a:r>
              <a:rPr lang="hu-HU" dirty="0"/>
              <a:t>Most a főnök és a beosztott nevén kívül jelenítsük meg kettejük fizetésének a különbségét is!</a:t>
            </a:r>
          </a:p>
          <a:p>
            <a:pPr lvl="1">
              <a:defRPr/>
            </a:pPr>
            <a:r>
              <a:rPr lang="hu-HU" dirty="0"/>
              <a:t>Tipp: a főnök mindig többet keres, mint a beosztottja.</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59</a:t>
            </a:fld>
            <a:endParaRPr lang="hu-HU" dirty="0"/>
          </a:p>
        </p:txBody>
      </p:sp>
    </p:spTree>
    <p:extLst>
      <p:ext uri="{BB962C8B-B14F-4D97-AF65-F5344CB8AC3E}">
        <p14:creationId xmlns:p14="http://schemas.microsoft.com/office/powerpoint/2010/main" val="302998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Bevezetés</a:t>
            </a:r>
          </a:p>
        </p:txBody>
      </p:sp>
      <p:sp>
        <p:nvSpPr>
          <p:cNvPr id="3" name="Tartalom helye 2"/>
          <p:cNvSpPr>
            <a:spLocks noGrp="1"/>
          </p:cNvSpPr>
          <p:nvPr>
            <p:ph idx="1"/>
          </p:nvPr>
        </p:nvSpPr>
        <p:spPr>
          <a:xfrm>
            <a:off x="1435608" y="1447800"/>
            <a:ext cx="7708392" cy="5077544"/>
          </a:xfrm>
        </p:spPr>
        <p:txBody>
          <a:bodyPr>
            <a:normAutofit fontScale="70000" lnSpcReduction="20000"/>
          </a:bodyPr>
          <a:lstStyle/>
          <a:p>
            <a:pPr marL="82296" indent="0">
              <a:buNone/>
            </a:pPr>
            <a:r>
              <a:rPr lang="hu-HU" dirty="0" smtClean="0"/>
              <a:t>Munkakörnyezet</a:t>
            </a:r>
            <a:endParaRPr lang="hu-HU" dirty="0"/>
          </a:p>
          <a:p>
            <a:r>
              <a:rPr lang="hu-HU" dirty="0"/>
              <a:t>Virtuális gép </a:t>
            </a:r>
            <a:br>
              <a:rPr lang="hu-HU" dirty="0"/>
            </a:br>
            <a:r>
              <a:rPr lang="hu-HU" dirty="0" smtClean="0"/>
              <a:t>C</a:t>
            </a:r>
            <a:r>
              <a:rPr lang="hu-HU" dirty="0"/>
              <a:t>:\VM\Oracle </a:t>
            </a:r>
            <a:r>
              <a:rPr lang="hu-HU" dirty="0" smtClean="0"/>
              <a:t>12c\Oracle.vmx</a:t>
            </a:r>
          </a:p>
          <a:p>
            <a:r>
              <a:rPr lang="hu-HU" dirty="0" smtClean="0"/>
              <a:t>SQL </a:t>
            </a:r>
            <a:r>
              <a:rPr lang="hu-HU" dirty="0"/>
              <a:t>Developer, SQL*Plus + </a:t>
            </a:r>
            <a:r>
              <a:rPr lang="hu-HU" dirty="0" smtClean="0"/>
              <a:t>szövegszerkesztő</a:t>
            </a:r>
          </a:p>
          <a:p>
            <a:r>
              <a:rPr lang="hu-HU" dirty="0" smtClean="0"/>
              <a:t>Felhasználók</a:t>
            </a:r>
            <a:r>
              <a:rPr lang="hu-HU" dirty="0"/>
              <a:t>: </a:t>
            </a:r>
            <a:br>
              <a:rPr lang="hu-HU" dirty="0"/>
            </a:br>
            <a:r>
              <a:rPr lang="hu-HU" dirty="0"/>
              <a:t>hr / hr</a:t>
            </a:r>
            <a:br>
              <a:rPr lang="hu-HU" dirty="0"/>
            </a:br>
            <a:r>
              <a:rPr lang="hu-HU" dirty="0"/>
              <a:t>magyar / </a:t>
            </a:r>
            <a:r>
              <a:rPr lang="hu-HU" dirty="0" smtClean="0"/>
              <a:t>Tigris-1</a:t>
            </a:r>
          </a:p>
          <a:p>
            <a:r>
              <a:rPr lang="hu-HU" dirty="0" smtClean="0"/>
              <a:t>Otthonra letölthető:</a:t>
            </a:r>
          </a:p>
          <a:p>
            <a:pPr lvl="1"/>
            <a:r>
              <a:rPr lang="hu-HU" dirty="0" smtClean="0"/>
              <a:t>Moodle</a:t>
            </a:r>
          </a:p>
          <a:p>
            <a:r>
              <a:rPr lang="hu-HU" dirty="0" smtClean="0">
                <a:hlinkClick r:id="rId2"/>
              </a:rPr>
              <a:t>https</a:t>
            </a:r>
            <a:r>
              <a:rPr lang="hu-HU" dirty="0">
                <a:hlinkClick r:id="rId2"/>
              </a:rPr>
              <a:t>://</a:t>
            </a:r>
            <a:r>
              <a:rPr lang="hu-HU" dirty="0" smtClean="0">
                <a:hlinkClick r:id="rId2"/>
              </a:rPr>
              <a:t>github.com/oracle/db-sample-schemas/releases/tag/v12.2.0.1</a:t>
            </a:r>
            <a:r>
              <a:rPr lang="hu-HU" dirty="0" smtClean="0"/>
              <a:t/>
            </a:r>
            <a:br>
              <a:rPr lang="hu-HU" dirty="0" smtClean="0"/>
            </a:br>
            <a:endParaRPr lang="hu-HU" dirty="0" smtClean="0"/>
          </a:p>
          <a:p>
            <a:r>
              <a:rPr lang="hu-HU" dirty="0" smtClean="0"/>
              <a:t>Oracle </a:t>
            </a:r>
            <a:r>
              <a:rPr lang="hu-HU" dirty="0"/>
              <a:t>12c VM </a:t>
            </a:r>
            <a:r>
              <a:rPr lang="hu-HU" dirty="0" smtClean="0"/>
              <a:t>letöltése még innen:</a:t>
            </a:r>
            <a:r>
              <a:rPr lang="hu-HU" dirty="0"/>
              <a:t/>
            </a:r>
            <a:br>
              <a:rPr lang="hu-HU" dirty="0"/>
            </a:br>
            <a:r>
              <a:rPr lang="hu-HU" dirty="0" smtClean="0">
                <a:hlinkClick r:id="rId3"/>
              </a:rPr>
              <a:t>https</a:t>
            </a:r>
            <a:r>
              <a:rPr lang="hu-HU" dirty="0">
                <a:hlinkClick r:id="rId3"/>
              </a:rPr>
              <a:t>://drive.google.com/drive/folders/1_RMDoEwulBE2ntCxuZQ0EkfPSRF5EVj9?usp=sharing</a:t>
            </a:r>
            <a:r>
              <a:rPr lang="hu-HU" dirty="0"/>
              <a:t>.</a:t>
            </a:r>
          </a:p>
          <a:p>
            <a:pPr lvl="1"/>
            <a:endParaRPr lang="hu-HU" dirty="0"/>
          </a:p>
          <a:p>
            <a:pPr marL="82296" indent="0">
              <a:buNone/>
            </a:pPr>
            <a:endParaRPr lang="hu-HU" dirty="0"/>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6</a:t>
            </a:fld>
            <a:endParaRPr lang="hu-HU"/>
          </a:p>
        </p:txBody>
      </p:sp>
      <p:sp>
        <p:nvSpPr>
          <p:cNvPr id="5" name="Szövegdoboz 4">
            <a:extLst>
              <a:ext uri="{FF2B5EF4-FFF2-40B4-BE49-F238E27FC236}">
                <a16:creationId xmlns:a16="http://schemas.microsoft.com/office/drawing/2014/main" id="{F361A358-DF5D-4F84-8010-C4A2AB3F5ADF}"/>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6939139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defRPr/>
            </a:pPr>
            <a:r>
              <a:rPr lang="hu-HU"/>
              <a:t>Gyakorlás</a:t>
            </a:r>
          </a:p>
        </p:txBody>
      </p:sp>
      <p:sp>
        <p:nvSpPr>
          <p:cNvPr id="54275" name="Rectangle 3"/>
          <p:cNvSpPr>
            <a:spLocks noGrp="1" noChangeArrowheads="1"/>
          </p:cNvSpPr>
          <p:nvPr>
            <p:ph idx="1"/>
          </p:nvPr>
        </p:nvSpPr>
        <p:spPr>
          <a:xfrm>
            <a:off x="1043608" y="1447800"/>
            <a:ext cx="8100392" cy="4800600"/>
          </a:xfrm>
        </p:spPr>
        <p:txBody>
          <a:bodyPr>
            <a:normAutofit/>
          </a:bodyPr>
          <a:lstStyle/>
          <a:p>
            <a:pPr>
              <a:buNone/>
              <a:defRPr/>
            </a:pPr>
            <a:r>
              <a:rPr lang="hu-HU" dirty="0">
                <a:latin typeface="Consolas" panose="020B0609020204030204" pitchFamily="49" charset="0"/>
              </a:rPr>
              <a:t>SELECT e1.first_</a:t>
            </a:r>
            <a:r>
              <a:rPr lang="hu-HU" dirty="0" err="1">
                <a:latin typeface="Consolas" panose="020B0609020204030204" pitchFamily="49" charset="0"/>
              </a:rPr>
              <a:t>name</a:t>
            </a:r>
            <a:r>
              <a:rPr lang="hu-HU" dirty="0">
                <a:latin typeface="Consolas" panose="020B0609020204030204" pitchFamily="49" charset="0"/>
              </a:rPr>
              <a:t> || ' ' || e1.last_</a:t>
            </a:r>
            <a:r>
              <a:rPr lang="hu-HU" dirty="0" err="1">
                <a:latin typeface="Consolas" panose="020B0609020204030204" pitchFamily="49" charset="0"/>
              </a:rPr>
              <a:t>name</a:t>
            </a:r>
            <a:r>
              <a:rPr lang="hu-HU" dirty="0">
                <a:latin typeface="Consolas" panose="020B0609020204030204" pitchFamily="49" charset="0"/>
              </a:rPr>
              <a:t>  </a:t>
            </a:r>
            <a:r>
              <a:rPr lang="hu-HU" dirty="0" err="1">
                <a:latin typeface="Consolas" panose="020B0609020204030204" pitchFamily="49" charset="0"/>
              </a:rPr>
              <a:t>as</a:t>
            </a:r>
            <a:r>
              <a:rPr lang="hu-HU" dirty="0">
                <a:latin typeface="Consolas" panose="020B0609020204030204" pitchFamily="49" charset="0"/>
              </a:rPr>
              <a:t> Főnök, e2.first_</a:t>
            </a:r>
            <a:r>
              <a:rPr lang="hu-HU" dirty="0" err="1">
                <a:latin typeface="Consolas" panose="020B0609020204030204" pitchFamily="49" charset="0"/>
              </a:rPr>
              <a:t>name</a:t>
            </a:r>
            <a:r>
              <a:rPr lang="hu-HU" dirty="0">
                <a:latin typeface="Consolas" panose="020B0609020204030204" pitchFamily="49" charset="0"/>
              </a:rPr>
              <a:t> || ' ' || e2.last_</a:t>
            </a:r>
            <a:r>
              <a:rPr lang="hu-HU" dirty="0" err="1">
                <a:latin typeface="Consolas" panose="020B0609020204030204" pitchFamily="49" charset="0"/>
              </a:rPr>
              <a:t>name</a:t>
            </a:r>
            <a:r>
              <a:rPr lang="hu-HU" dirty="0">
                <a:latin typeface="Consolas" panose="020B0609020204030204" pitchFamily="49" charset="0"/>
              </a:rPr>
              <a:t> </a:t>
            </a:r>
            <a:r>
              <a:rPr lang="hu-HU" dirty="0" err="1">
                <a:latin typeface="Consolas" panose="020B0609020204030204" pitchFamily="49" charset="0"/>
              </a:rPr>
              <a:t>as</a:t>
            </a:r>
            <a:r>
              <a:rPr lang="hu-HU" dirty="0">
                <a:latin typeface="Consolas" panose="020B0609020204030204" pitchFamily="49" charset="0"/>
              </a:rPr>
              <a:t> Beosztott,</a:t>
            </a:r>
          </a:p>
          <a:p>
            <a:pPr>
              <a:buNone/>
              <a:defRPr/>
            </a:pPr>
            <a:r>
              <a:rPr lang="hu-HU" dirty="0">
                <a:latin typeface="Consolas" panose="020B0609020204030204" pitchFamily="49" charset="0"/>
              </a:rPr>
              <a:t>e1.salary - e2.salary </a:t>
            </a:r>
            <a:r>
              <a:rPr lang="hu-HU" dirty="0" err="1">
                <a:latin typeface="Consolas" panose="020B0609020204030204" pitchFamily="49" charset="0"/>
              </a:rPr>
              <a:t>as</a:t>
            </a:r>
            <a:r>
              <a:rPr lang="hu-HU" dirty="0">
                <a:latin typeface="Consolas" panose="020B0609020204030204" pitchFamily="49" charset="0"/>
              </a:rPr>
              <a:t> Különbség FROM</a:t>
            </a:r>
          </a:p>
          <a:p>
            <a:pPr>
              <a:buNone/>
              <a:defRPr/>
            </a:pPr>
            <a:r>
              <a:rPr lang="hu-HU" dirty="0" err="1">
                <a:latin typeface="Consolas" panose="020B0609020204030204" pitchFamily="49" charset="0"/>
              </a:rPr>
              <a:t>employees</a:t>
            </a:r>
            <a:r>
              <a:rPr lang="hu-HU" dirty="0">
                <a:latin typeface="Consolas" panose="020B0609020204030204" pitchFamily="49" charset="0"/>
              </a:rPr>
              <a:t> e1, </a:t>
            </a:r>
            <a:r>
              <a:rPr lang="hu-HU" dirty="0" err="1">
                <a:latin typeface="Consolas" panose="020B0609020204030204" pitchFamily="49" charset="0"/>
              </a:rPr>
              <a:t>employees</a:t>
            </a:r>
            <a:r>
              <a:rPr lang="hu-HU" dirty="0">
                <a:latin typeface="Consolas" panose="020B0609020204030204" pitchFamily="49" charset="0"/>
              </a:rPr>
              <a:t> e2</a:t>
            </a:r>
          </a:p>
          <a:p>
            <a:pPr>
              <a:buNone/>
              <a:defRPr/>
            </a:pPr>
            <a:r>
              <a:rPr lang="hu-HU" dirty="0">
                <a:latin typeface="Consolas" panose="020B0609020204030204" pitchFamily="49" charset="0"/>
              </a:rPr>
              <a:t>WHERE e1.employee_</a:t>
            </a:r>
            <a:r>
              <a:rPr lang="hu-HU" dirty="0" err="1">
                <a:latin typeface="Consolas" panose="020B0609020204030204" pitchFamily="49" charset="0"/>
              </a:rPr>
              <a:t>id</a:t>
            </a:r>
            <a:r>
              <a:rPr lang="hu-HU" dirty="0">
                <a:latin typeface="Consolas" panose="020B0609020204030204" pitchFamily="49" charset="0"/>
              </a:rPr>
              <a:t> = e2.manager_</a:t>
            </a:r>
            <a:r>
              <a:rPr lang="hu-HU" dirty="0" err="1">
                <a:latin typeface="Consolas" panose="020B0609020204030204" pitchFamily="49" charset="0"/>
              </a:rPr>
              <a:t>id</a:t>
            </a:r>
            <a:r>
              <a:rPr lang="hu-HU" dirty="0">
                <a:latin typeface="Consolas" panose="020B0609020204030204" pitchFamily="49" charset="0"/>
              </a:rPr>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60</a:t>
            </a:fld>
            <a:endParaRPr lang="hu-HU" dirty="0"/>
          </a:p>
        </p:txBody>
      </p:sp>
    </p:spTree>
    <p:extLst>
      <p:ext uri="{BB962C8B-B14F-4D97-AF65-F5344CB8AC3E}">
        <p14:creationId xmlns:p14="http://schemas.microsoft.com/office/powerpoint/2010/main" val="3850466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defRPr/>
            </a:pPr>
            <a:r>
              <a:rPr lang="hu-HU"/>
              <a:t>Összekapcsolás típusok</a:t>
            </a:r>
          </a:p>
        </p:txBody>
      </p:sp>
      <p:sp>
        <p:nvSpPr>
          <p:cNvPr id="57347" name="Rectangle 3"/>
          <p:cNvSpPr>
            <a:spLocks noGrp="1" noChangeArrowheads="1"/>
          </p:cNvSpPr>
          <p:nvPr>
            <p:ph idx="1"/>
          </p:nvPr>
        </p:nvSpPr>
        <p:spPr>
          <a:xfrm>
            <a:off x="1435608" y="1447800"/>
            <a:ext cx="7528880" cy="4800600"/>
          </a:xfrm>
        </p:spPr>
        <p:txBody>
          <a:bodyPr>
            <a:normAutofit fontScale="92500" lnSpcReduction="20000"/>
          </a:bodyPr>
          <a:lstStyle/>
          <a:p>
            <a:pPr eaLnBrk="1" hangingPunct="1">
              <a:defRPr/>
            </a:pPr>
            <a:r>
              <a:rPr lang="hu-HU" dirty="0"/>
              <a:t>INNER  JOIN</a:t>
            </a:r>
          </a:p>
          <a:p>
            <a:pPr lvl="1">
              <a:defRPr/>
            </a:pPr>
            <a:r>
              <a:rPr lang="hu-HU" dirty="0"/>
              <a:t>Ugyanaz, mint eddig a WHERE feltétellel: csak azokat a rekordokat listázzuk, amelyeknek van megfelelője a másik táblában.</a:t>
            </a:r>
          </a:p>
          <a:p>
            <a:pPr eaLnBrk="1" hangingPunct="1">
              <a:defRPr/>
            </a:pPr>
            <a:r>
              <a:rPr lang="hu-HU" dirty="0"/>
              <a:t>LEFT [OUTER] JOIN</a:t>
            </a:r>
          </a:p>
          <a:p>
            <a:pPr lvl="1">
              <a:defRPr/>
            </a:pPr>
            <a:r>
              <a:rPr lang="hu-HU" dirty="0"/>
              <a:t>A bal oldalán szereplő táblából minden rekord (amelyiknek nincs megfelelője, ott NULL szerepel a másik tábla mezői helyén)</a:t>
            </a:r>
          </a:p>
          <a:p>
            <a:pPr>
              <a:defRPr/>
            </a:pPr>
            <a:r>
              <a:rPr lang="hu-HU" dirty="0"/>
              <a:t>RIGHT [OUTER] JOIN</a:t>
            </a:r>
          </a:p>
          <a:p>
            <a:pPr lvl="1">
              <a:defRPr/>
            </a:pPr>
            <a:r>
              <a:rPr lang="hu-HU" dirty="0"/>
              <a:t>A jobb oldalán szereplő táblából minden rekord</a:t>
            </a:r>
          </a:p>
          <a:p>
            <a:pPr>
              <a:defRPr/>
            </a:pPr>
            <a:r>
              <a:rPr lang="hu-HU" dirty="0"/>
              <a:t>FULL [OUTER] JOIN</a:t>
            </a:r>
          </a:p>
          <a:p>
            <a:pPr lvl="1">
              <a:defRPr/>
            </a:pPr>
            <a:r>
              <a:rPr lang="hu-HU" dirty="0"/>
              <a:t>Mindkét táblából minden rekord</a:t>
            </a:r>
          </a:p>
          <a:p>
            <a:pPr eaLnBrk="1" hangingPunct="1">
              <a:defRPr/>
            </a:pPr>
            <a:endParaRPr lang="hu-HU" dirty="0"/>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61</a:t>
            </a:fld>
            <a:endParaRPr lang="hu-HU" dirty="0"/>
          </a:p>
        </p:txBody>
      </p:sp>
    </p:spTree>
    <p:extLst>
      <p:ext uri="{BB962C8B-B14F-4D97-AF65-F5344CB8AC3E}">
        <p14:creationId xmlns:p14="http://schemas.microsoft.com/office/powerpoint/2010/main" val="2356325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defRPr/>
            </a:pPr>
            <a:r>
              <a:rPr lang="hu-HU"/>
              <a:t>Összekapcsolás típusok</a:t>
            </a:r>
          </a:p>
        </p:txBody>
      </p:sp>
      <p:sp>
        <p:nvSpPr>
          <p:cNvPr id="57347" name="Rectangle 3"/>
          <p:cNvSpPr>
            <a:spLocks noGrp="1" noChangeArrowheads="1"/>
          </p:cNvSpPr>
          <p:nvPr>
            <p:ph idx="1"/>
          </p:nvPr>
        </p:nvSpPr>
        <p:spPr>
          <a:xfrm>
            <a:off x="1435608" y="1447800"/>
            <a:ext cx="7384864" cy="5149552"/>
          </a:xfrm>
        </p:spPr>
        <p:txBody>
          <a:bodyPr>
            <a:normAutofit fontScale="92500" lnSpcReduction="10000"/>
          </a:bodyPr>
          <a:lstStyle/>
          <a:p>
            <a:pPr eaLnBrk="1" hangingPunct="1">
              <a:defRPr/>
            </a:pPr>
            <a:r>
              <a:rPr lang="hu-HU" dirty="0"/>
              <a:t>NATURAL  JOIN</a:t>
            </a:r>
          </a:p>
          <a:p>
            <a:pPr lvl="1">
              <a:defRPr/>
            </a:pPr>
            <a:r>
              <a:rPr lang="hu-HU" dirty="0"/>
              <a:t>azaz </a:t>
            </a:r>
            <a:r>
              <a:rPr lang="hu-HU" i="1" dirty="0" err="1"/>
              <a:t>natural</a:t>
            </a:r>
            <a:r>
              <a:rPr lang="hu-HU" i="1" dirty="0"/>
              <a:t> </a:t>
            </a:r>
            <a:r>
              <a:rPr lang="hu-HU" i="1" dirty="0" err="1"/>
              <a:t>inner</a:t>
            </a:r>
            <a:r>
              <a:rPr lang="hu-HU" i="1" dirty="0"/>
              <a:t> </a:t>
            </a:r>
            <a:r>
              <a:rPr lang="hu-HU" i="1" dirty="0" err="1"/>
              <a:t>join</a:t>
            </a:r>
            <a:endParaRPr lang="hu-HU" i="1" dirty="0"/>
          </a:p>
          <a:p>
            <a:pPr lvl="1">
              <a:defRPr/>
            </a:pPr>
            <a:r>
              <a:rPr lang="hu-HU" dirty="0"/>
              <a:t>"automatikus" </a:t>
            </a:r>
            <a:r>
              <a:rPr lang="hu-HU" dirty="0" err="1"/>
              <a:t>inner</a:t>
            </a:r>
            <a:r>
              <a:rPr lang="hu-HU" dirty="0"/>
              <a:t> </a:t>
            </a:r>
            <a:r>
              <a:rPr lang="hu-HU" dirty="0" err="1"/>
              <a:t>join</a:t>
            </a:r>
            <a:r>
              <a:rPr lang="hu-HU" dirty="0"/>
              <a:t>: az összekapcsolást az egyező nevű oszlopok szerint végzi el, tehát NEM kell megadni az összekapcsoláshoz használt oszlopokat</a:t>
            </a:r>
          </a:p>
          <a:p>
            <a:pPr lvl="1">
              <a:defRPr/>
            </a:pPr>
            <a:r>
              <a:rPr lang="hu-HU" dirty="0"/>
              <a:t>NEM használható tehát pl. ezekre: </a:t>
            </a:r>
            <a:br>
              <a:rPr lang="hu-HU" dirty="0"/>
            </a:br>
            <a:r>
              <a:rPr lang="hu-HU" dirty="0" err="1"/>
              <a:t>employees</a:t>
            </a:r>
            <a:r>
              <a:rPr lang="hu-HU" dirty="0"/>
              <a:t> - </a:t>
            </a:r>
            <a:r>
              <a:rPr lang="hu-HU" dirty="0" err="1"/>
              <a:t>employees</a:t>
            </a:r>
            <a:r>
              <a:rPr lang="hu-HU" dirty="0"/>
              <a:t>, </a:t>
            </a:r>
            <a:br>
              <a:rPr lang="hu-HU" dirty="0"/>
            </a:br>
            <a:r>
              <a:rPr lang="hu-HU" dirty="0" err="1"/>
              <a:t>employees</a:t>
            </a:r>
            <a:r>
              <a:rPr lang="hu-HU" dirty="0"/>
              <a:t> - </a:t>
            </a:r>
            <a:r>
              <a:rPr lang="hu-HU" dirty="0" err="1"/>
              <a:t>departments</a:t>
            </a:r>
            <a:r>
              <a:rPr lang="hu-HU" dirty="0"/>
              <a:t> </a:t>
            </a:r>
            <a:r>
              <a:rPr lang="hu-HU" i="1" dirty="0"/>
              <a:t>(</a:t>
            </a:r>
            <a:r>
              <a:rPr lang="hu-HU" i="1" dirty="0" err="1"/>
              <a:t>manager</a:t>
            </a:r>
            <a:r>
              <a:rPr lang="hu-HU" i="1" dirty="0"/>
              <a:t>_</a:t>
            </a:r>
            <a:r>
              <a:rPr lang="hu-HU" i="1" dirty="0" err="1"/>
              <a:t>id</a:t>
            </a:r>
            <a:r>
              <a:rPr lang="hu-HU" i="1" dirty="0"/>
              <a:t>!)</a:t>
            </a:r>
            <a:br>
              <a:rPr lang="hu-HU" i="1" dirty="0"/>
            </a:br>
            <a:r>
              <a:rPr lang="hu-HU" dirty="0" err="1"/>
              <a:t>employees</a:t>
            </a:r>
            <a:r>
              <a:rPr lang="hu-HU" dirty="0"/>
              <a:t> - </a:t>
            </a:r>
            <a:r>
              <a:rPr lang="hu-HU" dirty="0" err="1"/>
              <a:t>job</a:t>
            </a:r>
            <a:r>
              <a:rPr lang="hu-HU" dirty="0"/>
              <a:t>_</a:t>
            </a:r>
            <a:r>
              <a:rPr lang="hu-HU" dirty="0" err="1"/>
              <a:t>history</a:t>
            </a:r>
            <a:r>
              <a:rPr lang="hu-HU" dirty="0"/>
              <a:t> (</a:t>
            </a:r>
            <a:r>
              <a:rPr lang="hu-HU" i="1" dirty="0" err="1"/>
              <a:t>job</a:t>
            </a:r>
            <a:r>
              <a:rPr lang="hu-HU" i="1" dirty="0"/>
              <a:t>_</a:t>
            </a:r>
            <a:r>
              <a:rPr lang="hu-HU" i="1" dirty="0" err="1"/>
              <a:t>id</a:t>
            </a:r>
            <a:r>
              <a:rPr lang="hu-HU" i="1" dirty="0"/>
              <a:t>!</a:t>
            </a:r>
            <a:r>
              <a:rPr lang="hu-HU" dirty="0"/>
              <a:t>)</a:t>
            </a:r>
            <a:endParaRPr lang="hu-HU" i="1" dirty="0"/>
          </a:p>
          <a:p>
            <a:pPr lvl="1">
              <a:spcBef>
                <a:spcPts val="1800"/>
              </a:spcBef>
              <a:defRPr/>
            </a:pPr>
            <a:r>
              <a:rPr lang="hu-HU" sz="2600" dirty="0"/>
              <a:t>létezik </a:t>
            </a:r>
            <a:r>
              <a:rPr lang="hu-HU" sz="2600" i="1" dirty="0" err="1"/>
              <a:t>natural</a:t>
            </a:r>
            <a:r>
              <a:rPr lang="hu-HU" sz="2600" i="1" dirty="0"/>
              <a:t> </a:t>
            </a:r>
            <a:r>
              <a:rPr lang="hu-HU" sz="2600" i="1" dirty="0" err="1"/>
              <a:t>left</a:t>
            </a:r>
            <a:r>
              <a:rPr lang="hu-HU" sz="2600" i="1" dirty="0"/>
              <a:t> </a:t>
            </a:r>
            <a:r>
              <a:rPr lang="hu-HU" sz="2600" i="1" dirty="0" err="1"/>
              <a:t>join</a:t>
            </a:r>
            <a:r>
              <a:rPr lang="hu-HU" sz="2600" i="1" dirty="0"/>
              <a:t>,</a:t>
            </a:r>
            <a:r>
              <a:rPr lang="hu-HU" sz="2600" dirty="0"/>
              <a:t> </a:t>
            </a:r>
            <a:r>
              <a:rPr lang="hu-HU" sz="2600" i="1" dirty="0" err="1"/>
              <a:t>natural</a:t>
            </a:r>
            <a:r>
              <a:rPr lang="hu-HU" sz="2600" i="1" dirty="0"/>
              <a:t> right </a:t>
            </a:r>
            <a:r>
              <a:rPr lang="hu-HU" sz="2600" i="1" dirty="0" err="1"/>
              <a:t>join</a:t>
            </a:r>
            <a:r>
              <a:rPr lang="hu-HU" sz="2600" i="1" dirty="0"/>
              <a:t> </a:t>
            </a:r>
            <a:r>
              <a:rPr lang="hu-HU" sz="2600" dirty="0"/>
              <a:t>és</a:t>
            </a:r>
            <a:r>
              <a:rPr lang="hu-HU" sz="2600" i="1" dirty="0"/>
              <a:t> </a:t>
            </a:r>
            <a:br>
              <a:rPr lang="hu-HU" sz="2600" i="1" dirty="0"/>
            </a:br>
            <a:r>
              <a:rPr lang="hu-HU" sz="2600" i="1" dirty="0" err="1"/>
              <a:t>natural</a:t>
            </a:r>
            <a:r>
              <a:rPr lang="hu-HU" sz="2600" i="1" dirty="0"/>
              <a:t> </a:t>
            </a:r>
            <a:r>
              <a:rPr lang="hu-HU" sz="2600" i="1" dirty="0" err="1"/>
              <a:t>full</a:t>
            </a:r>
            <a:r>
              <a:rPr lang="hu-HU" sz="2600" i="1" dirty="0"/>
              <a:t> </a:t>
            </a:r>
            <a:r>
              <a:rPr lang="hu-HU" sz="2600" i="1" dirty="0" err="1"/>
              <a:t>join</a:t>
            </a:r>
            <a:r>
              <a:rPr lang="hu-HU" sz="2600" i="1" dirty="0"/>
              <a:t> </a:t>
            </a:r>
            <a:r>
              <a:rPr lang="hu-HU" sz="2600" dirty="0"/>
              <a:t>is, de azokkal nem foglalkozunk</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62</a:t>
            </a:fld>
            <a:endParaRPr lang="hu-HU" dirty="0"/>
          </a:p>
        </p:txBody>
      </p:sp>
    </p:spTree>
    <p:extLst>
      <p:ext uri="{BB962C8B-B14F-4D97-AF65-F5344CB8AC3E}">
        <p14:creationId xmlns:p14="http://schemas.microsoft.com/office/powerpoint/2010/main" val="4028787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Ã©ptalÃ¡lat a kÃ¶vetkezÅre: âjoin types oracle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7632848" cy="6004507"/>
          </a:xfrm>
          <a:prstGeom prst="rect">
            <a:avLst/>
          </a:prstGeom>
          <a:noFill/>
          <a:extLst>
            <a:ext uri="{909E8E84-426E-40DD-AFC4-6F175D3DCCD1}">
              <a14:hiddenFill xmlns:a14="http://schemas.microsoft.com/office/drawing/2010/main">
                <a:solidFill>
                  <a:srgbClr val="FFFFFF"/>
                </a:solidFill>
              </a14:hiddenFill>
            </a:ext>
          </a:extLst>
        </p:spPr>
      </p:pic>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63</a:t>
            </a:fld>
            <a:endParaRPr lang="hu-HU" dirty="0"/>
          </a:p>
        </p:txBody>
      </p:sp>
      <p:sp>
        <p:nvSpPr>
          <p:cNvPr id="5" name="Szövegdoboz 4">
            <a:extLst>
              <a:ext uri="{FF2B5EF4-FFF2-40B4-BE49-F238E27FC236}">
                <a16:creationId xmlns:a16="http://schemas.microsoft.com/office/drawing/2014/main" id="{7FE16300-CF68-4686-B0CB-0B23B78A2A0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290378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defRPr/>
            </a:pPr>
            <a:r>
              <a:rPr lang="hu-HU" dirty="0"/>
              <a:t>INNER JOIN</a:t>
            </a:r>
          </a:p>
        </p:txBody>
      </p:sp>
      <p:sp>
        <p:nvSpPr>
          <p:cNvPr id="58371" name="Rectangle 3"/>
          <p:cNvSpPr>
            <a:spLocks noGrp="1" noChangeArrowheads="1"/>
          </p:cNvSpPr>
          <p:nvPr>
            <p:ph idx="1"/>
          </p:nvPr>
        </p:nvSpPr>
        <p:spPr/>
        <p:txBody>
          <a:bodyPr/>
          <a:lstStyle/>
          <a:p>
            <a:pPr eaLnBrk="1" hangingPunct="1">
              <a:defRPr/>
            </a:pPr>
            <a:r>
              <a:rPr lang="hu-HU" dirty="0"/>
              <a:t>Nézzünk egy korábbi példát, most JOIN segítségével. Tehát </a:t>
            </a:r>
            <a:r>
              <a:rPr lang="hu-HU" b="1" dirty="0"/>
              <a:t>dolgozó vezetékneve, munkakör azonosítója, részleg azonosítója és neve</a:t>
            </a:r>
            <a:r>
              <a:rPr lang="hu-HU" dirty="0"/>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64</a:t>
            </a:fld>
            <a:endParaRPr lang="hu-HU" dirty="0"/>
          </a:p>
        </p:txBody>
      </p:sp>
      <p:sp>
        <p:nvSpPr>
          <p:cNvPr id="5" name="Szövegdoboz 4">
            <a:extLst>
              <a:ext uri="{FF2B5EF4-FFF2-40B4-BE49-F238E27FC236}">
                <a16:creationId xmlns:a16="http://schemas.microsoft.com/office/drawing/2014/main" id="{024B2EE5-7907-4FFB-8690-E4D7C31763BD}"/>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4174249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defRPr/>
            </a:pPr>
            <a:r>
              <a:rPr lang="hu-HU" dirty="0"/>
              <a:t>INNER JOIN</a:t>
            </a:r>
          </a:p>
        </p:txBody>
      </p:sp>
      <p:sp>
        <p:nvSpPr>
          <p:cNvPr id="58371" name="Rectangle 3"/>
          <p:cNvSpPr>
            <a:spLocks noGrp="1" noChangeArrowheads="1"/>
          </p:cNvSpPr>
          <p:nvPr>
            <p:ph idx="1"/>
          </p:nvPr>
        </p:nvSpPr>
        <p:spPr/>
        <p:txBody>
          <a:bodyPr/>
          <a:lstStyle/>
          <a:p>
            <a:pPr>
              <a:buNone/>
              <a:defRPr/>
            </a:pPr>
            <a:r>
              <a:rPr lang="hu-HU" sz="3600" dirty="0">
                <a:latin typeface="Consolas" panose="020B0609020204030204" pitchFamily="49" charset="0"/>
              </a:rPr>
              <a:t>SELECT</a:t>
            </a:r>
            <a:r>
              <a:rPr lang="en-US" sz="3600" dirty="0">
                <a:latin typeface="Consolas" panose="020B0609020204030204" pitchFamily="49" charset="0"/>
              </a:rPr>
              <a:t> </a:t>
            </a:r>
            <a:r>
              <a:rPr lang="en-US" sz="3600" dirty="0" err="1">
                <a:latin typeface="Consolas" panose="020B0609020204030204" pitchFamily="49" charset="0"/>
              </a:rPr>
              <a:t>last_name</a:t>
            </a:r>
            <a:r>
              <a:rPr lang="en-US" sz="3600" dirty="0">
                <a:latin typeface="Consolas" panose="020B0609020204030204" pitchFamily="49" charset="0"/>
              </a:rPr>
              <a:t>, </a:t>
            </a:r>
            <a:r>
              <a:rPr lang="en-US" sz="3600" dirty="0" err="1">
                <a:latin typeface="Consolas" panose="020B0609020204030204" pitchFamily="49" charset="0"/>
              </a:rPr>
              <a:t>job_id</a:t>
            </a:r>
            <a:r>
              <a:rPr lang="en-US" sz="3600" dirty="0">
                <a:latin typeface="Consolas" panose="020B0609020204030204" pitchFamily="49" charset="0"/>
              </a:rPr>
              <a:t>,</a:t>
            </a:r>
            <a:r>
              <a:rPr lang="hu-HU" sz="3600" dirty="0">
                <a:latin typeface="Consolas" panose="020B0609020204030204" pitchFamily="49" charset="0"/>
              </a:rPr>
              <a:t> </a:t>
            </a:r>
            <a:r>
              <a:rPr lang="hu-HU" sz="3600" b="1" dirty="0" err="1">
                <a:latin typeface="Consolas" panose="020B0609020204030204" pitchFamily="49" charset="0"/>
              </a:rPr>
              <a:t>department</a:t>
            </a:r>
            <a:r>
              <a:rPr lang="hu-HU" sz="3600" b="1" dirty="0">
                <a:latin typeface="Consolas" panose="020B0609020204030204" pitchFamily="49" charset="0"/>
              </a:rPr>
              <a:t>_</a:t>
            </a:r>
            <a:r>
              <a:rPr lang="hu-HU" sz="3600" b="1" dirty="0" err="1">
                <a:latin typeface="Consolas" panose="020B0609020204030204" pitchFamily="49" charset="0"/>
              </a:rPr>
              <a:t>id</a:t>
            </a:r>
            <a:r>
              <a:rPr lang="hu-HU" sz="3600" dirty="0">
                <a:latin typeface="Consolas" panose="020B0609020204030204" pitchFamily="49" charset="0"/>
              </a:rPr>
              <a:t>,</a:t>
            </a:r>
            <a:r>
              <a:rPr lang="en-US" sz="3600" dirty="0">
                <a:latin typeface="Consolas" panose="020B0609020204030204" pitchFamily="49" charset="0"/>
              </a:rPr>
              <a:t> </a:t>
            </a:r>
            <a:r>
              <a:rPr lang="en-US" sz="3600" dirty="0" err="1">
                <a:latin typeface="Consolas" panose="020B0609020204030204" pitchFamily="49" charset="0"/>
              </a:rPr>
              <a:t>department_name</a:t>
            </a:r>
            <a:r>
              <a:rPr lang="en-US" sz="3600" dirty="0">
                <a:latin typeface="Consolas" panose="020B0609020204030204" pitchFamily="49" charset="0"/>
              </a:rPr>
              <a:t> </a:t>
            </a:r>
            <a:endParaRPr lang="hu-HU" sz="3600" dirty="0">
              <a:latin typeface="Consolas" panose="020B0609020204030204" pitchFamily="49" charset="0"/>
            </a:endParaRPr>
          </a:p>
          <a:p>
            <a:pPr>
              <a:buNone/>
              <a:defRPr/>
            </a:pPr>
            <a:r>
              <a:rPr lang="hu-HU" sz="3600" dirty="0">
                <a:latin typeface="Consolas" panose="020B0609020204030204" pitchFamily="49" charset="0"/>
              </a:rPr>
              <a:t>FROM </a:t>
            </a:r>
            <a:r>
              <a:rPr lang="en-US" sz="3600" dirty="0">
                <a:latin typeface="Consolas" panose="020B0609020204030204" pitchFamily="49" charset="0"/>
              </a:rPr>
              <a:t>employees </a:t>
            </a:r>
            <a:r>
              <a:rPr lang="hu-HU" sz="3600" b="1" dirty="0">
                <a:latin typeface="Consolas" panose="020B0609020204030204" pitchFamily="49" charset="0"/>
              </a:rPr>
              <a:t>INNER JOIN</a:t>
            </a:r>
            <a:endParaRPr lang="en-US" sz="3600" b="1" dirty="0">
              <a:latin typeface="Consolas" panose="020B0609020204030204" pitchFamily="49" charset="0"/>
            </a:endParaRPr>
          </a:p>
          <a:p>
            <a:pPr>
              <a:buNone/>
              <a:defRPr/>
            </a:pPr>
            <a:r>
              <a:rPr lang="en-US" sz="3600" dirty="0">
                <a:latin typeface="Consolas" panose="020B0609020204030204" pitchFamily="49" charset="0"/>
              </a:rPr>
              <a:t>departments </a:t>
            </a:r>
            <a:r>
              <a:rPr lang="hu-HU" sz="3600" b="1" dirty="0">
                <a:latin typeface="Consolas" panose="020B0609020204030204" pitchFamily="49" charset="0"/>
              </a:rPr>
              <a:t>USING</a:t>
            </a:r>
            <a:r>
              <a:rPr lang="en-US" sz="3600" b="1" dirty="0">
                <a:latin typeface="Consolas" panose="020B0609020204030204" pitchFamily="49" charset="0"/>
              </a:rPr>
              <a:t>(</a:t>
            </a:r>
            <a:r>
              <a:rPr lang="en-US" sz="3600" b="1" dirty="0" err="1">
                <a:latin typeface="Consolas" panose="020B0609020204030204" pitchFamily="49" charset="0"/>
              </a:rPr>
              <a:t>department_id</a:t>
            </a:r>
            <a:r>
              <a:rPr lang="en-US" sz="3600" b="1" dirty="0">
                <a:latin typeface="Consolas" panose="020B0609020204030204" pitchFamily="49" charset="0"/>
              </a:rPr>
              <a:t>)</a:t>
            </a:r>
            <a:r>
              <a:rPr lang="hu-HU" sz="3600" dirty="0">
                <a:latin typeface="Consolas" panose="020B0609020204030204" pitchFamily="49" charset="0"/>
              </a:rPr>
              <a:t>;</a:t>
            </a:r>
          </a:p>
          <a:p>
            <a:pPr>
              <a:defRPr/>
            </a:pPr>
            <a:endParaRPr lang="hu-HU" sz="2400" dirty="0"/>
          </a:p>
          <a:p>
            <a:pPr>
              <a:defRPr/>
            </a:pPr>
            <a:r>
              <a:rPr lang="hu-HU" sz="2400" dirty="0"/>
              <a:t>A két </a:t>
            </a:r>
            <a:r>
              <a:rPr lang="hu-HU" sz="2400" dirty="0" err="1"/>
              <a:t>department</a:t>
            </a:r>
            <a:r>
              <a:rPr lang="hu-HU" sz="2400" dirty="0"/>
              <a:t>_</a:t>
            </a:r>
            <a:r>
              <a:rPr lang="hu-HU" sz="2400" dirty="0" err="1"/>
              <a:t>id</a:t>
            </a:r>
            <a:r>
              <a:rPr lang="hu-HU" sz="2400" dirty="0"/>
              <a:t> oszlop "összeolvadt", ilyenkor nem szabad kiírni a táblanevet elé!</a:t>
            </a:r>
            <a:endParaRPr lang="en-US" sz="2400" dirty="0"/>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65</a:t>
            </a:fld>
            <a:endParaRPr lang="hu-HU" dirty="0"/>
          </a:p>
        </p:txBody>
      </p:sp>
      <p:sp>
        <p:nvSpPr>
          <p:cNvPr id="5" name="Szövegdoboz 4">
            <a:extLst>
              <a:ext uri="{FF2B5EF4-FFF2-40B4-BE49-F238E27FC236}">
                <a16:creationId xmlns:a16="http://schemas.microsoft.com/office/drawing/2014/main" id="{AA885026-0AAC-4090-8475-77611F8A4960}"/>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1746880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defRPr/>
            </a:pPr>
            <a:r>
              <a:rPr lang="hu-HU" dirty="0"/>
              <a:t>INNER JOIN</a:t>
            </a:r>
          </a:p>
        </p:txBody>
      </p:sp>
      <p:sp>
        <p:nvSpPr>
          <p:cNvPr id="56323" name="Rectangle 3"/>
          <p:cNvSpPr>
            <a:spLocks noGrp="1" noChangeArrowheads="1"/>
          </p:cNvSpPr>
          <p:nvPr>
            <p:ph idx="1"/>
          </p:nvPr>
        </p:nvSpPr>
        <p:spPr/>
        <p:txBody>
          <a:bodyPr>
            <a:normAutofit fontScale="85000" lnSpcReduction="10000"/>
          </a:bodyPr>
          <a:lstStyle/>
          <a:p>
            <a:pPr eaLnBrk="1" hangingPunct="1">
              <a:defRPr/>
            </a:pPr>
            <a:r>
              <a:rPr lang="hu-HU" dirty="0"/>
              <a:t>Ha az összekapcsolandó attribútumok nevei nem egyeznek meg, akkor is használható, de ilyenkor (a </a:t>
            </a:r>
            <a:r>
              <a:rPr lang="hu-HU" dirty="0" err="1"/>
              <a:t>WHERE-hez</a:t>
            </a:r>
            <a:r>
              <a:rPr lang="hu-HU" dirty="0"/>
              <a:t> hasonlóan) meg kell különböztetni a táblák egyező nevű oszlopait:</a:t>
            </a:r>
            <a:endParaRPr lang="hu-HU" b="1" dirty="0"/>
          </a:p>
          <a:p>
            <a:pPr eaLnBrk="1" hangingPunct="1">
              <a:defRPr/>
            </a:pPr>
            <a:endParaRPr lang="hu-HU" b="1" dirty="0"/>
          </a:p>
          <a:p>
            <a:pPr>
              <a:buNone/>
              <a:defRPr/>
            </a:pPr>
            <a:r>
              <a:rPr lang="hu-HU" sz="3600" dirty="0">
                <a:latin typeface="Consolas" panose="020B0609020204030204" pitchFamily="49" charset="0"/>
              </a:rPr>
              <a:t>SELECT e1.last_</a:t>
            </a:r>
            <a:r>
              <a:rPr lang="hu-HU" sz="3600" dirty="0" err="1">
                <a:latin typeface="Consolas" panose="020B0609020204030204" pitchFamily="49" charset="0"/>
              </a:rPr>
              <a:t>name</a:t>
            </a:r>
            <a:r>
              <a:rPr lang="hu-HU" sz="3600" dirty="0">
                <a:latin typeface="Consolas" panose="020B0609020204030204" pitchFamily="49" charset="0"/>
              </a:rPr>
              <a:t>  </a:t>
            </a:r>
            <a:r>
              <a:rPr lang="hu-HU" sz="3600" dirty="0" err="1">
                <a:latin typeface="Consolas" panose="020B0609020204030204" pitchFamily="49" charset="0"/>
              </a:rPr>
              <a:t>as</a:t>
            </a:r>
            <a:r>
              <a:rPr lang="hu-HU" sz="3600" dirty="0">
                <a:latin typeface="Consolas" panose="020B0609020204030204" pitchFamily="49" charset="0"/>
              </a:rPr>
              <a:t> Főnök, e2.last_</a:t>
            </a:r>
            <a:r>
              <a:rPr lang="hu-HU" sz="3600" dirty="0" err="1">
                <a:latin typeface="Consolas" panose="020B0609020204030204" pitchFamily="49" charset="0"/>
              </a:rPr>
              <a:t>name</a:t>
            </a:r>
            <a:r>
              <a:rPr lang="hu-HU" sz="3600" dirty="0">
                <a:latin typeface="Consolas" panose="020B0609020204030204" pitchFamily="49" charset="0"/>
              </a:rPr>
              <a:t> </a:t>
            </a:r>
            <a:r>
              <a:rPr lang="hu-HU" sz="3600" dirty="0" err="1">
                <a:latin typeface="Consolas" panose="020B0609020204030204" pitchFamily="49" charset="0"/>
              </a:rPr>
              <a:t>as</a:t>
            </a:r>
            <a:r>
              <a:rPr lang="hu-HU" sz="3600" dirty="0">
                <a:latin typeface="Consolas" panose="020B0609020204030204" pitchFamily="49" charset="0"/>
              </a:rPr>
              <a:t> Beosztott</a:t>
            </a:r>
          </a:p>
          <a:p>
            <a:pPr>
              <a:buNone/>
              <a:defRPr/>
            </a:pPr>
            <a:r>
              <a:rPr lang="hu-HU" sz="3600" dirty="0">
                <a:latin typeface="Consolas" panose="020B0609020204030204" pitchFamily="49" charset="0"/>
              </a:rPr>
              <a:t>FROM </a:t>
            </a:r>
            <a:r>
              <a:rPr lang="hu-HU" sz="3600" dirty="0" err="1">
                <a:latin typeface="Consolas" panose="020B0609020204030204" pitchFamily="49" charset="0"/>
              </a:rPr>
              <a:t>employees</a:t>
            </a:r>
            <a:r>
              <a:rPr lang="hu-HU" sz="3600" dirty="0">
                <a:latin typeface="Consolas" panose="020B0609020204030204" pitchFamily="49" charset="0"/>
              </a:rPr>
              <a:t> e1 INNER JOIN </a:t>
            </a:r>
            <a:r>
              <a:rPr lang="hu-HU" sz="3600" dirty="0" err="1">
                <a:latin typeface="Consolas" panose="020B0609020204030204" pitchFamily="49" charset="0"/>
              </a:rPr>
              <a:t>employees</a:t>
            </a:r>
            <a:r>
              <a:rPr lang="hu-HU" sz="3600" dirty="0">
                <a:latin typeface="Consolas" panose="020B0609020204030204" pitchFamily="49" charset="0"/>
              </a:rPr>
              <a:t> e2</a:t>
            </a:r>
          </a:p>
          <a:p>
            <a:pPr>
              <a:buNone/>
              <a:defRPr/>
            </a:pPr>
            <a:r>
              <a:rPr lang="hu-HU" sz="3600" b="1" dirty="0">
                <a:latin typeface="Consolas" panose="020B0609020204030204" pitchFamily="49" charset="0"/>
              </a:rPr>
              <a:t>ON e1.employee_</a:t>
            </a:r>
            <a:r>
              <a:rPr lang="hu-HU" sz="3600" b="1" dirty="0" err="1">
                <a:latin typeface="Consolas" panose="020B0609020204030204" pitchFamily="49" charset="0"/>
              </a:rPr>
              <a:t>id</a:t>
            </a:r>
            <a:r>
              <a:rPr lang="hu-HU" sz="3600" b="1" dirty="0">
                <a:latin typeface="Consolas" panose="020B0609020204030204" pitchFamily="49" charset="0"/>
              </a:rPr>
              <a:t> = e2.manager_</a:t>
            </a:r>
            <a:r>
              <a:rPr lang="hu-HU" sz="3600" b="1" dirty="0" err="1">
                <a:latin typeface="Consolas" panose="020B0609020204030204" pitchFamily="49" charset="0"/>
              </a:rPr>
              <a:t>id</a:t>
            </a:r>
            <a:r>
              <a:rPr lang="hu-HU" sz="3600" dirty="0">
                <a:latin typeface="Consolas" panose="020B0609020204030204" pitchFamily="49" charset="0"/>
              </a:rPr>
              <a:t>;</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66</a:t>
            </a:fld>
            <a:endParaRPr lang="hu-HU" dirty="0"/>
          </a:p>
        </p:txBody>
      </p:sp>
    </p:spTree>
    <p:extLst>
      <p:ext uri="{BB962C8B-B14F-4D97-AF65-F5344CB8AC3E}">
        <p14:creationId xmlns:p14="http://schemas.microsoft.com/office/powerpoint/2010/main" val="3788714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normAutofit lnSpcReduction="10000"/>
          </a:bodyPr>
          <a:lstStyle/>
          <a:p>
            <a:r>
              <a:rPr lang="hu-HU" dirty="0"/>
              <a:t>Jelenítsük meg a dolgozók vezetéknevét, mettől meddig milyen munkakörben dolgoztak, és az adott munkakörhöz tartozó legmagasabb fizetést!</a:t>
            </a:r>
          </a:p>
          <a:p>
            <a:pPr lvl="1"/>
            <a:r>
              <a:rPr lang="hu-HU" dirty="0"/>
              <a:t>Tipp: az INNER JOIN-ok egymás után fűzhetők.</a:t>
            </a:r>
          </a:p>
          <a:p>
            <a:pPr lvl="1"/>
            <a:r>
              <a:rPr lang="hu-HU" dirty="0"/>
              <a:t>Tipp 2: Vigyázat! Nem mindegy, hogy melyik táblát melyikhez kapcsolod és melyik attribútummal!</a:t>
            </a:r>
          </a:p>
          <a:p>
            <a:pPr lvl="1"/>
            <a:r>
              <a:rPr lang="hu-HU" dirty="0"/>
              <a:t>Vizsgáljuk meg az eredmény számosságát!</a:t>
            </a:r>
            <a:br>
              <a:rPr lang="hu-HU" dirty="0"/>
            </a:br>
            <a:r>
              <a:rPr lang="hu-HU" dirty="0"/>
              <a:t>Mit veszünk észre?</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67</a:t>
            </a:fld>
            <a:endParaRPr lang="hu-HU" dirty="0"/>
          </a:p>
        </p:txBody>
      </p:sp>
    </p:spTree>
    <p:extLst>
      <p:ext uri="{BB962C8B-B14F-4D97-AF65-F5344CB8AC3E}">
        <p14:creationId xmlns:p14="http://schemas.microsoft.com/office/powerpoint/2010/main" val="2269753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normAutofit/>
          </a:bodyPr>
          <a:lstStyle/>
          <a:p>
            <a:pPr marL="82296" indent="0">
              <a:buNone/>
            </a:pPr>
            <a:r>
              <a:rPr lang="hu-HU" dirty="0">
                <a:latin typeface="Consolas" panose="020B0609020204030204" pitchFamily="49" charset="0"/>
              </a:rPr>
              <a:t>SELECT </a:t>
            </a:r>
            <a:r>
              <a:rPr lang="hu-HU" dirty="0" err="1">
                <a:latin typeface="Consolas" panose="020B0609020204030204" pitchFamily="49" charset="0"/>
              </a:rPr>
              <a:t>last</a:t>
            </a:r>
            <a:r>
              <a:rPr lang="hu-HU" dirty="0">
                <a:latin typeface="Consolas" panose="020B0609020204030204" pitchFamily="49" charset="0"/>
              </a:rPr>
              <a:t>_</a:t>
            </a:r>
            <a:r>
              <a:rPr lang="hu-HU" dirty="0" err="1">
                <a:latin typeface="Consolas" panose="020B0609020204030204" pitchFamily="49" charset="0"/>
              </a:rPr>
              <a:t>name</a:t>
            </a:r>
            <a:r>
              <a:rPr lang="hu-HU" dirty="0">
                <a:latin typeface="Consolas" panose="020B0609020204030204" pitchFamily="49" charset="0"/>
              </a:rPr>
              <a:t>, start_</a:t>
            </a:r>
            <a:r>
              <a:rPr lang="hu-HU" dirty="0" err="1">
                <a:latin typeface="Consolas" panose="020B0609020204030204" pitchFamily="49" charset="0"/>
              </a:rPr>
              <a:t>date</a:t>
            </a:r>
            <a:r>
              <a:rPr lang="hu-HU" dirty="0">
                <a:latin typeface="Consolas" panose="020B0609020204030204" pitchFamily="49" charset="0"/>
              </a:rPr>
              <a:t>, end_</a:t>
            </a:r>
            <a:r>
              <a:rPr lang="hu-HU" dirty="0" err="1">
                <a:latin typeface="Consolas" panose="020B0609020204030204" pitchFamily="49" charset="0"/>
              </a:rPr>
              <a:t>date</a:t>
            </a:r>
            <a:r>
              <a:rPr lang="hu-HU" dirty="0">
                <a:latin typeface="Consolas" panose="020B0609020204030204" pitchFamily="49" charset="0"/>
              </a:rPr>
              <a:t>, </a:t>
            </a:r>
            <a:r>
              <a:rPr lang="hu-HU" dirty="0" err="1">
                <a:latin typeface="Consolas" panose="020B0609020204030204" pitchFamily="49" charset="0"/>
              </a:rPr>
              <a:t>job</a:t>
            </a:r>
            <a:r>
              <a:rPr lang="hu-HU" dirty="0">
                <a:latin typeface="Consolas" panose="020B0609020204030204" pitchFamily="49" charset="0"/>
              </a:rPr>
              <a:t>_</a:t>
            </a:r>
            <a:r>
              <a:rPr lang="hu-HU" dirty="0" err="1">
                <a:latin typeface="Consolas" panose="020B0609020204030204" pitchFamily="49" charset="0"/>
              </a:rPr>
              <a:t>title</a:t>
            </a:r>
            <a:r>
              <a:rPr lang="hu-HU" dirty="0">
                <a:latin typeface="Consolas" panose="020B0609020204030204" pitchFamily="49" charset="0"/>
              </a:rPr>
              <a:t>, </a:t>
            </a:r>
            <a:r>
              <a:rPr lang="hu-HU" dirty="0" err="1">
                <a:latin typeface="Consolas" panose="020B0609020204030204" pitchFamily="49" charset="0"/>
              </a:rPr>
              <a:t>max</a:t>
            </a:r>
            <a:r>
              <a:rPr lang="hu-HU" dirty="0">
                <a:latin typeface="Consolas" panose="020B0609020204030204" pitchFamily="49" charset="0"/>
              </a:rPr>
              <a:t>_</a:t>
            </a:r>
            <a:r>
              <a:rPr lang="hu-HU" dirty="0" err="1">
                <a:latin typeface="Consolas" panose="020B0609020204030204" pitchFamily="49" charset="0"/>
              </a:rPr>
              <a:t>salary</a:t>
            </a:r>
            <a:endParaRPr lang="hu-HU" dirty="0">
              <a:latin typeface="Consolas" panose="020B0609020204030204" pitchFamily="49" charset="0"/>
            </a:endParaRPr>
          </a:p>
          <a:p>
            <a:pPr marL="82296" indent="0">
              <a:buNone/>
            </a:pPr>
            <a:r>
              <a:rPr lang="en-US" dirty="0">
                <a:latin typeface="Consolas" panose="020B0609020204030204" pitchFamily="49" charset="0"/>
              </a:rPr>
              <a:t>FROM </a:t>
            </a:r>
            <a:r>
              <a:rPr lang="en-US" dirty="0" err="1">
                <a:latin typeface="Consolas" panose="020B0609020204030204" pitchFamily="49" charset="0"/>
              </a:rPr>
              <a:t>job_history</a:t>
            </a:r>
            <a:r>
              <a:rPr lang="en-US" dirty="0">
                <a:latin typeface="Consolas" panose="020B0609020204030204" pitchFamily="49" charset="0"/>
              </a:rPr>
              <a:t> h</a:t>
            </a:r>
          </a:p>
          <a:p>
            <a:pPr marL="82296" indent="0">
              <a:buNone/>
            </a:pPr>
            <a:r>
              <a:rPr lang="en-US" dirty="0">
                <a:latin typeface="Consolas" panose="020B0609020204030204" pitchFamily="49" charset="0"/>
              </a:rPr>
              <a:t>INNER JOIN employees e</a:t>
            </a:r>
          </a:p>
          <a:p>
            <a:pPr marL="82296" indent="0">
              <a:buNone/>
            </a:pPr>
            <a:r>
              <a:rPr lang="en-US" b="1" dirty="0">
                <a:latin typeface="Consolas" panose="020B0609020204030204" pitchFamily="49" charset="0"/>
              </a:rPr>
              <a:t>ON </a:t>
            </a:r>
            <a:r>
              <a:rPr lang="en-US" b="1" dirty="0" err="1">
                <a:latin typeface="Consolas" panose="020B0609020204030204" pitchFamily="49" charset="0"/>
              </a:rPr>
              <a:t>e.employee_id</a:t>
            </a:r>
            <a:r>
              <a:rPr lang="en-US" b="1" dirty="0">
                <a:latin typeface="Consolas" panose="020B0609020204030204" pitchFamily="49" charset="0"/>
              </a:rPr>
              <a:t> = </a:t>
            </a:r>
            <a:r>
              <a:rPr lang="en-US" b="1" dirty="0" err="1">
                <a:latin typeface="Consolas" panose="020B0609020204030204" pitchFamily="49" charset="0"/>
              </a:rPr>
              <a:t>h.employee_id</a:t>
            </a:r>
            <a:endParaRPr lang="en-US" b="1" dirty="0">
              <a:latin typeface="Consolas" panose="020B0609020204030204" pitchFamily="49" charset="0"/>
            </a:endParaRPr>
          </a:p>
          <a:p>
            <a:pPr marL="82296" indent="0">
              <a:buNone/>
            </a:pPr>
            <a:r>
              <a:rPr lang="en-US" dirty="0">
                <a:latin typeface="Consolas" panose="020B0609020204030204" pitchFamily="49" charset="0"/>
              </a:rPr>
              <a:t>INNER JOIN jobs j</a:t>
            </a:r>
          </a:p>
          <a:p>
            <a:pPr marL="82296" indent="0">
              <a:buNone/>
            </a:pPr>
            <a:r>
              <a:rPr lang="en-US" dirty="0">
                <a:latin typeface="Consolas" panose="020B0609020204030204" pitchFamily="49" charset="0"/>
              </a:rPr>
              <a:t>ON </a:t>
            </a:r>
            <a:r>
              <a:rPr lang="en-US" dirty="0" err="1">
                <a:latin typeface="Consolas" panose="020B0609020204030204" pitchFamily="49" charset="0"/>
              </a:rPr>
              <a:t>j.job_id</a:t>
            </a:r>
            <a:r>
              <a:rPr lang="en-US" dirty="0">
                <a:latin typeface="Consolas" panose="020B0609020204030204" pitchFamily="49" charset="0"/>
              </a:rPr>
              <a:t> = </a:t>
            </a:r>
            <a:r>
              <a:rPr lang="en-US" dirty="0" err="1">
                <a:latin typeface="Consolas" panose="020B0609020204030204" pitchFamily="49" charset="0"/>
              </a:rPr>
              <a:t>h.job_id</a:t>
            </a:r>
            <a:r>
              <a:rPr lang="en-US" dirty="0">
                <a:latin typeface="Consolas" panose="020B0609020204030204" pitchFamily="49" charset="0"/>
              </a:rPr>
              <a:t>;</a:t>
            </a:r>
            <a:endParaRPr lang="hu-HU" dirty="0">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68</a:t>
            </a:fld>
            <a:endParaRPr lang="hu-HU" dirty="0"/>
          </a:p>
        </p:txBody>
      </p:sp>
    </p:spTree>
    <p:extLst>
      <p:ext uri="{BB962C8B-B14F-4D97-AF65-F5344CB8AC3E}">
        <p14:creationId xmlns:p14="http://schemas.microsoft.com/office/powerpoint/2010/main" val="1529466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LEFT JOIN</a:t>
            </a:r>
          </a:p>
        </p:txBody>
      </p:sp>
      <p:sp>
        <p:nvSpPr>
          <p:cNvPr id="3" name="Tartalom helye 2"/>
          <p:cNvSpPr>
            <a:spLocks noGrp="1"/>
          </p:cNvSpPr>
          <p:nvPr>
            <p:ph idx="1"/>
          </p:nvPr>
        </p:nvSpPr>
        <p:spPr/>
        <p:txBody>
          <a:bodyPr/>
          <a:lstStyle/>
          <a:p>
            <a:r>
              <a:rPr lang="hu-HU" dirty="0"/>
              <a:t>Jelenítsük meg a dolgozók azonosítóját, vezetéknevét, részlegének azonosítóját és a nevét.  Azokat a dolgozókat is listázzuk, akik egy részlegbe sem tartoznak!</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69</a:t>
            </a:fld>
            <a:endParaRPr lang="hu-HU" dirty="0"/>
          </a:p>
        </p:txBody>
      </p:sp>
      <p:sp>
        <p:nvSpPr>
          <p:cNvPr id="6" name="Szövegdoboz 5">
            <a:extLst>
              <a:ext uri="{FF2B5EF4-FFF2-40B4-BE49-F238E27FC236}">
                <a16:creationId xmlns:a16="http://schemas.microsoft.com/office/drawing/2014/main" id="{ED8EE222-684A-4A2E-9719-0F2DD449E5C5}"/>
              </a:ext>
            </a:extLst>
          </p:cNvPr>
          <p:cNvSpPr txBox="1"/>
          <p:nvPr/>
        </p:nvSpPr>
        <p:spPr>
          <a:xfrm>
            <a:off x="52772" y="35332"/>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58249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Bevezetés</a:t>
            </a:r>
          </a:p>
        </p:txBody>
      </p:sp>
      <p:sp>
        <p:nvSpPr>
          <p:cNvPr id="3" name="Tartalom helye 2"/>
          <p:cNvSpPr>
            <a:spLocks noGrp="1"/>
          </p:cNvSpPr>
          <p:nvPr>
            <p:ph idx="1"/>
          </p:nvPr>
        </p:nvSpPr>
        <p:spPr/>
        <p:txBody>
          <a:bodyPr>
            <a:normAutofit/>
          </a:bodyPr>
          <a:lstStyle/>
          <a:p>
            <a:pPr marL="82296" indent="0">
              <a:buNone/>
            </a:pPr>
            <a:r>
              <a:rPr lang="hu-HU" dirty="0"/>
              <a:t>Táblák: HR séma</a:t>
            </a:r>
          </a:p>
          <a:p>
            <a:r>
              <a:rPr lang="hu-HU" b="1" dirty="0" err="1"/>
              <a:t>employees</a:t>
            </a:r>
            <a:r>
              <a:rPr lang="hu-HU" dirty="0"/>
              <a:t> - egy képzeletbeli vállalat dolgozói</a:t>
            </a:r>
          </a:p>
          <a:p>
            <a:r>
              <a:rPr lang="hu-HU" b="1" dirty="0" err="1"/>
              <a:t>jobs</a:t>
            </a:r>
            <a:r>
              <a:rPr lang="hu-HU" dirty="0"/>
              <a:t> - munkakörök adatai</a:t>
            </a:r>
          </a:p>
          <a:p>
            <a:r>
              <a:rPr lang="hu-HU" b="1" dirty="0" err="1"/>
              <a:t>departments</a:t>
            </a:r>
            <a:r>
              <a:rPr lang="hu-HU" dirty="0"/>
              <a:t> - a vállalat részlegei</a:t>
            </a:r>
          </a:p>
          <a:p>
            <a:r>
              <a:rPr lang="hu-HU" b="1" dirty="0" err="1"/>
              <a:t>locations</a:t>
            </a:r>
            <a:r>
              <a:rPr lang="hu-HU" dirty="0"/>
              <a:t> - a különböző részlegek földrajzi helyei</a:t>
            </a:r>
          </a:p>
          <a:p>
            <a:r>
              <a:rPr lang="hu-HU" dirty="0"/>
              <a:t>egyebek: tájékoztató a </a:t>
            </a:r>
            <a:r>
              <a:rPr lang="hu-HU" dirty="0" err="1"/>
              <a:t>Moodle-ben</a:t>
            </a:r>
            <a:endParaRPr lang="hu-HU" dirty="0"/>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7</a:t>
            </a:fld>
            <a:endParaRPr lang="hu-HU"/>
          </a:p>
        </p:txBody>
      </p:sp>
      <p:sp>
        <p:nvSpPr>
          <p:cNvPr id="5" name="Szövegdoboz 4">
            <a:extLst>
              <a:ext uri="{FF2B5EF4-FFF2-40B4-BE49-F238E27FC236}">
                <a16:creationId xmlns:a16="http://schemas.microsoft.com/office/drawing/2014/main" id="{78632928-9B4A-4E44-9BF5-854D7DF79544}"/>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33845468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LEFT JOIN</a:t>
            </a:r>
          </a:p>
        </p:txBody>
      </p:sp>
      <p:sp>
        <p:nvSpPr>
          <p:cNvPr id="3" name="Tartalom helye 2"/>
          <p:cNvSpPr>
            <a:spLocks noGrp="1"/>
          </p:cNvSpPr>
          <p:nvPr>
            <p:ph idx="1"/>
          </p:nvPr>
        </p:nvSpPr>
        <p:spPr/>
        <p:txBody>
          <a:bodyPr/>
          <a:lstStyle/>
          <a:p>
            <a:pPr marL="82296" indent="0">
              <a:buNone/>
            </a:pPr>
            <a:r>
              <a:rPr lang="en-US" dirty="0">
                <a:latin typeface="Consolas" panose="020B0609020204030204" pitchFamily="49" charset="0"/>
              </a:rPr>
              <a:t>SELECT </a:t>
            </a:r>
            <a:r>
              <a:rPr lang="en-US" dirty="0" err="1">
                <a:latin typeface="Consolas" panose="020B0609020204030204" pitchFamily="49" charset="0"/>
              </a:rPr>
              <a:t>employee_id</a:t>
            </a:r>
            <a:r>
              <a:rPr lang="en-US" dirty="0">
                <a:latin typeface="Consolas" panose="020B0609020204030204" pitchFamily="49" charset="0"/>
              </a:rPr>
              <a:t>, </a:t>
            </a:r>
            <a:r>
              <a:rPr lang="hu-HU" dirty="0" err="1">
                <a:latin typeface="Consolas" panose="020B0609020204030204" pitchFamily="49" charset="0"/>
              </a:rPr>
              <a:t>last</a:t>
            </a:r>
            <a:r>
              <a:rPr lang="hu-HU" dirty="0">
                <a:latin typeface="Consolas" panose="020B0609020204030204" pitchFamily="49" charset="0"/>
              </a:rPr>
              <a:t>_</a:t>
            </a:r>
            <a:r>
              <a:rPr lang="hu-HU" dirty="0" err="1">
                <a:latin typeface="Consolas" panose="020B0609020204030204" pitchFamily="49" charset="0"/>
              </a:rPr>
              <a:t>name</a:t>
            </a:r>
            <a:r>
              <a:rPr lang="en-US" dirty="0">
                <a:latin typeface="Consolas" panose="020B0609020204030204" pitchFamily="49" charset="0"/>
              </a:rPr>
              <a:t>, </a:t>
            </a:r>
            <a:r>
              <a:rPr lang="hu-HU" dirty="0">
                <a:latin typeface="Consolas" panose="020B0609020204030204" pitchFamily="49" charset="0"/>
              </a:rPr>
              <a:t>                	</a:t>
            </a:r>
            <a:r>
              <a:rPr lang="en-US" dirty="0" err="1">
                <a:latin typeface="Consolas" panose="020B0609020204030204" pitchFamily="49" charset="0"/>
              </a:rPr>
              <a:t>e.department_id</a:t>
            </a:r>
            <a:r>
              <a:rPr lang="en-US" dirty="0">
                <a:latin typeface="Consolas" panose="020B0609020204030204" pitchFamily="49" charset="0"/>
              </a:rPr>
              <a:t>, </a:t>
            </a:r>
            <a:r>
              <a:rPr lang="hu-HU" dirty="0">
                <a:latin typeface="Consolas" panose="020B0609020204030204" pitchFamily="49" charset="0"/>
              </a:rPr>
              <a:t>	</a:t>
            </a:r>
            <a:r>
              <a:rPr lang="hu-HU" dirty="0" err="1">
                <a:latin typeface="Consolas" panose="020B0609020204030204" pitchFamily="49" charset="0"/>
              </a:rPr>
              <a:t>dep</a:t>
            </a:r>
            <a:r>
              <a:rPr lang="en-US" dirty="0" err="1">
                <a:latin typeface="Consolas" panose="020B0609020204030204" pitchFamily="49" charset="0"/>
              </a:rPr>
              <a:t>artment_name</a:t>
            </a:r>
            <a:endParaRPr lang="en-US" dirty="0">
              <a:latin typeface="Consolas" panose="020B0609020204030204" pitchFamily="49" charset="0"/>
            </a:endParaRPr>
          </a:p>
          <a:p>
            <a:pPr marL="82296" indent="0">
              <a:buNone/>
            </a:pPr>
            <a:r>
              <a:rPr lang="en-US" dirty="0">
                <a:latin typeface="Consolas" panose="020B0609020204030204" pitchFamily="49" charset="0"/>
              </a:rPr>
              <a:t>FROM </a:t>
            </a:r>
            <a:r>
              <a:rPr lang="hu-HU" dirty="0" err="1">
                <a:latin typeface="Consolas" panose="020B0609020204030204" pitchFamily="49" charset="0"/>
              </a:rPr>
              <a:t>employees</a:t>
            </a:r>
            <a:r>
              <a:rPr lang="hu-HU" dirty="0">
                <a:latin typeface="Consolas" panose="020B0609020204030204" pitchFamily="49" charset="0"/>
              </a:rPr>
              <a:t> e</a:t>
            </a:r>
            <a:r>
              <a:rPr lang="en-US" dirty="0">
                <a:latin typeface="Consolas" panose="020B0609020204030204" pitchFamily="49" charset="0"/>
              </a:rPr>
              <a:t> </a:t>
            </a:r>
            <a:r>
              <a:rPr lang="hu-HU" dirty="0">
                <a:latin typeface="Consolas" panose="020B0609020204030204" pitchFamily="49" charset="0"/>
              </a:rPr>
              <a:t>LEFT</a:t>
            </a:r>
            <a:r>
              <a:rPr lang="en-US" dirty="0">
                <a:latin typeface="Consolas" panose="020B0609020204030204" pitchFamily="49" charset="0"/>
              </a:rPr>
              <a:t> JOIN </a:t>
            </a:r>
            <a:r>
              <a:rPr lang="hu-HU" dirty="0">
                <a:latin typeface="Consolas" panose="020B0609020204030204" pitchFamily="49" charset="0"/>
              </a:rPr>
              <a:t>	</a:t>
            </a:r>
            <a:r>
              <a:rPr lang="hu-HU" dirty="0" err="1">
                <a:latin typeface="Consolas" panose="020B0609020204030204" pitchFamily="49" charset="0"/>
              </a:rPr>
              <a:t>departments</a:t>
            </a:r>
            <a:r>
              <a:rPr lang="hu-HU" dirty="0">
                <a:latin typeface="Consolas" panose="020B0609020204030204" pitchFamily="49" charset="0"/>
              </a:rPr>
              <a:t> d</a:t>
            </a:r>
          </a:p>
          <a:p>
            <a:pPr marL="82296" indent="0">
              <a:buNone/>
            </a:pPr>
            <a:r>
              <a:rPr lang="en-US" dirty="0">
                <a:latin typeface="Consolas" panose="020B0609020204030204" pitchFamily="49" charset="0"/>
              </a:rPr>
              <a:t>ON </a:t>
            </a:r>
            <a:r>
              <a:rPr lang="hu-HU" dirty="0">
                <a:latin typeface="Consolas" panose="020B0609020204030204" pitchFamily="49" charset="0"/>
              </a:rPr>
              <a:t>	</a:t>
            </a:r>
            <a:r>
              <a:rPr lang="en-US" dirty="0" err="1">
                <a:latin typeface="Consolas" panose="020B0609020204030204" pitchFamily="49" charset="0"/>
              </a:rPr>
              <a:t>e.department_id</a:t>
            </a:r>
            <a:r>
              <a:rPr lang="en-US" dirty="0">
                <a:latin typeface="Consolas" panose="020B0609020204030204" pitchFamily="49" charset="0"/>
              </a:rPr>
              <a:t> = </a:t>
            </a:r>
            <a:r>
              <a:rPr lang="hu-HU" dirty="0">
                <a:latin typeface="Consolas" panose="020B0609020204030204" pitchFamily="49" charset="0"/>
              </a:rPr>
              <a:t>	</a:t>
            </a:r>
            <a:r>
              <a:rPr lang="en-US" dirty="0" err="1">
                <a:latin typeface="Consolas" panose="020B0609020204030204" pitchFamily="49" charset="0"/>
              </a:rPr>
              <a:t>d.department_id</a:t>
            </a:r>
            <a:r>
              <a:rPr lang="hu-HU" dirty="0">
                <a:latin typeface="Consolas" panose="020B0609020204030204" pitchFamily="49" charset="0"/>
              </a:rPr>
              <a:t>;</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70</a:t>
            </a:fld>
            <a:endParaRPr lang="hu-HU" dirty="0"/>
          </a:p>
        </p:txBody>
      </p:sp>
      <p:sp>
        <p:nvSpPr>
          <p:cNvPr id="5" name="Szövegdoboz 4">
            <a:extLst>
              <a:ext uri="{FF2B5EF4-FFF2-40B4-BE49-F238E27FC236}">
                <a16:creationId xmlns:a16="http://schemas.microsoft.com/office/drawing/2014/main" id="{38448DB0-16D3-4740-808C-C670D3F0161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2153932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Gyakorlás</a:t>
            </a:r>
            <a:endParaRPr lang="hu-HU" dirty="0"/>
          </a:p>
        </p:txBody>
      </p:sp>
      <p:sp>
        <p:nvSpPr>
          <p:cNvPr id="3" name="Tartalom helye 2"/>
          <p:cNvSpPr>
            <a:spLocks noGrp="1"/>
          </p:cNvSpPr>
          <p:nvPr>
            <p:ph idx="1"/>
          </p:nvPr>
        </p:nvSpPr>
        <p:spPr/>
        <p:txBody>
          <a:bodyPr/>
          <a:lstStyle/>
          <a:p>
            <a:pPr marL="82296" indent="0">
              <a:buNone/>
            </a:pPr>
            <a:r>
              <a:rPr lang="hu-HU"/>
              <a:t>Jelenítsük meg </a:t>
            </a:r>
            <a:r>
              <a:rPr lang="hu-HU" b="1"/>
              <a:t>azon dolgozók </a:t>
            </a:r>
            <a:r>
              <a:rPr lang="hu-HU"/>
              <a:t>azonosítóját, nevét, belépési dátumát és részlegének nevét,  akik valamelyik részlegnek a vezetői!</a:t>
            </a:r>
          </a:p>
          <a:p>
            <a:pPr marL="82296" indent="0">
              <a:buNone/>
            </a:pPr>
            <a:endParaRPr lang="hu-HU">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71</a:t>
            </a:fld>
            <a:endParaRPr lang="hu-HU" dirty="0"/>
          </a:p>
        </p:txBody>
      </p:sp>
    </p:spTree>
    <p:extLst>
      <p:ext uri="{BB962C8B-B14F-4D97-AF65-F5344CB8AC3E}">
        <p14:creationId xmlns:p14="http://schemas.microsoft.com/office/powerpoint/2010/main" val="663409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Megoldás</a:t>
            </a:r>
            <a:endParaRPr lang="hu-HU" dirty="0"/>
          </a:p>
        </p:txBody>
      </p:sp>
      <p:sp>
        <p:nvSpPr>
          <p:cNvPr id="3" name="Tartalom helye 2"/>
          <p:cNvSpPr>
            <a:spLocks noGrp="1"/>
          </p:cNvSpPr>
          <p:nvPr>
            <p:ph idx="1"/>
          </p:nvPr>
        </p:nvSpPr>
        <p:spPr/>
        <p:txBody>
          <a:bodyPr/>
          <a:lstStyle/>
          <a:p>
            <a:pPr marL="82296" indent="0">
              <a:buNone/>
            </a:pPr>
            <a:r>
              <a:rPr lang="en-US">
                <a:latin typeface="Consolas" panose="020B0609020204030204" pitchFamily="49" charset="0"/>
              </a:rPr>
              <a:t>SELECT </a:t>
            </a:r>
            <a:r>
              <a:rPr lang="hu-HU">
                <a:latin typeface="Consolas" panose="020B0609020204030204" pitchFamily="49" charset="0"/>
              </a:rPr>
              <a:t>e.</a:t>
            </a:r>
            <a:r>
              <a:rPr lang="en-US">
                <a:latin typeface="Consolas" panose="020B0609020204030204" pitchFamily="49" charset="0"/>
              </a:rPr>
              <a:t>employee_id, </a:t>
            </a:r>
            <a:r>
              <a:rPr lang="hu-HU">
                <a:latin typeface="Consolas" panose="020B0609020204030204" pitchFamily="49" charset="0"/>
              </a:rPr>
              <a:t>last</a:t>
            </a:r>
            <a:r>
              <a:rPr lang="en-US">
                <a:latin typeface="Consolas" panose="020B0609020204030204" pitchFamily="49" charset="0"/>
              </a:rPr>
              <a:t>_</a:t>
            </a:r>
            <a:r>
              <a:rPr lang="hu-HU">
                <a:latin typeface="Consolas" panose="020B0609020204030204" pitchFamily="49" charset="0"/>
              </a:rPr>
              <a:t>name, e.hiredate, d.department_name</a:t>
            </a:r>
            <a:r>
              <a:rPr lang="en-US">
                <a:latin typeface="Consolas" panose="020B0609020204030204" pitchFamily="49" charset="0"/>
              </a:rPr>
              <a:t> </a:t>
            </a:r>
            <a:endParaRPr lang="hu-HU">
              <a:latin typeface="Consolas" panose="020B0609020204030204" pitchFamily="49" charset="0"/>
            </a:endParaRPr>
          </a:p>
          <a:p>
            <a:pPr marL="82296" indent="0">
              <a:buNone/>
            </a:pPr>
            <a:r>
              <a:rPr lang="en-US">
                <a:latin typeface="Consolas" panose="020B0609020204030204" pitchFamily="49" charset="0"/>
              </a:rPr>
              <a:t>FROM </a:t>
            </a:r>
            <a:r>
              <a:rPr lang="hu-HU">
                <a:latin typeface="Consolas" panose="020B0609020204030204" pitchFamily="49" charset="0"/>
              </a:rPr>
              <a:t>employees e</a:t>
            </a:r>
            <a:r>
              <a:rPr lang="en-US">
                <a:latin typeface="Consolas" panose="020B0609020204030204" pitchFamily="49" charset="0"/>
              </a:rPr>
              <a:t> </a:t>
            </a:r>
            <a:r>
              <a:rPr lang="hu-HU">
                <a:latin typeface="Consolas" panose="020B0609020204030204" pitchFamily="49" charset="0"/>
              </a:rPr>
              <a:t>INNER</a:t>
            </a:r>
            <a:r>
              <a:rPr lang="en-US">
                <a:latin typeface="Consolas" panose="020B0609020204030204" pitchFamily="49" charset="0"/>
              </a:rPr>
              <a:t> JOIN </a:t>
            </a:r>
            <a:r>
              <a:rPr lang="hu-HU">
                <a:latin typeface="Consolas" panose="020B0609020204030204" pitchFamily="49" charset="0"/>
              </a:rPr>
              <a:t>departments d</a:t>
            </a:r>
            <a:endParaRPr lang="en-US">
              <a:latin typeface="Consolas" panose="020B0609020204030204" pitchFamily="49" charset="0"/>
            </a:endParaRPr>
          </a:p>
          <a:p>
            <a:pPr marL="82296" indent="0">
              <a:buNone/>
            </a:pPr>
            <a:r>
              <a:rPr lang="en-US">
                <a:latin typeface="Consolas" panose="020B0609020204030204" pitchFamily="49" charset="0"/>
              </a:rPr>
              <a:t>ON e.</a:t>
            </a:r>
            <a:r>
              <a:rPr lang="hu-HU">
                <a:latin typeface="Consolas" panose="020B0609020204030204" pitchFamily="49" charset="0"/>
              </a:rPr>
              <a:t>employee</a:t>
            </a:r>
            <a:r>
              <a:rPr lang="en-US">
                <a:latin typeface="Consolas" panose="020B0609020204030204" pitchFamily="49" charset="0"/>
              </a:rPr>
              <a:t>_id = d.</a:t>
            </a:r>
            <a:r>
              <a:rPr lang="hu-HU">
                <a:latin typeface="Consolas" panose="020B0609020204030204" pitchFamily="49" charset="0"/>
              </a:rPr>
              <a:t>manager</a:t>
            </a:r>
            <a:r>
              <a:rPr lang="en-US">
                <a:latin typeface="Consolas" panose="020B0609020204030204" pitchFamily="49" charset="0"/>
              </a:rPr>
              <a:t>_id</a:t>
            </a:r>
            <a:r>
              <a:rPr lang="hu-HU">
                <a:latin typeface="Consolas" panose="020B0609020204030204" pitchFamily="49" charset="0"/>
              </a:rPr>
              <a:t>;</a:t>
            </a:r>
            <a:endParaRPr lang="hu-HU" dirty="0">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72</a:t>
            </a:fld>
            <a:endParaRPr lang="hu-HU" dirty="0"/>
          </a:p>
        </p:txBody>
      </p:sp>
    </p:spTree>
    <p:extLst>
      <p:ext uri="{BB962C8B-B14F-4D97-AF65-F5344CB8AC3E}">
        <p14:creationId xmlns:p14="http://schemas.microsoft.com/office/powerpoint/2010/main" val="41927516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Gyakorlás</a:t>
            </a:r>
            <a:endParaRPr lang="hu-HU" dirty="0"/>
          </a:p>
        </p:txBody>
      </p:sp>
      <p:sp>
        <p:nvSpPr>
          <p:cNvPr id="3" name="Tartalom helye 2"/>
          <p:cNvSpPr>
            <a:spLocks noGrp="1"/>
          </p:cNvSpPr>
          <p:nvPr>
            <p:ph idx="1"/>
          </p:nvPr>
        </p:nvSpPr>
        <p:spPr/>
        <p:txBody>
          <a:bodyPr/>
          <a:lstStyle/>
          <a:p>
            <a:pPr marL="82296" indent="0">
              <a:buNone/>
            </a:pPr>
            <a:r>
              <a:rPr lang="hu-HU"/>
              <a:t>Jelenítsük meg </a:t>
            </a:r>
            <a:r>
              <a:rPr lang="hu-HU" b="1"/>
              <a:t>azon dolgozók </a:t>
            </a:r>
            <a:r>
              <a:rPr lang="hu-HU"/>
              <a:t>azonosítóját, nevét, belépési dátumát és részlegének nevét,  akik valamelyik részlegnek a vezetői! </a:t>
            </a:r>
            <a:r>
              <a:rPr lang="hu-HU" b="1"/>
              <a:t>Plusz </a:t>
            </a:r>
            <a:r>
              <a:rPr lang="hu-HU"/>
              <a:t>jelenjenek meg azon dolgozók előbbi adatai is, akik nem vezetnek részleget!</a:t>
            </a:r>
            <a:endParaRPr lang="hu-HU" b="1"/>
          </a:p>
          <a:p>
            <a:pPr marL="82296" indent="0">
              <a:buNone/>
            </a:pPr>
            <a:endParaRPr lang="hu-HU">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73</a:t>
            </a:fld>
            <a:endParaRPr lang="hu-HU" dirty="0"/>
          </a:p>
        </p:txBody>
      </p:sp>
    </p:spTree>
    <p:extLst>
      <p:ext uri="{BB962C8B-B14F-4D97-AF65-F5344CB8AC3E}">
        <p14:creationId xmlns:p14="http://schemas.microsoft.com/office/powerpoint/2010/main" val="4117753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Megoldás</a:t>
            </a:r>
            <a:endParaRPr lang="hu-HU" dirty="0"/>
          </a:p>
        </p:txBody>
      </p:sp>
      <p:sp>
        <p:nvSpPr>
          <p:cNvPr id="3" name="Tartalom helye 2"/>
          <p:cNvSpPr>
            <a:spLocks noGrp="1"/>
          </p:cNvSpPr>
          <p:nvPr>
            <p:ph idx="1"/>
          </p:nvPr>
        </p:nvSpPr>
        <p:spPr/>
        <p:txBody>
          <a:bodyPr/>
          <a:lstStyle/>
          <a:p>
            <a:pPr marL="82296" indent="0">
              <a:buNone/>
            </a:pPr>
            <a:r>
              <a:rPr lang="en-US">
                <a:latin typeface="Consolas" panose="020B0609020204030204" pitchFamily="49" charset="0"/>
              </a:rPr>
              <a:t>SELECT </a:t>
            </a:r>
            <a:r>
              <a:rPr lang="hu-HU">
                <a:latin typeface="Consolas" panose="020B0609020204030204" pitchFamily="49" charset="0"/>
              </a:rPr>
              <a:t>e.</a:t>
            </a:r>
            <a:r>
              <a:rPr lang="en-US">
                <a:latin typeface="Consolas" panose="020B0609020204030204" pitchFamily="49" charset="0"/>
              </a:rPr>
              <a:t>employee_id, </a:t>
            </a:r>
            <a:r>
              <a:rPr lang="hu-HU">
                <a:latin typeface="Consolas" panose="020B0609020204030204" pitchFamily="49" charset="0"/>
              </a:rPr>
              <a:t>last</a:t>
            </a:r>
            <a:r>
              <a:rPr lang="en-US">
                <a:latin typeface="Consolas" panose="020B0609020204030204" pitchFamily="49" charset="0"/>
              </a:rPr>
              <a:t>_</a:t>
            </a:r>
            <a:r>
              <a:rPr lang="hu-HU">
                <a:latin typeface="Consolas" panose="020B0609020204030204" pitchFamily="49" charset="0"/>
              </a:rPr>
              <a:t>name, e.hiredate, d.department_name</a:t>
            </a:r>
            <a:r>
              <a:rPr lang="en-US">
                <a:latin typeface="Consolas" panose="020B0609020204030204" pitchFamily="49" charset="0"/>
              </a:rPr>
              <a:t> </a:t>
            </a:r>
            <a:endParaRPr lang="hu-HU">
              <a:latin typeface="Consolas" panose="020B0609020204030204" pitchFamily="49" charset="0"/>
            </a:endParaRPr>
          </a:p>
          <a:p>
            <a:pPr marL="82296" indent="0">
              <a:buNone/>
            </a:pPr>
            <a:r>
              <a:rPr lang="en-US">
                <a:latin typeface="Consolas" panose="020B0609020204030204" pitchFamily="49" charset="0"/>
              </a:rPr>
              <a:t>FROM </a:t>
            </a:r>
            <a:r>
              <a:rPr lang="hu-HU">
                <a:latin typeface="Consolas" panose="020B0609020204030204" pitchFamily="49" charset="0"/>
              </a:rPr>
              <a:t>employees e</a:t>
            </a:r>
            <a:r>
              <a:rPr lang="en-US">
                <a:latin typeface="Consolas" panose="020B0609020204030204" pitchFamily="49" charset="0"/>
              </a:rPr>
              <a:t> </a:t>
            </a:r>
            <a:r>
              <a:rPr lang="hu-HU">
                <a:latin typeface="Consolas" panose="020B0609020204030204" pitchFamily="49" charset="0"/>
              </a:rPr>
              <a:t>LEFT</a:t>
            </a:r>
            <a:r>
              <a:rPr lang="en-US">
                <a:latin typeface="Consolas" panose="020B0609020204030204" pitchFamily="49" charset="0"/>
              </a:rPr>
              <a:t> JOIN </a:t>
            </a:r>
            <a:r>
              <a:rPr lang="hu-HU">
                <a:latin typeface="Consolas" panose="020B0609020204030204" pitchFamily="49" charset="0"/>
              </a:rPr>
              <a:t>departments d</a:t>
            </a:r>
            <a:endParaRPr lang="en-US">
              <a:latin typeface="Consolas" panose="020B0609020204030204" pitchFamily="49" charset="0"/>
            </a:endParaRPr>
          </a:p>
          <a:p>
            <a:pPr marL="82296" indent="0">
              <a:buNone/>
            </a:pPr>
            <a:r>
              <a:rPr lang="en-US">
                <a:latin typeface="Consolas" panose="020B0609020204030204" pitchFamily="49" charset="0"/>
              </a:rPr>
              <a:t>ON e.</a:t>
            </a:r>
            <a:r>
              <a:rPr lang="hu-HU">
                <a:latin typeface="Consolas" panose="020B0609020204030204" pitchFamily="49" charset="0"/>
              </a:rPr>
              <a:t>employee</a:t>
            </a:r>
            <a:r>
              <a:rPr lang="en-US">
                <a:latin typeface="Consolas" panose="020B0609020204030204" pitchFamily="49" charset="0"/>
              </a:rPr>
              <a:t>_id = d.</a:t>
            </a:r>
            <a:r>
              <a:rPr lang="hu-HU">
                <a:latin typeface="Consolas" panose="020B0609020204030204" pitchFamily="49" charset="0"/>
              </a:rPr>
              <a:t>manager</a:t>
            </a:r>
            <a:r>
              <a:rPr lang="en-US">
                <a:latin typeface="Consolas" panose="020B0609020204030204" pitchFamily="49" charset="0"/>
              </a:rPr>
              <a:t>_id</a:t>
            </a:r>
            <a:r>
              <a:rPr lang="hu-HU">
                <a:latin typeface="Consolas" panose="020B0609020204030204" pitchFamily="49" charset="0"/>
              </a:rPr>
              <a:t>;</a:t>
            </a:r>
            <a:endParaRPr lang="hu-HU" dirty="0">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74</a:t>
            </a:fld>
            <a:endParaRPr lang="hu-HU" dirty="0"/>
          </a:p>
        </p:txBody>
      </p:sp>
    </p:spTree>
    <p:extLst>
      <p:ext uri="{BB962C8B-B14F-4D97-AF65-F5344CB8AC3E}">
        <p14:creationId xmlns:p14="http://schemas.microsoft.com/office/powerpoint/2010/main" val="3757408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 B</a:t>
            </a:r>
          </a:p>
        </p:txBody>
      </p:sp>
      <p:sp>
        <p:nvSpPr>
          <p:cNvPr id="3" name="Tartalom helye 2"/>
          <p:cNvSpPr>
            <a:spLocks noGrp="1"/>
          </p:cNvSpPr>
          <p:nvPr>
            <p:ph idx="1"/>
          </p:nvPr>
        </p:nvSpPr>
        <p:spPr/>
        <p:txBody>
          <a:bodyPr/>
          <a:lstStyle/>
          <a:p>
            <a:r>
              <a:rPr lang="hu-HU" dirty="0"/>
              <a:t>Jelenítsük meg </a:t>
            </a:r>
            <a:r>
              <a:rPr lang="hu-HU" b="1" dirty="0"/>
              <a:t>csak azon dolgozók </a:t>
            </a:r>
            <a:r>
              <a:rPr lang="hu-HU" dirty="0"/>
              <a:t>azonosítóját és nevét, akik egyik részlegnek sem a </a:t>
            </a:r>
            <a:r>
              <a:rPr lang="hu-HU"/>
              <a:t>vezetői!</a:t>
            </a:r>
          </a:p>
          <a:p>
            <a:pPr lvl="1"/>
            <a:r>
              <a:rPr lang="hu-HU"/>
              <a:t>Tipp: előző lekérdezés eredményét figyeljük meg! Mi jellemzi a kérdéses dolgozókat? </a:t>
            </a:r>
            <a:r>
              <a:rPr lang="hu-HU">
                <a:latin typeface="Consolas" panose="020B0609020204030204" pitchFamily="49" charset="0"/>
              </a:rPr>
              <a:t>d.department_name NULL értékű (vagy d. manager</a:t>
            </a:r>
            <a:r>
              <a:rPr lang="en-US">
                <a:latin typeface="Consolas" panose="020B0609020204030204" pitchFamily="49" charset="0"/>
              </a:rPr>
              <a:t>_id </a:t>
            </a:r>
            <a:r>
              <a:rPr lang="hu-HU">
                <a:latin typeface="Consolas" panose="020B0609020204030204" pitchFamily="49" charset="0"/>
              </a:rPr>
              <a:t>NULL értékű)!</a:t>
            </a:r>
            <a:r>
              <a:rPr lang="hu-HU"/>
              <a:t/>
            </a:r>
            <a:br>
              <a:rPr lang="hu-HU"/>
            </a:br>
            <a:endParaRPr lang="hu-HU" dirty="0"/>
          </a:p>
          <a:p>
            <a:endParaRPr lang="hu-HU" dirty="0"/>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75</a:t>
            </a:fld>
            <a:endParaRPr lang="hu-HU" dirty="0"/>
          </a:p>
        </p:txBody>
      </p:sp>
    </p:spTree>
    <p:extLst>
      <p:ext uri="{BB962C8B-B14F-4D97-AF65-F5344CB8AC3E}">
        <p14:creationId xmlns:p14="http://schemas.microsoft.com/office/powerpoint/2010/main" val="36786874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 B</a:t>
            </a:r>
          </a:p>
        </p:txBody>
      </p:sp>
      <p:sp>
        <p:nvSpPr>
          <p:cNvPr id="3" name="Tartalom helye 2"/>
          <p:cNvSpPr>
            <a:spLocks noGrp="1"/>
          </p:cNvSpPr>
          <p:nvPr>
            <p:ph idx="1"/>
          </p:nvPr>
        </p:nvSpPr>
        <p:spPr/>
        <p:txBody>
          <a:bodyPr/>
          <a:lstStyle/>
          <a:p>
            <a:pPr marL="82296" indent="0">
              <a:buNone/>
            </a:pPr>
            <a:r>
              <a:rPr lang="en-US" dirty="0">
                <a:latin typeface="Consolas" panose="020B0609020204030204" pitchFamily="49" charset="0"/>
              </a:rPr>
              <a:t>SELECT </a:t>
            </a:r>
            <a:r>
              <a:rPr lang="hu-HU" dirty="0">
                <a:latin typeface="Consolas" panose="020B0609020204030204" pitchFamily="49" charset="0"/>
              </a:rPr>
              <a:t>e.</a:t>
            </a:r>
            <a:r>
              <a:rPr lang="en-US" dirty="0" err="1">
                <a:latin typeface="Consolas" panose="020B0609020204030204" pitchFamily="49" charset="0"/>
              </a:rPr>
              <a:t>employee_id</a:t>
            </a:r>
            <a:r>
              <a:rPr lang="en-US" dirty="0">
                <a:latin typeface="Consolas" panose="020B0609020204030204" pitchFamily="49" charset="0"/>
              </a:rPr>
              <a:t>, </a:t>
            </a:r>
            <a:r>
              <a:rPr lang="hu-HU" dirty="0" err="1">
                <a:latin typeface="Consolas" panose="020B0609020204030204" pitchFamily="49" charset="0"/>
              </a:rPr>
              <a:t>last</a:t>
            </a:r>
            <a:r>
              <a:rPr lang="en-US" dirty="0">
                <a:latin typeface="Consolas" panose="020B0609020204030204" pitchFamily="49" charset="0"/>
              </a:rPr>
              <a:t>_</a:t>
            </a:r>
            <a:r>
              <a:rPr lang="hu-HU" dirty="0" err="1">
                <a:latin typeface="Consolas" panose="020B0609020204030204" pitchFamily="49" charset="0"/>
              </a:rPr>
              <a:t>name</a:t>
            </a:r>
            <a:r>
              <a:rPr lang="hu-HU" dirty="0">
                <a:latin typeface="Consolas" panose="020B0609020204030204" pitchFamily="49" charset="0"/>
              </a:rPr>
              <a:t>, </a:t>
            </a:r>
            <a:r>
              <a:rPr lang="hu-HU" dirty="0" err="1">
                <a:latin typeface="Consolas" panose="020B0609020204030204" pitchFamily="49" charset="0"/>
              </a:rPr>
              <a:t>d.manager_id</a:t>
            </a:r>
            <a:r>
              <a:rPr lang="en-US" dirty="0">
                <a:latin typeface="Consolas" panose="020B0609020204030204" pitchFamily="49" charset="0"/>
              </a:rPr>
              <a:t> </a:t>
            </a:r>
            <a:endParaRPr lang="hu-HU" dirty="0">
              <a:latin typeface="Consolas" panose="020B0609020204030204" pitchFamily="49" charset="0"/>
            </a:endParaRPr>
          </a:p>
          <a:p>
            <a:pPr marL="82296" indent="0">
              <a:buNone/>
            </a:pPr>
            <a:r>
              <a:rPr lang="en-US" dirty="0">
                <a:latin typeface="Consolas" panose="020B0609020204030204" pitchFamily="49" charset="0"/>
              </a:rPr>
              <a:t>FROM </a:t>
            </a:r>
            <a:r>
              <a:rPr lang="hu-HU" dirty="0" err="1">
                <a:latin typeface="Consolas" panose="020B0609020204030204" pitchFamily="49" charset="0"/>
              </a:rPr>
              <a:t>employees</a:t>
            </a:r>
            <a:r>
              <a:rPr lang="hu-HU" dirty="0">
                <a:latin typeface="Consolas" panose="020B0609020204030204" pitchFamily="49" charset="0"/>
              </a:rPr>
              <a:t> e</a:t>
            </a:r>
            <a:r>
              <a:rPr lang="en-US" dirty="0">
                <a:latin typeface="Consolas" panose="020B0609020204030204" pitchFamily="49" charset="0"/>
              </a:rPr>
              <a:t> </a:t>
            </a:r>
            <a:r>
              <a:rPr lang="hu-HU" dirty="0">
                <a:latin typeface="Consolas" panose="020B0609020204030204" pitchFamily="49" charset="0"/>
              </a:rPr>
              <a:t>LEFT</a:t>
            </a:r>
            <a:r>
              <a:rPr lang="en-US" dirty="0">
                <a:latin typeface="Consolas" panose="020B0609020204030204" pitchFamily="49" charset="0"/>
              </a:rPr>
              <a:t> JOIN </a:t>
            </a:r>
            <a:r>
              <a:rPr lang="hu-HU" dirty="0" err="1">
                <a:latin typeface="Consolas" panose="020B0609020204030204" pitchFamily="49" charset="0"/>
              </a:rPr>
              <a:t>departments</a:t>
            </a:r>
            <a:r>
              <a:rPr lang="hu-HU" dirty="0">
                <a:latin typeface="Consolas" panose="020B0609020204030204" pitchFamily="49" charset="0"/>
              </a:rPr>
              <a:t> d</a:t>
            </a:r>
            <a:endParaRPr lang="en-US" dirty="0">
              <a:latin typeface="Consolas" panose="020B0609020204030204" pitchFamily="49" charset="0"/>
            </a:endParaRPr>
          </a:p>
          <a:p>
            <a:pPr marL="82296" indent="0">
              <a:buNone/>
            </a:pPr>
            <a:r>
              <a:rPr lang="en-US" dirty="0">
                <a:latin typeface="Consolas" panose="020B0609020204030204" pitchFamily="49" charset="0"/>
              </a:rPr>
              <a:t>ON e.</a:t>
            </a:r>
            <a:r>
              <a:rPr lang="hu-HU" dirty="0" err="1">
                <a:latin typeface="Consolas" panose="020B0609020204030204" pitchFamily="49" charset="0"/>
              </a:rPr>
              <a:t>employee</a:t>
            </a:r>
            <a:r>
              <a:rPr lang="en-US" dirty="0">
                <a:latin typeface="Consolas" panose="020B0609020204030204" pitchFamily="49" charset="0"/>
              </a:rPr>
              <a:t>_id = d.</a:t>
            </a:r>
            <a:r>
              <a:rPr lang="hu-HU" dirty="0" err="1">
                <a:latin typeface="Consolas" panose="020B0609020204030204" pitchFamily="49" charset="0"/>
              </a:rPr>
              <a:t>manager</a:t>
            </a:r>
            <a:r>
              <a:rPr lang="en-US" dirty="0">
                <a:latin typeface="Consolas" panose="020B0609020204030204" pitchFamily="49" charset="0"/>
              </a:rPr>
              <a:t>_id</a:t>
            </a:r>
            <a:endParaRPr lang="hu-HU" dirty="0">
              <a:latin typeface="Consolas" panose="020B0609020204030204" pitchFamily="49" charset="0"/>
            </a:endParaRPr>
          </a:p>
          <a:p>
            <a:pPr marL="82296" indent="0">
              <a:buNone/>
            </a:pPr>
            <a:r>
              <a:rPr lang="hu-HU" b="1" dirty="0">
                <a:latin typeface="Consolas" panose="020B0609020204030204" pitchFamily="49" charset="0"/>
              </a:rPr>
              <a:t>WHERE </a:t>
            </a:r>
            <a:r>
              <a:rPr lang="hu-HU" b="1" dirty="0" err="1">
                <a:latin typeface="Consolas" panose="020B0609020204030204" pitchFamily="49" charset="0"/>
              </a:rPr>
              <a:t>d.manager</a:t>
            </a:r>
            <a:r>
              <a:rPr lang="hu-HU" b="1" dirty="0">
                <a:latin typeface="Consolas" panose="020B0609020204030204" pitchFamily="49" charset="0"/>
              </a:rPr>
              <a:t>_</a:t>
            </a:r>
            <a:r>
              <a:rPr lang="hu-HU" b="1" dirty="0" err="1">
                <a:latin typeface="Consolas" panose="020B0609020204030204" pitchFamily="49" charset="0"/>
              </a:rPr>
              <a:t>id</a:t>
            </a:r>
            <a:r>
              <a:rPr lang="hu-HU" b="1" dirty="0">
                <a:latin typeface="Consolas" panose="020B0609020204030204" pitchFamily="49" charset="0"/>
              </a:rPr>
              <a:t> IS NULL;</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76</a:t>
            </a:fld>
            <a:endParaRPr lang="hu-HU" dirty="0"/>
          </a:p>
        </p:txBody>
      </p:sp>
    </p:spTree>
    <p:extLst>
      <p:ext uri="{BB962C8B-B14F-4D97-AF65-F5344CB8AC3E}">
        <p14:creationId xmlns:p14="http://schemas.microsoft.com/office/powerpoint/2010/main" val="41835232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 B</a:t>
            </a:r>
          </a:p>
        </p:txBody>
      </p:sp>
      <p:sp>
        <p:nvSpPr>
          <p:cNvPr id="3" name="Tartalom helye 2"/>
          <p:cNvSpPr>
            <a:spLocks noGrp="1"/>
          </p:cNvSpPr>
          <p:nvPr>
            <p:ph idx="1"/>
          </p:nvPr>
        </p:nvSpPr>
        <p:spPr/>
        <p:txBody>
          <a:bodyPr/>
          <a:lstStyle/>
          <a:p>
            <a:pPr marL="82296" indent="0">
              <a:buNone/>
            </a:pPr>
            <a:r>
              <a:rPr lang="en-US" dirty="0">
                <a:latin typeface="Consolas" panose="020B0609020204030204" pitchFamily="49" charset="0"/>
              </a:rPr>
              <a:t>SELECT </a:t>
            </a:r>
            <a:r>
              <a:rPr lang="en-US" dirty="0" err="1">
                <a:latin typeface="Consolas" panose="020B0609020204030204" pitchFamily="49" charset="0"/>
              </a:rPr>
              <a:t>employee_id</a:t>
            </a:r>
            <a:r>
              <a:rPr lang="en-US" dirty="0">
                <a:latin typeface="Consolas" panose="020B0609020204030204" pitchFamily="49" charset="0"/>
              </a:rPr>
              <a:t>, </a:t>
            </a:r>
            <a:r>
              <a:rPr lang="hu-HU" dirty="0" err="1">
                <a:latin typeface="Consolas" panose="020B0609020204030204" pitchFamily="49" charset="0"/>
              </a:rPr>
              <a:t>last</a:t>
            </a:r>
            <a:r>
              <a:rPr lang="en-US" dirty="0">
                <a:latin typeface="Consolas" panose="020B0609020204030204" pitchFamily="49" charset="0"/>
              </a:rPr>
              <a:t>_</a:t>
            </a:r>
            <a:r>
              <a:rPr lang="hu-HU" dirty="0" err="1">
                <a:latin typeface="Consolas" panose="020B0609020204030204" pitchFamily="49" charset="0"/>
              </a:rPr>
              <a:t>name</a:t>
            </a:r>
            <a:r>
              <a:rPr lang="hu-HU" dirty="0">
                <a:latin typeface="Consolas" panose="020B0609020204030204" pitchFamily="49" charset="0"/>
              </a:rPr>
              <a:t>, </a:t>
            </a:r>
            <a:r>
              <a:rPr lang="hu-HU" dirty="0" err="1">
                <a:latin typeface="Consolas" panose="020B0609020204030204" pitchFamily="49" charset="0"/>
              </a:rPr>
              <a:t>e.department_id</a:t>
            </a:r>
            <a:r>
              <a:rPr lang="en-US" dirty="0">
                <a:latin typeface="Consolas" panose="020B0609020204030204" pitchFamily="49" charset="0"/>
              </a:rPr>
              <a:t> FROM </a:t>
            </a:r>
            <a:r>
              <a:rPr lang="hu-HU" dirty="0" err="1">
                <a:latin typeface="Consolas" panose="020B0609020204030204" pitchFamily="49" charset="0"/>
              </a:rPr>
              <a:t>employees</a:t>
            </a:r>
            <a:r>
              <a:rPr lang="hu-HU" dirty="0">
                <a:latin typeface="Consolas" panose="020B0609020204030204" pitchFamily="49" charset="0"/>
              </a:rPr>
              <a:t> e</a:t>
            </a:r>
            <a:r>
              <a:rPr lang="en-US" dirty="0">
                <a:latin typeface="Consolas" panose="020B0609020204030204" pitchFamily="49" charset="0"/>
              </a:rPr>
              <a:t> </a:t>
            </a:r>
            <a:r>
              <a:rPr lang="hu-HU" dirty="0">
                <a:latin typeface="Consolas" panose="020B0609020204030204" pitchFamily="49" charset="0"/>
              </a:rPr>
              <a:t>LEFT</a:t>
            </a:r>
            <a:r>
              <a:rPr lang="en-US" dirty="0">
                <a:latin typeface="Consolas" panose="020B0609020204030204" pitchFamily="49" charset="0"/>
              </a:rPr>
              <a:t> JOIN </a:t>
            </a:r>
            <a:r>
              <a:rPr lang="hu-HU" dirty="0">
                <a:latin typeface="Consolas" panose="020B0609020204030204" pitchFamily="49" charset="0"/>
              </a:rPr>
              <a:t>	</a:t>
            </a:r>
            <a:r>
              <a:rPr lang="hu-HU" dirty="0" err="1">
                <a:latin typeface="Consolas" panose="020B0609020204030204" pitchFamily="49" charset="0"/>
              </a:rPr>
              <a:t>departments</a:t>
            </a:r>
            <a:r>
              <a:rPr lang="hu-HU" dirty="0">
                <a:latin typeface="Consolas" panose="020B0609020204030204" pitchFamily="49" charset="0"/>
              </a:rPr>
              <a:t> d</a:t>
            </a:r>
            <a:endParaRPr lang="en-US" dirty="0">
              <a:latin typeface="Consolas" panose="020B0609020204030204" pitchFamily="49" charset="0"/>
            </a:endParaRPr>
          </a:p>
          <a:p>
            <a:pPr marL="82296" indent="0">
              <a:buNone/>
            </a:pPr>
            <a:r>
              <a:rPr lang="en-US" dirty="0">
                <a:latin typeface="Consolas" panose="020B0609020204030204" pitchFamily="49" charset="0"/>
              </a:rPr>
              <a:t>ON e.</a:t>
            </a:r>
            <a:r>
              <a:rPr lang="hu-HU" dirty="0" err="1">
                <a:latin typeface="Consolas" panose="020B0609020204030204" pitchFamily="49" charset="0"/>
              </a:rPr>
              <a:t>employee</a:t>
            </a:r>
            <a:r>
              <a:rPr lang="en-US" dirty="0">
                <a:latin typeface="Consolas" panose="020B0609020204030204" pitchFamily="49" charset="0"/>
              </a:rPr>
              <a:t>_id = d.</a:t>
            </a:r>
            <a:r>
              <a:rPr lang="hu-HU" dirty="0" err="1">
                <a:latin typeface="Consolas" panose="020B0609020204030204" pitchFamily="49" charset="0"/>
              </a:rPr>
              <a:t>manager</a:t>
            </a:r>
            <a:r>
              <a:rPr lang="en-US" dirty="0">
                <a:latin typeface="Consolas" panose="020B0609020204030204" pitchFamily="49" charset="0"/>
              </a:rPr>
              <a:t>_id</a:t>
            </a:r>
            <a:endParaRPr lang="hu-HU" dirty="0">
              <a:latin typeface="Consolas" panose="020B0609020204030204" pitchFamily="49" charset="0"/>
            </a:endParaRPr>
          </a:p>
          <a:p>
            <a:pPr marL="82296" indent="0">
              <a:buNone/>
            </a:pPr>
            <a:r>
              <a:rPr lang="hu-HU" b="1" dirty="0">
                <a:latin typeface="Consolas" panose="020B0609020204030204" pitchFamily="49" charset="0"/>
              </a:rPr>
              <a:t>WHERE </a:t>
            </a:r>
            <a:r>
              <a:rPr lang="hu-HU" b="1" dirty="0" err="1">
                <a:latin typeface="Consolas" panose="020B0609020204030204" pitchFamily="49" charset="0"/>
              </a:rPr>
              <a:t>d.department_id</a:t>
            </a:r>
            <a:r>
              <a:rPr lang="hu-HU" b="1" dirty="0">
                <a:latin typeface="Consolas" panose="020B0609020204030204" pitchFamily="49" charset="0"/>
              </a:rPr>
              <a:t> IS NULL;</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77</a:t>
            </a:fld>
            <a:endParaRPr lang="hu-HU" dirty="0"/>
          </a:p>
        </p:txBody>
      </p:sp>
    </p:spTree>
    <p:extLst>
      <p:ext uri="{BB962C8B-B14F-4D97-AF65-F5344CB8AC3E}">
        <p14:creationId xmlns:p14="http://schemas.microsoft.com/office/powerpoint/2010/main" val="3113457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Ã©ptalÃ¡lat a kÃ¶vetkezÅre: âjoin types oracle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7632848" cy="6004507"/>
          </a:xfrm>
          <a:prstGeom prst="rect">
            <a:avLst/>
          </a:prstGeom>
          <a:noFill/>
          <a:extLst>
            <a:ext uri="{909E8E84-426E-40DD-AFC4-6F175D3DCCD1}">
              <a14:hiddenFill xmlns:a14="http://schemas.microsoft.com/office/drawing/2010/main">
                <a:solidFill>
                  <a:srgbClr val="FFFFFF"/>
                </a:solidFill>
              </a14:hiddenFill>
            </a:ext>
          </a:extLst>
        </p:spPr>
      </p:pic>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78</a:t>
            </a:fld>
            <a:endParaRPr lang="hu-HU" dirty="0"/>
          </a:p>
        </p:txBody>
      </p:sp>
    </p:spTree>
    <p:extLst>
      <p:ext uri="{BB962C8B-B14F-4D97-AF65-F5344CB8AC3E}">
        <p14:creationId xmlns:p14="http://schemas.microsoft.com/office/powerpoint/2010/main" val="39651757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RIGHT JOIN</a:t>
            </a:r>
          </a:p>
        </p:txBody>
      </p:sp>
      <p:sp>
        <p:nvSpPr>
          <p:cNvPr id="3" name="Tartalom helye 2"/>
          <p:cNvSpPr>
            <a:spLocks noGrp="1"/>
          </p:cNvSpPr>
          <p:nvPr>
            <p:ph idx="1"/>
          </p:nvPr>
        </p:nvSpPr>
        <p:spPr/>
        <p:txBody>
          <a:bodyPr/>
          <a:lstStyle/>
          <a:p>
            <a:r>
              <a:rPr lang="hu-HU" dirty="0"/>
              <a:t>Jelenítsük meg az összes részlegben dolgozók vezetéknevét, részlegének azonosítóját és nevét; listázzuk azokat a részlegeket is, ahol egy ember sem dolgozik!</a:t>
            </a:r>
          </a:p>
          <a:p>
            <a:endParaRPr lang="hu-HU" dirty="0"/>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79</a:t>
            </a:fld>
            <a:endParaRPr lang="hu-HU" dirty="0"/>
          </a:p>
        </p:txBody>
      </p:sp>
    </p:spTree>
    <p:extLst>
      <p:ext uri="{BB962C8B-B14F-4D97-AF65-F5344CB8AC3E}">
        <p14:creationId xmlns:p14="http://schemas.microsoft.com/office/powerpoint/2010/main" val="309044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Rot="1" noChangeArrowheads="1"/>
          </p:cNvSpPr>
          <p:nvPr>
            <p:ph type="title"/>
          </p:nvPr>
        </p:nvSpPr>
        <p:spPr/>
        <p:txBody>
          <a:bodyPr/>
          <a:lstStyle/>
          <a:p>
            <a:pPr eaLnBrk="1" hangingPunct="1">
              <a:defRPr/>
            </a:pPr>
            <a:r>
              <a:rPr lang="hu-HU"/>
              <a:t>Táblák összekapcsolása</a:t>
            </a:r>
          </a:p>
        </p:txBody>
      </p:sp>
      <p:sp>
        <p:nvSpPr>
          <p:cNvPr id="2" name="Dia számának helye 1"/>
          <p:cNvSpPr>
            <a:spLocks noGrp="1"/>
          </p:cNvSpPr>
          <p:nvPr>
            <p:ph type="sldNum" sz="quarter" idx="12"/>
          </p:nvPr>
        </p:nvSpPr>
        <p:spPr/>
        <p:txBody>
          <a:bodyPr/>
          <a:lstStyle/>
          <a:p>
            <a:pPr>
              <a:defRPr/>
            </a:pPr>
            <a:fld id="{F28E793E-1EE0-45C5-8374-5618E9DB5F16}" type="slidenum">
              <a:rPr lang="hu-HU" smtClean="0"/>
              <a:pPr>
                <a:defRPr/>
              </a:pPr>
              <a:t>8</a:t>
            </a:fld>
            <a:endParaRPr lang="hu-HU" dirty="0"/>
          </a:p>
        </p:txBody>
      </p:sp>
      <p:pic>
        <p:nvPicPr>
          <p:cNvPr id="8" name="Tartalom helye 4">
            <a:extLst>
              <a:ext uri="{FF2B5EF4-FFF2-40B4-BE49-F238E27FC236}">
                <a16:creationId xmlns:a16="http://schemas.microsoft.com/office/drawing/2014/main" id="{B1B86F48-EE55-4867-9F0D-F74A6F54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00808"/>
            <a:ext cx="6624736" cy="4824865"/>
          </a:xfrm>
          <a:prstGeom prst="rect">
            <a:avLst/>
          </a:prstGeom>
        </p:spPr>
      </p:pic>
      <p:sp>
        <p:nvSpPr>
          <p:cNvPr id="5" name="Szövegdoboz 4">
            <a:extLst>
              <a:ext uri="{FF2B5EF4-FFF2-40B4-BE49-F238E27FC236}">
                <a16:creationId xmlns:a16="http://schemas.microsoft.com/office/drawing/2014/main" id="{12ADF803-7B9F-4A3C-A7C3-23A8526CB62E}"/>
              </a:ext>
            </a:extLst>
          </p:cNvPr>
          <p:cNvSpPr txBox="1"/>
          <p:nvPr/>
        </p:nvSpPr>
        <p:spPr>
          <a:xfrm>
            <a:off x="52772" y="-9434"/>
            <a:ext cx="504056" cy="369332"/>
          </a:xfrm>
          <a:prstGeom prst="rect">
            <a:avLst/>
          </a:prstGeom>
          <a:noFill/>
        </p:spPr>
        <p:txBody>
          <a:bodyPr wrap="square" rtlCol="0">
            <a:spAutoFit/>
          </a:bodyPr>
          <a:lstStyle/>
          <a:p>
            <a:r>
              <a:rPr lang="hu-HU" dirty="0"/>
              <a:t>;-)</a:t>
            </a:r>
          </a:p>
        </p:txBody>
      </p:sp>
    </p:spTree>
    <p:extLst>
      <p:ext uri="{BB962C8B-B14F-4D97-AF65-F5344CB8AC3E}">
        <p14:creationId xmlns:p14="http://schemas.microsoft.com/office/powerpoint/2010/main" val="7519663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RIGHT JOIN</a:t>
            </a:r>
          </a:p>
        </p:txBody>
      </p:sp>
      <p:sp>
        <p:nvSpPr>
          <p:cNvPr id="3" name="Tartalom helye 2"/>
          <p:cNvSpPr>
            <a:spLocks noGrp="1"/>
          </p:cNvSpPr>
          <p:nvPr>
            <p:ph idx="1"/>
          </p:nvPr>
        </p:nvSpPr>
        <p:spPr/>
        <p:txBody>
          <a:bodyPr/>
          <a:lstStyle/>
          <a:p>
            <a:pPr marL="82296" indent="0">
              <a:buNone/>
            </a:pPr>
            <a:r>
              <a:rPr lang="en-US" dirty="0">
                <a:latin typeface="Consolas" panose="020B0609020204030204" pitchFamily="49" charset="0"/>
              </a:rPr>
              <a:t>SELECT </a:t>
            </a:r>
            <a:r>
              <a:rPr lang="hu-HU" dirty="0" err="1">
                <a:latin typeface="Consolas" panose="020B0609020204030204" pitchFamily="49" charset="0"/>
              </a:rPr>
              <a:t>last</a:t>
            </a:r>
            <a:r>
              <a:rPr lang="en-US" dirty="0">
                <a:latin typeface="Consolas" panose="020B0609020204030204" pitchFamily="49" charset="0"/>
              </a:rPr>
              <a:t>_name, </a:t>
            </a:r>
            <a:r>
              <a:rPr lang="hu-HU" dirty="0">
                <a:latin typeface="Consolas" panose="020B0609020204030204" pitchFamily="49" charset="0"/>
              </a:rPr>
              <a:t>	</a:t>
            </a:r>
            <a:r>
              <a:rPr lang="en-US" dirty="0" err="1">
                <a:latin typeface="Consolas" panose="020B0609020204030204" pitchFamily="49" charset="0"/>
              </a:rPr>
              <a:t>e.department_id</a:t>
            </a:r>
            <a:r>
              <a:rPr lang="en-US" dirty="0">
                <a:latin typeface="Consolas" panose="020B0609020204030204" pitchFamily="49" charset="0"/>
              </a:rPr>
              <a:t>, </a:t>
            </a:r>
            <a:r>
              <a:rPr lang="hu-HU" dirty="0">
                <a:latin typeface="Consolas" panose="020B0609020204030204" pitchFamily="49" charset="0"/>
              </a:rPr>
              <a:t>	</a:t>
            </a:r>
            <a:r>
              <a:rPr lang="en-US" dirty="0" err="1">
                <a:latin typeface="Consolas" panose="020B0609020204030204" pitchFamily="49" charset="0"/>
              </a:rPr>
              <a:t>department_name</a:t>
            </a:r>
            <a:r>
              <a:rPr lang="hu-HU" dirty="0">
                <a:latin typeface="Consolas" panose="020B0609020204030204" pitchFamily="49" charset="0"/>
              </a:rPr>
              <a:t> </a:t>
            </a:r>
            <a:r>
              <a:rPr lang="en-US" dirty="0">
                <a:latin typeface="Consolas" panose="020B0609020204030204" pitchFamily="49" charset="0"/>
              </a:rPr>
              <a:t>FROM </a:t>
            </a:r>
            <a:r>
              <a:rPr lang="hu-HU" dirty="0">
                <a:latin typeface="Consolas" panose="020B0609020204030204" pitchFamily="49" charset="0"/>
              </a:rPr>
              <a:t>	</a:t>
            </a:r>
            <a:r>
              <a:rPr lang="en-US" dirty="0">
                <a:latin typeface="Consolas" panose="020B0609020204030204" pitchFamily="49" charset="0"/>
              </a:rPr>
              <a:t>employees</a:t>
            </a:r>
            <a:r>
              <a:rPr lang="hu-HU" dirty="0">
                <a:latin typeface="Consolas" panose="020B0609020204030204" pitchFamily="49" charset="0"/>
              </a:rPr>
              <a:t> e</a:t>
            </a:r>
            <a:r>
              <a:rPr lang="en-US" dirty="0">
                <a:latin typeface="Consolas" panose="020B0609020204030204" pitchFamily="49" charset="0"/>
              </a:rPr>
              <a:t> RIGHT JOIN </a:t>
            </a:r>
            <a:r>
              <a:rPr lang="hu-HU" dirty="0">
                <a:latin typeface="Consolas" panose="020B0609020204030204" pitchFamily="49" charset="0"/>
              </a:rPr>
              <a:t>	</a:t>
            </a:r>
            <a:r>
              <a:rPr lang="en-US" dirty="0">
                <a:latin typeface="Consolas" panose="020B0609020204030204" pitchFamily="49" charset="0"/>
              </a:rPr>
              <a:t>departments</a:t>
            </a:r>
            <a:r>
              <a:rPr lang="hu-HU" dirty="0">
                <a:latin typeface="Consolas" panose="020B0609020204030204" pitchFamily="49" charset="0"/>
              </a:rPr>
              <a:t> d</a:t>
            </a:r>
          </a:p>
          <a:p>
            <a:pPr marL="82296" indent="0">
              <a:buNone/>
            </a:pPr>
            <a:r>
              <a:rPr lang="en-US" dirty="0">
                <a:latin typeface="Consolas" panose="020B0609020204030204" pitchFamily="49" charset="0"/>
              </a:rPr>
              <a:t>ON </a:t>
            </a:r>
            <a:r>
              <a:rPr lang="en-US" dirty="0" err="1">
                <a:latin typeface="Consolas" panose="020B0609020204030204" pitchFamily="49" charset="0"/>
              </a:rPr>
              <a:t>e.department_id</a:t>
            </a:r>
            <a:r>
              <a:rPr lang="en-US" dirty="0">
                <a:latin typeface="Consolas" panose="020B0609020204030204" pitchFamily="49" charset="0"/>
              </a:rPr>
              <a:t> = </a:t>
            </a:r>
            <a:r>
              <a:rPr lang="en-US" dirty="0" err="1">
                <a:latin typeface="Consolas" panose="020B0609020204030204" pitchFamily="49" charset="0"/>
              </a:rPr>
              <a:t>d.department_id</a:t>
            </a:r>
            <a:r>
              <a:rPr lang="en-US" dirty="0">
                <a:latin typeface="Consolas" panose="020B0609020204030204" pitchFamily="49" charset="0"/>
              </a:rPr>
              <a:t>;</a:t>
            </a:r>
            <a:endParaRPr lang="hu-HU" dirty="0">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80</a:t>
            </a:fld>
            <a:endParaRPr lang="hu-HU" dirty="0"/>
          </a:p>
        </p:txBody>
      </p:sp>
    </p:spTree>
    <p:extLst>
      <p:ext uri="{BB962C8B-B14F-4D97-AF65-F5344CB8AC3E}">
        <p14:creationId xmlns:p14="http://schemas.microsoft.com/office/powerpoint/2010/main" val="28359480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 \ A</a:t>
            </a:r>
          </a:p>
        </p:txBody>
      </p:sp>
      <p:sp>
        <p:nvSpPr>
          <p:cNvPr id="3" name="Tartalom helye 2"/>
          <p:cNvSpPr>
            <a:spLocks noGrp="1"/>
          </p:cNvSpPr>
          <p:nvPr>
            <p:ph idx="1"/>
          </p:nvPr>
        </p:nvSpPr>
        <p:spPr/>
        <p:txBody>
          <a:bodyPr/>
          <a:lstStyle/>
          <a:p>
            <a:r>
              <a:rPr lang="hu-HU" dirty="0"/>
              <a:t>Jelenítsük meg </a:t>
            </a:r>
            <a:r>
              <a:rPr lang="hu-HU" b="1" dirty="0"/>
              <a:t>csak azon részlegek </a:t>
            </a:r>
            <a:r>
              <a:rPr lang="hu-HU" dirty="0"/>
              <a:t>nevét, ahol egy ember sem dolgozik!</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81</a:t>
            </a:fld>
            <a:endParaRPr lang="hu-HU" dirty="0"/>
          </a:p>
        </p:txBody>
      </p:sp>
    </p:spTree>
    <p:extLst>
      <p:ext uri="{BB962C8B-B14F-4D97-AF65-F5344CB8AC3E}">
        <p14:creationId xmlns:p14="http://schemas.microsoft.com/office/powerpoint/2010/main" val="33949001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 \ A</a:t>
            </a:r>
          </a:p>
        </p:txBody>
      </p:sp>
      <p:sp>
        <p:nvSpPr>
          <p:cNvPr id="3" name="Tartalom helye 2"/>
          <p:cNvSpPr>
            <a:spLocks noGrp="1"/>
          </p:cNvSpPr>
          <p:nvPr>
            <p:ph idx="1"/>
          </p:nvPr>
        </p:nvSpPr>
        <p:spPr/>
        <p:txBody>
          <a:bodyPr/>
          <a:lstStyle/>
          <a:p>
            <a:pPr marL="82296" indent="0">
              <a:buNone/>
            </a:pPr>
            <a:r>
              <a:rPr lang="en-US" dirty="0">
                <a:latin typeface="Consolas" panose="020B0609020204030204" pitchFamily="49" charset="0"/>
              </a:rPr>
              <a:t>SELECT </a:t>
            </a:r>
            <a:r>
              <a:rPr lang="en-US" dirty="0" err="1">
                <a:latin typeface="Consolas" panose="020B0609020204030204" pitchFamily="49" charset="0"/>
              </a:rPr>
              <a:t>department_name</a:t>
            </a:r>
            <a:endParaRPr lang="en-US" dirty="0">
              <a:latin typeface="Consolas" panose="020B0609020204030204" pitchFamily="49" charset="0"/>
            </a:endParaRPr>
          </a:p>
          <a:p>
            <a:pPr marL="82296" indent="0">
              <a:buNone/>
            </a:pPr>
            <a:r>
              <a:rPr lang="en-US" dirty="0">
                <a:latin typeface="Consolas" panose="020B0609020204030204" pitchFamily="49" charset="0"/>
              </a:rPr>
              <a:t>FROM employees</a:t>
            </a:r>
            <a:r>
              <a:rPr lang="hu-HU" dirty="0">
                <a:latin typeface="Consolas" panose="020B0609020204030204" pitchFamily="49" charset="0"/>
              </a:rPr>
              <a:t> e</a:t>
            </a:r>
            <a:r>
              <a:rPr lang="en-US" dirty="0">
                <a:latin typeface="Consolas" panose="020B0609020204030204" pitchFamily="49" charset="0"/>
              </a:rPr>
              <a:t> RIGHT JOIN </a:t>
            </a:r>
            <a:r>
              <a:rPr lang="hu-HU" dirty="0">
                <a:latin typeface="Consolas" panose="020B0609020204030204" pitchFamily="49" charset="0"/>
              </a:rPr>
              <a:t>	</a:t>
            </a:r>
            <a:r>
              <a:rPr lang="en-US" dirty="0">
                <a:latin typeface="Consolas" panose="020B0609020204030204" pitchFamily="49" charset="0"/>
              </a:rPr>
              <a:t>departments</a:t>
            </a:r>
            <a:r>
              <a:rPr lang="hu-HU" dirty="0">
                <a:latin typeface="Consolas" panose="020B0609020204030204" pitchFamily="49" charset="0"/>
              </a:rPr>
              <a:t> d</a:t>
            </a:r>
          </a:p>
          <a:p>
            <a:pPr marL="82296" indent="0">
              <a:buNone/>
            </a:pPr>
            <a:r>
              <a:rPr lang="en-US" dirty="0">
                <a:latin typeface="Consolas" panose="020B0609020204030204" pitchFamily="49" charset="0"/>
              </a:rPr>
              <a:t>ON </a:t>
            </a:r>
            <a:r>
              <a:rPr lang="hu-HU" dirty="0">
                <a:latin typeface="Consolas" panose="020B0609020204030204" pitchFamily="49" charset="0"/>
              </a:rPr>
              <a:t>e.</a:t>
            </a:r>
            <a:r>
              <a:rPr lang="en-US" dirty="0" err="1">
                <a:latin typeface="Consolas" panose="020B0609020204030204" pitchFamily="49" charset="0"/>
              </a:rPr>
              <a:t>department_id</a:t>
            </a:r>
            <a:r>
              <a:rPr lang="en-US" dirty="0">
                <a:latin typeface="Consolas" panose="020B0609020204030204" pitchFamily="49" charset="0"/>
              </a:rPr>
              <a:t> = </a:t>
            </a:r>
            <a:r>
              <a:rPr lang="hu-HU" dirty="0">
                <a:latin typeface="Consolas" panose="020B0609020204030204" pitchFamily="49" charset="0"/>
              </a:rPr>
              <a:t>	d.</a:t>
            </a:r>
            <a:r>
              <a:rPr lang="en-US" dirty="0" err="1">
                <a:latin typeface="Consolas" panose="020B0609020204030204" pitchFamily="49" charset="0"/>
              </a:rPr>
              <a:t>department_id</a:t>
            </a:r>
            <a:endParaRPr lang="en-US" dirty="0">
              <a:latin typeface="Consolas" panose="020B0609020204030204" pitchFamily="49" charset="0"/>
            </a:endParaRPr>
          </a:p>
          <a:p>
            <a:pPr marL="82296" indent="0">
              <a:buNone/>
            </a:pPr>
            <a:r>
              <a:rPr lang="en-US" dirty="0">
                <a:latin typeface="Consolas" panose="020B0609020204030204" pitchFamily="49" charset="0"/>
              </a:rPr>
              <a:t>W</a:t>
            </a:r>
            <a:r>
              <a:rPr lang="hu-HU" dirty="0">
                <a:latin typeface="Consolas" panose="020B0609020204030204" pitchFamily="49" charset="0"/>
              </a:rPr>
              <a:t>HERE</a:t>
            </a:r>
            <a:r>
              <a:rPr lang="en-US" dirty="0">
                <a:latin typeface="Consolas" panose="020B0609020204030204" pitchFamily="49" charset="0"/>
              </a:rPr>
              <a:t> </a:t>
            </a:r>
            <a:r>
              <a:rPr lang="hu-HU" dirty="0">
                <a:latin typeface="Consolas" panose="020B0609020204030204" pitchFamily="49" charset="0"/>
              </a:rPr>
              <a:t>e.</a:t>
            </a:r>
            <a:r>
              <a:rPr lang="en-US" dirty="0" err="1">
                <a:latin typeface="Consolas" panose="020B0609020204030204" pitchFamily="49" charset="0"/>
              </a:rPr>
              <a:t>department_id</a:t>
            </a:r>
            <a:r>
              <a:rPr lang="en-US" dirty="0">
                <a:latin typeface="Consolas" panose="020B0609020204030204" pitchFamily="49" charset="0"/>
              </a:rPr>
              <a:t> </a:t>
            </a:r>
            <a:r>
              <a:rPr lang="hu-HU" dirty="0">
                <a:latin typeface="Consolas" panose="020B0609020204030204" pitchFamily="49" charset="0"/>
              </a:rPr>
              <a:t>IS NULL;</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82</a:t>
            </a:fld>
            <a:endParaRPr lang="hu-HU" dirty="0"/>
          </a:p>
        </p:txBody>
      </p:sp>
    </p:spTree>
    <p:extLst>
      <p:ext uri="{BB962C8B-B14F-4D97-AF65-F5344CB8AC3E}">
        <p14:creationId xmlns:p14="http://schemas.microsoft.com/office/powerpoint/2010/main" val="1318553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FULL JOIN</a:t>
            </a:r>
          </a:p>
        </p:txBody>
      </p:sp>
      <p:sp>
        <p:nvSpPr>
          <p:cNvPr id="3" name="Tartalom helye 2"/>
          <p:cNvSpPr>
            <a:spLocks noGrp="1"/>
          </p:cNvSpPr>
          <p:nvPr>
            <p:ph idx="1"/>
          </p:nvPr>
        </p:nvSpPr>
        <p:spPr/>
        <p:txBody>
          <a:bodyPr/>
          <a:lstStyle/>
          <a:p>
            <a:r>
              <a:rPr lang="hu-HU" dirty="0"/>
              <a:t>Jelenítsük meg a dolgozók vezetéknevét, részlegének azonosítóját és részlegének nevét! Amennyiben egy dolgozó egyik részleghez sem tartozik vagy az adott részlegben egy dolgozó sem dolgozik,  akkor is jelenjen meg a rekord!</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83</a:t>
            </a:fld>
            <a:endParaRPr lang="hu-HU" dirty="0"/>
          </a:p>
        </p:txBody>
      </p:sp>
    </p:spTree>
    <p:extLst>
      <p:ext uri="{BB962C8B-B14F-4D97-AF65-F5344CB8AC3E}">
        <p14:creationId xmlns:p14="http://schemas.microsoft.com/office/powerpoint/2010/main" val="206650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FULL JOIN</a:t>
            </a:r>
          </a:p>
        </p:txBody>
      </p:sp>
      <p:sp>
        <p:nvSpPr>
          <p:cNvPr id="3" name="Tartalom helye 2"/>
          <p:cNvSpPr>
            <a:spLocks noGrp="1"/>
          </p:cNvSpPr>
          <p:nvPr>
            <p:ph idx="1"/>
          </p:nvPr>
        </p:nvSpPr>
        <p:spPr/>
        <p:txBody>
          <a:bodyPr/>
          <a:lstStyle/>
          <a:p>
            <a:pPr marL="82296" indent="0">
              <a:buNone/>
            </a:pPr>
            <a:r>
              <a:rPr lang="en-US" dirty="0">
                <a:latin typeface="Consolas" panose="020B0609020204030204" pitchFamily="49" charset="0"/>
              </a:rPr>
              <a:t>SELECT </a:t>
            </a:r>
            <a:r>
              <a:rPr lang="hu-HU" dirty="0" err="1">
                <a:latin typeface="Consolas" panose="020B0609020204030204" pitchFamily="49" charset="0"/>
              </a:rPr>
              <a:t>last</a:t>
            </a:r>
            <a:r>
              <a:rPr lang="en-US" dirty="0">
                <a:latin typeface="Consolas" panose="020B0609020204030204" pitchFamily="49" charset="0"/>
              </a:rPr>
              <a:t>_name, </a:t>
            </a:r>
            <a:r>
              <a:rPr lang="hu-HU" dirty="0">
                <a:latin typeface="Consolas" panose="020B0609020204030204" pitchFamily="49" charset="0"/>
              </a:rPr>
              <a:t>	</a:t>
            </a:r>
            <a:r>
              <a:rPr lang="en-US" dirty="0" err="1">
                <a:latin typeface="Consolas" panose="020B0609020204030204" pitchFamily="49" charset="0"/>
              </a:rPr>
              <a:t>e.department_id</a:t>
            </a:r>
            <a:r>
              <a:rPr lang="en-US" dirty="0">
                <a:latin typeface="Consolas" panose="020B0609020204030204" pitchFamily="49" charset="0"/>
              </a:rPr>
              <a:t>, </a:t>
            </a:r>
            <a:r>
              <a:rPr lang="hu-HU" dirty="0">
                <a:latin typeface="Consolas" panose="020B0609020204030204" pitchFamily="49" charset="0"/>
              </a:rPr>
              <a:t>	</a:t>
            </a:r>
            <a:r>
              <a:rPr lang="en-US" dirty="0" err="1">
                <a:latin typeface="Consolas" panose="020B0609020204030204" pitchFamily="49" charset="0"/>
              </a:rPr>
              <a:t>department_name</a:t>
            </a:r>
            <a:endParaRPr lang="en-US" dirty="0">
              <a:latin typeface="Consolas" panose="020B0609020204030204" pitchFamily="49" charset="0"/>
            </a:endParaRPr>
          </a:p>
          <a:p>
            <a:pPr marL="82296" indent="0">
              <a:buNone/>
            </a:pPr>
            <a:r>
              <a:rPr lang="en-US" dirty="0">
                <a:latin typeface="Consolas" panose="020B0609020204030204" pitchFamily="49" charset="0"/>
              </a:rPr>
              <a:t>FROM employees</a:t>
            </a:r>
            <a:r>
              <a:rPr lang="hu-HU" dirty="0">
                <a:latin typeface="Consolas" panose="020B0609020204030204" pitchFamily="49" charset="0"/>
              </a:rPr>
              <a:t> e</a:t>
            </a:r>
            <a:r>
              <a:rPr lang="en-US" dirty="0">
                <a:latin typeface="Consolas" panose="020B0609020204030204" pitchFamily="49" charset="0"/>
              </a:rPr>
              <a:t> FULL JOIN departments</a:t>
            </a:r>
            <a:r>
              <a:rPr lang="hu-HU" dirty="0">
                <a:latin typeface="Consolas" panose="020B0609020204030204" pitchFamily="49" charset="0"/>
              </a:rPr>
              <a:t> d</a:t>
            </a:r>
            <a:r>
              <a:rPr lang="en-US" dirty="0">
                <a:latin typeface="Consolas" panose="020B0609020204030204" pitchFamily="49" charset="0"/>
              </a:rPr>
              <a:t> </a:t>
            </a:r>
          </a:p>
          <a:p>
            <a:pPr marL="82296" indent="0">
              <a:buNone/>
            </a:pPr>
            <a:r>
              <a:rPr lang="en-US" dirty="0">
                <a:latin typeface="Consolas" panose="020B0609020204030204" pitchFamily="49" charset="0"/>
              </a:rPr>
              <a:t>ON </a:t>
            </a:r>
            <a:r>
              <a:rPr lang="en-US" dirty="0" err="1">
                <a:latin typeface="Consolas" panose="020B0609020204030204" pitchFamily="49" charset="0"/>
              </a:rPr>
              <a:t>e.department_id</a:t>
            </a:r>
            <a:r>
              <a:rPr lang="en-US" dirty="0">
                <a:latin typeface="Consolas" panose="020B0609020204030204" pitchFamily="49" charset="0"/>
              </a:rPr>
              <a:t> = </a:t>
            </a:r>
            <a:r>
              <a:rPr lang="hu-HU" dirty="0">
                <a:latin typeface="Consolas" panose="020B0609020204030204" pitchFamily="49" charset="0"/>
              </a:rPr>
              <a:t>	</a:t>
            </a:r>
            <a:r>
              <a:rPr lang="en-US" dirty="0" err="1">
                <a:latin typeface="Consolas" panose="020B0609020204030204" pitchFamily="49" charset="0"/>
              </a:rPr>
              <a:t>d.department_id</a:t>
            </a:r>
            <a:r>
              <a:rPr lang="en-US" dirty="0">
                <a:latin typeface="Consolas" panose="020B0609020204030204" pitchFamily="49" charset="0"/>
              </a:rPr>
              <a:t>; </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84</a:t>
            </a:fld>
            <a:endParaRPr lang="hu-HU" dirty="0"/>
          </a:p>
        </p:txBody>
      </p:sp>
    </p:spTree>
    <p:extLst>
      <p:ext uri="{BB962C8B-B14F-4D97-AF65-F5344CB8AC3E}">
        <p14:creationId xmlns:p14="http://schemas.microsoft.com/office/powerpoint/2010/main" val="36601391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FULL JOIN</a:t>
            </a:r>
          </a:p>
        </p:txBody>
      </p:sp>
      <p:sp>
        <p:nvSpPr>
          <p:cNvPr id="3" name="Tartalom helye 2"/>
          <p:cNvSpPr>
            <a:spLocks noGrp="1"/>
          </p:cNvSpPr>
          <p:nvPr>
            <p:ph idx="1"/>
          </p:nvPr>
        </p:nvSpPr>
        <p:spPr/>
        <p:txBody>
          <a:bodyPr/>
          <a:lstStyle/>
          <a:p>
            <a:pPr marL="82296" indent="0" algn="just">
              <a:buNone/>
            </a:pPr>
            <a:r>
              <a:rPr lang="hu-HU" dirty="0"/>
              <a:t>Az előző feladat módosítása:</a:t>
            </a:r>
          </a:p>
          <a:p>
            <a:pPr algn="just"/>
            <a:r>
              <a:rPr lang="hu-HU" dirty="0"/>
              <a:t>Jelenítsük meg azon dolgozók vezetéknevét, akik egyik részleghez sem tartoznak, és azon részlegek nevét, ahol egy dolgozó sem dolgozik!</a:t>
            </a:r>
          </a:p>
          <a:p>
            <a:pPr lvl="1" algn="just"/>
            <a:r>
              <a:rPr lang="hu-HU" dirty="0"/>
              <a:t>Tipp: a feladat megoldásához kapcsoljuk össze az </a:t>
            </a:r>
            <a:r>
              <a:rPr lang="hu-HU" dirty="0" err="1"/>
              <a:t>employees</a:t>
            </a:r>
            <a:r>
              <a:rPr lang="hu-HU" dirty="0"/>
              <a:t> és </a:t>
            </a:r>
            <a:r>
              <a:rPr lang="hu-HU" dirty="0" err="1"/>
              <a:t>departments</a:t>
            </a:r>
            <a:r>
              <a:rPr lang="hu-HU" dirty="0"/>
              <a:t> táblákat a megfelelő módon, majd alkalmazzunk szűrést.</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85</a:t>
            </a:fld>
            <a:endParaRPr lang="hu-HU" dirty="0"/>
          </a:p>
        </p:txBody>
      </p:sp>
    </p:spTree>
    <p:extLst>
      <p:ext uri="{BB962C8B-B14F-4D97-AF65-F5344CB8AC3E}">
        <p14:creationId xmlns:p14="http://schemas.microsoft.com/office/powerpoint/2010/main" val="12281943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FULL JOIN</a:t>
            </a:r>
          </a:p>
        </p:txBody>
      </p:sp>
      <p:sp>
        <p:nvSpPr>
          <p:cNvPr id="3" name="Tartalom helye 2"/>
          <p:cNvSpPr>
            <a:spLocks noGrp="1"/>
          </p:cNvSpPr>
          <p:nvPr>
            <p:ph idx="1"/>
          </p:nvPr>
        </p:nvSpPr>
        <p:spPr/>
        <p:txBody>
          <a:bodyPr>
            <a:normAutofit/>
          </a:bodyPr>
          <a:lstStyle/>
          <a:p>
            <a:pPr marL="82296" indent="0">
              <a:buNone/>
            </a:pPr>
            <a:r>
              <a:rPr lang="en-US" dirty="0">
                <a:latin typeface="Consolas" panose="020B0609020204030204" pitchFamily="49" charset="0"/>
              </a:rPr>
              <a:t>SELECT </a:t>
            </a:r>
            <a:r>
              <a:rPr lang="hu-HU" dirty="0" err="1">
                <a:latin typeface="Consolas" panose="020B0609020204030204" pitchFamily="49" charset="0"/>
              </a:rPr>
              <a:t>last</a:t>
            </a:r>
            <a:r>
              <a:rPr lang="en-US" dirty="0">
                <a:latin typeface="Consolas" panose="020B0609020204030204" pitchFamily="49" charset="0"/>
              </a:rPr>
              <a:t>_name, </a:t>
            </a:r>
            <a:r>
              <a:rPr lang="hu-HU" dirty="0">
                <a:latin typeface="Consolas" panose="020B0609020204030204" pitchFamily="49" charset="0"/>
              </a:rPr>
              <a:t>	</a:t>
            </a:r>
            <a:r>
              <a:rPr lang="en-US" dirty="0" err="1">
                <a:latin typeface="Consolas" panose="020B0609020204030204" pitchFamily="49" charset="0"/>
              </a:rPr>
              <a:t>department_name</a:t>
            </a:r>
            <a:endParaRPr lang="en-US" dirty="0">
              <a:latin typeface="Consolas" panose="020B0609020204030204" pitchFamily="49" charset="0"/>
            </a:endParaRPr>
          </a:p>
          <a:p>
            <a:pPr marL="82296" indent="0">
              <a:buNone/>
            </a:pPr>
            <a:r>
              <a:rPr lang="en-US" dirty="0">
                <a:latin typeface="Consolas" panose="020B0609020204030204" pitchFamily="49" charset="0"/>
              </a:rPr>
              <a:t>FROM employees</a:t>
            </a:r>
            <a:r>
              <a:rPr lang="hu-HU" dirty="0">
                <a:latin typeface="Consolas" panose="020B0609020204030204" pitchFamily="49" charset="0"/>
              </a:rPr>
              <a:t> e</a:t>
            </a:r>
            <a:r>
              <a:rPr lang="en-US" dirty="0">
                <a:latin typeface="Consolas" panose="020B0609020204030204" pitchFamily="49" charset="0"/>
              </a:rPr>
              <a:t> FULL JOIN </a:t>
            </a:r>
            <a:r>
              <a:rPr lang="hu-HU" dirty="0">
                <a:latin typeface="Consolas" panose="020B0609020204030204" pitchFamily="49" charset="0"/>
              </a:rPr>
              <a:t>	</a:t>
            </a:r>
            <a:r>
              <a:rPr lang="en-US" dirty="0">
                <a:latin typeface="Consolas" panose="020B0609020204030204" pitchFamily="49" charset="0"/>
              </a:rPr>
              <a:t>departments</a:t>
            </a:r>
            <a:r>
              <a:rPr lang="hu-HU" dirty="0">
                <a:latin typeface="Consolas" panose="020B0609020204030204" pitchFamily="49" charset="0"/>
              </a:rPr>
              <a:t> d</a:t>
            </a:r>
            <a:endParaRPr lang="en-US" dirty="0">
              <a:latin typeface="Consolas" panose="020B0609020204030204" pitchFamily="49" charset="0"/>
            </a:endParaRPr>
          </a:p>
          <a:p>
            <a:pPr marL="82296" indent="0">
              <a:buNone/>
            </a:pPr>
            <a:r>
              <a:rPr lang="en-US" dirty="0">
                <a:latin typeface="Consolas" panose="020B0609020204030204" pitchFamily="49" charset="0"/>
              </a:rPr>
              <a:t>ON </a:t>
            </a:r>
            <a:r>
              <a:rPr lang="hu-HU" dirty="0">
                <a:latin typeface="Consolas" panose="020B0609020204030204" pitchFamily="49" charset="0"/>
              </a:rPr>
              <a:t>e</a:t>
            </a:r>
            <a:r>
              <a:rPr lang="en-US" dirty="0">
                <a:latin typeface="Consolas" panose="020B0609020204030204" pitchFamily="49" charset="0"/>
              </a:rPr>
              <a:t>.</a:t>
            </a:r>
            <a:r>
              <a:rPr lang="en-US" dirty="0" err="1">
                <a:latin typeface="Consolas" panose="020B0609020204030204" pitchFamily="49" charset="0"/>
              </a:rPr>
              <a:t>department_id</a:t>
            </a:r>
            <a:r>
              <a:rPr lang="en-US" dirty="0">
                <a:latin typeface="Consolas" panose="020B0609020204030204" pitchFamily="49" charset="0"/>
              </a:rPr>
              <a:t> = </a:t>
            </a:r>
            <a:r>
              <a:rPr lang="hu-HU" dirty="0">
                <a:latin typeface="Consolas" panose="020B0609020204030204" pitchFamily="49" charset="0"/>
              </a:rPr>
              <a:t>	</a:t>
            </a:r>
            <a:r>
              <a:rPr lang="en-US" dirty="0" err="1">
                <a:latin typeface="Consolas" panose="020B0609020204030204" pitchFamily="49" charset="0"/>
              </a:rPr>
              <a:t>d.department_id</a:t>
            </a:r>
            <a:endParaRPr lang="hu-HU" dirty="0">
              <a:latin typeface="Consolas" panose="020B0609020204030204" pitchFamily="49" charset="0"/>
            </a:endParaRPr>
          </a:p>
          <a:p>
            <a:pPr marL="82296" indent="0">
              <a:buNone/>
            </a:pPr>
            <a:r>
              <a:rPr lang="hu-HU" dirty="0">
                <a:latin typeface="Consolas" panose="020B0609020204030204" pitchFamily="49" charset="0"/>
              </a:rPr>
              <a:t>WHERE </a:t>
            </a:r>
            <a:r>
              <a:rPr lang="hu-HU" dirty="0" err="1">
                <a:latin typeface="Consolas" panose="020B0609020204030204" pitchFamily="49" charset="0"/>
              </a:rPr>
              <a:t>e.department</a:t>
            </a:r>
            <a:r>
              <a:rPr lang="hu-HU" dirty="0">
                <a:latin typeface="Consolas" panose="020B0609020204030204" pitchFamily="49" charset="0"/>
              </a:rPr>
              <a:t>_</a:t>
            </a:r>
            <a:r>
              <a:rPr lang="hu-HU" dirty="0" err="1">
                <a:latin typeface="Consolas" panose="020B0609020204030204" pitchFamily="49" charset="0"/>
              </a:rPr>
              <a:t>id</a:t>
            </a:r>
            <a:r>
              <a:rPr lang="hu-HU" dirty="0">
                <a:latin typeface="Consolas" panose="020B0609020204030204" pitchFamily="49" charset="0"/>
              </a:rPr>
              <a:t> IS NULL OR	</a:t>
            </a:r>
            <a:r>
              <a:rPr lang="hu-HU" dirty="0" err="1">
                <a:latin typeface="Consolas" panose="020B0609020204030204" pitchFamily="49" charset="0"/>
              </a:rPr>
              <a:t>d.department</a:t>
            </a:r>
            <a:r>
              <a:rPr lang="hu-HU" dirty="0">
                <a:latin typeface="Consolas" panose="020B0609020204030204" pitchFamily="49" charset="0"/>
              </a:rPr>
              <a:t>_</a:t>
            </a:r>
            <a:r>
              <a:rPr lang="hu-HU" dirty="0" err="1">
                <a:latin typeface="Consolas" panose="020B0609020204030204" pitchFamily="49" charset="0"/>
              </a:rPr>
              <a:t>id</a:t>
            </a:r>
            <a:r>
              <a:rPr lang="hu-HU" dirty="0">
                <a:latin typeface="Consolas" panose="020B0609020204030204" pitchFamily="49" charset="0"/>
              </a:rPr>
              <a:t> IS NULL;</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86</a:t>
            </a:fld>
            <a:endParaRPr lang="hu-HU" dirty="0"/>
          </a:p>
        </p:txBody>
      </p:sp>
    </p:spTree>
    <p:extLst>
      <p:ext uri="{BB962C8B-B14F-4D97-AF65-F5344CB8AC3E}">
        <p14:creationId xmlns:p14="http://schemas.microsoft.com/office/powerpoint/2010/main" val="3314874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NATURAL JOIN</a:t>
            </a:r>
          </a:p>
        </p:txBody>
      </p:sp>
      <p:sp>
        <p:nvSpPr>
          <p:cNvPr id="3" name="Tartalom helye 2"/>
          <p:cNvSpPr>
            <a:spLocks noGrp="1"/>
          </p:cNvSpPr>
          <p:nvPr>
            <p:ph idx="1"/>
          </p:nvPr>
        </p:nvSpPr>
        <p:spPr/>
        <p:txBody>
          <a:bodyPr/>
          <a:lstStyle/>
          <a:p>
            <a:r>
              <a:rPr lang="hu-HU" sz="2800" dirty="0"/>
              <a:t>Listázzuk a dolgozók adatait munkaköri adataikkal együtt.</a:t>
            </a:r>
          </a:p>
          <a:p>
            <a:pPr marL="82296" indent="0">
              <a:buNone/>
            </a:pPr>
            <a:endParaRPr lang="hu-HU" dirty="0">
              <a:latin typeface="Consolas" panose="020B0609020204030204" pitchFamily="49" charset="0"/>
            </a:endParaRPr>
          </a:p>
          <a:p>
            <a:pPr marL="82296" indent="0">
              <a:buNone/>
            </a:pPr>
            <a:r>
              <a:rPr lang="en-US" dirty="0">
                <a:latin typeface="Consolas" panose="020B0609020204030204" pitchFamily="49" charset="0"/>
              </a:rPr>
              <a:t>SELECT *  FROM </a:t>
            </a:r>
            <a:r>
              <a:rPr lang="hu-HU" dirty="0" err="1">
                <a:latin typeface="Consolas" panose="020B0609020204030204" pitchFamily="49" charset="0"/>
              </a:rPr>
              <a:t>employees</a:t>
            </a:r>
            <a:r>
              <a:rPr lang="en-US" dirty="0">
                <a:latin typeface="Consolas" panose="020B0609020204030204" pitchFamily="49" charset="0"/>
              </a:rPr>
              <a:t> NATURAL </a:t>
            </a:r>
            <a:r>
              <a:rPr lang="hu-HU" dirty="0">
                <a:latin typeface="Consolas" panose="020B0609020204030204" pitchFamily="49" charset="0"/>
              </a:rPr>
              <a:t>	</a:t>
            </a:r>
            <a:r>
              <a:rPr lang="en-US" dirty="0">
                <a:latin typeface="Consolas" panose="020B0609020204030204" pitchFamily="49" charset="0"/>
              </a:rPr>
              <a:t>JOIN </a:t>
            </a:r>
            <a:r>
              <a:rPr lang="hu-HU" dirty="0" err="1">
                <a:latin typeface="Consolas" panose="020B0609020204030204" pitchFamily="49" charset="0"/>
              </a:rPr>
              <a:t>jobs</a:t>
            </a:r>
            <a:r>
              <a:rPr lang="en-US" dirty="0">
                <a:latin typeface="Consolas" panose="020B0609020204030204" pitchFamily="49" charset="0"/>
              </a:rPr>
              <a:t>;</a:t>
            </a:r>
            <a:endParaRPr lang="hu-HU" dirty="0">
              <a:latin typeface="Consolas" panose="020B0609020204030204" pitchFamily="49" charset="0"/>
            </a:endParaRP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87</a:t>
            </a:fld>
            <a:endParaRPr lang="hu-HU" dirty="0"/>
          </a:p>
        </p:txBody>
      </p:sp>
    </p:spTree>
    <p:extLst>
      <p:ext uri="{BB962C8B-B14F-4D97-AF65-F5344CB8AC3E}">
        <p14:creationId xmlns:p14="http://schemas.microsoft.com/office/powerpoint/2010/main" val="9698433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Jelenítsük meg a városokat és a hozzájuk kapcsolódó részlegeket! Amennyiben egy város nem kapcsolódik egy részleghez sem, akkor is jelenjen meg a város neve! Rendezzünk városnév szerint növekvő sorrendbe. </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88</a:t>
            </a:fld>
            <a:endParaRPr lang="hu-HU" dirty="0"/>
          </a:p>
        </p:txBody>
      </p:sp>
    </p:spTree>
    <p:extLst>
      <p:ext uri="{BB962C8B-B14F-4D97-AF65-F5344CB8AC3E}">
        <p14:creationId xmlns:p14="http://schemas.microsoft.com/office/powerpoint/2010/main" val="34616039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normAutofit/>
          </a:bodyPr>
          <a:lstStyle/>
          <a:p>
            <a:pPr marL="82296" indent="0">
              <a:buNone/>
            </a:pPr>
            <a:r>
              <a:rPr lang="hu-HU" dirty="0">
                <a:latin typeface="Consolas" panose="020B0609020204030204" pitchFamily="49" charset="0"/>
              </a:rPr>
              <a:t>SELECT </a:t>
            </a:r>
            <a:r>
              <a:rPr lang="en-US" dirty="0">
                <a:latin typeface="Consolas" panose="020B0609020204030204" pitchFamily="49" charset="0"/>
              </a:rPr>
              <a:t>city</a:t>
            </a:r>
            <a:r>
              <a:rPr lang="hu-HU" dirty="0">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department_name</a:t>
            </a:r>
            <a:r>
              <a:rPr lang="en-US" dirty="0">
                <a:latin typeface="Consolas" panose="020B0609020204030204" pitchFamily="49" charset="0"/>
              </a:rPr>
              <a:t> </a:t>
            </a:r>
            <a:endParaRPr lang="hu-HU" dirty="0">
              <a:latin typeface="Consolas" panose="020B0609020204030204" pitchFamily="49" charset="0"/>
            </a:endParaRPr>
          </a:p>
          <a:p>
            <a:pPr marL="82296" indent="0">
              <a:buNone/>
            </a:pPr>
            <a:r>
              <a:rPr lang="hu-HU" dirty="0">
                <a:latin typeface="Consolas" panose="020B0609020204030204" pitchFamily="49" charset="0"/>
              </a:rPr>
              <a:t>FROM</a:t>
            </a:r>
            <a:r>
              <a:rPr lang="en-US" dirty="0">
                <a:latin typeface="Consolas" panose="020B0609020204030204" pitchFamily="49" charset="0"/>
              </a:rPr>
              <a:t> locations</a:t>
            </a:r>
            <a:r>
              <a:rPr lang="hu-HU" dirty="0">
                <a:latin typeface="Consolas" panose="020B0609020204030204" pitchFamily="49" charset="0"/>
              </a:rPr>
              <a:t> l</a:t>
            </a:r>
            <a:r>
              <a:rPr lang="en-US" dirty="0">
                <a:latin typeface="Consolas" panose="020B0609020204030204" pitchFamily="49" charset="0"/>
              </a:rPr>
              <a:t> </a:t>
            </a:r>
            <a:r>
              <a:rPr lang="hu-HU" dirty="0">
                <a:latin typeface="Consolas" panose="020B0609020204030204" pitchFamily="49" charset="0"/>
              </a:rPr>
              <a:t>LEFT JOIN</a:t>
            </a:r>
            <a:r>
              <a:rPr lang="en-US" dirty="0">
                <a:latin typeface="Consolas" panose="020B0609020204030204" pitchFamily="49" charset="0"/>
              </a:rPr>
              <a:t> </a:t>
            </a:r>
            <a:r>
              <a:rPr lang="hu-HU" dirty="0">
                <a:latin typeface="Consolas" panose="020B0609020204030204" pitchFamily="49" charset="0"/>
              </a:rPr>
              <a:t>	</a:t>
            </a:r>
            <a:r>
              <a:rPr lang="en-US" dirty="0">
                <a:latin typeface="Consolas" panose="020B0609020204030204" pitchFamily="49" charset="0"/>
              </a:rPr>
              <a:t>departments </a:t>
            </a:r>
            <a:r>
              <a:rPr lang="hu-HU" dirty="0">
                <a:latin typeface="Consolas" panose="020B0609020204030204" pitchFamily="49" charset="0"/>
              </a:rPr>
              <a:t>d</a:t>
            </a:r>
          </a:p>
          <a:p>
            <a:pPr marL="82296" indent="0">
              <a:buNone/>
            </a:pPr>
            <a:r>
              <a:rPr lang="hu-HU" dirty="0">
                <a:latin typeface="Consolas" panose="020B0609020204030204" pitchFamily="49" charset="0"/>
              </a:rPr>
              <a:t>ON</a:t>
            </a:r>
            <a:r>
              <a:rPr lang="en-US" dirty="0">
                <a:latin typeface="Consolas" panose="020B0609020204030204" pitchFamily="49" charset="0"/>
              </a:rPr>
              <a:t> </a:t>
            </a:r>
            <a:r>
              <a:rPr lang="en-US" dirty="0" err="1">
                <a:latin typeface="Consolas" panose="020B0609020204030204" pitchFamily="49" charset="0"/>
              </a:rPr>
              <a:t>l.location_id</a:t>
            </a:r>
            <a:r>
              <a:rPr lang="en-US" dirty="0">
                <a:latin typeface="Consolas" panose="020B0609020204030204" pitchFamily="49" charset="0"/>
              </a:rPr>
              <a:t> = </a:t>
            </a:r>
            <a:r>
              <a:rPr lang="hu-HU" dirty="0">
                <a:latin typeface="Consolas" panose="020B0609020204030204" pitchFamily="49" charset="0"/>
              </a:rPr>
              <a:t>d</a:t>
            </a:r>
            <a:r>
              <a:rPr lang="en-US" dirty="0">
                <a:latin typeface="Consolas" panose="020B0609020204030204" pitchFamily="49" charset="0"/>
              </a:rPr>
              <a:t>.</a:t>
            </a:r>
            <a:r>
              <a:rPr lang="en-US" dirty="0" err="1">
                <a:latin typeface="Consolas" panose="020B0609020204030204" pitchFamily="49" charset="0"/>
              </a:rPr>
              <a:t>location_id</a:t>
            </a:r>
            <a:endParaRPr lang="hu-HU" dirty="0">
              <a:latin typeface="Consolas" panose="020B0609020204030204" pitchFamily="49" charset="0"/>
            </a:endParaRPr>
          </a:p>
          <a:p>
            <a:pPr marL="82296" indent="0">
              <a:buNone/>
            </a:pPr>
            <a:r>
              <a:rPr lang="hu-HU" dirty="0">
                <a:latin typeface="Consolas" panose="020B0609020204030204" pitchFamily="49" charset="0"/>
              </a:rPr>
              <a:t>ORDER BY city;</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89</a:t>
            </a:fld>
            <a:endParaRPr lang="hu-HU" dirty="0"/>
          </a:p>
        </p:txBody>
      </p:sp>
    </p:spTree>
    <p:extLst>
      <p:ext uri="{BB962C8B-B14F-4D97-AF65-F5344CB8AC3E}">
        <p14:creationId xmlns:p14="http://schemas.microsoft.com/office/powerpoint/2010/main" val="397517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defRPr/>
            </a:pPr>
            <a:r>
              <a:rPr lang="hu-HU"/>
              <a:t>Lekérdezések</a:t>
            </a:r>
          </a:p>
        </p:txBody>
      </p:sp>
      <p:sp>
        <p:nvSpPr>
          <p:cNvPr id="11267" name="Rectangle 3"/>
          <p:cNvSpPr>
            <a:spLocks noGrp="1" noChangeArrowheads="1"/>
          </p:cNvSpPr>
          <p:nvPr>
            <p:ph idx="1"/>
          </p:nvPr>
        </p:nvSpPr>
        <p:spPr>
          <a:xfrm>
            <a:off x="1475656" y="1600200"/>
            <a:ext cx="7344494" cy="4525963"/>
          </a:xfrm>
        </p:spPr>
        <p:txBody>
          <a:bodyPr>
            <a:normAutofit/>
          </a:bodyPr>
          <a:lstStyle/>
          <a:p>
            <a:pPr eaLnBrk="1" hangingPunct="1">
              <a:defRPr/>
            </a:pPr>
            <a:r>
              <a:rPr lang="hu-HU" sz="4000" dirty="0"/>
              <a:t>Kérdezzük le az </a:t>
            </a:r>
            <a:r>
              <a:rPr lang="hu-HU" sz="4000" b="1" dirty="0" err="1"/>
              <a:t>employees</a:t>
            </a:r>
            <a:r>
              <a:rPr lang="hu-HU" sz="4000" dirty="0"/>
              <a:t> tábla tartalmát!</a:t>
            </a:r>
          </a:p>
          <a:p>
            <a:pPr eaLnBrk="1" hangingPunct="1">
              <a:buFont typeface="Wingdings" pitchFamily="2" charset="2"/>
              <a:buNone/>
              <a:defRPr/>
            </a:pPr>
            <a:endParaRPr lang="hu-HU" sz="4000" dirty="0"/>
          </a:p>
          <a:p>
            <a:pPr eaLnBrk="1" hangingPunct="1">
              <a:buFont typeface="Wingdings" pitchFamily="2" charset="2"/>
              <a:buNone/>
              <a:defRPr/>
            </a:pPr>
            <a:r>
              <a:rPr lang="hu-HU" sz="4400" dirty="0"/>
              <a:t>	</a:t>
            </a:r>
            <a:r>
              <a:rPr lang="hu-HU" sz="4000" dirty="0">
                <a:latin typeface="Consolas" panose="020B0609020204030204" pitchFamily="49" charset="0"/>
                <a:cs typeface="Consolas" panose="020B0609020204030204" pitchFamily="49" charset="0"/>
              </a:rPr>
              <a:t>SELECT * FROM </a:t>
            </a:r>
            <a:r>
              <a:rPr lang="hu-HU" sz="4000" dirty="0" err="1">
                <a:latin typeface="Consolas" panose="020B0609020204030204" pitchFamily="49" charset="0"/>
                <a:cs typeface="Consolas" panose="020B0609020204030204" pitchFamily="49" charset="0"/>
              </a:rPr>
              <a:t>employees</a:t>
            </a:r>
            <a:r>
              <a:rPr lang="hu-HU" sz="4000" b="1" dirty="0">
                <a:latin typeface="Consolas" panose="020B0609020204030204" pitchFamily="49" charset="0"/>
                <a:cs typeface="Consolas" panose="020B0609020204030204" pitchFamily="49" charset="0"/>
              </a:rPr>
              <a:t>;</a:t>
            </a:r>
          </a:p>
          <a:p>
            <a:pPr eaLnBrk="1" hangingPunct="1">
              <a:buFont typeface="Wingdings" pitchFamily="2" charset="2"/>
              <a:buNone/>
              <a:defRPr/>
            </a:pPr>
            <a:endParaRPr lang="hu-HU" sz="4000" b="1" dirty="0">
              <a:latin typeface="Consolas" panose="020B0609020204030204" pitchFamily="49" charset="0"/>
              <a:cs typeface="Consolas" panose="020B0609020204030204" pitchFamily="49" charset="0"/>
            </a:endParaRPr>
          </a:p>
          <a:p>
            <a:pPr>
              <a:buFont typeface="Wingdings" panose="05000000000000000000" pitchFamily="2" charset="2"/>
              <a:buChar char="Ø"/>
              <a:defRPr/>
            </a:pPr>
            <a:r>
              <a:rPr lang="hu-HU" dirty="0"/>
              <a:t> A * jelentése: minden oszlop</a:t>
            </a:r>
          </a:p>
        </p:txBody>
      </p:sp>
      <p:sp>
        <p:nvSpPr>
          <p:cNvPr id="5123" name="Dia számának helye 4"/>
          <p:cNvSpPr>
            <a:spLocks noGrp="1"/>
          </p:cNvSpPr>
          <p:nvPr>
            <p:ph type="sldNum" sz="quarter" idx="12"/>
          </p:nvPr>
        </p:nvSpPr>
        <p:spPr>
          <a:noFill/>
        </p:spPr>
        <p:txBody>
          <a:bodyPr/>
          <a:lstStyle/>
          <a:p>
            <a:fld id="{7AD65B1B-BA3B-47EA-8CBA-F9EC21397691}" type="slidenum">
              <a:rPr lang="hu-HU" smtClean="0"/>
              <a:pPr/>
              <a:t>9</a:t>
            </a:fld>
            <a:endParaRPr lang="hu-HU"/>
          </a:p>
        </p:txBody>
      </p:sp>
    </p:spTree>
    <p:extLst>
      <p:ext uri="{BB962C8B-B14F-4D97-AF65-F5344CB8AC3E}">
        <p14:creationId xmlns:p14="http://schemas.microsoft.com/office/powerpoint/2010/main" val="6791691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Jelenítsük meg a nyilvántartott városokat és országukat. Minden ország jelenjen meg!</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90</a:t>
            </a:fld>
            <a:endParaRPr lang="hu-HU" dirty="0"/>
          </a:p>
        </p:txBody>
      </p:sp>
    </p:spTree>
    <p:extLst>
      <p:ext uri="{BB962C8B-B14F-4D97-AF65-F5344CB8AC3E}">
        <p14:creationId xmlns:p14="http://schemas.microsoft.com/office/powerpoint/2010/main" val="22153248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lstStyle/>
          <a:p>
            <a:pPr marL="82296" indent="0">
              <a:buNone/>
            </a:pPr>
            <a:r>
              <a:rPr lang="hu-HU" dirty="0">
                <a:latin typeface="Consolas" panose="020B0609020204030204" pitchFamily="49" charset="0"/>
              </a:rPr>
              <a:t>SELECT</a:t>
            </a:r>
            <a:r>
              <a:rPr lang="en-US" dirty="0">
                <a:latin typeface="Consolas" panose="020B0609020204030204" pitchFamily="49" charset="0"/>
              </a:rPr>
              <a:t> city, </a:t>
            </a:r>
            <a:r>
              <a:rPr lang="en-US" dirty="0" err="1">
                <a:latin typeface="Consolas" panose="020B0609020204030204" pitchFamily="49" charset="0"/>
              </a:rPr>
              <a:t>country_name</a:t>
            </a:r>
            <a:r>
              <a:rPr lang="en-US" dirty="0">
                <a:latin typeface="Consolas" panose="020B0609020204030204" pitchFamily="49" charset="0"/>
              </a:rPr>
              <a:t> </a:t>
            </a:r>
            <a:endParaRPr lang="hu-HU" dirty="0">
              <a:latin typeface="Consolas" panose="020B0609020204030204" pitchFamily="49" charset="0"/>
            </a:endParaRPr>
          </a:p>
          <a:p>
            <a:pPr marL="82296" indent="0">
              <a:buNone/>
            </a:pPr>
            <a:r>
              <a:rPr lang="hu-HU" dirty="0">
                <a:latin typeface="Consolas" panose="020B0609020204030204" pitchFamily="49" charset="0"/>
              </a:rPr>
              <a:t>FROM </a:t>
            </a:r>
            <a:r>
              <a:rPr lang="en-US" dirty="0">
                <a:latin typeface="Consolas" panose="020B0609020204030204" pitchFamily="49" charset="0"/>
              </a:rPr>
              <a:t>locations</a:t>
            </a:r>
            <a:r>
              <a:rPr lang="hu-HU" dirty="0">
                <a:latin typeface="Consolas" panose="020B0609020204030204" pitchFamily="49" charset="0"/>
              </a:rPr>
              <a:t> l</a:t>
            </a:r>
            <a:r>
              <a:rPr lang="en-US" dirty="0">
                <a:latin typeface="Consolas" panose="020B0609020204030204" pitchFamily="49" charset="0"/>
              </a:rPr>
              <a:t> </a:t>
            </a:r>
            <a:r>
              <a:rPr lang="hu-HU" dirty="0">
                <a:latin typeface="Consolas" panose="020B0609020204030204" pitchFamily="49" charset="0"/>
              </a:rPr>
              <a:t>RIGHT JOIN 	</a:t>
            </a:r>
            <a:r>
              <a:rPr lang="en-US" dirty="0">
                <a:latin typeface="Consolas" panose="020B0609020204030204" pitchFamily="49" charset="0"/>
              </a:rPr>
              <a:t>countries</a:t>
            </a:r>
            <a:r>
              <a:rPr lang="hu-HU" dirty="0">
                <a:latin typeface="Consolas" panose="020B0609020204030204" pitchFamily="49" charset="0"/>
              </a:rPr>
              <a:t> c</a:t>
            </a:r>
          </a:p>
          <a:p>
            <a:pPr marL="82296" indent="0">
              <a:buNone/>
            </a:pPr>
            <a:r>
              <a:rPr lang="hu-HU" dirty="0">
                <a:latin typeface="Consolas" panose="020B0609020204030204" pitchFamily="49" charset="0"/>
              </a:rPr>
              <a:t>ON</a:t>
            </a:r>
            <a:r>
              <a:rPr lang="en-US" dirty="0">
                <a:latin typeface="Consolas" panose="020B0609020204030204" pitchFamily="49" charset="0"/>
              </a:rPr>
              <a:t> </a:t>
            </a:r>
            <a:r>
              <a:rPr lang="en-US" dirty="0" err="1">
                <a:latin typeface="Consolas" panose="020B0609020204030204" pitchFamily="49" charset="0"/>
              </a:rPr>
              <a:t>l.country_id</a:t>
            </a:r>
            <a:r>
              <a:rPr lang="en-US" dirty="0">
                <a:latin typeface="Consolas" panose="020B0609020204030204" pitchFamily="49" charset="0"/>
              </a:rPr>
              <a:t> = </a:t>
            </a:r>
            <a:r>
              <a:rPr lang="en-US" dirty="0" err="1">
                <a:latin typeface="Consolas" panose="020B0609020204030204" pitchFamily="49" charset="0"/>
              </a:rPr>
              <a:t>c.country_id</a:t>
            </a:r>
            <a:r>
              <a:rPr lang="hu-HU" dirty="0">
                <a:latin typeface="Consolas" panose="020B0609020204030204" pitchFamily="49" charset="0"/>
              </a:rPr>
              <a:t>;</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91</a:t>
            </a:fld>
            <a:endParaRPr lang="hu-HU" dirty="0"/>
          </a:p>
        </p:txBody>
      </p:sp>
    </p:spTree>
    <p:extLst>
      <p:ext uri="{BB962C8B-B14F-4D97-AF65-F5344CB8AC3E}">
        <p14:creationId xmlns:p14="http://schemas.microsoft.com/office/powerpoint/2010/main" val="857443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Listázzuk ki a dolgozók nevét, és hogy melyik országban dolgoznak!</a:t>
            </a:r>
            <a:br>
              <a:rPr lang="hu-HU" dirty="0"/>
            </a:br>
            <a:endParaRPr lang="hu-HU" dirty="0"/>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92</a:t>
            </a:fld>
            <a:endParaRPr lang="hu-HU" dirty="0"/>
          </a:p>
        </p:txBody>
      </p:sp>
    </p:spTree>
    <p:extLst>
      <p:ext uri="{BB962C8B-B14F-4D97-AF65-F5344CB8AC3E}">
        <p14:creationId xmlns:p14="http://schemas.microsoft.com/office/powerpoint/2010/main" val="12479556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lstStyle/>
          <a:p>
            <a:pPr marL="82296" indent="0">
              <a:buNone/>
            </a:pPr>
            <a:r>
              <a:rPr lang="hu-HU" dirty="0">
                <a:latin typeface="Consolas" panose="020B0609020204030204" pitchFamily="49" charset="0"/>
              </a:rPr>
              <a:t>SELECT </a:t>
            </a:r>
            <a:r>
              <a:rPr lang="hu-HU" dirty="0" err="1">
                <a:latin typeface="Consolas" panose="020B0609020204030204" pitchFamily="49" charset="0"/>
              </a:rPr>
              <a:t>last_name</a:t>
            </a:r>
            <a:r>
              <a:rPr lang="hu-HU" dirty="0">
                <a:latin typeface="Consolas" panose="020B0609020204030204" pitchFamily="49" charset="0"/>
              </a:rPr>
              <a:t>, </a:t>
            </a:r>
            <a:r>
              <a:rPr lang="hu-HU" dirty="0" err="1">
                <a:latin typeface="Consolas" panose="020B0609020204030204" pitchFamily="49" charset="0"/>
              </a:rPr>
              <a:t>country_name</a:t>
            </a:r>
            <a:r>
              <a:rPr lang="hu-HU" dirty="0">
                <a:latin typeface="Consolas" panose="020B0609020204030204" pitchFamily="49" charset="0"/>
              </a:rPr>
              <a:t>  FROM </a:t>
            </a:r>
            <a:r>
              <a:rPr lang="hu-HU" dirty="0" err="1">
                <a:latin typeface="Consolas" panose="020B0609020204030204" pitchFamily="49" charset="0"/>
              </a:rPr>
              <a:t>employees</a:t>
            </a:r>
            <a:r>
              <a:rPr lang="hu-HU" dirty="0">
                <a:latin typeface="Consolas" panose="020B0609020204030204" pitchFamily="49" charset="0"/>
              </a:rPr>
              <a:t> LEFT JOIN 	</a:t>
            </a:r>
            <a:r>
              <a:rPr lang="hu-HU" dirty="0" err="1">
                <a:latin typeface="Consolas" panose="020B0609020204030204" pitchFamily="49" charset="0"/>
              </a:rPr>
              <a:t>departments</a:t>
            </a:r>
            <a:r>
              <a:rPr lang="hu-HU" dirty="0">
                <a:latin typeface="Consolas" panose="020B0609020204030204" pitchFamily="49" charset="0"/>
              </a:rPr>
              <a:t> USING(</a:t>
            </a:r>
            <a:r>
              <a:rPr lang="hu-HU" dirty="0" err="1">
                <a:latin typeface="Consolas" panose="020B0609020204030204" pitchFamily="49" charset="0"/>
              </a:rPr>
              <a:t>department_id</a:t>
            </a:r>
            <a:r>
              <a:rPr lang="hu-HU" dirty="0">
                <a:latin typeface="Consolas" panose="020B0609020204030204" pitchFamily="49" charset="0"/>
              </a:rPr>
              <a:t>) LEFT JOIN 	</a:t>
            </a:r>
            <a:r>
              <a:rPr lang="hu-HU" dirty="0" err="1">
                <a:latin typeface="Consolas" panose="020B0609020204030204" pitchFamily="49" charset="0"/>
              </a:rPr>
              <a:t>locations</a:t>
            </a:r>
            <a:r>
              <a:rPr lang="hu-HU" dirty="0">
                <a:latin typeface="Consolas" panose="020B0609020204030204" pitchFamily="49" charset="0"/>
              </a:rPr>
              <a:t> USING(</a:t>
            </a:r>
            <a:r>
              <a:rPr lang="hu-HU" dirty="0" err="1">
                <a:latin typeface="Consolas" panose="020B0609020204030204" pitchFamily="49" charset="0"/>
              </a:rPr>
              <a:t>location_id</a:t>
            </a:r>
            <a:r>
              <a:rPr lang="hu-HU" dirty="0">
                <a:latin typeface="Consolas" panose="020B0609020204030204" pitchFamily="49" charset="0"/>
              </a:rPr>
              <a:t>) LEFT JOIN 	</a:t>
            </a:r>
            <a:r>
              <a:rPr lang="hu-HU" dirty="0" err="1">
                <a:latin typeface="Consolas" panose="020B0609020204030204" pitchFamily="49" charset="0"/>
              </a:rPr>
              <a:t>countries</a:t>
            </a:r>
            <a:r>
              <a:rPr lang="hu-HU" dirty="0">
                <a:latin typeface="Consolas" panose="020B0609020204030204" pitchFamily="49" charset="0"/>
              </a:rPr>
              <a:t> USING 	(</a:t>
            </a:r>
            <a:r>
              <a:rPr lang="hu-HU" dirty="0" err="1">
                <a:latin typeface="Consolas" panose="020B0609020204030204" pitchFamily="49" charset="0"/>
              </a:rPr>
              <a:t>country_id</a:t>
            </a:r>
            <a:r>
              <a:rPr lang="hu-HU" dirty="0">
                <a:latin typeface="Consolas" panose="020B0609020204030204" pitchFamily="49" charset="0"/>
              </a:rPr>
              <a:t>);</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93</a:t>
            </a:fld>
            <a:endParaRPr lang="hu-HU" dirty="0"/>
          </a:p>
        </p:txBody>
      </p:sp>
    </p:spTree>
    <p:extLst>
      <p:ext uri="{BB962C8B-B14F-4D97-AF65-F5344CB8AC3E}">
        <p14:creationId xmlns:p14="http://schemas.microsoft.com/office/powerpoint/2010/main" val="38956671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a:t>
            </a:r>
          </a:p>
        </p:txBody>
      </p:sp>
      <p:sp>
        <p:nvSpPr>
          <p:cNvPr id="3" name="Tartalom helye 2"/>
          <p:cNvSpPr>
            <a:spLocks noGrp="1"/>
          </p:cNvSpPr>
          <p:nvPr>
            <p:ph idx="1"/>
          </p:nvPr>
        </p:nvSpPr>
        <p:spPr/>
        <p:txBody>
          <a:bodyPr/>
          <a:lstStyle/>
          <a:p>
            <a:r>
              <a:rPr lang="hu-HU" dirty="0"/>
              <a:t>Listázzuk ki azon dolgozók nevét, munkakörének nevét, és a várost ahol dolgozik, akik legalább 10000-et keresnek!</a:t>
            </a:r>
            <a:br>
              <a:rPr lang="hu-HU" dirty="0"/>
            </a:br>
            <a:r>
              <a:rPr lang="hu-HU" dirty="0"/>
              <a:t>Csak azon dolgozókat listázzuk, akik olyan részleghez tartoznak, amelynek van városa!</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94</a:t>
            </a:fld>
            <a:endParaRPr lang="hu-HU" dirty="0"/>
          </a:p>
        </p:txBody>
      </p:sp>
    </p:spTree>
    <p:extLst>
      <p:ext uri="{BB962C8B-B14F-4D97-AF65-F5344CB8AC3E}">
        <p14:creationId xmlns:p14="http://schemas.microsoft.com/office/powerpoint/2010/main" val="13784117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a:t>
            </a:r>
          </a:p>
        </p:txBody>
      </p:sp>
      <p:sp>
        <p:nvSpPr>
          <p:cNvPr id="3" name="Tartalom helye 2"/>
          <p:cNvSpPr>
            <a:spLocks noGrp="1"/>
          </p:cNvSpPr>
          <p:nvPr>
            <p:ph idx="1"/>
          </p:nvPr>
        </p:nvSpPr>
        <p:spPr/>
        <p:txBody>
          <a:bodyPr/>
          <a:lstStyle/>
          <a:p>
            <a:pPr marL="82296" indent="0">
              <a:buNone/>
            </a:pPr>
            <a:r>
              <a:rPr lang="hu-HU" dirty="0">
                <a:latin typeface="Consolas" panose="020B0609020204030204" pitchFamily="49" charset="0"/>
              </a:rPr>
              <a:t>SELECT </a:t>
            </a:r>
            <a:r>
              <a:rPr lang="hu-HU" dirty="0" err="1">
                <a:latin typeface="Consolas" panose="020B0609020204030204" pitchFamily="49" charset="0"/>
              </a:rPr>
              <a:t>first</a:t>
            </a:r>
            <a:r>
              <a:rPr lang="hu-HU" dirty="0">
                <a:latin typeface="Consolas" panose="020B0609020204030204" pitchFamily="49" charset="0"/>
              </a:rPr>
              <a:t>_</a:t>
            </a:r>
            <a:r>
              <a:rPr lang="hu-HU" dirty="0" err="1">
                <a:latin typeface="Consolas" panose="020B0609020204030204" pitchFamily="49" charset="0"/>
              </a:rPr>
              <a:t>name</a:t>
            </a:r>
            <a:r>
              <a:rPr lang="hu-HU" dirty="0">
                <a:latin typeface="Consolas" panose="020B0609020204030204" pitchFamily="49" charset="0"/>
              </a:rPr>
              <a:t>, </a:t>
            </a:r>
            <a:r>
              <a:rPr lang="hu-HU" dirty="0" err="1">
                <a:latin typeface="Consolas" panose="020B0609020204030204" pitchFamily="49" charset="0"/>
              </a:rPr>
              <a:t>last</a:t>
            </a:r>
            <a:r>
              <a:rPr lang="hu-HU" dirty="0">
                <a:latin typeface="Consolas" panose="020B0609020204030204" pitchFamily="49" charset="0"/>
              </a:rPr>
              <a:t>_</a:t>
            </a:r>
            <a:r>
              <a:rPr lang="hu-HU" dirty="0" err="1">
                <a:latin typeface="Consolas" panose="020B0609020204030204" pitchFamily="49" charset="0"/>
              </a:rPr>
              <a:t>name</a:t>
            </a:r>
            <a:r>
              <a:rPr lang="hu-HU" dirty="0">
                <a:latin typeface="Consolas" panose="020B0609020204030204" pitchFamily="49" charset="0"/>
              </a:rPr>
              <a:t>, 	</a:t>
            </a:r>
            <a:r>
              <a:rPr lang="hu-HU" dirty="0" err="1">
                <a:latin typeface="Consolas" panose="020B0609020204030204" pitchFamily="49" charset="0"/>
              </a:rPr>
              <a:t>job</a:t>
            </a:r>
            <a:r>
              <a:rPr lang="hu-HU" dirty="0">
                <a:latin typeface="Consolas" panose="020B0609020204030204" pitchFamily="49" charset="0"/>
              </a:rPr>
              <a:t>_</a:t>
            </a:r>
            <a:r>
              <a:rPr lang="hu-HU" dirty="0" err="1">
                <a:latin typeface="Consolas" panose="020B0609020204030204" pitchFamily="49" charset="0"/>
              </a:rPr>
              <a:t>title</a:t>
            </a:r>
            <a:r>
              <a:rPr lang="hu-HU" dirty="0">
                <a:latin typeface="Consolas" panose="020B0609020204030204" pitchFamily="49" charset="0"/>
              </a:rPr>
              <a:t>, city FROM </a:t>
            </a:r>
            <a:r>
              <a:rPr lang="hu-HU" dirty="0" err="1">
                <a:latin typeface="Consolas" panose="020B0609020204030204" pitchFamily="49" charset="0"/>
              </a:rPr>
              <a:t>jobs</a:t>
            </a:r>
            <a:r>
              <a:rPr lang="hu-HU" dirty="0">
                <a:latin typeface="Consolas" panose="020B0609020204030204" pitchFamily="49" charset="0"/>
              </a:rPr>
              <a:t> 	INNER JOIN </a:t>
            </a:r>
            <a:r>
              <a:rPr lang="hu-HU" dirty="0" err="1">
                <a:latin typeface="Consolas" panose="020B0609020204030204" pitchFamily="49" charset="0"/>
              </a:rPr>
              <a:t>employees</a:t>
            </a:r>
            <a:r>
              <a:rPr lang="hu-HU" dirty="0">
                <a:latin typeface="Consolas" panose="020B0609020204030204" pitchFamily="49" charset="0"/>
              </a:rPr>
              <a:t> USING(</a:t>
            </a:r>
            <a:r>
              <a:rPr lang="hu-HU" dirty="0" err="1">
                <a:latin typeface="Consolas" panose="020B0609020204030204" pitchFamily="49" charset="0"/>
              </a:rPr>
              <a:t>job</a:t>
            </a:r>
            <a:r>
              <a:rPr lang="hu-HU" dirty="0">
                <a:latin typeface="Consolas" panose="020B0609020204030204" pitchFamily="49" charset="0"/>
              </a:rPr>
              <a:t>_</a:t>
            </a:r>
            <a:r>
              <a:rPr lang="hu-HU" dirty="0" err="1">
                <a:latin typeface="Consolas" panose="020B0609020204030204" pitchFamily="49" charset="0"/>
              </a:rPr>
              <a:t>id</a:t>
            </a:r>
            <a:r>
              <a:rPr lang="hu-HU" dirty="0">
                <a:latin typeface="Consolas" panose="020B0609020204030204" pitchFamily="49" charset="0"/>
              </a:rPr>
              <a:t>) INNER JOIN 	</a:t>
            </a:r>
            <a:r>
              <a:rPr lang="hu-HU" dirty="0" err="1">
                <a:latin typeface="Consolas" panose="020B0609020204030204" pitchFamily="49" charset="0"/>
              </a:rPr>
              <a:t>departments</a:t>
            </a:r>
            <a:r>
              <a:rPr lang="hu-HU" dirty="0">
                <a:latin typeface="Consolas" panose="020B0609020204030204" pitchFamily="49" charset="0"/>
              </a:rPr>
              <a:t> USING(</a:t>
            </a:r>
            <a:r>
              <a:rPr lang="hu-HU" dirty="0" err="1">
                <a:latin typeface="Consolas" panose="020B0609020204030204" pitchFamily="49" charset="0"/>
              </a:rPr>
              <a:t>department</a:t>
            </a:r>
            <a:r>
              <a:rPr lang="hu-HU" dirty="0">
                <a:latin typeface="Consolas" panose="020B0609020204030204" pitchFamily="49" charset="0"/>
              </a:rPr>
              <a:t>_</a:t>
            </a:r>
            <a:r>
              <a:rPr lang="hu-HU" dirty="0" err="1">
                <a:latin typeface="Consolas" panose="020B0609020204030204" pitchFamily="49" charset="0"/>
              </a:rPr>
              <a:t>id</a:t>
            </a:r>
            <a:r>
              <a:rPr lang="hu-HU" dirty="0">
                <a:latin typeface="Consolas" panose="020B0609020204030204" pitchFamily="49" charset="0"/>
              </a:rPr>
              <a:t>) INNER JOIN 	</a:t>
            </a:r>
            <a:r>
              <a:rPr lang="hu-HU" dirty="0" err="1">
                <a:latin typeface="Consolas" panose="020B0609020204030204" pitchFamily="49" charset="0"/>
              </a:rPr>
              <a:t>locations</a:t>
            </a:r>
            <a:r>
              <a:rPr lang="hu-HU" dirty="0">
                <a:latin typeface="Consolas" panose="020B0609020204030204" pitchFamily="49" charset="0"/>
              </a:rPr>
              <a:t> USING(</a:t>
            </a:r>
            <a:r>
              <a:rPr lang="hu-HU" dirty="0" err="1">
                <a:latin typeface="Consolas" panose="020B0609020204030204" pitchFamily="49" charset="0"/>
              </a:rPr>
              <a:t>location</a:t>
            </a:r>
            <a:r>
              <a:rPr lang="hu-HU" dirty="0">
                <a:latin typeface="Consolas" panose="020B0609020204030204" pitchFamily="49" charset="0"/>
              </a:rPr>
              <a:t>_</a:t>
            </a:r>
            <a:r>
              <a:rPr lang="hu-HU" dirty="0" err="1">
                <a:latin typeface="Consolas" panose="020B0609020204030204" pitchFamily="49" charset="0"/>
              </a:rPr>
              <a:t>id</a:t>
            </a:r>
            <a:r>
              <a:rPr lang="hu-HU" dirty="0">
                <a:latin typeface="Consolas" panose="020B0609020204030204" pitchFamily="49" charset="0"/>
              </a:rPr>
              <a:t>)</a:t>
            </a:r>
          </a:p>
          <a:p>
            <a:pPr marL="82296" indent="0">
              <a:buNone/>
            </a:pPr>
            <a:r>
              <a:rPr lang="hu-HU" dirty="0">
                <a:latin typeface="Consolas" panose="020B0609020204030204" pitchFamily="49" charset="0"/>
              </a:rPr>
              <a:t>WHERE </a:t>
            </a:r>
            <a:r>
              <a:rPr lang="hu-HU" dirty="0" err="1">
                <a:latin typeface="Consolas" panose="020B0609020204030204" pitchFamily="49" charset="0"/>
              </a:rPr>
              <a:t>salary</a:t>
            </a:r>
            <a:r>
              <a:rPr lang="hu-HU" dirty="0">
                <a:latin typeface="Consolas" panose="020B0609020204030204" pitchFamily="49" charset="0"/>
              </a:rPr>
              <a:t> &gt;= 10000;</a:t>
            </a:r>
          </a:p>
        </p:txBody>
      </p:sp>
      <p:sp>
        <p:nvSpPr>
          <p:cNvPr id="4" name="Dia számának helye 3"/>
          <p:cNvSpPr>
            <a:spLocks noGrp="1"/>
          </p:cNvSpPr>
          <p:nvPr>
            <p:ph type="sldNum" sz="quarter" idx="12"/>
          </p:nvPr>
        </p:nvSpPr>
        <p:spPr/>
        <p:txBody>
          <a:bodyPr/>
          <a:lstStyle/>
          <a:p>
            <a:pPr>
              <a:defRPr/>
            </a:pPr>
            <a:fld id="{F28E793E-1EE0-45C5-8374-5618E9DB5F16}" type="slidenum">
              <a:rPr lang="hu-HU" smtClean="0"/>
              <a:pPr>
                <a:defRPr/>
              </a:pPr>
              <a:t>95</a:t>
            </a:fld>
            <a:endParaRPr lang="hu-HU" dirty="0"/>
          </a:p>
        </p:txBody>
      </p:sp>
    </p:spTree>
    <p:extLst>
      <p:ext uri="{BB962C8B-B14F-4D97-AF65-F5344CB8AC3E}">
        <p14:creationId xmlns:p14="http://schemas.microsoft.com/office/powerpoint/2010/main" val="6115077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GB" b="1" dirty="0" err="1">
                <a:effectLst/>
              </a:rPr>
              <a:t>Adatbázis</a:t>
            </a:r>
            <a:r>
              <a:rPr lang="en-GB" b="1" dirty="0">
                <a:effectLst/>
              </a:rPr>
              <a:t>- </a:t>
            </a:r>
            <a:r>
              <a:rPr lang="en-GB" b="1" dirty="0" err="1">
                <a:effectLst/>
              </a:rPr>
              <a:t>és</a:t>
            </a:r>
            <a:r>
              <a:rPr lang="en-GB" b="1" dirty="0">
                <a:effectLst/>
              </a:rPr>
              <a:t> Big Data </a:t>
            </a:r>
            <a:r>
              <a:rPr lang="en-GB" b="1" dirty="0" err="1">
                <a:effectLst/>
              </a:rPr>
              <a:t>technológiák</a:t>
            </a:r>
            <a:endParaRPr lang="hu-HU" dirty="0"/>
          </a:p>
        </p:txBody>
      </p:sp>
      <p:sp>
        <p:nvSpPr>
          <p:cNvPr id="3" name="Alcím 2"/>
          <p:cNvSpPr>
            <a:spLocks noGrp="1"/>
          </p:cNvSpPr>
          <p:nvPr>
            <p:ph type="subTitle" idx="1"/>
          </p:nvPr>
        </p:nvSpPr>
        <p:spPr>
          <a:xfrm>
            <a:off x="1432560" y="3284984"/>
            <a:ext cx="7406640" cy="1752600"/>
          </a:xfrm>
        </p:spPr>
        <p:txBody>
          <a:bodyPr/>
          <a:lstStyle/>
          <a:p>
            <a:pPr algn="ctr"/>
            <a:r>
              <a:rPr lang="hu-HU" b="1" dirty="0" smtClean="0"/>
              <a:t>DDL </a:t>
            </a:r>
            <a:r>
              <a:rPr lang="hu-HU" b="1" dirty="0"/>
              <a:t>utasítások, megszorítások</a:t>
            </a:r>
          </a:p>
          <a:p>
            <a:endParaRPr lang="hu-HU" dirty="0"/>
          </a:p>
        </p:txBody>
      </p:sp>
    </p:spTree>
    <p:extLst>
      <p:ext uri="{BB962C8B-B14F-4D97-AF65-F5344CB8AC3E}">
        <p14:creationId xmlns:p14="http://schemas.microsoft.com/office/powerpoint/2010/main" val="1716625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utasítások kategóriái</a:t>
            </a:r>
          </a:p>
        </p:txBody>
      </p:sp>
      <p:sp>
        <p:nvSpPr>
          <p:cNvPr id="3" name="Tartalom helye 2"/>
          <p:cNvSpPr>
            <a:spLocks noGrp="1"/>
          </p:cNvSpPr>
          <p:nvPr>
            <p:ph idx="1"/>
          </p:nvPr>
        </p:nvSpPr>
        <p:spPr/>
        <p:txBody>
          <a:bodyPr>
            <a:normAutofit fontScale="92500" lnSpcReduction="10000"/>
          </a:bodyPr>
          <a:lstStyle/>
          <a:p>
            <a:r>
              <a:rPr lang="hu-HU" dirty="0"/>
              <a:t>DQL (Data </a:t>
            </a:r>
            <a:r>
              <a:rPr lang="hu-HU" dirty="0" err="1"/>
              <a:t>Query</a:t>
            </a:r>
            <a:r>
              <a:rPr lang="hu-HU" dirty="0"/>
              <a:t> </a:t>
            </a:r>
            <a:r>
              <a:rPr lang="hu-HU" dirty="0" err="1"/>
              <a:t>Language</a:t>
            </a:r>
            <a:r>
              <a:rPr lang="hu-HU" dirty="0"/>
              <a:t>)</a:t>
            </a:r>
          </a:p>
          <a:p>
            <a:pPr lvl="1"/>
            <a:r>
              <a:rPr lang="hu-HU" dirty="0"/>
              <a:t>SELECT</a:t>
            </a:r>
          </a:p>
          <a:p>
            <a:r>
              <a:rPr lang="hu-HU" dirty="0"/>
              <a:t>DDL (Data </a:t>
            </a:r>
            <a:r>
              <a:rPr lang="hu-HU" dirty="0" err="1"/>
              <a:t>Definition</a:t>
            </a:r>
            <a:r>
              <a:rPr lang="hu-HU" dirty="0"/>
              <a:t> </a:t>
            </a:r>
            <a:r>
              <a:rPr lang="hu-HU" dirty="0" err="1"/>
              <a:t>Language</a:t>
            </a:r>
            <a:r>
              <a:rPr lang="hu-HU" dirty="0"/>
              <a:t>)</a:t>
            </a:r>
          </a:p>
          <a:p>
            <a:pPr lvl="1"/>
            <a:r>
              <a:rPr lang="hu-HU" dirty="0"/>
              <a:t>CREATE, ALTER, DROP, TRUNCATE, RENAME</a:t>
            </a:r>
          </a:p>
          <a:p>
            <a:r>
              <a:rPr lang="hu-HU" dirty="0"/>
              <a:t>DML (Data </a:t>
            </a:r>
            <a:r>
              <a:rPr lang="hu-HU" dirty="0" err="1"/>
              <a:t>Manipulation</a:t>
            </a:r>
            <a:r>
              <a:rPr lang="hu-HU" dirty="0"/>
              <a:t> </a:t>
            </a:r>
            <a:r>
              <a:rPr lang="hu-HU" dirty="0" err="1"/>
              <a:t>Language</a:t>
            </a:r>
            <a:r>
              <a:rPr lang="hu-HU" dirty="0"/>
              <a:t>)</a:t>
            </a:r>
          </a:p>
          <a:p>
            <a:pPr lvl="1"/>
            <a:r>
              <a:rPr lang="hu-HU" dirty="0"/>
              <a:t>INSERT, UPDATE, DELETE</a:t>
            </a:r>
          </a:p>
          <a:p>
            <a:r>
              <a:rPr lang="hu-HU" dirty="0"/>
              <a:t>DCL (Data </a:t>
            </a:r>
            <a:r>
              <a:rPr lang="hu-HU" dirty="0" err="1"/>
              <a:t>Control</a:t>
            </a:r>
            <a:r>
              <a:rPr lang="hu-HU" dirty="0"/>
              <a:t> </a:t>
            </a:r>
            <a:r>
              <a:rPr lang="hu-HU" dirty="0" err="1"/>
              <a:t>Language</a:t>
            </a:r>
            <a:r>
              <a:rPr lang="hu-HU" dirty="0"/>
              <a:t>)</a:t>
            </a:r>
          </a:p>
          <a:p>
            <a:pPr lvl="1"/>
            <a:r>
              <a:rPr lang="hu-HU" dirty="0"/>
              <a:t>GRANT, REVOKE</a:t>
            </a:r>
          </a:p>
          <a:p>
            <a:r>
              <a:rPr lang="hu-HU" dirty="0"/>
              <a:t>TCL (</a:t>
            </a:r>
            <a:r>
              <a:rPr lang="hu-HU" dirty="0" err="1"/>
              <a:t>Transaction</a:t>
            </a:r>
            <a:r>
              <a:rPr lang="hu-HU" dirty="0"/>
              <a:t> </a:t>
            </a:r>
            <a:r>
              <a:rPr lang="hu-HU" dirty="0" err="1"/>
              <a:t>Control</a:t>
            </a:r>
            <a:r>
              <a:rPr lang="hu-HU" dirty="0"/>
              <a:t> </a:t>
            </a:r>
            <a:r>
              <a:rPr lang="hu-HU" dirty="0" err="1"/>
              <a:t>Language</a:t>
            </a:r>
            <a:r>
              <a:rPr lang="hu-HU" dirty="0"/>
              <a:t>)</a:t>
            </a:r>
          </a:p>
          <a:p>
            <a:pPr lvl="1"/>
            <a:r>
              <a:rPr lang="hu-HU" dirty="0"/>
              <a:t>SAVEPOINT, COMMIT, ROLLBACK</a:t>
            </a:r>
          </a:p>
        </p:txBody>
      </p:sp>
      <p:sp>
        <p:nvSpPr>
          <p:cNvPr id="6" name="Dia számának helye 5"/>
          <p:cNvSpPr>
            <a:spLocks noGrp="1"/>
          </p:cNvSpPr>
          <p:nvPr>
            <p:ph type="sldNum" sz="quarter" idx="12"/>
          </p:nvPr>
        </p:nvSpPr>
        <p:spPr/>
        <p:txBody>
          <a:bodyPr/>
          <a:lstStyle/>
          <a:p>
            <a:pPr>
              <a:defRPr/>
            </a:pPr>
            <a:fld id="{3CD09A69-D875-45FA-A200-9A2DCDFB757D}" type="slidenum">
              <a:rPr lang="hu-HU" smtClean="0"/>
              <a:pPr>
                <a:defRPr/>
              </a:pPr>
              <a:t>97</a:t>
            </a:fld>
            <a:endParaRPr lang="hu-HU"/>
          </a:p>
        </p:txBody>
      </p:sp>
    </p:spTree>
    <p:extLst>
      <p:ext uri="{BB962C8B-B14F-4D97-AF65-F5344CB8AC3E}">
        <p14:creationId xmlns:p14="http://schemas.microsoft.com/office/powerpoint/2010/main" val="36028289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defRPr/>
            </a:pPr>
            <a:r>
              <a:rPr lang="hu-HU" dirty="0"/>
              <a:t>DDL és DML utasítások</a:t>
            </a:r>
          </a:p>
        </p:txBody>
      </p:sp>
      <p:sp>
        <p:nvSpPr>
          <p:cNvPr id="63491" name="Rectangle 3"/>
          <p:cNvSpPr>
            <a:spLocks noGrp="1" noChangeArrowheads="1"/>
          </p:cNvSpPr>
          <p:nvPr>
            <p:ph idx="1"/>
          </p:nvPr>
        </p:nvSpPr>
        <p:spPr/>
        <p:txBody>
          <a:bodyPr>
            <a:normAutofit/>
          </a:bodyPr>
          <a:lstStyle/>
          <a:p>
            <a:pPr eaLnBrk="1" hangingPunct="1">
              <a:defRPr/>
            </a:pPr>
            <a:r>
              <a:rPr lang="hu-HU" sz="2800" dirty="0"/>
              <a:t>DDL: Data </a:t>
            </a:r>
            <a:r>
              <a:rPr lang="hu-HU" sz="2800" dirty="0" err="1"/>
              <a:t>Definition</a:t>
            </a:r>
            <a:r>
              <a:rPr lang="hu-HU" sz="2800" dirty="0"/>
              <a:t> </a:t>
            </a:r>
            <a:r>
              <a:rPr lang="hu-HU" sz="2800" dirty="0" err="1"/>
              <a:t>Language</a:t>
            </a:r>
            <a:endParaRPr lang="hu-HU" sz="2800" dirty="0"/>
          </a:p>
          <a:p>
            <a:pPr lvl="1" eaLnBrk="1" hangingPunct="1">
              <a:defRPr/>
            </a:pPr>
            <a:r>
              <a:rPr lang="hu-HU" sz="2800" b="1" dirty="0"/>
              <a:t>táblák, nézetek</a:t>
            </a:r>
            <a:r>
              <a:rPr lang="hu-HU" sz="2800" dirty="0"/>
              <a:t> létrehozása, módosítása, törlése</a:t>
            </a:r>
          </a:p>
          <a:p>
            <a:pPr eaLnBrk="1" hangingPunct="1">
              <a:defRPr/>
            </a:pPr>
            <a:r>
              <a:rPr lang="hu-HU" sz="2800" dirty="0"/>
              <a:t>DML: Data </a:t>
            </a:r>
            <a:r>
              <a:rPr lang="hu-HU" sz="2800" dirty="0" err="1"/>
              <a:t>Manipulation</a:t>
            </a:r>
            <a:r>
              <a:rPr lang="hu-HU" sz="2800" dirty="0"/>
              <a:t> </a:t>
            </a:r>
            <a:r>
              <a:rPr lang="hu-HU" sz="2800" dirty="0" err="1"/>
              <a:t>Language</a:t>
            </a:r>
            <a:endParaRPr lang="hu-HU" sz="2800" dirty="0"/>
          </a:p>
          <a:p>
            <a:pPr lvl="1" eaLnBrk="1" hangingPunct="1">
              <a:defRPr/>
            </a:pPr>
            <a:r>
              <a:rPr lang="hu-HU" sz="2800" b="1" dirty="0"/>
              <a:t>sorok</a:t>
            </a:r>
            <a:r>
              <a:rPr lang="hu-HU" sz="2800" dirty="0"/>
              <a:t> beszúrása, módosítása, törlése</a:t>
            </a:r>
          </a:p>
        </p:txBody>
      </p:sp>
      <p:sp>
        <p:nvSpPr>
          <p:cNvPr id="5123" name="Dia számának helye 4"/>
          <p:cNvSpPr>
            <a:spLocks noGrp="1"/>
          </p:cNvSpPr>
          <p:nvPr>
            <p:ph type="sldNum" sz="quarter" idx="12"/>
          </p:nvPr>
        </p:nvSpPr>
        <p:spPr>
          <a:noFill/>
        </p:spPr>
        <p:txBody>
          <a:bodyPr/>
          <a:lstStyle/>
          <a:p>
            <a:fld id="{192C3BC3-0CD7-4EBB-A9B3-430D69D23883}" type="slidenum">
              <a:rPr lang="hu-HU" smtClean="0"/>
              <a:pPr/>
              <a:t>98</a:t>
            </a:fld>
            <a:endParaRPr lang="hu-HU"/>
          </a:p>
        </p:txBody>
      </p:sp>
    </p:spTree>
    <p:extLst>
      <p:ext uri="{BB962C8B-B14F-4D97-AF65-F5344CB8AC3E}">
        <p14:creationId xmlns:p14="http://schemas.microsoft.com/office/powerpoint/2010/main" val="33973066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defRPr/>
            </a:pPr>
            <a:r>
              <a:rPr lang="hu-HU" dirty="0"/>
              <a:t>Tábla létrehozása</a:t>
            </a:r>
          </a:p>
        </p:txBody>
      </p:sp>
      <p:sp>
        <p:nvSpPr>
          <p:cNvPr id="71683" name="Rectangle 3"/>
          <p:cNvSpPr>
            <a:spLocks noGrp="1" noChangeArrowheads="1"/>
          </p:cNvSpPr>
          <p:nvPr>
            <p:ph idx="1"/>
          </p:nvPr>
        </p:nvSpPr>
        <p:spPr/>
        <p:txBody>
          <a:bodyPr>
            <a:normAutofit/>
          </a:bodyPr>
          <a:lstStyle/>
          <a:p>
            <a:pPr eaLnBrk="1" hangingPunct="1">
              <a:defRPr/>
            </a:pPr>
            <a:r>
              <a:rPr lang="hu-HU" sz="2800" dirty="0"/>
              <a:t>Egyszerűbb eset: tábla létrehozása egy lekérdezés eredménye alapján:</a:t>
            </a:r>
          </a:p>
          <a:p>
            <a:pPr eaLnBrk="1" hangingPunct="1">
              <a:defRPr/>
            </a:pPr>
            <a:endParaRPr lang="hu-HU" sz="2800" dirty="0"/>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CREATE </a:t>
            </a:r>
            <a:r>
              <a:rPr lang="hu-HU" sz="2800">
                <a:latin typeface="Consolas" panose="020B0609020204030204" pitchFamily="49" charset="0"/>
                <a:cs typeface="Consolas" panose="020B0609020204030204" pitchFamily="49" charset="0"/>
              </a:rPr>
              <a:t>TABLE employees2 </a:t>
            </a:r>
            <a:r>
              <a:rPr lang="hu-HU" sz="2800" dirty="0">
                <a:latin typeface="Consolas" panose="020B0609020204030204" pitchFamily="49" charset="0"/>
                <a:cs typeface="Consolas" panose="020B0609020204030204" pitchFamily="49" charset="0"/>
              </a:rPr>
              <a:t>AS</a:t>
            </a:r>
          </a:p>
          <a:p>
            <a:pPr eaLnBrk="1" hangingPunct="1">
              <a:buFont typeface="Wingdings" pitchFamily="2" charset="2"/>
              <a:buNone/>
              <a:defRPr/>
            </a:pPr>
            <a:r>
              <a:rPr lang="hu-HU" sz="2800" dirty="0">
                <a:latin typeface="Consolas" panose="020B0609020204030204" pitchFamily="49" charset="0"/>
                <a:cs typeface="Consolas" panose="020B0609020204030204" pitchFamily="49" charset="0"/>
              </a:rPr>
              <a:t>	SELECT * </a:t>
            </a:r>
            <a:r>
              <a:rPr lang="hu-HU" sz="2800">
                <a:latin typeface="Consolas" panose="020B0609020204030204" pitchFamily="49" charset="0"/>
                <a:cs typeface="Consolas" panose="020B0609020204030204" pitchFamily="49" charset="0"/>
              </a:rPr>
              <a:t>FROM employees;</a:t>
            </a:r>
            <a:endParaRPr lang="hu-HU" sz="2800" dirty="0">
              <a:latin typeface="Consolas" panose="020B0609020204030204" pitchFamily="49" charset="0"/>
              <a:cs typeface="Consolas" panose="020B0609020204030204" pitchFamily="49" charset="0"/>
            </a:endParaRPr>
          </a:p>
          <a:p>
            <a:pPr eaLnBrk="1" hangingPunct="1">
              <a:buFont typeface="Wingdings" pitchFamily="2" charset="2"/>
              <a:buNone/>
              <a:defRPr/>
            </a:pPr>
            <a:endParaRPr lang="hu-HU" sz="2800" dirty="0"/>
          </a:p>
          <a:p>
            <a:pPr>
              <a:defRPr/>
            </a:pPr>
            <a:r>
              <a:rPr lang="hu-HU" sz="2800"/>
              <a:t>Másolat </a:t>
            </a:r>
            <a:r>
              <a:rPr lang="hu-HU" sz="2800" dirty="0"/>
              <a:t>készül!</a:t>
            </a:r>
          </a:p>
        </p:txBody>
      </p:sp>
      <p:sp>
        <p:nvSpPr>
          <p:cNvPr id="13315" name="Dia számának helye 4"/>
          <p:cNvSpPr>
            <a:spLocks noGrp="1"/>
          </p:cNvSpPr>
          <p:nvPr>
            <p:ph type="sldNum" sz="quarter" idx="12"/>
          </p:nvPr>
        </p:nvSpPr>
        <p:spPr>
          <a:noFill/>
        </p:spPr>
        <p:txBody>
          <a:bodyPr/>
          <a:lstStyle/>
          <a:p>
            <a:fld id="{A9C5FB89-A984-4112-A682-CBCFEEE1EC99}" type="slidenum">
              <a:rPr lang="hu-HU" smtClean="0"/>
              <a:pPr/>
              <a:t>99</a:t>
            </a:fld>
            <a:endParaRPr lang="hu-HU"/>
          </a:p>
        </p:txBody>
      </p:sp>
    </p:spTree>
    <p:extLst>
      <p:ext uri="{BB962C8B-B14F-4D97-AF65-F5344CB8AC3E}">
        <p14:creationId xmlns:p14="http://schemas.microsoft.com/office/powerpoint/2010/main" val="295777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pforduló">
  <a:themeElements>
    <a:clrScheme name="Napfordul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Napfordul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apfordul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7749</TotalTime>
  <Words>10874</Words>
  <Application>Microsoft Office PowerPoint</Application>
  <PresentationFormat>On-screen Show (4:3)</PresentationFormat>
  <Paragraphs>1870</Paragraphs>
  <Slides>219</Slides>
  <Notes>47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219</vt:i4>
      </vt:variant>
    </vt:vector>
  </HeadingPairs>
  <TitlesOfParts>
    <vt:vector size="231" baseType="lpstr">
      <vt:lpstr>Arial</vt:lpstr>
      <vt:lpstr>Calibri</vt:lpstr>
      <vt:lpstr>Consolas</vt:lpstr>
      <vt:lpstr>Garamond</vt:lpstr>
      <vt:lpstr>Gill Sans MT</vt:lpstr>
      <vt:lpstr>Gill Sans MT (Szövegtörzs)</vt:lpstr>
      <vt:lpstr>Times New Roman</vt:lpstr>
      <vt:lpstr>Tw Cen MT</vt:lpstr>
      <vt:lpstr>Verdana</vt:lpstr>
      <vt:lpstr>Wingdings</vt:lpstr>
      <vt:lpstr>Wingdings 2</vt:lpstr>
      <vt:lpstr>Napforduló</vt:lpstr>
      <vt:lpstr>Adatbázis- és Big Data technológiák</vt:lpstr>
      <vt:lpstr>Tudnivalók</vt:lpstr>
      <vt:lpstr>PowerPoint Presentation</vt:lpstr>
      <vt:lpstr>PowerPoint Presentation</vt:lpstr>
      <vt:lpstr>sql Ismétlés</vt:lpstr>
      <vt:lpstr>Bevezetés</vt:lpstr>
      <vt:lpstr>Bevezetés</vt:lpstr>
      <vt:lpstr>Táblák összekapcsolása</vt:lpstr>
      <vt:lpstr>Lekérdezések</vt:lpstr>
      <vt:lpstr>Lekérdezések</vt:lpstr>
      <vt:lpstr>Összefűzés</vt:lpstr>
      <vt:lpstr>Oszlopok másodlagos neve (alias)</vt:lpstr>
      <vt:lpstr>Feltételek</vt:lpstr>
      <vt:lpstr>Feltételek</vt:lpstr>
      <vt:lpstr>NVL</vt:lpstr>
      <vt:lpstr>Összetett feltételek</vt:lpstr>
      <vt:lpstr>Rendezés</vt:lpstr>
      <vt:lpstr>Rendezés</vt:lpstr>
      <vt:lpstr>Rendezés</vt:lpstr>
      <vt:lpstr>Gyakorlás</vt:lpstr>
      <vt:lpstr>Megoldás</vt:lpstr>
      <vt:lpstr>További feltétel kifejezések</vt:lpstr>
      <vt:lpstr>Megoldás</vt:lpstr>
      <vt:lpstr>További feltétel kifejezések</vt:lpstr>
      <vt:lpstr>Megoldás</vt:lpstr>
      <vt:lpstr>További NOT példa</vt:lpstr>
      <vt:lpstr>Stringek illesztése, LIKE</vt:lpstr>
      <vt:lpstr>Megoldás</vt:lpstr>
      <vt:lpstr>LOWER() és UPPER()</vt:lpstr>
      <vt:lpstr>IN</vt:lpstr>
      <vt:lpstr>További feltétel kifejezések</vt:lpstr>
      <vt:lpstr>Feladat</vt:lpstr>
      <vt:lpstr>DISTINCT</vt:lpstr>
      <vt:lpstr>IS NULL / IS NOT NULL</vt:lpstr>
      <vt:lpstr>IS NULL / IS NOT NULL</vt:lpstr>
      <vt:lpstr>Műveletek dátumokkal</vt:lpstr>
      <vt:lpstr>TO_DATE</vt:lpstr>
      <vt:lpstr>TO_CHAR</vt:lpstr>
      <vt:lpstr>EXTRACT</vt:lpstr>
      <vt:lpstr>LENGTH</vt:lpstr>
      <vt:lpstr>SUBSTR</vt:lpstr>
      <vt:lpstr>CASE</vt:lpstr>
      <vt:lpstr>CASE</vt:lpstr>
      <vt:lpstr>Feladat</vt:lpstr>
      <vt:lpstr>Megoldás</vt:lpstr>
      <vt:lpstr>Adatbázis- és Big Data technológiák</vt:lpstr>
      <vt:lpstr>Többtáblás lekérdezések</vt:lpstr>
      <vt:lpstr>Táblák összekapcsolása</vt:lpstr>
      <vt:lpstr>Összekapcsolás a FROM és WHERE részben</vt:lpstr>
      <vt:lpstr>Gyakorlás</vt:lpstr>
      <vt:lpstr>Megoldás</vt:lpstr>
      <vt:lpstr>Megoldás</vt:lpstr>
      <vt:lpstr>Gyakorlás</vt:lpstr>
      <vt:lpstr>Gyakorlás</vt:lpstr>
      <vt:lpstr>Gyakorlás</vt:lpstr>
      <vt:lpstr>Táblák összekapcsolása</vt:lpstr>
      <vt:lpstr>Gyakorlás</vt:lpstr>
      <vt:lpstr>Példa</vt:lpstr>
      <vt:lpstr>Gyakorlás</vt:lpstr>
      <vt:lpstr>Gyakorlás</vt:lpstr>
      <vt:lpstr>Összekapcsolás típusok</vt:lpstr>
      <vt:lpstr>Összekapcsolás típusok</vt:lpstr>
      <vt:lpstr>PowerPoint Presentation</vt:lpstr>
      <vt:lpstr>INNER JOIN</vt:lpstr>
      <vt:lpstr>INNER JOIN</vt:lpstr>
      <vt:lpstr>INNER JOIN</vt:lpstr>
      <vt:lpstr>Feladat</vt:lpstr>
      <vt:lpstr>Megoldás</vt:lpstr>
      <vt:lpstr>LEFT JOIN</vt:lpstr>
      <vt:lpstr>LEFT JOIN</vt:lpstr>
      <vt:lpstr>Gyakorlás</vt:lpstr>
      <vt:lpstr>Megoldás</vt:lpstr>
      <vt:lpstr>Gyakorlás</vt:lpstr>
      <vt:lpstr>Megoldás</vt:lpstr>
      <vt:lpstr>A \ B</vt:lpstr>
      <vt:lpstr>A \ B</vt:lpstr>
      <vt:lpstr>A \ B</vt:lpstr>
      <vt:lpstr>PowerPoint Presentation</vt:lpstr>
      <vt:lpstr>RIGHT JOIN</vt:lpstr>
      <vt:lpstr>RIGHT JOIN</vt:lpstr>
      <vt:lpstr>B \ A</vt:lpstr>
      <vt:lpstr>B \ A</vt:lpstr>
      <vt:lpstr>FULL JOIN</vt:lpstr>
      <vt:lpstr>FULL JOIN</vt:lpstr>
      <vt:lpstr>FULL JOIN</vt:lpstr>
      <vt:lpstr>FULL JOIN</vt:lpstr>
      <vt:lpstr>NATURAL JOIN</vt:lpstr>
      <vt:lpstr>Feladat</vt:lpstr>
      <vt:lpstr>Megoldás</vt:lpstr>
      <vt:lpstr>Feladat</vt:lpstr>
      <vt:lpstr>Megoldás</vt:lpstr>
      <vt:lpstr>Feladat</vt:lpstr>
      <vt:lpstr>Megoldás</vt:lpstr>
      <vt:lpstr>Feladat</vt:lpstr>
      <vt:lpstr>Megoldás</vt:lpstr>
      <vt:lpstr>Adatbázis- és Big Data technológiák</vt:lpstr>
      <vt:lpstr>SQL utasítások kategóriái</vt:lpstr>
      <vt:lpstr>DDL és DML utasítások</vt:lpstr>
      <vt:lpstr>Tábla létrehozása</vt:lpstr>
      <vt:lpstr>Tábla létrehozása</vt:lpstr>
      <vt:lpstr>Teljesen új tábla létrehozása</vt:lpstr>
      <vt:lpstr>A fontosabb adattípusok 1.</vt:lpstr>
      <vt:lpstr>A fontosabb adattípusok 2.</vt:lpstr>
      <vt:lpstr>A fontosabb adattípusok 3.</vt:lpstr>
      <vt:lpstr>Alapértelmezett érték megadása</vt:lpstr>
      <vt:lpstr>Egy tábla szerkezetének lekérdezése</vt:lpstr>
      <vt:lpstr>Módosítás</vt:lpstr>
      <vt:lpstr>Módosítás</vt:lpstr>
      <vt:lpstr>Módosítás</vt:lpstr>
      <vt:lpstr>Módosítás</vt:lpstr>
      <vt:lpstr>Tábla átnevezés, törlés</vt:lpstr>
      <vt:lpstr>Saját tábláink adatai</vt:lpstr>
      <vt:lpstr>Gyakorlás</vt:lpstr>
      <vt:lpstr>Gyakorlás</vt:lpstr>
      <vt:lpstr>Megszorítások</vt:lpstr>
      <vt:lpstr>PowerPoint Presentation</vt:lpstr>
      <vt:lpstr>PowerPoint Presentation</vt:lpstr>
      <vt:lpstr>PowerPoint Presentation</vt:lpstr>
      <vt:lpstr>PowerPoint Presentation</vt:lpstr>
      <vt:lpstr>PowerPoint Presentation</vt:lpstr>
      <vt:lpstr>FOREIGN KEY opciók</vt:lpstr>
      <vt:lpstr>ON DELETE CASCADE - példa</vt:lpstr>
      <vt:lpstr>PowerPoint Presentation</vt:lpstr>
      <vt:lpstr>PowerPoint Presentation</vt:lpstr>
      <vt:lpstr>PowerPoint Presentation</vt:lpstr>
      <vt:lpstr>Gyakori feltételek ellenőrzésnél 1.</vt:lpstr>
      <vt:lpstr>Gyakori feltételek ellenőrzésnél 2.</vt:lpstr>
      <vt:lpstr>Jó tudni … </vt:lpstr>
      <vt:lpstr>Megszorítás hozzáadása</vt:lpstr>
      <vt:lpstr>PowerPoint Presentation</vt:lpstr>
      <vt:lpstr>PowerPoint Presentation</vt:lpstr>
      <vt:lpstr>Egyéb műveletek</vt:lpstr>
      <vt:lpstr>Megszorítások lekérdezése</vt:lpstr>
      <vt:lpstr>Megszorítások lekérdezése</vt:lpstr>
      <vt:lpstr>Gyakorlás</vt:lpstr>
      <vt:lpstr>Megoldás</vt:lpstr>
      <vt:lpstr>Megoldás</vt:lpstr>
      <vt:lpstr>Indexek</vt:lpstr>
      <vt:lpstr>Alapelvek</vt:lpstr>
      <vt:lpstr>Index létrehozása</vt:lpstr>
      <vt:lpstr>Értékek egyediségének ellenőrzése indexeléssel</vt:lpstr>
      <vt:lpstr>Index törlése</vt:lpstr>
      <vt:lpstr>Jó tudni … </vt:lpstr>
      <vt:lpstr>Adatbázis- és Big Data technológiák</vt:lpstr>
      <vt:lpstr>SQL utasítások kategóriái</vt:lpstr>
      <vt:lpstr>DML és DDL utasítások</vt:lpstr>
      <vt:lpstr>SEQUENCE</vt:lpstr>
      <vt:lpstr>SEQUENCE</vt:lpstr>
      <vt:lpstr>SEQUENCE</vt:lpstr>
      <vt:lpstr>DML - Előkészületek</vt:lpstr>
      <vt:lpstr>DML - Előkészületek</vt:lpstr>
      <vt:lpstr>DML: beszúrás</vt:lpstr>
      <vt:lpstr>DML: beszúrás</vt:lpstr>
      <vt:lpstr>DML: beszúrás</vt:lpstr>
      <vt:lpstr>DML: beszúrás</vt:lpstr>
      <vt:lpstr>DML: módosítás</vt:lpstr>
      <vt:lpstr>DML: módosítás</vt:lpstr>
      <vt:lpstr>DML példa 1</vt:lpstr>
      <vt:lpstr>Megoldás</vt:lpstr>
      <vt:lpstr>DML példa 2</vt:lpstr>
      <vt:lpstr>Megoldás – DDL rész</vt:lpstr>
      <vt:lpstr>Megoldás – DML rész</vt:lpstr>
      <vt:lpstr>DML gyakorlás</vt:lpstr>
      <vt:lpstr>DML: törlés</vt:lpstr>
      <vt:lpstr>DML: törlés</vt:lpstr>
      <vt:lpstr>DML: törlés</vt:lpstr>
      <vt:lpstr>Nézetek</vt:lpstr>
      <vt:lpstr>Nézet létrehozása</vt:lpstr>
      <vt:lpstr>PowerPoint Presentation</vt:lpstr>
      <vt:lpstr>Gyakorlás</vt:lpstr>
      <vt:lpstr>Gyakorlás</vt:lpstr>
      <vt:lpstr>Nézet törlése</vt:lpstr>
      <vt:lpstr>DML nézeten keresztül</vt:lpstr>
      <vt:lpstr>DML nézeten keresztül</vt:lpstr>
      <vt:lpstr>DML nézeten keresztül</vt:lpstr>
      <vt:lpstr>DML nézeten keresztül</vt:lpstr>
      <vt:lpstr>DML nézeten keresztül</vt:lpstr>
      <vt:lpstr>DML nézeten keresztül</vt:lpstr>
      <vt:lpstr>DML nézeten keresztül</vt:lpstr>
      <vt:lpstr>DML nézeten keresztül</vt:lpstr>
      <vt:lpstr>Adatbázis- és Big Data technológiák</vt:lpstr>
      <vt:lpstr>Csoportfüggvények</vt:lpstr>
      <vt:lpstr>Csoportfüggvény használata teljes táblára</vt:lpstr>
      <vt:lpstr>Csoportosítás</vt:lpstr>
      <vt:lpstr>Csoportosítás</vt:lpstr>
      <vt:lpstr>Csoportosítás</vt:lpstr>
      <vt:lpstr>Csoportosítás</vt:lpstr>
      <vt:lpstr>Csoportosítás</vt:lpstr>
      <vt:lpstr>Csoportosítás</vt:lpstr>
      <vt:lpstr>Csoportosítás</vt:lpstr>
      <vt:lpstr>A COUNT függvényről</vt:lpstr>
      <vt:lpstr>Feladat</vt:lpstr>
      <vt:lpstr>Megoldás</vt:lpstr>
      <vt:lpstr>Feladat</vt:lpstr>
      <vt:lpstr>Szűrés csoportokra</vt:lpstr>
      <vt:lpstr>Sorrend</vt:lpstr>
      <vt:lpstr>Szűrés csoportokra</vt:lpstr>
      <vt:lpstr>Szűrés csoportokra</vt:lpstr>
      <vt:lpstr>Feladat</vt:lpstr>
      <vt:lpstr>Megoldás</vt:lpstr>
      <vt:lpstr>Feladat</vt:lpstr>
      <vt:lpstr>Megoldás</vt:lpstr>
      <vt:lpstr>Feladat</vt:lpstr>
      <vt:lpstr>Adatbázis- és Big Data technológiák</vt:lpstr>
      <vt:lpstr>Allekérdezések</vt:lpstr>
      <vt:lpstr>Példa</vt:lpstr>
      <vt:lpstr>Példa</vt:lpstr>
      <vt:lpstr>Példa 2</vt:lpstr>
      <vt:lpstr>Példa 2 másképp</vt:lpstr>
      <vt:lpstr>Példa 3</vt:lpstr>
      <vt:lpstr>Példa 3 folytatás</vt:lpstr>
      <vt:lpstr>Gyakorlás</vt:lpstr>
      <vt:lpstr>Megoldás</vt:lpstr>
      <vt:lpstr>Megoldás 2</vt:lpstr>
      <vt:lpstr>Gyakorlás</vt:lpstr>
      <vt:lpstr>Gyakorlás</vt:lpstr>
      <vt:lpstr>Megoldás</vt:lpstr>
      <vt:lpstr>Megoldás 2</vt:lpstr>
      <vt:lpstr>Gyakorlás</vt:lpstr>
    </vt:vector>
  </TitlesOfParts>
  <Company>Óbudai Egyetem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Adatbázis használat I.</dc:title>
  <dc:creator>Nagy Gabriella;Gyenes Sándor</dc:creator>
  <cp:lastModifiedBy>hallgato</cp:lastModifiedBy>
  <cp:revision>233</cp:revision>
  <dcterms:created xsi:type="dcterms:W3CDTF">2010-02-12T09:09:25Z</dcterms:created>
  <dcterms:modified xsi:type="dcterms:W3CDTF">2022-02-08T12:42:32Z</dcterms:modified>
</cp:coreProperties>
</file>