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 id="2147483814" r:id="rId5"/>
  </p:sldMasterIdLst>
  <p:notesMasterIdLst>
    <p:notesMasterId r:id="rId43"/>
  </p:notesMasterIdLst>
  <p:sldIdLst>
    <p:sldId id="741" r:id="rId6"/>
    <p:sldId id="742" r:id="rId7"/>
    <p:sldId id="743" r:id="rId8"/>
    <p:sldId id="782" r:id="rId9"/>
    <p:sldId id="744" r:id="rId10"/>
    <p:sldId id="751" r:id="rId11"/>
    <p:sldId id="752" r:id="rId12"/>
    <p:sldId id="753" r:id="rId13"/>
    <p:sldId id="754" r:id="rId14"/>
    <p:sldId id="746" r:id="rId15"/>
    <p:sldId id="789" r:id="rId16"/>
    <p:sldId id="790" r:id="rId17"/>
    <p:sldId id="791" r:id="rId18"/>
    <p:sldId id="792" r:id="rId19"/>
    <p:sldId id="793" r:id="rId20"/>
    <p:sldId id="755" r:id="rId21"/>
    <p:sldId id="784" r:id="rId22"/>
    <p:sldId id="785" r:id="rId23"/>
    <p:sldId id="747" r:id="rId24"/>
    <p:sldId id="786" r:id="rId25"/>
    <p:sldId id="745" r:id="rId26"/>
    <p:sldId id="787" r:id="rId27"/>
    <p:sldId id="750" r:id="rId28"/>
    <p:sldId id="758" r:id="rId29"/>
    <p:sldId id="764" r:id="rId30"/>
    <p:sldId id="762" r:id="rId31"/>
    <p:sldId id="788" r:id="rId32"/>
    <p:sldId id="760" r:id="rId33"/>
    <p:sldId id="770" r:id="rId34"/>
    <p:sldId id="771" r:id="rId35"/>
    <p:sldId id="772" r:id="rId36"/>
    <p:sldId id="773" r:id="rId37"/>
    <p:sldId id="774" r:id="rId38"/>
    <p:sldId id="761" r:id="rId39"/>
    <p:sldId id="763" r:id="rId40"/>
    <p:sldId id="776" r:id="rId41"/>
    <p:sldId id="765" r:id="rId4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666666"/>
    <a:srgbClr val="464547"/>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654A4-C6BC-9F0F-2958-1412C76D32F0}" v="64" dt="2022-01-20T11:53:29.478"/>
    <p1510:client id="{3A16C17A-CA38-0155-C7B2-8A5AAE439479}" v="37" dt="2022-01-20T11:33:25.947"/>
    <p1510:client id="{B8E3F088-6E61-D615-2F5B-3CAE011772AB}" v="7" dt="2022-01-21T15:20:00.1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Világos stílus 1 – 1. jelölőszín">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3" autoAdjust="0"/>
    <p:restoredTop sz="80601" autoAdjust="0"/>
  </p:normalViewPr>
  <p:slideViewPr>
    <p:cSldViewPr snapToGrid="0">
      <p:cViewPr varScale="1">
        <p:scale>
          <a:sx n="73" d="100"/>
          <a:sy n="73" d="100"/>
        </p:scale>
        <p:origin x="7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E071C0-F6F4-4CB7-BA63-B9B041D69400}"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F1B0D14-DFE6-497D-BB8D-5ADDFDA54D5B}">
      <dgm:prSet phldrT="[Text]"/>
      <dgm:spPr/>
      <dgm:t>
        <a:bodyPr/>
        <a:lstStyle/>
        <a:p>
          <a:r>
            <a:rPr lang="en-US" noProof="0" dirty="0"/>
            <a:t>Conceptual data model</a:t>
          </a:r>
        </a:p>
      </dgm:t>
    </dgm:pt>
    <dgm:pt modelId="{AB392462-6394-4563-AA0E-DECF20C210B8}" type="parTrans" cxnId="{18B57BC0-CFB4-4106-815A-DF16FFA1A7C4}">
      <dgm:prSet/>
      <dgm:spPr/>
      <dgm:t>
        <a:bodyPr/>
        <a:lstStyle/>
        <a:p>
          <a:endParaRPr lang="en-US"/>
        </a:p>
      </dgm:t>
    </dgm:pt>
    <dgm:pt modelId="{5E7C6B93-B7BE-414D-9899-83E129900EB4}" type="sibTrans" cxnId="{18B57BC0-CFB4-4106-815A-DF16FFA1A7C4}">
      <dgm:prSet/>
      <dgm:spPr/>
      <dgm:t>
        <a:bodyPr/>
        <a:lstStyle/>
        <a:p>
          <a:endParaRPr lang="en-US"/>
        </a:p>
      </dgm:t>
    </dgm:pt>
    <dgm:pt modelId="{2483F393-2B72-4529-8152-F9DEF77A7350}">
      <dgm:prSet phldrT="[Text]"/>
      <dgm:spPr/>
      <dgm:t>
        <a:bodyPr/>
        <a:lstStyle/>
        <a:p>
          <a:r>
            <a:rPr lang="en-US" noProof="0" dirty="0"/>
            <a:t>Logical data model</a:t>
          </a:r>
        </a:p>
      </dgm:t>
    </dgm:pt>
    <dgm:pt modelId="{E96B369B-C566-46C3-9808-B7452633AEC6}" type="parTrans" cxnId="{E1460EEF-74AF-466C-946D-B8E7F8342BD2}">
      <dgm:prSet/>
      <dgm:spPr/>
      <dgm:t>
        <a:bodyPr/>
        <a:lstStyle/>
        <a:p>
          <a:endParaRPr lang="en-US"/>
        </a:p>
      </dgm:t>
    </dgm:pt>
    <dgm:pt modelId="{92F288C4-F1C3-4E8D-B3BE-EECA4027C8F9}" type="sibTrans" cxnId="{E1460EEF-74AF-466C-946D-B8E7F8342BD2}">
      <dgm:prSet/>
      <dgm:spPr/>
      <dgm:t>
        <a:bodyPr/>
        <a:lstStyle/>
        <a:p>
          <a:endParaRPr lang="en-US"/>
        </a:p>
      </dgm:t>
    </dgm:pt>
    <dgm:pt modelId="{864848BB-59AE-4320-B705-56045F4CB88E}">
      <dgm:prSet phldrT="[Text]"/>
      <dgm:spPr/>
      <dgm:t>
        <a:bodyPr/>
        <a:lstStyle/>
        <a:p>
          <a:r>
            <a:rPr lang="en-US" noProof="0" dirty="0"/>
            <a:t>Physical data mode</a:t>
          </a:r>
        </a:p>
      </dgm:t>
    </dgm:pt>
    <dgm:pt modelId="{57AA9C59-D141-416C-9F4A-86DC8180E251}" type="parTrans" cxnId="{F9DA601E-2B2B-4F0B-A35A-E4735249CE24}">
      <dgm:prSet/>
      <dgm:spPr/>
      <dgm:t>
        <a:bodyPr/>
        <a:lstStyle/>
        <a:p>
          <a:endParaRPr lang="en-US"/>
        </a:p>
      </dgm:t>
    </dgm:pt>
    <dgm:pt modelId="{A856F501-87B2-49B2-899E-AE73783B2EC7}" type="sibTrans" cxnId="{F9DA601E-2B2B-4F0B-A35A-E4735249CE24}">
      <dgm:prSet/>
      <dgm:spPr/>
      <dgm:t>
        <a:bodyPr/>
        <a:lstStyle/>
        <a:p>
          <a:endParaRPr lang="en-US"/>
        </a:p>
      </dgm:t>
    </dgm:pt>
    <dgm:pt modelId="{598ED0BE-7880-4AB0-B8B2-8324D64A6A3A}">
      <dgm:prSet phldrT="[Text]"/>
      <dgm:spPr/>
      <dgm:t>
        <a:bodyPr/>
        <a:lstStyle/>
        <a:p>
          <a:r>
            <a:rPr lang="en-US" noProof="0" dirty="0"/>
            <a:t>User’s view</a:t>
          </a:r>
        </a:p>
      </dgm:t>
    </dgm:pt>
    <dgm:pt modelId="{3D4B266A-210D-4E2D-8223-AE601F2EF004}" type="parTrans" cxnId="{02D4D386-64B6-4A86-A063-E9F98C062C57}">
      <dgm:prSet/>
      <dgm:spPr/>
      <dgm:t>
        <a:bodyPr/>
        <a:lstStyle/>
        <a:p>
          <a:endParaRPr lang="en-US"/>
        </a:p>
      </dgm:t>
    </dgm:pt>
    <dgm:pt modelId="{0AD379AC-12BD-44B9-8E8A-9978AF5DE246}" type="sibTrans" cxnId="{02D4D386-64B6-4A86-A063-E9F98C062C57}">
      <dgm:prSet/>
      <dgm:spPr/>
      <dgm:t>
        <a:bodyPr/>
        <a:lstStyle/>
        <a:p>
          <a:endParaRPr lang="en-US"/>
        </a:p>
      </dgm:t>
    </dgm:pt>
    <dgm:pt modelId="{4553A895-3994-43A1-A74A-1C58FBA75CCE}">
      <dgm:prSet phldrT="[Text]"/>
      <dgm:spPr/>
      <dgm:t>
        <a:bodyPr/>
        <a:lstStyle/>
        <a:p>
          <a:r>
            <a:rPr lang="en-US" noProof="0" dirty="0"/>
            <a:t>Independence of physical implementation</a:t>
          </a:r>
        </a:p>
      </dgm:t>
    </dgm:pt>
    <dgm:pt modelId="{0A462E08-1400-463B-A4D4-EA2492E1DB9E}" type="parTrans" cxnId="{B4D792FF-A86D-49D4-BF67-1C6E94087B8C}">
      <dgm:prSet/>
      <dgm:spPr/>
      <dgm:t>
        <a:bodyPr/>
        <a:lstStyle/>
        <a:p>
          <a:endParaRPr lang="en-US"/>
        </a:p>
      </dgm:t>
    </dgm:pt>
    <dgm:pt modelId="{6669C5E0-5E0B-4CE0-9B64-A781FEEE2B89}" type="sibTrans" cxnId="{B4D792FF-A86D-49D4-BF67-1C6E94087B8C}">
      <dgm:prSet/>
      <dgm:spPr/>
      <dgm:t>
        <a:bodyPr/>
        <a:lstStyle/>
        <a:p>
          <a:endParaRPr lang="en-US"/>
        </a:p>
      </dgm:t>
    </dgm:pt>
    <dgm:pt modelId="{C04F46BB-7BFB-448B-B6C7-B7A9DF7361B0}">
      <dgm:prSet phldrT="[Text]"/>
      <dgm:spPr/>
      <dgm:t>
        <a:bodyPr/>
        <a:lstStyle/>
        <a:p>
          <a:r>
            <a:rPr lang="en-US" noProof="0" dirty="0"/>
            <a:t>Meets the requirements of the database system</a:t>
          </a:r>
        </a:p>
      </dgm:t>
    </dgm:pt>
    <dgm:pt modelId="{1A868C6C-D58C-42E1-846F-48BB15086D4A}" type="parTrans" cxnId="{F7597518-A995-4C92-B833-99767D70E4CA}">
      <dgm:prSet/>
      <dgm:spPr/>
      <dgm:t>
        <a:bodyPr/>
        <a:lstStyle/>
        <a:p>
          <a:endParaRPr lang="en-US"/>
        </a:p>
      </dgm:t>
    </dgm:pt>
    <dgm:pt modelId="{362477E7-9CD0-4F4A-B456-4D98F0C7FE8A}" type="sibTrans" cxnId="{F7597518-A995-4C92-B833-99767D70E4CA}">
      <dgm:prSet/>
      <dgm:spPr/>
      <dgm:t>
        <a:bodyPr/>
        <a:lstStyle/>
        <a:p>
          <a:endParaRPr lang="en-US"/>
        </a:p>
      </dgm:t>
    </dgm:pt>
    <dgm:pt modelId="{6818D6E2-CCE0-4C5D-8E93-AE538D9C97F8}">
      <dgm:prSet phldrT="[Text]"/>
      <dgm:spPr/>
      <dgm:t>
        <a:bodyPr/>
        <a:lstStyle/>
        <a:p>
          <a:r>
            <a:rPr lang="en-US" noProof="0" dirty="0"/>
            <a:t>Implementation within the database system</a:t>
          </a:r>
        </a:p>
      </dgm:t>
    </dgm:pt>
    <dgm:pt modelId="{381D4960-0CAA-4EFC-81CF-A2B436F7DFE2}" type="parTrans" cxnId="{DC065B84-B03B-4095-8DB4-D02D20E56F09}">
      <dgm:prSet/>
      <dgm:spPr/>
      <dgm:t>
        <a:bodyPr/>
        <a:lstStyle/>
        <a:p>
          <a:endParaRPr lang="en-US"/>
        </a:p>
      </dgm:t>
    </dgm:pt>
    <dgm:pt modelId="{844397CC-25A3-4448-AC65-8F27B502538A}" type="sibTrans" cxnId="{DC065B84-B03B-4095-8DB4-D02D20E56F09}">
      <dgm:prSet/>
      <dgm:spPr/>
      <dgm:t>
        <a:bodyPr/>
        <a:lstStyle/>
        <a:p>
          <a:endParaRPr lang="en-US"/>
        </a:p>
      </dgm:t>
    </dgm:pt>
    <dgm:pt modelId="{0EFFBC71-37C7-43DA-B4C7-78F0D376C57B}" type="pres">
      <dgm:prSet presAssocID="{04E071C0-F6F4-4CB7-BA63-B9B041D69400}" presName="linearFlow" presStyleCnt="0">
        <dgm:presLayoutVars>
          <dgm:dir/>
          <dgm:resizeHandles val="exact"/>
        </dgm:presLayoutVars>
      </dgm:prSet>
      <dgm:spPr/>
      <dgm:t>
        <a:bodyPr/>
        <a:lstStyle/>
        <a:p>
          <a:endParaRPr lang="hu-HU"/>
        </a:p>
      </dgm:t>
    </dgm:pt>
    <dgm:pt modelId="{D502947D-A5E9-4665-ACA2-FB357783D303}" type="pres">
      <dgm:prSet presAssocID="{3F1B0D14-DFE6-497D-BB8D-5ADDFDA54D5B}" presName="composite" presStyleCnt="0"/>
      <dgm:spPr/>
    </dgm:pt>
    <dgm:pt modelId="{7FB8CBA5-CEFC-4FB4-AA03-900AF03C365C}" type="pres">
      <dgm:prSet presAssocID="{3F1B0D14-DFE6-497D-BB8D-5ADDFDA54D5B}" presName="imgShp" presStyleLbl="fgImgPlace1" presStyleIdx="0" presStyleCnt="3"/>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B613CB44-6E7E-4EEE-89AA-A616E9677895}" type="pres">
      <dgm:prSet presAssocID="{3F1B0D14-DFE6-497D-BB8D-5ADDFDA54D5B}" presName="txShp" presStyleLbl="node1" presStyleIdx="0" presStyleCnt="3">
        <dgm:presLayoutVars>
          <dgm:bulletEnabled val="1"/>
        </dgm:presLayoutVars>
      </dgm:prSet>
      <dgm:spPr/>
      <dgm:t>
        <a:bodyPr/>
        <a:lstStyle/>
        <a:p>
          <a:endParaRPr lang="hu-HU"/>
        </a:p>
      </dgm:t>
    </dgm:pt>
    <dgm:pt modelId="{AB2FF078-142A-4C01-A4ED-B36D8982076E}" type="pres">
      <dgm:prSet presAssocID="{5E7C6B93-B7BE-414D-9899-83E129900EB4}" presName="spacing" presStyleCnt="0"/>
      <dgm:spPr/>
    </dgm:pt>
    <dgm:pt modelId="{7877D64D-49A3-4C8E-8708-434C2A1A66E6}" type="pres">
      <dgm:prSet presAssocID="{2483F393-2B72-4529-8152-F9DEF77A7350}" presName="composite" presStyleCnt="0"/>
      <dgm:spPr/>
    </dgm:pt>
    <dgm:pt modelId="{E875E95F-A2BC-4007-883C-6D64A3988AED}" type="pres">
      <dgm:prSet presAssocID="{2483F393-2B72-4529-8152-F9DEF77A7350}" presName="imgShp" presStyleLbl="fgImgPlace1" presStyleIdx="1" presStyleCnt="3"/>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0DF7595-E896-4A1E-A426-98E676DEAFE4}" type="pres">
      <dgm:prSet presAssocID="{2483F393-2B72-4529-8152-F9DEF77A7350}" presName="txShp" presStyleLbl="node1" presStyleIdx="1" presStyleCnt="3">
        <dgm:presLayoutVars>
          <dgm:bulletEnabled val="1"/>
        </dgm:presLayoutVars>
      </dgm:prSet>
      <dgm:spPr/>
      <dgm:t>
        <a:bodyPr/>
        <a:lstStyle/>
        <a:p>
          <a:endParaRPr lang="hu-HU"/>
        </a:p>
      </dgm:t>
    </dgm:pt>
    <dgm:pt modelId="{2E4B5E75-EE7D-4C9B-A56C-CEE39E5DAA13}" type="pres">
      <dgm:prSet presAssocID="{92F288C4-F1C3-4E8D-B3BE-EECA4027C8F9}" presName="spacing" presStyleCnt="0"/>
      <dgm:spPr/>
    </dgm:pt>
    <dgm:pt modelId="{2933EF5A-1772-4B2E-88ED-C40F4E6B5060}" type="pres">
      <dgm:prSet presAssocID="{864848BB-59AE-4320-B705-56045F4CB88E}" presName="composite" presStyleCnt="0"/>
      <dgm:spPr/>
    </dgm:pt>
    <dgm:pt modelId="{62DA60DF-3999-4266-AECE-F46E00F3E317}" type="pres">
      <dgm:prSet presAssocID="{864848BB-59AE-4320-B705-56045F4CB88E}" presName="imgShp" presStyleLbl="fgImgPlace1" presStyleIdx="2" presStyleCnt="3"/>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71BCBC79-91B3-4A42-A29F-71397C521639}" type="pres">
      <dgm:prSet presAssocID="{864848BB-59AE-4320-B705-56045F4CB88E}" presName="txShp" presStyleLbl="node1" presStyleIdx="2" presStyleCnt="3">
        <dgm:presLayoutVars>
          <dgm:bulletEnabled val="1"/>
        </dgm:presLayoutVars>
      </dgm:prSet>
      <dgm:spPr/>
      <dgm:t>
        <a:bodyPr/>
        <a:lstStyle/>
        <a:p>
          <a:endParaRPr lang="hu-HU"/>
        </a:p>
      </dgm:t>
    </dgm:pt>
  </dgm:ptLst>
  <dgm:cxnLst>
    <dgm:cxn modelId="{1E90D229-6A16-4297-82AB-7FAA35E9D066}" type="presOf" srcId="{C04F46BB-7BFB-448B-B6C7-B7A9DF7361B0}" destId="{C0DF7595-E896-4A1E-A426-98E676DEAFE4}" srcOrd="0" destOrd="1" presId="urn:microsoft.com/office/officeart/2005/8/layout/vList3"/>
    <dgm:cxn modelId="{136F4DA4-6014-4EB8-9D5F-78EDB7DAE9FB}" type="presOf" srcId="{6818D6E2-CCE0-4C5D-8E93-AE538D9C97F8}" destId="{71BCBC79-91B3-4A42-A29F-71397C521639}" srcOrd="0" destOrd="1" presId="urn:microsoft.com/office/officeart/2005/8/layout/vList3"/>
    <dgm:cxn modelId="{6C178A3C-654A-49AE-ABC5-4EB3E5C22EA0}" type="presOf" srcId="{2483F393-2B72-4529-8152-F9DEF77A7350}" destId="{C0DF7595-E896-4A1E-A426-98E676DEAFE4}" srcOrd="0" destOrd="0" presId="urn:microsoft.com/office/officeart/2005/8/layout/vList3"/>
    <dgm:cxn modelId="{18B57BC0-CFB4-4106-815A-DF16FFA1A7C4}" srcId="{04E071C0-F6F4-4CB7-BA63-B9B041D69400}" destId="{3F1B0D14-DFE6-497D-BB8D-5ADDFDA54D5B}" srcOrd="0" destOrd="0" parTransId="{AB392462-6394-4563-AA0E-DECF20C210B8}" sibTransId="{5E7C6B93-B7BE-414D-9899-83E129900EB4}"/>
    <dgm:cxn modelId="{F9DA601E-2B2B-4F0B-A35A-E4735249CE24}" srcId="{04E071C0-F6F4-4CB7-BA63-B9B041D69400}" destId="{864848BB-59AE-4320-B705-56045F4CB88E}" srcOrd="2" destOrd="0" parTransId="{57AA9C59-D141-416C-9F4A-86DC8180E251}" sibTransId="{A856F501-87B2-49B2-899E-AE73783B2EC7}"/>
    <dgm:cxn modelId="{F7597518-A995-4C92-B833-99767D70E4CA}" srcId="{2483F393-2B72-4529-8152-F9DEF77A7350}" destId="{C04F46BB-7BFB-448B-B6C7-B7A9DF7361B0}" srcOrd="0" destOrd="0" parTransId="{1A868C6C-D58C-42E1-846F-48BB15086D4A}" sibTransId="{362477E7-9CD0-4F4A-B456-4D98F0C7FE8A}"/>
    <dgm:cxn modelId="{D7923840-55A9-46D7-94D0-6A13009A7DEC}" type="presOf" srcId="{04E071C0-F6F4-4CB7-BA63-B9B041D69400}" destId="{0EFFBC71-37C7-43DA-B4C7-78F0D376C57B}" srcOrd="0" destOrd="0" presId="urn:microsoft.com/office/officeart/2005/8/layout/vList3"/>
    <dgm:cxn modelId="{DC065B84-B03B-4095-8DB4-D02D20E56F09}" srcId="{864848BB-59AE-4320-B705-56045F4CB88E}" destId="{6818D6E2-CCE0-4C5D-8E93-AE538D9C97F8}" srcOrd="0" destOrd="0" parTransId="{381D4960-0CAA-4EFC-81CF-A2B436F7DFE2}" sibTransId="{844397CC-25A3-4448-AC65-8F27B502538A}"/>
    <dgm:cxn modelId="{E1460EEF-74AF-466C-946D-B8E7F8342BD2}" srcId="{04E071C0-F6F4-4CB7-BA63-B9B041D69400}" destId="{2483F393-2B72-4529-8152-F9DEF77A7350}" srcOrd="1" destOrd="0" parTransId="{E96B369B-C566-46C3-9808-B7452633AEC6}" sibTransId="{92F288C4-F1C3-4E8D-B3BE-EECA4027C8F9}"/>
    <dgm:cxn modelId="{87E22818-6E78-476C-8BE3-717DAC53ACDC}" type="presOf" srcId="{4553A895-3994-43A1-A74A-1C58FBA75CCE}" destId="{B613CB44-6E7E-4EEE-89AA-A616E9677895}" srcOrd="0" destOrd="2" presId="urn:microsoft.com/office/officeart/2005/8/layout/vList3"/>
    <dgm:cxn modelId="{B4D792FF-A86D-49D4-BF67-1C6E94087B8C}" srcId="{3F1B0D14-DFE6-497D-BB8D-5ADDFDA54D5B}" destId="{4553A895-3994-43A1-A74A-1C58FBA75CCE}" srcOrd="1" destOrd="0" parTransId="{0A462E08-1400-463B-A4D4-EA2492E1DB9E}" sibTransId="{6669C5E0-5E0B-4CE0-9B64-A781FEEE2B89}"/>
    <dgm:cxn modelId="{02D4D386-64B6-4A86-A063-E9F98C062C57}" srcId="{3F1B0D14-DFE6-497D-BB8D-5ADDFDA54D5B}" destId="{598ED0BE-7880-4AB0-B8B2-8324D64A6A3A}" srcOrd="0" destOrd="0" parTransId="{3D4B266A-210D-4E2D-8223-AE601F2EF004}" sibTransId="{0AD379AC-12BD-44B9-8E8A-9978AF5DE246}"/>
    <dgm:cxn modelId="{762C8D61-C287-474C-A49B-F922CEDEE178}" type="presOf" srcId="{3F1B0D14-DFE6-497D-BB8D-5ADDFDA54D5B}" destId="{B613CB44-6E7E-4EEE-89AA-A616E9677895}" srcOrd="0" destOrd="0" presId="urn:microsoft.com/office/officeart/2005/8/layout/vList3"/>
    <dgm:cxn modelId="{D637A5E5-738C-4D2E-80FF-6E440B6F616E}" type="presOf" srcId="{598ED0BE-7880-4AB0-B8B2-8324D64A6A3A}" destId="{B613CB44-6E7E-4EEE-89AA-A616E9677895}" srcOrd="0" destOrd="1" presId="urn:microsoft.com/office/officeart/2005/8/layout/vList3"/>
    <dgm:cxn modelId="{C61DB598-3735-4671-B947-A7AC050BBF61}" type="presOf" srcId="{864848BB-59AE-4320-B705-56045F4CB88E}" destId="{71BCBC79-91B3-4A42-A29F-71397C521639}" srcOrd="0" destOrd="0" presId="urn:microsoft.com/office/officeart/2005/8/layout/vList3"/>
    <dgm:cxn modelId="{EC4AFD28-D8F7-44B1-87EE-0A91349185A2}" type="presParOf" srcId="{0EFFBC71-37C7-43DA-B4C7-78F0D376C57B}" destId="{D502947D-A5E9-4665-ACA2-FB357783D303}" srcOrd="0" destOrd="0" presId="urn:microsoft.com/office/officeart/2005/8/layout/vList3"/>
    <dgm:cxn modelId="{D4428565-19C8-4408-B3B9-DAC26D05A6C4}" type="presParOf" srcId="{D502947D-A5E9-4665-ACA2-FB357783D303}" destId="{7FB8CBA5-CEFC-4FB4-AA03-900AF03C365C}" srcOrd="0" destOrd="0" presId="urn:microsoft.com/office/officeart/2005/8/layout/vList3"/>
    <dgm:cxn modelId="{D013E7C9-2DBD-46E3-AC89-8C23CE04F29C}" type="presParOf" srcId="{D502947D-A5E9-4665-ACA2-FB357783D303}" destId="{B613CB44-6E7E-4EEE-89AA-A616E9677895}" srcOrd="1" destOrd="0" presId="urn:microsoft.com/office/officeart/2005/8/layout/vList3"/>
    <dgm:cxn modelId="{3554F3D7-E310-4914-BA20-F098BF7D1B4B}" type="presParOf" srcId="{0EFFBC71-37C7-43DA-B4C7-78F0D376C57B}" destId="{AB2FF078-142A-4C01-A4ED-B36D8982076E}" srcOrd="1" destOrd="0" presId="urn:microsoft.com/office/officeart/2005/8/layout/vList3"/>
    <dgm:cxn modelId="{BEC220BC-151F-46E0-A698-8BCB44DE1E16}" type="presParOf" srcId="{0EFFBC71-37C7-43DA-B4C7-78F0D376C57B}" destId="{7877D64D-49A3-4C8E-8708-434C2A1A66E6}" srcOrd="2" destOrd="0" presId="urn:microsoft.com/office/officeart/2005/8/layout/vList3"/>
    <dgm:cxn modelId="{5F7418D0-F9B6-413B-8A6C-99238F150E44}" type="presParOf" srcId="{7877D64D-49A3-4C8E-8708-434C2A1A66E6}" destId="{E875E95F-A2BC-4007-883C-6D64A3988AED}" srcOrd="0" destOrd="0" presId="urn:microsoft.com/office/officeart/2005/8/layout/vList3"/>
    <dgm:cxn modelId="{F47E650E-17F4-4304-8DEA-57B5ECEA60D7}" type="presParOf" srcId="{7877D64D-49A3-4C8E-8708-434C2A1A66E6}" destId="{C0DF7595-E896-4A1E-A426-98E676DEAFE4}" srcOrd="1" destOrd="0" presId="urn:microsoft.com/office/officeart/2005/8/layout/vList3"/>
    <dgm:cxn modelId="{0928C73F-3CFF-4A0E-AB57-F6C4AD49ED02}" type="presParOf" srcId="{0EFFBC71-37C7-43DA-B4C7-78F0D376C57B}" destId="{2E4B5E75-EE7D-4C9B-A56C-CEE39E5DAA13}" srcOrd="3" destOrd="0" presId="urn:microsoft.com/office/officeart/2005/8/layout/vList3"/>
    <dgm:cxn modelId="{CC96619D-4783-4505-9316-67EDDAA9552B}" type="presParOf" srcId="{0EFFBC71-37C7-43DA-B4C7-78F0D376C57B}" destId="{2933EF5A-1772-4B2E-88ED-C40F4E6B5060}" srcOrd="4" destOrd="0" presId="urn:microsoft.com/office/officeart/2005/8/layout/vList3"/>
    <dgm:cxn modelId="{9AB01659-B4E8-404B-AFA7-FA95F40DC81D}" type="presParOf" srcId="{2933EF5A-1772-4B2E-88ED-C40F4E6B5060}" destId="{62DA60DF-3999-4266-AECE-F46E00F3E317}" srcOrd="0" destOrd="0" presId="urn:microsoft.com/office/officeart/2005/8/layout/vList3"/>
    <dgm:cxn modelId="{3CE6F116-924B-44D3-A7DA-5DB7570DBF0B}" type="presParOf" srcId="{2933EF5A-1772-4B2E-88ED-C40F4E6B5060}" destId="{71BCBC79-91B3-4A42-A29F-71397C52163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E071C0-F6F4-4CB7-BA63-B9B041D6940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F1B0D14-DFE6-497D-BB8D-5ADDFDA54D5B}">
      <dgm:prSet phldrT="[Text]"/>
      <dgm:spPr/>
      <dgm:t>
        <a:bodyPr/>
        <a:lstStyle/>
        <a:p>
          <a:r>
            <a:rPr lang="hu-HU" dirty="0">
              <a:solidFill>
                <a:srgbClr val="FF0000"/>
              </a:solidFill>
            </a:rPr>
            <a:t>Conceptual data model</a:t>
          </a:r>
          <a:endParaRPr lang="en-US" dirty="0">
            <a:solidFill>
              <a:srgbClr val="FF0000"/>
            </a:solidFill>
          </a:endParaRPr>
        </a:p>
      </dgm:t>
    </dgm:pt>
    <dgm:pt modelId="{AB392462-6394-4563-AA0E-DECF20C210B8}" type="parTrans" cxnId="{18B57BC0-CFB4-4106-815A-DF16FFA1A7C4}">
      <dgm:prSet/>
      <dgm:spPr/>
      <dgm:t>
        <a:bodyPr/>
        <a:lstStyle/>
        <a:p>
          <a:endParaRPr lang="en-US"/>
        </a:p>
      </dgm:t>
    </dgm:pt>
    <dgm:pt modelId="{5E7C6B93-B7BE-414D-9899-83E129900EB4}" type="sibTrans" cxnId="{18B57BC0-CFB4-4106-815A-DF16FFA1A7C4}">
      <dgm:prSet/>
      <dgm:spPr/>
      <dgm:t>
        <a:bodyPr/>
        <a:lstStyle/>
        <a:p>
          <a:endParaRPr lang="en-US"/>
        </a:p>
      </dgm:t>
    </dgm:pt>
    <dgm:pt modelId="{2483F393-2B72-4529-8152-F9DEF77A7350}">
      <dgm:prSet phldrT="[Text]"/>
      <dgm:spPr/>
      <dgm:t>
        <a:bodyPr/>
        <a:lstStyle/>
        <a:p>
          <a:r>
            <a:rPr lang="hu-HU" dirty="0"/>
            <a:t>Logical data model</a:t>
          </a:r>
          <a:endParaRPr lang="en-US" dirty="0"/>
        </a:p>
      </dgm:t>
    </dgm:pt>
    <dgm:pt modelId="{E96B369B-C566-46C3-9808-B7452633AEC6}" type="parTrans" cxnId="{E1460EEF-74AF-466C-946D-B8E7F8342BD2}">
      <dgm:prSet/>
      <dgm:spPr/>
      <dgm:t>
        <a:bodyPr/>
        <a:lstStyle/>
        <a:p>
          <a:endParaRPr lang="en-US"/>
        </a:p>
      </dgm:t>
    </dgm:pt>
    <dgm:pt modelId="{92F288C4-F1C3-4E8D-B3BE-EECA4027C8F9}" type="sibTrans" cxnId="{E1460EEF-74AF-466C-946D-B8E7F8342BD2}">
      <dgm:prSet/>
      <dgm:spPr/>
      <dgm:t>
        <a:bodyPr/>
        <a:lstStyle/>
        <a:p>
          <a:endParaRPr lang="en-US"/>
        </a:p>
      </dgm:t>
    </dgm:pt>
    <dgm:pt modelId="{864848BB-59AE-4320-B705-56045F4CB88E}">
      <dgm:prSet phldrT="[Text]"/>
      <dgm:spPr/>
      <dgm:t>
        <a:bodyPr/>
        <a:lstStyle/>
        <a:p>
          <a:r>
            <a:rPr lang="hu-HU" dirty="0"/>
            <a:t>Physical data model</a:t>
          </a:r>
          <a:endParaRPr lang="en-US" dirty="0"/>
        </a:p>
      </dgm:t>
    </dgm:pt>
    <dgm:pt modelId="{57AA9C59-D141-416C-9F4A-86DC8180E251}" type="parTrans" cxnId="{F9DA601E-2B2B-4F0B-A35A-E4735249CE24}">
      <dgm:prSet/>
      <dgm:spPr/>
      <dgm:t>
        <a:bodyPr/>
        <a:lstStyle/>
        <a:p>
          <a:endParaRPr lang="en-US"/>
        </a:p>
      </dgm:t>
    </dgm:pt>
    <dgm:pt modelId="{A856F501-87B2-49B2-899E-AE73783B2EC7}" type="sibTrans" cxnId="{F9DA601E-2B2B-4F0B-A35A-E4735249CE24}">
      <dgm:prSet/>
      <dgm:spPr/>
      <dgm:t>
        <a:bodyPr/>
        <a:lstStyle/>
        <a:p>
          <a:endParaRPr lang="en-US"/>
        </a:p>
      </dgm:t>
    </dgm:pt>
    <dgm:pt modelId="{0EFFBC71-37C7-43DA-B4C7-78F0D376C57B}" type="pres">
      <dgm:prSet presAssocID="{04E071C0-F6F4-4CB7-BA63-B9B041D69400}" presName="linearFlow" presStyleCnt="0">
        <dgm:presLayoutVars>
          <dgm:dir/>
          <dgm:resizeHandles val="exact"/>
        </dgm:presLayoutVars>
      </dgm:prSet>
      <dgm:spPr/>
      <dgm:t>
        <a:bodyPr/>
        <a:lstStyle/>
        <a:p>
          <a:endParaRPr lang="hu-HU"/>
        </a:p>
      </dgm:t>
    </dgm:pt>
    <dgm:pt modelId="{D502947D-A5E9-4665-ACA2-FB357783D303}" type="pres">
      <dgm:prSet presAssocID="{3F1B0D14-DFE6-497D-BB8D-5ADDFDA54D5B}" presName="composite" presStyleCnt="0"/>
      <dgm:spPr/>
    </dgm:pt>
    <dgm:pt modelId="{7FB8CBA5-CEFC-4FB4-AA03-900AF03C365C}" type="pres">
      <dgm:prSet presAssocID="{3F1B0D14-DFE6-497D-BB8D-5ADDFDA54D5B}" presName="imgShp" presStyleLbl="fgImgPlace1" presStyleIdx="0" presStyleCnt="3"/>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B613CB44-6E7E-4EEE-89AA-A616E9677895}" type="pres">
      <dgm:prSet presAssocID="{3F1B0D14-DFE6-497D-BB8D-5ADDFDA54D5B}" presName="txShp" presStyleLbl="node1" presStyleIdx="0" presStyleCnt="3">
        <dgm:presLayoutVars>
          <dgm:bulletEnabled val="1"/>
        </dgm:presLayoutVars>
      </dgm:prSet>
      <dgm:spPr/>
      <dgm:t>
        <a:bodyPr/>
        <a:lstStyle/>
        <a:p>
          <a:endParaRPr lang="hu-HU"/>
        </a:p>
      </dgm:t>
    </dgm:pt>
    <dgm:pt modelId="{AB2FF078-142A-4C01-A4ED-B36D8982076E}" type="pres">
      <dgm:prSet presAssocID="{5E7C6B93-B7BE-414D-9899-83E129900EB4}" presName="spacing" presStyleCnt="0"/>
      <dgm:spPr/>
    </dgm:pt>
    <dgm:pt modelId="{7877D64D-49A3-4C8E-8708-434C2A1A66E6}" type="pres">
      <dgm:prSet presAssocID="{2483F393-2B72-4529-8152-F9DEF77A7350}" presName="composite" presStyleCnt="0"/>
      <dgm:spPr/>
    </dgm:pt>
    <dgm:pt modelId="{E875E95F-A2BC-4007-883C-6D64A3988AED}" type="pres">
      <dgm:prSet presAssocID="{2483F393-2B72-4529-8152-F9DEF77A7350}" presName="imgShp" presStyleLbl="fgImgPlace1" presStyleIdx="1" presStyleCnt="3"/>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0DF7595-E896-4A1E-A426-98E676DEAFE4}" type="pres">
      <dgm:prSet presAssocID="{2483F393-2B72-4529-8152-F9DEF77A7350}" presName="txShp" presStyleLbl="node1" presStyleIdx="1" presStyleCnt="3">
        <dgm:presLayoutVars>
          <dgm:bulletEnabled val="1"/>
        </dgm:presLayoutVars>
      </dgm:prSet>
      <dgm:spPr/>
      <dgm:t>
        <a:bodyPr/>
        <a:lstStyle/>
        <a:p>
          <a:endParaRPr lang="hu-HU"/>
        </a:p>
      </dgm:t>
    </dgm:pt>
    <dgm:pt modelId="{2E4B5E75-EE7D-4C9B-A56C-CEE39E5DAA13}" type="pres">
      <dgm:prSet presAssocID="{92F288C4-F1C3-4E8D-B3BE-EECA4027C8F9}" presName="spacing" presStyleCnt="0"/>
      <dgm:spPr/>
    </dgm:pt>
    <dgm:pt modelId="{2933EF5A-1772-4B2E-88ED-C40F4E6B5060}" type="pres">
      <dgm:prSet presAssocID="{864848BB-59AE-4320-B705-56045F4CB88E}" presName="composite" presStyleCnt="0"/>
      <dgm:spPr/>
    </dgm:pt>
    <dgm:pt modelId="{62DA60DF-3999-4266-AECE-F46E00F3E317}" type="pres">
      <dgm:prSet presAssocID="{864848BB-59AE-4320-B705-56045F4CB88E}" presName="imgShp" presStyleLbl="fgImgPlace1" presStyleIdx="2" presStyleCnt="3"/>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71BCBC79-91B3-4A42-A29F-71397C521639}" type="pres">
      <dgm:prSet presAssocID="{864848BB-59AE-4320-B705-56045F4CB88E}" presName="txShp" presStyleLbl="node1" presStyleIdx="2" presStyleCnt="3">
        <dgm:presLayoutVars>
          <dgm:bulletEnabled val="1"/>
        </dgm:presLayoutVars>
      </dgm:prSet>
      <dgm:spPr/>
      <dgm:t>
        <a:bodyPr/>
        <a:lstStyle/>
        <a:p>
          <a:endParaRPr lang="hu-HU"/>
        </a:p>
      </dgm:t>
    </dgm:pt>
  </dgm:ptLst>
  <dgm:cxnLst>
    <dgm:cxn modelId="{DB4BC3A8-1630-4133-9DD7-4EE5BCDB21F9}" type="presOf" srcId="{04E071C0-F6F4-4CB7-BA63-B9B041D69400}" destId="{0EFFBC71-37C7-43DA-B4C7-78F0D376C57B}" srcOrd="0" destOrd="0" presId="urn:microsoft.com/office/officeart/2005/8/layout/vList3"/>
    <dgm:cxn modelId="{18B57BC0-CFB4-4106-815A-DF16FFA1A7C4}" srcId="{04E071C0-F6F4-4CB7-BA63-B9B041D69400}" destId="{3F1B0D14-DFE6-497D-BB8D-5ADDFDA54D5B}" srcOrd="0" destOrd="0" parTransId="{AB392462-6394-4563-AA0E-DECF20C210B8}" sibTransId="{5E7C6B93-B7BE-414D-9899-83E129900EB4}"/>
    <dgm:cxn modelId="{F9DA601E-2B2B-4F0B-A35A-E4735249CE24}" srcId="{04E071C0-F6F4-4CB7-BA63-B9B041D69400}" destId="{864848BB-59AE-4320-B705-56045F4CB88E}" srcOrd="2" destOrd="0" parTransId="{57AA9C59-D141-416C-9F4A-86DC8180E251}" sibTransId="{A856F501-87B2-49B2-899E-AE73783B2EC7}"/>
    <dgm:cxn modelId="{E1460EEF-74AF-466C-946D-B8E7F8342BD2}" srcId="{04E071C0-F6F4-4CB7-BA63-B9B041D69400}" destId="{2483F393-2B72-4529-8152-F9DEF77A7350}" srcOrd="1" destOrd="0" parTransId="{E96B369B-C566-46C3-9808-B7452633AEC6}" sibTransId="{92F288C4-F1C3-4E8D-B3BE-EECA4027C8F9}"/>
    <dgm:cxn modelId="{514FE98B-18A1-4F25-A232-09C123DEBE71}" type="presOf" srcId="{3F1B0D14-DFE6-497D-BB8D-5ADDFDA54D5B}" destId="{B613CB44-6E7E-4EEE-89AA-A616E9677895}" srcOrd="0" destOrd="0" presId="urn:microsoft.com/office/officeart/2005/8/layout/vList3"/>
    <dgm:cxn modelId="{D8FE4417-649B-4939-865F-3F0CB51EB50C}" type="presOf" srcId="{2483F393-2B72-4529-8152-F9DEF77A7350}" destId="{C0DF7595-E896-4A1E-A426-98E676DEAFE4}" srcOrd="0" destOrd="0" presId="urn:microsoft.com/office/officeart/2005/8/layout/vList3"/>
    <dgm:cxn modelId="{01DCAB6B-45F1-446D-92B1-06F158B65D1B}" type="presOf" srcId="{864848BB-59AE-4320-B705-56045F4CB88E}" destId="{71BCBC79-91B3-4A42-A29F-71397C521639}" srcOrd="0" destOrd="0" presId="urn:microsoft.com/office/officeart/2005/8/layout/vList3"/>
    <dgm:cxn modelId="{ED348836-AEFE-4122-9B19-D4DF90D55F36}" type="presParOf" srcId="{0EFFBC71-37C7-43DA-B4C7-78F0D376C57B}" destId="{D502947D-A5E9-4665-ACA2-FB357783D303}" srcOrd="0" destOrd="0" presId="urn:microsoft.com/office/officeart/2005/8/layout/vList3"/>
    <dgm:cxn modelId="{8988799B-BBC1-4DAD-A306-DFC14FB0D507}" type="presParOf" srcId="{D502947D-A5E9-4665-ACA2-FB357783D303}" destId="{7FB8CBA5-CEFC-4FB4-AA03-900AF03C365C}" srcOrd="0" destOrd="0" presId="urn:microsoft.com/office/officeart/2005/8/layout/vList3"/>
    <dgm:cxn modelId="{60EFA19E-1C05-4696-85F6-916E02972320}" type="presParOf" srcId="{D502947D-A5E9-4665-ACA2-FB357783D303}" destId="{B613CB44-6E7E-4EEE-89AA-A616E9677895}" srcOrd="1" destOrd="0" presId="urn:microsoft.com/office/officeart/2005/8/layout/vList3"/>
    <dgm:cxn modelId="{932DB1A8-8E0B-43CF-A12D-F57E3170EDC5}" type="presParOf" srcId="{0EFFBC71-37C7-43DA-B4C7-78F0D376C57B}" destId="{AB2FF078-142A-4C01-A4ED-B36D8982076E}" srcOrd="1" destOrd="0" presId="urn:microsoft.com/office/officeart/2005/8/layout/vList3"/>
    <dgm:cxn modelId="{D9C1D2F3-8C10-411C-847E-5A4F2664D64D}" type="presParOf" srcId="{0EFFBC71-37C7-43DA-B4C7-78F0D376C57B}" destId="{7877D64D-49A3-4C8E-8708-434C2A1A66E6}" srcOrd="2" destOrd="0" presId="urn:microsoft.com/office/officeart/2005/8/layout/vList3"/>
    <dgm:cxn modelId="{168F04C1-62AA-4E0E-B365-F3942776CD28}" type="presParOf" srcId="{7877D64D-49A3-4C8E-8708-434C2A1A66E6}" destId="{E875E95F-A2BC-4007-883C-6D64A3988AED}" srcOrd="0" destOrd="0" presId="urn:microsoft.com/office/officeart/2005/8/layout/vList3"/>
    <dgm:cxn modelId="{A9C71C0E-FD53-4C05-AC4E-827DEC235707}" type="presParOf" srcId="{7877D64D-49A3-4C8E-8708-434C2A1A66E6}" destId="{C0DF7595-E896-4A1E-A426-98E676DEAFE4}" srcOrd="1" destOrd="0" presId="urn:microsoft.com/office/officeart/2005/8/layout/vList3"/>
    <dgm:cxn modelId="{02BA9C86-9D53-495B-AFDE-28A1B0FD854B}" type="presParOf" srcId="{0EFFBC71-37C7-43DA-B4C7-78F0D376C57B}" destId="{2E4B5E75-EE7D-4C9B-A56C-CEE39E5DAA13}" srcOrd="3" destOrd="0" presId="urn:microsoft.com/office/officeart/2005/8/layout/vList3"/>
    <dgm:cxn modelId="{B83A8598-4641-4ADD-96B4-4450C304DA57}" type="presParOf" srcId="{0EFFBC71-37C7-43DA-B4C7-78F0D376C57B}" destId="{2933EF5A-1772-4B2E-88ED-C40F4E6B5060}" srcOrd="4" destOrd="0" presId="urn:microsoft.com/office/officeart/2005/8/layout/vList3"/>
    <dgm:cxn modelId="{E43E3BFB-DDC9-478F-B466-8B83C84DB36C}" type="presParOf" srcId="{2933EF5A-1772-4B2E-88ED-C40F4E6B5060}" destId="{62DA60DF-3999-4266-AECE-F46E00F3E317}" srcOrd="0" destOrd="0" presId="urn:microsoft.com/office/officeart/2005/8/layout/vList3"/>
    <dgm:cxn modelId="{28019592-39F0-4BE0-8408-D4598FE225CA}" type="presParOf" srcId="{2933EF5A-1772-4B2E-88ED-C40F4E6B5060}" destId="{71BCBC79-91B3-4A42-A29F-71397C521639}"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E071C0-F6F4-4CB7-BA63-B9B041D6940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F1B0D14-DFE6-497D-BB8D-5ADDFDA54D5B}">
      <dgm:prSet phldrT="[Text]"/>
      <dgm:spPr/>
      <dgm:t>
        <a:bodyPr/>
        <a:lstStyle/>
        <a:p>
          <a:r>
            <a:rPr lang="hu-HU" dirty="0">
              <a:solidFill>
                <a:schemeClr val="bg1"/>
              </a:solidFill>
            </a:rPr>
            <a:t>Conceptual data model</a:t>
          </a:r>
          <a:endParaRPr lang="en-US" dirty="0">
            <a:solidFill>
              <a:schemeClr val="bg1"/>
            </a:solidFill>
          </a:endParaRPr>
        </a:p>
      </dgm:t>
    </dgm:pt>
    <dgm:pt modelId="{AB392462-6394-4563-AA0E-DECF20C210B8}" type="parTrans" cxnId="{18B57BC0-CFB4-4106-815A-DF16FFA1A7C4}">
      <dgm:prSet/>
      <dgm:spPr/>
      <dgm:t>
        <a:bodyPr/>
        <a:lstStyle/>
        <a:p>
          <a:endParaRPr lang="en-US"/>
        </a:p>
      </dgm:t>
    </dgm:pt>
    <dgm:pt modelId="{5E7C6B93-B7BE-414D-9899-83E129900EB4}" type="sibTrans" cxnId="{18B57BC0-CFB4-4106-815A-DF16FFA1A7C4}">
      <dgm:prSet/>
      <dgm:spPr/>
      <dgm:t>
        <a:bodyPr/>
        <a:lstStyle/>
        <a:p>
          <a:endParaRPr lang="en-US"/>
        </a:p>
      </dgm:t>
    </dgm:pt>
    <dgm:pt modelId="{2483F393-2B72-4529-8152-F9DEF77A7350}">
      <dgm:prSet phldrT="[Text]"/>
      <dgm:spPr/>
      <dgm:t>
        <a:bodyPr/>
        <a:lstStyle/>
        <a:p>
          <a:r>
            <a:rPr lang="hu-HU" dirty="0">
              <a:solidFill>
                <a:srgbClr val="FF0000"/>
              </a:solidFill>
            </a:rPr>
            <a:t>Logical data model</a:t>
          </a:r>
          <a:endParaRPr lang="en-US" dirty="0">
            <a:solidFill>
              <a:srgbClr val="FF0000"/>
            </a:solidFill>
          </a:endParaRPr>
        </a:p>
      </dgm:t>
    </dgm:pt>
    <dgm:pt modelId="{E96B369B-C566-46C3-9808-B7452633AEC6}" type="parTrans" cxnId="{E1460EEF-74AF-466C-946D-B8E7F8342BD2}">
      <dgm:prSet/>
      <dgm:spPr/>
      <dgm:t>
        <a:bodyPr/>
        <a:lstStyle/>
        <a:p>
          <a:endParaRPr lang="en-US"/>
        </a:p>
      </dgm:t>
    </dgm:pt>
    <dgm:pt modelId="{92F288C4-F1C3-4E8D-B3BE-EECA4027C8F9}" type="sibTrans" cxnId="{E1460EEF-74AF-466C-946D-B8E7F8342BD2}">
      <dgm:prSet/>
      <dgm:spPr/>
      <dgm:t>
        <a:bodyPr/>
        <a:lstStyle/>
        <a:p>
          <a:endParaRPr lang="en-US"/>
        </a:p>
      </dgm:t>
    </dgm:pt>
    <dgm:pt modelId="{864848BB-59AE-4320-B705-56045F4CB88E}">
      <dgm:prSet phldrT="[Text]"/>
      <dgm:spPr/>
      <dgm:t>
        <a:bodyPr/>
        <a:lstStyle/>
        <a:p>
          <a:r>
            <a:rPr lang="hu-HU" dirty="0"/>
            <a:t>Physical data model</a:t>
          </a:r>
          <a:endParaRPr lang="en-US" dirty="0"/>
        </a:p>
      </dgm:t>
    </dgm:pt>
    <dgm:pt modelId="{57AA9C59-D141-416C-9F4A-86DC8180E251}" type="parTrans" cxnId="{F9DA601E-2B2B-4F0B-A35A-E4735249CE24}">
      <dgm:prSet/>
      <dgm:spPr/>
      <dgm:t>
        <a:bodyPr/>
        <a:lstStyle/>
        <a:p>
          <a:endParaRPr lang="en-US"/>
        </a:p>
      </dgm:t>
    </dgm:pt>
    <dgm:pt modelId="{A856F501-87B2-49B2-899E-AE73783B2EC7}" type="sibTrans" cxnId="{F9DA601E-2B2B-4F0B-A35A-E4735249CE24}">
      <dgm:prSet/>
      <dgm:spPr/>
      <dgm:t>
        <a:bodyPr/>
        <a:lstStyle/>
        <a:p>
          <a:endParaRPr lang="en-US"/>
        </a:p>
      </dgm:t>
    </dgm:pt>
    <dgm:pt modelId="{0EFFBC71-37C7-43DA-B4C7-78F0D376C57B}" type="pres">
      <dgm:prSet presAssocID="{04E071C0-F6F4-4CB7-BA63-B9B041D69400}" presName="linearFlow" presStyleCnt="0">
        <dgm:presLayoutVars>
          <dgm:dir/>
          <dgm:resizeHandles val="exact"/>
        </dgm:presLayoutVars>
      </dgm:prSet>
      <dgm:spPr/>
      <dgm:t>
        <a:bodyPr/>
        <a:lstStyle/>
        <a:p>
          <a:endParaRPr lang="hu-HU"/>
        </a:p>
      </dgm:t>
    </dgm:pt>
    <dgm:pt modelId="{D502947D-A5E9-4665-ACA2-FB357783D303}" type="pres">
      <dgm:prSet presAssocID="{3F1B0D14-DFE6-497D-BB8D-5ADDFDA54D5B}" presName="composite" presStyleCnt="0"/>
      <dgm:spPr/>
    </dgm:pt>
    <dgm:pt modelId="{7FB8CBA5-CEFC-4FB4-AA03-900AF03C365C}" type="pres">
      <dgm:prSet presAssocID="{3F1B0D14-DFE6-497D-BB8D-5ADDFDA54D5B}" presName="imgShp" presStyleLbl="fgImgPlace1" presStyleIdx="0" presStyleCnt="3"/>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B613CB44-6E7E-4EEE-89AA-A616E9677895}" type="pres">
      <dgm:prSet presAssocID="{3F1B0D14-DFE6-497D-BB8D-5ADDFDA54D5B}" presName="txShp" presStyleLbl="node1" presStyleIdx="0" presStyleCnt="3">
        <dgm:presLayoutVars>
          <dgm:bulletEnabled val="1"/>
        </dgm:presLayoutVars>
      </dgm:prSet>
      <dgm:spPr/>
      <dgm:t>
        <a:bodyPr/>
        <a:lstStyle/>
        <a:p>
          <a:endParaRPr lang="hu-HU"/>
        </a:p>
      </dgm:t>
    </dgm:pt>
    <dgm:pt modelId="{AB2FF078-142A-4C01-A4ED-B36D8982076E}" type="pres">
      <dgm:prSet presAssocID="{5E7C6B93-B7BE-414D-9899-83E129900EB4}" presName="spacing" presStyleCnt="0"/>
      <dgm:spPr/>
    </dgm:pt>
    <dgm:pt modelId="{7877D64D-49A3-4C8E-8708-434C2A1A66E6}" type="pres">
      <dgm:prSet presAssocID="{2483F393-2B72-4529-8152-F9DEF77A7350}" presName="composite" presStyleCnt="0"/>
      <dgm:spPr/>
    </dgm:pt>
    <dgm:pt modelId="{E875E95F-A2BC-4007-883C-6D64A3988AED}" type="pres">
      <dgm:prSet presAssocID="{2483F393-2B72-4529-8152-F9DEF77A7350}" presName="imgShp" presStyleLbl="fgImgPlace1" presStyleIdx="1" presStyleCnt="3"/>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0DF7595-E896-4A1E-A426-98E676DEAFE4}" type="pres">
      <dgm:prSet presAssocID="{2483F393-2B72-4529-8152-F9DEF77A7350}" presName="txShp" presStyleLbl="node1" presStyleIdx="1" presStyleCnt="3">
        <dgm:presLayoutVars>
          <dgm:bulletEnabled val="1"/>
        </dgm:presLayoutVars>
      </dgm:prSet>
      <dgm:spPr/>
      <dgm:t>
        <a:bodyPr/>
        <a:lstStyle/>
        <a:p>
          <a:endParaRPr lang="hu-HU"/>
        </a:p>
      </dgm:t>
    </dgm:pt>
    <dgm:pt modelId="{2E4B5E75-EE7D-4C9B-A56C-CEE39E5DAA13}" type="pres">
      <dgm:prSet presAssocID="{92F288C4-F1C3-4E8D-B3BE-EECA4027C8F9}" presName="spacing" presStyleCnt="0"/>
      <dgm:spPr/>
    </dgm:pt>
    <dgm:pt modelId="{2933EF5A-1772-4B2E-88ED-C40F4E6B5060}" type="pres">
      <dgm:prSet presAssocID="{864848BB-59AE-4320-B705-56045F4CB88E}" presName="composite" presStyleCnt="0"/>
      <dgm:spPr/>
    </dgm:pt>
    <dgm:pt modelId="{62DA60DF-3999-4266-AECE-F46E00F3E317}" type="pres">
      <dgm:prSet presAssocID="{864848BB-59AE-4320-B705-56045F4CB88E}" presName="imgShp" presStyleLbl="fgImgPlace1" presStyleIdx="2" presStyleCnt="3"/>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71BCBC79-91B3-4A42-A29F-71397C521639}" type="pres">
      <dgm:prSet presAssocID="{864848BB-59AE-4320-B705-56045F4CB88E}" presName="txShp" presStyleLbl="node1" presStyleIdx="2" presStyleCnt="3">
        <dgm:presLayoutVars>
          <dgm:bulletEnabled val="1"/>
        </dgm:presLayoutVars>
      </dgm:prSet>
      <dgm:spPr/>
      <dgm:t>
        <a:bodyPr/>
        <a:lstStyle/>
        <a:p>
          <a:endParaRPr lang="hu-HU"/>
        </a:p>
      </dgm:t>
    </dgm:pt>
  </dgm:ptLst>
  <dgm:cxnLst>
    <dgm:cxn modelId="{FD5F29A5-E0F7-42D6-AD43-E8CD99B0CC66}" type="presOf" srcId="{04E071C0-F6F4-4CB7-BA63-B9B041D69400}" destId="{0EFFBC71-37C7-43DA-B4C7-78F0D376C57B}" srcOrd="0" destOrd="0" presId="urn:microsoft.com/office/officeart/2005/8/layout/vList3"/>
    <dgm:cxn modelId="{18B57BC0-CFB4-4106-815A-DF16FFA1A7C4}" srcId="{04E071C0-F6F4-4CB7-BA63-B9B041D69400}" destId="{3F1B0D14-DFE6-497D-BB8D-5ADDFDA54D5B}" srcOrd="0" destOrd="0" parTransId="{AB392462-6394-4563-AA0E-DECF20C210B8}" sibTransId="{5E7C6B93-B7BE-414D-9899-83E129900EB4}"/>
    <dgm:cxn modelId="{EC285115-D4B1-4FF8-830C-A2B80C55447F}" type="presOf" srcId="{864848BB-59AE-4320-B705-56045F4CB88E}" destId="{71BCBC79-91B3-4A42-A29F-71397C521639}" srcOrd="0" destOrd="0" presId="urn:microsoft.com/office/officeart/2005/8/layout/vList3"/>
    <dgm:cxn modelId="{CF427B4B-D96C-4FEE-9EC3-8BFBB6A303C8}" type="presOf" srcId="{3F1B0D14-DFE6-497D-BB8D-5ADDFDA54D5B}" destId="{B613CB44-6E7E-4EEE-89AA-A616E9677895}" srcOrd="0" destOrd="0" presId="urn:microsoft.com/office/officeart/2005/8/layout/vList3"/>
    <dgm:cxn modelId="{F9DA601E-2B2B-4F0B-A35A-E4735249CE24}" srcId="{04E071C0-F6F4-4CB7-BA63-B9B041D69400}" destId="{864848BB-59AE-4320-B705-56045F4CB88E}" srcOrd="2" destOrd="0" parTransId="{57AA9C59-D141-416C-9F4A-86DC8180E251}" sibTransId="{A856F501-87B2-49B2-899E-AE73783B2EC7}"/>
    <dgm:cxn modelId="{E1460EEF-74AF-466C-946D-B8E7F8342BD2}" srcId="{04E071C0-F6F4-4CB7-BA63-B9B041D69400}" destId="{2483F393-2B72-4529-8152-F9DEF77A7350}" srcOrd="1" destOrd="0" parTransId="{E96B369B-C566-46C3-9808-B7452633AEC6}" sibTransId="{92F288C4-F1C3-4E8D-B3BE-EECA4027C8F9}"/>
    <dgm:cxn modelId="{972D23AD-A051-41D9-A6D5-E12D2DB2132A}" type="presOf" srcId="{2483F393-2B72-4529-8152-F9DEF77A7350}" destId="{C0DF7595-E896-4A1E-A426-98E676DEAFE4}" srcOrd="0" destOrd="0" presId="urn:microsoft.com/office/officeart/2005/8/layout/vList3"/>
    <dgm:cxn modelId="{702FDB66-7C1B-441A-81E7-7823CBBD9829}" type="presParOf" srcId="{0EFFBC71-37C7-43DA-B4C7-78F0D376C57B}" destId="{D502947D-A5E9-4665-ACA2-FB357783D303}" srcOrd="0" destOrd="0" presId="urn:microsoft.com/office/officeart/2005/8/layout/vList3"/>
    <dgm:cxn modelId="{DBE4114D-4FCE-4648-94C0-E44AB3AC8293}" type="presParOf" srcId="{D502947D-A5E9-4665-ACA2-FB357783D303}" destId="{7FB8CBA5-CEFC-4FB4-AA03-900AF03C365C}" srcOrd="0" destOrd="0" presId="urn:microsoft.com/office/officeart/2005/8/layout/vList3"/>
    <dgm:cxn modelId="{2AE41134-9969-40C2-8FD3-BC1E64EC6FEA}" type="presParOf" srcId="{D502947D-A5E9-4665-ACA2-FB357783D303}" destId="{B613CB44-6E7E-4EEE-89AA-A616E9677895}" srcOrd="1" destOrd="0" presId="urn:microsoft.com/office/officeart/2005/8/layout/vList3"/>
    <dgm:cxn modelId="{509604FA-5BA6-4675-974F-2FD2183A25CC}" type="presParOf" srcId="{0EFFBC71-37C7-43DA-B4C7-78F0D376C57B}" destId="{AB2FF078-142A-4C01-A4ED-B36D8982076E}" srcOrd="1" destOrd="0" presId="urn:microsoft.com/office/officeart/2005/8/layout/vList3"/>
    <dgm:cxn modelId="{C5F03323-9B50-4239-8642-5C92DD317E6E}" type="presParOf" srcId="{0EFFBC71-37C7-43DA-B4C7-78F0D376C57B}" destId="{7877D64D-49A3-4C8E-8708-434C2A1A66E6}" srcOrd="2" destOrd="0" presId="urn:microsoft.com/office/officeart/2005/8/layout/vList3"/>
    <dgm:cxn modelId="{6B961778-6727-4B72-B5F3-1ACBBCDB34D5}" type="presParOf" srcId="{7877D64D-49A3-4C8E-8708-434C2A1A66E6}" destId="{E875E95F-A2BC-4007-883C-6D64A3988AED}" srcOrd="0" destOrd="0" presId="urn:microsoft.com/office/officeart/2005/8/layout/vList3"/>
    <dgm:cxn modelId="{6A16B524-80FA-4D99-94AC-870D6A299627}" type="presParOf" srcId="{7877D64D-49A3-4C8E-8708-434C2A1A66E6}" destId="{C0DF7595-E896-4A1E-A426-98E676DEAFE4}" srcOrd="1" destOrd="0" presId="urn:microsoft.com/office/officeart/2005/8/layout/vList3"/>
    <dgm:cxn modelId="{85E74E1F-FFE5-4CA1-BD23-E588F04B42F2}" type="presParOf" srcId="{0EFFBC71-37C7-43DA-B4C7-78F0D376C57B}" destId="{2E4B5E75-EE7D-4C9B-A56C-CEE39E5DAA13}" srcOrd="3" destOrd="0" presId="urn:microsoft.com/office/officeart/2005/8/layout/vList3"/>
    <dgm:cxn modelId="{C4B8A048-0D9F-4D47-9F8F-51F7595521EA}" type="presParOf" srcId="{0EFFBC71-37C7-43DA-B4C7-78F0D376C57B}" destId="{2933EF5A-1772-4B2E-88ED-C40F4E6B5060}" srcOrd="4" destOrd="0" presId="urn:microsoft.com/office/officeart/2005/8/layout/vList3"/>
    <dgm:cxn modelId="{54B9136E-6946-4156-B775-85F5F62B30D4}" type="presParOf" srcId="{2933EF5A-1772-4B2E-88ED-C40F4E6B5060}" destId="{62DA60DF-3999-4266-AECE-F46E00F3E317}" srcOrd="0" destOrd="0" presId="urn:microsoft.com/office/officeart/2005/8/layout/vList3"/>
    <dgm:cxn modelId="{69CBFC70-383D-455B-9BA6-B29B8515ED9F}" type="presParOf" srcId="{2933EF5A-1772-4B2E-88ED-C40F4E6B5060}" destId="{71BCBC79-91B3-4A42-A29F-71397C521639}"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E071C0-F6F4-4CB7-BA63-B9B041D6940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F1B0D14-DFE6-497D-BB8D-5ADDFDA54D5B}">
      <dgm:prSet phldrT="[Text]"/>
      <dgm:spPr/>
      <dgm:t>
        <a:bodyPr/>
        <a:lstStyle/>
        <a:p>
          <a:r>
            <a:rPr lang="hu-HU" dirty="0">
              <a:solidFill>
                <a:schemeClr val="bg1"/>
              </a:solidFill>
            </a:rPr>
            <a:t>Conceptual data model</a:t>
          </a:r>
          <a:endParaRPr lang="en-US" dirty="0">
            <a:solidFill>
              <a:schemeClr val="bg1"/>
            </a:solidFill>
          </a:endParaRPr>
        </a:p>
      </dgm:t>
    </dgm:pt>
    <dgm:pt modelId="{AB392462-6394-4563-AA0E-DECF20C210B8}" type="parTrans" cxnId="{18B57BC0-CFB4-4106-815A-DF16FFA1A7C4}">
      <dgm:prSet/>
      <dgm:spPr/>
      <dgm:t>
        <a:bodyPr/>
        <a:lstStyle/>
        <a:p>
          <a:endParaRPr lang="en-US"/>
        </a:p>
      </dgm:t>
    </dgm:pt>
    <dgm:pt modelId="{5E7C6B93-B7BE-414D-9899-83E129900EB4}" type="sibTrans" cxnId="{18B57BC0-CFB4-4106-815A-DF16FFA1A7C4}">
      <dgm:prSet/>
      <dgm:spPr/>
      <dgm:t>
        <a:bodyPr/>
        <a:lstStyle/>
        <a:p>
          <a:endParaRPr lang="en-US"/>
        </a:p>
      </dgm:t>
    </dgm:pt>
    <dgm:pt modelId="{2483F393-2B72-4529-8152-F9DEF77A7350}">
      <dgm:prSet phldrT="[Text]"/>
      <dgm:spPr/>
      <dgm:t>
        <a:bodyPr/>
        <a:lstStyle/>
        <a:p>
          <a:r>
            <a:rPr lang="hu-HU" dirty="0"/>
            <a:t>Logical data model</a:t>
          </a:r>
          <a:endParaRPr lang="en-US" dirty="0"/>
        </a:p>
      </dgm:t>
    </dgm:pt>
    <dgm:pt modelId="{E96B369B-C566-46C3-9808-B7452633AEC6}" type="parTrans" cxnId="{E1460EEF-74AF-466C-946D-B8E7F8342BD2}">
      <dgm:prSet/>
      <dgm:spPr/>
      <dgm:t>
        <a:bodyPr/>
        <a:lstStyle/>
        <a:p>
          <a:endParaRPr lang="en-US"/>
        </a:p>
      </dgm:t>
    </dgm:pt>
    <dgm:pt modelId="{92F288C4-F1C3-4E8D-B3BE-EECA4027C8F9}" type="sibTrans" cxnId="{E1460EEF-74AF-466C-946D-B8E7F8342BD2}">
      <dgm:prSet/>
      <dgm:spPr/>
      <dgm:t>
        <a:bodyPr/>
        <a:lstStyle/>
        <a:p>
          <a:endParaRPr lang="en-US"/>
        </a:p>
      </dgm:t>
    </dgm:pt>
    <dgm:pt modelId="{864848BB-59AE-4320-B705-56045F4CB88E}">
      <dgm:prSet phldrT="[Text]"/>
      <dgm:spPr/>
      <dgm:t>
        <a:bodyPr/>
        <a:lstStyle/>
        <a:p>
          <a:r>
            <a:rPr lang="hu-HU" dirty="0">
              <a:solidFill>
                <a:srgbClr val="FF0000"/>
              </a:solidFill>
            </a:rPr>
            <a:t>Physical data model</a:t>
          </a:r>
          <a:endParaRPr lang="en-US" dirty="0">
            <a:solidFill>
              <a:srgbClr val="FF0000"/>
            </a:solidFill>
          </a:endParaRPr>
        </a:p>
      </dgm:t>
    </dgm:pt>
    <dgm:pt modelId="{57AA9C59-D141-416C-9F4A-86DC8180E251}" type="parTrans" cxnId="{F9DA601E-2B2B-4F0B-A35A-E4735249CE24}">
      <dgm:prSet/>
      <dgm:spPr/>
      <dgm:t>
        <a:bodyPr/>
        <a:lstStyle/>
        <a:p>
          <a:endParaRPr lang="en-US"/>
        </a:p>
      </dgm:t>
    </dgm:pt>
    <dgm:pt modelId="{A856F501-87B2-49B2-899E-AE73783B2EC7}" type="sibTrans" cxnId="{F9DA601E-2B2B-4F0B-A35A-E4735249CE24}">
      <dgm:prSet/>
      <dgm:spPr/>
      <dgm:t>
        <a:bodyPr/>
        <a:lstStyle/>
        <a:p>
          <a:endParaRPr lang="en-US"/>
        </a:p>
      </dgm:t>
    </dgm:pt>
    <dgm:pt modelId="{0EFFBC71-37C7-43DA-B4C7-78F0D376C57B}" type="pres">
      <dgm:prSet presAssocID="{04E071C0-F6F4-4CB7-BA63-B9B041D69400}" presName="linearFlow" presStyleCnt="0">
        <dgm:presLayoutVars>
          <dgm:dir/>
          <dgm:resizeHandles val="exact"/>
        </dgm:presLayoutVars>
      </dgm:prSet>
      <dgm:spPr/>
      <dgm:t>
        <a:bodyPr/>
        <a:lstStyle/>
        <a:p>
          <a:endParaRPr lang="hu-HU"/>
        </a:p>
      </dgm:t>
    </dgm:pt>
    <dgm:pt modelId="{D502947D-A5E9-4665-ACA2-FB357783D303}" type="pres">
      <dgm:prSet presAssocID="{3F1B0D14-DFE6-497D-BB8D-5ADDFDA54D5B}" presName="composite" presStyleCnt="0"/>
      <dgm:spPr/>
    </dgm:pt>
    <dgm:pt modelId="{7FB8CBA5-CEFC-4FB4-AA03-900AF03C365C}" type="pres">
      <dgm:prSet presAssocID="{3F1B0D14-DFE6-497D-BB8D-5ADDFDA54D5B}" presName="imgShp" presStyleLbl="fgImgPlace1" presStyleIdx="0" presStyleCnt="3"/>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B613CB44-6E7E-4EEE-89AA-A616E9677895}" type="pres">
      <dgm:prSet presAssocID="{3F1B0D14-DFE6-497D-BB8D-5ADDFDA54D5B}" presName="txShp" presStyleLbl="node1" presStyleIdx="0" presStyleCnt="3">
        <dgm:presLayoutVars>
          <dgm:bulletEnabled val="1"/>
        </dgm:presLayoutVars>
      </dgm:prSet>
      <dgm:spPr/>
      <dgm:t>
        <a:bodyPr/>
        <a:lstStyle/>
        <a:p>
          <a:endParaRPr lang="hu-HU"/>
        </a:p>
      </dgm:t>
    </dgm:pt>
    <dgm:pt modelId="{AB2FF078-142A-4C01-A4ED-B36D8982076E}" type="pres">
      <dgm:prSet presAssocID="{5E7C6B93-B7BE-414D-9899-83E129900EB4}" presName="spacing" presStyleCnt="0"/>
      <dgm:spPr/>
    </dgm:pt>
    <dgm:pt modelId="{7877D64D-49A3-4C8E-8708-434C2A1A66E6}" type="pres">
      <dgm:prSet presAssocID="{2483F393-2B72-4529-8152-F9DEF77A7350}" presName="composite" presStyleCnt="0"/>
      <dgm:spPr/>
    </dgm:pt>
    <dgm:pt modelId="{E875E95F-A2BC-4007-883C-6D64A3988AED}" type="pres">
      <dgm:prSet presAssocID="{2483F393-2B72-4529-8152-F9DEF77A7350}" presName="imgShp" presStyleLbl="fgImgPlace1" presStyleIdx="1" presStyleCnt="3"/>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0DF7595-E896-4A1E-A426-98E676DEAFE4}" type="pres">
      <dgm:prSet presAssocID="{2483F393-2B72-4529-8152-F9DEF77A7350}" presName="txShp" presStyleLbl="node1" presStyleIdx="1" presStyleCnt="3">
        <dgm:presLayoutVars>
          <dgm:bulletEnabled val="1"/>
        </dgm:presLayoutVars>
      </dgm:prSet>
      <dgm:spPr/>
      <dgm:t>
        <a:bodyPr/>
        <a:lstStyle/>
        <a:p>
          <a:endParaRPr lang="hu-HU"/>
        </a:p>
      </dgm:t>
    </dgm:pt>
    <dgm:pt modelId="{2E4B5E75-EE7D-4C9B-A56C-CEE39E5DAA13}" type="pres">
      <dgm:prSet presAssocID="{92F288C4-F1C3-4E8D-B3BE-EECA4027C8F9}" presName="spacing" presStyleCnt="0"/>
      <dgm:spPr/>
    </dgm:pt>
    <dgm:pt modelId="{2933EF5A-1772-4B2E-88ED-C40F4E6B5060}" type="pres">
      <dgm:prSet presAssocID="{864848BB-59AE-4320-B705-56045F4CB88E}" presName="composite" presStyleCnt="0"/>
      <dgm:spPr/>
    </dgm:pt>
    <dgm:pt modelId="{62DA60DF-3999-4266-AECE-F46E00F3E317}" type="pres">
      <dgm:prSet presAssocID="{864848BB-59AE-4320-B705-56045F4CB88E}" presName="imgShp" presStyleLbl="fgImgPlace1" presStyleIdx="2" presStyleCnt="3"/>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71BCBC79-91B3-4A42-A29F-71397C521639}" type="pres">
      <dgm:prSet presAssocID="{864848BB-59AE-4320-B705-56045F4CB88E}" presName="txShp" presStyleLbl="node1" presStyleIdx="2" presStyleCnt="3">
        <dgm:presLayoutVars>
          <dgm:bulletEnabled val="1"/>
        </dgm:presLayoutVars>
      </dgm:prSet>
      <dgm:spPr/>
      <dgm:t>
        <a:bodyPr/>
        <a:lstStyle/>
        <a:p>
          <a:endParaRPr lang="hu-HU"/>
        </a:p>
      </dgm:t>
    </dgm:pt>
  </dgm:ptLst>
  <dgm:cxnLst>
    <dgm:cxn modelId="{C54F6C3A-4CB9-471B-B080-5B52AAB2B375}" type="presOf" srcId="{04E071C0-F6F4-4CB7-BA63-B9B041D69400}" destId="{0EFFBC71-37C7-43DA-B4C7-78F0D376C57B}" srcOrd="0" destOrd="0" presId="urn:microsoft.com/office/officeart/2005/8/layout/vList3"/>
    <dgm:cxn modelId="{18B57BC0-CFB4-4106-815A-DF16FFA1A7C4}" srcId="{04E071C0-F6F4-4CB7-BA63-B9B041D69400}" destId="{3F1B0D14-DFE6-497D-BB8D-5ADDFDA54D5B}" srcOrd="0" destOrd="0" parTransId="{AB392462-6394-4563-AA0E-DECF20C210B8}" sibTransId="{5E7C6B93-B7BE-414D-9899-83E129900EB4}"/>
    <dgm:cxn modelId="{F9DA601E-2B2B-4F0B-A35A-E4735249CE24}" srcId="{04E071C0-F6F4-4CB7-BA63-B9B041D69400}" destId="{864848BB-59AE-4320-B705-56045F4CB88E}" srcOrd="2" destOrd="0" parTransId="{57AA9C59-D141-416C-9F4A-86DC8180E251}" sibTransId="{A856F501-87B2-49B2-899E-AE73783B2EC7}"/>
    <dgm:cxn modelId="{DD7399D2-2DDA-45B8-B167-537A501CB4FA}" type="presOf" srcId="{864848BB-59AE-4320-B705-56045F4CB88E}" destId="{71BCBC79-91B3-4A42-A29F-71397C521639}" srcOrd="0" destOrd="0" presId="urn:microsoft.com/office/officeart/2005/8/layout/vList3"/>
    <dgm:cxn modelId="{E1460EEF-74AF-466C-946D-B8E7F8342BD2}" srcId="{04E071C0-F6F4-4CB7-BA63-B9B041D69400}" destId="{2483F393-2B72-4529-8152-F9DEF77A7350}" srcOrd="1" destOrd="0" parTransId="{E96B369B-C566-46C3-9808-B7452633AEC6}" sibTransId="{92F288C4-F1C3-4E8D-B3BE-EECA4027C8F9}"/>
    <dgm:cxn modelId="{547125F7-6E31-4DA9-A57D-4B1ADD591C33}" type="presOf" srcId="{3F1B0D14-DFE6-497D-BB8D-5ADDFDA54D5B}" destId="{B613CB44-6E7E-4EEE-89AA-A616E9677895}" srcOrd="0" destOrd="0" presId="urn:microsoft.com/office/officeart/2005/8/layout/vList3"/>
    <dgm:cxn modelId="{7CB333A0-E40E-451D-B627-780736F5F619}" type="presOf" srcId="{2483F393-2B72-4529-8152-F9DEF77A7350}" destId="{C0DF7595-E896-4A1E-A426-98E676DEAFE4}" srcOrd="0" destOrd="0" presId="urn:microsoft.com/office/officeart/2005/8/layout/vList3"/>
    <dgm:cxn modelId="{5B85D898-98D6-41FA-A217-6F8A8DC5F0AF}" type="presParOf" srcId="{0EFFBC71-37C7-43DA-B4C7-78F0D376C57B}" destId="{D502947D-A5E9-4665-ACA2-FB357783D303}" srcOrd="0" destOrd="0" presId="urn:microsoft.com/office/officeart/2005/8/layout/vList3"/>
    <dgm:cxn modelId="{9A0AE5AF-EA95-447C-9D18-CB7FA51CEE60}" type="presParOf" srcId="{D502947D-A5E9-4665-ACA2-FB357783D303}" destId="{7FB8CBA5-CEFC-4FB4-AA03-900AF03C365C}" srcOrd="0" destOrd="0" presId="urn:microsoft.com/office/officeart/2005/8/layout/vList3"/>
    <dgm:cxn modelId="{7BD9A084-5E69-418F-BB63-6BE807D5F8F8}" type="presParOf" srcId="{D502947D-A5E9-4665-ACA2-FB357783D303}" destId="{B613CB44-6E7E-4EEE-89AA-A616E9677895}" srcOrd="1" destOrd="0" presId="urn:microsoft.com/office/officeart/2005/8/layout/vList3"/>
    <dgm:cxn modelId="{51967B6C-5881-4BAE-9932-AF033F4266E9}" type="presParOf" srcId="{0EFFBC71-37C7-43DA-B4C7-78F0D376C57B}" destId="{AB2FF078-142A-4C01-A4ED-B36D8982076E}" srcOrd="1" destOrd="0" presId="urn:microsoft.com/office/officeart/2005/8/layout/vList3"/>
    <dgm:cxn modelId="{C2A9C85F-BC92-4BB3-895E-39B8524E710F}" type="presParOf" srcId="{0EFFBC71-37C7-43DA-B4C7-78F0D376C57B}" destId="{7877D64D-49A3-4C8E-8708-434C2A1A66E6}" srcOrd="2" destOrd="0" presId="urn:microsoft.com/office/officeart/2005/8/layout/vList3"/>
    <dgm:cxn modelId="{C9B24DF0-EA8D-4FE7-B6E0-894830599EB3}" type="presParOf" srcId="{7877D64D-49A3-4C8E-8708-434C2A1A66E6}" destId="{E875E95F-A2BC-4007-883C-6D64A3988AED}" srcOrd="0" destOrd="0" presId="urn:microsoft.com/office/officeart/2005/8/layout/vList3"/>
    <dgm:cxn modelId="{64A68AEF-0082-4DD8-B7CE-AE6CEC8F951F}" type="presParOf" srcId="{7877D64D-49A3-4C8E-8708-434C2A1A66E6}" destId="{C0DF7595-E896-4A1E-A426-98E676DEAFE4}" srcOrd="1" destOrd="0" presId="urn:microsoft.com/office/officeart/2005/8/layout/vList3"/>
    <dgm:cxn modelId="{32CCEF66-3742-4D9D-9562-29917BA1DCD9}" type="presParOf" srcId="{0EFFBC71-37C7-43DA-B4C7-78F0D376C57B}" destId="{2E4B5E75-EE7D-4C9B-A56C-CEE39E5DAA13}" srcOrd="3" destOrd="0" presId="urn:microsoft.com/office/officeart/2005/8/layout/vList3"/>
    <dgm:cxn modelId="{803C2CEB-0979-4074-903B-E750B44DCF1B}" type="presParOf" srcId="{0EFFBC71-37C7-43DA-B4C7-78F0D376C57B}" destId="{2933EF5A-1772-4B2E-88ED-C40F4E6B5060}" srcOrd="4" destOrd="0" presId="urn:microsoft.com/office/officeart/2005/8/layout/vList3"/>
    <dgm:cxn modelId="{660E0511-DA2D-4537-9BFE-6E9CED93C484}" type="presParOf" srcId="{2933EF5A-1772-4B2E-88ED-C40F4E6B5060}" destId="{62DA60DF-3999-4266-AECE-F46E00F3E317}" srcOrd="0" destOrd="0" presId="urn:microsoft.com/office/officeart/2005/8/layout/vList3"/>
    <dgm:cxn modelId="{A104C092-CD43-42EA-94D1-93A62F268ABE}" type="presParOf" srcId="{2933EF5A-1772-4B2E-88ED-C40F4E6B5060}" destId="{71BCBC79-91B3-4A42-A29F-71397C521639}"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DB0184-B43A-4084-A306-039DFC8C8E5C}" type="doc">
      <dgm:prSet loTypeId="urn:microsoft.com/office/officeart/2005/8/layout/process2" loCatId="process" qsTypeId="urn:microsoft.com/office/officeart/2005/8/quickstyle/simple1" qsCatId="simple" csTypeId="urn:microsoft.com/office/officeart/2005/8/colors/accent1_2" csCatId="accent1" phldr="1"/>
      <dgm:spPr/>
    </dgm:pt>
    <dgm:pt modelId="{D2679F87-2859-4C67-B176-E68D45B161C0}">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dirty="0"/>
            <a:t>1NF</a:t>
          </a:r>
          <a:endParaRPr lang="en-US" dirty="0"/>
        </a:p>
      </dgm:t>
    </dgm:pt>
    <dgm:pt modelId="{144E2D67-D261-4A78-877D-AC1A8C1926E0}" type="parTrans" cxnId="{AEB25018-68E7-4A63-849B-71A5FFB13D35}">
      <dgm:prSet/>
      <dgm:spPr/>
      <dgm:t>
        <a:bodyPr/>
        <a:lstStyle/>
        <a:p>
          <a:endParaRPr lang="en-US"/>
        </a:p>
      </dgm:t>
    </dgm:pt>
    <dgm:pt modelId="{E2B856E8-9D93-4AC4-84C8-0C7A03047A81}" type="sibTrans" cxnId="{AEB25018-68E7-4A63-849B-71A5FFB13D35}">
      <dgm:prSet/>
      <dgm:spPr/>
      <dgm:t>
        <a:bodyPr/>
        <a:lstStyle/>
        <a:p>
          <a:endParaRPr lang="en-US"/>
        </a:p>
      </dgm:t>
    </dgm:pt>
    <dgm:pt modelId="{0E94B491-8AC2-4FED-BD59-90BAD251EADE}">
      <dgm:prSet phldrT="[Text]"/>
      <dgm:spPr/>
      <dgm:t>
        <a:bodyPr/>
        <a:lstStyle/>
        <a:p>
          <a:r>
            <a:rPr lang="hu-HU" dirty="0"/>
            <a:t>2NF</a:t>
          </a:r>
          <a:endParaRPr lang="en-US" dirty="0"/>
        </a:p>
      </dgm:t>
    </dgm:pt>
    <dgm:pt modelId="{E9BC5571-4A3E-45B6-834B-EC3C2B60EDEE}" type="parTrans" cxnId="{604868C1-40E3-470F-B49D-2CF70195E02B}">
      <dgm:prSet/>
      <dgm:spPr/>
      <dgm:t>
        <a:bodyPr/>
        <a:lstStyle/>
        <a:p>
          <a:endParaRPr lang="en-US"/>
        </a:p>
      </dgm:t>
    </dgm:pt>
    <dgm:pt modelId="{86908A5C-8355-4EB0-850A-2E055B946859}" type="sibTrans" cxnId="{604868C1-40E3-470F-B49D-2CF70195E02B}">
      <dgm:prSet/>
      <dgm:spPr/>
      <dgm:t>
        <a:bodyPr/>
        <a:lstStyle/>
        <a:p>
          <a:endParaRPr lang="en-US"/>
        </a:p>
      </dgm:t>
    </dgm:pt>
    <dgm:pt modelId="{AE031FD4-207E-47D7-BA39-AC535F5591B2}">
      <dgm:prSet phldrT="[Text]"/>
      <dgm:spPr/>
      <dgm:t>
        <a:bodyPr/>
        <a:lstStyle/>
        <a:p>
          <a:r>
            <a:rPr lang="hu-HU" dirty="0"/>
            <a:t>3NF</a:t>
          </a:r>
          <a:endParaRPr lang="en-US" dirty="0"/>
        </a:p>
      </dgm:t>
    </dgm:pt>
    <dgm:pt modelId="{9DB073A2-E844-4F80-A5FF-AF51BDFDA172}" type="parTrans" cxnId="{8F96ECF0-A61F-4AAB-8460-3BB1E5F9EE41}">
      <dgm:prSet/>
      <dgm:spPr/>
      <dgm:t>
        <a:bodyPr/>
        <a:lstStyle/>
        <a:p>
          <a:endParaRPr lang="en-US"/>
        </a:p>
      </dgm:t>
    </dgm:pt>
    <dgm:pt modelId="{5454C9A9-984B-4153-8E5C-9DFFEC2AF9A6}" type="sibTrans" cxnId="{8F96ECF0-A61F-4AAB-8460-3BB1E5F9EE41}">
      <dgm:prSet/>
      <dgm:spPr/>
      <dgm:t>
        <a:bodyPr/>
        <a:lstStyle/>
        <a:p>
          <a:endParaRPr lang="en-US"/>
        </a:p>
      </dgm:t>
    </dgm:pt>
    <dgm:pt modelId="{A7DCA1C4-C93A-4036-AFB7-EF9E59ED4629}">
      <dgm:prSet phldrT="[Text]"/>
      <dgm:spPr/>
      <dgm:t>
        <a:bodyPr/>
        <a:lstStyle/>
        <a:p>
          <a:r>
            <a:rPr lang="hu-HU" dirty="0"/>
            <a:t>BCNF</a:t>
          </a:r>
          <a:endParaRPr lang="en-US" dirty="0"/>
        </a:p>
      </dgm:t>
    </dgm:pt>
    <dgm:pt modelId="{09426D43-9ED4-40FB-AFF9-F41F6FCE0390}" type="parTrans" cxnId="{C18CCE2F-BE9B-4520-9943-BF12B7840054}">
      <dgm:prSet/>
      <dgm:spPr/>
      <dgm:t>
        <a:bodyPr/>
        <a:lstStyle/>
        <a:p>
          <a:endParaRPr lang="en-US"/>
        </a:p>
      </dgm:t>
    </dgm:pt>
    <dgm:pt modelId="{8CE56BD3-5C93-4B34-9CA0-1E9CD30D949E}" type="sibTrans" cxnId="{C18CCE2F-BE9B-4520-9943-BF12B7840054}">
      <dgm:prSet/>
      <dgm:spPr/>
      <dgm:t>
        <a:bodyPr/>
        <a:lstStyle/>
        <a:p>
          <a:endParaRPr lang="en-US"/>
        </a:p>
      </dgm:t>
    </dgm:pt>
    <dgm:pt modelId="{B9A91562-9A1A-4637-AD69-3CD8A71576AB}" type="pres">
      <dgm:prSet presAssocID="{DFDB0184-B43A-4084-A306-039DFC8C8E5C}" presName="linearFlow" presStyleCnt="0">
        <dgm:presLayoutVars>
          <dgm:resizeHandles val="exact"/>
        </dgm:presLayoutVars>
      </dgm:prSet>
      <dgm:spPr/>
    </dgm:pt>
    <dgm:pt modelId="{D49832A0-2B3B-4DAF-BB81-768064F54742}" type="pres">
      <dgm:prSet presAssocID="{D2679F87-2859-4C67-B176-E68D45B161C0}" presName="node" presStyleLbl="node1" presStyleIdx="0" presStyleCnt="4">
        <dgm:presLayoutVars>
          <dgm:bulletEnabled val="1"/>
        </dgm:presLayoutVars>
      </dgm:prSet>
      <dgm:spPr/>
      <dgm:t>
        <a:bodyPr/>
        <a:lstStyle/>
        <a:p>
          <a:endParaRPr lang="hu-HU"/>
        </a:p>
      </dgm:t>
    </dgm:pt>
    <dgm:pt modelId="{74DE680A-8024-4B85-AF0C-34F1CEBC3389}" type="pres">
      <dgm:prSet presAssocID="{E2B856E8-9D93-4AC4-84C8-0C7A03047A81}" presName="sibTrans" presStyleLbl="sibTrans2D1" presStyleIdx="0" presStyleCnt="3"/>
      <dgm:spPr/>
      <dgm:t>
        <a:bodyPr/>
        <a:lstStyle/>
        <a:p>
          <a:endParaRPr lang="hu-HU"/>
        </a:p>
      </dgm:t>
    </dgm:pt>
    <dgm:pt modelId="{32CD1114-4171-4A7D-86FD-47BC5B5BA06E}" type="pres">
      <dgm:prSet presAssocID="{E2B856E8-9D93-4AC4-84C8-0C7A03047A81}" presName="connectorText" presStyleLbl="sibTrans2D1" presStyleIdx="0" presStyleCnt="3"/>
      <dgm:spPr/>
      <dgm:t>
        <a:bodyPr/>
        <a:lstStyle/>
        <a:p>
          <a:endParaRPr lang="hu-HU"/>
        </a:p>
      </dgm:t>
    </dgm:pt>
    <dgm:pt modelId="{F7A3E472-080D-4B71-A5CE-2F84A29835D2}" type="pres">
      <dgm:prSet presAssocID="{0E94B491-8AC2-4FED-BD59-90BAD251EADE}" presName="node" presStyleLbl="node1" presStyleIdx="1" presStyleCnt="4">
        <dgm:presLayoutVars>
          <dgm:bulletEnabled val="1"/>
        </dgm:presLayoutVars>
      </dgm:prSet>
      <dgm:spPr/>
      <dgm:t>
        <a:bodyPr/>
        <a:lstStyle/>
        <a:p>
          <a:endParaRPr lang="hu-HU"/>
        </a:p>
      </dgm:t>
    </dgm:pt>
    <dgm:pt modelId="{FAAD93B7-6953-43C1-AA4B-D7DD8CA6C024}" type="pres">
      <dgm:prSet presAssocID="{86908A5C-8355-4EB0-850A-2E055B946859}" presName="sibTrans" presStyleLbl="sibTrans2D1" presStyleIdx="1" presStyleCnt="3"/>
      <dgm:spPr/>
      <dgm:t>
        <a:bodyPr/>
        <a:lstStyle/>
        <a:p>
          <a:endParaRPr lang="hu-HU"/>
        </a:p>
      </dgm:t>
    </dgm:pt>
    <dgm:pt modelId="{E2AAEA4E-2B75-4F23-9568-1238A31B143F}" type="pres">
      <dgm:prSet presAssocID="{86908A5C-8355-4EB0-850A-2E055B946859}" presName="connectorText" presStyleLbl="sibTrans2D1" presStyleIdx="1" presStyleCnt="3"/>
      <dgm:spPr/>
      <dgm:t>
        <a:bodyPr/>
        <a:lstStyle/>
        <a:p>
          <a:endParaRPr lang="hu-HU"/>
        </a:p>
      </dgm:t>
    </dgm:pt>
    <dgm:pt modelId="{30A722D6-6633-4803-91B3-E1FC809B6336}" type="pres">
      <dgm:prSet presAssocID="{AE031FD4-207E-47D7-BA39-AC535F5591B2}" presName="node" presStyleLbl="node1" presStyleIdx="2" presStyleCnt="4">
        <dgm:presLayoutVars>
          <dgm:bulletEnabled val="1"/>
        </dgm:presLayoutVars>
      </dgm:prSet>
      <dgm:spPr/>
      <dgm:t>
        <a:bodyPr/>
        <a:lstStyle/>
        <a:p>
          <a:endParaRPr lang="hu-HU"/>
        </a:p>
      </dgm:t>
    </dgm:pt>
    <dgm:pt modelId="{750BED2A-C00C-4A9A-BCE9-1149BE216355}" type="pres">
      <dgm:prSet presAssocID="{5454C9A9-984B-4153-8E5C-9DFFEC2AF9A6}" presName="sibTrans" presStyleLbl="sibTrans2D1" presStyleIdx="2" presStyleCnt="3"/>
      <dgm:spPr/>
      <dgm:t>
        <a:bodyPr/>
        <a:lstStyle/>
        <a:p>
          <a:endParaRPr lang="hu-HU"/>
        </a:p>
      </dgm:t>
    </dgm:pt>
    <dgm:pt modelId="{3BA2A6A4-7C62-4FC1-A214-62D1996F955E}" type="pres">
      <dgm:prSet presAssocID="{5454C9A9-984B-4153-8E5C-9DFFEC2AF9A6}" presName="connectorText" presStyleLbl="sibTrans2D1" presStyleIdx="2" presStyleCnt="3"/>
      <dgm:spPr/>
      <dgm:t>
        <a:bodyPr/>
        <a:lstStyle/>
        <a:p>
          <a:endParaRPr lang="hu-HU"/>
        </a:p>
      </dgm:t>
    </dgm:pt>
    <dgm:pt modelId="{83A2239A-3CA4-4692-A54D-EF46477076DD}" type="pres">
      <dgm:prSet presAssocID="{A7DCA1C4-C93A-4036-AFB7-EF9E59ED4629}" presName="node" presStyleLbl="node1" presStyleIdx="3" presStyleCnt="4">
        <dgm:presLayoutVars>
          <dgm:bulletEnabled val="1"/>
        </dgm:presLayoutVars>
      </dgm:prSet>
      <dgm:spPr/>
      <dgm:t>
        <a:bodyPr/>
        <a:lstStyle/>
        <a:p>
          <a:endParaRPr lang="hu-HU"/>
        </a:p>
      </dgm:t>
    </dgm:pt>
  </dgm:ptLst>
  <dgm:cxnLst>
    <dgm:cxn modelId="{AEB25018-68E7-4A63-849B-71A5FFB13D35}" srcId="{DFDB0184-B43A-4084-A306-039DFC8C8E5C}" destId="{D2679F87-2859-4C67-B176-E68D45B161C0}" srcOrd="0" destOrd="0" parTransId="{144E2D67-D261-4A78-877D-AC1A8C1926E0}" sibTransId="{E2B856E8-9D93-4AC4-84C8-0C7A03047A81}"/>
    <dgm:cxn modelId="{85CE0B60-827C-406C-9E65-AE628F5880AE}" type="presOf" srcId="{AE031FD4-207E-47D7-BA39-AC535F5591B2}" destId="{30A722D6-6633-4803-91B3-E1FC809B6336}" srcOrd="0" destOrd="0" presId="urn:microsoft.com/office/officeart/2005/8/layout/process2"/>
    <dgm:cxn modelId="{6594996A-749F-480A-80E8-560D184386CF}" type="presOf" srcId="{DFDB0184-B43A-4084-A306-039DFC8C8E5C}" destId="{B9A91562-9A1A-4637-AD69-3CD8A71576AB}" srcOrd="0" destOrd="0" presId="urn:microsoft.com/office/officeart/2005/8/layout/process2"/>
    <dgm:cxn modelId="{40A9FFBF-5960-4F73-889C-70B2372EE6EA}" type="presOf" srcId="{86908A5C-8355-4EB0-850A-2E055B946859}" destId="{FAAD93B7-6953-43C1-AA4B-D7DD8CA6C024}" srcOrd="0" destOrd="0" presId="urn:microsoft.com/office/officeart/2005/8/layout/process2"/>
    <dgm:cxn modelId="{0D6D8F67-3B09-419D-ACAF-88637084A8CC}" type="presOf" srcId="{0E94B491-8AC2-4FED-BD59-90BAD251EADE}" destId="{F7A3E472-080D-4B71-A5CE-2F84A29835D2}" srcOrd="0" destOrd="0" presId="urn:microsoft.com/office/officeart/2005/8/layout/process2"/>
    <dgm:cxn modelId="{604868C1-40E3-470F-B49D-2CF70195E02B}" srcId="{DFDB0184-B43A-4084-A306-039DFC8C8E5C}" destId="{0E94B491-8AC2-4FED-BD59-90BAD251EADE}" srcOrd="1" destOrd="0" parTransId="{E9BC5571-4A3E-45B6-834B-EC3C2B60EDEE}" sibTransId="{86908A5C-8355-4EB0-850A-2E055B946859}"/>
    <dgm:cxn modelId="{24B6F012-FEF1-411D-A573-2F4E95B9CA03}" type="presOf" srcId="{E2B856E8-9D93-4AC4-84C8-0C7A03047A81}" destId="{74DE680A-8024-4B85-AF0C-34F1CEBC3389}" srcOrd="0" destOrd="0" presId="urn:microsoft.com/office/officeart/2005/8/layout/process2"/>
    <dgm:cxn modelId="{ED495199-B769-4F62-A253-C45E4040FF84}" type="presOf" srcId="{E2B856E8-9D93-4AC4-84C8-0C7A03047A81}" destId="{32CD1114-4171-4A7D-86FD-47BC5B5BA06E}" srcOrd="1" destOrd="0" presId="urn:microsoft.com/office/officeart/2005/8/layout/process2"/>
    <dgm:cxn modelId="{4070BF2A-1487-4A2E-911C-CEB11A18EBF9}" type="presOf" srcId="{D2679F87-2859-4C67-B176-E68D45B161C0}" destId="{D49832A0-2B3B-4DAF-BB81-768064F54742}" srcOrd="0" destOrd="0" presId="urn:microsoft.com/office/officeart/2005/8/layout/process2"/>
    <dgm:cxn modelId="{F1F62A6D-C106-4B71-81E5-D8D8CD8D9874}" type="presOf" srcId="{5454C9A9-984B-4153-8E5C-9DFFEC2AF9A6}" destId="{750BED2A-C00C-4A9A-BCE9-1149BE216355}" srcOrd="0" destOrd="0" presId="urn:microsoft.com/office/officeart/2005/8/layout/process2"/>
    <dgm:cxn modelId="{C18CCE2F-BE9B-4520-9943-BF12B7840054}" srcId="{DFDB0184-B43A-4084-A306-039DFC8C8E5C}" destId="{A7DCA1C4-C93A-4036-AFB7-EF9E59ED4629}" srcOrd="3" destOrd="0" parTransId="{09426D43-9ED4-40FB-AFF9-F41F6FCE0390}" sibTransId="{8CE56BD3-5C93-4B34-9CA0-1E9CD30D949E}"/>
    <dgm:cxn modelId="{21898FF9-FEA9-4964-B9A0-448E9F9E2F0B}" type="presOf" srcId="{86908A5C-8355-4EB0-850A-2E055B946859}" destId="{E2AAEA4E-2B75-4F23-9568-1238A31B143F}" srcOrd="1" destOrd="0" presId="urn:microsoft.com/office/officeart/2005/8/layout/process2"/>
    <dgm:cxn modelId="{4D35295C-92E6-4196-B77B-0D58AA97BE05}" type="presOf" srcId="{5454C9A9-984B-4153-8E5C-9DFFEC2AF9A6}" destId="{3BA2A6A4-7C62-4FC1-A214-62D1996F955E}" srcOrd="1" destOrd="0" presId="urn:microsoft.com/office/officeart/2005/8/layout/process2"/>
    <dgm:cxn modelId="{BAE06E4C-5826-41AA-A52E-30A95C96E8FF}" type="presOf" srcId="{A7DCA1C4-C93A-4036-AFB7-EF9E59ED4629}" destId="{83A2239A-3CA4-4692-A54D-EF46477076DD}" srcOrd="0" destOrd="0" presId="urn:microsoft.com/office/officeart/2005/8/layout/process2"/>
    <dgm:cxn modelId="{8F96ECF0-A61F-4AAB-8460-3BB1E5F9EE41}" srcId="{DFDB0184-B43A-4084-A306-039DFC8C8E5C}" destId="{AE031FD4-207E-47D7-BA39-AC535F5591B2}" srcOrd="2" destOrd="0" parTransId="{9DB073A2-E844-4F80-A5FF-AF51BDFDA172}" sibTransId="{5454C9A9-984B-4153-8E5C-9DFFEC2AF9A6}"/>
    <dgm:cxn modelId="{1073B529-9C09-4B8A-8D4B-D85DC0F9C80D}" type="presParOf" srcId="{B9A91562-9A1A-4637-AD69-3CD8A71576AB}" destId="{D49832A0-2B3B-4DAF-BB81-768064F54742}" srcOrd="0" destOrd="0" presId="urn:microsoft.com/office/officeart/2005/8/layout/process2"/>
    <dgm:cxn modelId="{305CD38F-0C5C-49D4-8544-B7796AA41CFB}" type="presParOf" srcId="{B9A91562-9A1A-4637-AD69-3CD8A71576AB}" destId="{74DE680A-8024-4B85-AF0C-34F1CEBC3389}" srcOrd="1" destOrd="0" presId="urn:microsoft.com/office/officeart/2005/8/layout/process2"/>
    <dgm:cxn modelId="{693EC251-EC90-4F8A-8F01-91746C645C77}" type="presParOf" srcId="{74DE680A-8024-4B85-AF0C-34F1CEBC3389}" destId="{32CD1114-4171-4A7D-86FD-47BC5B5BA06E}" srcOrd="0" destOrd="0" presId="urn:microsoft.com/office/officeart/2005/8/layout/process2"/>
    <dgm:cxn modelId="{775A7BEB-6852-423C-AEB5-3A699E92BDC3}" type="presParOf" srcId="{B9A91562-9A1A-4637-AD69-3CD8A71576AB}" destId="{F7A3E472-080D-4B71-A5CE-2F84A29835D2}" srcOrd="2" destOrd="0" presId="urn:microsoft.com/office/officeart/2005/8/layout/process2"/>
    <dgm:cxn modelId="{F5F1CA98-A5B7-4AE0-90DB-18D4F721DC35}" type="presParOf" srcId="{B9A91562-9A1A-4637-AD69-3CD8A71576AB}" destId="{FAAD93B7-6953-43C1-AA4B-D7DD8CA6C024}" srcOrd="3" destOrd="0" presId="urn:microsoft.com/office/officeart/2005/8/layout/process2"/>
    <dgm:cxn modelId="{55879E29-5A2A-43E6-B1B6-8F34497B2685}" type="presParOf" srcId="{FAAD93B7-6953-43C1-AA4B-D7DD8CA6C024}" destId="{E2AAEA4E-2B75-4F23-9568-1238A31B143F}" srcOrd="0" destOrd="0" presId="urn:microsoft.com/office/officeart/2005/8/layout/process2"/>
    <dgm:cxn modelId="{0E35D79D-F654-4426-BCD4-979B4E301C6B}" type="presParOf" srcId="{B9A91562-9A1A-4637-AD69-3CD8A71576AB}" destId="{30A722D6-6633-4803-91B3-E1FC809B6336}" srcOrd="4" destOrd="0" presId="urn:microsoft.com/office/officeart/2005/8/layout/process2"/>
    <dgm:cxn modelId="{DDC71CCB-CF53-4B7E-A004-A04A76CB6401}" type="presParOf" srcId="{B9A91562-9A1A-4637-AD69-3CD8A71576AB}" destId="{750BED2A-C00C-4A9A-BCE9-1149BE216355}" srcOrd="5" destOrd="0" presId="urn:microsoft.com/office/officeart/2005/8/layout/process2"/>
    <dgm:cxn modelId="{7145D9DA-0FF1-4AB8-8F5C-B75FD9733ACE}" type="presParOf" srcId="{750BED2A-C00C-4A9A-BCE9-1149BE216355}" destId="{3BA2A6A4-7C62-4FC1-A214-62D1996F955E}" srcOrd="0" destOrd="0" presId="urn:microsoft.com/office/officeart/2005/8/layout/process2"/>
    <dgm:cxn modelId="{4F84222A-79E1-4A32-9B38-FC34A0FB20E7}" type="presParOf" srcId="{B9A91562-9A1A-4637-AD69-3CD8A71576AB}" destId="{83A2239A-3CA4-4692-A54D-EF46477076D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CB44-6E7E-4EEE-89AA-A616E9677895}">
      <dsp:nvSpPr>
        <dsp:cNvPr id="0" name=""/>
        <dsp:cNvSpPr/>
      </dsp:nvSpPr>
      <dsp:spPr>
        <a:xfrm rot="10800000">
          <a:off x="1278525" y="1679"/>
          <a:ext cx="3961706" cy="112260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039" tIns="68580" rIns="128016" bIns="68580" numCol="1" spcCol="1270" anchor="t" anchorCtr="0">
          <a:noAutofit/>
        </a:bodyPr>
        <a:lstStyle/>
        <a:p>
          <a:pPr lvl="0" algn="l" defTabSz="800100">
            <a:lnSpc>
              <a:spcPct val="90000"/>
            </a:lnSpc>
            <a:spcBef>
              <a:spcPct val="0"/>
            </a:spcBef>
            <a:spcAft>
              <a:spcPct val="35000"/>
            </a:spcAft>
          </a:pPr>
          <a:r>
            <a:rPr lang="en-US" sz="1800" kern="1200" noProof="0" dirty="0"/>
            <a:t>Conceptual data model</a:t>
          </a:r>
        </a:p>
        <a:p>
          <a:pPr marL="114300" lvl="1" indent="-114300" algn="l" defTabSz="622300">
            <a:lnSpc>
              <a:spcPct val="90000"/>
            </a:lnSpc>
            <a:spcBef>
              <a:spcPct val="0"/>
            </a:spcBef>
            <a:spcAft>
              <a:spcPct val="15000"/>
            </a:spcAft>
            <a:buChar char="••"/>
          </a:pPr>
          <a:r>
            <a:rPr lang="en-US" sz="1400" kern="1200" noProof="0" dirty="0"/>
            <a:t>User’s view</a:t>
          </a:r>
        </a:p>
        <a:p>
          <a:pPr marL="114300" lvl="1" indent="-114300" algn="l" defTabSz="622300">
            <a:lnSpc>
              <a:spcPct val="90000"/>
            </a:lnSpc>
            <a:spcBef>
              <a:spcPct val="0"/>
            </a:spcBef>
            <a:spcAft>
              <a:spcPct val="15000"/>
            </a:spcAft>
            <a:buChar char="••"/>
          </a:pPr>
          <a:r>
            <a:rPr lang="en-US" sz="1400" kern="1200" noProof="0" dirty="0"/>
            <a:t>Independence of physical implementation</a:t>
          </a:r>
        </a:p>
      </dsp:txBody>
      <dsp:txXfrm rot="10800000">
        <a:off x="1559177" y="1679"/>
        <a:ext cx="3681054" cy="1122607"/>
      </dsp:txXfrm>
    </dsp:sp>
    <dsp:sp modelId="{7FB8CBA5-CEFC-4FB4-AA03-900AF03C365C}">
      <dsp:nvSpPr>
        <dsp:cNvPr id="0" name=""/>
        <dsp:cNvSpPr/>
      </dsp:nvSpPr>
      <dsp:spPr>
        <a:xfrm>
          <a:off x="717221" y="1679"/>
          <a:ext cx="1122607" cy="1122607"/>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F7595-E896-4A1E-A426-98E676DEAFE4}">
      <dsp:nvSpPr>
        <dsp:cNvPr id="0" name=""/>
        <dsp:cNvSpPr/>
      </dsp:nvSpPr>
      <dsp:spPr>
        <a:xfrm rot="10800000">
          <a:off x="1278525" y="1459393"/>
          <a:ext cx="3961706" cy="1122607"/>
        </a:xfrm>
        <a:prstGeom prst="homePlat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039" tIns="68580" rIns="128016" bIns="68580" numCol="1" spcCol="1270" anchor="t" anchorCtr="0">
          <a:noAutofit/>
        </a:bodyPr>
        <a:lstStyle/>
        <a:p>
          <a:pPr lvl="0" algn="l" defTabSz="800100">
            <a:lnSpc>
              <a:spcPct val="90000"/>
            </a:lnSpc>
            <a:spcBef>
              <a:spcPct val="0"/>
            </a:spcBef>
            <a:spcAft>
              <a:spcPct val="35000"/>
            </a:spcAft>
          </a:pPr>
          <a:r>
            <a:rPr lang="en-US" sz="1800" kern="1200" noProof="0" dirty="0"/>
            <a:t>Logical data model</a:t>
          </a:r>
        </a:p>
        <a:p>
          <a:pPr marL="114300" lvl="1" indent="-114300" algn="l" defTabSz="622300">
            <a:lnSpc>
              <a:spcPct val="90000"/>
            </a:lnSpc>
            <a:spcBef>
              <a:spcPct val="0"/>
            </a:spcBef>
            <a:spcAft>
              <a:spcPct val="15000"/>
            </a:spcAft>
            <a:buChar char="••"/>
          </a:pPr>
          <a:r>
            <a:rPr lang="en-US" sz="1400" kern="1200" noProof="0" dirty="0"/>
            <a:t>Meets the requirements of the database system</a:t>
          </a:r>
        </a:p>
      </dsp:txBody>
      <dsp:txXfrm rot="10800000">
        <a:off x="1559177" y="1459393"/>
        <a:ext cx="3681054" cy="1122607"/>
      </dsp:txXfrm>
    </dsp:sp>
    <dsp:sp modelId="{E875E95F-A2BC-4007-883C-6D64A3988AED}">
      <dsp:nvSpPr>
        <dsp:cNvPr id="0" name=""/>
        <dsp:cNvSpPr/>
      </dsp:nvSpPr>
      <dsp:spPr>
        <a:xfrm>
          <a:off x="717221" y="1459393"/>
          <a:ext cx="1122607" cy="1122607"/>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CBC79-91B3-4A42-A29F-71397C521639}">
      <dsp:nvSpPr>
        <dsp:cNvPr id="0" name=""/>
        <dsp:cNvSpPr/>
      </dsp:nvSpPr>
      <dsp:spPr>
        <a:xfrm rot="10800000">
          <a:off x="1278525" y="2917108"/>
          <a:ext cx="3961706" cy="1122607"/>
        </a:xfrm>
        <a:prstGeom prst="homePlat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039" tIns="68580" rIns="128016" bIns="68580" numCol="1" spcCol="1270" anchor="t" anchorCtr="0">
          <a:noAutofit/>
        </a:bodyPr>
        <a:lstStyle/>
        <a:p>
          <a:pPr lvl="0" algn="l" defTabSz="800100">
            <a:lnSpc>
              <a:spcPct val="90000"/>
            </a:lnSpc>
            <a:spcBef>
              <a:spcPct val="0"/>
            </a:spcBef>
            <a:spcAft>
              <a:spcPct val="35000"/>
            </a:spcAft>
          </a:pPr>
          <a:r>
            <a:rPr lang="en-US" sz="1800" kern="1200" noProof="0" dirty="0"/>
            <a:t>Physical data mode</a:t>
          </a:r>
        </a:p>
        <a:p>
          <a:pPr marL="114300" lvl="1" indent="-114300" algn="l" defTabSz="622300">
            <a:lnSpc>
              <a:spcPct val="90000"/>
            </a:lnSpc>
            <a:spcBef>
              <a:spcPct val="0"/>
            </a:spcBef>
            <a:spcAft>
              <a:spcPct val="15000"/>
            </a:spcAft>
            <a:buChar char="••"/>
          </a:pPr>
          <a:r>
            <a:rPr lang="en-US" sz="1400" kern="1200" noProof="0" dirty="0"/>
            <a:t>Implementation within the database system</a:t>
          </a:r>
        </a:p>
      </dsp:txBody>
      <dsp:txXfrm rot="10800000">
        <a:off x="1559177" y="2917108"/>
        <a:ext cx="3681054" cy="1122607"/>
      </dsp:txXfrm>
    </dsp:sp>
    <dsp:sp modelId="{62DA60DF-3999-4266-AECE-F46E00F3E317}">
      <dsp:nvSpPr>
        <dsp:cNvPr id="0" name=""/>
        <dsp:cNvSpPr/>
      </dsp:nvSpPr>
      <dsp:spPr>
        <a:xfrm>
          <a:off x="717221" y="2917108"/>
          <a:ext cx="1122607" cy="1122607"/>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CB44-6E7E-4EEE-89AA-A616E9677895}">
      <dsp:nvSpPr>
        <dsp:cNvPr id="0" name=""/>
        <dsp:cNvSpPr/>
      </dsp:nvSpPr>
      <dsp:spPr>
        <a:xfrm rot="10800000">
          <a:off x="567881" y="632"/>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solidFill>
                <a:srgbClr val="FF0000"/>
              </a:solidFill>
            </a:rPr>
            <a:t>Conceptual data model</a:t>
          </a:r>
          <a:endParaRPr lang="en-US" sz="1500" kern="1200" dirty="0">
            <a:solidFill>
              <a:srgbClr val="FF0000"/>
            </a:solidFill>
          </a:endParaRPr>
        </a:p>
      </dsp:txBody>
      <dsp:txXfrm rot="10800000">
        <a:off x="706445" y="632"/>
        <a:ext cx="1565891" cy="554255"/>
      </dsp:txXfrm>
    </dsp:sp>
    <dsp:sp modelId="{7FB8CBA5-CEFC-4FB4-AA03-900AF03C365C}">
      <dsp:nvSpPr>
        <dsp:cNvPr id="0" name=""/>
        <dsp:cNvSpPr/>
      </dsp:nvSpPr>
      <dsp:spPr>
        <a:xfrm>
          <a:off x="290753" y="632"/>
          <a:ext cx="554255" cy="554255"/>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F7595-E896-4A1E-A426-98E676DEAFE4}">
      <dsp:nvSpPr>
        <dsp:cNvPr id="0" name=""/>
        <dsp:cNvSpPr/>
      </dsp:nvSpPr>
      <dsp:spPr>
        <a:xfrm rot="10800000">
          <a:off x="567881" y="720338"/>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t>Logical data model</a:t>
          </a:r>
          <a:endParaRPr lang="en-US" sz="1500" kern="1200" dirty="0"/>
        </a:p>
      </dsp:txBody>
      <dsp:txXfrm rot="10800000">
        <a:off x="706445" y="720338"/>
        <a:ext cx="1565891" cy="554255"/>
      </dsp:txXfrm>
    </dsp:sp>
    <dsp:sp modelId="{E875E95F-A2BC-4007-883C-6D64A3988AED}">
      <dsp:nvSpPr>
        <dsp:cNvPr id="0" name=""/>
        <dsp:cNvSpPr/>
      </dsp:nvSpPr>
      <dsp:spPr>
        <a:xfrm>
          <a:off x="290753" y="720338"/>
          <a:ext cx="554255" cy="554255"/>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CBC79-91B3-4A42-A29F-71397C521639}">
      <dsp:nvSpPr>
        <dsp:cNvPr id="0" name=""/>
        <dsp:cNvSpPr/>
      </dsp:nvSpPr>
      <dsp:spPr>
        <a:xfrm rot="10800000">
          <a:off x="567881" y="1440043"/>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t>Physical data model</a:t>
          </a:r>
          <a:endParaRPr lang="en-US" sz="1500" kern="1200" dirty="0"/>
        </a:p>
      </dsp:txBody>
      <dsp:txXfrm rot="10800000">
        <a:off x="706445" y="1440043"/>
        <a:ext cx="1565891" cy="554255"/>
      </dsp:txXfrm>
    </dsp:sp>
    <dsp:sp modelId="{62DA60DF-3999-4266-AECE-F46E00F3E317}">
      <dsp:nvSpPr>
        <dsp:cNvPr id="0" name=""/>
        <dsp:cNvSpPr/>
      </dsp:nvSpPr>
      <dsp:spPr>
        <a:xfrm>
          <a:off x="290753" y="1440043"/>
          <a:ext cx="554255" cy="55425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CB44-6E7E-4EEE-89AA-A616E9677895}">
      <dsp:nvSpPr>
        <dsp:cNvPr id="0" name=""/>
        <dsp:cNvSpPr/>
      </dsp:nvSpPr>
      <dsp:spPr>
        <a:xfrm rot="10800000">
          <a:off x="567881" y="632"/>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solidFill>
                <a:schemeClr val="bg1"/>
              </a:solidFill>
            </a:rPr>
            <a:t>Conceptual data model</a:t>
          </a:r>
          <a:endParaRPr lang="en-US" sz="1500" kern="1200" dirty="0">
            <a:solidFill>
              <a:schemeClr val="bg1"/>
            </a:solidFill>
          </a:endParaRPr>
        </a:p>
      </dsp:txBody>
      <dsp:txXfrm rot="10800000">
        <a:off x="706445" y="632"/>
        <a:ext cx="1565891" cy="554255"/>
      </dsp:txXfrm>
    </dsp:sp>
    <dsp:sp modelId="{7FB8CBA5-CEFC-4FB4-AA03-900AF03C365C}">
      <dsp:nvSpPr>
        <dsp:cNvPr id="0" name=""/>
        <dsp:cNvSpPr/>
      </dsp:nvSpPr>
      <dsp:spPr>
        <a:xfrm>
          <a:off x="290753" y="632"/>
          <a:ext cx="554255" cy="554255"/>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F7595-E896-4A1E-A426-98E676DEAFE4}">
      <dsp:nvSpPr>
        <dsp:cNvPr id="0" name=""/>
        <dsp:cNvSpPr/>
      </dsp:nvSpPr>
      <dsp:spPr>
        <a:xfrm rot="10800000">
          <a:off x="567881" y="720338"/>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solidFill>
                <a:srgbClr val="FF0000"/>
              </a:solidFill>
            </a:rPr>
            <a:t>Logical data model</a:t>
          </a:r>
          <a:endParaRPr lang="en-US" sz="1500" kern="1200" dirty="0">
            <a:solidFill>
              <a:srgbClr val="FF0000"/>
            </a:solidFill>
          </a:endParaRPr>
        </a:p>
      </dsp:txBody>
      <dsp:txXfrm rot="10800000">
        <a:off x="706445" y="720338"/>
        <a:ext cx="1565891" cy="554255"/>
      </dsp:txXfrm>
    </dsp:sp>
    <dsp:sp modelId="{E875E95F-A2BC-4007-883C-6D64A3988AED}">
      <dsp:nvSpPr>
        <dsp:cNvPr id="0" name=""/>
        <dsp:cNvSpPr/>
      </dsp:nvSpPr>
      <dsp:spPr>
        <a:xfrm>
          <a:off x="290753" y="720338"/>
          <a:ext cx="554255" cy="554255"/>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CBC79-91B3-4A42-A29F-71397C521639}">
      <dsp:nvSpPr>
        <dsp:cNvPr id="0" name=""/>
        <dsp:cNvSpPr/>
      </dsp:nvSpPr>
      <dsp:spPr>
        <a:xfrm rot="10800000">
          <a:off x="567881" y="1440043"/>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t>Physical data model</a:t>
          </a:r>
          <a:endParaRPr lang="en-US" sz="1500" kern="1200" dirty="0"/>
        </a:p>
      </dsp:txBody>
      <dsp:txXfrm rot="10800000">
        <a:off x="706445" y="1440043"/>
        <a:ext cx="1565891" cy="554255"/>
      </dsp:txXfrm>
    </dsp:sp>
    <dsp:sp modelId="{62DA60DF-3999-4266-AECE-F46E00F3E317}">
      <dsp:nvSpPr>
        <dsp:cNvPr id="0" name=""/>
        <dsp:cNvSpPr/>
      </dsp:nvSpPr>
      <dsp:spPr>
        <a:xfrm>
          <a:off x="290753" y="1440043"/>
          <a:ext cx="554255" cy="55425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CB44-6E7E-4EEE-89AA-A616E9677895}">
      <dsp:nvSpPr>
        <dsp:cNvPr id="0" name=""/>
        <dsp:cNvSpPr/>
      </dsp:nvSpPr>
      <dsp:spPr>
        <a:xfrm rot="10800000">
          <a:off x="567881" y="632"/>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solidFill>
                <a:schemeClr val="bg1"/>
              </a:solidFill>
            </a:rPr>
            <a:t>Conceptual data model</a:t>
          </a:r>
          <a:endParaRPr lang="en-US" sz="1500" kern="1200" dirty="0">
            <a:solidFill>
              <a:schemeClr val="bg1"/>
            </a:solidFill>
          </a:endParaRPr>
        </a:p>
      </dsp:txBody>
      <dsp:txXfrm rot="10800000">
        <a:off x="706445" y="632"/>
        <a:ext cx="1565891" cy="554255"/>
      </dsp:txXfrm>
    </dsp:sp>
    <dsp:sp modelId="{7FB8CBA5-CEFC-4FB4-AA03-900AF03C365C}">
      <dsp:nvSpPr>
        <dsp:cNvPr id="0" name=""/>
        <dsp:cNvSpPr/>
      </dsp:nvSpPr>
      <dsp:spPr>
        <a:xfrm>
          <a:off x="290753" y="632"/>
          <a:ext cx="554255" cy="554255"/>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F7595-E896-4A1E-A426-98E676DEAFE4}">
      <dsp:nvSpPr>
        <dsp:cNvPr id="0" name=""/>
        <dsp:cNvSpPr/>
      </dsp:nvSpPr>
      <dsp:spPr>
        <a:xfrm rot="10800000">
          <a:off x="567881" y="720338"/>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t>Logical data model</a:t>
          </a:r>
          <a:endParaRPr lang="en-US" sz="1500" kern="1200" dirty="0"/>
        </a:p>
      </dsp:txBody>
      <dsp:txXfrm rot="10800000">
        <a:off x="706445" y="720338"/>
        <a:ext cx="1565891" cy="554255"/>
      </dsp:txXfrm>
    </dsp:sp>
    <dsp:sp modelId="{E875E95F-A2BC-4007-883C-6D64A3988AED}">
      <dsp:nvSpPr>
        <dsp:cNvPr id="0" name=""/>
        <dsp:cNvSpPr/>
      </dsp:nvSpPr>
      <dsp:spPr>
        <a:xfrm>
          <a:off x="290753" y="720338"/>
          <a:ext cx="554255" cy="554255"/>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CBC79-91B3-4A42-A29F-71397C521639}">
      <dsp:nvSpPr>
        <dsp:cNvPr id="0" name=""/>
        <dsp:cNvSpPr/>
      </dsp:nvSpPr>
      <dsp:spPr>
        <a:xfrm rot="10800000">
          <a:off x="567881" y="1440043"/>
          <a:ext cx="1704455" cy="5542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11" tIns="57150" rIns="106680" bIns="57150" numCol="1" spcCol="1270" anchor="ctr" anchorCtr="0">
          <a:noAutofit/>
        </a:bodyPr>
        <a:lstStyle/>
        <a:p>
          <a:pPr lvl="0" algn="ctr" defTabSz="666750">
            <a:lnSpc>
              <a:spcPct val="90000"/>
            </a:lnSpc>
            <a:spcBef>
              <a:spcPct val="0"/>
            </a:spcBef>
            <a:spcAft>
              <a:spcPct val="35000"/>
            </a:spcAft>
          </a:pPr>
          <a:r>
            <a:rPr lang="hu-HU" sz="1500" kern="1200" dirty="0">
              <a:solidFill>
                <a:srgbClr val="FF0000"/>
              </a:solidFill>
            </a:rPr>
            <a:t>Physical data model</a:t>
          </a:r>
          <a:endParaRPr lang="en-US" sz="1500" kern="1200" dirty="0">
            <a:solidFill>
              <a:srgbClr val="FF0000"/>
            </a:solidFill>
          </a:endParaRPr>
        </a:p>
      </dsp:txBody>
      <dsp:txXfrm rot="10800000">
        <a:off x="706445" y="1440043"/>
        <a:ext cx="1565891" cy="554255"/>
      </dsp:txXfrm>
    </dsp:sp>
    <dsp:sp modelId="{62DA60DF-3999-4266-AECE-F46E00F3E317}">
      <dsp:nvSpPr>
        <dsp:cNvPr id="0" name=""/>
        <dsp:cNvSpPr/>
      </dsp:nvSpPr>
      <dsp:spPr>
        <a:xfrm>
          <a:off x="290753" y="1440043"/>
          <a:ext cx="554255" cy="55425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832A0-2B3B-4DAF-BB81-768064F54742}">
      <dsp:nvSpPr>
        <dsp:cNvPr id="0" name=""/>
        <dsp:cNvSpPr/>
      </dsp:nvSpPr>
      <dsp:spPr>
        <a:xfrm>
          <a:off x="75826" y="1063"/>
          <a:ext cx="712208" cy="395671"/>
        </a:xfrm>
        <a:prstGeom prst="roundRect">
          <a:avLst>
            <a:gd name="adj" fmla="val 1000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hu-HU" sz="1700" kern="1200" dirty="0"/>
            <a:t>1NF</a:t>
          </a:r>
          <a:endParaRPr lang="en-US" sz="1700" kern="1200" dirty="0"/>
        </a:p>
      </dsp:txBody>
      <dsp:txXfrm>
        <a:off x="87415" y="12652"/>
        <a:ext cx="689030" cy="372493"/>
      </dsp:txXfrm>
    </dsp:sp>
    <dsp:sp modelId="{74DE680A-8024-4B85-AF0C-34F1CEBC3389}">
      <dsp:nvSpPr>
        <dsp:cNvPr id="0" name=""/>
        <dsp:cNvSpPr/>
      </dsp:nvSpPr>
      <dsp:spPr>
        <a:xfrm rot="5400000">
          <a:off x="357742" y="406626"/>
          <a:ext cx="148376" cy="1780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378515" y="421464"/>
        <a:ext cx="106832" cy="103863"/>
      </dsp:txXfrm>
    </dsp:sp>
    <dsp:sp modelId="{F7A3E472-080D-4B71-A5CE-2F84A29835D2}">
      <dsp:nvSpPr>
        <dsp:cNvPr id="0" name=""/>
        <dsp:cNvSpPr/>
      </dsp:nvSpPr>
      <dsp:spPr>
        <a:xfrm>
          <a:off x="75826" y="594570"/>
          <a:ext cx="712208" cy="395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hu-HU" sz="1700" kern="1200" dirty="0"/>
            <a:t>2NF</a:t>
          </a:r>
          <a:endParaRPr lang="en-US" sz="1700" kern="1200" dirty="0"/>
        </a:p>
      </dsp:txBody>
      <dsp:txXfrm>
        <a:off x="87415" y="606159"/>
        <a:ext cx="689030" cy="372493"/>
      </dsp:txXfrm>
    </dsp:sp>
    <dsp:sp modelId="{FAAD93B7-6953-43C1-AA4B-D7DD8CA6C024}">
      <dsp:nvSpPr>
        <dsp:cNvPr id="0" name=""/>
        <dsp:cNvSpPr/>
      </dsp:nvSpPr>
      <dsp:spPr>
        <a:xfrm rot="5400000">
          <a:off x="357742" y="1000133"/>
          <a:ext cx="148376" cy="1780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378515" y="1014971"/>
        <a:ext cx="106832" cy="103863"/>
      </dsp:txXfrm>
    </dsp:sp>
    <dsp:sp modelId="{30A722D6-6633-4803-91B3-E1FC809B6336}">
      <dsp:nvSpPr>
        <dsp:cNvPr id="0" name=""/>
        <dsp:cNvSpPr/>
      </dsp:nvSpPr>
      <dsp:spPr>
        <a:xfrm>
          <a:off x="75826" y="1188077"/>
          <a:ext cx="712208" cy="395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hu-HU" sz="1700" kern="1200" dirty="0"/>
            <a:t>3NF</a:t>
          </a:r>
          <a:endParaRPr lang="en-US" sz="1700" kern="1200" dirty="0"/>
        </a:p>
      </dsp:txBody>
      <dsp:txXfrm>
        <a:off x="87415" y="1199666"/>
        <a:ext cx="689030" cy="372493"/>
      </dsp:txXfrm>
    </dsp:sp>
    <dsp:sp modelId="{750BED2A-C00C-4A9A-BCE9-1149BE216355}">
      <dsp:nvSpPr>
        <dsp:cNvPr id="0" name=""/>
        <dsp:cNvSpPr/>
      </dsp:nvSpPr>
      <dsp:spPr>
        <a:xfrm rot="5400000">
          <a:off x="357742" y="1593641"/>
          <a:ext cx="148376" cy="1780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378515" y="1608479"/>
        <a:ext cx="106832" cy="103863"/>
      </dsp:txXfrm>
    </dsp:sp>
    <dsp:sp modelId="{83A2239A-3CA4-4692-A54D-EF46477076DD}">
      <dsp:nvSpPr>
        <dsp:cNvPr id="0" name=""/>
        <dsp:cNvSpPr/>
      </dsp:nvSpPr>
      <dsp:spPr>
        <a:xfrm>
          <a:off x="75826" y="1781584"/>
          <a:ext cx="712208" cy="395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hu-HU" sz="1700" kern="1200" dirty="0"/>
            <a:t>BCNF</a:t>
          </a:r>
          <a:endParaRPr lang="en-US" sz="1700" kern="1200" dirty="0"/>
        </a:p>
      </dsp:txBody>
      <dsp:txXfrm>
        <a:off x="87415" y="1793173"/>
        <a:ext cx="689030" cy="37249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GB" dirty="0" smtClean="0"/>
              <a:t>A </a:t>
            </a:r>
            <a:r>
              <a:rPr lang="en-GB" dirty="0" err="1" smtClean="0"/>
              <a:t>kurzus</a:t>
            </a:r>
            <a:r>
              <a:rPr lang="en-GB" dirty="0" smtClean="0"/>
              <a:t> </a:t>
            </a:r>
            <a:r>
              <a:rPr lang="en-GB" dirty="0" err="1" smtClean="0"/>
              <a:t>során</a:t>
            </a:r>
            <a:r>
              <a:rPr lang="en-GB" dirty="0" smtClean="0"/>
              <a:t> </a:t>
            </a:r>
            <a:r>
              <a:rPr lang="en-GB" dirty="0" err="1" smtClean="0"/>
              <a:t>két</a:t>
            </a:r>
            <a:r>
              <a:rPr lang="en-GB" dirty="0" smtClean="0"/>
              <a:t> </a:t>
            </a:r>
            <a:r>
              <a:rPr lang="en-GB" dirty="0" err="1" smtClean="0"/>
              <a:t>tesztre</a:t>
            </a:r>
            <a:r>
              <a:rPr lang="en-GB" dirty="0" smtClean="0"/>
              <a:t> </a:t>
            </a:r>
            <a:r>
              <a:rPr lang="en-GB" dirty="0" err="1" smtClean="0"/>
              <a:t>kerül</a:t>
            </a:r>
            <a:r>
              <a:rPr lang="en-GB" dirty="0" smtClean="0"/>
              <a:t> </a:t>
            </a:r>
            <a:r>
              <a:rPr lang="en-GB" dirty="0" err="1" smtClean="0"/>
              <a:t>sor</a:t>
            </a:r>
            <a:r>
              <a:rPr lang="en-GB" dirty="0" smtClean="0"/>
              <a:t>: </a:t>
            </a:r>
            <a:endParaRPr lang="hu-HU" dirty="0" smtClean="0"/>
          </a:p>
          <a:p>
            <a:pPr marL="228600" indent="-228600">
              <a:buAutoNum type="arabicPeriod"/>
            </a:pPr>
            <a:r>
              <a:rPr lang="en-GB" dirty="0" err="1" smtClean="0"/>
              <a:t>teszt</a:t>
            </a:r>
            <a:r>
              <a:rPr lang="en-GB" dirty="0" smtClean="0"/>
              <a:t>: 5. </a:t>
            </a:r>
            <a:r>
              <a:rPr lang="en-GB" dirty="0" err="1" smtClean="0"/>
              <a:t>héten</a:t>
            </a:r>
            <a:r>
              <a:rPr lang="en-GB" dirty="0" smtClean="0"/>
              <a:t>. </a:t>
            </a:r>
            <a:r>
              <a:rPr lang="en-GB" dirty="0" err="1" smtClean="0"/>
              <a:t>Téma</a:t>
            </a:r>
            <a:r>
              <a:rPr lang="en-GB" dirty="0" smtClean="0"/>
              <a:t>: </a:t>
            </a:r>
            <a:r>
              <a:rPr lang="en-GB" dirty="0" err="1" smtClean="0"/>
              <a:t>Relációs</a:t>
            </a:r>
            <a:r>
              <a:rPr lang="en-GB" dirty="0" smtClean="0"/>
              <a:t> </a:t>
            </a:r>
            <a:r>
              <a:rPr lang="en-GB" dirty="0" err="1" smtClean="0"/>
              <a:t>adatbázisok</a:t>
            </a:r>
            <a:r>
              <a:rPr lang="en-GB" dirty="0" smtClean="0"/>
              <a:t>, tuning. </a:t>
            </a:r>
            <a:r>
              <a:rPr lang="en-GB" dirty="0" err="1" smtClean="0"/>
              <a:t>Elmélet</a:t>
            </a:r>
            <a:r>
              <a:rPr lang="en-GB" dirty="0" smtClean="0"/>
              <a:t> </a:t>
            </a:r>
            <a:r>
              <a:rPr lang="en-GB" dirty="0" err="1" smtClean="0"/>
              <a:t>és</a:t>
            </a:r>
            <a:r>
              <a:rPr lang="en-GB" dirty="0" smtClean="0"/>
              <a:t> </a:t>
            </a:r>
            <a:r>
              <a:rPr lang="en-GB" dirty="0" err="1" smtClean="0"/>
              <a:t>gyakorlat</a:t>
            </a:r>
            <a:r>
              <a:rPr lang="en-GB" dirty="0" smtClean="0"/>
              <a:t> (40 </a:t>
            </a:r>
            <a:r>
              <a:rPr lang="en-GB" dirty="0" err="1" smtClean="0"/>
              <a:t>pont</a:t>
            </a:r>
            <a:r>
              <a:rPr lang="en-GB" dirty="0" smtClean="0"/>
              <a:t>). </a:t>
            </a:r>
            <a:endParaRPr lang="hu-HU" dirty="0" smtClean="0"/>
          </a:p>
          <a:p>
            <a:pPr marL="228600" indent="-228600">
              <a:buAutoNum type="arabicPeriod"/>
            </a:pPr>
            <a:r>
              <a:rPr lang="en-GB" dirty="0" err="1" smtClean="0"/>
              <a:t>teszt</a:t>
            </a:r>
            <a:r>
              <a:rPr lang="en-GB" dirty="0" smtClean="0"/>
              <a:t>: 13. </a:t>
            </a:r>
            <a:r>
              <a:rPr lang="en-GB" dirty="0" err="1" smtClean="0"/>
              <a:t>héten</a:t>
            </a:r>
            <a:r>
              <a:rPr lang="en-GB" dirty="0" smtClean="0"/>
              <a:t>. </a:t>
            </a:r>
            <a:r>
              <a:rPr lang="en-GB" dirty="0" err="1" smtClean="0"/>
              <a:t>Téma</a:t>
            </a:r>
            <a:r>
              <a:rPr lang="en-GB" dirty="0" smtClean="0"/>
              <a:t>: Big data </a:t>
            </a:r>
            <a:r>
              <a:rPr lang="en-GB" dirty="0" err="1" smtClean="0"/>
              <a:t>és</a:t>
            </a:r>
            <a:r>
              <a:rPr lang="en-GB" dirty="0" smtClean="0"/>
              <a:t> Spark. </a:t>
            </a:r>
            <a:r>
              <a:rPr lang="en-GB" dirty="0" err="1" smtClean="0"/>
              <a:t>Elmélet</a:t>
            </a:r>
            <a:r>
              <a:rPr lang="en-GB" dirty="0" smtClean="0"/>
              <a:t> (10 </a:t>
            </a:r>
            <a:r>
              <a:rPr lang="en-GB" dirty="0" err="1" smtClean="0"/>
              <a:t>pont</a:t>
            </a:r>
            <a:r>
              <a:rPr lang="en-GB" dirty="0" smtClean="0"/>
              <a:t>). </a:t>
            </a:r>
            <a:endParaRPr lang="hu-HU" dirty="0" smtClean="0"/>
          </a:p>
          <a:p>
            <a:pPr marL="0" indent="0">
              <a:buNone/>
            </a:pPr>
            <a:r>
              <a:rPr lang="en-GB" dirty="0" err="1" smtClean="0"/>
              <a:t>Az</a:t>
            </a:r>
            <a:r>
              <a:rPr lang="en-GB" dirty="0" smtClean="0"/>
              <a:t> </a:t>
            </a:r>
            <a:r>
              <a:rPr lang="en-GB" dirty="0" err="1" smtClean="0"/>
              <a:t>évközi</a:t>
            </a:r>
            <a:r>
              <a:rPr lang="en-GB" dirty="0" smtClean="0"/>
              <a:t> </a:t>
            </a:r>
            <a:r>
              <a:rPr lang="en-GB" dirty="0" err="1" smtClean="0"/>
              <a:t>jegy</a:t>
            </a:r>
            <a:r>
              <a:rPr lang="en-GB" dirty="0" smtClean="0"/>
              <a:t> </a:t>
            </a:r>
            <a:r>
              <a:rPr lang="en-GB" dirty="0" err="1" smtClean="0"/>
              <a:t>megszerzésének</a:t>
            </a:r>
            <a:r>
              <a:rPr lang="en-GB" dirty="0" smtClean="0"/>
              <a:t> </a:t>
            </a:r>
            <a:r>
              <a:rPr lang="en-GB" dirty="0" err="1" smtClean="0"/>
              <a:t>feltétele</a:t>
            </a:r>
            <a:r>
              <a:rPr lang="en-GB" dirty="0" smtClean="0"/>
              <a:t>: </a:t>
            </a:r>
            <a:r>
              <a:rPr lang="en-GB" dirty="0" err="1" smtClean="0"/>
              <a:t>mindkét</a:t>
            </a:r>
            <a:r>
              <a:rPr lang="en-GB" dirty="0" smtClean="0"/>
              <a:t> </a:t>
            </a:r>
            <a:r>
              <a:rPr lang="en-GB" dirty="0" err="1" smtClean="0"/>
              <a:t>teszt</a:t>
            </a:r>
            <a:r>
              <a:rPr lang="en-GB" dirty="0" smtClean="0"/>
              <a:t> </a:t>
            </a:r>
            <a:r>
              <a:rPr lang="en-GB" dirty="0" err="1" smtClean="0"/>
              <a:t>és</a:t>
            </a:r>
            <a:r>
              <a:rPr lang="en-GB" dirty="0" smtClean="0"/>
              <a:t> a </a:t>
            </a:r>
            <a:r>
              <a:rPr lang="en-GB" dirty="0" err="1" smtClean="0"/>
              <a:t>házi</a:t>
            </a:r>
            <a:r>
              <a:rPr lang="en-GB" dirty="0" smtClean="0"/>
              <a:t> </a:t>
            </a:r>
            <a:r>
              <a:rPr lang="en-GB" dirty="0" err="1" smtClean="0"/>
              <a:t>feladatok</a:t>
            </a:r>
            <a:r>
              <a:rPr lang="en-GB" dirty="0" smtClean="0"/>
              <a:t> </a:t>
            </a:r>
            <a:r>
              <a:rPr lang="en-GB" dirty="0" err="1" smtClean="0"/>
              <a:t>egyenkénti</a:t>
            </a:r>
            <a:r>
              <a:rPr lang="en-GB" dirty="0" smtClean="0"/>
              <a:t> </a:t>
            </a:r>
            <a:r>
              <a:rPr lang="en-GB" dirty="0" err="1" smtClean="0"/>
              <a:t>legalább</a:t>
            </a:r>
            <a:r>
              <a:rPr lang="en-GB" dirty="0" smtClean="0"/>
              <a:t> 51%-</a:t>
            </a:r>
            <a:r>
              <a:rPr lang="en-GB" dirty="0" err="1" smtClean="0"/>
              <a:t>os</a:t>
            </a:r>
            <a:r>
              <a:rPr lang="en-GB" dirty="0" smtClean="0"/>
              <a:t> </a:t>
            </a:r>
            <a:r>
              <a:rPr lang="en-GB" dirty="0" err="1" smtClean="0"/>
              <a:t>teljesítése</a:t>
            </a:r>
            <a:r>
              <a:rPr lang="en-GB" dirty="0" smtClean="0"/>
              <a:t>. </a:t>
            </a:r>
            <a:r>
              <a:rPr lang="en-GB" dirty="0" err="1" smtClean="0"/>
              <a:t>Heti</a:t>
            </a:r>
            <a:r>
              <a:rPr lang="en-GB" dirty="0" smtClean="0"/>
              <a:t> </a:t>
            </a:r>
            <a:r>
              <a:rPr lang="en-GB" dirty="0" err="1" smtClean="0"/>
              <a:t>összefoglalókat</a:t>
            </a:r>
            <a:r>
              <a:rPr lang="en-GB" dirty="0" smtClean="0"/>
              <a:t> </a:t>
            </a:r>
            <a:r>
              <a:rPr lang="en-GB" dirty="0" err="1" smtClean="0"/>
              <a:t>kell</a:t>
            </a:r>
            <a:r>
              <a:rPr lang="en-GB" dirty="0" smtClean="0"/>
              <a:t> </a:t>
            </a:r>
            <a:r>
              <a:rPr lang="en-GB" dirty="0" err="1" smtClean="0"/>
              <a:t>írni</a:t>
            </a:r>
            <a:r>
              <a:rPr lang="en-GB" dirty="0" smtClean="0"/>
              <a:t> </a:t>
            </a:r>
            <a:r>
              <a:rPr lang="en-GB" dirty="0" err="1" smtClean="0"/>
              <a:t>az</a:t>
            </a:r>
            <a:r>
              <a:rPr lang="en-GB" dirty="0" smtClean="0"/>
              <a:t> </a:t>
            </a:r>
            <a:r>
              <a:rPr lang="en-GB" dirty="0" err="1" smtClean="0"/>
              <a:t>előadásokról</a:t>
            </a:r>
            <a:r>
              <a:rPr lang="en-GB" dirty="0" smtClean="0"/>
              <a:t> (20 </a:t>
            </a:r>
            <a:r>
              <a:rPr lang="en-GB" dirty="0" err="1" smtClean="0"/>
              <a:t>pont</a:t>
            </a:r>
            <a:r>
              <a:rPr lang="en-GB" dirty="0" smtClean="0"/>
              <a:t>)*.</a:t>
            </a:r>
            <a:endParaRPr lang="hu-HU" dirty="0" smtClean="0"/>
          </a:p>
          <a:p>
            <a:pPr marL="0" indent="0">
              <a:buNone/>
            </a:pPr>
            <a:r>
              <a:rPr lang="en-GB" dirty="0" smtClean="0"/>
              <a:t> A </a:t>
            </a:r>
            <a:r>
              <a:rPr lang="en-GB" dirty="0" err="1" smtClean="0"/>
              <a:t>hallgatónak</a:t>
            </a:r>
            <a:r>
              <a:rPr lang="en-GB" dirty="0" smtClean="0"/>
              <a:t> </a:t>
            </a:r>
            <a:r>
              <a:rPr lang="en-GB" dirty="0" err="1" smtClean="0"/>
              <a:t>házi</a:t>
            </a:r>
            <a:r>
              <a:rPr lang="en-GB" dirty="0" smtClean="0"/>
              <a:t> </a:t>
            </a:r>
            <a:r>
              <a:rPr lang="en-GB" dirty="0" err="1" smtClean="0"/>
              <a:t>feladatot</a:t>
            </a:r>
            <a:r>
              <a:rPr lang="en-GB" dirty="0" smtClean="0"/>
              <a:t> </a:t>
            </a:r>
            <a:r>
              <a:rPr lang="en-GB" dirty="0" err="1" smtClean="0"/>
              <a:t>kell</a:t>
            </a:r>
            <a:r>
              <a:rPr lang="en-GB" dirty="0" smtClean="0"/>
              <a:t> </a:t>
            </a:r>
            <a:r>
              <a:rPr lang="en-GB" dirty="0" err="1" smtClean="0"/>
              <a:t>megoldania</a:t>
            </a:r>
            <a:r>
              <a:rPr lang="en-GB" dirty="0" smtClean="0"/>
              <a:t> a Cassandra, MongoDB </a:t>
            </a:r>
            <a:r>
              <a:rPr lang="en-GB" dirty="0" err="1" smtClean="0"/>
              <a:t>és</a:t>
            </a:r>
            <a:r>
              <a:rPr lang="en-GB" dirty="0" smtClean="0"/>
              <a:t> Spark </a:t>
            </a:r>
            <a:r>
              <a:rPr lang="en-GB" dirty="0" err="1" smtClean="0"/>
              <a:t>témakörökben</a:t>
            </a:r>
            <a:r>
              <a:rPr lang="en-GB" dirty="0" smtClean="0"/>
              <a:t> (30 </a:t>
            </a:r>
            <a:r>
              <a:rPr lang="en-GB" dirty="0" err="1" smtClean="0"/>
              <a:t>pont</a:t>
            </a:r>
            <a:r>
              <a:rPr lang="en-GB" dirty="0" smtClean="0"/>
              <a:t>). </a:t>
            </a:r>
            <a:endParaRPr lang="hu-HU" dirty="0" smtClean="0"/>
          </a:p>
          <a:p>
            <a:pPr marL="0" indent="0">
              <a:buNone/>
            </a:pPr>
            <a:r>
              <a:rPr lang="en-GB" dirty="0" err="1" smtClean="0"/>
              <a:t>Az</a:t>
            </a:r>
            <a:r>
              <a:rPr lang="en-GB" dirty="0" smtClean="0"/>
              <a:t> a </a:t>
            </a:r>
            <a:r>
              <a:rPr lang="en-GB" dirty="0" err="1" smtClean="0"/>
              <a:t>hallgató</a:t>
            </a:r>
            <a:r>
              <a:rPr lang="en-GB" dirty="0" smtClean="0"/>
              <a:t>, </a:t>
            </a:r>
            <a:r>
              <a:rPr lang="en-GB" dirty="0" err="1" smtClean="0"/>
              <a:t>aki</a:t>
            </a:r>
            <a:r>
              <a:rPr lang="en-GB" dirty="0" smtClean="0"/>
              <a:t> </a:t>
            </a:r>
            <a:r>
              <a:rPr lang="en-GB" dirty="0" err="1" smtClean="0"/>
              <a:t>az</a:t>
            </a:r>
            <a:r>
              <a:rPr lang="en-GB" dirty="0" smtClean="0"/>
              <a:t> </a:t>
            </a:r>
            <a:r>
              <a:rPr lang="en-GB" dirty="0" err="1" smtClean="0"/>
              <a:t>órák</a:t>
            </a:r>
            <a:r>
              <a:rPr lang="en-GB" dirty="0" smtClean="0"/>
              <a:t> </a:t>
            </a:r>
            <a:r>
              <a:rPr lang="en-GB" dirty="0" err="1" smtClean="0"/>
              <a:t>több</a:t>
            </a:r>
            <a:r>
              <a:rPr lang="en-GB" dirty="0" smtClean="0"/>
              <a:t> mint 30%-</a:t>
            </a:r>
            <a:r>
              <a:rPr lang="en-GB" dirty="0" err="1" smtClean="0"/>
              <a:t>át</a:t>
            </a:r>
            <a:r>
              <a:rPr lang="en-GB" dirty="0" smtClean="0"/>
              <a:t> </a:t>
            </a:r>
            <a:r>
              <a:rPr lang="en-GB" dirty="0" err="1" smtClean="0"/>
              <a:t>elmulasztotta</a:t>
            </a:r>
            <a:r>
              <a:rPr lang="en-GB" dirty="0" smtClean="0"/>
              <a:t>, </a:t>
            </a:r>
            <a:r>
              <a:rPr lang="en-GB" dirty="0" err="1" smtClean="0"/>
              <a:t>nem</a:t>
            </a:r>
            <a:r>
              <a:rPr lang="en-GB" dirty="0" smtClean="0"/>
              <a:t> </a:t>
            </a:r>
            <a:r>
              <a:rPr lang="en-GB" dirty="0" err="1" smtClean="0"/>
              <a:t>kap</a:t>
            </a:r>
            <a:r>
              <a:rPr lang="en-GB" dirty="0" smtClean="0"/>
              <a:t> </a:t>
            </a:r>
            <a:r>
              <a:rPr lang="en-GB" dirty="0" err="1" smtClean="0"/>
              <a:t>évközi</a:t>
            </a:r>
            <a:r>
              <a:rPr lang="en-GB" dirty="0" smtClean="0"/>
              <a:t> </a:t>
            </a:r>
            <a:r>
              <a:rPr lang="en-GB" dirty="0" err="1" smtClean="0"/>
              <a:t>jegyet</a:t>
            </a:r>
            <a:r>
              <a:rPr lang="en-GB" dirty="0" smtClean="0"/>
              <a:t>. (*) </a:t>
            </a:r>
            <a:endParaRPr lang="hu-HU" dirty="0" smtClean="0"/>
          </a:p>
          <a:p>
            <a:pPr marL="0" indent="0">
              <a:buNone/>
            </a:pPr>
            <a:r>
              <a:rPr lang="en-GB" dirty="0" smtClean="0"/>
              <a:t>A </a:t>
            </a:r>
            <a:r>
              <a:rPr lang="en-GB" dirty="0" err="1" smtClean="0"/>
              <a:t>hallgató</a:t>
            </a:r>
            <a:r>
              <a:rPr lang="en-GB" dirty="0" smtClean="0"/>
              <a:t> </a:t>
            </a:r>
            <a:r>
              <a:rPr lang="en-GB" dirty="0" err="1" smtClean="0"/>
              <a:t>előadásokon</a:t>
            </a:r>
            <a:r>
              <a:rPr lang="en-GB" dirty="0" smtClean="0"/>
              <a:t> </a:t>
            </a:r>
            <a:r>
              <a:rPr lang="en-GB" dirty="0" err="1" smtClean="0"/>
              <a:t>való</a:t>
            </a:r>
            <a:r>
              <a:rPr lang="en-GB" dirty="0" smtClean="0"/>
              <a:t> </a:t>
            </a:r>
            <a:r>
              <a:rPr lang="en-GB" dirty="0" err="1" smtClean="0"/>
              <a:t>részvétele</a:t>
            </a:r>
            <a:r>
              <a:rPr lang="en-GB" dirty="0" smtClean="0"/>
              <a:t> a </a:t>
            </a:r>
            <a:r>
              <a:rPr lang="en-GB" dirty="0" err="1" smtClean="0"/>
              <a:t>házi</a:t>
            </a:r>
            <a:r>
              <a:rPr lang="en-GB" dirty="0" smtClean="0"/>
              <a:t> </a:t>
            </a:r>
            <a:r>
              <a:rPr lang="en-GB" dirty="0" err="1" smtClean="0"/>
              <a:t>feladat</a:t>
            </a:r>
            <a:r>
              <a:rPr lang="en-GB" dirty="0" smtClean="0"/>
              <a:t> </a:t>
            </a:r>
            <a:r>
              <a:rPr lang="en-GB" dirty="0" err="1" smtClean="0"/>
              <a:t>részének</a:t>
            </a:r>
            <a:r>
              <a:rPr lang="en-GB" dirty="0" smtClean="0"/>
              <a:t> </a:t>
            </a:r>
            <a:r>
              <a:rPr lang="en-GB" dirty="0" err="1" smtClean="0"/>
              <a:t>számít</a:t>
            </a:r>
            <a:endParaRPr lang="en-GB" dirty="0"/>
          </a:p>
        </p:txBody>
      </p:sp>
      <p:sp>
        <p:nvSpPr>
          <p:cNvPr id="4" name="Dia számának helye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717596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cs typeface="Trebuchet MS"/>
              </a:rPr>
              <a:t>Normalization the process of organizing data in a database that includes creating tables and establishing relationships between the tables </a:t>
            </a:r>
          </a:p>
          <a:p>
            <a:r>
              <a:rPr lang="en-US">
                <a:cs typeface="Trebuchet MS"/>
              </a:rPr>
              <a:t>Process is used to help eliminate redundant data</a:t>
            </a:r>
          </a:p>
          <a:p>
            <a:endParaRPr lang="hu-HU"/>
          </a:p>
        </p:txBody>
      </p:sp>
      <p:sp>
        <p:nvSpPr>
          <p:cNvPr id="4" name="Dia számának helye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21774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Student</a:t>
            </a:r>
            <a:r>
              <a:rPr lang="hu-HU" dirty="0"/>
              <a:t>(</a:t>
            </a:r>
            <a:r>
              <a:rPr lang="hu-HU" dirty="0" err="1"/>
              <a:t>NeptunID</a:t>
            </a:r>
            <a:r>
              <a:rPr lang="hu-HU" dirty="0"/>
              <a:t>,</a:t>
            </a:r>
            <a:r>
              <a:rPr lang="hu-HU" baseline="0" dirty="0"/>
              <a:t> </a:t>
            </a:r>
            <a:r>
              <a:rPr lang="hu-HU" baseline="0" dirty="0" err="1"/>
              <a:t>Name</a:t>
            </a:r>
            <a:r>
              <a:rPr lang="hu-HU" baseline="0" dirty="0"/>
              <a:t>, </a:t>
            </a:r>
            <a:r>
              <a:rPr lang="hu-HU" baseline="0" dirty="0" err="1"/>
              <a:t>DateOfBirth</a:t>
            </a:r>
            <a:r>
              <a:rPr lang="hu-HU" baseline="0" dirty="0"/>
              <a:t>, </a:t>
            </a:r>
            <a:r>
              <a:rPr lang="hu-HU" baseline="0" dirty="0" err="1"/>
              <a:t>Address</a:t>
            </a:r>
            <a:r>
              <a:rPr lang="hu-HU" baseline="0" dirty="0"/>
              <a:t>, </a:t>
            </a:r>
            <a:r>
              <a:rPr lang="hu-HU" baseline="0" dirty="0" err="1"/>
              <a:t>Faculty</a:t>
            </a:r>
            <a:r>
              <a:rPr lang="hu-HU" baseline="0" dirty="0"/>
              <a:t>, </a:t>
            </a:r>
            <a:r>
              <a:rPr lang="hu-HU" baseline="0" dirty="0" err="1"/>
              <a:t>StudyProgramme</a:t>
            </a:r>
            <a:r>
              <a:rPr lang="hu-HU" baseline="0" dirty="0"/>
              <a:t>, </a:t>
            </a:r>
            <a:r>
              <a:rPr lang="hu-HU" baseline="0" dirty="0" err="1"/>
              <a:t>MobilePhone</a:t>
            </a:r>
            <a:r>
              <a:rPr lang="hu-HU" baseline="0" dirty="0"/>
              <a:t>)</a:t>
            </a:r>
            <a:endParaRPr lang="hu-HU" dirty="0"/>
          </a:p>
        </p:txBody>
      </p:sp>
      <p:sp>
        <p:nvSpPr>
          <p:cNvPr id="4" name="Dia számának helye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35073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This rule defines that all the attributes in a relation must have atomic domains. The values in an atomic domain are indivisible units</a:t>
            </a:r>
            <a:r>
              <a:rPr lang="en-US">
                <a:cs typeface="Trebuchet MS"/>
              </a:rPr>
              <a:t>:</a:t>
            </a:r>
          </a:p>
          <a:p>
            <a:pPr marL="285750" indent="-285750">
              <a:buFont typeface="Arial" panose="020B0604020202020204" pitchFamily="34" charset="0"/>
              <a:buChar char="•"/>
            </a:pPr>
            <a:r>
              <a:rPr lang="en-US">
                <a:cs typeface="Trebuchet MS"/>
              </a:rPr>
              <a:t>Eliminate repeating groups in individual tables</a:t>
            </a:r>
          </a:p>
          <a:p>
            <a:pPr marL="285750" indent="-285750">
              <a:buFont typeface="Arial" panose="020B0604020202020204" pitchFamily="34" charset="0"/>
              <a:buChar char="•"/>
            </a:pPr>
            <a:r>
              <a:rPr lang="en-US">
                <a:cs typeface="Trebuchet MS"/>
              </a:rPr>
              <a:t>Create separate table for each set of related data</a:t>
            </a:r>
          </a:p>
          <a:p>
            <a:pPr marL="285750" indent="-285750">
              <a:buFont typeface="Arial" panose="020B0604020202020204" pitchFamily="34" charset="0"/>
              <a:buChar char="•"/>
            </a:pPr>
            <a:r>
              <a:rPr lang="en-US">
                <a:cs typeface="Trebuchet MS"/>
              </a:rPr>
              <a:t>Identify each set of related data with </a:t>
            </a:r>
            <a:r>
              <a:rPr lang="en-US" b="1">
                <a:cs typeface="Trebuchet MS"/>
              </a:rPr>
              <a:t>primary key</a:t>
            </a:r>
          </a:p>
          <a:p>
            <a:endParaRPr lang="en-US">
              <a:cs typeface="Trebuchet MS"/>
            </a:endParaRPr>
          </a:p>
          <a:p>
            <a:r>
              <a:rPr lang="en-US">
                <a:cs typeface="Trebuchet MS"/>
              </a:rPr>
              <a:t>Do not use multiple fields in a single table to store similar data</a:t>
            </a:r>
          </a:p>
          <a:p>
            <a:endParaRPr lang="en-US">
              <a:latin typeface="Trebuchet MS"/>
              <a:cs typeface="Trebuchet MS"/>
            </a:endParaRPr>
          </a:p>
          <a:p>
            <a:r>
              <a:rPr lang="hu-HU" b="1">
                <a:latin typeface="Trebuchet MS"/>
                <a:cs typeface="Trebuchet MS"/>
              </a:rPr>
              <a:t>Primary key</a:t>
            </a:r>
            <a:endParaRPr lang="en-US">
              <a:latin typeface="Trebuchet MS"/>
              <a:cs typeface="Trebuchet MS"/>
            </a:endParaRPr>
          </a:p>
          <a:p>
            <a:pPr marL="214313" indent="-214313">
              <a:lnSpc>
                <a:spcPct val="130000"/>
              </a:lnSpc>
              <a:buFont typeface="Arial"/>
              <a:buChar char="•"/>
            </a:pPr>
            <a:r>
              <a:rPr lang="en-US">
                <a:cs typeface="Trebuchet MS"/>
              </a:rPr>
              <a:t>A primary key is a candidate key that is most appropriate to be the main reference key for the table. </a:t>
            </a:r>
          </a:p>
          <a:p>
            <a:pPr marL="214313" indent="-214313">
              <a:lnSpc>
                <a:spcPct val="130000"/>
              </a:lnSpc>
              <a:buFont typeface="Arial"/>
              <a:buChar char="•"/>
            </a:pPr>
            <a:r>
              <a:rPr lang="en-US">
                <a:cs typeface="Trebuchet MS"/>
              </a:rPr>
              <a:t>It is used to help establish relationships with other tables.</a:t>
            </a:r>
          </a:p>
          <a:p>
            <a:pPr marL="214313" indent="-214313">
              <a:lnSpc>
                <a:spcPct val="130000"/>
              </a:lnSpc>
              <a:buFont typeface="Arial"/>
              <a:buChar char="•"/>
            </a:pPr>
            <a:r>
              <a:rPr lang="en-US">
                <a:cs typeface="Trebuchet MS"/>
              </a:rPr>
              <a:t>Always choose a single simple key over a composite key if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hu-HU"/>
          </a:p>
        </p:txBody>
      </p:sp>
      <p:sp>
        <p:nvSpPr>
          <p:cNvPr id="4" name="Dia számának helye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224018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966EA-9E6A-482F-968F-6FE6C198141C}" type="slidenum">
              <a:rPr lang="en-US" altLang="en-US"/>
              <a:pPr/>
              <a:t>29</a:t>
            </a:fld>
            <a:endParaRPr lang="en-US" altLang="en-US"/>
          </a:p>
        </p:txBody>
      </p:sp>
      <p:sp>
        <p:nvSpPr>
          <p:cNvPr id="22323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extLst>
      <p:ext uri="{BB962C8B-B14F-4D97-AF65-F5344CB8AC3E}">
        <p14:creationId xmlns:p14="http://schemas.microsoft.com/office/powerpoint/2010/main" val="133485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069A-54FB-4266-B620-0FF434F84881}" type="slidenum">
              <a:rPr lang="en-US" altLang="en-US"/>
              <a:pPr/>
              <a:t>30</a:t>
            </a:fld>
            <a:endParaRPr lang="en-US" altLang="en-US"/>
          </a:p>
        </p:txBody>
      </p:sp>
      <p:sp>
        <p:nvSpPr>
          <p:cNvPr id="22733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7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algn="just"/>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If there is a table with columns A,B,C,D with Primary Key (A,B) &amp; D is dependant on A (alone) then to be 2NF, you should reduce (split) tables as:</a:t>
            </a:r>
            <a:endPar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lgn="just">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Table with columns A,D with  Primary Key (A)</a:t>
            </a:r>
          </a:p>
          <a:p>
            <a:pPr lvl="1">
              <a:buFontTx/>
              <a:buChar char="•"/>
            </a:pPr>
            <a:r>
              <a:rPr lang="en-US" altLang="en-US">
                <a:cs typeface="Times New Roman" panose="02020603050405020304" pitchFamily="18" charset="0"/>
              </a:rPr>
              <a:t>Table with columns A,B,C with  Primary Key (A,B)</a:t>
            </a:r>
            <a:r>
              <a:rPr lang="en-US" altLang="en-US"/>
              <a:t> </a:t>
            </a:r>
          </a:p>
        </p:txBody>
      </p:sp>
    </p:spTree>
    <p:extLst>
      <p:ext uri="{BB962C8B-B14F-4D97-AF65-F5344CB8AC3E}">
        <p14:creationId xmlns:p14="http://schemas.microsoft.com/office/powerpoint/2010/main" val="46791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2AC55-D307-408D-99CB-EE196E965009}" type="slidenum">
              <a:rPr lang="en-US" altLang="en-US"/>
              <a:pPr/>
              <a:t>31</a:t>
            </a:fld>
            <a:endParaRPr lang="en-US" altLang="en-US"/>
          </a:p>
        </p:txBody>
      </p:sp>
      <p:sp>
        <p:nvSpPr>
          <p:cNvPr id="23142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1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cs typeface="Times New Roman" panose="02020603050405020304" pitchFamily="18" charset="0"/>
              </a:rPr>
              <a:t>In the Book Schema Third Normal Form is violated since a non-key field is dependent on another non-key field and is transitively dependent on the primary key.</a:t>
            </a:r>
            <a:r>
              <a:rPr lang="en-US" altLang="en-US"/>
              <a:t> </a:t>
            </a:r>
          </a:p>
        </p:txBody>
      </p:sp>
    </p:spTree>
    <p:extLst>
      <p:ext uri="{BB962C8B-B14F-4D97-AF65-F5344CB8AC3E}">
        <p14:creationId xmlns:p14="http://schemas.microsoft.com/office/powerpoint/2010/main" val="3975528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5A1CB-156B-4DEE-B5BD-1C851ADA2292}" type="slidenum">
              <a:rPr lang="en-US" altLang="en-US"/>
              <a:pPr/>
              <a:t>32</a:t>
            </a:fld>
            <a:endParaRPr lang="en-US" altLang="en-US"/>
          </a:p>
        </p:txBody>
      </p:sp>
      <p:sp>
        <p:nvSpPr>
          <p:cNvPr id="23552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5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If there is a table with columns A,B,C with Primary Key (A) and C is dependant on B (B </a:t>
            </a:r>
            <a:r>
              <a:rPr lang="en-US" altLang="en-US">
                <a:solidFill>
                  <a:srgbClr val="0000FF"/>
                </a:solidFill>
                <a:ea typeface="Arial Unicode MS" panose="020B0604020202020204" pitchFamily="34" charset="-128"/>
                <a:cs typeface="Arial Unicode MS" panose="020B0604020202020204" pitchFamily="34" charset="-128"/>
                <a:sym typeface="Wingdings" panose="05000000000000000000" pitchFamily="2" charset="2"/>
              </a:rPr>
              <a:t></a:t>
            </a:r>
            <a:r>
              <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C) then to be 3NF, the tables become</a:t>
            </a:r>
          </a:p>
          <a:p>
            <a:pPr marL="685800" lvl="1" indent="-228600" algn="just">
              <a:buFontTx/>
              <a:buAutoNum type="arabicPeriod"/>
            </a:pPr>
            <a:r>
              <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Table with columns B,C with Primary Key (B)</a:t>
            </a:r>
          </a:p>
          <a:p>
            <a:pPr marL="685800" lvl="1" indent="-228600" algn="just">
              <a:buFontTx/>
              <a:buAutoNum type="arabicPeriod"/>
            </a:pPr>
            <a:r>
              <a:rPr lang="en-US" altLang="en-US">
                <a:solidFill>
                  <a:srgbClr val="0000FF"/>
                </a:solidFill>
                <a:latin typeface="Arial Unicode MS" panose="020B0604020202020204" pitchFamily="34" charset="-128"/>
                <a:cs typeface="Times New Roman" panose="02020603050405020304" pitchFamily="18" charset="0"/>
              </a:rPr>
              <a:t>Table with fields A,B with Primary Key ( A), and Foreign Key (B)</a:t>
            </a:r>
            <a:r>
              <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66457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171450" indent="-171450">
              <a:lnSpc>
                <a:spcPct val="90000"/>
              </a:lnSpc>
              <a:buClr>
                <a:schemeClr val="dk1"/>
              </a:buClr>
              <a:buSzPct val="100000"/>
              <a:buFont typeface="Arial"/>
              <a:buChar char="•"/>
            </a:pPr>
            <a:r>
              <a:rPr lang="en" dirty="0">
                <a:solidFill>
                  <a:schemeClr val="dk1"/>
                </a:solidFill>
              </a:rPr>
              <a:t>Conceptual representation of data structures required by a database</a:t>
            </a:r>
          </a:p>
          <a:p>
            <a:pPr marL="171450" indent="-171450">
              <a:lnSpc>
                <a:spcPct val="90000"/>
              </a:lnSpc>
              <a:spcBef>
                <a:spcPts val="750"/>
              </a:spcBef>
              <a:buClr>
                <a:schemeClr val="dk1"/>
              </a:buClr>
              <a:buSzPct val="100000"/>
              <a:buFont typeface="Arial"/>
              <a:buChar char="•"/>
            </a:pPr>
            <a:r>
              <a:rPr lang="en" dirty="0">
                <a:solidFill>
                  <a:schemeClr val="dk1"/>
                </a:solidFill>
              </a:rPr>
              <a:t>Data structures include data objects and association between them</a:t>
            </a:r>
          </a:p>
          <a:p>
            <a:pPr marL="171450" indent="-171450">
              <a:lnSpc>
                <a:spcPct val="90000"/>
              </a:lnSpc>
              <a:spcBef>
                <a:spcPts val="750"/>
              </a:spcBef>
              <a:buClr>
                <a:schemeClr val="dk1"/>
              </a:buClr>
              <a:buSzPct val="100000"/>
              <a:buFont typeface="Arial"/>
              <a:buChar char="•"/>
            </a:pPr>
            <a:r>
              <a:rPr lang="en" dirty="0">
                <a:solidFill>
                  <a:schemeClr val="dk1"/>
                </a:solidFill>
              </a:rPr>
              <a:t>Focuses on what data is required and how it should be organised</a:t>
            </a:r>
          </a:p>
          <a:p>
            <a:pPr marL="171450" indent="-171450">
              <a:lnSpc>
                <a:spcPct val="90000"/>
              </a:lnSpc>
              <a:spcBef>
                <a:spcPts val="750"/>
              </a:spcBef>
              <a:buClr>
                <a:schemeClr val="dk1"/>
              </a:buClr>
              <a:buSzPct val="100000"/>
              <a:buFont typeface="Arial"/>
              <a:buChar char="•"/>
            </a:pPr>
            <a:r>
              <a:rPr lang="en" dirty="0">
                <a:solidFill>
                  <a:schemeClr val="dk1"/>
                </a:solidFill>
              </a:rPr>
              <a:t>Independent of hardware and software</a:t>
            </a:r>
          </a:p>
          <a:p>
            <a:endParaRPr lang="hu-HU" dirty="0"/>
          </a:p>
        </p:txBody>
      </p:sp>
      <p:sp>
        <p:nvSpPr>
          <p:cNvPr id="4" name="Dia számának helye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56799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13171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42900" indent="-285750">
              <a:lnSpc>
                <a:spcPct val="90000"/>
              </a:lnSpc>
              <a:buClr>
                <a:schemeClr val="dk1"/>
              </a:buClr>
              <a:buSzPct val="100000"/>
              <a:buFont typeface="Arial"/>
              <a:buChar char="●"/>
            </a:pPr>
            <a:r>
              <a:rPr lang="en" sz="1300" b="1" dirty="0">
                <a:solidFill>
                  <a:schemeClr val="dk1"/>
                </a:solidFill>
                <a:ea typeface="Arial"/>
                <a:cs typeface="Arial"/>
                <a:sym typeface="Arial"/>
              </a:rPr>
              <a:t>Entity </a:t>
            </a:r>
            <a:r>
              <a:rPr lang="en" sz="1300" dirty="0">
                <a:solidFill>
                  <a:schemeClr val="dk1"/>
                </a:solidFill>
                <a:ea typeface="Arial"/>
                <a:cs typeface="Arial"/>
                <a:sym typeface="Arial"/>
              </a:rPr>
              <a:t>– </a:t>
            </a:r>
            <a:r>
              <a:rPr lang="en" sz="1300" dirty="0">
                <a:solidFill>
                  <a:schemeClr val="dk1"/>
                </a:solidFill>
              </a:rPr>
              <a:t>a unique real world thing</a:t>
            </a:r>
          </a:p>
          <a:p>
            <a:pPr marL="342900" indent="-285750">
              <a:lnSpc>
                <a:spcPct val="90000"/>
              </a:lnSpc>
              <a:buClr>
                <a:schemeClr val="dk1"/>
              </a:buClr>
              <a:buSzPct val="100000"/>
              <a:buChar char="●"/>
            </a:pPr>
            <a:r>
              <a:rPr lang="en" sz="1300" b="1" dirty="0">
                <a:solidFill>
                  <a:schemeClr val="dk1"/>
                </a:solidFill>
              </a:rPr>
              <a:t>Entity type</a:t>
            </a:r>
          </a:p>
          <a:p>
            <a:pPr marL="685800" lvl="1" indent="-285750">
              <a:lnSpc>
                <a:spcPct val="90000"/>
              </a:lnSpc>
              <a:spcBef>
                <a:spcPts val="375"/>
              </a:spcBef>
              <a:buClr>
                <a:schemeClr val="dk1"/>
              </a:buClr>
              <a:buSzPct val="100000"/>
              <a:buChar char="○"/>
            </a:pPr>
            <a:r>
              <a:rPr lang="en" sz="1300" dirty="0">
                <a:solidFill>
                  <a:schemeClr val="dk1"/>
                </a:solidFill>
              </a:rPr>
              <a:t>Logical category</a:t>
            </a:r>
          </a:p>
          <a:p>
            <a:pPr marL="685800" lvl="1" indent="-285750">
              <a:lnSpc>
                <a:spcPct val="90000"/>
              </a:lnSpc>
              <a:spcBef>
                <a:spcPts val="375"/>
              </a:spcBef>
              <a:buClr>
                <a:schemeClr val="dk1"/>
              </a:buClr>
              <a:buSzPct val="100000"/>
              <a:buChar char="○"/>
            </a:pPr>
            <a:r>
              <a:rPr lang="en" sz="1300" dirty="0">
                <a:solidFill>
                  <a:schemeClr val="dk1"/>
                </a:solidFill>
              </a:rPr>
              <a:t>Objects described with same attributes</a:t>
            </a:r>
          </a:p>
          <a:p>
            <a:pPr marL="685800" lvl="1" indent="-285750">
              <a:lnSpc>
                <a:spcPct val="90000"/>
              </a:lnSpc>
              <a:spcBef>
                <a:spcPts val="375"/>
              </a:spcBef>
              <a:buClr>
                <a:schemeClr val="dk1"/>
              </a:buClr>
              <a:buSzPct val="100000"/>
              <a:buChar char="○"/>
            </a:pPr>
            <a:r>
              <a:rPr lang="en" sz="1300" dirty="0">
                <a:solidFill>
                  <a:schemeClr val="dk1"/>
                </a:solidFill>
              </a:rPr>
              <a:t>Eg.: Milk, Bread, Chocolate: </a:t>
            </a:r>
            <a:r>
              <a:rPr lang="en" sz="1300" dirty="0">
                <a:solidFill>
                  <a:schemeClr val="dk1"/>
                </a:solidFill>
                <a:ea typeface="Arial"/>
                <a:cs typeface="Arial"/>
                <a:sym typeface="Arial"/>
              </a:rPr>
              <a:t>→ </a:t>
            </a:r>
            <a:r>
              <a:rPr lang="en" sz="1300" b="1" dirty="0">
                <a:solidFill>
                  <a:schemeClr val="dk1"/>
                </a:solidFill>
              </a:rPr>
              <a:t>Product</a:t>
            </a:r>
          </a:p>
          <a:p>
            <a:pPr marL="342900" indent="-285750">
              <a:lnSpc>
                <a:spcPct val="90000"/>
              </a:lnSpc>
              <a:spcBef>
                <a:spcPts val="750"/>
              </a:spcBef>
              <a:buClr>
                <a:schemeClr val="dk1"/>
              </a:buClr>
              <a:buSzPct val="100000"/>
              <a:buChar char="●"/>
            </a:pPr>
            <a:r>
              <a:rPr lang="en" sz="1300" b="1" dirty="0">
                <a:solidFill>
                  <a:schemeClr val="dk1"/>
                </a:solidFill>
              </a:rPr>
              <a:t>Entity Instance</a:t>
            </a:r>
            <a:r>
              <a:rPr lang="en" sz="1300" dirty="0">
                <a:solidFill>
                  <a:schemeClr val="dk1"/>
                </a:solidFill>
              </a:rPr>
              <a:t> - One specific member of an entity type</a:t>
            </a:r>
          </a:p>
          <a:p>
            <a:pPr marL="342900" indent="-285750">
              <a:lnSpc>
                <a:spcPct val="90000"/>
              </a:lnSpc>
              <a:spcBef>
                <a:spcPts val="750"/>
              </a:spcBef>
              <a:buClr>
                <a:schemeClr val="dk1"/>
              </a:buClr>
              <a:buSzPct val="100000"/>
              <a:buChar char="●"/>
            </a:pPr>
            <a:r>
              <a:rPr lang="en" sz="1300" b="1" dirty="0">
                <a:solidFill>
                  <a:schemeClr val="dk1"/>
                </a:solidFill>
                <a:ea typeface="Arial"/>
                <a:cs typeface="Arial"/>
                <a:sym typeface="Arial"/>
              </a:rPr>
              <a:t>Attribut</a:t>
            </a:r>
            <a:r>
              <a:rPr lang="en" sz="1300" b="1" dirty="0">
                <a:solidFill>
                  <a:schemeClr val="dk1"/>
                </a:solidFill>
              </a:rPr>
              <a:t>e</a:t>
            </a:r>
            <a:r>
              <a:rPr lang="en" sz="1300" b="1" dirty="0">
                <a:solidFill>
                  <a:schemeClr val="dk1"/>
                </a:solidFill>
                <a:ea typeface="Arial"/>
                <a:cs typeface="Arial"/>
                <a:sym typeface="Arial"/>
              </a:rPr>
              <a:t> </a:t>
            </a:r>
          </a:p>
          <a:p>
            <a:pPr marL="685800" lvl="1" indent="-285750">
              <a:lnSpc>
                <a:spcPct val="90000"/>
              </a:lnSpc>
              <a:spcBef>
                <a:spcPts val="750"/>
              </a:spcBef>
              <a:buClr>
                <a:schemeClr val="dk1"/>
              </a:buClr>
              <a:buSzPct val="100000"/>
              <a:buChar char="○"/>
            </a:pPr>
            <a:r>
              <a:rPr lang="en" sz="1300" dirty="0">
                <a:solidFill>
                  <a:schemeClr val="dk1"/>
                </a:solidFill>
              </a:rPr>
              <a:t>Piece of information that describes an entity</a:t>
            </a:r>
          </a:p>
          <a:p>
            <a:pPr marL="685800" lvl="1" indent="-285750">
              <a:lnSpc>
                <a:spcPct val="90000"/>
              </a:lnSpc>
              <a:spcBef>
                <a:spcPts val="750"/>
              </a:spcBef>
              <a:buClr>
                <a:schemeClr val="dk1"/>
              </a:buClr>
              <a:buSzPct val="100000"/>
              <a:buChar char="○"/>
            </a:pPr>
            <a:r>
              <a:rPr lang="en" sz="1300" dirty="0">
                <a:solidFill>
                  <a:schemeClr val="dk1"/>
                </a:solidFill>
              </a:rPr>
              <a:t>We describe things with multiple attributes</a:t>
            </a:r>
            <a:br>
              <a:rPr lang="en" sz="1300" dirty="0">
                <a:solidFill>
                  <a:schemeClr val="dk1"/>
                </a:solidFill>
              </a:rPr>
            </a:br>
            <a:r>
              <a:rPr lang="en" sz="1300" b="1" dirty="0">
                <a:solidFill>
                  <a:schemeClr val="dk1"/>
                </a:solidFill>
              </a:rPr>
              <a:t>Product</a:t>
            </a:r>
            <a:r>
              <a:rPr lang="en" sz="1300" dirty="0">
                <a:solidFill>
                  <a:schemeClr val="dk1"/>
                </a:solidFill>
              </a:rPr>
              <a:t>{Name, price, instock}</a:t>
            </a:r>
          </a:p>
          <a:p>
            <a:pPr marL="342900" indent="-285750">
              <a:lnSpc>
                <a:spcPct val="90000"/>
              </a:lnSpc>
              <a:spcBef>
                <a:spcPts val="750"/>
              </a:spcBef>
              <a:buClr>
                <a:schemeClr val="dk1"/>
              </a:buClr>
              <a:buSzPct val="100000"/>
              <a:buFont typeface="Arial"/>
              <a:buChar char="●"/>
            </a:pPr>
            <a:r>
              <a:rPr lang="en" sz="1300" b="1" dirty="0">
                <a:solidFill>
                  <a:schemeClr val="dk1"/>
                </a:solidFill>
                <a:ea typeface="Arial"/>
                <a:cs typeface="Arial"/>
                <a:sym typeface="Arial"/>
              </a:rPr>
              <a:t>Relationship </a:t>
            </a:r>
          </a:p>
          <a:p>
            <a:pPr marL="685800" lvl="1" indent="-285750">
              <a:lnSpc>
                <a:spcPct val="90000"/>
              </a:lnSpc>
              <a:spcBef>
                <a:spcPts val="750"/>
              </a:spcBef>
              <a:buClr>
                <a:schemeClr val="dk1"/>
              </a:buClr>
              <a:buSzPct val="100000"/>
              <a:buFont typeface="Arial"/>
              <a:buChar char="○"/>
            </a:pPr>
            <a:r>
              <a:rPr lang="en" sz="1300" dirty="0">
                <a:solidFill>
                  <a:schemeClr val="dk1"/>
                </a:solidFill>
                <a:ea typeface="Arial"/>
                <a:cs typeface="Arial"/>
                <a:sym typeface="Arial"/>
              </a:rPr>
              <a:t>How entities depend on or connect to each other</a:t>
            </a:r>
          </a:p>
          <a:p>
            <a:endParaRPr lang="hu-HU" dirty="0"/>
          </a:p>
          <a:p>
            <a:pPr marL="0" indent="0">
              <a:buFont typeface="Arial" panose="020B0604020202020204" pitchFamily="34" charset="0"/>
              <a:buNone/>
            </a:pPr>
            <a:r>
              <a:rPr lang="hu-HU" dirty="0" err="1">
                <a:sym typeface="Arial"/>
              </a:rPr>
              <a:t>Entity</a:t>
            </a:r>
            <a:r>
              <a:rPr lang="hu-HU" dirty="0">
                <a:sym typeface="Arial"/>
              </a:rPr>
              <a:t> Key</a:t>
            </a:r>
            <a:endParaRPr lang="hu-HU" dirty="0"/>
          </a:p>
          <a:p>
            <a:pPr marL="171450" indent="-171450">
              <a:buFont typeface="Arial" panose="020B0604020202020204" pitchFamily="34" charset="0"/>
              <a:buChar char="•"/>
            </a:pPr>
            <a:r>
              <a:rPr lang="en-US" dirty="0">
                <a:sym typeface="Arial"/>
              </a:rPr>
              <a:t>A property or a set of properties of an entity that are used to determine identity</a:t>
            </a:r>
          </a:p>
          <a:p>
            <a:pPr marL="171450" indent="-171450">
              <a:buFont typeface="Arial" panose="020B0604020202020204" pitchFamily="34" charset="0"/>
              <a:buChar char="•"/>
            </a:pPr>
            <a:r>
              <a:rPr lang="en-US" dirty="0">
                <a:sym typeface="Arial"/>
              </a:rPr>
              <a:t>The properties that make up an entity key are chosen at design time.</a:t>
            </a:r>
          </a:p>
          <a:p>
            <a:pPr marL="171450" indent="-171450">
              <a:buFont typeface="Arial" panose="020B0604020202020204" pitchFamily="34" charset="0"/>
              <a:buChar char="•"/>
            </a:pPr>
            <a:r>
              <a:rPr lang="en-US" dirty="0">
                <a:sym typeface="Arial"/>
              </a:rPr>
              <a:t>The values of entity key properties must uniquely identify an entity instance</a:t>
            </a:r>
          </a:p>
          <a:p>
            <a:pPr marL="171450" indent="-171450">
              <a:buFont typeface="Arial" panose="020B0604020202020204" pitchFamily="34" charset="0"/>
              <a:buChar char="•"/>
            </a:pPr>
            <a:r>
              <a:rPr lang="en-US" dirty="0">
                <a:sym typeface="Arial"/>
              </a:rPr>
              <a:t>The key value should not be modified</a:t>
            </a:r>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33464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42900" indent="-285750">
              <a:buSzPct val="100000"/>
              <a:buFont typeface="Arial" panose="020B0604020202020204" pitchFamily="34" charset="0"/>
              <a:buChar char="•"/>
            </a:pPr>
            <a:r>
              <a:rPr lang="en" dirty="0"/>
              <a:t>Identifies entities and the highest level relation between entities</a:t>
            </a:r>
          </a:p>
          <a:p>
            <a:pPr marL="342900" indent="-285750">
              <a:spcBef>
                <a:spcPts val="750"/>
              </a:spcBef>
              <a:buSzPct val="100000"/>
              <a:buFont typeface="Arial" panose="020B0604020202020204" pitchFamily="34" charset="0"/>
              <a:buChar char="•"/>
            </a:pPr>
            <a:r>
              <a:rPr lang="en" dirty="0"/>
              <a:t>No attributes specified</a:t>
            </a:r>
            <a:endParaRPr lang="hu-HU" dirty="0"/>
          </a:p>
          <a:p>
            <a:endParaRPr lang="hu-HU" dirty="0"/>
          </a:p>
        </p:txBody>
      </p:sp>
      <p:sp>
        <p:nvSpPr>
          <p:cNvPr id="4" name="Dia számának helye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87957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42900" indent="-285750">
              <a:spcBef>
                <a:spcPts val="750"/>
              </a:spcBef>
              <a:buSzPct val="100000"/>
              <a:buChar char="●"/>
            </a:pPr>
            <a:r>
              <a:rPr lang="en" dirty="0"/>
              <a:t>Describes HOW the system will be implemented, regardless of the DBMS</a:t>
            </a:r>
          </a:p>
          <a:p>
            <a:pPr marL="342900" indent="-285750">
              <a:spcBef>
                <a:spcPts val="750"/>
              </a:spcBef>
              <a:buSzPct val="100000"/>
              <a:buChar char="●"/>
            </a:pPr>
            <a:r>
              <a:rPr lang="en" dirty="0">
                <a:solidFill>
                  <a:schemeClr val="dk1"/>
                </a:solidFill>
                <a:highlight>
                  <a:srgbClr val="FFFFFF"/>
                </a:highlight>
              </a:rPr>
              <a:t>Includes all entities and relationships among them.</a:t>
            </a:r>
          </a:p>
          <a:p>
            <a:pPr marL="342900" indent="-285750">
              <a:spcBef>
                <a:spcPts val="750"/>
              </a:spcBef>
              <a:buSzPct val="100000"/>
              <a:buChar char="●"/>
            </a:pPr>
            <a:r>
              <a:rPr lang="en" dirty="0">
                <a:solidFill>
                  <a:schemeClr val="dk1"/>
                </a:solidFill>
                <a:highlight>
                  <a:srgbClr val="FFFFFF"/>
                </a:highlight>
              </a:rPr>
              <a:t>All attributes for each entity are specified.</a:t>
            </a:r>
          </a:p>
          <a:p>
            <a:pPr marL="342900" indent="-285750">
              <a:spcBef>
                <a:spcPts val="750"/>
              </a:spcBef>
              <a:buSzPct val="100000"/>
              <a:buChar char="●"/>
            </a:pPr>
            <a:r>
              <a:rPr lang="en" dirty="0">
                <a:solidFill>
                  <a:schemeClr val="dk1"/>
                </a:solidFill>
                <a:highlight>
                  <a:srgbClr val="FFFFFF"/>
                </a:highlight>
              </a:rPr>
              <a:t>The primary key for each entity is specified.</a:t>
            </a:r>
          </a:p>
          <a:p>
            <a:pPr marL="342900" indent="-285750">
              <a:spcBef>
                <a:spcPts val="750"/>
              </a:spcBef>
              <a:buSzPct val="100000"/>
              <a:buChar char="●"/>
            </a:pPr>
            <a:r>
              <a:rPr lang="en" dirty="0">
                <a:solidFill>
                  <a:schemeClr val="dk1"/>
                </a:solidFill>
                <a:highlight>
                  <a:srgbClr val="FFFFFF"/>
                </a:highlight>
              </a:rPr>
              <a:t>Foreign keys (keys identifying the relationship between different entities) are specified.</a:t>
            </a:r>
          </a:p>
          <a:p>
            <a:pPr marL="342900" indent="-285750">
              <a:spcBef>
                <a:spcPts val="750"/>
              </a:spcBef>
              <a:buSzPct val="100000"/>
              <a:buChar char="●"/>
            </a:pPr>
            <a:r>
              <a:rPr lang="en" dirty="0">
                <a:solidFill>
                  <a:schemeClr val="dk1"/>
                </a:solidFill>
                <a:highlight>
                  <a:srgbClr val="FFFFFF"/>
                </a:highlight>
              </a:rPr>
              <a:t>Normalization occurs at this level.</a:t>
            </a:r>
          </a:p>
          <a:p>
            <a:endParaRPr lang="hu-HU" dirty="0"/>
          </a:p>
        </p:txBody>
      </p:sp>
      <p:sp>
        <p:nvSpPr>
          <p:cNvPr id="4" name="Dia számának helye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0815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42900" indent="-285750">
              <a:spcBef>
                <a:spcPts val="750"/>
              </a:spcBef>
              <a:buSzPct val="100000"/>
              <a:buFont typeface="Arial" panose="020B0604020202020204" pitchFamily="34" charset="0"/>
              <a:buChar char="•"/>
            </a:pPr>
            <a:r>
              <a:rPr lang="en" dirty="0"/>
              <a:t>Describes HOW the system will be implemented using a specific DBMS</a:t>
            </a:r>
          </a:p>
          <a:p>
            <a:pPr marL="342900" indent="-285750">
              <a:spcBef>
                <a:spcPts val="750"/>
              </a:spcBef>
              <a:buSzPct val="100000"/>
              <a:buFont typeface="Arial" panose="020B0604020202020204" pitchFamily="34" charset="0"/>
              <a:buChar char="•"/>
            </a:pPr>
            <a:r>
              <a:rPr lang="en" dirty="0">
                <a:solidFill>
                  <a:schemeClr val="dk1"/>
                </a:solidFill>
                <a:highlight>
                  <a:srgbClr val="FFFFFF"/>
                </a:highlight>
              </a:rPr>
              <a:t>Specifies the tables and the columns.</a:t>
            </a:r>
          </a:p>
          <a:p>
            <a:pPr marL="342900" indent="-285750">
              <a:spcBef>
                <a:spcPts val="750"/>
              </a:spcBef>
              <a:buSzPct val="100000"/>
              <a:buFont typeface="Arial" panose="020B0604020202020204" pitchFamily="34" charset="0"/>
              <a:buChar char="•"/>
            </a:pPr>
            <a:r>
              <a:rPr lang="en" dirty="0">
                <a:solidFill>
                  <a:schemeClr val="dk1"/>
                </a:solidFill>
                <a:highlight>
                  <a:srgbClr val="FFFFFF"/>
                </a:highlight>
              </a:rPr>
              <a:t>Foreign keys are used to identify relationships between tables.</a:t>
            </a:r>
          </a:p>
          <a:p>
            <a:pPr marL="342900" indent="-285750">
              <a:spcBef>
                <a:spcPts val="750"/>
              </a:spcBef>
              <a:buSzPct val="100000"/>
              <a:buFont typeface="Arial" panose="020B0604020202020204" pitchFamily="34" charset="0"/>
              <a:buChar char="•"/>
            </a:pPr>
            <a:r>
              <a:rPr lang="en" dirty="0">
                <a:solidFill>
                  <a:schemeClr val="dk1"/>
                </a:solidFill>
                <a:highlight>
                  <a:srgbClr val="FFFFFF"/>
                </a:highlight>
              </a:rPr>
              <a:t>Denormalization may occur based on user requirements.</a:t>
            </a:r>
          </a:p>
          <a:p>
            <a:pPr marL="342900" indent="-285750">
              <a:spcBef>
                <a:spcPts val="750"/>
              </a:spcBef>
              <a:buSzPct val="100000"/>
              <a:buFont typeface="Arial" panose="020B0604020202020204" pitchFamily="34" charset="0"/>
              <a:buChar char="•"/>
            </a:pPr>
            <a:r>
              <a:rPr lang="en" dirty="0">
                <a:solidFill>
                  <a:schemeClr val="dk1"/>
                </a:solidFill>
                <a:highlight>
                  <a:srgbClr val="FFFFFF"/>
                </a:highlight>
              </a:rPr>
              <a:t>Physical considerations may cause the physical data model to be quite different from the logical data model.</a:t>
            </a:r>
          </a:p>
        </p:txBody>
      </p:sp>
      <p:sp>
        <p:nvSpPr>
          <p:cNvPr id="4" name="Dia számának helye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956311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42900" indent="-285750">
              <a:lnSpc>
                <a:spcPct val="100000"/>
              </a:lnSpc>
              <a:buSzPct val="100000"/>
              <a:buChar char="●"/>
            </a:pPr>
            <a:r>
              <a:rPr lang="en"/>
              <a:t>In relational database design, a many-to-many relationship is not allowed. </a:t>
            </a:r>
          </a:p>
          <a:p>
            <a:pPr marL="342900" indent="-285750">
              <a:lnSpc>
                <a:spcPct val="100000"/>
              </a:lnSpc>
              <a:spcBef>
                <a:spcPts val="750"/>
              </a:spcBef>
              <a:buSzPct val="100000"/>
              <a:buChar char="●"/>
            </a:pPr>
            <a:r>
              <a:rPr lang="en"/>
              <a:t>Need to break apart the many-to-many relationship into two one-to-many relationships.</a:t>
            </a:r>
          </a:p>
          <a:p>
            <a:pPr marL="342900" indent="-285750">
              <a:lnSpc>
                <a:spcPct val="100000"/>
              </a:lnSpc>
              <a:spcBef>
                <a:spcPts val="750"/>
              </a:spcBef>
              <a:buSzPct val="100000"/>
              <a:buChar char="●"/>
            </a:pPr>
            <a:r>
              <a:rPr lang="en"/>
              <a:t>Using a third table, commonly called a “join table</a:t>
            </a:r>
          </a:p>
          <a:p>
            <a:pPr marL="342900" indent="-285750">
              <a:lnSpc>
                <a:spcPct val="100000"/>
              </a:lnSpc>
              <a:spcBef>
                <a:spcPts val="750"/>
              </a:spcBef>
              <a:buSzPct val="100000"/>
              <a:buChar char="●"/>
            </a:pPr>
            <a:r>
              <a:rPr lang="en"/>
              <a:t>Each record in the “join table” would have the foreign key fields of the two tables it is joining together. </a:t>
            </a:r>
          </a:p>
          <a:p>
            <a:pPr marL="342900" indent="-285750">
              <a:lnSpc>
                <a:spcPct val="100000"/>
              </a:lnSpc>
              <a:spcBef>
                <a:spcPts val="750"/>
              </a:spcBef>
              <a:buSzPct val="100000"/>
              <a:buChar char="●"/>
            </a:pPr>
            <a:r>
              <a:rPr lang="en"/>
              <a:t>Join table has at least two columns, holding Primary keys from the tables it joins.</a:t>
            </a:r>
          </a:p>
          <a:p>
            <a:pPr marL="342900" indent="-285750">
              <a:lnSpc>
                <a:spcPct val="100000"/>
              </a:lnSpc>
              <a:spcBef>
                <a:spcPts val="750"/>
              </a:spcBef>
              <a:buSzPct val="100000"/>
              <a:buChar char="●"/>
            </a:pPr>
            <a:r>
              <a:rPr lang="en"/>
              <a:t>Can have additional columns, holding properties of the relationship</a:t>
            </a:r>
          </a:p>
        </p:txBody>
      </p:sp>
      <p:sp>
        <p:nvSpPr>
          <p:cNvPr id="4" name="Dia számának helye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74743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67376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44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2692129" y="0"/>
            <a:ext cx="6451871"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ext Placeholder 17">
            <a:extLst>
              <a:ext uri="{FF2B5EF4-FFF2-40B4-BE49-F238E27FC236}">
                <a16:creationId xmlns:a16="http://schemas.microsoft.com/office/drawing/2014/main" id="{B0F55F91-E516-2F42-AECB-A2C9794DB32E}"/>
              </a:ext>
            </a:extLst>
          </p:cNvPr>
          <p:cNvSpPr>
            <a:spLocks noGrp="1"/>
          </p:cNvSpPr>
          <p:nvPr>
            <p:ph type="body" sz="quarter" idx="11"/>
          </p:nvPr>
        </p:nvSpPr>
        <p:spPr>
          <a:xfrm>
            <a:off x="628650" y="4780038"/>
            <a:ext cx="1711139" cy="201145"/>
          </a:xfrm>
          <a:prstGeom prst="rect">
            <a:avLst/>
          </a:prstGeom>
        </p:spPr>
        <p:txBody>
          <a:bodyPr/>
          <a:lstStyle>
            <a:lvl1pPr marL="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385187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77D0DC0-C86F-4C48-8D70-895CCE67EB29}"/>
              </a:ext>
            </a:extLst>
          </p:cNvPr>
          <p:cNvSpPr>
            <a:spLocks noGrp="1"/>
          </p:cNvSpPr>
          <p:nvPr>
            <p:ph type="pic" sz="quarter" idx="11"/>
          </p:nvPr>
        </p:nvSpPr>
        <p:spPr>
          <a:xfrm>
            <a:off x="6451998" y="0"/>
            <a:ext cx="2692003"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F344D521-68E2-C749-A9F2-60A3C2607105}"/>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9" name="Text Placeholder 5">
            <a:extLst>
              <a:ext uri="{FF2B5EF4-FFF2-40B4-BE49-F238E27FC236}">
                <a16:creationId xmlns:a16="http://schemas.microsoft.com/office/drawing/2014/main" id="{BC526D04-089F-244B-A268-711014C05416}"/>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85865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3FE367-E037-BC42-88CF-F795B875B73A}"/>
              </a:ext>
            </a:extLst>
          </p:cNvPr>
          <p:cNvSpPr/>
          <p:nvPr userDrawn="1"/>
        </p:nvSpPr>
        <p:spPr>
          <a:xfrm>
            <a:off x="6451870" y="0"/>
            <a:ext cx="2692130" cy="5143500"/>
          </a:xfrm>
          <a:prstGeom prst="rect">
            <a:avLst/>
          </a:prstGeom>
          <a:solidFill>
            <a:srgbClr val="FC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 name="Text Placeholder 4">
            <a:extLst>
              <a:ext uri="{FF2B5EF4-FFF2-40B4-BE49-F238E27FC236}">
                <a16:creationId xmlns:a16="http://schemas.microsoft.com/office/drawing/2014/main" id="{F43836EB-766A-534F-BC98-A335FAD9B554}"/>
              </a:ext>
            </a:extLst>
          </p:cNvPr>
          <p:cNvSpPr>
            <a:spLocks noGrp="1"/>
          </p:cNvSpPr>
          <p:nvPr>
            <p:ph type="body" sz="quarter" idx="10"/>
          </p:nvPr>
        </p:nvSpPr>
        <p:spPr>
          <a:xfrm>
            <a:off x="6907348" y="2108359"/>
            <a:ext cx="1781175" cy="926306"/>
          </a:xfrm>
          <a:prstGeom prst="rect">
            <a:avLst/>
          </a:prstGeom>
        </p:spPr>
        <p:txBody>
          <a:bodyPr/>
          <a:lstStyle>
            <a:lvl1pPr marL="0" indent="0">
              <a:buNone/>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styles</a:t>
            </a:r>
          </a:p>
        </p:txBody>
      </p:sp>
      <p:sp>
        <p:nvSpPr>
          <p:cNvPr id="9" name="Title 1">
            <a:extLst>
              <a:ext uri="{FF2B5EF4-FFF2-40B4-BE49-F238E27FC236}">
                <a16:creationId xmlns:a16="http://schemas.microsoft.com/office/drawing/2014/main" id="{19F10F20-35A6-ED40-9E2D-1BA07143F720}"/>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10" name="Text Placeholder 5">
            <a:extLst>
              <a:ext uri="{FF2B5EF4-FFF2-40B4-BE49-F238E27FC236}">
                <a16:creationId xmlns:a16="http://schemas.microsoft.com/office/drawing/2014/main" id="{DB11E014-B156-CD4D-B9F4-89FEC375B5B9}"/>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729361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3FE367-E037-BC42-88CF-F795B875B73A}"/>
              </a:ext>
            </a:extLst>
          </p:cNvPr>
          <p:cNvSpPr/>
          <p:nvPr userDrawn="1"/>
        </p:nvSpPr>
        <p:spPr>
          <a:xfrm>
            <a:off x="6451870" y="0"/>
            <a:ext cx="2692130" cy="5143500"/>
          </a:xfrm>
          <a:prstGeom prst="rect">
            <a:avLst/>
          </a:prstGeom>
          <a:solidFill>
            <a:srgbClr val="9AD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 name="Text Placeholder 4">
            <a:extLst>
              <a:ext uri="{FF2B5EF4-FFF2-40B4-BE49-F238E27FC236}">
                <a16:creationId xmlns:a16="http://schemas.microsoft.com/office/drawing/2014/main" id="{5DBF7A55-9880-3C43-B0CB-B0B25AAE040D}"/>
              </a:ext>
            </a:extLst>
          </p:cNvPr>
          <p:cNvSpPr>
            <a:spLocks noGrp="1"/>
          </p:cNvSpPr>
          <p:nvPr>
            <p:ph type="body" sz="quarter" idx="10"/>
          </p:nvPr>
        </p:nvSpPr>
        <p:spPr>
          <a:xfrm>
            <a:off x="6907348" y="2108359"/>
            <a:ext cx="1781175" cy="926306"/>
          </a:xfrm>
          <a:prstGeom prst="rect">
            <a:avLst/>
          </a:prstGeom>
        </p:spPr>
        <p:txBody>
          <a:bodyPr/>
          <a:lstStyle>
            <a:lvl1pPr marL="0" indent="0">
              <a:buNone/>
              <a:defRPr b="0" i="0">
                <a:solidFill>
                  <a:srgbClr val="151F39"/>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styles</a:t>
            </a:r>
          </a:p>
        </p:txBody>
      </p:sp>
      <p:sp>
        <p:nvSpPr>
          <p:cNvPr id="6" name="Title 1">
            <a:extLst>
              <a:ext uri="{FF2B5EF4-FFF2-40B4-BE49-F238E27FC236}">
                <a16:creationId xmlns:a16="http://schemas.microsoft.com/office/drawing/2014/main" id="{43410C58-1586-BA41-83F6-2A9D940C98A5}"/>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8" name="Text Placeholder 5">
            <a:extLst>
              <a:ext uri="{FF2B5EF4-FFF2-40B4-BE49-F238E27FC236}">
                <a16:creationId xmlns:a16="http://schemas.microsoft.com/office/drawing/2014/main" id="{82C0782F-43EC-1642-8533-41A1B4084945}"/>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373463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4" name="Picture Placeholder 6">
            <a:extLst>
              <a:ext uri="{FF2B5EF4-FFF2-40B4-BE49-F238E27FC236}">
                <a16:creationId xmlns:a16="http://schemas.microsoft.com/office/drawing/2014/main" id="{8BB0511D-F4E3-EB4D-9398-BC16C61CCAEA}"/>
              </a:ext>
            </a:extLst>
          </p:cNvPr>
          <p:cNvSpPr>
            <a:spLocks noGrp="1"/>
          </p:cNvSpPr>
          <p:nvPr>
            <p:ph type="pic" sz="quarter" idx="11"/>
          </p:nvPr>
        </p:nvSpPr>
        <p:spPr>
          <a:xfrm>
            <a:off x="4572000" y="257175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5" name="Title 1">
            <a:extLst>
              <a:ext uri="{FF2B5EF4-FFF2-40B4-BE49-F238E27FC236}">
                <a16:creationId xmlns:a16="http://schemas.microsoft.com/office/drawing/2014/main" id="{13B22455-15EF-9F4A-8944-649986A0615D}"/>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D3B78C12-7B56-EB47-8169-D4C23F005A72}"/>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11423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BE502-E6F3-4444-87C9-A65E26F2B2AA}"/>
              </a:ext>
            </a:extLst>
          </p:cNvPr>
          <p:cNvSpPr>
            <a:spLocks noGrp="1"/>
          </p:cNvSpPr>
          <p:nvPr>
            <p:ph type="body" idx="1"/>
          </p:nvPr>
        </p:nvSpPr>
        <p:spPr>
          <a:xfrm>
            <a:off x="629842" y="1457858"/>
            <a:ext cx="3868340"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D2828866-35B6-914A-B5A9-66E613168C33}"/>
              </a:ext>
            </a:extLst>
          </p:cNvPr>
          <p:cNvSpPr>
            <a:spLocks noGrp="1"/>
          </p:cNvSpPr>
          <p:nvPr>
            <p:ph sz="half" idx="2"/>
          </p:nvPr>
        </p:nvSpPr>
        <p:spPr>
          <a:xfrm>
            <a:off x="629842" y="2075791"/>
            <a:ext cx="3868340" cy="189109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BBB4A01-0ECA-DD4F-A09C-3173A65A8BB4}"/>
              </a:ext>
            </a:extLst>
          </p:cNvPr>
          <p:cNvSpPr>
            <a:spLocks noGrp="1"/>
          </p:cNvSpPr>
          <p:nvPr>
            <p:ph type="body" sz="quarter" idx="3"/>
          </p:nvPr>
        </p:nvSpPr>
        <p:spPr>
          <a:xfrm>
            <a:off x="4629150" y="1457858"/>
            <a:ext cx="3887391"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7F074BC-6EDF-0944-8B3C-7AE6E807345F}"/>
              </a:ext>
            </a:extLst>
          </p:cNvPr>
          <p:cNvSpPr>
            <a:spLocks noGrp="1"/>
          </p:cNvSpPr>
          <p:nvPr>
            <p:ph sz="quarter" idx="4"/>
          </p:nvPr>
        </p:nvSpPr>
        <p:spPr>
          <a:xfrm>
            <a:off x="4629150" y="2075791"/>
            <a:ext cx="3887391" cy="189109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E9F86274-631A-A049-82B8-538E67B8221C}"/>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8" name="Text Placeholder 17">
            <a:extLst>
              <a:ext uri="{FF2B5EF4-FFF2-40B4-BE49-F238E27FC236}">
                <a16:creationId xmlns:a16="http://schemas.microsoft.com/office/drawing/2014/main" id="{377D49C4-A45D-644B-AD2B-6EAFFDE1B15F}"/>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9" name="Text Placeholder 17">
            <a:extLst>
              <a:ext uri="{FF2B5EF4-FFF2-40B4-BE49-F238E27FC236}">
                <a16:creationId xmlns:a16="http://schemas.microsoft.com/office/drawing/2014/main" id="{FC6DBA27-BAB5-D54C-A3FF-2FAC923232BB}"/>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10" name="Text Placeholder 17">
            <a:extLst>
              <a:ext uri="{FF2B5EF4-FFF2-40B4-BE49-F238E27FC236}">
                <a16:creationId xmlns:a16="http://schemas.microsoft.com/office/drawing/2014/main" id="{653D0B01-4F09-DE4A-B06A-AC8D63989364}"/>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1380084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BE502-E6F3-4444-87C9-A65E26F2B2AA}"/>
              </a:ext>
            </a:extLst>
          </p:cNvPr>
          <p:cNvSpPr>
            <a:spLocks noGrp="1"/>
          </p:cNvSpPr>
          <p:nvPr>
            <p:ph type="body" idx="1"/>
          </p:nvPr>
        </p:nvSpPr>
        <p:spPr>
          <a:xfrm>
            <a:off x="629842" y="1457858"/>
            <a:ext cx="3868340"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D2828866-35B6-914A-B5A9-66E613168C33}"/>
              </a:ext>
            </a:extLst>
          </p:cNvPr>
          <p:cNvSpPr>
            <a:spLocks noGrp="1"/>
          </p:cNvSpPr>
          <p:nvPr>
            <p:ph sz="half" idx="2"/>
          </p:nvPr>
        </p:nvSpPr>
        <p:spPr>
          <a:xfrm>
            <a:off x="629842" y="2075792"/>
            <a:ext cx="3868340" cy="276344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BBB4A01-0ECA-DD4F-A09C-3173A65A8BB4}"/>
              </a:ext>
            </a:extLst>
          </p:cNvPr>
          <p:cNvSpPr>
            <a:spLocks noGrp="1"/>
          </p:cNvSpPr>
          <p:nvPr>
            <p:ph type="body" sz="quarter" idx="3"/>
          </p:nvPr>
        </p:nvSpPr>
        <p:spPr>
          <a:xfrm>
            <a:off x="4629150" y="1457858"/>
            <a:ext cx="3887391"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7F074BC-6EDF-0944-8B3C-7AE6E807345F}"/>
              </a:ext>
            </a:extLst>
          </p:cNvPr>
          <p:cNvSpPr>
            <a:spLocks noGrp="1"/>
          </p:cNvSpPr>
          <p:nvPr>
            <p:ph sz="quarter" idx="4"/>
          </p:nvPr>
        </p:nvSpPr>
        <p:spPr>
          <a:xfrm>
            <a:off x="4629150" y="2075792"/>
            <a:ext cx="3887391" cy="276344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85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FFC43AB-7C91-2C44-A6E8-FB516DF33292}"/>
              </a:ext>
            </a:extLst>
          </p:cNvPr>
          <p:cNvSpPr>
            <a:spLocks noGrp="1"/>
          </p:cNvSpPr>
          <p:nvPr>
            <p:ph type="dt" sz="half" idx="10"/>
          </p:nvPr>
        </p:nvSpPr>
        <p:spPr/>
        <p:txBody>
          <a:bodyPr/>
          <a:lstStyle/>
          <a:p>
            <a:fld id="{26F46B77-3FC3-A04F-9C6A-B25B169093BF}" type="datetimeFigureOut">
              <a:rPr lang="en-US" smtClean="0">
                <a:solidFill>
                  <a:prstClr val="white"/>
                </a:solidFill>
              </a:rPr>
              <a:pPr/>
              <a:t>2/24/2023</a:t>
            </a:fld>
            <a:endParaRPr lang="en-US">
              <a:solidFill>
                <a:prstClr val="white"/>
              </a:solidFill>
            </a:endParaRPr>
          </a:p>
        </p:txBody>
      </p:sp>
      <p:sp>
        <p:nvSpPr>
          <p:cNvPr id="6" name="Footer Placeholder 5">
            <a:extLst>
              <a:ext uri="{FF2B5EF4-FFF2-40B4-BE49-F238E27FC236}">
                <a16:creationId xmlns:a16="http://schemas.microsoft.com/office/drawing/2014/main" id="{CBBEEA50-37C6-504C-8E89-2388302002B2}"/>
              </a:ext>
            </a:extLst>
          </p:cNvPr>
          <p:cNvSpPr>
            <a:spLocks noGrp="1"/>
          </p:cNvSpPr>
          <p:nvPr>
            <p:ph type="ftr" sz="quarter" idx="11"/>
          </p:nvPr>
        </p:nvSpPr>
        <p:spPr/>
        <p:txBody>
          <a:bodyPr/>
          <a:lstStyle/>
          <a:p>
            <a:endParaRPr lang="en-US">
              <a:solidFill>
                <a:prstClr val="white"/>
              </a:solidFill>
            </a:endParaRPr>
          </a:p>
        </p:txBody>
      </p:sp>
      <p:sp>
        <p:nvSpPr>
          <p:cNvPr id="7" name="Slide Number Placeholder 6">
            <a:extLst>
              <a:ext uri="{FF2B5EF4-FFF2-40B4-BE49-F238E27FC236}">
                <a16:creationId xmlns:a16="http://schemas.microsoft.com/office/drawing/2014/main" id="{9899E83E-2118-7D46-A2B7-564DD36600AA}"/>
              </a:ext>
            </a:extLst>
          </p:cNvPr>
          <p:cNvSpPr>
            <a:spLocks noGrp="1"/>
          </p:cNvSpPr>
          <p:nvPr>
            <p:ph type="sldNum" sz="quarter" idx="12"/>
          </p:nvPr>
        </p:nvSpPr>
        <p:spPr/>
        <p:txBody>
          <a:bodyPr/>
          <a:lstStyle/>
          <a:p>
            <a:fld id="{51E5ACF1-2035-ED44-A2A6-3FD409EE1DA9}"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01444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359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157644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3560675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6A1DBF87-7255-594B-B8D5-7346664AC274}"/>
              </a:ext>
            </a:extLst>
          </p:cNvPr>
          <p:cNvSpPr>
            <a:spLocks noGrp="1"/>
          </p:cNvSpPr>
          <p:nvPr>
            <p:ph type="body" sz="quarter" idx="10" hasCustomPrompt="1"/>
          </p:nvPr>
        </p:nvSpPr>
        <p:spPr>
          <a:xfrm>
            <a:off x="628650" y="2856584"/>
            <a:ext cx="7886700" cy="366713"/>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1578052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4" name="Rectangle 3">
            <a:extLst>
              <a:ext uri="{FF2B5EF4-FFF2-40B4-BE49-F238E27FC236}">
                <a16:creationId xmlns:a16="http://schemas.microsoft.com/office/drawing/2014/main" id="{86A34F64-341C-8C48-AB77-8A949DA1BBBA}"/>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5" name="Text Placeholder 17">
            <a:extLst>
              <a:ext uri="{FF2B5EF4-FFF2-40B4-BE49-F238E27FC236}">
                <a16:creationId xmlns:a16="http://schemas.microsoft.com/office/drawing/2014/main" id="{17D5CDA5-3A53-5E46-A290-DF842A007B91}"/>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6" name="Text Placeholder 17">
            <a:extLst>
              <a:ext uri="{FF2B5EF4-FFF2-40B4-BE49-F238E27FC236}">
                <a16:creationId xmlns:a16="http://schemas.microsoft.com/office/drawing/2014/main" id="{D599F495-558F-9649-98B4-9F3CA9A8D2CA}"/>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8" name="Text Placeholder 17">
            <a:extLst>
              <a:ext uri="{FF2B5EF4-FFF2-40B4-BE49-F238E27FC236}">
                <a16:creationId xmlns:a16="http://schemas.microsoft.com/office/drawing/2014/main" id="{AE1DD68F-DA22-9C49-8064-CEC7C15FE96E}"/>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3355630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4866261" y="604938"/>
            <a:ext cx="3838778" cy="417076"/>
          </a:xfrm>
        </p:spPr>
        <p:txBody>
          <a:bodyPr>
            <a:normAutofit/>
          </a:bodyPr>
          <a:lstStyle>
            <a:lvl1pPr algn="r">
              <a:defRPr sz="2100"/>
            </a:lvl1pPr>
          </a:lstStyle>
          <a:p>
            <a:r>
              <a:rPr lang="en-US" dirty="0"/>
              <a:t>Click to edit Master title style</a:t>
            </a:r>
          </a:p>
        </p:txBody>
      </p:sp>
    </p:spTree>
    <p:extLst>
      <p:ext uri="{BB962C8B-B14F-4D97-AF65-F5344CB8AC3E}">
        <p14:creationId xmlns:p14="http://schemas.microsoft.com/office/powerpoint/2010/main" val="2471804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DE6A3-B10C-404C-BF18-0CEA514C730B}"/>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18" name="Text Placeholder 17">
            <a:extLst>
              <a:ext uri="{FF2B5EF4-FFF2-40B4-BE49-F238E27FC236}">
                <a16:creationId xmlns:a16="http://schemas.microsoft.com/office/drawing/2014/main" id="{6E7C5F65-E688-C44D-B885-54F94A878896}"/>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23" name="Text Placeholder 17">
            <a:extLst>
              <a:ext uri="{FF2B5EF4-FFF2-40B4-BE49-F238E27FC236}">
                <a16:creationId xmlns:a16="http://schemas.microsoft.com/office/drawing/2014/main" id="{3D50DA09-5E37-6E42-89A9-4C1475290890}"/>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24" name="Text Placeholder 17">
            <a:extLst>
              <a:ext uri="{FF2B5EF4-FFF2-40B4-BE49-F238E27FC236}">
                <a16:creationId xmlns:a16="http://schemas.microsoft.com/office/drawing/2014/main" id="{38D02627-B6B2-DB44-915E-A33E4A4D2E73}"/>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3542449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24F8D7F-90CE-8F40-ABFC-EA424E711037}"/>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13CDCE40-0EC3-1F4C-9FE1-6A8824F99F47}"/>
              </a:ext>
            </a:extLst>
          </p:cNvPr>
          <p:cNvSpPr>
            <a:spLocks noGrp="1"/>
          </p:cNvSpPr>
          <p:nvPr>
            <p:ph type="body" sz="quarter" idx="10" hasCustomPrompt="1"/>
          </p:nvPr>
        </p:nvSpPr>
        <p:spPr>
          <a:xfrm>
            <a:off x="628650" y="2856584"/>
            <a:ext cx="7886700" cy="366713"/>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732933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172EDBD-51F8-B943-9EA9-8241793D7A1B}"/>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2000"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ext Placeholder 5">
            <a:extLst>
              <a:ext uri="{FF2B5EF4-FFF2-40B4-BE49-F238E27FC236}">
                <a16:creationId xmlns:a16="http://schemas.microsoft.com/office/drawing/2014/main" id="{191771B3-2B9D-8048-B51F-9405C1A5D1DC}"/>
              </a:ext>
            </a:extLst>
          </p:cNvPr>
          <p:cNvSpPr>
            <a:spLocks noGrp="1"/>
          </p:cNvSpPr>
          <p:nvPr>
            <p:ph type="body" sz="quarter" idx="11"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42358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172EDBD-51F8-B943-9EA9-8241793D7A1B}"/>
              </a:ext>
            </a:extLst>
          </p:cNvPr>
          <p:cNvSpPr>
            <a:spLocks noGrp="1"/>
          </p:cNvSpPr>
          <p:nvPr>
            <p:ph type="title"/>
          </p:nvPr>
        </p:nvSpPr>
        <p:spPr>
          <a:xfrm>
            <a:off x="628650" y="1285875"/>
            <a:ext cx="3371850" cy="925830"/>
          </a:xfrm>
        </p:spPr>
        <p:txBody>
          <a:bodyPr>
            <a:normAutofit/>
          </a:bodyPr>
          <a:lstStyle>
            <a:lvl1pPr>
              <a:defRPr sz="3000"/>
            </a:lvl1pPr>
          </a:lstStyle>
          <a:p>
            <a:r>
              <a:rPr lang="en-US" dirty="0"/>
              <a:t>Click to edit Master title style</a:t>
            </a:r>
          </a:p>
        </p:txBody>
      </p:sp>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4" name="Picture Placeholder 6">
            <a:extLst>
              <a:ext uri="{FF2B5EF4-FFF2-40B4-BE49-F238E27FC236}">
                <a16:creationId xmlns:a16="http://schemas.microsoft.com/office/drawing/2014/main" id="{D9936037-E322-B849-8DB6-B5BAADE0BFA1}"/>
              </a:ext>
            </a:extLst>
          </p:cNvPr>
          <p:cNvSpPr>
            <a:spLocks noGrp="1"/>
          </p:cNvSpPr>
          <p:nvPr>
            <p:ph type="pic" sz="quarter" idx="11"/>
          </p:nvPr>
        </p:nvSpPr>
        <p:spPr>
          <a:xfrm>
            <a:off x="-2286" y="257175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12574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2692129" y="0"/>
            <a:ext cx="6451871"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ext Placeholder 17">
            <a:extLst>
              <a:ext uri="{FF2B5EF4-FFF2-40B4-BE49-F238E27FC236}">
                <a16:creationId xmlns:a16="http://schemas.microsoft.com/office/drawing/2014/main" id="{B0F55F91-E516-2F42-AECB-A2C9794DB32E}"/>
              </a:ext>
            </a:extLst>
          </p:cNvPr>
          <p:cNvSpPr>
            <a:spLocks noGrp="1"/>
          </p:cNvSpPr>
          <p:nvPr>
            <p:ph type="body" sz="quarter" idx="11"/>
          </p:nvPr>
        </p:nvSpPr>
        <p:spPr>
          <a:xfrm>
            <a:off x="628650" y="4780038"/>
            <a:ext cx="1711139" cy="201145"/>
          </a:xfrm>
          <a:prstGeom prst="rect">
            <a:avLst/>
          </a:prstGeom>
        </p:spPr>
        <p:txBody>
          <a:bodyPr/>
          <a:lstStyle>
            <a:lvl1pPr marL="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682983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77D0DC0-C86F-4C48-8D70-895CCE67EB29}"/>
              </a:ext>
            </a:extLst>
          </p:cNvPr>
          <p:cNvSpPr>
            <a:spLocks noGrp="1"/>
          </p:cNvSpPr>
          <p:nvPr>
            <p:ph type="pic" sz="quarter" idx="11"/>
          </p:nvPr>
        </p:nvSpPr>
        <p:spPr>
          <a:xfrm>
            <a:off x="6451998" y="0"/>
            <a:ext cx="2692003"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F344D521-68E2-C749-A9F2-60A3C2607105}"/>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9" name="Text Placeholder 5">
            <a:extLst>
              <a:ext uri="{FF2B5EF4-FFF2-40B4-BE49-F238E27FC236}">
                <a16:creationId xmlns:a16="http://schemas.microsoft.com/office/drawing/2014/main" id="{BC526D04-089F-244B-A268-711014C05416}"/>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3396717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3FE367-E037-BC42-88CF-F795B875B73A}"/>
              </a:ext>
            </a:extLst>
          </p:cNvPr>
          <p:cNvSpPr/>
          <p:nvPr userDrawn="1"/>
        </p:nvSpPr>
        <p:spPr>
          <a:xfrm>
            <a:off x="6451870" y="0"/>
            <a:ext cx="2692130" cy="5143500"/>
          </a:xfrm>
          <a:prstGeom prst="rect">
            <a:avLst/>
          </a:prstGeom>
          <a:solidFill>
            <a:srgbClr val="FC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 name="Text Placeholder 4">
            <a:extLst>
              <a:ext uri="{FF2B5EF4-FFF2-40B4-BE49-F238E27FC236}">
                <a16:creationId xmlns:a16="http://schemas.microsoft.com/office/drawing/2014/main" id="{F43836EB-766A-534F-BC98-A335FAD9B554}"/>
              </a:ext>
            </a:extLst>
          </p:cNvPr>
          <p:cNvSpPr>
            <a:spLocks noGrp="1"/>
          </p:cNvSpPr>
          <p:nvPr>
            <p:ph type="body" sz="quarter" idx="10"/>
          </p:nvPr>
        </p:nvSpPr>
        <p:spPr>
          <a:xfrm>
            <a:off x="6907348" y="2108359"/>
            <a:ext cx="1781175" cy="926306"/>
          </a:xfrm>
          <a:prstGeom prst="rect">
            <a:avLst/>
          </a:prstGeom>
        </p:spPr>
        <p:txBody>
          <a:bodyPr/>
          <a:lstStyle>
            <a:lvl1pPr marL="0" indent="0">
              <a:buNone/>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styles</a:t>
            </a:r>
          </a:p>
        </p:txBody>
      </p:sp>
      <p:sp>
        <p:nvSpPr>
          <p:cNvPr id="9" name="Title 1">
            <a:extLst>
              <a:ext uri="{FF2B5EF4-FFF2-40B4-BE49-F238E27FC236}">
                <a16:creationId xmlns:a16="http://schemas.microsoft.com/office/drawing/2014/main" id="{19F10F20-35A6-ED40-9E2D-1BA07143F720}"/>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10" name="Text Placeholder 5">
            <a:extLst>
              <a:ext uri="{FF2B5EF4-FFF2-40B4-BE49-F238E27FC236}">
                <a16:creationId xmlns:a16="http://schemas.microsoft.com/office/drawing/2014/main" id="{DB11E014-B156-CD4D-B9F4-89FEC375B5B9}"/>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197682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6A1DBF87-7255-594B-B8D5-7346664AC274}"/>
              </a:ext>
            </a:extLst>
          </p:cNvPr>
          <p:cNvSpPr>
            <a:spLocks noGrp="1"/>
          </p:cNvSpPr>
          <p:nvPr>
            <p:ph type="body" sz="quarter" idx="10" hasCustomPrompt="1"/>
          </p:nvPr>
        </p:nvSpPr>
        <p:spPr>
          <a:xfrm>
            <a:off x="628650" y="2856584"/>
            <a:ext cx="7886700" cy="366713"/>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746895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3FE367-E037-BC42-88CF-F795B875B73A}"/>
              </a:ext>
            </a:extLst>
          </p:cNvPr>
          <p:cNvSpPr/>
          <p:nvPr userDrawn="1"/>
        </p:nvSpPr>
        <p:spPr>
          <a:xfrm>
            <a:off x="6451870" y="0"/>
            <a:ext cx="2692130" cy="5143500"/>
          </a:xfrm>
          <a:prstGeom prst="rect">
            <a:avLst/>
          </a:prstGeom>
          <a:solidFill>
            <a:srgbClr val="9AD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 name="Text Placeholder 4">
            <a:extLst>
              <a:ext uri="{FF2B5EF4-FFF2-40B4-BE49-F238E27FC236}">
                <a16:creationId xmlns:a16="http://schemas.microsoft.com/office/drawing/2014/main" id="{5DBF7A55-9880-3C43-B0CB-B0B25AAE040D}"/>
              </a:ext>
            </a:extLst>
          </p:cNvPr>
          <p:cNvSpPr>
            <a:spLocks noGrp="1"/>
          </p:cNvSpPr>
          <p:nvPr>
            <p:ph type="body" sz="quarter" idx="10"/>
          </p:nvPr>
        </p:nvSpPr>
        <p:spPr>
          <a:xfrm>
            <a:off x="6907348" y="2108359"/>
            <a:ext cx="1781175" cy="926306"/>
          </a:xfrm>
          <a:prstGeom prst="rect">
            <a:avLst/>
          </a:prstGeom>
        </p:spPr>
        <p:txBody>
          <a:bodyPr/>
          <a:lstStyle>
            <a:lvl1pPr marL="0" indent="0">
              <a:buNone/>
              <a:defRPr b="0" i="0">
                <a:solidFill>
                  <a:srgbClr val="151F39"/>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styles</a:t>
            </a:r>
          </a:p>
        </p:txBody>
      </p:sp>
      <p:sp>
        <p:nvSpPr>
          <p:cNvPr id="6" name="Title 1">
            <a:extLst>
              <a:ext uri="{FF2B5EF4-FFF2-40B4-BE49-F238E27FC236}">
                <a16:creationId xmlns:a16="http://schemas.microsoft.com/office/drawing/2014/main" id="{43410C58-1586-BA41-83F6-2A9D940C98A5}"/>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8" name="Text Placeholder 5">
            <a:extLst>
              <a:ext uri="{FF2B5EF4-FFF2-40B4-BE49-F238E27FC236}">
                <a16:creationId xmlns:a16="http://schemas.microsoft.com/office/drawing/2014/main" id="{82C0782F-43EC-1642-8533-41A1B4084945}"/>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1964274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4" name="Picture Placeholder 6">
            <a:extLst>
              <a:ext uri="{FF2B5EF4-FFF2-40B4-BE49-F238E27FC236}">
                <a16:creationId xmlns:a16="http://schemas.microsoft.com/office/drawing/2014/main" id="{8BB0511D-F4E3-EB4D-9398-BC16C61CCAEA}"/>
              </a:ext>
            </a:extLst>
          </p:cNvPr>
          <p:cNvSpPr>
            <a:spLocks noGrp="1"/>
          </p:cNvSpPr>
          <p:nvPr>
            <p:ph type="pic" sz="quarter" idx="11"/>
          </p:nvPr>
        </p:nvSpPr>
        <p:spPr>
          <a:xfrm>
            <a:off x="4572000" y="257175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5" name="Title 1">
            <a:extLst>
              <a:ext uri="{FF2B5EF4-FFF2-40B4-BE49-F238E27FC236}">
                <a16:creationId xmlns:a16="http://schemas.microsoft.com/office/drawing/2014/main" id="{13B22455-15EF-9F4A-8944-649986A0615D}"/>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D3B78C12-7B56-EB47-8169-D4C23F005A72}"/>
              </a:ext>
            </a:extLst>
          </p:cNvPr>
          <p:cNvSpPr>
            <a:spLocks noGrp="1"/>
          </p:cNvSpPr>
          <p:nvPr>
            <p:ph type="body" sz="quarter" idx="12"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2983478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BE502-E6F3-4444-87C9-A65E26F2B2AA}"/>
              </a:ext>
            </a:extLst>
          </p:cNvPr>
          <p:cNvSpPr>
            <a:spLocks noGrp="1"/>
          </p:cNvSpPr>
          <p:nvPr>
            <p:ph type="body" idx="1"/>
          </p:nvPr>
        </p:nvSpPr>
        <p:spPr>
          <a:xfrm>
            <a:off x="629842" y="1457858"/>
            <a:ext cx="3868340"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D2828866-35B6-914A-B5A9-66E613168C33}"/>
              </a:ext>
            </a:extLst>
          </p:cNvPr>
          <p:cNvSpPr>
            <a:spLocks noGrp="1"/>
          </p:cNvSpPr>
          <p:nvPr>
            <p:ph sz="half" idx="2"/>
          </p:nvPr>
        </p:nvSpPr>
        <p:spPr>
          <a:xfrm>
            <a:off x="629842" y="2075791"/>
            <a:ext cx="3868340" cy="189109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BBB4A01-0ECA-DD4F-A09C-3173A65A8BB4}"/>
              </a:ext>
            </a:extLst>
          </p:cNvPr>
          <p:cNvSpPr>
            <a:spLocks noGrp="1"/>
          </p:cNvSpPr>
          <p:nvPr>
            <p:ph type="body" sz="quarter" idx="3"/>
          </p:nvPr>
        </p:nvSpPr>
        <p:spPr>
          <a:xfrm>
            <a:off x="4629150" y="1457858"/>
            <a:ext cx="3887391"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7F074BC-6EDF-0944-8B3C-7AE6E807345F}"/>
              </a:ext>
            </a:extLst>
          </p:cNvPr>
          <p:cNvSpPr>
            <a:spLocks noGrp="1"/>
          </p:cNvSpPr>
          <p:nvPr>
            <p:ph sz="quarter" idx="4"/>
          </p:nvPr>
        </p:nvSpPr>
        <p:spPr>
          <a:xfrm>
            <a:off x="4629150" y="2075791"/>
            <a:ext cx="3887391" cy="189109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E9F86274-631A-A049-82B8-538E67B8221C}"/>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8" name="Text Placeholder 17">
            <a:extLst>
              <a:ext uri="{FF2B5EF4-FFF2-40B4-BE49-F238E27FC236}">
                <a16:creationId xmlns:a16="http://schemas.microsoft.com/office/drawing/2014/main" id="{377D49C4-A45D-644B-AD2B-6EAFFDE1B15F}"/>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9" name="Text Placeholder 17">
            <a:extLst>
              <a:ext uri="{FF2B5EF4-FFF2-40B4-BE49-F238E27FC236}">
                <a16:creationId xmlns:a16="http://schemas.microsoft.com/office/drawing/2014/main" id="{FC6DBA27-BAB5-D54C-A3FF-2FAC923232BB}"/>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10" name="Text Placeholder 17">
            <a:extLst>
              <a:ext uri="{FF2B5EF4-FFF2-40B4-BE49-F238E27FC236}">
                <a16:creationId xmlns:a16="http://schemas.microsoft.com/office/drawing/2014/main" id="{653D0B01-4F09-DE4A-B06A-AC8D63989364}"/>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3509755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BE502-E6F3-4444-87C9-A65E26F2B2AA}"/>
              </a:ext>
            </a:extLst>
          </p:cNvPr>
          <p:cNvSpPr>
            <a:spLocks noGrp="1"/>
          </p:cNvSpPr>
          <p:nvPr>
            <p:ph type="body" idx="1"/>
          </p:nvPr>
        </p:nvSpPr>
        <p:spPr>
          <a:xfrm>
            <a:off x="629842" y="1457858"/>
            <a:ext cx="3868340"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D2828866-35B6-914A-B5A9-66E613168C33}"/>
              </a:ext>
            </a:extLst>
          </p:cNvPr>
          <p:cNvSpPr>
            <a:spLocks noGrp="1"/>
          </p:cNvSpPr>
          <p:nvPr>
            <p:ph sz="half" idx="2"/>
          </p:nvPr>
        </p:nvSpPr>
        <p:spPr>
          <a:xfrm>
            <a:off x="629842" y="2075792"/>
            <a:ext cx="3868340" cy="276344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BBB4A01-0ECA-DD4F-A09C-3173A65A8BB4}"/>
              </a:ext>
            </a:extLst>
          </p:cNvPr>
          <p:cNvSpPr>
            <a:spLocks noGrp="1"/>
          </p:cNvSpPr>
          <p:nvPr>
            <p:ph type="body" sz="quarter" idx="3"/>
          </p:nvPr>
        </p:nvSpPr>
        <p:spPr>
          <a:xfrm>
            <a:off x="4629150" y="1457858"/>
            <a:ext cx="3887391" cy="617934"/>
          </a:xfrm>
          <a:prstGeom prst="rect">
            <a:avLst/>
          </a:prstGeom>
        </p:spPr>
        <p:txBody>
          <a:bodyPr anchor="b"/>
          <a:lstStyle>
            <a:lvl1pPr marL="0" indent="0">
              <a:buNone/>
              <a:defRPr sz="1800" b="0" i="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7F074BC-6EDF-0944-8B3C-7AE6E807345F}"/>
              </a:ext>
            </a:extLst>
          </p:cNvPr>
          <p:cNvSpPr>
            <a:spLocks noGrp="1"/>
          </p:cNvSpPr>
          <p:nvPr>
            <p:ph sz="quarter" idx="4"/>
          </p:nvPr>
        </p:nvSpPr>
        <p:spPr>
          <a:xfrm>
            <a:off x="4629150" y="2075792"/>
            <a:ext cx="3887391" cy="2763441"/>
          </a:xfrm>
          <a:prstGeom prst="rect">
            <a:avLst/>
          </a:prstGeom>
        </p:spPr>
        <p:txBody>
          <a:bodyPr/>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8421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FFC43AB-7C91-2C44-A6E8-FB516DF33292}"/>
              </a:ext>
            </a:extLst>
          </p:cNvPr>
          <p:cNvSpPr>
            <a:spLocks noGrp="1"/>
          </p:cNvSpPr>
          <p:nvPr>
            <p:ph type="dt" sz="half" idx="10"/>
          </p:nvPr>
        </p:nvSpPr>
        <p:spPr/>
        <p:txBody>
          <a:bodyPr/>
          <a:lstStyle/>
          <a:p>
            <a:fld id="{26F46B77-3FC3-A04F-9C6A-B25B169093BF}" type="datetimeFigureOut">
              <a:rPr lang="en-US" smtClean="0">
                <a:solidFill>
                  <a:prstClr val="white"/>
                </a:solidFill>
              </a:rPr>
              <a:pPr/>
              <a:t>2/24/2023</a:t>
            </a:fld>
            <a:endParaRPr lang="en-US">
              <a:solidFill>
                <a:prstClr val="white"/>
              </a:solidFill>
            </a:endParaRPr>
          </a:p>
        </p:txBody>
      </p:sp>
      <p:sp>
        <p:nvSpPr>
          <p:cNvPr id="6" name="Footer Placeholder 5">
            <a:extLst>
              <a:ext uri="{FF2B5EF4-FFF2-40B4-BE49-F238E27FC236}">
                <a16:creationId xmlns:a16="http://schemas.microsoft.com/office/drawing/2014/main" id="{CBBEEA50-37C6-504C-8E89-2388302002B2}"/>
              </a:ext>
            </a:extLst>
          </p:cNvPr>
          <p:cNvSpPr>
            <a:spLocks noGrp="1"/>
          </p:cNvSpPr>
          <p:nvPr>
            <p:ph type="ftr" sz="quarter" idx="11"/>
          </p:nvPr>
        </p:nvSpPr>
        <p:spPr/>
        <p:txBody>
          <a:bodyPr/>
          <a:lstStyle/>
          <a:p>
            <a:endParaRPr lang="en-US">
              <a:solidFill>
                <a:prstClr val="white"/>
              </a:solidFill>
            </a:endParaRPr>
          </a:p>
        </p:txBody>
      </p:sp>
      <p:sp>
        <p:nvSpPr>
          <p:cNvPr id="7" name="Slide Number Placeholder 6">
            <a:extLst>
              <a:ext uri="{FF2B5EF4-FFF2-40B4-BE49-F238E27FC236}">
                <a16:creationId xmlns:a16="http://schemas.microsoft.com/office/drawing/2014/main" id="{9899E83E-2118-7D46-A2B7-564DD36600AA}"/>
              </a:ext>
            </a:extLst>
          </p:cNvPr>
          <p:cNvSpPr>
            <a:spLocks noGrp="1"/>
          </p:cNvSpPr>
          <p:nvPr>
            <p:ph type="sldNum" sz="quarter" idx="12"/>
          </p:nvPr>
        </p:nvSpPr>
        <p:spPr/>
        <p:txBody>
          <a:bodyPr/>
          <a:lstStyle/>
          <a:p>
            <a:fld id="{51E5ACF1-2035-ED44-A2A6-3FD409EE1DA9}"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07002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85800" y="457200"/>
            <a:ext cx="7772400" cy="857250"/>
          </a:xfrm>
          <a:prstGeom prst="rect">
            <a:avLst/>
          </a:prstGeom>
        </p:spPr>
        <p:txBody>
          <a:bodyPr/>
          <a:lstStyle/>
          <a:p>
            <a:r>
              <a:rPr lang="hu-HU"/>
              <a:t>Mintacím szerkesztése</a:t>
            </a:r>
          </a:p>
        </p:txBody>
      </p:sp>
      <p:sp>
        <p:nvSpPr>
          <p:cNvPr id="3" name="Tartalom helye 2"/>
          <p:cNvSpPr>
            <a:spLocks noGrp="1"/>
          </p:cNvSpPr>
          <p:nvPr>
            <p:ph idx="1"/>
          </p:nvPr>
        </p:nvSpPr>
        <p:spPr>
          <a:xfrm>
            <a:off x="685800" y="1485900"/>
            <a:ext cx="7772400" cy="3086100"/>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a:xfrm>
            <a:off x="685800" y="4686300"/>
            <a:ext cx="1905000" cy="342900"/>
          </a:xfrm>
          <a:prstGeom prst="rect">
            <a:avLst/>
          </a:prstGeom>
        </p:spPr>
        <p:txBody>
          <a:bodyPr/>
          <a:lstStyle>
            <a:lvl1pPr>
              <a:defRPr/>
            </a:lvl1pPr>
          </a:lstStyle>
          <a:p>
            <a:endParaRPr lang="en-US" altLang="en-US"/>
          </a:p>
        </p:txBody>
      </p:sp>
      <p:sp>
        <p:nvSpPr>
          <p:cNvPr id="5" name="Élőláb helye 4"/>
          <p:cNvSpPr>
            <a:spLocks noGrp="1"/>
          </p:cNvSpPr>
          <p:nvPr>
            <p:ph type="ftr" sz="quarter" idx="11"/>
          </p:nvPr>
        </p:nvSpPr>
        <p:spPr>
          <a:xfrm>
            <a:off x="3124200" y="4686300"/>
            <a:ext cx="2895600" cy="342900"/>
          </a:xfrm>
          <a:prstGeom prst="rect">
            <a:avLst/>
          </a:prstGeom>
        </p:spPr>
        <p:txBody>
          <a:bodyPr/>
          <a:lstStyle>
            <a:lvl1pPr>
              <a:defRPr/>
            </a:lvl1pPr>
          </a:lstStyle>
          <a:p>
            <a:endParaRPr lang="en-US" altLang="en-US"/>
          </a:p>
        </p:txBody>
      </p:sp>
      <p:sp>
        <p:nvSpPr>
          <p:cNvPr id="6" name="Dia számának helye 5"/>
          <p:cNvSpPr>
            <a:spLocks noGrp="1"/>
          </p:cNvSpPr>
          <p:nvPr>
            <p:ph type="sldNum" sz="quarter" idx="12"/>
          </p:nvPr>
        </p:nvSpPr>
        <p:spPr>
          <a:xfrm>
            <a:off x="6553200" y="4686300"/>
            <a:ext cx="1905000" cy="342900"/>
          </a:xfrm>
          <a:prstGeom prst="rect">
            <a:avLst/>
          </a:prstGeom>
        </p:spPr>
        <p:txBody>
          <a:bodyPr/>
          <a:lstStyle>
            <a:lvl1pPr>
              <a:defRPr/>
            </a:lvl1pPr>
          </a:lstStyle>
          <a:p>
            <a:fld id="{049BADC6-A5E3-4C30-AB53-145B2C07CE84}" type="slidenum">
              <a:rPr lang="en-US" altLang="en-US"/>
              <a:pPr/>
              <a:t>‹#›</a:t>
            </a:fld>
            <a:endParaRPr lang="en-US" altLang="en-US"/>
          </a:p>
        </p:txBody>
      </p:sp>
    </p:spTree>
    <p:extLst>
      <p:ext uri="{BB962C8B-B14F-4D97-AF65-F5344CB8AC3E}">
        <p14:creationId xmlns:p14="http://schemas.microsoft.com/office/powerpoint/2010/main" val="246379797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4" name="Rectangle 3">
            <a:extLst>
              <a:ext uri="{FF2B5EF4-FFF2-40B4-BE49-F238E27FC236}">
                <a16:creationId xmlns:a16="http://schemas.microsoft.com/office/drawing/2014/main" id="{86A34F64-341C-8C48-AB77-8A949DA1BBBA}"/>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5" name="Text Placeholder 17">
            <a:extLst>
              <a:ext uri="{FF2B5EF4-FFF2-40B4-BE49-F238E27FC236}">
                <a16:creationId xmlns:a16="http://schemas.microsoft.com/office/drawing/2014/main" id="{17D5CDA5-3A53-5E46-A290-DF842A007B91}"/>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6" name="Text Placeholder 17">
            <a:extLst>
              <a:ext uri="{FF2B5EF4-FFF2-40B4-BE49-F238E27FC236}">
                <a16:creationId xmlns:a16="http://schemas.microsoft.com/office/drawing/2014/main" id="{D599F495-558F-9649-98B4-9F3CA9A8D2CA}"/>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8" name="Text Placeholder 17">
            <a:extLst>
              <a:ext uri="{FF2B5EF4-FFF2-40B4-BE49-F238E27FC236}">
                <a16:creationId xmlns:a16="http://schemas.microsoft.com/office/drawing/2014/main" id="{AE1DD68F-DA22-9C49-8064-CEC7C15FE96E}"/>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142477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4866261" y="604938"/>
            <a:ext cx="3838778" cy="417076"/>
          </a:xfrm>
        </p:spPr>
        <p:txBody>
          <a:bodyPr>
            <a:normAutofit/>
          </a:bodyPr>
          <a:lstStyle>
            <a:lvl1pPr algn="r">
              <a:defRPr sz="2100"/>
            </a:lvl1pPr>
          </a:lstStyle>
          <a:p>
            <a:r>
              <a:rPr lang="en-US" dirty="0"/>
              <a:t>Click to edit Master title style</a:t>
            </a:r>
          </a:p>
        </p:txBody>
      </p:sp>
    </p:spTree>
    <p:extLst>
      <p:ext uri="{BB962C8B-B14F-4D97-AF65-F5344CB8AC3E}">
        <p14:creationId xmlns:p14="http://schemas.microsoft.com/office/powerpoint/2010/main" val="247035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DE6A3-B10C-404C-BF18-0CEA514C730B}"/>
              </a:ext>
            </a:extLst>
          </p:cNvPr>
          <p:cNvSpPr/>
          <p:nvPr userDrawn="1"/>
        </p:nvSpPr>
        <p:spPr>
          <a:xfrm>
            <a:off x="0" y="4617720"/>
            <a:ext cx="9144000" cy="5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v</a:t>
            </a:r>
          </a:p>
        </p:txBody>
      </p:sp>
      <p:sp>
        <p:nvSpPr>
          <p:cNvPr id="7" name="Title 1">
            <a:extLst>
              <a:ext uri="{FF2B5EF4-FFF2-40B4-BE49-F238E27FC236}">
                <a16:creationId xmlns:a16="http://schemas.microsoft.com/office/drawing/2014/main" id="{1E464B05-4D02-4A4D-9267-0541C0FD0BD0}"/>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18" name="Text Placeholder 17">
            <a:extLst>
              <a:ext uri="{FF2B5EF4-FFF2-40B4-BE49-F238E27FC236}">
                <a16:creationId xmlns:a16="http://schemas.microsoft.com/office/drawing/2014/main" id="{6E7C5F65-E688-C44D-B885-54F94A878896}"/>
              </a:ext>
            </a:extLst>
          </p:cNvPr>
          <p:cNvSpPr>
            <a:spLocks noGrp="1"/>
          </p:cNvSpPr>
          <p:nvPr>
            <p:ph type="body" sz="quarter" idx="10"/>
          </p:nvPr>
        </p:nvSpPr>
        <p:spPr>
          <a:xfrm>
            <a:off x="628650" y="4780038"/>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23" name="Text Placeholder 17">
            <a:extLst>
              <a:ext uri="{FF2B5EF4-FFF2-40B4-BE49-F238E27FC236}">
                <a16:creationId xmlns:a16="http://schemas.microsoft.com/office/drawing/2014/main" id="{3D50DA09-5E37-6E42-89A9-4C1475290890}"/>
              </a:ext>
            </a:extLst>
          </p:cNvPr>
          <p:cNvSpPr>
            <a:spLocks noGrp="1"/>
          </p:cNvSpPr>
          <p:nvPr>
            <p:ph type="body" sz="quarter" idx="11"/>
          </p:nvPr>
        </p:nvSpPr>
        <p:spPr>
          <a:xfrm>
            <a:off x="3716431" y="4780037"/>
            <a:ext cx="1711139" cy="201145"/>
          </a:xfrm>
          <a:prstGeom prst="rect">
            <a:avLst/>
          </a:prstGeom>
        </p:spPr>
        <p:txBody>
          <a:bodyPr/>
          <a:lstStyle>
            <a:lvl1pPr marL="0" indent="0" algn="ctr">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
        <p:nvSpPr>
          <p:cNvPr id="24" name="Text Placeholder 17">
            <a:extLst>
              <a:ext uri="{FF2B5EF4-FFF2-40B4-BE49-F238E27FC236}">
                <a16:creationId xmlns:a16="http://schemas.microsoft.com/office/drawing/2014/main" id="{38D02627-B6B2-DB44-915E-A33E4A4D2E73}"/>
              </a:ext>
            </a:extLst>
          </p:cNvPr>
          <p:cNvSpPr>
            <a:spLocks noGrp="1"/>
          </p:cNvSpPr>
          <p:nvPr>
            <p:ph type="body" sz="quarter" idx="12"/>
          </p:nvPr>
        </p:nvSpPr>
        <p:spPr>
          <a:xfrm>
            <a:off x="6804211" y="4772640"/>
            <a:ext cx="1711139" cy="201145"/>
          </a:xfrm>
          <a:prstGeom prst="rect">
            <a:avLst/>
          </a:prstGeom>
        </p:spPr>
        <p:txBody>
          <a:bodyPr/>
          <a:lstStyle>
            <a:lvl1pPr marL="0" indent="0">
              <a:buNone/>
              <a:defRPr sz="1200" b="0" i="0">
                <a:solidFill>
                  <a:srgbClr val="151F39"/>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p>
        </p:txBody>
      </p:sp>
    </p:spTree>
    <p:extLst>
      <p:ext uri="{BB962C8B-B14F-4D97-AF65-F5344CB8AC3E}">
        <p14:creationId xmlns:p14="http://schemas.microsoft.com/office/powerpoint/2010/main" val="321098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24F8D7F-90CE-8F40-ABFC-EA424E711037}"/>
              </a:ext>
            </a:extLst>
          </p:cNvPr>
          <p:cNvSpPr>
            <a:spLocks noGrp="1"/>
          </p:cNvSpPr>
          <p:nvPr>
            <p:ph type="title"/>
          </p:nvPr>
        </p:nvSpPr>
        <p:spPr>
          <a:xfrm>
            <a:off x="628650" y="2363213"/>
            <a:ext cx="7886700" cy="417076"/>
          </a:xfrm>
        </p:spPr>
        <p:txBody>
          <a:bodyPr>
            <a:noAutofit/>
          </a:bodyPr>
          <a:lstStyle>
            <a:lvl1pPr>
              <a:defRPr sz="3000"/>
            </a:lvl1pPr>
          </a:lstStyle>
          <a:p>
            <a:r>
              <a:rPr lang="en-US" dirty="0"/>
              <a:t>Click to edit Master title style</a:t>
            </a:r>
          </a:p>
        </p:txBody>
      </p:sp>
      <p:sp>
        <p:nvSpPr>
          <p:cNvPr id="6" name="Text Placeholder 5">
            <a:extLst>
              <a:ext uri="{FF2B5EF4-FFF2-40B4-BE49-F238E27FC236}">
                <a16:creationId xmlns:a16="http://schemas.microsoft.com/office/drawing/2014/main" id="{13CDCE40-0EC3-1F4C-9FE1-6A8824F99F47}"/>
              </a:ext>
            </a:extLst>
          </p:cNvPr>
          <p:cNvSpPr>
            <a:spLocks noGrp="1"/>
          </p:cNvSpPr>
          <p:nvPr>
            <p:ph type="body" sz="quarter" idx="10" hasCustomPrompt="1"/>
          </p:nvPr>
        </p:nvSpPr>
        <p:spPr>
          <a:xfrm>
            <a:off x="628650" y="2856584"/>
            <a:ext cx="7886700" cy="366713"/>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372098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172EDBD-51F8-B943-9EA9-8241793D7A1B}"/>
              </a:ext>
            </a:extLst>
          </p:cNvPr>
          <p:cNvSpPr>
            <a:spLocks noGrp="1"/>
          </p:cNvSpPr>
          <p:nvPr>
            <p:ph type="title"/>
          </p:nvPr>
        </p:nvSpPr>
        <p:spPr>
          <a:xfrm>
            <a:off x="628650" y="2108835"/>
            <a:ext cx="3371850" cy="925830"/>
          </a:xfrm>
        </p:spPr>
        <p:txBody>
          <a:bodyPr>
            <a:normAutofit/>
          </a:bodyPr>
          <a:lstStyle>
            <a:lvl1pPr>
              <a:defRPr sz="3000"/>
            </a:lvl1pPr>
          </a:lstStyle>
          <a:p>
            <a:r>
              <a:rPr lang="en-US" dirty="0"/>
              <a:t>Click to edit Master title style</a:t>
            </a:r>
          </a:p>
        </p:txBody>
      </p:sp>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2000" cy="514350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6" name="Text Placeholder 5">
            <a:extLst>
              <a:ext uri="{FF2B5EF4-FFF2-40B4-BE49-F238E27FC236}">
                <a16:creationId xmlns:a16="http://schemas.microsoft.com/office/drawing/2014/main" id="{191771B3-2B9D-8048-B51F-9405C1A5D1DC}"/>
              </a:ext>
            </a:extLst>
          </p:cNvPr>
          <p:cNvSpPr>
            <a:spLocks noGrp="1"/>
          </p:cNvSpPr>
          <p:nvPr>
            <p:ph type="body" sz="quarter" idx="11" hasCustomPrompt="1"/>
          </p:nvPr>
        </p:nvSpPr>
        <p:spPr>
          <a:xfrm>
            <a:off x="628650" y="3095219"/>
            <a:ext cx="3371850" cy="635586"/>
          </a:xfrm>
          <a:prstGeom prst="rect">
            <a:avLst/>
          </a:prstGeom>
        </p:spPr>
        <p:txBody>
          <a:bodyPr/>
          <a:lstStyle>
            <a:lvl1pPr marL="0" indent="0">
              <a:buNone/>
              <a:defRPr sz="2250" b="0" i="0">
                <a:latin typeface="Open Sans Light" panose="020B0606030504020204" pitchFamily="34" charset="0"/>
                <a:ea typeface="Open Sans Light" panose="020B0606030504020204" pitchFamily="34" charset="0"/>
                <a:cs typeface="Open Sans Light" panose="020B0606030504020204" pitchFamily="34" charset="0"/>
              </a:defRPr>
            </a:lvl1pPr>
          </a:lstStyle>
          <a:p>
            <a:pPr lvl="0"/>
            <a:r>
              <a:rPr lang="en-US" dirty="0"/>
              <a:t>Click to edit Master title style</a:t>
            </a:r>
          </a:p>
        </p:txBody>
      </p:sp>
    </p:spTree>
    <p:extLst>
      <p:ext uri="{BB962C8B-B14F-4D97-AF65-F5344CB8AC3E}">
        <p14:creationId xmlns:p14="http://schemas.microsoft.com/office/powerpoint/2010/main" val="111774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172EDBD-51F8-B943-9EA9-8241793D7A1B}"/>
              </a:ext>
            </a:extLst>
          </p:cNvPr>
          <p:cNvSpPr>
            <a:spLocks noGrp="1"/>
          </p:cNvSpPr>
          <p:nvPr>
            <p:ph type="title"/>
          </p:nvPr>
        </p:nvSpPr>
        <p:spPr>
          <a:xfrm>
            <a:off x="628650" y="1285875"/>
            <a:ext cx="3371850" cy="925830"/>
          </a:xfrm>
        </p:spPr>
        <p:txBody>
          <a:bodyPr>
            <a:normAutofit/>
          </a:bodyPr>
          <a:lstStyle>
            <a:lvl1pPr>
              <a:defRPr sz="3000"/>
            </a:lvl1pPr>
          </a:lstStyle>
          <a:p>
            <a:r>
              <a:rPr lang="en-US" dirty="0"/>
              <a:t>Click to edit Master title style</a:t>
            </a:r>
          </a:p>
        </p:txBody>
      </p:sp>
      <p:sp>
        <p:nvSpPr>
          <p:cNvPr id="15" name="Picture Placeholder 6">
            <a:extLst>
              <a:ext uri="{FF2B5EF4-FFF2-40B4-BE49-F238E27FC236}">
                <a16:creationId xmlns:a16="http://schemas.microsoft.com/office/drawing/2014/main" id="{34038064-8CB6-2444-A59C-0493416AF9AC}"/>
              </a:ext>
            </a:extLst>
          </p:cNvPr>
          <p:cNvSpPr>
            <a:spLocks noGrp="1"/>
          </p:cNvSpPr>
          <p:nvPr>
            <p:ph type="pic" sz="quarter" idx="10"/>
          </p:nvPr>
        </p:nvSpPr>
        <p:spPr>
          <a:xfrm>
            <a:off x="4572000" y="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
        <p:nvSpPr>
          <p:cNvPr id="4" name="Picture Placeholder 6">
            <a:extLst>
              <a:ext uri="{FF2B5EF4-FFF2-40B4-BE49-F238E27FC236}">
                <a16:creationId xmlns:a16="http://schemas.microsoft.com/office/drawing/2014/main" id="{D9936037-E322-B849-8DB6-B5BAADE0BFA1}"/>
              </a:ext>
            </a:extLst>
          </p:cNvPr>
          <p:cNvSpPr>
            <a:spLocks noGrp="1"/>
          </p:cNvSpPr>
          <p:nvPr>
            <p:ph type="pic" sz="quarter" idx="11"/>
          </p:nvPr>
        </p:nvSpPr>
        <p:spPr>
          <a:xfrm>
            <a:off x="-2286" y="2571750"/>
            <a:ext cx="4574286" cy="2571750"/>
          </a:xfrm>
          <a:prstGeom prst="rect">
            <a:avLst/>
          </a:prstGeom>
          <a:pattFill prst="solidDmnd">
            <a:fgClr>
              <a:schemeClr val="bg1">
                <a:lumMod val="85000"/>
              </a:schemeClr>
            </a:fgClr>
            <a:bgClr>
              <a:schemeClr val="bg1"/>
            </a:bgClr>
          </a:patt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9124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1F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8E1F3-57A4-974B-A247-1B459E350D37}"/>
              </a:ext>
            </a:extLst>
          </p:cNvPr>
          <p:cNvSpPr>
            <a:spLocks noGrp="1"/>
          </p:cNvSpPr>
          <p:nvPr>
            <p:ph type="title"/>
          </p:nvPr>
        </p:nvSpPr>
        <p:spPr>
          <a:xfrm>
            <a:off x="628650" y="2023467"/>
            <a:ext cx="7886700" cy="994172"/>
          </a:xfrm>
          <a:prstGeom prst="rect">
            <a:avLst/>
          </a:prstGeom>
        </p:spPr>
        <p:txBody>
          <a:bodyPr vert="horz" lIns="91440" tIns="45720" rIns="91440" bIns="45720" rtlCol="0" anchor="ctr">
            <a:normAutofit/>
          </a:bodyPr>
          <a:lstStyle/>
          <a:p>
            <a:r>
              <a:rPr lang="en-US" dirty="0" err="1"/>
              <a:t>Minta</a:t>
            </a:r>
            <a:r>
              <a:rPr lang="en-US" dirty="0"/>
              <a:t> </a:t>
            </a:r>
            <a:r>
              <a:rPr lang="hu-HU" dirty="0"/>
              <a:t>Cím</a:t>
            </a:r>
            <a:endParaRPr lang="en-US" dirty="0"/>
          </a:p>
        </p:txBody>
      </p:sp>
      <p:sp>
        <p:nvSpPr>
          <p:cNvPr id="4" name="Date Placeholder 3">
            <a:extLst>
              <a:ext uri="{FF2B5EF4-FFF2-40B4-BE49-F238E27FC236}">
                <a16:creationId xmlns:a16="http://schemas.microsoft.com/office/drawing/2014/main" id="{063C24C3-A5B2-274A-A455-F541304AFDD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fld id="{26F46B77-3FC3-A04F-9C6A-B25B169093BF}" type="datetimeFigureOut">
              <a:rPr lang="en-US" smtClean="0">
                <a:solidFill>
                  <a:prstClr val="white"/>
                </a:solidFill>
              </a:rPr>
              <a:pPr defTabSz="685800"/>
              <a:t>2/24/2023</a:t>
            </a:fld>
            <a:endParaRPr lang="en-US" dirty="0">
              <a:solidFill>
                <a:prstClr val="white"/>
              </a:solidFill>
            </a:endParaRPr>
          </a:p>
        </p:txBody>
      </p:sp>
      <p:sp>
        <p:nvSpPr>
          <p:cNvPr id="5" name="Footer Placeholder 4">
            <a:extLst>
              <a:ext uri="{FF2B5EF4-FFF2-40B4-BE49-F238E27FC236}">
                <a16:creationId xmlns:a16="http://schemas.microsoft.com/office/drawing/2014/main" id="{D4370234-2A1C-6C42-9BEC-FE38847B0BD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endParaRPr lang="en-US" dirty="0">
              <a:solidFill>
                <a:prstClr val="white"/>
              </a:solidFill>
            </a:endParaRPr>
          </a:p>
        </p:txBody>
      </p:sp>
      <p:sp>
        <p:nvSpPr>
          <p:cNvPr id="6" name="Slide Number Placeholder 5">
            <a:extLst>
              <a:ext uri="{FF2B5EF4-FFF2-40B4-BE49-F238E27FC236}">
                <a16:creationId xmlns:a16="http://schemas.microsoft.com/office/drawing/2014/main" id="{DDDE95E1-C8FC-3144-845B-25603A5E2DC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fld id="{51E5ACF1-2035-ED44-A2A6-3FD409EE1DA9}" type="slidenum">
              <a:rPr lang="en-US" smtClean="0">
                <a:solidFill>
                  <a:prstClr val="white"/>
                </a:solidFill>
              </a:rPr>
              <a:pPr defTabSz="685800"/>
              <a:t>‹#›</a:t>
            </a:fld>
            <a:endParaRPr lang="en-US" dirty="0">
              <a:solidFill>
                <a:prstClr val="white"/>
              </a:solidFill>
            </a:endParaRPr>
          </a:p>
        </p:txBody>
      </p:sp>
      <p:pic>
        <p:nvPicPr>
          <p:cNvPr id="3" name="Picture 2">
            <a:extLst>
              <a:ext uri="{FF2B5EF4-FFF2-40B4-BE49-F238E27FC236}">
                <a16:creationId xmlns:a16="http://schemas.microsoft.com/office/drawing/2014/main" id="{0A7C45AA-1AE1-EF42-B8AA-C1BE170CF522}"/>
              </a:ext>
            </a:extLst>
          </p:cNvPr>
          <p:cNvPicPr>
            <a:picLocks noChangeAspect="1"/>
          </p:cNvPicPr>
          <p:nvPr userDrawn="1"/>
        </p:nvPicPr>
        <p:blipFill>
          <a:blip r:embed="rId19"/>
          <a:stretch>
            <a:fillRect/>
          </a:stretch>
        </p:blipFill>
        <p:spPr>
          <a:xfrm>
            <a:off x="380561" y="474880"/>
            <a:ext cx="1366580" cy="376335"/>
          </a:xfrm>
          <a:prstGeom prst="rect">
            <a:avLst/>
          </a:prstGeom>
        </p:spPr>
      </p:pic>
    </p:spTree>
    <p:extLst>
      <p:ext uri="{BB962C8B-B14F-4D97-AF65-F5344CB8AC3E}">
        <p14:creationId xmlns:p14="http://schemas.microsoft.com/office/powerpoint/2010/main" val="54366567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685800" rtl="0" eaLnBrk="1" latinLnBrk="0" hangingPunct="1">
        <a:lnSpc>
          <a:spcPct val="90000"/>
        </a:lnSpc>
        <a:spcBef>
          <a:spcPct val="0"/>
        </a:spcBef>
        <a:buNone/>
        <a:defRPr sz="33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1F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8E1F3-57A4-974B-A247-1B459E350D37}"/>
              </a:ext>
            </a:extLst>
          </p:cNvPr>
          <p:cNvSpPr>
            <a:spLocks noGrp="1"/>
          </p:cNvSpPr>
          <p:nvPr>
            <p:ph type="title"/>
          </p:nvPr>
        </p:nvSpPr>
        <p:spPr>
          <a:xfrm>
            <a:off x="628650" y="2023467"/>
            <a:ext cx="7886700" cy="994172"/>
          </a:xfrm>
          <a:prstGeom prst="rect">
            <a:avLst/>
          </a:prstGeom>
        </p:spPr>
        <p:txBody>
          <a:bodyPr vert="horz" lIns="91440" tIns="45720" rIns="91440" bIns="45720" rtlCol="0" anchor="ctr">
            <a:normAutofit/>
          </a:bodyPr>
          <a:lstStyle/>
          <a:p>
            <a:r>
              <a:rPr lang="en-US" dirty="0" err="1"/>
              <a:t>Minta</a:t>
            </a:r>
            <a:r>
              <a:rPr lang="en-US" dirty="0"/>
              <a:t> </a:t>
            </a:r>
            <a:r>
              <a:rPr lang="hu-HU" dirty="0"/>
              <a:t>Cím</a:t>
            </a:r>
            <a:endParaRPr lang="en-US" dirty="0"/>
          </a:p>
        </p:txBody>
      </p:sp>
      <p:sp>
        <p:nvSpPr>
          <p:cNvPr id="4" name="Date Placeholder 3">
            <a:extLst>
              <a:ext uri="{FF2B5EF4-FFF2-40B4-BE49-F238E27FC236}">
                <a16:creationId xmlns:a16="http://schemas.microsoft.com/office/drawing/2014/main" id="{063C24C3-A5B2-274A-A455-F541304AFDD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fld id="{26F46B77-3FC3-A04F-9C6A-B25B169093BF}" type="datetimeFigureOut">
              <a:rPr lang="en-US" smtClean="0">
                <a:solidFill>
                  <a:prstClr val="white"/>
                </a:solidFill>
              </a:rPr>
              <a:pPr defTabSz="685800"/>
              <a:t>2/24/2023</a:t>
            </a:fld>
            <a:endParaRPr lang="en-US" dirty="0">
              <a:solidFill>
                <a:prstClr val="white"/>
              </a:solidFill>
            </a:endParaRPr>
          </a:p>
        </p:txBody>
      </p:sp>
      <p:sp>
        <p:nvSpPr>
          <p:cNvPr id="5" name="Footer Placeholder 4">
            <a:extLst>
              <a:ext uri="{FF2B5EF4-FFF2-40B4-BE49-F238E27FC236}">
                <a16:creationId xmlns:a16="http://schemas.microsoft.com/office/drawing/2014/main" id="{D4370234-2A1C-6C42-9BEC-FE38847B0BD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endParaRPr lang="en-US" dirty="0">
              <a:solidFill>
                <a:prstClr val="white"/>
              </a:solidFill>
            </a:endParaRPr>
          </a:p>
        </p:txBody>
      </p:sp>
      <p:sp>
        <p:nvSpPr>
          <p:cNvPr id="6" name="Slide Number Placeholder 5">
            <a:extLst>
              <a:ext uri="{FF2B5EF4-FFF2-40B4-BE49-F238E27FC236}">
                <a16:creationId xmlns:a16="http://schemas.microsoft.com/office/drawing/2014/main" id="{DDDE95E1-C8FC-3144-845B-25603A5E2DC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685800"/>
            <a:fld id="{51E5ACF1-2035-ED44-A2A6-3FD409EE1DA9}" type="slidenum">
              <a:rPr lang="en-US" smtClean="0">
                <a:solidFill>
                  <a:prstClr val="white"/>
                </a:solidFill>
              </a:rPr>
              <a:pPr defTabSz="685800"/>
              <a:t>‹#›</a:t>
            </a:fld>
            <a:endParaRPr lang="en-US" dirty="0">
              <a:solidFill>
                <a:prstClr val="white"/>
              </a:solidFill>
            </a:endParaRPr>
          </a:p>
        </p:txBody>
      </p:sp>
      <p:pic>
        <p:nvPicPr>
          <p:cNvPr id="3" name="Picture 2">
            <a:extLst>
              <a:ext uri="{FF2B5EF4-FFF2-40B4-BE49-F238E27FC236}">
                <a16:creationId xmlns:a16="http://schemas.microsoft.com/office/drawing/2014/main" id="{0A7C45AA-1AE1-EF42-B8AA-C1BE170CF522}"/>
              </a:ext>
            </a:extLst>
          </p:cNvPr>
          <p:cNvPicPr>
            <a:picLocks noChangeAspect="1"/>
          </p:cNvPicPr>
          <p:nvPr userDrawn="1"/>
        </p:nvPicPr>
        <p:blipFill>
          <a:blip r:embed="rId20"/>
          <a:stretch>
            <a:fillRect/>
          </a:stretch>
        </p:blipFill>
        <p:spPr>
          <a:xfrm>
            <a:off x="380561" y="474880"/>
            <a:ext cx="1366580" cy="376335"/>
          </a:xfrm>
          <a:prstGeom prst="rect">
            <a:avLst/>
          </a:prstGeom>
        </p:spPr>
      </p:pic>
    </p:spTree>
    <p:extLst>
      <p:ext uri="{BB962C8B-B14F-4D97-AF65-F5344CB8AC3E}">
        <p14:creationId xmlns:p14="http://schemas.microsoft.com/office/powerpoint/2010/main" val="16824012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Lst>
  <p:txStyles>
    <p:titleStyle>
      <a:lvl1pPr algn="l" defTabSz="685800" rtl="0" eaLnBrk="1" latinLnBrk="0" hangingPunct="1">
        <a:lnSpc>
          <a:spcPct val="90000"/>
        </a:lnSpc>
        <a:spcBef>
          <a:spcPct val="0"/>
        </a:spcBef>
        <a:buNone/>
        <a:defRPr sz="33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hyperlink" Target="https://obudaiegyetem-my.sharepoint.com/:u:/g/personal/legradi_gabor_uni-obuda_hu/EXYR68hpKE5LoVZaNmTJOzkBD2-Q6FCL4O-DQ0SNYrJMiQ?e=fjWls2" TargetMode="Externa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EB5F-D064-D747-9514-DAB589BE13FB}"/>
              </a:ext>
            </a:extLst>
          </p:cNvPr>
          <p:cNvSpPr>
            <a:spLocks noGrp="1"/>
          </p:cNvSpPr>
          <p:nvPr>
            <p:ph type="title"/>
          </p:nvPr>
        </p:nvSpPr>
        <p:spPr>
          <a:xfrm>
            <a:off x="857250" y="1271666"/>
            <a:ext cx="7886700" cy="1008639"/>
          </a:xfrm>
        </p:spPr>
        <p:txBody>
          <a:bodyPr/>
          <a:lstStyle/>
          <a:p>
            <a:r>
              <a:rPr lang="en-US" sz="3600"/>
              <a:t>D</a:t>
            </a:r>
            <a:r>
              <a:rPr lang="hu-HU" sz="3600"/>
              <a:t>atabase</a:t>
            </a:r>
            <a:r>
              <a:rPr lang="en-US" sz="3600"/>
              <a:t> fundamentals</a:t>
            </a:r>
            <a:endParaRPr lang="en-US" sz="3600" dirty="0"/>
          </a:p>
        </p:txBody>
      </p:sp>
      <p:sp>
        <p:nvSpPr>
          <p:cNvPr id="3" name="Text Placeholder 2">
            <a:extLst>
              <a:ext uri="{FF2B5EF4-FFF2-40B4-BE49-F238E27FC236}">
                <a16:creationId xmlns:a16="http://schemas.microsoft.com/office/drawing/2014/main" id="{84EE2AAA-1B42-2D46-AD75-2389994F15AD}"/>
              </a:ext>
            </a:extLst>
          </p:cNvPr>
          <p:cNvSpPr>
            <a:spLocks noGrp="1"/>
          </p:cNvSpPr>
          <p:nvPr>
            <p:ph type="body" sz="quarter" idx="10"/>
          </p:nvPr>
        </p:nvSpPr>
        <p:spPr>
          <a:xfrm>
            <a:off x="627880" y="2273691"/>
            <a:ext cx="7886700" cy="366713"/>
          </a:xfrm>
        </p:spPr>
        <p:txBody>
          <a:bodyPr/>
          <a:lstStyle/>
          <a:p>
            <a:r>
              <a:rPr lang="en-US" sz="2000" b="1">
                <a:latin typeface="Arial Black"/>
                <a:cs typeface="Arial Black"/>
              </a:rPr>
              <a:t>Intro, Data Models, RDBMS design, Oracle basics, SQL Fundamentals</a:t>
            </a:r>
          </a:p>
          <a:p>
            <a:endParaRPr lang="en-US" dirty="0"/>
          </a:p>
        </p:txBody>
      </p:sp>
      <p:sp>
        <p:nvSpPr>
          <p:cNvPr id="4" name="Text Placeholder 4"/>
          <p:cNvSpPr txBox="1">
            <a:spLocks/>
          </p:cNvSpPr>
          <p:nvPr/>
        </p:nvSpPr>
        <p:spPr>
          <a:xfrm>
            <a:off x="627880" y="3000504"/>
            <a:ext cx="3958188" cy="174924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hu-HU"/>
              <a:t>Rita Fleiner</a:t>
            </a:r>
          </a:p>
          <a:p>
            <a:pPr marL="0" indent="0">
              <a:buNone/>
            </a:pPr>
            <a:r>
              <a:rPr lang="hu-HU"/>
              <a:t>fleiner.rita@nik.uni-obuda.hu</a:t>
            </a:r>
            <a:endParaRPr lang="en-US"/>
          </a:p>
          <a:p>
            <a:pPr marL="0" indent="0">
              <a:buNone/>
            </a:pPr>
            <a:r>
              <a:rPr lang="hu-HU"/>
              <a:t>Room 3.18</a:t>
            </a:r>
            <a:endParaRPr lang="en-US" dirty="0"/>
          </a:p>
        </p:txBody>
      </p:sp>
    </p:spTree>
    <p:extLst>
      <p:ext uri="{BB962C8B-B14F-4D97-AF65-F5344CB8AC3E}">
        <p14:creationId xmlns:p14="http://schemas.microsoft.com/office/powerpoint/2010/main" val="221937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en-US" sz="3600"/>
              <a:t>Types Of Relationship</a:t>
            </a:r>
          </a:p>
        </p:txBody>
      </p:sp>
      <p:pic>
        <p:nvPicPr>
          <p:cNvPr id="7" name="Kép 6"/>
          <p:cNvPicPr>
            <a:picLocks noChangeAspect="1"/>
          </p:cNvPicPr>
          <p:nvPr/>
        </p:nvPicPr>
        <p:blipFill>
          <a:blip r:embed="rId2"/>
          <a:stretch>
            <a:fillRect/>
          </a:stretch>
        </p:blipFill>
        <p:spPr>
          <a:xfrm>
            <a:off x="2219779" y="1088344"/>
            <a:ext cx="4762500" cy="3895725"/>
          </a:xfrm>
          <a:prstGeom prst="rect">
            <a:avLst/>
          </a:prstGeom>
        </p:spPr>
      </p:pic>
    </p:spTree>
    <p:extLst>
      <p:ext uri="{BB962C8B-B14F-4D97-AF65-F5344CB8AC3E}">
        <p14:creationId xmlns:p14="http://schemas.microsoft.com/office/powerpoint/2010/main" val="321050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51312" y="62983"/>
            <a:ext cx="5303638" cy="692551"/>
          </a:xfrm>
        </p:spPr>
        <p:txBody>
          <a:bodyPr/>
          <a:lstStyle/>
          <a:p>
            <a:r>
              <a:rPr lang="en-US" sz="3600"/>
              <a:t>Levels Of Data Modeling</a:t>
            </a:r>
          </a:p>
        </p:txBody>
      </p:sp>
      <p:graphicFrame>
        <p:nvGraphicFramePr>
          <p:cNvPr id="4" name="Diagram 3"/>
          <p:cNvGraphicFramePr/>
          <p:nvPr/>
        </p:nvGraphicFramePr>
        <p:xfrm>
          <a:off x="1593273" y="822267"/>
          <a:ext cx="5957454" cy="4041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89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en-US" sz="3600"/>
              <a:t>Conceptual Data Model</a:t>
            </a:r>
          </a:p>
        </p:txBody>
      </p:sp>
      <p:pic>
        <p:nvPicPr>
          <p:cNvPr id="6" name="Kép 5"/>
          <p:cNvPicPr>
            <a:picLocks noChangeAspect="1"/>
          </p:cNvPicPr>
          <p:nvPr/>
        </p:nvPicPr>
        <p:blipFill>
          <a:blip r:embed="rId3"/>
          <a:stretch>
            <a:fillRect/>
          </a:stretch>
        </p:blipFill>
        <p:spPr>
          <a:xfrm>
            <a:off x="139700" y="1092200"/>
            <a:ext cx="5715000" cy="3695700"/>
          </a:xfrm>
          <a:prstGeom prst="rect">
            <a:avLst/>
          </a:prstGeom>
        </p:spPr>
      </p:pic>
      <p:graphicFrame>
        <p:nvGraphicFramePr>
          <p:cNvPr id="7" name="Diagram 6"/>
          <p:cNvGraphicFramePr/>
          <p:nvPr/>
        </p:nvGraphicFramePr>
        <p:xfrm>
          <a:off x="5725391" y="2610550"/>
          <a:ext cx="2563091" cy="1994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36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099148" y="151998"/>
            <a:ext cx="3653952" cy="692551"/>
          </a:xfrm>
        </p:spPr>
        <p:txBody>
          <a:bodyPr/>
          <a:lstStyle/>
          <a:p>
            <a:r>
              <a:rPr lang="hu-HU" sz="3600"/>
              <a:t>Logical Data Model</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146049" y="1028700"/>
            <a:ext cx="3194051" cy="3987800"/>
          </a:xfrm>
        </p:spPr>
        <p:txBody>
          <a:bodyPr/>
          <a:lstStyle/>
          <a:p>
            <a:pPr marL="0" indent="0">
              <a:buNone/>
            </a:pPr>
            <a:r>
              <a:rPr lang="en-US" sz="2800"/>
              <a:t>HOW the system will be implemented</a:t>
            </a:r>
          </a:p>
          <a:p>
            <a:pPr marL="342900" lvl="1" indent="0">
              <a:buNone/>
            </a:pPr>
            <a:r>
              <a:rPr lang="en-US" sz="2500"/>
              <a:t>Specified:</a:t>
            </a:r>
          </a:p>
          <a:p>
            <a:pPr marL="800100" lvl="1" indent="-457200"/>
            <a:r>
              <a:rPr lang="en-US" sz="2500"/>
              <a:t>All attributes</a:t>
            </a:r>
          </a:p>
          <a:p>
            <a:pPr marL="800100" lvl="1" indent="-457200"/>
            <a:r>
              <a:rPr lang="en-US" sz="2500"/>
              <a:t>Primary key(s)</a:t>
            </a:r>
          </a:p>
          <a:p>
            <a:pPr marL="800100" lvl="1" indent="-457200"/>
            <a:r>
              <a:rPr lang="en-US" sz="2500"/>
              <a:t>Foreign key(s)</a:t>
            </a:r>
          </a:p>
          <a:p>
            <a:pPr marL="800100" lvl="1" indent="-457200"/>
            <a:r>
              <a:rPr lang="en-US" sz="2500"/>
              <a:t>Normalization</a:t>
            </a:r>
          </a:p>
        </p:txBody>
      </p:sp>
      <p:pic>
        <p:nvPicPr>
          <p:cNvPr id="5" name="Kép 4"/>
          <p:cNvPicPr>
            <a:picLocks noChangeAspect="1"/>
          </p:cNvPicPr>
          <p:nvPr/>
        </p:nvPicPr>
        <p:blipFill>
          <a:blip r:embed="rId3"/>
          <a:stretch>
            <a:fillRect/>
          </a:stretch>
        </p:blipFill>
        <p:spPr>
          <a:xfrm>
            <a:off x="2895909" y="2368549"/>
            <a:ext cx="4684403" cy="2774951"/>
          </a:xfrm>
          <a:prstGeom prst="rect">
            <a:avLst/>
          </a:prstGeom>
        </p:spPr>
      </p:pic>
      <p:graphicFrame>
        <p:nvGraphicFramePr>
          <p:cNvPr id="7" name="Diagram 6"/>
          <p:cNvGraphicFramePr/>
          <p:nvPr/>
        </p:nvGraphicFramePr>
        <p:xfrm>
          <a:off x="5753100" y="189466"/>
          <a:ext cx="2563091" cy="1994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240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099148" y="151998"/>
            <a:ext cx="3653952" cy="692551"/>
          </a:xfrm>
        </p:spPr>
        <p:txBody>
          <a:bodyPr/>
          <a:lstStyle/>
          <a:p>
            <a:r>
              <a:rPr lang="hu-HU" sz="3600"/>
              <a:t>Physical Data Model</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146049" y="1028700"/>
            <a:ext cx="3194051" cy="3987800"/>
          </a:xfrm>
        </p:spPr>
        <p:txBody>
          <a:bodyPr/>
          <a:lstStyle/>
          <a:p>
            <a:pPr marL="57150">
              <a:buSzPct val="100000"/>
            </a:pPr>
            <a:r>
              <a:rPr lang="en" sz="2400"/>
              <a:t>HOW the system will be implemented  </a:t>
            </a:r>
            <a:r>
              <a:rPr lang="hu-HU" sz="2400" i="1"/>
              <a:t>u</a:t>
            </a:r>
            <a:r>
              <a:rPr lang="en" sz="2400" i="1"/>
              <a:t>sing a specific DBMS</a:t>
            </a:r>
            <a:endParaRPr lang="hu-HU" sz="2400" i="1"/>
          </a:p>
          <a:p>
            <a:pPr marL="57150">
              <a:buSzPct val="100000"/>
            </a:pPr>
            <a:endParaRPr lang="hu-HU" sz="2400" i="1"/>
          </a:p>
          <a:p>
            <a:pPr marL="57150">
              <a:buSzPct val="100000"/>
            </a:pPr>
            <a:r>
              <a:rPr lang="hu-HU" sz="2400" i="1"/>
              <a:t>Specifies:</a:t>
            </a:r>
          </a:p>
          <a:p>
            <a:pPr marL="400050" lvl="1">
              <a:buSzPct val="100000"/>
            </a:pPr>
            <a:r>
              <a:rPr lang="hu-HU" i="1"/>
              <a:t>	Tables</a:t>
            </a:r>
          </a:p>
          <a:p>
            <a:pPr marL="400050" lvl="1">
              <a:buSzPct val="100000"/>
            </a:pPr>
            <a:r>
              <a:rPr lang="hu-HU" i="1"/>
              <a:t>	Columns</a:t>
            </a:r>
          </a:p>
          <a:p>
            <a:pPr marL="57150">
              <a:buSzPct val="100000"/>
            </a:pPr>
            <a:endParaRPr lang="hu-HU" sz="2400" i="1" dirty="0"/>
          </a:p>
        </p:txBody>
      </p:sp>
      <p:pic>
        <p:nvPicPr>
          <p:cNvPr id="5" name="Kép 4"/>
          <p:cNvPicPr>
            <a:picLocks noChangeAspect="1"/>
          </p:cNvPicPr>
          <p:nvPr/>
        </p:nvPicPr>
        <p:blipFill>
          <a:blip r:embed="rId3"/>
          <a:stretch>
            <a:fillRect/>
          </a:stretch>
        </p:blipFill>
        <p:spPr>
          <a:xfrm>
            <a:off x="2895909" y="2368549"/>
            <a:ext cx="4684403" cy="2774951"/>
          </a:xfrm>
          <a:prstGeom prst="rect">
            <a:avLst/>
          </a:prstGeom>
        </p:spPr>
      </p:pic>
      <p:graphicFrame>
        <p:nvGraphicFramePr>
          <p:cNvPr id="6" name="Diagram 5"/>
          <p:cNvGraphicFramePr/>
          <p:nvPr/>
        </p:nvGraphicFramePr>
        <p:xfrm>
          <a:off x="5753100" y="189466"/>
          <a:ext cx="2563091" cy="1994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783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1920240" y="202798"/>
            <a:ext cx="7051040" cy="692551"/>
          </a:xfrm>
        </p:spPr>
        <p:txBody>
          <a:bodyPr/>
          <a:lstStyle/>
          <a:p>
            <a:r>
              <a:rPr lang="hu-HU" sz="3200"/>
              <a:t>Transforming ER model into relational model </a:t>
            </a:r>
          </a:p>
        </p:txBody>
      </p:sp>
      <p:pic>
        <p:nvPicPr>
          <p:cNvPr id="5" name="Kép 4"/>
          <p:cNvPicPr>
            <a:picLocks noChangeAspect="1"/>
          </p:cNvPicPr>
          <p:nvPr/>
        </p:nvPicPr>
        <p:blipFill>
          <a:blip r:embed="rId3"/>
          <a:stretch>
            <a:fillRect/>
          </a:stretch>
        </p:blipFill>
        <p:spPr>
          <a:xfrm>
            <a:off x="3524885" y="995680"/>
            <a:ext cx="5238750" cy="3924300"/>
          </a:xfrm>
          <a:prstGeom prst="rect">
            <a:avLst/>
          </a:prstGeom>
        </p:spPr>
      </p:pic>
      <p:sp>
        <p:nvSpPr>
          <p:cNvPr id="4"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2960371" cy="3695699"/>
          </a:xfrm>
        </p:spPr>
        <p:txBody>
          <a:bodyPr/>
          <a:lstStyle/>
          <a:p>
            <a:pPr marL="457200" indent="-457200"/>
            <a:r>
              <a:rPr lang="hu-HU" sz="2400"/>
              <a:t>Many-to-many relationship transforms into a table</a:t>
            </a:r>
          </a:p>
          <a:p>
            <a:pPr marL="457200" indent="-457200"/>
            <a:r>
              <a:rPr lang="hu-HU" sz="2400"/>
              <a:t>One-to-many doesn’t transform into a table</a:t>
            </a:r>
          </a:p>
          <a:p>
            <a:pPr marL="457200" indent="-457200"/>
            <a:endParaRPr lang="hu-HU" sz="2400"/>
          </a:p>
        </p:txBody>
      </p:sp>
    </p:spTree>
    <p:extLst>
      <p:ext uri="{BB962C8B-B14F-4D97-AF65-F5344CB8AC3E}">
        <p14:creationId xmlns:p14="http://schemas.microsoft.com/office/powerpoint/2010/main" val="881494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1942155" y="399281"/>
            <a:ext cx="6992839" cy="692551"/>
          </a:xfrm>
        </p:spPr>
        <p:txBody>
          <a:bodyPr/>
          <a:lstStyle/>
          <a:p>
            <a:r>
              <a:rPr lang="hu-HU" sz="3600" dirty="0"/>
              <a:t>ER </a:t>
            </a:r>
            <a:r>
              <a:rPr lang="hu-HU" sz="3600" dirty="0" err="1"/>
              <a:t>model</a:t>
            </a:r>
            <a:r>
              <a:rPr lang="hu-HU" sz="3600" dirty="0"/>
              <a:t>: </a:t>
            </a:r>
            <a:r>
              <a:rPr lang="hu-HU" sz="3600" dirty="0" err="1"/>
              <a:t>ticketing</a:t>
            </a:r>
            <a:r>
              <a:rPr lang="hu-HU" sz="3600" dirty="0"/>
              <a:t> </a:t>
            </a:r>
            <a:r>
              <a:rPr lang="hu-HU" sz="3600" dirty="0" err="1"/>
              <a:t>system</a:t>
            </a:r>
            <a:r>
              <a:rPr lang="hu-HU" sz="3600" dirty="0"/>
              <a:t> </a:t>
            </a:r>
            <a:r>
              <a:rPr lang="hu-HU" sz="3600" dirty="0" err="1"/>
              <a:t>logging</a:t>
            </a:r>
            <a:r>
              <a:rPr lang="hu-HU" sz="3600" dirty="0"/>
              <a:t> service </a:t>
            </a:r>
            <a:r>
              <a:rPr lang="hu-HU" sz="3600" dirty="0" err="1"/>
              <a:t>errors</a:t>
            </a:r>
            <a:endParaRPr lang="en-US" sz="3600" dirty="0"/>
          </a:p>
        </p:txBody>
      </p:sp>
      <p:pic>
        <p:nvPicPr>
          <p:cNvPr id="5" name="Picture 3"/>
          <p:cNvPicPr>
            <a:picLocks noChangeAspect="1" noChangeArrowheads="1"/>
          </p:cNvPicPr>
          <p:nvPr/>
        </p:nvPicPr>
        <p:blipFill>
          <a:blip r:embed="rId2" cstate="print"/>
          <a:srcRect/>
          <a:stretch>
            <a:fillRect/>
          </a:stretch>
        </p:blipFill>
        <p:spPr bwMode="auto">
          <a:xfrm>
            <a:off x="3518162" y="1156327"/>
            <a:ext cx="5416832" cy="3808281"/>
          </a:xfrm>
          <a:prstGeom prst="rect">
            <a:avLst/>
          </a:prstGeom>
          <a:noFill/>
          <a:ln w="9525">
            <a:noFill/>
            <a:miter lim="800000"/>
            <a:headEnd/>
            <a:tailEnd/>
          </a:ln>
        </p:spPr>
      </p:pic>
      <p:sp>
        <p:nvSpPr>
          <p:cNvPr id="4"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2960371" cy="3695699"/>
          </a:xfrm>
        </p:spPr>
        <p:txBody>
          <a:bodyPr/>
          <a:lstStyle/>
          <a:p>
            <a:pPr marL="457200" indent="-457200"/>
            <a:r>
              <a:rPr lang="en-US" sz="2400"/>
              <a:t>Entity</a:t>
            </a:r>
            <a:endParaRPr lang="hu-HU" sz="2400"/>
          </a:p>
          <a:p>
            <a:pPr marL="457200" indent="-457200"/>
            <a:r>
              <a:rPr lang="hu-HU" sz="2400"/>
              <a:t>Weak entity</a:t>
            </a:r>
          </a:p>
          <a:p>
            <a:pPr marL="457200" indent="-457200"/>
            <a:r>
              <a:rPr lang="hu-HU" sz="2400"/>
              <a:t>Realtionship</a:t>
            </a:r>
          </a:p>
          <a:p>
            <a:pPr marL="800100" lvl="1" indent="-457200"/>
            <a:r>
              <a:rPr lang="hu-HU"/>
              <a:t>One to many </a:t>
            </a:r>
            <a:endParaRPr lang="en-US"/>
          </a:p>
          <a:p>
            <a:pPr marL="457200" indent="-457200"/>
            <a:r>
              <a:rPr lang="hu-HU" sz="2400"/>
              <a:t>Attribute</a:t>
            </a:r>
          </a:p>
          <a:p>
            <a:pPr marL="457200" indent="-457200"/>
            <a:r>
              <a:rPr lang="hu-HU" sz="2400"/>
              <a:t>Key attribute</a:t>
            </a:r>
            <a:endParaRPr lang="en-US" sz="2400"/>
          </a:p>
        </p:txBody>
      </p:sp>
    </p:spTree>
    <p:extLst>
      <p:ext uri="{BB962C8B-B14F-4D97-AF65-F5344CB8AC3E}">
        <p14:creationId xmlns:p14="http://schemas.microsoft.com/office/powerpoint/2010/main" val="173366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322284" y="188595"/>
            <a:ext cx="6150429" cy="857250"/>
          </a:xfrm>
        </p:spPr>
        <p:txBody>
          <a:bodyPr>
            <a:normAutofit/>
          </a:bodyPr>
          <a:lstStyle/>
          <a:p>
            <a:pPr>
              <a:defRPr/>
            </a:pPr>
            <a:r>
              <a:rPr lang="hu-HU" sz="3600" dirty="0"/>
              <a:t>Relations</a:t>
            </a:r>
          </a:p>
        </p:txBody>
      </p:sp>
      <p:sp>
        <p:nvSpPr>
          <p:cNvPr id="46083" name="Tartalom helye 2"/>
          <p:cNvSpPr>
            <a:spLocks noGrp="1"/>
          </p:cNvSpPr>
          <p:nvPr>
            <p:ph idx="4294967295"/>
          </p:nvPr>
        </p:nvSpPr>
        <p:spPr>
          <a:xfrm>
            <a:off x="377372" y="1113905"/>
            <a:ext cx="8095342" cy="3633107"/>
          </a:xfrm>
          <a:prstGeom prst="rect">
            <a:avLst/>
          </a:prstGeom>
        </p:spPr>
        <p:txBody>
          <a:bodyPr/>
          <a:lstStyle/>
          <a:p>
            <a:pPr>
              <a:lnSpc>
                <a:spcPct val="90000"/>
              </a:lnSpc>
            </a:pPr>
            <a:r>
              <a:rPr lang="hu-HU" altLang="en-US" sz="2800" dirty="0" err="1">
                <a:latin typeface="Tw Cen MT" panose="020B0602020104020603" pitchFamily="34" charset="-18"/>
              </a:rPr>
              <a:t>Customer</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Name</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Expert</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Name</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Ticket</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Timestamp</a:t>
            </a:r>
            <a:r>
              <a:rPr lang="hu-HU" altLang="en-US" sz="2800" dirty="0">
                <a:latin typeface="Tw Cen MT" panose="020B0602020104020603" pitchFamily="34" charset="-18"/>
              </a:rPr>
              <a:t>, </a:t>
            </a:r>
            <a:r>
              <a:rPr lang="hu-HU" altLang="en-US" sz="2800" dirty="0" err="1">
                <a:latin typeface="Tw Cen MT" panose="020B0602020104020603" pitchFamily="34" charset="-18"/>
              </a:rPr>
              <a:t>Description</a:t>
            </a:r>
            <a:r>
              <a:rPr lang="hu-HU" altLang="en-US" sz="2800" dirty="0">
                <a:latin typeface="Tw Cen MT" panose="020B0602020104020603" pitchFamily="34" charset="-18"/>
              </a:rPr>
              <a:t>, Status, </a:t>
            </a:r>
            <a:r>
              <a:rPr lang="hu-HU" altLang="en-US" sz="2800" dirty="0" err="1">
                <a:latin typeface="Tw Cen MT" panose="020B0602020104020603" pitchFamily="34" charset="-18"/>
              </a:rPr>
              <a:t>Priority</a:t>
            </a:r>
            <a:r>
              <a:rPr lang="hu-HU" altLang="en-US" sz="2800" dirty="0">
                <a:latin typeface="Tw Cen MT" panose="020B0602020104020603" pitchFamily="34" charset="-18"/>
              </a:rPr>
              <a:t>, </a:t>
            </a:r>
            <a:r>
              <a:rPr lang="hu-HU" altLang="en-US" sz="2800" dirty="0">
                <a:solidFill>
                  <a:srgbClr val="FF0000"/>
                </a:solidFill>
                <a:latin typeface="Tw Cen MT" panose="020B0602020104020603" pitchFamily="34" charset="-18"/>
              </a:rPr>
              <a:t>C_ID</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Entry</a:t>
            </a:r>
            <a:r>
              <a:rPr lang="hu-HU" altLang="en-US" sz="2800" dirty="0">
                <a:latin typeface="Tw Cen MT" panose="020B0602020104020603" pitchFamily="34" charset="-18"/>
              </a:rPr>
              <a:t>&lt;</a:t>
            </a:r>
            <a:r>
              <a:rPr lang="hu-HU" altLang="en-US" sz="2800" dirty="0">
                <a:solidFill>
                  <a:srgbClr val="FF0000"/>
                </a:solidFill>
                <a:latin typeface="Tw Cen MT" panose="020B0602020104020603" pitchFamily="34" charset="-18"/>
              </a:rPr>
              <a:t>???</a:t>
            </a:r>
            <a:r>
              <a:rPr lang="hu-HU" altLang="en-US" sz="2800" dirty="0">
                <a:latin typeface="Tw Cen MT" panose="020B0602020104020603" pitchFamily="34" charset="-18"/>
              </a:rPr>
              <a:t>&gt;</a:t>
            </a:r>
          </a:p>
          <a:p>
            <a:pPr>
              <a:lnSpc>
                <a:spcPct val="90000"/>
              </a:lnSpc>
              <a:buFont typeface="Wingdings 2" pitchFamily="18" charset="2"/>
              <a:buNone/>
            </a:pPr>
            <a:endParaRPr lang="hu-HU" altLang="en-US" sz="2800" dirty="0">
              <a:latin typeface="Tw Cen MT" panose="020B0602020104020603" pitchFamily="34" charset="-18"/>
            </a:endParaRPr>
          </a:p>
          <a:p>
            <a:pPr lvl="2">
              <a:lnSpc>
                <a:spcPct val="90000"/>
              </a:lnSpc>
            </a:pPr>
            <a:r>
              <a:rPr lang="hu-HU" altLang="en-US" sz="2800" dirty="0">
                <a:solidFill>
                  <a:srgbClr val="FF0000"/>
                </a:solidFill>
                <a:latin typeface="Tw Cen MT" panose="020B0602020104020603" pitchFamily="34" charset="-18"/>
              </a:rPr>
              <a:t> PK, FK????</a:t>
            </a:r>
          </a:p>
          <a:p>
            <a:endParaRPr lang="hu-HU" altLang="en-US" dirty="0">
              <a:latin typeface="Tw Cen MT" panose="020B0602020104020603" pitchFamily="34" charset="-18"/>
            </a:endParaRPr>
          </a:p>
        </p:txBody>
      </p:sp>
      <p:sp>
        <p:nvSpPr>
          <p:cNvPr id="6" name="Dia számának helye 5"/>
          <p:cNvSpPr>
            <a:spLocks noGrp="1"/>
          </p:cNvSpPr>
          <p:nvPr>
            <p:ph type="sldNum" sz="quarter" idx="4294967295"/>
          </p:nvPr>
        </p:nvSpPr>
        <p:spPr>
          <a:xfrm>
            <a:off x="1143000" y="954167"/>
            <a:ext cx="400050" cy="183357"/>
          </a:xfrm>
          <a:prstGeom prst="rect">
            <a:avLst/>
          </a:prstGeom>
        </p:spPr>
        <p:txBody>
          <a:bodyPr>
            <a:normAutofit fontScale="55000" lnSpcReduction="20000"/>
          </a:bodyPr>
          <a:lstStyle/>
          <a:p>
            <a:pPr algn="l" defTabSz="685800">
              <a:defRPr/>
            </a:pPr>
            <a:fld id="{5A95CD86-33F9-4988-A83F-B0F394C11E0D}" type="slidenum">
              <a:rPr lang="hu-HU" sz="1350">
                <a:solidFill>
                  <a:prstClr val="black"/>
                </a:solidFill>
                <a:latin typeface="Arial"/>
              </a:rPr>
              <a:pPr algn="l" defTabSz="685800">
                <a:defRPr/>
              </a:pPr>
              <a:t>17</a:t>
            </a:fld>
            <a:endParaRPr lang="hu-HU" sz="1350">
              <a:solidFill>
                <a:prstClr val="black"/>
              </a:solidFill>
              <a:latin typeface="Arial"/>
            </a:endParaRPr>
          </a:p>
        </p:txBody>
      </p:sp>
    </p:spTree>
    <p:extLst>
      <p:ext uri="{BB962C8B-B14F-4D97-AF65-F5344CB8AC3E}">
        <p14:creationId xmlns:p14="http://schemas.microsoft.com/office/powerpoint/2010/main" val="1225676492"/>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988457" y="188595"/>
            <a:ext cx="6542314" cy="857250"/>
          </a:xfrm>
        </p:spPr>
        <p:txBody>
          <a:bodyPr/>
          <a:lstStyle/>
          <a:p>
            <a:pPr>
              <a:defRPr/>
            </a:pPr>
            <a:r>
              <a:rPr lang="hu-HU" sz="3600" dirty="0"/>
              <a:t>Relations</a:t>
            </a:r>
          </a:p>
        </p:txBody>
      </p:sp>
      <p:sp>
        <p:nvSpPr>
          <p:cNvPr id="46083" name="Tartalom helye 2"/>
          <p:cNvSpPr>
            <a:spLocks noGrp="1"/>
          </p:cNvSpPr>
          <p:nvPr>
            <p:ph idx="4294967295"/>
          </p:nvPr>
        </p:nvSpPr>
        <p:spPr>
          <a:xfrm>
            <a:off x="827313" y="1200149"/>
            <a:ext cx="7703457" cy="3749221"/>
          </a:xfrm>
          <a:prstGeom prst="rect">
            <a:avLst/>
          </a:prstGeom>
        </p:spPr>
        <p:txBody>
          <a:bodyPr/>
          <a:lstStyle/>
          <a:p>
            <a:pPr>
              <a:lnSpc>
                <a:spcPct val="90000"/>
              </a:lnSpc>
            </a:pPr>
            <a:r>
              <a:rPr lang="hu-HU" altLang="en-US" sz="2800" dirty="0" err="1">
                <a:latin typeface="Tw Cen MT" panose="020B0602020104020603" pitchFamily="34" charset="-18"/>
              </a:rPr>
              <a:t>Customer</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Name</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Expert</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Name</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Ticket</a:t>
            </a:r>
            <a:r>
              <a:rPr lang="hu-HU" altLang="en-US" sz="2800" dirty="0">
                <a:latin typeface="Tw Cen MT" panose="020B0602020104020603" pitchFamily="34" charset="-18"/>
              </a:rPr>
              <a:t>&lt;</a:t>
            </a:r>
            <a:r>
              <a:rPr lang="hu-HU" altLang="en-US" sz="2800" u="sng" dirty="0">
                <a:latin typeface="Tw Cen MT" panose="020B0602020104020603" pitchFamily="34" charset="-18"/>
              </a:rPr>
              <a:t>ID</a:t>
            </a:r>
            <a:r>
              <a:rPr lang="hu-HU" altLang="en-US" sz="2800" dirty="0">
                <a:latin typeface="Tw Cen MT" panose="020B0602020104020603" pitchFamily="34" charset="-18"/>
              </a:rPr>
              <a:t>, </a:t>
            </a:r>
            <a:r>
              <a:rPr lang="hu-HU" altLang="en-US" sz="2800" dirty="0" err="1">
                <a:latin typeface="Tw Cen MT" panose="020B0602020104020603" pitchFamily="34" charset="-18"/>
              </a:rPr>
              <a:t>Timestamp</a:t>
            </a:r>
            <a:r>
              <a:rPr lang="hu-HU" altLang="en-US" sz="2800" dirty="0">
                <a:latin typeface="Tw Cen MT" panose="020B0602020104020603" pitchFamily="34" charset="-18"/>
              </a:rPr>
              <a:t>, </a:t>
            </a:r>
            <a:r>
              <a:rPr lang="hu-HU" altLang="en-US" sz="2800" dirty="0" err="1">
                <a:latin typeface="Tw Cen MT" panose="020B0602020104020603" pitchFamily="34" charset="-18"/>
              </a:rPr>
              <a:t>Description</a:t>
            </a:r>
            <a:r>
              <a:rPr lang="hu-HU" altLang="en-US" sz="2800" dirty="0">
                <a:latin typeface="Tw Cen MT" panose="020B0602020104020603" pitchFamily="34" charset="-18"/>
              </a:rPr>
              <a:t>, Status, </a:t>
            </a:r>
            <a:r>
              <a:rPr lang="hu-HU" altLang="en-US" sz="2800" dirty="0" err="1">
                <a:latin typeface="Tw Cen MT" panose="020B0602020104020603" pitchFamily="34" charset="-18"/>
              </a:rPr>
              <a:t>Priority</a:t>
            </a:r>
            <a:r>
              <a:rPr lang="hu-HU" altLang="en-US" sz="2800" dirty="0">
                <a:latin typeface="Tw Cen MT" panose="020B0602020104020603" pitchFamily="34" charset="-18"/>
              </a:rPr>
              <a:t>, </a:t>
            </a:r>
            <a:r>
              <a:rPr lang="hu-HU" altLang="en-US" sz="2800" u="dashLong" dirty="0" err="1">
                <a:latin typeface="Tw Cen MT" panose="020B0602020104020603" pitchFamily="34" charset="-18"/>
              </a:rPr>
              <a:t>Customer_ID</a:t>
            </a:r>
            <a:r>
              <a:rPr lang="hu-HU" altLang="en-US" sz="2800" dirty="0">
                <a:latin typeface="Tw Cen MT" panose="020B0602020104020603" pitchFamily="34" charset="-18"/>
              </a:rPr>
              <a:t>&gt;</a:t>
            </a:r>
          </a:p>
          <a:p>
            <a:pPr>
              <a:lnSpc>
                <a:spcPct val="90000"/>
              </a:lnSpc>
            </a:pPr>
            <a:r>
              <a:rPr lang="hu-HU" altLang="en-US" sz="2800" dirty="0" err="1">
                <a:latin typeface="Tw Cen MT" panose="020B0602020104020603" pitchFamily="34" charset="-18"/>
              </a:rPr>
              <a:t>Entry</a:t>
            </a:r>
            <a:r>
              <a:rPr lang="hu-HU" altLang="en-US" sz="2800" dirty="0">
                <a:latin typeface="Tw Cen MT" panose="020B0602020104020603" pitchFamily="34" charset="-18"/>
              </a:rPr>
              <a:t>&lt;</a:t>
            </a:r>
            <a:r>
              <a:rPr lang="hu-HU" altLang="en-US" sz="2800" u="sng" dirty="0" err="1">
                <a:latin typeface="Tw Cen MT" panose="020B0602020104020603" pitchFamily="34" charset="-18"/>
              </a:rPr>
              <a:t>Ticket_ID</a:t>
            </a:r>
            <a:r>
              <a:rPr lang="hu-HU" altLang="en-US" sz="2800" dirty="0">
                <a:latin typeface="Tw Cen MT" panose="020B0602020104020603" pitchFamily="34" charset="-18"/>
              </a:rPr>
              <a:t>, </a:t>
            </a:r>
            <a:r>
              <a:rPr lang="hu-HU" altLang="en-US" sz="2800" u="sng" dirty="0" err="1">
                <a:latin typeface="Tw Cen MT" panose="020B0602020104020603" pitchFamily="34" charset="-18"/>
              </a:rPr>
              <a:t>Timestamp</a:t>
            </a:r>
            <a:r>
              <a:rPr lang="hu-HU" altLang="en-US" sz="2800" dirty="0">
                <a:latin typeface="Tw Cen MT" panose="020B0602020104020603" pitchFamily="34" charset="-18"/>
              </a:rPr>
              <a:t>, Comment, </a:t>
            </a:r>
            <a:r>
              <a:rPr lang="hu-HU" altLang="en-US" sz="2800" u="dashLong" dirty="0" err="1">
                <a:latin typeface="Tw Cen MT" panose="020B0602020104020603" pitchFamily="34" charset="-18"/>
              </a:rPr>
              <a:t>Expert_ID</a:t>
            </a:r>
            <a:r>
              <a:rPr lang="hu-HU" altLang="en-US" sz="2800" u="dashLong" dirty="0">
                <a:latin typeface="Tw Cen MT" panose="020B0602020104020603" pitchFamily="34" charset="-18"/>
              </a:rPr>
              <a:t> </a:t>
            </a:r>
            <a:r>
              <a:rPr lang="hu-HU" altLang="en-US" sz="2800" dirty="0">
                <a:latin typeface="Tw Cen MT" panose="020B0602020104020603" pitchFamily="34" charset="-18"/>
              </a:rPr>
              <a:t>&gt;</a:t>
            </a:r>
          </a:p>
          <a:p>
            <a:pPr>
              <a:lnSpc>
                <a:spcPct val="90000"/>
              </a:lnSpc>
              <a:buFont typeface="Wingdings 2" pitchFamily="18" charset="2"/>
              <a:buNone/>
            </a:pPr>
            <a:endParaRPr lang="hu-HU" altLang="en-US" sz="2800" u="dashLong" dirty="0">
              <a:latin typeface="Tw Cen MT" panose="020B0602020104020603" pitchFamily="34" charset="-18"/>
            </a:endParaRPr>
          </a:p>
          <a:p>
            <a:pPr>
              <a:lnSpc>
                <a:spcPct val="90000"/>
              </a:lnSpc>
              <a:buFont typeface="Wingdings 2" pitchFamily="18" charset="2"/>
              <a:buNone/>
            </a:pPr>
            <a:r>
              <a:rPr lang="hu-HU" altLang="en-US" sz="2800" u="sng" dirty="0">
                <a:latin typeface="Tw Cen MT" panose="020B0602020104020603" pitchFamily="34" charset="-18"/>
              </a:rPr>
              <a:t>PK</a:t>
            </a:r>
            <a:r>
              <a:rPr lang="hu-HU" altLang="en-US" sz="2800" dirty="0">
                <a:latin typeface="Tw Cen MT" panose="020B0602020104020603" pitchFamily="34" charset="-18"/>
              </a:rPr>
              <a:t>, </a:t>
            </a:r>
            <a:r>
              <a:rPr lang="hu-HU" altLang="en-US" sz="2800" u="dashLong" dirty="0">
                <a:latin typeface="Tw Cen MT" panose="020B0602020104020603" pitchFamily="34" charset="-18"/>
              </a:rPr>
              <a:t>FK</a:t>
            </a:r>
          </a:p>
          <a:p>
            <a:endParaRPr lang="hu-HU" altLang="en-US" dirty="0">
              <a:latin typeface="Tw Cen MT" panose="020B0602020104020603" pitchFamily="34" charset="-18"/>
            </a:endParaRPr>
          </a:p>
        </p:txBody>
      </p:sp>
      <p:sp>
        <p:nvSpPr>
          <p:cNvPr id="6" name="Dia számának helye 5"/>
          <p:cNvSpPr>
            <a:spLocks noGrp="1"/>
          </p:cNvSpPr>
          <p:nvPr>
            <p:ph type="sldNum" sz="quarter" idx="4294967295"/>
          </p:nvPr>
        </p:nvSpPr>
        <p:spPr>
          <a:xfrm>
            <a:off x="1143000" y="954167"/>
            <a:ext cx="400050" cy="183357"/>
          </a:xfrm>
          <a:prstGeom prst="rect">
            <a:avLst/>
          </a:prstGeom>
        </p:spPr>
        <p:txBody>
          <a:bodyPr>
            <a:normAutofit fontScale="55000" lnSpcReduction="20000"/>
          </a:bodyPr>
          <a:lstStyle/>
          <a:p>
            <a:pPr algn="l" defTabSz="685800">
              <a:defRPr/>
            </a:pPr>
            <a:fld id="{5A95CD86-33F9-4988-A83F-B0F394C11E0D}" type="slidenum">
              <a:rPr lang="hu-HU" sz="1350">
                <a:solidFill>
                  <a:prstClr val="black"/>
                </a:solidFill>
                <a:latin typeface="Arial"/>
              </a:rPr>
              <a:pPr algn="l" defTabSz="685800">
                <a:defRPr/>
              </a:pPr>
              <a:t>18</a:t>
            </a:fld>
            <a:endParaRPr lang="hu-HU" sz="1350">
              <a:solidFill>
                <a:prstClr val="black"/>
              </a:solidFill>
              <a:latin typeface="Arial"/>
            </a:endParaRPr>
          </a:p>
        </p:txBody>
      </p:sp>
    </p:spTree>
    <p:extLst>
      <p:ext uri="{BB962C8B-B14F-4D97-AF65-F5344CB8AC3E}">
        <p14:creationId xmlns:p14="http://schemas.microsoft.com/office/powerpoint/2010/main" val="2916654214"/>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a:t>ER model</a:t>
            </a:r>
            <a:endParaRPr lang="en-US" sz="3600"/>
          </a:p>
        </p:txBody>
      </p:sp>
      <p:pic>
        <p:nvPicPr>
          <p:cNvPr id="5" name="Kép 4"/>
          <p:cNvPicPr>
            <a:picLocks noChangeAspect="1"/>
          </p:cNvPicPr>
          <p:nvPr/>
        </p:nvPicPr>
        <p:blipFill>
          <a:blip r:embed="rId3"/>
          <a:stretch>
            <a:fillRect/>
          </a:stretch>
        </p:blipFill>
        <p:spPr>
          <a:xfrm>
            <a:off x="4304347" y="1173480"/>
            <a:ext cx="4276725" cy="3200400"/>
          </a:xfrm>
          <a:prstGeom prst="rect">
            <a:avLst/>
          </a:prstGeom>
        </p:spPr>
      </p:pic>
      <p:sp>
        <p:nvSpPr>
          <p:cNvPr id="4"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2960371" cy="3695699"/>
          </a:xfrm>
        </p:spPr>
        <p:txBody>
          <a:bodyPr/>
          <a:lstStyle/>
          <a:p>
            <a:pPr marL="457200" indent="-457200"/>
            <a:r>
              <a:rPr lang="hu-HU" sz="2400"/>
              <a:t>ISA Realtionship</a:t>
            </a:r>
          </a:p>
        </p:txBody>
      </p:sp>
    </p:spTree>
    <p:extLst>
      <p:ext uri="{BB962C8B-B14F-4D97-AF65-F5344CB8AC3E}">
        <p14:creationId xmlns:p14="http://schemas.microsoft.com/office/powerpoint/2010/main" val="343018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0"/>
            <a:ext cx="5303638" cy="692551"/>
          </a:xfrm>
        </p:spPr>
        <p:txBody>
          <a:bodyPr/>
          <a:lstStyle/>
          <a:p>
            <a:r>
              <a:rPr lang="en-US" sz="3600"/>
              <a:t>Course overview</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957943" y="692551"/>
            <a:ext cx="7771491" cy="4296228"/>
          </a:xfrm>
        </p:spPr>
        <p:txBody>
          <a:bodyPr/>
          <a:lstStyle/>
          <a:p>
            <a:pPr marL="0" indent="0">
              <a:buNone/>
            </a:pPr>
            <a:r>
              <a:rPr lang="hu-HU" sz="2400" dirty="0">
                <a:latin typeface="Open Sans Light" panose="020B0606030504020204" pitchFamily="34" charset="0"/>
                <a:ea typeface="Open Sans Light" panose="020B0606030504020204" pitchFamily="34" charset="0"/>
                <a:cs typeface="Open Sans Light" panose="020B0606030504020204" pitchFamily="34" charset="0"/>
              </a:rPr>
              <a:t>1-2. Advanced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relational</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DB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topics</a:t>
            </a:r>
            <a:endParaRPr lang="hu-HU" sz="2400" dirty="0">
              <a:latin typeface="Open Sans Light" panose="020B0606030504020204" pitchFamily="34" charset="0"/>
              <a:ea typeface="Open Sans Light" panose="020B0606030504020204" pitchFamily="34" charset="0"/>
              <a:cs typeface="Open Sans Light" panose="020B0606030504020204" pitchFamily="34" charset="0"/>
            </a:endParaRPr>
          </a:p>
          <a:p>
            <a:pPr marL="0" indent="0">
              <a:buNone/>
            </a:pPr>
            <a:r>
              <a:rPr lang="hu-HU" sz="2400" dirty="0">
                <a:latin typeface="Open Sans Light" panose="020B0606030504020204" pitchFamily="34" charset="0"/>
                <a:ea typeface="Open Sans Light" panose="020B0606030504020204" pitchFamily="34" charset="0"/>
                <a:cs typeface="Open Sans Light" panose="020B0606030504020204" pitchFamily="34" charset="0"/>
              </a:rPr>
              <a:t>3-4. DB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tuning</a:t>
            </a:r>
            <a:endParaRPr lang="hu-HU" sz="2400" dirty="0">
              <a:latin typeface="Open Sans Light" panose="020B0606030504020204" pitchFamily="34" charset="0"/>
              <a:ea typeface="Open Sans Light" panose="020B0606030504020204" pitchFamily="34" charset="0"/>
              <a:cs typeface="Open Sans Light" panose="020B0606030504020204" pitchFamily="34" charset="0"/>
            </a:endParaRPr>
          </a:p>
          <a:p>
            <a:pPr marL="0" indent="0">
              <a:buNone/>
            </a:pP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4.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week</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Test</a:t>
            </a:r>
            <a:endParaRPr lang="hu-HU" sz="2400" dirty="0">
              <a:latin typeface="Open Sans Light" panose="020B0606030504020204" pitchFamily="34" charset="0"/>
              <a:ea typeface="Open Sans Light" panose="020B0606030504020204" pitchFamily="34" charset="0"/>
              <a:cs typeface="Open Sans Light" panose="020B0606030504020204" pitchFamily="34" charset="0"/>
            </a:endParaRPr>
          </a:p>
          <a:p>
            <a:pPr marL="0" indent="0">
              <a:buNone/>
            </a:pP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5. </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Cassandra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Epam</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a:t>
            </a:r>
          </a:p>
          <a:p>
            <a:pPr marL="0" indent="0">
              <a:buNone/>
            </a:pP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6.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MongoDB</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Epam</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a:t>
            </a:r>
          </a:p>
          <a:p>
            <a:pPr marL="0" indent="0">
              <a:buNone/>
            </a:pP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7.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Caccandra</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MongoDB</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refresh</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practise</a:t>
            </a:r>
            <a:endParaRPr lang="hu-HU" sz="2400" dirty="0">
              <a:latin typeface="Open Sans Light" panose="020B0606030504020204" pitchFamily="34" charset="0"/>
              <a:ea typeface="Open Sans Light" panose="020B0606030504020204" pitchFamily="34" charset="0"/>
              <a:cs typeface="Open Sans Light" panose="020B0606030504020204" pitchFamily="34" charset="0"/>
            </a:endParaRPr>
          </a:p>
          <a:p>
            <a:pPr marL="0" indent="0">
              <a:buNone/>
            </a:pPr>
            <a:r>
              <a:rPr lang="hu-HU" sz="2400" dirty="0">
                <a:latin typeface="Open Sans Light" panose="020B0606030504020204" pitchFamily="34" charset="0"/>
                <a:ea typeface="Open Sans Light" panose="020B0606030504020204" pitchFamily="34" charset="0"/>
                <a:cs typeface="Open Sans Light" panose="020B0606030504020204" pitchFamily="34" charset="0"/>
              </a:rPr>
              <a:t>8.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Hadoop</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Epam</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a:t>
            </a:r>
          </a:p>
          <a:p>
            <a:pPr marL="0" indent="0">
              <a:buNone/>
            </a:pPr>
            <a:r>
              <a:rPr lang="hu-HU" sz="2400" dirty="0">
                <a:latin typeface="Open Sans Light" panose="020B0606030504020204" pitchFamily="34" charset="0"/>
                <a:ea typeface="Open Sans Light" panose="020B0606030504020204" pitchFamily="34" charset="0"/>
                <a:cs typeface="Open Sans Light" panose="020B0606030504020204" pitchFamily="34" charset="0"/>
              </a:rPr>
              <a:t>9.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Spark</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Epam</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a:t>
            </a:r>
          </a:p>
          <a:p>
            <a:pPr marL="0" indent="0">
              <a:buNone/>
            </a:pPr>
            <a:r>
              <a:rPr lang="hu-HU" sz="2400" dirty="0">
                <a:latin typeface="Open Sans Light" panose="020B0606030504020204" pitchFamily="34" charset="0"/>
                <a:ea typeface="Open Sans Light" panose="020B0606030504020204" pitchFamily="34" charset="0"/>
                <a:cs typeface="Open Sans Light" panose="020B0606030504020204" pitchFamily="34" charset="0"/>
              </a:rPr>
              <a:t>10.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Hadoop</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Spark</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a:latin typeface="Open Sans Light" panose="020B0606030504020204" pitchFamily="34" charset="0"/>
                <a:ea typeface="Open Sans Light" panose="020B0606030504020204" pitchFamily="34" charset="0"/>
                <a:cs typeface="Open Sans Light" panose="020B0606030504020204" pitchFamily="34" charset="0"/>
              </a:rPr>
              <a:t>refresh</a:t>
            </a:r>
            <a:r>
              <a:rPr lang="hu-HU" sz="24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400" dirty="0" err="1" smtClean="0">
                <a:latin typeface="Open Sans Light" panose="020B0606030504020204" pitchFamily="34" charset="0"/>
                <a:ea typeface="Open Sans Light" panose="020B0606030504020204" pitchFamily="34" charset="0"/>
                <a:cs typeface="Open Sans Light" panose="020B0606030504020204" pitchFamily="34" charset="0"/>
              </a:rPr>
              <a:t>practise</a:t>
            </a:r>
            <a:r>
              <a:rPr lang="hu-HU" sz="2400" dirty="0" smtClean="0">
                <a:latin typeface="Open Sans Light" panose="020B0606030504020204" pitchFamily="34" charset="0"/>
                <a:ea typeface="Open Sans Light" panose="020B0606030504020204" pitchFamily="34" charset="0"/>
                <a:cs typeface="Open Sans Light" panose="020B0606030504020204" pitchFamily="34" charset="0"/>
              </a:rPr>
              <a:t>, test</a:t>
            </a:r>
            <a:endParaRPr lang="hu-HU" sz="240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220063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988457" y="188595"/>
            <a:ext cx="6542314" cy="857250"/>
          </a:xfrm>
        </p:spPr>
        <p:txBody>
          <a:bodyPr/>
          <a:lstStyle/>
          <a:p>
            <a:pPr>
              <a:defRPr/>
            </a:pPr>
            <a:r>
              <a:rPr lang="hu-HU" sz="3600" dirty="0"/>
              <a:t>Relations</a:t>
            </a:r>
          </a:p>
        </p:txBody>
      </p:sp>
      <p:sp>
        <p:nvSpPr>
          <p:cNvPr id="46083" name="Tartalom helye 2"/>
          <p:cNvSpPr>
            <a:spLocks noGrp="1"/>
          </p:cNvSpPr>
          <p:nvPr>
            <p:ph idx="4294967295"/>
          </p:nvPr>
        </p:nvSpPr>
        <p:spPr>
          <a:xfrm>
            <a:off x="827313" y="1200149"/>
            <a:ext cx="7703457" cy="3749221"/>
          </a:xfrm>
          <a:prstGeom prst="rect">
            <a:avLst/>
          </a:prstGeom>
        </p:spPr>
        <p:txBody>
          <a:bodyPr/>
          <a:lstStyle/>
          <a:p>
            <a:pPr>
              <a:lnSpc>
                <a:spcPct val="90000"/>
              </a:lnSpc>
            </a:pPr>
            <a:r>
              <a:rPr lang="hu-HU" altLang="en-US" sz="2800" dirty="0" err="1">
                <a:latin typeface="Tw Cen MT" panose="020B0602020104020603" pitchFamily="34" charset="-18"/>
              </a:rPr>
              <a:t>Employess</a:t>
            </a:r>
            <a:r>
              <a:rPr lang="hu-HU" altLang="en-US" sz="2800" dirty="0">
                <a:latin typeface="Tw Cen MT" panose="020B0602020104020603" pitchFamily="34" charset="-18"/>
              </a:rPr>
              <a:t>&lt; &gt;</a:t>
            </a:r>
          </a:p>
          <a:p>
            <a:pPr>
              <a:lnSpc>
                <a:spcPct val="90000"/>
              </a:lnSpc>
            </a:pPr>
            <a:r>
              <a:rPr lang="hu-HU" altLang="en-US" sz="2800" dirty="0" err="1">
                <a:latin typeface="Tw Cen MT" panose="020B0602020104020603" pitchFamily="34" charset="-18"/>
              </a:rPr>
              <a:t>Hourly_Emps</a:t>
            </a:r>
            <a:r>
              <a:rPr lang="hu-HU" altLang="en-US" sz="2800" dirty="0">
                <a:latin typeface="Tw Cen MT" panose="020B0602020104020603" pitchFamily="34" charset="-18"/>
              </a:rPr>
              <a:t>&lt; &gt;</a:t>
            </a:r>
          </a:p>
          <a:p>
            <a:pPr>
              <a:lnSpc>
                <a:spcPct val="90000"/>
              </a:lnSpc>
            </a:pPr>
            <a:r>
              <a:rPr lang="hu-HU" altLang="en-US" sz="2800" dirty="0" err="1">
                <a:latin typeface="Tw Cen MT" panose="020B0602020104020603" pitchFamily="34" charset="-18"/>
              </a:rPr>
              <a:t>Contract_Emps</a:t>
            </a:r>
            <a:r>
              <a:rPr lang="hu-HU" altLang="en-US" sz="2800" dirty="0">
                <a:latin typeface="Tw Cen MT" panose="020B0602020104020603" pitchFamily="34" charset="-18"/>
              </a:rPr>
              <a:t>&lt; &gt;</a:t>
            </a:r>
          </a:p>
          <a:p>
            <a:pPr>
              <a:lnSpc>
                <a:spcPct val="90000"/>
              </a:lnSpc>
              <a:buFont typeface="Wingdings 2" pitchFamily="18" charset="2"/>
              <a:buNone/>
            </a:pPr>
            <a:endParaRPr lang="hu-HU" altLang="en-US" sz="2800" u="dashLong" dirty="0">
              <a:latin typeface="Tw Cen MT" panose="020B0602020104020603" pitchFamily="34" charset="-18"/>
            </a:endParaRPr>
          </a:p>
          <a:p>
            <a:pPr>
              <a:lnSpc>
                <a:spcPct val="90000"/>
              </a:lnSpc>
              <a:buFont typeface="Wingdings 2" pitchFamily="18" charset="2"/>
              <a:buNone/>
            </a:pPr>
            <a:r>
              <a:rPr lang="hu-HU" altLang="en-US" sz="2800" u="sng" dirty="0">
                <a:latin typeface="Tw Cen MT" panose="020B0602020104020603" pitchFamily="34" charset="-18"/>
              </a:rPr>
              <a:t>PK</a:t>
            </a:r>
            <a:r>
              <a:rPr lang="hu-HU" altLang="en-US" sz="2800" dirty="0">
                <a:latin typeface="Tw Cen MT" panose="020B0602020104020603" pitchFamily="34" charset="-18"/>
              </a:rPr>
              <a:t>, </a:t>
            </a:r>
            <a:r>
              <a:rPr lang="hu-HU" altLang="en-US" sz="2800" dirty="0">
                <a:solidFill>
                  <a:srgbClr val="FF0000"/>
                </a:solidFill>
                <a:latin typeface="Tw Cen MT" panose="020B0602020104020603" pitchFamily="34" charset="-18"/>
              </a:rPr>
              <a:t>FK</a:t>
            </a:r>
          </a:p>
          <a:p>
            <a:endParaRPr lang="hu-HU" altLang="en-US" dirty="0">
              <a:latin typeface="Tw Cen MT" panose="020B0602020104020603" pitchFamily="34" charset="-18"/>
            </a:endParaRPr>
          </a:p>
        </p:txBody>
      </p:sp>
      <p:sp>
        <p:nvSpPr>
          <p:cNvPr id="6" name="Dia számának helye 5"/>
          <p:cNvSpPr>
            <a:spLocks noGrp="1"/>
          </p:cNvSpPr>
          <p:nvPr>
            <p:ph type="sldNum" sz="quarter" idx="4294967295"/>
          </p:nvPr>
        </p:nvSpPr>
        <p:spPr>
          <a:xfrm>
            <a:off x="1143000" y="954167"/>
            <a:ext cx="400050" cy="183357"/>
          </a:xfrm>
          <a:prstGeom prst="rect">
            <a:avLst/>
          </a:prstGeom>
        </p:spPr>
        <p:txBody>
          <a:bodyPr>
            <a:normAutofit fontScale="55000" lnSpcReduction="20000"/>
          </a:bodyPr>
          <a:lstStyle/>
          <a:p>
            <a:pPr algn="l" defTabSz="685800">
              <a:defRPr/>
            </a:pPr>
            <a:fld id="{5A95CD86-33F9-4988-A83F-B0F394C11E0D}" type="slidenum">
              <a:rPr lang="hu-HU" sz="1350">
                <a:solidFill>
                  <a:prstClr val="black"/>
                </a:solidFill>
                <a:latin typeface="Arial"/>
              </a:rPr>
              <a:pPr algn="l" defTabSz="685800">
                <a:defRPr/>
              </a:pPr>
              <a:t>20</a:t>
            </a:fld>
            <a:endParaRPr lang="hu-HU" sz="1350">
              <a:solidFill>
                <a:prstClr val="black"/>
              </a:solidFill>
              <a:latin typeface="Arial"/>
            </a:endParaRPr>
          </a:p>
        </p:txBody>
      </p:sp>
    </p:spTree>
    <p:extLst>
      <p:ext uri="{BB962C8B-B14F-4D97-AF65-F5344CB8AC3E}">
        <p14:creationId xmlns:p14="http://schemas.microsoft.com/office/powerpoint/2010/main" val="81914785"/>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dirty="0"/>
              <a:t>ER </a:t>
            </a:r>
            <a:r>
              <a:rPr lang="hu-HU" sz="3600" dirty="0" err="1"/>
              <a:t>model</a:t>
            </a:r>
            <a:endParaRPr lang="en-US" sz="3600" dirty="0"/>
          </a:p>
        </p:txBody>
      </p:sp>
      <p:pic>
        <p:nvPicPr>
          <p:cNvPr id="6" name="Kép 5"/>
          <p:cNvPicPr>
            <a:picLocks noChangeAspect="1"/>
          </p:cNvPicPr>
          <p:nvPr/>
        </p:nvPicPr>
        <p:blipFill>
          <a:blip r:embed="rId2"/>
          <a:stretch>
            <a:fillRect/>
          </a:stretch>
        </p:blipFill>
        <p:spPr>
          <a:xfrm>
            <a:off x="1299251" y="1181100"/>
            <a:ext cx="6235023" cy="3567112"/>
          </a:xfrm>
          <a:prstGeom prst="rect">
            <a:avLst/>
          </a:prstGeom>
        </p:spPr>
      </p:pic>
    </p:spTree>
    <p:extLst>
      <p:ext uri="{BB962C8B-B14F-4D97-AF65-F5344CB8AC3E}">
        <p14:creationId xmlns:p14="http://schemas.microsoft.com/office/powerpoint/2010/main" val="339404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artalom helye 2"/>
          <p:cNvSpPr>
            <a:spLocks noGrp="1"/>
          </p:cNvSpPr>
          <p:nvPr>
            <p:ph idx="4294967295"/>
          </p:nvPr>
        </p:nvSpPr>
        <p:spPr>
          <a:xfrm>
            <a:off x="1269531" y="981269"/>
            <a:ext cx="6615354" cy="3813888"/>
          </a:xfrm>
          <a:prstGeom prst="rect">
            <a:avLst/>
          </a:prstGeom>
        </p:spPr>
        <p:txBody>
          <a:bodyPr/>
          <a:lstStyle/>
          <a:p>
            <a:pPr eaLnBrk="1" hangingPunct="1"/>
            <a:r>
              <a:rPr lang="hu-HU" altLang="hu-HU" dirty="0">
                <a:latin typeface="Tw Cen MT" panose="020B0602020104020603" pitchFamily="34" charset="-18"/>
              </a:rPr>
              <a:t>PC(</a:t>
            </a:r>
            <a:r>
              <a:rPr lang="hu-HU" altLang="hu-HU" u="sng" dirty="0" err="1">
                <a:latin typeface="Tw Cen MT" panose="020B0602020104020603" pitchFamily="34" charset="-18"/>
              </a:rPr>
              <a:t>PC</a:t>
            </a:r>
            <a:r>
              <a:rPr lang="hu-HU" altLang="hu-HU" u="sng" dirty="0">
                <a:latin typeface="Tw Cen MT" panose="020B0602020104020603" pitchFamily="34" charset="-18"/>
              </a:rPr>
              <a:t>_ID</a:t>
            </a:r>
            <a:r>
              <a:rPr lang="hu-HU" altLang="hu-HU" dirty="0">
                <a:latin typeface="Tw Cen MT" panose="020B0602020104020603" pitchFamily="34" charset="-18"/>
              </a:rPr>
              <a:t>, PC_paraméterek)</a:t>
            </a:r>
          </a:p>
          <a:p>
            <a:pPr eaLnBrk="1" hangingPunct="1"/>
            <a:r>
              <a:rPr lang="hu-HU" altLang="hu-HU" dirty="0">
                <a:latin typeface="Tw Cen MT" panose="020B0602020104020603" pitchFamily="34" charset="-18"/>
              </a:rPr>
              <a:t>GAT(</a:t>
            </a:r>
            <a:r>
              <a:rPr lang="hu-HU" altLang="hu-HU" u="sng" dirty="0" err="1">
                <a:latin typeface="Tw Cen MT" panose="020B0602020104020603" pitchFamily="34" charset="-18"/>
              </a:rPr>
              <a:t>GAT</a:t>
            </a:r>
            <a:r>
              <a:rPr lang="hu-HU" altLang="hu-HU" u="sng" dirty="0">
                <a:latin typeface="Tw Cen MT" panose="020B0602020104020603" pitchFamily="34" charset="-18"/>
              </a:rPr>
              <a:t>_ID</a:t>
            </a:r>
            <a:r>
              <a:rPr lang="hu-HU" altLang="hu-HU" dirty="0">
                <a:latin typeface="Tw Cen MT" panose="020B0602020104020603" pitchFamily="34" charset="-18"/>
              </a:rPr>
              <a:t>, </a:t>
            </a:r>
            <a:r>
              <a:rPr lang="hu-HU" altLang="hu-HU" i="1" dirty="0">
                <a:latin typeface="Tw Cen MT" panose="020B0602020104020603" pitchFamily="34" charset="-18"/>
              </a:rPr>
              <a:t>PC_ID</a:t>
            </a:r>
            <a:r>
              <a:rPr lang="hu-HU" altLang="hu-HU" dirty="0">
                <a:latin typeface="Tw Cen MT" panose="020B0602020104020603" pitchFamily="34" charset="-18"/>
              </a:rPr>
              <a:t>, Kezdő paraméterek)</a:t>
            </a:r>
          </a:p>
          <a:p>
            <a:pPr eaLnBrk="1" hangingPunct="1">
              <a:buFont typeface="Arial" panose="020B0604020202020204" pitchFamily="34" charset="0"/>
              <a:buNone/>
            </a:pPr>
            <a:r>
              <a:rPr lang="hu-HU" altLang="hu-HU" dirty="0">
                <a:latin typeface="Tw Cen MT" panose="020B0602020104020603" pitchFamily="34" charset="-18"/>
              </a:rPr>
              <a:t>FK: PC_ID </a:t>
            </a:r>
            <a:r>
              <a:rPr lang="hu-HU" altLang="hu-HU" dirty="0" err="1">
                <a:latin typeface="Tw Cen MT" panose="020B0602020104020603" pitchFamily="34" charset="-18"/>
              </a:rPr>
              <a:t>to</a:t>
            </a:r>
            <a:r>
              <a:rPr lang="hu-HU" altLang="hu-HU" dirty="0">
                <a:latin typeface="Tw Cen MT" panose="020B0602020104020603" pitchFamily="34" charset="-18"/>
              </a:rPr>
              <a:t> </a:t>
            </a:r>
            <a:r>
              <a:rPr lang="hu-HU" altLang="hu-HU" dirty="0" err="1">
                <a:latin typeface="Tw Cen MT" panose="020B0602020104020603" pitchFamily="34" charset="-18"/>
              </a:rPr>
              <a:t>the</a:t>
            </a:r>
            <a:r>
              <a:rPr lang="hu-HU" altLang="hu-HU" dirty="0">
                <a:latin typeface="Tw Cen MT" panose="020B0602020104020603" pitchFamily="34" charset="-18"/>
              </a:rPr>
              <a:t> PC </a:t>
            </a:r>
            <a:r>
              <a:rPr lang="hu-HU" altLang="hu-HU" dirty="0" err="1">
                <a:latin typeface="Tw Cen MT" panose="020B0602020104020603" pitchFamily="34" charset="-18"/>
              </a:rPr>
              <a:t>relation</a:t>
            </a:r>
            <a:r>
              <a:rPr lang="hu-HU" altLang="hu-HU" dirty="0">
                <a:latin typeface="Tw Cen MT" panose="020B0602020104020603" pitchFamily="34" charset="-18"/>
              </a:rPr>
              <a:t> PC_ID </a:t>
            </a:r>
            <a:r>
              <a:rPr lang="hu-HU" altLang="hu-HU" dirty="0" err="1">
                <a:latin typeface="Tw Cen MT" panose="020B0602020104020603" pitchFamily="34" charset="-18"/>
              </a:rPr>
              <a:t>column</a:t>
            </a:r>
            <a:endParaRPr lang="hu-HU" altLang="hu-HU" dirty="0">
              <a:latin typeface="Tw Cen MT" panose="020B0602020104020603" pitchFamily="34" charset="-18"/>
            </a:endParaRPr>
          </a:p>
          <a:p>
            <a:pPr eaLnBrk="1" hangingPunct="1"/>
            <a:r>
              <a:rPr lang="hu-HU" altLang="hu-HU" dirty="0">
                <a:latin typeface="Tw Cen MT" panose="020B0602020104020603" pitchFamily="34" charset="-18"/>
              </a:rPr>
              <a:t>SUBTEST(</a:t>
            </a:r>
            <a:r>
              <a:rPr lang="hu-HU" altLang="hu-HU" i="1" u="sng" dirty="0">
                <a:latin typeface="Tw Cen MT" panose="020B0602020104020603" pitchFamily="34" charset="-18"/>
              </a:rPr>
              <a:t>GAT_ID</a:t>
            </a:r>
            <a:r>
              <a:rPr lang="hu-HU" altLang="hu-HU" u="sng" dirty="0">
                <a:latin typeface="Tw Cen MT" panose="020B0602020104020603" pitchFamily="34" charset="-18"/>
              </a:rPr>
              <a:t>, </a:t>
            </a:r>
            <a:r>
              <a:rPr lang="hu-HU" altLang="hu-HU" u="sng" dirty="0" err="1">
                <a:latin typeface="Tw Cen MT" panose="020B0602020104020603" pitchFamily="34" charset="-18"/>
              </a:rPr>
              <a:t>act_test_number</a:t>
            </a:r>
            <a:r>
              <a:rPr lang="hu-HU" altLang="hu-HU" dirty="0">
                <a:latin typeface="Tw Cen MT" panose="020B0602020104020603" pitchFamily="34" charset="-18"/>
              </a:rPr>
              <a:t>, </a:t>
            </a:r>
            <a:r>
              <a:rPr lang="hu-HU" altLang="hu-HU" dirty="0" err="1">
                <a:latin typeface="Tw Cen MT" panose="020B0602020104020603" pitchFamily="34" charset="-18"/>
              </a:rPr>
              <a:t>City_number</a:t>
            </a:r>
            <a:r>
              <a:rPr lang="hu-HU" altLang="hu-HU" dirty="0">
                <a:latin typeface="Tw Cen MT" panose="020B0602020104020603" pitchFamily="34" charset="-18"/>
              </a:rPr>
              <a:t>)</a:t>
            </a:r>
          </a:p>
          <a:p>
            <a:pPr>
              <a:buNone/>
            </a:pPr>
            <a:r>
              <a:rPr lang="hu-HU" altLang="hu-HU" dirty="0">
                <a:latin typeface="Tw Cen MT" panose="020B0602020104020603" pitchFamily="34" charset="-18"/>
              </a:rPr>
              <a:t>FK: GAT_ID </a:t>
            </a:r>
            <a:r>
              <a:rPr lang="hu-HU" altLang="hu-HU" dirty="0" err="1">
                <a:latin typeface="Tw Cen MT" panose="020B0602020104020603" pitchFamily="34" charset="-18"/>
              </a:rPr>
              <a:t>to</a:t>
            </a:r>
            <a:r>
              <a:rPr lang="hu-HU" altLang="hu-HU" dirty="0">
                <a:latin typeface="Tw Cen MT" panose="020B0602020104020603" pitchFamily="34" charset="-18"/>
              </a:rPr>
              <a:t> </a:t>
            </a:r>
            <a:r>
              <a:rPr lang="hu-HU" altLang="hu-HU" dirty="0" err="1">
                <a:latin typeface="Tw Cen MT" panose="020B0602020104020603" pitchFamily="34" charset="-18"/>
              </a:rPr>
              <a:t>the</a:t>
            </a:r>
            <a:r>
              <a:rPr lang="hu-HU" altLang="hu-HU" dirty="0">
                <a:latin typeface="Tw Cen MT" panose="020B0602020104020603" pitchFamily="34" charset="-18"/>
              </a:rPr>
              <a:t> GAT </a:t>
            </a:r>
            <a:r>
              <a:rPr lang="hu-HU" altLang="hu-HU" dirty="0" err="1">
                <a:latin typeface="Tw Cen MT" panose="020B0602020104020603" pitchFamily="34" charset="-18"/>
              </a:rPr>
              <a:t>relation</a:t>
            </a:r>
            <a:r>
              <a:rPr lang="hu-HU" altLang="hu-HU" dirty="0">
                <a:latin typeface="Tw Cen MT" panose="020B0602020104020603" pitchFamily="34" charset="-18"/>
              </a:rPr>
              <a:t> GAT_ID </a:t>
            </a:r>
            <a:r>
              <a:rPr lang="hu-HU" altLang="hu-HU" dirty="0" err="1">
                <a:latin typeface="Tw Cen MT" panose="020B0602020104020603" pitchFamily="34" charset="-18"/>
              </a:rPr>
              <a:t>columns</a:t>
            </a:r>
            <a:endParaRPr lang="hu-HU" altLang="hu-HU" dirty="0">
              <a:latin typeface="Tw Cen MT" panose="020B0602020104020603" pitchFamily="34" charset="-18"/>
            </a:endParaRPr>
          </a:p>
          <a:p>
            <a:pPr eaLnBrk="1" hangingPunct="1"/>
            <a:r>
              <a:rPr lang="hu-HU" altLang="hu-HU" dirty="0">
                <a:latin typeface="Tw Cen MT" panose="020B0602020104020603" pitchFamily="34" charset="-18"/>
              </a:rPr>
              <a:t>GENERATION(</a:t>
            </a:r>
            <a:r>
              <a:rPr lang="hu-HU" altLang="hu-HU" i="1" u="sng" dirty="0">
                <a:latin typeface="Tw Cen MT" panose="020B0602020104020603" pitchFamily="34" charset="-18"/>
              </a:rPr>
              <a:t>GAT_ID, </a:t>
            </a:r>
            <a:r>
              <a:rPr lang="hu-HU" altLang="hu-HU" i="1" u="sng" dirty="0" err="1">
                <a:latin typeface="Tw Cen MT" panose="020B0602020104020603" pitchFamily="34" charset="-18"/>
              </a:rPr>
              <a:t>act</a:t>
            </a:r>
            <a:r>
              <a:rPr lang="hu-HU" altLang="hu-HU" i="1" u="sng" dirty="0">
                <a:latin typeface="Tw Cen MT" panose="020B0602020104020603" pitchFamily="34" charset="-18"/>
              </a:rPr>
              <a:t>_test_</a:t>
            </a:r>
            <a:r>
              <a:rPr lang="hu-HU" altLang="hu-HU" i="1" u="sng" dirty="0" err="1">
                <a:latin typeface="Tw Cen MT" panose="020B0602020104020603" pitchFamily="34" charset="-18"/>
              </a:rPr>
              <a:t>number</a:t>
            </a:r>
            <a:r>
              <a:rPr lang="hu-HU" altLang="hu-HU" i="1" u="sng" dirty="0">
                <a:latin typeface="Tw Cen MT" panose="020B0602020104020603" pitchFamily="34" charset="-18"/>
              </a:rPr>
              <a:t> </a:t>
            </a:r>
            <a:r>
              <a:rPr lang="hu-HU" altLang="hu-HU" u="sng" dirty="0" err="1">
                <a:latin typeface="Tw Cen MT" panose="020B0602020104020603" pitchFamily="34" charset="-18"/>
              </a:rPr>
              <a:t>Gen</a:t>
            </a:r>
            <a:r>
              <a:rPr lang="hu-HU" altLang="hu-HU" u="sng" dirty="0">
                <a:latin typeface="Tw Cen MT" panose="020B0602020104020603" pitchFamily="34" charset="-18"/>
              </a:rPr>
              <a:t>_</a:t>
            </a:r>
            <a:r>
              <a:rPr lang="hu-HU" altLang="hu-HU" u="sng" dirty="0" err="1">
                <a:latin typeface="Tw Cen MT" panose="020B0602020104020603" pitchFamily="34" charset="-18"/>
              </a:rPr>
              <a:t>number</a:t>
            </a:r>
            <a:r>
              <a:rPr lang="hu-HU" altLang="hu-HU" dirty="0">
                <a:latin typeface="Tw Cen MT" panose="020B0602020104020603" pitchFamily="34" charset="-18"/>
              </a:rPr>
              <a:t>, </a:t>
            </a:r>
            <a:r>
              <a:rPr lang="hu-HU" altLang="hu-HU" dirty="0" err="1">
                <a:latin typeface="Tw Cen MT" panose="020B0602020104020603" pitchFamily="34" charset="-18"/>
              </a:rPr>
              <a:t>Gen</a:t>
            </a:r>
            <a:r>
              <a:rPr lang="hu-HU" altLang="hu-HU" dirty="0">
                <a:latin typeface="Tw Cen MT" panose="020B0602020104020603" pitchFamily="34" charset="-18"/>
              </a:rPr>
              <a:t>_paraméterek)</a:t>
            </a:r>
          </a:p>
          <a:p>
            <a:pPr>
              <a:buNone/>
            </a:pPr>
            <a:r>
              <a:rPr lang="hu-HU" altLang="hu-HU" dirty="0">
                <a:latin typeface="Tw Cen MT" panose="020B0602020104020603" pitchFamily="34" charset="-18"/>
              </a:rPr>
              <a:t>FK: (GAT_ID, </a:t>
            </a:r>
            <a:r>
              <a:rPr lang="hu-HU" altLang="hu-HU" dirty="0" err="1">
                <a:latin typeface="Tw Cen MT" panose="020B0602020104020603" pitchFamily="34" charset="-18"/>
              </a:rPr>
              <a:t>act_test_number</a:t>
            </a:r>
            <a:r>
              <a:rPr lang="hu-HU" altLang="hu-HU" dirty="0">
                <a:latin typeface="Tw Cen MT" panose="020B0602020104020603" pitchFamily="34" charset="-18"/>
              </a:rPr>
              <a:t>) </a:t>
            </a:r>
            <a:r>
              <a:rPr lang="hu-HU" altLang="hu-HU" dirty="0" err="1">
                <a:latin typeface="Tw Cen MT" panose="020B0602020104020603" pitchFamily="34" charset="-18"/>
              </a:rPr>
              <a:t>to</a:t>
            </a:r>
            <a:r>
              <a:rPr lang="hu-HU" altLang="hu-HU" dirty="0">
                <a:latin typeface="Tw Cen MT" panose="020B0602020104020603" pitchFamily="34" charset="-18"/>
              </a:rPr>
              <a:t> </a:t>
            </a:r>
            <a:r>
              <a:rPr lang="hu-HU" altLang="hu-HU" dirty="0" err="1">
                <a:latin typeface="Tw Cen MT" panose="020B0602020104020603" pitchFamily="34" charset="-18"/>
              </a:rPr>
              <a:t>the</a:t>
            </a:r>
            <a:r>
              <a:rPr lang="hu-HU" altLang="hu-HU" dirty="0">
                <a:latin typeface="Tw Cen MT" panose="020B0602020104020603" pitchFamily="34" charset="-18"/>
              </a:rPr>
              <a:t> SUBTEST </a:t>
            </a:r>
            <a:r>
              <a:rPr lang="hu-HU" altLang="hu-HU" dirty="0" err="1">
                <a:latin typeface="Tw Cen MT" panose="020B0602020104020603" pitchFamily="34" charset="-18"/>
              </a:rPr>
              <a:t>relation</a:t>
            </a:r>
            <a:r>
              <a:rPr lang="hu-HU" altLang="hu-HU" dirty="0">
                <a:latin typeface="Tw Cen MT" panose="020B0602020104020603" pitchFamily="34" charset="-18"/>
              </a:rPr>
              <a:t> (GAT_ID, </a:t>
            </a:r>
            <a:r>
              <a:rPr lang="hu-HU" altLang="hu-HU" dirty="0" err="1">
                <a:latin typeface="Tw Cen MT" panose="020B0602020104020603" pitchFamily="34" charset="-18"/>
              </a:rPr>
              <a:t>act_test_number</a:t>
            </a:r>
            <a:r>
              <a:rPr lang="hu-HU" altLang="hu-HU" dirty="0">
                <a:latin typeface="Tw Cen MT" panose="020B0602020104020603" pitchFamily="34" charset="-18"/>
              </a:rPr>
              <a:t>) </a:t>
            </a:r>
            <a:r>
              <a:rPr lang="hu-HU" altLang="hu-HU" dirty="0" err="1">
                <a:latin typeface="Tw Cen MT" panose="020B0602020104020603" pitchFamily="34" charset="-18"/>
              </a:rPr>
              <a:t>column</a:t>
            </a:r>
            <a:r>
              <a:rPr lang="hu-HU" altLang="hu-HU" dirty="0" err="1"/>
              <a:t>s</a:t>
            </a:r>
            <a:endParaRPr lang="hu-HU" altLang="hu-HU" dirty="0">
              <a:latin typeface="Tw Cen MT" panose="020B0602020104020603" pitchFamily="34" charset="-18"/>
            </a:endParaRPr>
          </a:p>
        </p:txBody>
      </p:sp>
      <p:sp>
        <p:nvSpPr>
          <p:cNvPr id="5" name="Cím 1"/>
          <p:cNvSpPr>
            <a:spLocks noGrp="1"/>
          </p:cNvSpPr>
          <p:nvPr>
            <p:ph type="title"/>
          </p:nvPr>
        </p:nvSpPr>
        <p:spPr>
          <a:xfrm>
            <a:off x="2569029" y="268514"/>
            <a:ext cx="5903686" cy="857250"/>
          </a:xfrm>
        </p:spPr>
        <p:txBody>
          <a:bodyPr/>
          <a:lstStyle/>
          <a:p>
            <a:pPr>
              <a:defRPr/>
            </a:pPr>
            <a:r>
              <a:rPr lang="hu-HU" sz="3600" dirty="0"/>
              <a:t>Relations</a:t>
            </a:r>
          </a:p>
        </p:txBody>
      </p:sp>
    </p:spTree>
    <p:extLst>
      <p:ext uri="{BB962C8B-B14F-4D97-AF65-F5344CB8AC3E}">
        <p14:creationId xmlns:p14="http://schemas.microsoft.com/office/powerpoint/2010/main" val="2987079202"/>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626061" y="365358"/>
            <a:ext cx="5303638" cy="692551"/>
          </a:xfrm>
        </p:spPr>
        <p:txBody>
          <a:bodyPr/>
          <a:lstStyle/>
          <a:p>
            <a:r>
              <a:rPr lang="en-US" sz="3600"/>
              <a:t>Normalization</a:t>
            </a:r>
          </a:p>
        </p:txBody>
      </p:sp>
      <p:sp>
        <p:nvSpPr>
          <p:cNvPr id="3" name="Szövegdoboz 2">
            <a:extLst>
              <a:ext uri="{FF2B5EF4-FFF2-40B4-BE49-F238E27FC236}">
                <a16:creationId xmlns:a16="http://schemas.microsoft.com/office/drawing/2014/main" id="{F561DB05-C229-46E0-995A-AD7F873161BD}"/>
              </a:ext>
            </a:extLst>
          </p:cNvPr>
          <p:cNvSpPr txBox="1"/>
          <p:nvPr/>
        </p:nvSpPr>
        <p:spPr>
          <a:xfrm>
            <a:off x="746760" y="1200150"/>
            <a:ext cx="8260080" cy="2396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latin typeface="Arial Unicode MS"/>
                <a:ea typeface="Arial Unicode MS"/>
                <a:cs typeface="Arial Unicode MS"/>
              </a:rPr>
              <a:t>Normalization</a:t>
            </a:r>
            <a:r>
              <a:rPr lang="en-US" dirty="0"/>
              <a:t> </a:t>
            </a:r>
            <a:r>
              <a:rPr lang="en-US" sz="1800" dirty="0">
                <a:solidFill>
                  <a:schemeClr val="bg1"/>
                </a:solidFill>
                <a:latin typeface="Arial Unicode MS"/>
                <a:ea typeface="Arial Unicode MS"/>
                <a:cs typeface="Arial Unicode MS"/>
              </a:rPr>
              <a:t>is a database design technique that reduces data redundancy and eliminates undesirable characteristics like Insertion, Update and Deletion Anomalies. Normalization rules divides larger tables into smaller tables and links them using relationships. The purpose of </a:t>
            </a:r>
            <a:r>
              <a:rPr lang="en-US" sz="1800" dirty="0" err="1">
                <a:solidFill>
                  <a:schemeClr val="bg1"/>
                </a:solidFill>
                <a:latin typeface="Arial Unicode MS"/>
                <a:ea typeface="Arial Unicode MS"/>
                <a:cs typeface="Arial Unicode MS"/>
              </a:rPr>
              <a:t>Normalisation</a:t>
            </a:r>
            <a:r>
              <a:rPr lang="en-US" sz="1800" dirty="0">
                <a:solidFill>
                  <a:schemeClr val="bg1"/>
                </a:solidFill>
                <a:latin typeface="Arial Unicode MS"/>
                <a:ea typeface="Arial Unicode MS"/>
                <a:cs typeface="Arial Unicode MS"/>
              </a:rPr>
              <a:t> in SQL is to eliminate redundant (repetitive) data and ensure data is stored logically.</a:t>
            </a:r>
          </a:p>
          <a:p>
            <a:pPr marL="285750" indent="-285750">
              <a:lnSpc>
                <a:spcPct val="90000"/>
              </a:lnSpc>
              <a:spcBef>
                <a:spcPts val="750"/>
              </a:spcBef>
              <a:buFont typeface="Arial"/>
              <a:buChar char="•"/>
            </a:pPr>
            <a:r>
              <a:rPr lang="en-US" sz="1800" dirty="0">
                <a:solidFill>
                  <a:schemeClr val="bg1"/>
                </a:solidFill>
                <a:latin typeface="Arial Unicode MS"/>
                <a:ea typeface="Arial Unicode MS"/>
                <a:cs typeface="Arial Unicode MS"/>
              </a:rPr>
              <a:t>Includes creating tables and establishing relationships between the tables </a:t>
            </a:r>
          </a:p>
          <a:p>
            <a:pPr marL="285750" indent="-285750">
              <a:lnSpc>
                <a:spcPct val="90000"/>
              </a:lnSpc>
              <a:spcBef>
                <a:spcPts val="750"/>
              </a:spcBef>
              <a:buFont typeface="Arial"/>
              <a:buChar char="•"/>
            </a:pPr>
            <a:r>
              <a:rPr lang="en-US" sz="1800" dirty="0">
                <a:solidFill>
                  <a:schemeClr val="bg1"/>
                </a:solidFill>
                <a:latin typeface="Arial Unicode MS"/>
                <a:ea typeface="Arial Unicode MS"/>
                <a:cs typeface="Arial Unicode MS"/>
              </a:rPr>
              <a:t>Eliminate</a:t>
            </a:r>
            <a:r>
              <a:rPr lang="hu-HU" sz="1800" dirty="0">
                <a:solidFill>
                  <a:schemeClr val="bg1"/>
                </a:solidFill>
                <a:latin typeface="Arial Unicode MS"/>
                <a:ea typeface="Arial Unicode MS"/>
                <a:cs typeface="Arial Unicode MS"/>
              </a:rPr>
              <a:t>s</a:t>
            </a:r>
            <a:r>
              <a:rPr lang="en-US" sz="1800" dirty="0">
                <a:solidFill>
                  <a:schemeClr val="bg1"/>
                </a:solidFill>
                <a:latin typeface="Arial Unicode MS"/>
                <a:ea typeface="Arial Unicode MS"/>
                <a:cs typeface="Arial Unicode MS"/>
              </a:rPr>
              <a:t> redundant data</a:t>
            </a:r>
          </a:p>
          <a:p>
            <a:endParaRPr lang="en-US" dirty="0">
              <a:solidFill>
                <a:schemeClr val="bg1"/>
              </a:solidFill>
              <a:cs typeface="Calibri" panose="020F0502020204030204"/>
            </a:endParaRPr>
          </a:p>
        </p:txBody>
      </p:sp>
    </p:spTree>
    <p:extLst>
      <p:ext uri="{BB962C8B-B14F-4D97-AF65-F5344CB8AC3E}">
        <p14:creationId xmlns:p14="http://schemas.microsoft.com/office/powerpoint/2010/main" val="169585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55608" y="429717"/>
            <a:ext cx="5707049" cy="692551"/>
          </a:xfrm>
        </p:spPr>
        <p:txBody>
          <a:bodyPr/>
          <a:lstStyle/>
          <a:p>
            <a:r>
              <a:rPr lang="hu-HU" sz="3600"/>
              <a:t>Database Normalization</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196849" y="1197907"/>
            <a:ext cx="8506279" cy="3577293"/>
          </a:xfrm>
        </p:spPr>
        <p:txBody>
          <a:bodyPr lIns="91440" tIns="45720" rIns="91440" bIns="45720" anchor="t"/>
          <a:lstStyle/>
          <a:p>
            <a:r>
              <a:rPr lang="en-US" sz="2000" dirty="0">
                <a:latin typeface="Open Sans"/>
                <a:ea typeface="Open Sans"/>
                <a:cs typeface="Open Sans"/>
              </a:rPr>
              <a:t>The inventor of the relational model Edgar Codd proposed the theory of normalization of data with the introduction of the First, Second and Third Normal Forms. Later he joined Raymond F. Boyce to develop the theory of Boyce-Codd Normal Form.</a:t>
            </a:r>
            <a:endParaRPr lang="hu-HU" sz="2000"/>
          </a:p>
          <a:p>
            <a:r>
              <a:rPr lang="en-US" sz="2000" dirty="0">
                <a:latin typeface="Open Sans"/>
                <a:ea typeface="Open Sans"/>
                <a:cs typeface="Open Sans"/>
              </a:rPr>
              <a:t>Normalization forms</a:t>
            </a:r>
            <a:r>
              <a:rPr lang="hu-HU" sz="2000" dirty="0">
                <a:latin typeface="Open Sans"/>
                <a:ea typeface="Open Sans"/>
                <a:cs typeface="Open Sans"/>
              </a:rPr>
              <a:t>:</a:t>
            </a:r>
            <a:endParaRPr lang="en-US" sz="2000" dirty="0">
              <a:latin typeface="Open Sans"/>
              <a:ea typeface="Open Sans"/>
              <a:cs typeface="Open Sans"/>
            </a:endParaRPr>
          </a:p>
          <a:p>
            <a:pPr marL="800100" lvl="1" indent="-457200"/>
            <a:r>
              <a:rPr lang="en-US" sz="1600" dirty="0">
                <a:latin typeface="Open Sans"/>
                <a:ea typeface="Open Sans"/>
                <a:cs typeface="Open Sans"/>
              </a:rPr>
              <a:t>1NF		Eliminate Repeating Groups</a:t>
            </a:r>
          </a:p>
          <a:p>
            <a:pPr marL="800100" lvl="1" indent="-457200"/>
            <a:r>
              <a:rPr lang="en-US" sz="1600" dirty="0">
                <a:latin typeface="Open Sans"/>
                <a:ea typeface="Open Sans"/>
                <a:cs typeface="Open Sans"/>
              </a:rPr>
              <a:t>2NF		Eliminate Redundant Data</a:t>
            </a:r>
          </a:p>
          <a:p>
            <a:pPr marL="800100" lvl="1" indent="-457200"/>
            <a:r>
              <a:rPr lang="en-US" sz="1600" dirty="0">
                <a:latin typeface="Open Sans"/>
                <a:ea typeface="Open Sans"/>
                <a:cs typeface="Open Sans"/>
              </a:rPr>
              <a:t>3NF		Eliminate Columns Not Dependent on Key</a:t>
            </a:r>
          </a:p>
          <a:p>
            <a:pPr marL="800100" lvl="1" indent="-457200"/>
            <a:r>
              <a:rPr lang="hu-HU" sz="1600" dirty="0">
                <a:latin typeface="Open Sans"/>
                <a:ea typeface="Open Sans"/>
                <a:cs typeface="Open Sans"/>
              </a:rPr>
              <a:t>BCNF</a:t>
            </a:r>
            <a:r>
              <a:rPr lang="en-US" sz="1600" dirty="0">
                <a:latin typeface="Open Sans"/>
                <a:ea typeface="Open Sans"/>
                <a:cs typeface="Open Sans"/>
              </a:rPr>
              <a:t>		</a:t>
            </a:r>
            <a:r>
              <a:rPr lang="hu-HU" sz="1600" dirty="0" err="1">
                <a:latin typeface="Open Sans"/>
                <a:ea typeface="Open Sans"/>
                <a:cs typeface="Open Sans"/>
              </a:rPr>
              <a:t>Only</a:t>
            </a:r>
            <a:r>
              <a:rPr lang="hu-HU" sz="1600" dirty="0">
                <a:latin typeface="Open Sans"/>
                <a:ea typeface="Open Sans"/>
                <a:cs typeface="Open Sans"/>
              </a:rPr>
              <a:t> </a:t>
            </a:r>
            <a:r>
              <a:rPr lang="hu-HU" sz="1600" dirty="0" err="1">
                <a:latin typeface="Open Sans"/>
                <a:ea typeface="Open Sans"/>
                <a:cs typeface="Open Sans"/>
              </a:rPr>
              <a:t>key</a:t>
            </a:r>
            <a:r>
              <a:rPr lang="hu-HU" sz="1600" dirty="0">
                <a:latin typeface="Open Sans"/>
                <a:ea typeface="Open Sans"/>
                <a:cs typeface="Open Sans"/>
              </a:rPr>
              <a:t> </a:t>
            </a:r>
            <a:r>
              <a:rPr lang="hu-HU" sz="1600" dirty="0" err="1">
                <a:latin typeface="Open Sans"/>
                <a:ea typeface="Open Sans"/>
                <a:cs typeface="Open Sans"/>
              </a:rPr>
              <a:t>dependency</a:t>
            </a:r>
            <a:r>
              <a:rPr lang="hu-HU" sz="1600" dirty="0">
                <a:latin typeface="Open Sans"/>
                <a:ea typeface="Open Sans"/>
                <a:cs typeface="Open Sans"/>
              </a:rPr>
              <a:t> </a:t>
            </a:r>
            <a:r>
              <a:rPr lang="hu-HU" sz="1600" dirty="0" err="1">
                <a:latin typeface="Open Sans"/>
                <a:ea typeface="Open Sans"/>
                <a:cs typeface="Open Sans"/>
              </a:rPr>
              <a:t>exists</a:t>
            </a:r>
            <a:endParaRPr lang="en-US" sz="1600" dirty="0">
              <a:latin typeface="Open Sans"/>
              <a:ea typeface="Open Sans"/>
              <a:cs typeface="Open Sans"/>
            </a:endParaRPr>
          </a:p>
          <a:p>
            <a:pPr marL="457200" indent="-457200"/>
            <a:endParaRPr lang="en-US" sz="2400" dirty="0"/>
          </a:p>
        </p:txBody>
      </p:sp>
    </p:spTree>
    <p:extLst>
      <p:ext uri="{BB962C8B-B14F-4D97-AF65-F5344CB8AC3E}">
        <p14:creationId xmlns:p14="http://schemas.microsoft.com/office/powerpoint/2010/main" val="2824303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13586" y="690254"/>
            <a:ext cx="5303638" cy="692551"/>
          </a:xfrm>
        </p:spPr>
        <p:txBody>
          <a:bodyPr/>
          <a:lstStyle/>
          <a:p>
            <a:r>
              <a:rPr lang="hu-HU" sz="3600"/>
              <a:t>Functional Dependencies</a:t>
            </a:r>
          </a:p>
        </p:txBody>
      </p:sp>
      <p:sp>
        <p:nvSpPr>
          <p:cNvPr id="4" name="Rectangle 2"/>
          <p:cNvSpPr>
            <a:spLocks noGrp="1" noChangeArrowheads="1"/>
          </p:cNvSpPr>
          <p:nvPr>
            <p:ph type="body" idx="1"/>
          </p:nvPr>
        </p:nvSpPr>
        <p:spPr>
          <a:xfrm>
            <a:off x="927287" y="2992530"/>
            <a:ext cx="6540500" cy="1454151"/>
          </a:xfrm>
        </p:spPr>
        <p:txBody>
          <a:bodyPr lIns="91440" tIns="45720" rIns="91440" bIns="45720" anchor="b"/>
          <a:lstStyle/>
          <a:p>
            <a:pPr marL="457200" indent="-457200" algn="just">
              <a:buFontTx/>
              <a:buAutoNum type="arabicPeriod"/>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If one set of attributes in a table determines another set of attributes in the table, then the second set of attributes is said to be functionally dependent on the first set of attributes.</a:t>
            </a:r>
          </a:p>
          <a:p>
            <a:pPr marL="457200" indent="-457200" algn="just">
              <a:buNone/>
            </a:pPr>
            <a:r>
              <a:rPr lang="en-US" altLang="en-US" sz="1800" b="1" dirty="0">
                <a:solidFill>
                  <a:srgbClr val="CC0000"/>
                </a:solidFill>
                <a:latin typeface="Arial Unicode MS" panose="020B0604020202020204" pitchFamily="34" charset="-128"/>
                <a:cs typeface="Times New Roman" panose="02020603050405020304" pitchFamily="18" charset="0"/>
              </a:rPr>
              <a:t>Example 1</a:t>
            </a:r>
            <a:endParaRPr lang="hu-HU" altLang="en-US" sz="1800" b="1" dirty="0">
              <a:solidFill>
                <a:srgbClr val="CC0000"/>
              </a:solidFill>
              <a:latin typeface="Arial Unicode MS" panose="020B0604020202020204" pitchFamily="34" charset="-128"/>
              <a:cs typeface="Times New Roman" panose="02020603050405020304" pitchFamily="18" charset="0"/>
            </a:endParaRPr>
          </a:p>
          <a:p>
            <a:pPr algn="just"/>
            <a:r>
              <a:rPr lang="en-US" altLang="en-US" dirty="0">
                <a:latin typeface="Arial Unicode MS"/>
                <a:ea typeface="Arial Unicode MS"/>
                <a:cs typeface="Arial Unicode MS"/>
              </a:rPr>
              <a:t>Table: Book {ISBN, Title, Price}</a:t>
            </a:r>
          </a:p>
          <a:p>
            <a:pPr algn="just"/>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Functional Dependencies: {ISBN} </a:t>
            </a:r>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Price, </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Title}</a:t>
            </a:r>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{ISBN} </a:t>
            </a:r>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 {Price}</a:t>
            </a:r>
          </a:p>
          <a:p>
            <a:pPr marL="457200" indent="-457200" algn="just">
              <a:buNone/>
            </a:pPr>
            <a:endParaRPr lang="en-US" altLang="en-US" sz="1800" b="1" dirty="0">
              <a:solidFill>
                <a:srgbClr val="CC0000"/>
              </a:solidFill>
              <a:latin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821702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dirty="0" err="1"/>
              <a:t>Functional</a:t>
            </a:r>
            <a:r>
              <a:rPr lang="hu-HU" sz="3600" dirty="0"/>
              <a:t> </a:t>
            </a:r>
            <a:r>
              <a:rPr lang="hu-HU" sz="3600" dirty="0" err="1"/>
              <a:t>Dependencies</a:t>
            </a:r>
            <a:endParaRPr lang="hu-HU" sz="3600" dirty="0"/>
          </a:p>
        </p:txBody>
      </p:sp>
      <p:pic>
        <p:nvPicPr>
          <p:cNvPr id="4" name="Kép 3"/>
          <p:cNvPicPr>
            <a:picLocks noChangeAspect="1"/>
          </p:cNvPicPr>
          <p:nvPr/>
        </p:nvPicPr>
        <p:blipFill>
          <a:blip r:embed="rId3"/>
          <a:stretch>
            <a:fillRect/>
          </a:stretch>
        </p:blipFill>
        <p:spPr>
          <a:xfrm>
            <a:off x="1038450" y="1276349"/>
            <a:ext cx="7153275" cy="3600450"/>
          </a:xfrm>
          <a:prstGeom prst="rect">
            <a:avLst/>
          </a:prstGeom>
        </p:spPr>
      </p:pic>
    </p:spTree>
    <p:extLst>
      <p:ext uri="{BB962C8B-B14F-4D97-AF65-F5344CB8AC3E}">
        <p14:creationId xmlns:p14="http://schemas.microsoft.com/office/powerpoint/2010/main" val="351365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81048" y="130629"/>
            <a:ext cx="5303837" cy="692150"/>
          </a:xfrm>
        </p:spPr>
        <p:txBody>
          <a:bodyPr/>
          <a:lstStyle/>
          <a:p>
            <a:r>
              <a:rPr lang="hu-HU" sz="3600" dirty="0" err="1"/>
              <a:t>Functional</a:t>
            </a:r>
            <a:r>
              <a:rPr lang="hu-HU" sz="3600" dirty="0"/>
              <a:t> </a:t>
            </a:r>
            <a:r>
              <a:rPr lang="hu-HU" sz="3600" dirty="0" err="1"/>
              <a:t>Dependencies</a:t>
            </a:r>
            <a:endParaRPr lang="hu-HU" sz="3600" dirty="0"/>
          </a:p>
        </p:txBody>
      </p:sp>
      <p:sp>
        <p:nvSpPr>
          <p:cNvPr id="5" name="Tartalom helye 2"/>
          <p:cNvSpPr>
            <a:spLocks noGrp="1"/>
          </p:cNvSpPr>
          <p:nvPr>
            <p:ph idx="4294967295"/>
          </p:nvPr>
        </p:nvSpPr>
        <p:spPr>
          <a:xfrm>
            <a:off x="1117600" y="1127579"/>
            <a:ext cx="6767285" cy="3667578"/>
          </a:xfrm>
          <a:prstGeom prst="rect">
            <a:avLst/>
          </a:prstGeom>
        </p:spPr>
        <p:txBody>
          <a:bodyPr/>
          <a:lstStyle/>
          <a:p>
            <a:r>
              <a:rPr lang="hu-HU" sz="2800" dirty="0" err="1"/>
              <a:t>Student</a:t>
            </a:r>
            <a:r>
              <a:rPr lang="hu-HU" sz="2800" dirty="0"/>
              <a:t>(</a:t>
            </a:r>
            <a:r>
              <a:rPr lang="hu-HU" sz="2800" u="sng" dirty="0" err="1"/>
              <a:t>NeptunID</a:t>
            </a:r>
            <a:r>
              <a:rPr lang="hu-HU" sz="2800" dirty="0"/>
              <a:t>, </a:t>
            </a:r>
            <a:r>
              <a:rPr lang="hu-HU" sz="2800" dirty="0" err="1"/>
              <a:t>Name</a:t>
            </a:r>
            <a:r>
              <a:rPr lang="hu-HU" sz="2800" dirty="0"/>
              <a:t>, </a:t>
            </a:r>
            <a:r>
              <a:rPr lang="hu-HU" sz="2800" dirty="0" err="1"/>
              <a:t>DateOfBirth</a:t>
            </a:r>
            <a:r>
              <a:rPr lang="hu-HU" sz="2800" dirty="0"/>
              <a:t>, </a:t>
            </a:r>
            <a:r>
              <a:rPr lang="hu-HU" sz="2800" dirty="0" err="1"/>
              <a:t>Address</a:t>
            </a:r>
            <a:r>
              <a:rPr lang="hu-HU" sz="2800" dirty="0"/>
              <a:t>, </a:t>
            </a:r>
            <a:r>
              <a:rPr lang="hu-HU" sz="2800" dirty="0" err="1"/>
              <a:t>Faculty</a:t>
            </a:r>
            <a:r>
              <a:rPr lang="hu-HU" sz="2800" dirty="0"/>
              <a:t>, </a:t>
            </a:r>
            <a:r>
              <a:rPr lang="hu-HU" sz="2800" dirty="0" err="1"/>
              <a:t>Faculty_Address</a:t>
            </a:r>
            <a:r>
              <a:rPr lang="hu-HU" sz="2800" dirty="0"/>
              <a:t>, </a:t>
            </a:r>
            <a:r>
              <a:rPr lang="hu-HU" sz="2800" dirty="0" err="1"/>
              <a:t>StudyProgramme</a:t>
            </a:r>
            <a:r>
              <a:rPr lang="hu-HU" sz="2800" dirty="0"/>
              <a:t>, </a:t>
            </a:r>
            <a:r>
              <a:rPr lang="hu-HU" sz="2800" dirty="0" err="1"/>
              <a:t>MobilePhone</a:t>
            </a:r>
            <a:r>
              <a:rPr lang="hu-HU" sz="2800" dirty="0"/>
              <a:t>)</a:t>
            </a:r>
          </a:p>
        </p:txBody>
      </p:sp>
    </p:spTree>
    <p:extLst>
      <p:ext uri="{BB962C8B-B14F-4D97-AF65-F5344CB8AC3E}">
        <p14:creationId xmlns:p14="http://schemas.microsoft.com/office/powerpoint/2010/main" val="20856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381132" y="202798"/>
            <a:ext cx="6378058" cy="692551"/>
          </a:xfrm>
        </p:spPr>
        <p:txBody>
          <a:bodyPr/>
          <a:lstStyle/>
          <a:p>
            <a:r>
              <a:rPr lang="hu-HU" sz="3600"/>
              <a:t>First Normal Form  (1NF) </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1" y="1054100"/>
            <a:ext cx="3225800" cy="3746500"/>
          </a:xfrm>
        </p:spPr>
        <p:txBody>
          <a:bodyPr lIns="91440" tIns="45720" rIns="91440" bIns="45720" anchor="t"/>
          <a:lstStyle/>
          <a:p>
            <a:pPr marL="457200" indent="-457200"/>
            <a:r>
              <a:rPr lang="en-US" sz="2000" dirty="0">
                <a:latin typeface="Open Sans"/>
                <a:ea typeface="Open Sans"/>
                <a:cs typeface="Open Sans"/>
              </a:rPr>
              <a:t>The relation must have atomic domains.</a:t>
            </a:r>
          </a:p>
          <a:p>
            <a:pPr marL="457200" indent="-457200"/>
            <a:r>
              <a:rPr lang="en-US" sz="2000" dirty="0">
                <a:latin typeface="Open Sans"/>
                <a:ea typeface="Open Sans"/>
                <a:cs typeface="Open Sans"/>
              </a:rPr>
              <a:t>Eliminate repeating groups</a:t>
            </a:r>
          </a:p>
          <a:p>
            <a:pPr marL="457200" indent="-457200"/>
            <a:r>
              <a:rPr lang="en-US" sz="2000" dirty="0">
                <a:latin typeface="Open Sans"/>
                <a:ea typeface="Open Sans"/>
                <a:cs typeface="Open Sans"/>
              </a:rPr>
              <a:t>Horizontal or vertical extension of the table</a:t>
            </a:r>
          </a:p>
          <a:p>
            <a:pPr marL="457200" indent="-457200"/>
            <a:r>
              <a:rPr lang="en-US" sz="2000" dirty="0">
                <a:latin typeface="Open Sans"/>
                <a:ea typeface="Open Sans"/>
                <a:cs typeface="Open Sans"/>
              </a:rPr>
              <a:t>Identify with primary key</a:t>
            </a:r>
          </a:p>
          <a:p>
            <a:pPr marL="457200" indent="-457200"/>
            <a:endParaRPr lang="en-US" sz="2800" dirty="0"/>
          </a:p>
        </p:txBody>
      </p:sp>
      <p:graphicFrame>
        <p:nvGraphicFramePr>
          <p:cNvPr id="4" name="Table 9"/>
          <p:cNvGraphicFramePr>
            <a:graphicFrameLocks noGrp="1"/>
          </p:cNvGraphicFramePr>
          <p:nvPr>
            <p:extLst>
              <p:ext uri="{D42A27DB-BD31-4B8C-83A1-F6EECF244321}">
                <p14:modId xmlns:p14="http://schemas.microsoft.com/office/powerpoint/2010/main" val="2251898778"/>
              </p:ext>
            </p:extLst>
          </p:nvPr>
        </p:nvGraphicFramePr>
        <p:xfrm>
          <a:off x="3319781" y="1163993"/>
          <a:ext cx="4889420" cy="970671"/>
        </p:xfrm>
        <a:graphic>
          <a:graphicData uri="http://schemas.openxmlformats.org/drawingml/2006/table">
            <a:tbl>
              <a:tblPr firstRow="1" bandRow="1">
                <a:tableStyleId>{21E4AEA4-8DFA-4A89-87EB-49C32662AFE0}</a:tableStyleId>
              </a:tblPr>
              <a:tblGrid>
                <a:gridCol w="1130413">
                  <a:extLst>
                    <a:ext uri="{9D8B030D-6E8A-4147-A177-3AD203B41FA5}">
                      <a16:colId xmlns:a16="http://schemas.microsoft.com/office/drawing/2014/main" val="1597854131"/>
                    </a:ext>
                  </a:extLst>
                </a:gridCol>
                <a:gridCol w="753610">
                  <a:extLst>
                    <a:ext uri="{9D8B030D-6E8A-4147-A177-3AD203B41FA5}">
                      <a16:colId xmlns:a16="http://schemas.microsoft.com/office/drawing/2014/main" val="2811203106"/>
                    </a:ext>
                  </a:extLst>
                </a:gridCol>
                <a:gridCol w="915095">
                  <a:extLst>
                    <a:ext uri="{9D8B030D-6E8A-4147-A177-3AD203B41FA5}">
                      <a16:colId xmlns:a16="http://schemas.microsoft.com/office/drawing/2014/main" val="1946965288"/>
                    </a:ext>
                  </a:extLst>
                </a:gridCol>
                <a:gridCol w="2090302">
                  <a:extLst>
                    <a:ext uri="{9D8B030D-6E8A-4147-A177-3AD203B41FA5}">
                      <a16:colId xmlns:a16="http://schemas.microsoft.com/office/drawing/2014/main" val="77987280"/>
                    </a:ext>
                  </a:extLst>
                </a:gridCol>
              </a:tblGrid>
              <a:tr h="323557">
                <a:tc>
                  <a:txBody>
                    <a:bodyPr/>
                    <a:lstStyle/>
                    <a:p>
                      <a:r>
                        <a:rPr lang="hu-HU" sz="1200" dirty="0"/>
                        <a:t>Student#</a:t>
                      </a:r>
                      <a:endParaRPr lang="en-US" sz="1200" dirty="0"/>
                    </a:p>
                  </a:txBody>
                  <a:tcPr/>
                </a:tc>
                <a:tc>
                  <a:txBody>
                    <a:bodyPr/>
                    <a:lstStyle/>
                    <a:p>
                      <a:r>
                        <a:rPr lang="hu-HU" sz="1200" dirty="0"/>
                        <a:t>Advisor</a:t>
                      </a:r>
                      <a:endParaRPr lang="en-US" sz="1200" dirty="0"/>
                    </a:p>
                  </a:txBody>
                  <a:tcPr/>
                </a:tc>
                <a:tc>
                  <a:txBody>
                    <a:bodyPr/>
                    <a:lstStyle/>
                    <a:p>
                      <a:r>
                        <a:rPr lang="hu-HU" sz="1200" dirty="0"/>
                        <a:t>Adv-Room</a:t>
                      </a:r>
                      <a:endParaRPr lang="en-US" sz="1200" dirty="0"/>
                    </a:p>
                  </a:txBody>
                  <a:tcPr/>
                </a:tc>
                <a:tc>
                  <a:txBody>
                    <a:bodyPr/>
                    <a:lstStyle/>
                    <a:p>
                      <a:r>
                        <a:rPr lang="hu-HU" sz="1200"/>
                        <a:t>Class</a:t>
                      </a:r>
                      <a:endParaRPr lang="en-US" sz="1200" dirty="0"/>
                    </a:p>
                  </a:txBody>
                  <a:tcPr/>
                </a:tc>
                <a:extLst>
                  <a:ext uri="{0D108BD9-81ED-4DB2-BD59-A6C34878D82A}">
                    <a16:rowId xmlns:a16="http://schemas.microsoft.com/office/drawing/2014/main" val="2786650424"/>
                  </a:ext>
                </a:extLst>
              </a:tr>
              <a:tr h="323557">
                <a:tc>
                  <a:txBody>
                    <a:bodyPr/>
                    <a:lstStyle/>
                    <a:p>
                      <a:r>
                        <a:rPr lang="hu-HU" sz="1200" dirty="0"/>
                        <a:t>1022</a:t>
                      </a:r>
                      <a:endParaRPr lang="en-US" sz="1200" dirty="0"/>
                    </a:p>
                  </a:txBody>
                  <a:tcPr/>
                </a:tc>
                <a:tc>
                  <a:txBody>
                    <a:bodyPr/>
                    <a:lstStyle/>
                    <a:p>
                      <a:r>
                        <a:rPr lang="hu-HU" sz="1200" dirty="0"/>
                        <a:t>Jones</a:t>
                      </a:r>
                      <a:endParaRPr lang="en-US" sz="1200" dirty="0"/>
                    </a:p>
                  </a:txBody>
                  <a:tcPr/>
                </a:tc>
                <a:tc>
                  <a:txBody>
                    <a:bodyPr/>
                    <a:lstStyle/>
                    <a:p>
                      <a:r>
                        <a:rPr lang="hu-HU" sz="1200" dirty="0"/>
                        <a:t>412</a:t>
                      </a:r>
                      <a:endParaRPr lang="en-US" sz="1200" dirty="0"/>
                    </a:p>
                  </a:txBody>
                  <a:tcPr/>
                </a:tc>
                <a:tc>
                  <a:txBody>
                    <a:bodyPr/>
                    <a:lstStyle/>
                    <a:p>
                      <a:r>
                        <a:rPr lang="hu-HU" sz="1200" dirty="0"/>
                        <a:t>101-07, 143-01, 159-02</a:t>
                      </a:r>
                      <a:endParaRPr lang="en-US" sz="1200" dirty="0"/>
                    </a:p>
                  </a:txBody>
                  <a:tcPr/>
                </a:tc>
                <a:extLst>
                  <a:ext uri="{0D108BD9-81ED-4DB2-BD59-A6C34878D82A}">
                    <a16:rowId xmlns:a16="http://schemas.microsoft.com/office/drawing/2014/main" val="115015954"/>
                  </a:ext>
                </a:extLst>
              </a:tr>
              <a:tr h="323557">
                <a:tc>
                  <a:txBody>
                    <a:bodyPr/>
                    <a:lstStyle/>
                    <a:p>
                      <a:r>
                        <a:rPr lang="hu-HU" sz="1200" dirty="0"/>
                        <a:t>4123</a:t>
                      </a:r>
                      <a:endParaRPr lang="en-US" sz="1200" dirty="0"/>
                    </a:p>
                  </a:txBody>
                  <a:tcPr/>
                </a:tc>
                <a:tc>
                  <a:txBody>
                    <a:bodyPr/>
                    <a:lstStyle/>
                    <a:p>
                      <a:r>
                        <a:rPr lang="hu-HU" sz="1200" dirty="0"/>
                        <a:t>Smith</a:t>
                      </a:r>
                      <a:endParaRPr lang="en-US" sz="1200" dirty="0"/>
                    </a:p>
                  </a:txBody>
                  <a:tcPr/>
                </a:tc>
                <a:tc>
                  <a:txBody>
                    <a:bodyPr/>
                    <a:lstStyle/>
                    <a:p>
                      <a:r>
                        <a:rPr lang="hu-HU" sz="1200" dirty="0"/>
                        <a:t>216</a:t>
                      </a:r>
                      <a:endParaRPr lang="en-US" sz="1200" dirty="0"/>
                    </a:p>
                  </a:txBody>
                  <a:tcPr/>
                </a:tc>
                <a:tc>
                  <a:txBody>
                    <a:bodyPr/>
                    <a:lstStyle/>
                    <a:p>
                      <a:r>
                        <a:rPr lang="hu-HU" sz="1200" dirty="0"/>
                        <a:t>201-01, 211-02, 214-01</a:t>
                      </a:r>
                      <a:endParaRPr lang="en-US" sz="1200" dirty="0"/>
                    </a:p>
                  </a:txBody>
                  <a:tcPr/>
                </a:tc>
                <a:extLst>
                  <a:ext uri="{0D108BD9-81ED-4DB2-BD59-A6C34878D82A}">
                    <a16:rowId xmlns:a16="http://schemas.microsoft.com/office/drawing/2014/main" val="3937393533"/>
                  </a:ext>
                </a:extLst>
              </a:tr>
            </a:tbl>
          </a:graphicData>
        </a:graphic>
      </p:graphicFrame>
      <p:graphicFrame>
        <p:nvGraphicFramePr>
          <p:cNvPr id="5" name="Table 10"/>
          <p:cNvGraphicFramePr>
            <a:graphicFrameLocks noGrp="1"/>
          </p:cNvGraphicFramePr>
          <p:nvPr>
            <p:extLst>
              <p:ext uri="{D42A27DB-BD31-4B8C-83A1-F6EECF244321}">
                <p14:modId xmlns:p14="http://schemas.microsoft.com/office/powerpoint/2010/main" val="2784782442"/>
              </p:ext>
            </p:extLst>
          </p:nvPr>
        </p:nvGraphicFramePr>
        <p:xfrm>
          <a:off x="3225801" y="2561641"/>
          <a:ext cx="3253740" cy="2095431"/>
        </p:xfrm>
        <a:graphic>
          <a:graphicData uri="http://schemas.openxmlformats.org/drawingml/2006/table">
            <a:tbl>
              <a:tblPr firstRow="1" bandRow="1">
                <a:tableStyleId>{21E4AEA4-8DFA-4A89-87EB-49C32662AFE0}</a:tableStyleId>
              </a:tblPr>
              <a:tblGrid>
                <a:gridCol w="891539">
                  <a:extLst>
                    <a:ext uri="{9D8B030D-6E8A-4147-A177-3AD203B41FA5}">
                      <a16:colId xmlns:a16="http://schemas.microsoft.com/office/drawing/2014/main" val="46767771"/>
                    </a:ext>
                  </a:extLst>
                </a:gridCol>
                <a:gridCol w="735331">
                  <a:extLst>
                    <a:ext uri="{9D8B030D-6E8A-4147-A177-3AD203B41FA5}">
                      <a16:colId xmlns:a16="http://schemas.microsoft.com/office/drawing/2014/main" val="3931763680"/>
                    </a:ext>
                  </a:extLst>
                </a:gridCol>
                <a:gridCol w="933449">
                  <a:extLst>
                    <a:ext uri="{9D8B030D-6E8A-4147-A177-3AD203B41FA5}">
                      <a16:colId xmlns:a16="http://schemas.microsoft.com/office/drawing/2014/main" val="7018548"/>
                    </a:ext>
                  </a:extLst>
                </a:gridCol>
                <a:gridCol w="693421">
                  <a:extLst>
                    <a:ext uri="{9D8B030D-6E8A-4147-A177-3AD203B41FA5}">
                      <a16:colId xmlns:a16="http://schemas.microsoft.com/office/drawing/2014/main" val="2758412268"/>
                    </a:ext>
                  </a:extLst>
                </a:gridCol>
              </a:tblGrid>
              <a:tr h="449511">
                <a:tc>
                  <a:txBody>
                    <a:bodyPr/>
                    <a:lstStyle/>
                    <a:p>
                      <a:r>
                        <a:rPr lang="hu-HU" sz="1200" dirty="0"/>
                        <a:t>Student#</a:t>
                      </a:r>
                      <a:endParaRPr lang="en-US" sz="1200" dirty="0"/>
                    </a:p>
                  </a:txBody>
                  <a:tcPr/>
                </a:tc>
                <a:tc>
                  <a:txBody>
                    <a:bodyPr/>
                    <a:lstStyle/>
                    <a:p>
                      <a:r>
                        <a:rPr lang="hu-HU" sz="1200" dirty="0"/>
                        <a:t>Advisor</a:t>
                      </a:r>
                      <a:endParaRPr lang="en-US" sz="1200" dirty="0"/>
                    </a:p>
                  </a:txBody>
                  <a:tcPr/>
                </a:tc>
                <a:tc>
                  <a:txBody>
                    <a:bodyPr/>
                    <a:lstStyle/>
                    <a:p>
                      <a:r>
                        <a:rPr lang="hu-HU" sz="1200" dirty="0"/>
                        <a:t>Adv-Room</a:t>
                      </a:r>
                      <a:endParaRPr lang="en-US" sz="1200" dirty="0"/>
                    </a:p>
                  </a:txBody>
                  <a:tcPr/>
                </a:tc>
                <a:tc>
                  <a:txBody>
                    <a:bodyPr/>
                    <a:lstStyle/>
                    <a:p>
                      <a:r>
                        <a:rPr lang="hu-HU" sz="1200" dirty="0"/>
                        <a:t>Class#</a:t>
                      </a:r>
                      <a:endParaRPr lang="en-US" sz="1200" dirty="0"/>
                    </a:p>
                  </a:txBody>
                  <a:tcPr/>
                </a:tc>
                <a:extLst>
                  <a:ext uri="{0D108BD9-81ED-4DB2-BD59-A6C34878D82A}">
                    <a16:rowId xmlns:a16="http://schemas.microsoft.com/office/drawing/2014/main" val="2740986909"/>
                  </a:ext>
                </a:extLst>
              </a:tr>
              <a:tr h="264418">
                <a:tc>
                  <a:txBody>
                    <a:bodyPr/>
                    <a:lstStyle/>
                    <a:p>
                      <a:r>
                        <a:rPr lang="hu-HU" sz="1200" dirty="0"/>
                        <a:t>1022</a:t>
                      </a:r>
                      <a:endParaRPr lang="en-US" sz="1200" dirty="0"/>
                    </a:p>
                  </a:txBody>
                  <a:tcPr/>
                </a:tc>
                <a:tc>
                  <a:txBody>
                    <a:bodyPr/>
                    <a:lstStyle/>
                    <a:p>
                      <a:r>
                        <a:rPr lang="hu-HU" sz="1200" dirty="0"/>
                        <a:t>Jones</a:t>
                      </a:r>
                      <a:endParaRPr lang="en-US" sz="1200" dirty="0"/>
                    </a:p>
                  </a:txBody>
                  <a:tcPr/>
                </a:tc>
                <a:tc>
                  <a:txBody>
                    <a:bodyPr/>
                    <a:lstStyle/>
                    <a:p>
                      <a:r>
                        <a:rPr lang="hu-HU" sz="1200" dirty="0"/>
                        <a:t>412</a:t>
                      </a:r>
                      <a:endParaRPr lang="en-US" sz="1200" dirty="0"/>
                    </a:p>
                  </a:txBody>
                  <a:tcPr/>
                </a:tc>
                <a:tc>
                  <a:txBody>
                    <a:bodyPr/>
                    <a:lstStyle/>
                    <a:p>
                      <a:r>
                        <a:rPr lang="hu-HU" sz="1200" dirty="0"/>
                        <a:t>101-07</a:t>
                      </a:r>
                      <a:endParaRPr lang="en-US" sz="1200" dirty="0"/>
                    </a:p>
                  </a:txBody>
                  <a:tcPr/>
                </a:tc>
                <a:extLst>
                  <a:ext uri="{0D108BD9-81ED-4DB2-BD59-A6C34878D82A}">
                    <a16:rowId xmlns:a16="http://schemas.microsoft.com/office/drawing/2014/main" val="346875695"/>
                  </a:ext>
                </a:extLst>
              </a:tr>
              <a:tr h="264418">
                <a:tc>
                  <a:txBody>
                    <a:bodyPr/>
                    <a:lstStyle/>
                    <a:p>
                      <a:r>
                        <a:rPr lang="hu-HU" sz="1200" dirty="0"/>
                        <a:t>1022</a:t>
                      </a:r>
                      <a:endParaRPr lang="en-US" sz="1200" dirty="0"/>
                    </a:p>
                  </a:txBody>
                  <a:tcPr/>
                </a:tc>
                <a:tc>
                  <a:txBody>
                    <a:bodyPr/>
                    <a:lstStyle/>
                    <a:p>
                      <a:r>
                        <a:rPr lang="hu-HU" sz="1200" dirty="0"/>
                        <a:t>Jones</a:t>
                      </a:r>
                      <a:endParaRPr lang="en-US" sz="1200" dirty="0"/>
                    </a:p>
                  </a:txBody>
                  <a:tcPr/>
                </a:tc>
                <a:tc>
                  <a:txBody>
                    <a:bodyPr/>
                    <a:lstStyle/>
                    <a:p>
                      <a:r>
                        <a:rPr lang="hu-HU" sz="1200" dirty="0"/>
                        <a:t>412</a:t>
                      </a:r>
                      <a:endParaRPr lang="en-US" sz="1200" dirty="0"/>
                    </a:p>
                  </a:txBody>
                  <a:tcPr/>
                </a:tc>
                <a:tc>
                  <a:txBody>
                    <a:bodyPr/>
                    <a:lstStyle/>
                    <a:p>
                      <a:r>
                        <a:rPr lang="hu-HU" sz="1200" dirty="0"/>
                        <a:t>143-01</a:t>
                      </a:r>
                      <a:endParaRPr lang="en-US" sz="1200" dirty="0"/>
                    </a:p>
                  </a:txBody>
                  <a:tcPr/>
                </a:tc>
                <a:extLst>
                  <a:ext uri="{0D108BD9-81ED-4DB2-BD59-A6C34878D82A}">
                    <a16:rowId xmlns:a16="http://schemas.microsoft.com/office/drawing/2014/main" val="4028650130"/>
                  </a:ext>
                </a:extLst>
              </a:tr>
              <a:tr h="264418">
                <a:tc>
                  <a:txBody>
                    <a:bodyPr/>
                    <a:lstStyle/>
                    <a:p>
                      <a:r>
                        <a:rPr lang="hu-HU" sz="1200" dirty="0"/>
                        <a:t>1022</a:t>
                      </a:r>
                      <a:endParaRPr lang="en-US" sz="1200" dirty="0"/>
                    </a:p>
                  </a:txBody>
                  <a:tcPr/>
                </a:tc>
                <a:tc>
                  <a:txBody>
                    <a:bodyPr/>
                    <a:lstStyle/>
                    <a:p>
                      <a:r>
                        <a:rPr lang="hu-HU" sz="1200" dirty="0"/>
                        <a:t>Jones</a:t>
                      </a:r>
                      <a:endParaRPr lang="en-US" sz="1200" dirty="0"/>
                    </a:p>
                  </a:txBody>
                  <a:tcPr/>
                </a:tc>
                <a:tc>
                  <a:txBody>
                    <a:bodyPr/>
                    <a:lstStyle/>
                    <a:p>
                      <a:r>
                        <a:rPr lang="hu-HU" sz="1200" dirty="0"/>
                        <a:t>412</a:t>
                      </a:r>
                      <a:endParaRPr lang="en-US" sz="1200" dirty="0"/>
                    </a:p>
                  </a:txBody>
                  <a:tcPr/>
                </a:tc>
                <a:tc>
                  <a:txBody>
                    <a:bodyPr/>
                    <a:lstStyle/>
                    <a:p>
                      <a:r>
                        <a:rPr lang="hu-HU" sz="1200" dirty="0"/>
                        <a:t>159-02</a:t>
                      </a:r>
                      <a:endParaRPr lang="en-US" sz="1200" dirty="0"/>
                    </a:p>
                  </a:txBody>
                  <a:tcPr/>
                </a:tc>
                <a:extLst>
                  <a:ext uri="{0D108BD9-81ED-4DB2-BD59-A6C34878D82A}">
                    <a16:rowId xmlns:a16="http://schemas.microsoft.com/office/drawing/2014/main" val="3813210768"/>
                  </a:ext>
                </a:extLst>
              </a:tr>
              <a:tr h="264418">
                <a:tc>
                  <a:txBody>
                    <a:bodyPr/>
                    <a:lstStyle/>
                    <a:p>
                      <a:r>
                        <a:rPr lang="hu-HU" sz="1200" dirty="0"/>
                        <a:t>4123</a:t>
                      </a:r>
                      <a:endParaRPr lang="en-US" sz="1200" dirty="0"/>
                    </a:p>
                  </a:txBody>
                  <a:tcPr/>
                </a:tc>
                <a:tc>
                  <a:txBody>
                    <a:bodyPr/>
                    <a:lstStyle/>
                    <a:p>
                      <a:r>
                        <a:rPr lang="hu-HU" sz="1200" dirty="0"/>
                        <a:t>Smith</a:t>
                      </a:r>
                      <a:endParaRPr lang="en-US" sz="1200" dirty="0"/>
                    </a:p>
                  </a:txBody>
                  <a:tcPr/>
                </a:tc>
                <a:tc>
                  <a:txBody>
                    <a:bodyPr/>
                    <a:lstStyle/>
                    <a:p>
                      <a:r>
                        <a:rPr lang="hu-HU" sz="1200" dirty="0"/>
                        <a:t>216</a:t>
                      </a:r>
                      <a:endParaRPr lang="en-US" sz="1200" dirty="0"/>
                    </a:p>
                  </a:txBody>
                  <a:tcPr/>
                </a:tc>
                <a:tc>
                  <a:txBody>
                    <a:bodyPr/>
                    <a:lstStyle/>
                    <a:p>
                      <a:r>
                        <a:rPr lang="hu-HU" sz="1200" dirty="0"/>
                        <a:t>201-01</a:t>
                      </a:r>
                      <a:endParaRPr lang="en-US" sz="1200" dirty="0"/>
                    </a:p>
                  </a:txBody>
                  <a:tcPr/>
                </a:tc>
                <a:extLst>
                  <a:ext uri="{0D108BD9-81ED-4DB2-BD59-A6C34878D82A}">
                    <a16:rowId xmlns:a16="http://schemas.microsoft.com/office/drawing/2014/main" val="1036094542"/>
                  </a:ext>
                </a:extLst>
              </a:tr>
              <a:tr h="264418">
                <a:tc>
                  <a:txBody>
                    <a:bodyPr/>
                    <a:lstStyle/>
                    <a:p>
                      <a:r>
                        <a:rPr lang="hu-HU" sz="1200" dirty="0"/>
                        <a:t>4123</a:t>
                      </a:r>
                      <a:endParaRPr lang="en-US" sz="1200" dirty="0"/>
                    </a:p>
                  </a:txBody>
                  <a:tcPr/>
                </a:tc>
                <a:tc>
                  <a:txBody>
                    <a:bodyPr/>
                    <a:lstStyle/>
                    <a:p>
                      <a:r>
                        <a:rPr lang="hu-HU" sz="1200" dirty="0"/>
                        <a:t>Smith</a:t>
                      </a:r>
                      <a:endParaRPr lang="en-US" sz="1200" dirty="0"/>
                    </a:p>
                  </a:txBody>
                  <a:tcPr/>
                </a:tc>
                <a:tc>
                  <a:txBody>
                    <a:bodyPr/>
                    <a:lstStyle/>
                    <a:p>
                      <a:r>
                        <a:rPr lang="hu-HU" sz="1200" dirty="0"/>
                        <a:t>216</a:t>
                      </a:r>
                      <a:endParaRPr lang="en-US" sz="1200" dirty="0"/>
                    </a:p>
                  </a:txBody>
                  <a:tcPr/>
                </a:tc>
                <a:tc>
                  <a:txBody>
                    <a:bodyPr/>
                    <a:lstStyle/>
                    <a:p>
                      <a:r>
                        <a:rPr lang="hu-HU" sz="1200" dirty="0"/>
                        <a:t>211-02</a:t>
                      </a:r>
                      <a:endParaRPr lang="en-US" sz="1200" dirty="0"/>
                    </a:p>
                  </a:txBody>
                  <a:tcPr/>
                </a:tc>
                <a:extLst>
                  <a:ext uri="{0D108BD9-81ED-4DB2-BD59-A6C34878D82A}">
                    <a16:rowId xmlns:a16="http://schemas.microsoft.com/office/drawing/2014/main" val="2767465481"/>
                  </a:ext>
                </a:extLst>
              </a:tr>
              <a:tr h="264418">
                <a:tc>
                  <a:txBody>
                    <a:bodyPr/>
                    <a:lstStyle/>
                    <a:p>
                      <a:r>
                        <a:rPr lang="hu-HU" sz="1200" dirty="0"/>
                        <a:t>4123</a:t>
                      </a:r>
                      <a:endParaRPr lang="en-US" sz="1200" dirty="0"/>
                    </a:p>
                  </a:txBody>
                  <a:tcPr/>
                </a:tc>
                <a:tc>
                  <a:txBody>
                    <a:bodyPr/>
                    <a:lstStyle/>
                    <a:p>
                      <a:r>
                        <a:rPr lang="hu-HU" sz="1200" dirty="0"/>
                        <a:t>Smith</a:t>
                      </a:r>
                      <a:endParaRPr lang="en-US" sz="1200" dirty="0"/>
                    </a:p>
                  </a:txBody>
                  <a:tcPr/>
                </a:tc>
                <a:tc>
                  <a:txBody>
                    <a:bodyPr/>
                    <a:lstStyle/>
                    <a:p>
                      <a:r>
                        <a:rPr lang="hu-HU" sz="1200" dirty="0"/>
                        <a:t>216</a:t>
                      </a:r>
                      <a:endParaRPr lang="en-US" sz="1200" dirty="0"/>
                    </a:p>
                  </a:txBody>
                  <a:tcPr/>
                </a:tc>
                <a:tc>
                  <a:txBody>
                    <a:bodyPr/>
                    <a:lstStyle/>
                    <a:p>
                      <a:r>
                        <a:rPr lang="hu-HU" sz="1200" dirty="0"/>
                        <a:t>214-01</a:t>
                      </a:r>
                      <a:endParaRPr lang="en-US" sz="1200" dirty="0"/>
                    </a:p>
                  </a:txBody>
                  <a:tcPr/>
                </a:tc>
                <a:extLst>
                  <a:ext uri="{0D108BD9-81ED-4DB2-BD59-A6C34878D82A}">
                    <a16:rowId xmlns:a16="http://schemas.microsoft.com/office/drawing/2014/main" val="374496932"/>
                  </a:ext>
                </a:extLst>
              </a:tr>
            </a:tbl>
          </a:graphicData>
        </a:graphic>
      </p:graphicFrame>
      <p:graphicFrame>
        <p:nvGraphicFramePr>
          <p:cNvPr id="6" name="Diagram 5"/>
          <p:cNvGraphicFramePr/>
          <p:nvPr>
            <p:extLst>
              <p:ext uri="{D42A27DB-BD31-4B8C-83A1-F6EECF244321}">
                <p14:modId xmlns:p14="http://schemas.microsoft.com/office/powerpoint/2010/main" val="963821801"/>
              </p:ext>
            </p:extLst>
          </p:nvPr>
        </p:nvGraphicFramePr>
        <p:xfrm>
          <a:off x="7435719" y="2561641"/>
          <a:ext cx="863862" cy="2178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1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599440" y="1060450"/>
            <a:ext cx="8280400" cy="3928746"/>
          </a:xfrm>
        </p:spPr>
        <p:txBody>
          <a:bodyPr lIns="91440" tIns="45720" rIns="91440" bIns="45720" anchor="t"/>
          <a:lstStyle/>
          <a:p>
            <a:pPr marL="457200" indent="-457200" algn="just">
              <a:buNone/>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For a table to be in 2NF, there are two requirements</a:t>
            </a:r>
          </a:p>
          <a:p>
            <a:pPr marL="824865" lvl="1" indent="-400050" algn="just"/>
            <a:r>
              <a:rPr lang="en-US" altLang="en-US" sz="1600" dirty="0">
                <a:latin typeface="Arial Unicode MS"/>
                <a:ea typeface="Arial Unicode MS"/>
                <a:cs typeface="Arial Unicode MS"/>
              </a:rPr>
              <a:t>The table is in first normal form </a:t>
            </a:r>
            <a:endParaRPr lang="en-US" alt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24865" lvl="1" indent="-400050" algn="just"/>
            <a:r>
              <a:rPr lang="en-US" altLang="en-US" sz="1600" dirty="0">
                <a:latin typeface="Arial Unicode MS"/>
                <a:ea typeface="Arial Unicode MS"/>
                <a:cs typeface="Times New Roman"/>
              </a:rPr>
              <a:t>All </a:t>
            </a:r>
            <a:r>
              <a:rPr lang="en-US" altLang="en-US" sz="1600" b="1" dirty="0">
                <a:latin typeface="Arial Unicode MS"/>
                <a:ea typeface="Arial Unicode MS"/>
                <a:cs typeface="Times New Roman"/>
              </a:rPr>
              <a:t>non-key</a:t>
            </a:r>
            <a:r>
              <a:rPr lang="en-US" altLang="en-US" sz="1600" dirty="0">
                <a:latin typeface="Arial Unicode MS"/>
                <a:ea typeface="Arial Unicode MS"/>
                <a:cs typeface="Times New Roman"/>
              </a:rPr>
              <a:t> attributes in the table must be functionally dependent on the entire primary key</a:t>
            </a:r>
          </a:p>
          <a:p>
            <a:pPr marL="457200" indent="-457200" algn="just">
              <a:buNone/>
            </a:pPr>
            <a:r>
              <a:rPr lang="en-US" altLang="en-US" sz="1800" b="1" i="1" dirty="0">
                <a:latin typeface="Arial Unicode MS" panose="020B0604020202020204" pitchFamily="34" charset="-128"/>
                <a:cs typeface="Times New Roman" panose="02020603050405020304" pitchFamily="18" charset="0"/>
              </a:rPr>
              <a:t>Note:</a:t>
            </a:r>
            <a:r>
              <a:rPr lang="en-US" altLang="en-US" sz="1800" i="1" dirty="0">
                <a:latin typeface="Arial Unicode MS" panose="020B0604020202020204" pitchFamily="34" charset="-128"/>
                <a:cs typeface="Times New Roman" panose="02020603050405020304" pitchFamily="18" charset="0"/>
              </a:rPr>
              <a:t> Remember that we are dealing with non-key attributes</a:t>
            </a:r>
            <a:endParaRPr lang="en-US" altLang="en-US" sz="1800" dirty="0">
              <a:latin typeface="Arial Unicode MS" panose="020B0604020202020204" pitchFamily="34" charset="-128"/>
              <a:cs typeface="Times New Roman" panose="02020603050405020304" pitchFamily="18" charset="0"/>
            </a:endParaRPr>
          </a:p>
          <a:p>
            <a:pPr marL="457200" indent="-457200" algn="just">
              <a:buNone/>
            </a:pPr>
            <a:endParaRPr lang="en-US" altLang="en-US" sz="1800" dirty="0">
              <a:latin typeface="Arial Unicode MS" panose="020B0604020202020204" pitchFamily="34" charset="-128"/>
              <a:cs typeface="Times New Roman" panose="02020603050405020304" pitchFamily="18" charset="0"/>
            </a:endParaRPr>
          </a:p>
          <a:p>
            <a:pPr marL="457200" indent="-457200" algn="just">
              <a:buNone/>
            </a:pPr>
            <a:r>
              <a:rPr lang="en-US" altLang="en-US" sz="1800" b="1" dirty="0">
                <a:solidFill>
                  <a:srgbClr val="CC0000"/>
                </a:solidFill>
                <a:latin typeface="Arial Unicode MS" panose="020B0604020202020204" pitchFamily="34" charset="-128"/>
                <a:cs typeface="Times New Roman" panose="02020603050405020304" pitchFamily="18" charset="0"/>
              </a:rPr>
              <a:t>Example 1 (Not 2NF) </a:t>
            </a:r>
          </a:p>
          <a:p>
            <a:pPr marL="457200" indent="-457200" algn="just">
              <a:lnSpc>
                <a:spcPct val="90000"/>
              </a:lnSpc>
              <a:buNone/>
            </a:pPr>
            <a:r>
              <a:rPr lang="en-US" altLang="en-US" sz="1600" b="1" dirty="0">
                <a:latin typeface="Arial Unicode MS"/>
                <a:ea typeface="Arial Unicode MS"/>
                <a:cs typeface="Arial Unicode MS"/>
              </a:rPr>
              <a:t>Scheme : {City, Street, </a:t>
            </a:r>
            <a:r>
              <a:rPr lang="en-US" altLang="en-US" sz="1600" b="1" dirty="0" err="1">
                <a:latin typeface="Arial Unicode MS"/>
                <a:ea typeface="Arial Unicode MS"/>
                <a:cs typeface="Arial Unicode MS"/>
              </a:rPr>
              <a:t>HouseNumber</a:t>
            </a:r>
            <a:r>
              <a:rPr lang="en-US" altLang="en-US" sz="1600" b="1" dirty="0">
                <a:latin typeface="Arial Unicode MS"/>
                <a:ea typeface="Arial Unicode MS"/>
                <a:cs typeface="Arial Unicode MS"/>
              </a:rPr>
              <a:t>, </a:t>
            </a:r>
            <a:r>
              <a:rPr lang="en-US" altLang="en-US" sz="1600" b="1" dirty="0" err="1">
                <a:latin typeface="Arial Unicode MS"/>
                <a:ea typeface="Arial Unicode MS"/>
                <a:cs typeface="Arial Unicode MS"/>
              </a:rPr>
              <a:t>HouseColor</a:t>
            </a:r>
            <a:r>
              <a:rPr lang="en-US" altLang="en-US" sz="1600" b="1" dirty="0">
                <a:latin typeface="Arial Unicode MS"/>
                <a:ea typeface="Arial Unicode MS"/>
                <a:cs typeface="Arial Unicode MS"/>
              </a:rPr>
              <a:t>, </a:t>
            </a:r>
            <a:r>
              <a:rPr lang="en-US" altLang="en-US" sz="1600" b="1" dirty="0" err="1">
                <a:latin typeface="Arial Unicode MS"/>
                <a:ea typeface="Arial Unicode MS"/>
                <a:cs typeface="Arial Unicode MS"/>
              </a:rPr>
              <a:t>CityPopulation</a:t>
            </a:r>
            <a:r>
              <a:rPr lang="en-US" altLang="en-US" sz="1600" b="1" dirty="0">
                <a:latin typeface="Arial Unicode MS"/>
                <a:ea typeface="Arial Unicode MS"/>
                <a:cs typeface="Arial Unicode MS"/>
              </a:rPr>
              <a:t>}</a:t>
            </a:r>
          </a:p>
          <a:p>
            <a:pPr marL="824865" lvl="1" indent="-400050" algn="just">
              <a:lnSpc>
                <a:spcPct val="90000"/>
              </a:lnSpc>
              <a:buFontTx/>
              <a:buAutoNum type="arabicPeriod"/>
            </a:pPr>
            <a:r>
              <a:rPr lang="en-US" altLang="en-US" sz="1600" b="1" dirty="0">
                <a:latin typeface="Arial Unicode MS"/>
                <a:ea typeface="Arial Unicode MS"/>
                <a:cs typeface="Times New Roman"/>
              </a:rPr>
              <a:t>Key: {City, Street, </a:t>
            </a:r>
            <a:r>
              <a:rPr lang="en-US" altLang="en-US" sz="1600" b="1" dirty="0" err="1">
                <a:latin typeface="Arial Unicode MS"/>
                <a:ea typeface="Arial Unicode MS"/>
                <a:cs typeface="Times New Roman"/>
              </a:rPr>
              <a:t>HouseNumber</a:t>
            </a:r>
            <a:r>
              <a:rPr lang="en-US" altLang="en-US" sz="1600" b="1" dirty="0">
                <a:latin typeface="Arial Unicode MS"/>
                <a:ea typeface="Arial Unicode MS"/>
                <a:cs typeface="Times New Roman"/>
              </a:rPr>
              <a:t>}</a:t>
            </a:r>
          </a:p>
          <a:p>
            <a:pPr marL="824865" lvl="1" indent="-400050" algn="just">
              <a:lnSpc>
                <a:spcPct val="90000"/>
              </a:lnSpc>
              <a:buFontTx/>
              <a:buAutoNum type="arabicPeriod"/>
            </a:pPr>
            <a:r>
              <a:rPr lang="en-US" altLang="en-US" sz="1600" b="1" dirty="0">
                <a:latin typeface="Arial Unicode MS" panose="020B0604020202020204" pitchFamily="34" charset="-128"/>
                <a:cs typeface="Times New Roman" panose="02020603050405020304" pitchFamily="18" charset="0"/>
              </a:rPr>
              <a:t>{City, Street, </a:t>
            </a:r>
            <a:r>
              <a:rPr lang="en-US" altLang="en-US" sz="1600" b="1" dirty="0" err="1">
                <a:latin typeface="Arial Unicode MS" panose="020B0604020202020204" pitchFamily="34" charset="-128"/>
                <a:cs typeface="Times New Roman" panose="02020603050405020304" pitchFamily="18" charset="0"/>
              </a:rPr>
              <a:t>HouseNumber</a:t>
            </a:r>
            <a:r>
              <a:rPr lang="en-US" altLang="en-US" sz="1600" b="1" dirty="0">
                <a:latin typeface="Arial Unicode MS" panose="020B0604020202020204" pitchFamily="34" charset="-128"/>
                <a:cs typeface="Times New Roman" panose="02020603050405020304" pitchFamily="18" charset="0"/>
              </a:rPr>
              <a:t>} </a:t>
            </a:r>
            <a:r>
              <a:rPr lang="en-US" altLang="en-US" sz="1600" b="1" dirty="0">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1600" b="1" dirty="0" err="1">
                <a:latin typeface="Arial Unicode MS" panose="020B0604020202020204" pitchFamily="34" charset="-128"/>
                <a:cs typeface="Times New Roman" panose="02020603050405020304" pitchFamily="18" charset="0"/>
                <a:sym typeface="Wingdings" panose="05000000000000000000" pitchFamily="2" charset="2"/>
              </a:rPr>
              <a:t>HouseColor</a:t>
            </a:r>
            <a:r>
              <a:rPr lang="en-US" altLang="en-US" sz="1600" b="1" dirty="0">
                <a:latin typeface="Arial Unicode MS" panose="020B0604020202020204" pitchFamily="34" charset="-128"/>
                <a:cs typeface="Times New Roman" panose="02020603050405020304" pitchFamily="18" charset="0"/>
                <a:sym typeface="Wingdings" panose="05000000000000000000" pitchFamily="2" charset="2"/>
              </a:rPr>
              <a:t>}</a:t>
            </a:r>
            <a:endParaRPr lang="en-US" altLang="en-US" sz="1600" b="1" dirty="0">
              <a:latin typeface="Arial Unicode MS" panose="020B0604020202020204" pitchFamily="34" charset="-128"/>
              <a:ea typeface="Arial Unicode MS" panose="020B0604020202020204" pitchFamily="34" charset="-128"/>
              <a:cs typeface="Times New Roman" panose="02020603050405020304" pitchFamily="18" charset="0"/>
            </a:endParaRPr>
          </a:p>
          <a:p>
            <a:pPr marL="824865" lvl="1" indent="-400050" algn="just">
              <a:lnSpc>
                <a:spcPct val="90000"/>
              </a:lnSpc>
              <a:buFontTx/>
              <a:buAutoNum type="arabicPeriod"/>
            </a:pPr>
            <a:r>
              <a:rPr lang="en-US" altLang="en-US" sz="1600" b="1" dirty="0">
                <a:latin typeface="Arial Unicode MS" panose="020B0604020202020204" pitchFamily="34" charset="-128"/>
                <a:cs typeface="Times New Roman" panose="02020603050405020304" pitchFamily="18" charset="0"/>
              </a:rPr>
              <a:t>{City} </a:t>
            </a:r>
            <a:r>
              <a:rPr lang="en-US" altLang="en-US" sz="1600" b="1" dirty="0">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1600" b="1" dirty="0" err="1">
                <a:latin typeface="Arial Unicode MS" panose="020B0604020202020204" pitchFamily="34" charset="-128"/>
                <a:cs typeface="Times New Roman" panose="02020603050405020304" pitchFamily="18" charset="0"/>
                <a:sym typeface="Wingdings" panose="05000000000000000000" pitchFamily="2" charset="2"/>
              </a:rPr>
              <a:t>CityPopulation</a:t>
            </a:r>
            <a:r>
              <a:rPr lang="en-US" altLang="en-US" sz="1600" b="1" dirty="0">
                <a:latin typeface="Arial Unicode MS" panose="020B0604020202020204" pitchFamily="34" charset="-128"/>
                <a:cs typeface="Times New Roman" panose="02020603050405020304" pitchFamily="18" charset="0"/>
                <a:sym typeface="Wingdings" panose="05000000000000000000" pitchFamily="2" charset="2"/>
              </a:rPr>
              <a:t>} </a:t>
            </a:r>
            <a:endParaRPr lang="en-US" altLang="en-US" sz="1600" b="1" dirty="0">
              <a:latin typeface="Arial Unicode MS" panose="020B0604020202020204" pitchFamily="34" charset="-128"/>
              <a:ea typeface="Arial Unicode MS" panose="020B0604020202020204" pitchFamily="34" charset="-128"/>
              <a:cs typeface="Times New Roman" panose="02020603050405020304" pitchFamily="18" charset="0"/>
            </a:endParaRPr>
          </a:p>
          <a:p>
            <a:pPr marL="824865" lvl="1" indent="-400050" algn="just">
              <a:lnSpc>
                <a:spcPct val="90000"/>
              </a:lnSpc>
              <a:buFontTx/>
              <a:buAutoNum type="arabicPeriod"/>
            </a:pPr>
            <a:r>
              <a:rPr lang="en-US" altLang="en-US" sz="1600" b="1" dirty="0" err="1">
                <a:latin typeface="Arial Unicode MS" panose="020B0604020202020204" pitchFamily="34" charset="-128"/>
                <a:cs typeface="Times New Roman" panose="02020603050405020304" pitchFamily="18" charset="0"/>
              </a:rPr>
              <a:t>CityPopulation</a:t>
            </a:r>
            <a:r>
              <a:rPr lang="en-US" altLang="en-US" sz="1600" b="1" dirty="0">
                <a:latin typeface="Arial Unicode MS" panose="020B0604020202020204" pitchFamily="34" charset="-128"/>
                <a:cs typeface="Times New Roman" panose="02020603050405020304" pitchFamily="18" charset="0"/>
              </a:rPr>
              <a:t> does not </a:t>
            </a:r>
            <a:r>
              <a:rPr lang="hu-HU" altLang="en-US" sz="1600" b="1" dirty="0" err="1">
                <a:latin typeface="Arial Unicode MS" panose="020B0604020202020204" pitchFamily="34" charset="-128"/>
                <a:cs typeface="Times New Roman" panose="02020603050405020304" pitchFamily="18" charset="0"/>
              </a:rPr>
              <a:t>depend</a:t>
            </a:r>
            <a:r>
              <a:rPr lang="hu-HU" altLang="en-US" sz="1600" b="1" dirty="0">
                <a:latin typeface="Arial Unicode MS" panose="020B0604020202020204" pitchFamily="34" charset="-128"/>
                <a:cs typeface="Times New Roman" panose="02020603050405020304" pitchFamily="18" charset="0"/>
              </a:rPr>
              <a:t> </a:t>
            </a:r>
            <a:r>
              <a:rPr lang="hu-HU" altLang="en-US" sz="1600" b="1" dirty="0" err="1">
                <a:latin typeface="Arial Unicode MS" panose="020B0604020202020204" pitchFamily="34" charset="-128"/>
                <a:cs typeface="Times New Roman" panose="02020603050405020304" pitchFamily="18" charset="0"/>
              </a:rPr>
              <a:t>on</a:t>
            </a:r>
            <a:r>
              <a:rPr lang="hu-HU" altLang="en-US" sz="1600" b="1" dirty="0">
                <a:latin typeface="Arial Unicode MS" panose="020B0604020202020204" pitchFamily="34" charset="-128"/>
                <a:cs typeface="Times New Roman" panose="02020603050405020304" pitchFamily="18" charset="0"/>
              </a:rPr>
              <a:t> </a:t>
            </a:r>
            <a:r>
              <a:rPr lang="hu-HU" altLang="en-US" sz="1600" b="1" dirty="0" err="1">
                <a:latin typeface="Arial Unicode MS" panose="020B0604020202020204" pitchFamily="34" charset="-128"/>
                <a:cs typeface="Times New Roman" panose="02020603050405020304" pitchFamily="18" charset="0"/>
              </a:rPr>
              <a:t>the</a:t>
            </a:r>
            <a:r>
              <a:rPr lang="hu-HU" altLang="en-US" sz="1600" b="1" dirty="0">
                <a:latin typeface="Arial Unicode MS" panose="020B0604020202020204" pitchFamily="34" charset="-128"/>
                <a:cs typeface="Times New Roman" panose="02020603050405020304" pitchFamily="18" charset="0"/>
              </a:rPr>
              <a:t> </a:t>
            </a:r>
            <a:r>
              <a:rPr lang="hu-HU" altLang="en-US" sz="1600" b="1" dirty="0" err="1">
                <a:latin typeface="Arial Unicode MS" panose="020B0604020202020204" pitchFamily="34" charset="-128"/>
                <a:cs typeface="Times New Roman" panose="02020603050405020304" pitchFamily="18" charset="0"/>
              </a:rPr>
              <a:t>entire</a:t>
            </a:r>
            <a:r>
              <a:rPr lang="en-US" altLang="en-US" sz="1600" b="1" dirty="0">
                <a:latin typeface="Arial Unicode MS" panose="020B0604020202020204" pitchFamily="34" charset="-128"/>
                <a:cs typeface="Times New Roman" panose="02020603050405020304" pitchFamily="18" charset="0"/>
              </a:rPr>
              <a:t> key.</a:t>
            </a:r>
            <a:endParaRPr lang="en-US" altLang="en-US" sz="1600" b="1" dirty="0">
              <a:latin typeface="Arial Unicode MS" panose="020B0604020202020204" pitchFamily="34" charset="-128"/>
              <a:ea typeface="Arial Unicode MS" panose="020B0604020202020204" pitchFamily="34" charset="-128"/>
              <a:cs typeface="Times New Roman" panose="02020603050405020304" pitchFamily="18" charset="0"/>
            </a:endParaRPr>
          </a:p>
          <a:p>
            <a:pPr marL="824865" lvl="1" indent="-400050" algn="just">
              <a:lnSpc>
                <a:spcPct val="90000"/>
              </a:lnSpc>
              <a:buFontTx/>
              <a:buAutoNum type="arabicPeriod"/>
            </a:pPr>
            <a:r>
              <a:rPr lang="en-US" altLang="en-US" sz="1600" b="1" dirty="0" err="1">
                <a:latin typeface="Arial Unicode MS" panose="020B0604020202020204" pitchFamily="34" charset="-128"/>
                <a:cs typeface="Times New Roman" panose="02020603050405020304" pitchFamily="18" charset="0"/>
              </a:rPr>
              <a:t>CityPopulation</a:t>
            </a:r>
            <a:r>
              <a:rPr lang="en-US" altLang="en-US" sz="1600" b="1" dirty="0">
                <a:latin typeface="Arial Unicode MS" panose="020B0604020202020204" pitchFamily="34" charset="-128"/>
                <a:cs typeface="Times New Roman" panose="02020603050405020304" pitchFamily="18" charset="0"/>
              </a:rPr>
              <a:t> is functionally dependent on the City which is a proper subset of  the key</a:t>
            </a:r>
            <a:r>
              <a:rPr lang="en-US" altLang="en-US" sz="1600" b="1" dirty="0">
                <a:solidFill>
                  <a:srgbClr val="CC0000"/>
                </a:solidFill>
                <a:latin typeface="Arial Unicode MS" panose="020B0604020202020204" pitchFamily="34" charset="-128"/>
                <a:cs typeface="Times New Roman" panose="02020603050405020304" pitchFamily="18" charset="0"/>
              </a:rPr>
              <a:t> </a:t>
            </a:r>
            <a:endParaRPr lang="en-US" altLang="en-US" sz="1600" b="1" dirty="0">
              <a:solidFill>
                <a:srgbClr val="CC0000"/>
              </a:solidFill>
              <a:latin typeface="Arial Unicode MS" panose="020B0604020202020204" pitchFamily="34" charset="-128"/>
              <a:ea typeface="Arial Unicode MS" panose="020B0604020202020204" pitchFamily="34" charset="-128"/>
              <a:cs typeface="Times New Roman" panose="02020603050405020304" pitchFamily="18" charset="0"/>
            </a:endParaRPr>
          </a:p>
        </p:txBody>
      </p:sp>
      <p:sp>
        <p:nvSpPr>
          <p:cNvPr id="222211" name="Rectangle 3"/>
          <p:cNvSpPr>
            <a:spLocks noChangeArrowheads="1"/>
          </p:cNvSpPr>
          <p:nvPr/>
        </p:nvSpPr>
        <p:spPr bwMode="auto">
          <a:xfrm>
            <a:off x="1657350" y="57150"/>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Second Normal Form  (2NF) </a:t>
            </a:r>
          </a:p>
        </p:txBody>
      </p:sp>
    </p:spTree>
    <p:extLst>
      <p:ext uri="{BB962C8B-B14F-4D97-AF65-F5344CB8AC3E}">
        <p14:creationId xmlns:p14="http://schemas.microsoft.com/office/powerpoint/2010/main" val="211825268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655452" y="0"/>
            <a:ext cx="5303638" cy="692551"/>
          </a:xfrm>
        </p:spPr>
        <p:txBody>
          <a:bodyPr/>
          <a:lstStyle/>
          <a:p>
            <a:r>
              <a:rPr lang="hu-HU" sz="3600" dirty="0" err="1"/>
              <a:t>Midterm</a:t>
            </a:r>
            <a:r>
              <a:rPr lang="hu-HU" sz="3600" dirty="0"/>
              <a:t> </a:t>
            </a:r>
            <a:r>
              <a:rPr lang="hu-HU" sz="3600" dirty="0" err="1"/>
              <a:t>requirements</a:t>
            </a:r>
            <a:endParaRPr lang="hu-HU" sz="3600" dirty="0"/>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0" y="841465"/>
            <a:ext cx="9144000" cy="4302035"/>
          </a:xfrm>
        </p:spPr>
        <p:txBody>
          <a:bodyPr/>
          <a:lstStyle/>
          <a:p>
            <a:pPr marL="457200" indent="-457200"/>
            <a:r>
              <a:rPr lang="en-GB" dirty="0"/>
              <a:t>There will be two tests during the course: </a:t>
            </a:r>
            <a:endParaRPr lang="hu-HU" dirty="0" smtClean="0"/>
          </a:p>
          <a:p>
            <a:pPr marL="457200" indent="-457200"/>
            <a:r>
              <a:rPr lang="en-GB" dirty="0" smtClean="0"/>
              <a:t>1</a:t>
            </a:r>
            <a:r>
              <a:rPr lang="en-GB" dirty="0"/>
              <a:t>. test is on the 5th week. Topic: Relational databases, tuning. Theory and practise (40 points) </a:t>
            </a:r>
            <a:endParaRPr lang="hu-HU" dirty="0" smtClean="0"/>
          </a:p>
          <a:p>
            <a:pPr marL="457200" indent="-457200"/>
            <a:r>
              <a:rPr lang="en-GB" dirty="0" smtClean="0"/>
              <a:t>2</a:t>
            </a:r>
            <a:r>
              <a:rPr lang="en-GB" dirty="0"/>
              <a:t>. test is on the 13th week. Topic: Big data and Spark (10 points) </a:t>
            </a:r>
            <a:endParaRPr lang="hu-HU" dirty="0" smtClean="0"/>
          </a:p>
          <a:p>
            <a:pPr marL="457200" indent="-457200"/>
            <a:r>
              <a:rPr lang="en-GB" dirty="0" smtClean="0"/>
              <a:t>Prerequisite </a:t>
            </a:r>
            <a:r>
              <a:rPr lang="en-GB" dirty="0"/>
              <a:t>for obtaining a mid-year grade: students must pass both tests and all homework with at least 51% each. </a:t>
            </a:r>
            <a:endParaRPr lang="hu-HU" dirty="0" smtClean="0"/>
          </a:p>
          <a:p>
            <a:pPr marL="457200" indent="-457200"/>
            <a:r>
              <a:rPr lang="en-GB" dirty="0" smtClean="0"/>
              <a:t>Weekly </a:t>
            </a:r>
            <a:r>
              <a:rPr lang="en-GB" dirty="0"/>
              <a:t>summary of each lecture (20 points</a:t>
            </a:r>
            <a:r>
              <a:rPr lang="en-GB" dirty="0" smtClean="0"/>
              <a:t>)*</a:t>
            </a:r>
            <a:endParaRPr lang="hu-HU" dirty="0" smtClean="0"/>
          </a:p>
          <a:p>
            <a:pPr marL="457200" indent="-457200"/>
            <a:r>
              <a:rPr lang="en-GB" dirty="0" smtClean="0"/>
              <a:t> </a:t>
            </a:r>
            <a:r>
              <a:rPr lang="en-GB" dirty="0"/>
              <a:t>Student has to solve a homework project in the topics of Cassandra, MongoDB and Spark (30 points</a:t>
            </a:r>
            <a:r>
              <a:rPr lang="en-GB" dirty="0" smtClean="0"/>
              <a:t>)</a:t>
            </a:r>
            <a:endParaRPr lang="hu-HU" dirty="0" smtClean="0"/>
          </a:p>
          <a:p>
            <a:pPr marL="457200" indent="-457200"/>
            <a:r>
              <a:rPr lang="en-GB" dirty="0" smtClean="0"/>
              <a:t> </a:t>
            </a:r>
            <a:r>
              <a:rPr lang="en-GB" dirty="0"/>
              <a:t>A student who has missed more than 30% of the classes will not receive a mid-year grade. </a:t>
            </a:r>
            <a:endParaRPr lang="hu-HU" dirty="0" smtClean="0"/>
          </a:p>
          <a:p>
            <a:pPr marL="457200" indent="-457200"/>
            <a:r>
              <a:rPr lang="en-GB" dirty="0" smtClean="0"/>
              <a:t>(*) </a:t>
            </a:r>
            <a:r>
              <a:rPr lang="en-GB" dirty="0"/>
              <a:t>Student’s participation during lectures is considered as part of the Homework.</a:t>
            </a:r>
            <a:endParaRPr lang="en-US" sz="240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1386939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1371600" y="857250"/>
            <a:ext cx="6000750" cy="3886200"/>
          </a:xfrm>
        </p:spPr>
        <p:txBody>
          <a:bodyPr/>
          <a:lstStyle/>
          <a:p>
            <a:pPr marL="457200" indent="-457200" algn="just">
              <a:buFontTx/>
              <a:buAutoNum type="arabicPeriod"/>
            </a:pPr>
            <a:r>
              <a:rPr lang="en-US" altLang="en-US" sz="1500" dirty="0">
                <a:latin typeface="Arial Unicode MS" panose="020B0604020202020204" pitchFamily="34" charset="-128"/>
                <a:ea typeface="Arial Unicode MS" panose="020B0604020202020204" pitchFamily="34" charset="-128"/>
                <a:cs typeface="Arial Unicode MS" panose="020B0604020202020204" pitchFamily="34" charset="-128"/>
              </a:rPr>
              <a:t>If a data item is fully functionally dependent on only a part of the primary key, move that data item and that part of the primary key to a new table.</a:t>
            </a:r>
          </a:p>
          <a:p>
            <a:pPr marL="457200" indent="-457200" algn="just">
              <a:buFontTx/>
              <a:buAutoNum type="arabicPeriod"/>
            </a:pPr>
            <a:r>
              <a:rPr lang="en-US" altLang="en-US" sz="1500" dirty="0">
                <a:latin typeface="Arial Unicode MS" panose="020B0604020202020204" pitchFamily="34" charset="-128"/>
                <a:ea typeface="Arial Unicode MS" panose="020B0604020202020204" pitchFamily="34" charset="-128"/>
                <a:cs typeface="Arial Unicode MS" panose="020B0604020202020204" pitchFamily="34" charset="-128"/>
              </a:rPr>
              <a:t>If other data items are functionally dependent on the same part of the key, place them in the new table also</a:t>
            </a:r>
            <a:endParaRPr lang="en-US" altLang="en-US" sz="1500" dirty="0">
              <a:latin typeface="Arial Unicode MS" panose="020B0604020202020204" pitchFamily="34" charset="-128"/>
              <a:cs typeface="Times New Roman" panose="02020603050405020304" pitchFamily="18" charset="0"/>
            </a:endParaRPr>
          </a:p>
          <a:p>
            <a:pPr marL="457200" indent="-457200" algn="just">
              <a:buFontTx/>
              <a:buAutoNum type="arabicPeriod"/>
            </a:pPr>
            <a:r>
              <a:rPr lang="en-US" altLang="en-US" sz="1500" dirty="0">
                <a:latin typeface="Arial Unicode MS" panose="020B0604020202020204" pitchFamily="34" charset="-128"/>
                <a:cs typeface="Times New Roman" panose="02020603050405020304" pitchFamily="18" charset="0"/>
              </a:rPr>
              <a:t>Make the partial primary key copied from the original table the primary key for the new table. Place all items that appear in the repeating group in a new table</a:t>
            </a:r>
          </a:p>
          <a:p>
            <a:pPr marL="457200" indent="-457200">
              <a:spcBef>
                <a:spcPct val="50000"/>
              </a:spcBef>
              <a:buNone/>
            </a:pPr>
            <a:r>
              <a:rPr lang="en-US" altLang="en-US" sz="1500" b="1" dirty="0">
                <a:solidFill>
                  <a:srgbClr val="CC0000"/>
                </a:solidFill>
                <a:latin typeface="Arial Unicode MS" panose="020B0604020202020204" pitchFamily="34" charset="-128"/>
                <a:cs typeface="Times New Roman" panose="02020603050405020304" pitchFamily="18" charset="0"/>
              </a:rPr>
              <a:t>Example 1 (Convert to 2NF) </a:t>
            </a:r>
          </a:p>
          <a:p>
            <a:pPr marL="825104" lvl="1" indent="-400050">
              <a:spcBef>
                <a:spcPct val="50000"/>
              </a:spcBef>
              <a:buNone/>
            </a:pP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35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5104" lvl="1" indent="-400050">
              <a:spcBef>
                <a:spcPct val="50000"/>
              </a:spcBef>
              <a:buNone/>
            </a:pP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35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5104" lvl="1" indent="-400050">
              <a:spcBef>
                <a:spcPct val="50000"/>
              </a:spcBef>
              <a:buNone/>
            </a:pP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35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35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350" b="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1350" b="1" dirty="0">
              <a:latin typeface="Arial Unicode MS" panose="020B0604020202020204" pitchFamily="34" charset="-128"/>
              <a:cs typeface="Times New Roman" panose="02020603050405020304" pitchFamily="18" charset="0"/>
            </a:endParaRPr>
          </a:p>
        </p:txBody>
      </p:sp>
      <p:sp>
        <p:nvSpPr>
          <p:cNvPr id="226307" name="Rectangle 3"/>
          <p:cNvSpPr>
            <a:spLocks noChangeArrowheads="1"/>
          </p:cNvSpPr>
          <p:nvPr/>
        </p:nvSpPr>
        <p:spPr bwMode="auto">
          <a:xfrm>
            <a:off x="1657350" y="57150"/>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2NF</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Decomposition</a:t>
            </a:r>
          </a:p>
        </p:txBody>
      </p:sp>
    </p:spTree>
    <p:extLst>
      <p:ext uri="{BB962C8B-B14F-4D97-AF65-F5344CB8AC3E}">
        <p14:creationId xmlns:p14="http://schemas.microsoft.com/office/powerpoint/2010/main" val="3400355480"/>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457200" y="1005840"/>
            <a:ext cx="8392160" cy="3888168"/>
          </a:xfrm>
        </p:spPr>
        <p:txBody>
          <a:bodyPr lIns="91440" tIns="45720" rIns="91440" bIns="45720" anchor="t"/>
          <a:lstStyle/>
          <a:p>
            <a:pPr marL="457200" indent="-457200" algn="just">
              <a:buNone/>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For a table to be in </a:t>
            </a:r>
            <a:r>
              <a:rPr lang="hu-HU"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3</a:t>
            </a: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NF, there are two requirements</a:t>
            </a:r>
          </a:p>
          <a:p>
            <a:pPr marL="824865" lvl="1" indent="-400050" algn="just"/>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The table should be </a:t>
            </a:r>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in 2NF</a:t>
            </a:r>
            <a:endParaRPr lang="en-US" altLang="en-US" dirty="0">
              <a:latin typeface="Arial Unicode MS" panose="020B0604020202020204" pitchFamily="34" charset="-128"/>
              <a:ea typeface="Arial Unicode MS" panose="020B0604020202020204" pitchFamily="34" charset="-128"/>
              <a:cs typeface="Times New Roman" panose="02020603050405020304" pitchFamily="18" charset="0"/>
            </a:endParaRPr>
          </a:p>
          <a:p>
            <a:pPr marL="824865" lvl="1" indent="-400050" algn="just"/>
            <a:r>
              <a:rPr lang="hu-HU" altLang="en-US" dirty="0">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here can be no interdependencies among non-key attributes</a:t>
            </a:r>
          </a:p>
          <a:p>
            <a:pPr marL="457200" indent="-457200" algn="just">
              <a:lnSpc>
                <a:spcPct val="90000"/>
              </a:lnSpc>
              <a:buNone/>
            </a:pPr>
            <a:endParaRPr lang="en-US" alt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lnSpc>
                <a:spcPct val="90000"/>
              </a:lnSpc>
              <a:buNone/>
            </a:pPr>
            <a:endParaRPr lang="en-US" altLang="en-US" sz="1500" b="1" dirty="0">
              <a:solidFill>
                <a:srgbClr val="CC0000"/>
              </a:solidFill>
              <a:latin typeface="Arial Unicode MS" panose="020B0604020202020204" pitchFamily="34" charset="-128"/>
              <a:cs typeface="Times New Roman" panose="02020603050405020304" pitchFamily="18" charset="0"/>
            </a:endParaRPr>
          </a:p>
          <a:p>
            <a:pPr marL="457200" indent="-457200" algn="just">
              <a:lnSpc>
                <a:spcPct val="90000"/>
              </a:lnSpc>
              <a:buNone/>
            </a:pPr>
            <a:r>
              <a:rPr lang="en-US" altLang="en-US" sz="1500" b="1" dirty="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Example (Not in 3NF)</a:t>
            </a:r>
          </a:p>
          <a:p>
            <a:pPr marL="457200" indent="-457200" algn="just">
              <a:buNone/>
            </a:pPr>
            <a:r>
              <a:rPr lang="en-US" altLang="en-US" sz="1350" b="1" dirty="0">
                <a:latin typeface="Arial Unicode MS"/>
                <a:ea typeface="Arial Unicode MS"/>
                <a:cs typeface="Arial Unicode MS"/>
              </a:rPr>
              <a:t>Scheme </a:t>
            </a:r>
            <a:r>
              <a:rPr lang="en-US" altLang="en-US" sz="1350" b="1" dirty="0">
                <a:latin typeface="Arial Unicode MS"/>
                <a:ea typeface="Arial Unicode MS"/>
                <a:cs typeface="Arial Unicode MS"/>
                <a:sym typeface="Wingdings" panose="05000000000000000000" pitchFamily="2" charset="2"/>
              </a:rPr>
              <a:t>:</a:t>
            </a:r>
            <a:r>
              <a:rPr lang="en-US" altLang="en-US" sz="1350" b="1" dirty="0">
                <a:ea typeface="Arial Unicode MS"/>
                <a:cs typeface="Arial Unicode MS"/>
                <a:sym typeface="Wingdings" panose="05000000000000000000" pitchFamily="2" charset="2"/>
              </a:rPr>
              <a:t> </a:t>
            </a:r>
            <a:r>
              <a:rPr lang="en-US" altLang="en-US" sz="1350" b="1" dirty="0">
                <a:latin typeface="Arial Unicode MS"/>
                <a:ea typeface="Arial Unicode MS"/>
                <a:cs typeface="Arial Unicode MS"/>
              </a:rPr>
              <a:t>{</a:t>
            </a:r>
            <a:r>
              <a:rPr lang="en-US" altLang="en-US" sz="1350" b="1" u="sng" dirty="0">
                <a:latin typeface="Arial Unicode MS"/>
                <a:ea typeface="Arial Unicode MS"/>
                <a:cs typeface="Arial Unicode MS"/>
              </a:rPr>
              <a:t>Studio</a:t>
            </a:r>
            <a:r>
              <a:rPr lang="en-US" altLang="en-US" sz="1350" b="1" dirty="0">
                <a:latin typeface="Arial Unicode MS"/>
                <a:ea typeface="Arial Unicode MS"/>
                <a:cs typeface="Arial Unicode MS"/>
              </a:rPr>
              <a:t>, </a:t>
            </a:r>
            <a:r>
              <a:rPr lang="en-US" altLang="en-US" sz="1350" b="1" dirty="0" err="1">
                <a:latin typeface="Arial Unicode MS"/>
                <a:ea typeface="Arial Unicode MS"/>
                <a:cs typeface="Arial Unicode MS"/>
              </a:rPr>
              <a:t>StudioCity</a:t>
            </a:r>
            <a:r>
              <a:rPr lang="en-US" altLang="en-US" sz="1350" b="1" dirty="0">
                <a:latin typeface="Arial Unicode MS"/>
                <a:ea typeface="Arial Unicode MS"/>
                <a:cs typeface="Arial Unicode MS"/>
              </a:rPr>
              <a:t>, </a:t>
            </a:r>
            <a:r>
              <a:rPr lang="en-US" altLang="en-US" sz="1350" b="1" dirty="0" err="1">
                <a:latin typeface="Arial Unicode MS"/>
                <a:ea typeface="Arial Unicode MS"/>
                <a:cs typeface="Arial Unicode MS"/>
              </a:rPr>
              <a:t>CityTemp</a:t>
            </a:r>
            <a:r>
              <a:rPr lang="en-US" altLang="en-US" sz="1350" b="1" dirty="0">
                <a:latin typeface="Arial Unicode MS"/>
                <a:ea typeface="Arial Unicode MS"/>
                <a:cs typeface="Arial Unicode MS"/>
              </a:rPr>
              <a:t>}	</a:t>
            </a:r>
          </a:p>
          <a:p>
            <a:pPr marL="824865" lvl="1" indent="-400050" algn="just">
              <a:lnSpc>
                <a:spcPct val="90000"/>
              </a:lnSpc>
              <a:buFontTx/>
              <a:buAutoNum type="arabicPeriod"/>
            </a:pPr>
            <a:r>
              <a:rPr lang="en-US" altLang="en-US" sz="1200" b="1" dirty="0">
                <a:latin typeface="Arial Unicode MS"/>
                <a:ea typeface="Arial Unicode MS"/>
                <a:cs typeface="Arial Unicode MS"/>
              </a:rPr>
              <a:t>Primary Key : {Studio}</a:t>
            </a:r>
          </a:p>
          <a:p>
            <a:pPr marL="824865" lvl="1" indent="-400050" algn="just">
              <a:lnSpc>
                <a:spcPct val="90000"/>
              </a:lnSpc>
              <a:buFontTx/>
              <a:buAutoNum type="arabicPeriod"/>
            </a:pP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{Studio} </a:t>
            </a:r>
            <a:r>
              <a:rPr lang="en-US" altLang="en-US" sz="12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4865" lvl="1" indent="-400050" algn="just">
              <a:lnSpc>
                <a:spcPct val="90000"/>
              </a:lnSpc>
              <a:buFontTx/>
              <a:buAutoNum type="arabicPeriod"/>
            </a:pP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CityTemp</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4865" lvl="1" indent="-400050" algn="just">
              <a:lnSpc>
                <a:spcPct val="90000"/>
              </a:lnSpc>
              <a:buFontTx/>
              <a:buAutoNum type="arabicPeriod"/>
            </a:pP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{Studio} </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CityTemp</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endPar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24865" lvl="1" indent="-400050" algn="just">
              <a:lnSpc>
                <a:spcPct val="90000"/>
              </a:lnSpc>
              <a:buFontTx/>
              <a:buAutoNum type="arabicPeriod"/>
            </a:pP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Both </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CityTemp</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depend on the entire key hence 2NF</a:t>
            </a:r>
          </a:p>
          <a:p>
            <a:pPr marL="824865" lvl="1" indent="-400050" algn="just">
              <a:lnSpc>
                <a:spcPct val="90000"/>
              </a:lnSpc>
              <a:buFontTx/>
              <a:buAutoNum type="arabicPeriod"/>
            </a:pPr>
            <a:r>
              <a:rPr lang="en-US" alt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CityTemp</a:t>
            </a:r>
            <a:r>
              <a:rPr lang="en-US" alt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transitively depends on Studio hence violates 3NF </a:t>
            </a:r>
          </a:p>
        </p:txBody>
      </p:sp>
      <p:sp>
        <p:nvSpPr>
          <p:cNvPr id="230403" name="Rectangle 3"/>
          <p:cNvSpPr>
            <a:spLocks noChangeArrowheads="1"/>
          </p:cNvSpPr>
          <p:nvPr/>
        </p:nvSpPr>
        <p:spPr bwMode="auto">
          <a:xfrm>
            <a:off x="1657350" y="57150"/>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Third</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Normal</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Form</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(3NF) </a:t>
            </a:r>
          </a:p>
        </p:txBody>
      </p:sp>
    </p:spTree>
    <p:extLst>
      <p:ext uri="{BB962C8B-B14F-4D97-AF65-F5344CB8AC3E}">
        <p14:creationId xmlns:p14="http://schemas.microsoft.com/office/powerpoint/2010/main" val="3520550271"/>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1371599" y="857250"/>
            <a:ext cx="7003143" cy="3886200"/>
          </a:xfrm>
        </p:spPr>
        <p:txBody>
          <a:bodyPr/>
          <a:lstStyle/>
          <a:p>
            <a:pPr marL="457200" indent="-457200" algn="just">
              <a:buFontTx/>
              <a:buAutoNum type="arabicPeriod"/>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Move all </a:t>
            </a:r>
            <a:r>
              <a:rPr lang="hu-HU" alt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interdependent</a:t>
            </a:r>
            <a:r>
              <a:rPr lang="hu-HU"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 non-</a:t>
            </a:r>
            <a:r>
              <a:rPr lang="hu-HU" alt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key</a:t>
            </a:r>
            <a:r>
              <a:rPr lang="hu-HU"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items to a new entity.</a:t>
            </a:r>
          </a:p>
          <a:p>
            <a:pPr marL="457200" indent="-457200" algn="just">
              <a:buFontTx/>
              <a:buAutoNum type="arabicPeriod"/>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Identify a primary key for the new entity.</a:t>
            </a:r>
          </a:p>
          <a:p>
            <a:pPr marL="457200" indent="-457200" algn="just">
              <a:buFontTx/>
              <a:buAutoNum type="arabicPeriod"/>
            </a:pPr>
            <a:r>
              <a:rPr lang="en-US" altLang="en-US" sz="1800" dirty="0">
                <a:latin typeface="Arial Unicode MS" panose="020B0604020202020204" pitchFamily="34" charset="-128"/>
                <a:ea typeface="Arial Unicode MS" panose="020B0604020202020204" pitchFamily="34" charset="-128"/>
                <a:cs typeface="Arial Unicode MS" panose="020B0604020202020204" pitchFamily="34" charset="-128"/>
              </a:rPr>
              <a:t>Place the primary key for the new entity as a foreign key on the original entity. </a:t>
            </a:r>
          </a:p>
          <a:p>
            <a:pPr marL="457200" indent="-457200">
              <a:spcBef>
                <a:spcPct val="50000"/>
              </a:spcBef>
              <a:buNone/>
            </a:pPr>
            <a:r>
              <a:rPr lang="en-US" altLang="en-US" sz="2400" b="1" dirty="0">
                <a:solidFill>
                  <a:srgbClr val="CC0000"/>
                </a:solidFill>
                <a:latin typeface="Arial Unicode MS" panose="020B0604020202020204" pitchFamily="34" charset="-128"/>
                <a:cs typeface="Times New Roman" panose="02020603050405020304" pitchFamily="18" charset="0"/>
              </a:rPr>
              <a:t>Example 1 (Convert to 3NF) </a:t>
            </a:r>
          </a:p>
          <a:p>
            <a:pPr marL="825104" lvl="1" indent="-400050">
              <a:spcBef>
                <a:spcPct val="50000"/>
              </a:spcBef>
              <a:buNone/>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dirty="0" err="1">
                <a:latin typeface="Arial Unicode MS" panose="020B0604020202020204" pitchFamily="34" charset="-128"/>
                <a:ea typeface="Arial Unicode MS" panose="020B0604020202020204" pitchFamily="34" charset="-128"/>
                <a:cs typeface="Arial Unicode MS" panose="020B0604020202020204" pitchFamily="34" charset="-128"/>
              </a:rPr>
              <a:t>CityTemp</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5104" lvl="1" indent="-400050">
              <a:spcBef>
                <a:spcPct val="50000"/>
              </a:spcBef>
              <a:buNone/>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u="sng" dirty="0">
                <a:latin typeface="Arial Unicode MS" panose="020B0604020202020204" pitchFamily="34" charset="-128"/>
                <a:cs typeface="Times New Roman" panose="02020603050405020304" pitchFamily="18" charset="0"/>
              </a:rPr>
              <a:t>Studio</a:t>
            </a:r>
            <a:r>
              <a:rPr lang="en-US" altLang="en-US" b="1" dirty="0">
                <a:latin typeface="Arial Unicode MS" panose="020B0604020202020204" pitchFamily="34" charset="-128"/>
                <a:cs typeface="Times New Roman" panose="02020603050405020304" pitchFamily="18" charset="0"/>
              </a:rPr>
              <a:t>, </a:t>
            </a:r>
            <a:r>
              <a:rPr lang="en-US" altLang="en-US" b="1" dirty="0" err="1">
                <a:latin typeface="Arial Unicode MS" panose="020B0604020202020204" pitchFamily="34" charset="-128"/>
                <a:cs typeface="Times New Roman" panose="02020603050405020304" pitchFamily="18" charset="0"/>
              </a:rPr>
              <a:t>StudioCity</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825104" lvl="1" indent="-400050">
              <a:spcBef>
                <a:spcPct val="50000"/>
              </a:spcBef>
              <a:buNone/>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u="sng"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b="1" dirty="0" err="1">
                <a:latin typeface="Arial Unicode MS" panose="020B0604020202020204" pitchFamily="34" charset="-128"/>
                <a:ea typeface="Arial Unicode MS" panose="020B0604020202020204" pitchFamily="34" charset="-128"/>
                <a:cs typeface="Arial Unicode MS" panose="020B0604020202020204" pitchFamily="34" charset="-128"/>
              </a:rPr>
              <a:t>CityTemp</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234499" name="Rectangle 3"/>
          <p:cNvSpPr>
            <a:spLocks noChangeArrowheads="1"/>
          </p:cNvSpPr>
          <p:nvPr/>
        </p:nvSpPr>
        <p:spPr bwMode="auto">
          <a:xfrm>
            <a:off x="1657350" y="57150"/>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3NF -</a:t>
            </a:r>
            <a:r>
              <a:rPr lang="en-US" altLang="en-US" sz="3300">
                <a:solidFill>
                  <a:srgbClr val="CC0000"/>
                </a:solidFill>
                <a:latin typeface="Arial-BoldMT"/>
              </a:rPr>
              <a:t> </a:t>
            </a:r>
            <a:r>
              <a:rPr lang="en-US" alt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Decomposition</a:t>
            </a:r>
          </a:p>
        </p:txBody>
      </p:sp>
    </p:spTree>
    <p:extLst>
      <p:ext uri="{BB962C8B-B14F-4D97-AF65-F5344CB8AC3E}">
        <p14:creationId xmlns:p14="http://schemas.microsoft.com/office/powerpoint/2010/main" val="2290138169"/>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1780241" y="1523598"/>
            <a:ext cx="5303638" cy="692551"/>
          </a:xfrm>
        </p:spPr>
        <p:txBody>
          <a:bodyPr/>
          <a:lstStyle/>
          <a:p>
            <a:r>
              <a:rPr lang="en-US" sz="3600"/>
              <a:t>SQL Fundamentals</a:t>
            </a:r>
          </a:p>
        </p:txBody>
      </p:sp>
    </p:spTree>
    <p:extLst>
      <p:ext uri="{BB962C8B-B14F-4D97-AF65-F5344CB8AC3E}">
        <p14:creationId xmlns:p14="http://schemas.microsoft.com/office/powerpoint/2010/main" val="999057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a:t>DDL, DML, DCL, TCL</a:t>
            </a:r>
          </a:p>
        </p:txBody>
      </p:sp>
      <p:sp>
        <p:nvSpPr>
          <p:cNvPr id="4" name="Téglalap 3"/>
          <p:cNvSpPr/>
          <p:nvPr/>
        </p:nvSpPr>
        <p:spPr>
          <a:xfrm>
            <a:off x="187960" y="907910"/>
            <a:ext cx="2000132" cy="3835409"/>
          </a:xfrm>
          <a:prstGeom prst="rect">
            <a:avLst/>
          </a:prstGeom>
        </p:spPr>
        <p:txBody>
          <a:bodyPr wrap="square">
            <a:spAutoFit/>
          </a:bodyPr>
          <a:lstStyle/>
          <a:p>
            <a:pPr algn="just" defTabSz="685800">
              <a:lnSpc>
                <a:spcPct val="90000"/>
              </a:lnSpc>
              <a:spcBef>
                <a:spcPts val="750"/>
              </a:spcBef>
            </a:pP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Definition Language</a:t>
            </a:r>
            <a:endPar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defTabSz="685800">
              <a:lnSpc>
                <a:spcPct val="90000"/>
              </a:lnSpc>
              <a:spcBef>
                <a:spcPts val="750"/>
              </a:spcBef>
            </a:pPr>
            <a:r>
              <a:rPr lang="en-US" sz="11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(DDL) statements are used to define the database structure or schema. Some examples:</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CREATE - to create objects in the database</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ALTER - alters the structure of the database</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DROP - delete objects from the database</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TRUNCATE - remove all records from a table, including all spaces allocated for the records are removed</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COMMENT - add comments to the data dictionary</a:t>
            </a:r>
          </a:p>
          <a:p>
            <a:pPr algn="just" defTabSz="685800">
              <a:lnSpc>
                <a:spcPct val="90000"/>
              </a:lnSpc>
              <a:spcBef>
                <a:spcPts val="750"/>
              </a:spcBef>
            </a:pPr>
            <a:r>
              <a:rPr lang="en-US" sz="11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RENAME - rename an object</a:t>
            </a:r>
          </a:p>
          <a:p>
            <a:pPr algn="just" defTabSz="685800">
              <a:lnSpc>
                <a:spcPct val="90000"/>
              </a:lnSpc>
              <a:spcBef>
                <a:spcPts val="750"/>
              </a:spcBef>
            </a:pPr>
            <a:endParaRPr lang="hu-HU"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Téglalap 8"/>
          <p:cNvSpPr/>
          <p:nvPr/>
        </p:nvSpPr>
        <p:spPr>
          <a:xfrm>
            <a:off x="2492892" y="916938"/>
            <a:ext cx="2075416" cy="3979551"/>
          </a:xfrm>
          <a:prstGeom prst="rect">
            <a:avLst/>
          </a:prstGeom>
        </p:spPr>
        <p:txBody>
          <a:bodyPr wrap="square">
            <a:spAutoFit/>
          </a:bodyPr>
          <a:lstStyle/>
          <a:p>
            <a:pPr algn="just" defTabSz="685800">
              <a:lnSpc>
                <a:spcPct val="90000"/>
              </a:lnSpc>
              <a:spcBef>
                <a:spcPts val="750"/>
              </a:spcBef>
            </a:pP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a:t>
            </a:r>
            <a:r>
              <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Manipulation Language</a:t>
            </a:r>
            <a:endPar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defTabSz="685800">
              <a:lnSpc>
                <a:spcPct val="90000"/>
              </a:lnSpc>
              <a:spcBef>
                <a:spcPts val="750"/>
              </a:spcBef>
            </a:pPr>
            <a:r>
              <a:rPr lang="en-US" sz="10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(DML) statements are used for managing data within schema objects. Some examples:</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SELECT - retrieve data from the a database</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INSERT - insert data into a table</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UPDATE - updates existing data within a table</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DELETE - deletes all records from a table, the space for the records remain</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MERGE - UPSERT operation (insert or update)</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CALL - call a PL/SQL or Java subprogram</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EXPLAIN PLAN - explain access path to data</a:t>
            </a:r>
          </a:p>
          <a:p>
            <a:pPr algn="just" defTabSz="685800">
              <a:lnSpc>
                <a:spcPct val="90000"/>
              </a:lnSpc>
              <a:spcBef>
                <a:spcPts val="750"/>
              </a:spcBef>
            </a:pPr>
            <a:r>
              <a:rPr lang="en-US"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LOCK TABLE - control concurrency </a:t>
            </a:r>
            <a:endParaRPr lang="hu-HU" sz="10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églalap 9"/>
          <p:cNvSpPr/>
          <p:nvPr/>
        </p:nvSpPr>
        <p:spPr>
          <a:xfrm>
            <a:off x="4944228" y="895349"/>
            <a:ext cx="2000132" cy="1895904"/>
          </a:xfrm>
          <a:prstGeom prst="rect">
            <a:avLst/>
          </a:prstGeom>
        </p:spPr>
        <p:txBody>
          <a:bodyPr wrap="square">
            <a:spAutoFit/>
          </a:bodyPr>
          <a:lstStyle/>
          <a:p>
            <a:pPr algn="just" defTabSz="685800">
              <a:lnSpc>
                <a:spcPct val="90000"/>
              </a:lnSpc>
              <a:spcBef>
                <a:spcPts val="750"/>
              </a:spcBef>
            </a:pP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Control</a:t>
            </a: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Language</a:t>
            </a:r>
            <a:endPar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defTabSz="685800">
              <a:lnSpc>
                <a:spcPct val="90000"/>
              </a:lnSpc>
              <a:spcBef>
                <a:spcPts val="750"/>
              </a:spcBef>
            </a:pP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(DCL) statements. Some examples:</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GRANT - gives user's access privileges to database</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REVOKE - withdraw access privileges given with the GRANT command</a:t>
            </a:r>
          </a:p>
        </p:txBody>
      </p:sp>
      <p:sp>
        <p:nvSpPr>
          <p:cNvPr id="11" name="Téglalap 10"/>
          <p:cNvSpPr/>
          <p:nvPr/>
        </p:nvSpPr>
        <p:spPr>
          <a:xfrm>
            <a:off x="7096760" y="906641"/>
            <a:ext cx="2000132" cy="4364272"/>
          </a:xfrm>
          <a:prstGeom prst="rect">
            <a:avLst/>
          </a:prstGeom>
        </p:spPr>
        <p:txBody>
          <a:bodyPr wrap="square">
            <a:spAutoFit/>
          </a:bodyPr>
          <a:lstStyle/>
          <a:p>
            <a:pPr algn="just" defTabSz="685800">
              <a:lnSpc>
                <a:spcPct val="90000"/>
              </a:lnSpc>
              <a:spcBef>
                <a:spcPts val="750"/>
              </a:spcBef>
            </a:pP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Transaction Control </a:t>
            </a:r>
            <a:r>
              <a:rPr lang="hu-HU"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hu-HU"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(TCL)</a:t>
            </a:r>
            <a:r>
              <a:rPr lang="en-US" sz="12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statements are used to manage the changes made by DML statements. It allows statements to be grouped together into logical transactions.</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COMMIT - save work done</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SAVEPOINT - identify a point in a transaction to which you can later roll back</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ROLLBACK - restore database to original since the last COMMIT</a:t>
            </a:r>
          </a:p>
          <a:p>
            <a:pPr algn="just" defTabSz="685800">
              <a:lnSpc>
                <a:spcPct val="90000"/>
              </a:lnSpc>
              <a:spcBef>
                <a:spcPts val="750"/>
              </a:spcBef>
            </a:pPr>
            <a:r>
              <a:rPr lang="en-US"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SET TRANSACTION - Change transaction options like isolation level and what rollback segment to use</a:t>
            </a:r>
          </a:p>
          <a:p>
            <a:pPr algn="just" defTabSz="685800">
              <a:lnSpc>
                <a:spcPct val="90000"/>
              </a:lnSpc>
              <a:spcBef>
                <a:spcPts val="750"/>
              </a:spcBef>
            </a:pPr>
            <a:endParaRPr lang="hu-HU"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80875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a:t>History of SQL standards</a:t>
            </a:r>
          </a:p>
        </p:txBody>
      </p:sp>
      <p:sp>
        <p:nvSpPr>
          <p:cNvPr id="3" name="Téglalap 2"/>
          <p:cNvSpPr/>
          <p:nvPr/>
        </p:nvSpPr>
        <p:spPr>
          <a:xfrm>
            <a:off x="675640" y="1202550"/>
            <a:ext cx="7787640" cy="3322961"/>
          </a:xfrm>
          <a:prstGeom prst="rect">
            <a:avLst/>
          </a:prstGeom>
        </p:spPr>
        <p:txBody>
          <a:bodyPr wrap="square">
            <a:spAutoFit/>
          </a:bodyPr>
          <a:lstStyle/>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SEQUEL (70's)</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SQL-86, first ANSII</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SQL-89 / SQL 1</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SQL-92 / SQL 2 – this had most of the basic commands</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SQL:1999 / SQL 3, recursive queries, triggers, object-oriented features, ...</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SQL:2003, window functions, XML-related features, ...</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SQL:2006, XML Query Language (XQuery) support, ...</a:t>
            </a:r>
          </a:p>
          <a:p>
            <a:pPr marL="171450" indent="-171450" algn="just" defTabSz="685800">
              <a:lnSpc>
                <a:spcPct val="90000"/>
              </a:lnSpc>
              <a:spcBef>
                <a:spcPts val="750"/>
              </a:spcBef>
              <a:buFont typeface="Arial" panose="020B0604020202020204" pitchFamily="34" charset="0"/>
              <a:buChar char="•"/>
            </a:pPr>
            <a:r>
              <a:rPr lang="en-US" sz="1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SQL:2008</a:t>
            </a:r>
          </a:p>
          <a:p>
            <a:pPr algn="just" defTabSz="685800">
              <a:lnSpc>
                <a:spcPct val="90000"/>
              </a:lnSpc>
              <a:spcBef>
                <a:spcPts val="750"/>
              </a:spcBef>
            </a:pPr>
            <a:endParaRPr lang="hu-HU" sz="120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7995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001520" y="202798"/>
            <a:ext cx="6837680" cy="692551"/>
          </a:xfrm>
        </p:spPr>
        <p:txBody>
          <a:bodyPr/>
          <a:lstStyle/>
          <a:p>
            <a:r>
              <a:rPr lang="en-US" sz="2400"/>
              <a:t>There are standards but still different implementations</a:t>
            </a:r>
          </a:p>
        </p:txBody>
      </p:sp>
      <p:sp>
        <p:nvSpPr>
          <p:cNvPr id="3" name="Téglalap 2"/>
          <p:cNvSpPr/>
          <p:nvPr/>
        </p:nvSpPr>
        <p:spPr>
          <a:xfrm>
            <a:off x="675640" y="1202550"/>
            <a:ext cx="7787640" cy="2848985"/>
          </a:xfrm>
          <a:prstGeom prst="rect">
            <a:avLst/>
          </a:prstGeom>
        </p:spPr>
        <p:txBody>
          <a:bodyPr wrap="square">
            <a:spAutoFit/>
          </a:bodyPr>
          <a:lstStyle/>
          <a:p>
            <a:pPr algn="just" defTabSz="685800">
              <a:lnSpc>
                <a:spcPct val="90000"/>
              </a:lnSpc>
              <a:spcBef>
                <a:spcPts val="750"/>
              </a:spcBef>
            </a:pPr>
            <a:r>
              <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Differences between implementations</a:t>
            </a:r>
            <a:endParaRPr lang="hu-HU"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lgn="just" defTabSz="685800">
              <a:lnSpc>
                <a:spcPct val="90000"/>
              </a:lnSpc>
              <a:spcBef>
                <a:spcPts val="750"/>
              </a:spcBef>
              <a:buFont typeface="Arial" panose="020B0604020202020204" pitchFamily="34" charset="0"/>
              <a:buChar char="•"/>
            </a:pPr>
            <a:r>
              <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This is important to understand clearly</a:t>
            </a:r>
          </a:p>
          <a:p>
            <a:pPr marL="285750" indent="-285750" algn="just" defTabSz="685800">
              <a:lnSpc>
                <a:spcPct val="90000"/>
              </a:lnSpc>
              <a:spcBef>
                <a:spcPts val="750"/>
              </a:spcBef>
              <a:buFont typeface="Arial" panose="020B0604020202020204" pitchFamily="34" charset="0"/>
              <a:buChar char="•"/>
            </a:pPr>
            <a:r>
              <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Each specific SQL implementation by a database vendor is called a dialect</a:t>
            </a:r>
          </a:p>
          <a:p>
            <a:pPr marL="285750" indent="-285750" algn="just" defTabSz="685800">
              <a:lnSpc>
                <a:spcPct val="90000"/>
              </a:lnSpc>
              <a:spcBef>
                <a:spcPts val="750"/>
              </a:spcBef>
              <a:buFont typeface="Arial" panose="020B0604020202020204" pitchFamily="34" charset="0"/>
              <a:buChar char="•"/>
            </a:pPr>
            <a:r>
              <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The vendors implement parts of the SQL standard (e.g. most implement SQL-92) but add their vendor-specific extensions</a:t>
            </a:r>
          </a:p>
          <a:p>
            <a:pPr marL="285750" indent="-285750" algn="just" defTabSz="685800">
              <a:lnSpc>
                <a:spcPct val="90000"/>
              </a:lnSpc>
              <a:spcBef>
                <a:spcPts val="750"/>
              </a:spcBef>
              <a:buFont typeface="Arial" panose="020B0604020202020204" pitchFamily="34" charset="0"/>
              <a:buChar char="•"/>
            </a:pPr>
            <a:r>
              <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Most relational database vendors conform to a set of Core SQL features but portability might still be limited due to missing or additional features</a:t>
            </a:r>
          </a:p>
          <a:p>
            <a:pPr algn="just" defTabSz="685800">
              <a:lnSpc>
                <a:spcPct val="90000"/>
              </a:lnSpc>
              <a:spcBef>
                <a:spcPts val="750"/>
              </a:spcBef>
            </a:pPr>
            <a:endParaRPr lang="en-US" sz="18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2539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a:t>RDBMS Systems</a:t>
            </a:r>
          </a:p>
        </p:txBody>
      </p:sp>
      <p:pic>
        <p:nvPicPr>
          <p:cNvPr id="3" name="Picture 4" descr="https://media.licdn.com/mpr/mpr/shrinknp_400_400/AAEAAQAAAAAAAATTAAAAJDhiYTI5OTE4LTZmMWUtNDdjNi1iZGMxLTE5NTlhODE4NmZh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667" y="1405117"/>
            <a:ext cx="3392665" cy="261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5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hu-HU" sz="3600" dirty="0"/>
              <a:t>Oracle </a:t>
            </a:r>
            <a:r>
              <a:rPr lang="hu-HU" sz="3600" dirty="0" err="1"/>
              <a:t>Virtual</a:t>
            </a:r>
            <a:r>
              <a:rPr lang="hu-HU" sz="3600" dirty="0"/>
              <a:t> </a:t>
            </a:r>
            <a:r>
              <a:rPr lang="hu-HU" sz="3600" dirty="0" err="1"/>
              <a:t>Machine</a:t>
            </a:r>
            <a:endParaRPr lang="hu-HU" sz="3600" dirty="0"/>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8506279" cy="3695699"/>
          </a:xfrm>
        </p:spPr>
        <p:txBody>
          <a:bodyPr/>
          <a:lstStyle/>
          <a:p>
            <a:pPr marL="457200" indent="-457200"/>
            <a:r>
              <a:rPr lang="hu-HU" sz="2400" dirty="0">
                <a:latin typeface="Times New Roman" panose="02020603050405020304" pitchFamily="18" charset="0"/>
                <a:ea typeface="Times New Roman" panose="02020603050405020304" pitchFamily="18" charset="0"/>
              </a:rPr>
              <a:t>VM </a:t>
            </a:r>
            <a:r>
              <a:rPr lang="hu-HU" sz="2400" dirty="0" err="1">
                <a:latin typeface="Times New Roman" panose="02020603050405020304" pitchFamily="18" charset="0"/>
                <a:ea typeface="Times New Roman" panose="02020603050405020304" pitchFamily="18" charset="0"/>
              </a:rPr>
              <a:t>can</a:t>
            </a:r>
            <a:r>
              <a:rPr lang="hu-HU" sz="2400" dirty="0">
                <a:latin typeface="Times New Roman" panose="02020603050405020304" pitchFamily="18" charset="0"/>
                <a:ea typeface="Times New Roman" panose="02020603050405020304" pitchFamily="18" charset="0"/>
              </a:rPr>
              <a:t> be </a:t>
            </a:r>
            <a:r>
              <a:rPr lang="hu-HU" sz="2400" dirty="0" err="1">
                <a:latin typeface="Times New Roman" panose="02020603050405020304" pitchFamily="18" charset="0"/>
                <a:ea typeface="Times New Roman" panose="02020603050405020304" pitchFamily="18" charset="0"/>
              </a:rPr>
              <a:t>downloaded</a:t>
            </a:r>
            <a:r>
              <a:rPr lang="hu-HU" sz="2400" dirty="0">
                <a:latin typeface="Times New Roman" panose="02020603050405020304" pitchFamily="18" charset="0"/>
                <a:ea typeface="Times New Roman" panose="02020603050405020304" pitchFamily="18" charset="0"/>
              </a:rPr>
              <a:t> </a:t>
            </a:r>
            <a:r>
              <a:rPr lang="hu-HU" sz="2400" dirty="0" err="1">
                <a:latin typeface="Times New Roman" panose="02020603050405020304" pitchFamily="18" charset="0"/>
                <a:ea typeface="Times New Roman" panose="02020603050405020304" pitchFamily="18" charset="0"/>
              </a:rPr>
              <a:t>from</a:t>
            </a:r>
            <a:r>
              <a:rPr lang="hu-HU" sz="2400" dirty="0">
                <a:latin typeface="Times New Roman" panose="02020603050405020304" pitchFamily="18" charset="0"/>
                <a:ea typeface="Times New Roman" panose="02020603050405020304" pitchFamily="18" charset="0"/>
              </a:rPr>
              <a:t> here: </a:t>
            </a:r>
          </a:p>
          <a:p>
            <a:pPr marL="0" indent="0">
              <a:buNone/>
            </a:pPr>
            <a:r>
              <a:rPr lang="hu-HU">
                <a:hlinkClick r:id="rId2"/>
              </a:rPr>
              <a:t>https://obudaiegyetem-my.sharepoint.com/:u:/g/personal/legradi_gabor_uni-obuda_hu/EXYR68hpKE5LoVZaNmTJOzkBD2-Q6FCL4O-DQ0SNYrJMiQ?e=fjWls2</a:t>
            </a:r>
            <a:endParaRPr lang="hu-HU"/>
          </a:p>
          <a:p>
            <a:pPr marL="0" indent="0">
              <a:buNone/>
            </a:pPr>
            <a:r>
              <a:rPr lang="hu-HU" sz="2400">
                <a:latin typeface="Times New Roman" panose="02020603050405020304" pitchFamily="18" charset="0"/>
                <a:ea typeface="Times New Roman" panose="02020603050405020304" pitchFamily="18" charset="0"/>
              </a:rPr>
              <a:t>Client</a:t>
            </a:r>
            <a:r>
              <a:rPr lang="hu-HU" sz="2400" dirty="0">
                <a:latin typeface="Times New Roman" panose="02020603050405020304" pitchFamily="18" charset="0"/>
                <a:ea typeface="Times New Roman" panose="02020603050405020304" pitchFamily="18" charset="0"/>
              </a:rPr>
              <a:t> </a:t>
            </a:r>
            <a:r>
              <a:rPr lang="hu-HU" sz="2400" dirty="0" err="1">
                <a:latin typeface="Times New Roman" panose="02020603050405020304" pitchFamily="18" charset="0"/>
                <a:ea typeface="Times New Roman" panose="02020603050405020304" pitchFamily="18" charset="0"/>
              </a:rPr>
              <a:t>tools</a:t>
            </a:r>
            <a:r>
              <a:rPr lang="hu-HU" sz="2400" dirty="0">
                <a:latin typeface="Times New Roman" panose="02020603050405020304" pitchFamily="18" charset="0"/>
                <a:ea typeface="Times New Roman" panose="02020603050405020304" pitchFamily="18" charset="0"/>
              </a:rPr>
              <a:t> </a:t>
            </a:r>
            <a:r>
              <a:rPr lang="hu-HU" sz="2400" dirty="0" err="1">
                <a:latin typeface="Times New Roman" panose="02020603050405020304" pitchFamily="18" charset="0"/>
                <a:ea typeface="Times New Roman" panose="02020603050405020304" pitchFamily="18" charset="0"/>
              </a:rPr>
              <a:t>to</a:t>
            </a:r>
            <a:r>
              <a:rPr lang="hu-HU" sz="2400" dirty="0">
                <a:latin typeface="Times New Roman" panose="02020603050405020304" pitchFamily="18" charset="0"/>
                <a:ea typeface="Times New Roman" panose="02020603050405020304" pitchFamily="18" charset="0"/>
              </a:rPr>
              <a:t> Oracle </a:t>
            </a:r>
            <a:r>
              <a:rPr lang="hu-HU" sz="2400" dirty="0" err="1">
                <a:latin typeface="Times New Roman" panose="02020603050405020304" pitchFamily="18" charset="0"/>
                <a:ea typeface="Times New Roman" panose="02020603050405020304" pitchFamily="18" charset="0"/>
              </a:rPr>
              <a:t>Database</a:t>
            </a:r>
            <a:endParaRPr lang="hu-HU" sz="2400" dirty="0">
              <a:latin typeface="Times New Roman" panose="02020603050405020304" pitchFamily="18" charset="0"/>
              <a:ea typeface="Times New Roman" panose="02020603050405020304" pitchFamily="18" charset="0"/>
            </a:endParaRPr>
          </a:p>
          <a:p>
            <a:pPr marL="800100" lvl="1" indent="-457200"/>
            <a:r>
              <a:rPr lang="hu-HU" sz="2100" b="1" dirty="0">
                <a:solidFill>
                  <a:srgbClr val="FF0000"/>
                </a:solidFill>
                <a:latin typeface="Times New Roman" panose="02020603050405020304" pitchFamily="18" charset="0"/>
                <a:ea typeface="Times New Roman" panose="02020603050405020304" pitchFamily="18" charset="0"/>
              </a:rPr>
              <a:t>SQL </a:t>
            </a:r>
            <a:r>
              <a:rPr lang="hu-HU" sz="2100" b="1" dirty="0" err="1">
                <a:solidFill>
                  <a:srgbClr val="FF0000"/>
                </a:solidFill>
                <a:latin typeface="Times New Roman" panose="02020603050405020304" pitchFamily="18" charset="0"/>
                <a:ea typeface="Times New Roman" panose="02020603050405020304" pitchFamily="18" charset="0"/>
              </a:rPr>
              <a:t>Developer</a:t>
            </a:r>
            <a:endParaRPr lang="hu-HU" sz="2100" b="1" dirty="0">
              <a:solidFill>
                <a:srgbClr val="FF0000"/>
              </a:solidFill>
              <a:latin typeface="Times New Roman" panose="02020603050405020304" pitchFamily="18" charset="0"/>
              <a:ea typeface="Times New Roman" panose="02020603050405020304" pitchFamily="18" charset="0"/>
            </a:endParaRPr>
          </a:p>
          <a:p>
            <a:pPr marL="800100" lvl="1" indent="-457200"/>
            <a:r>
              <a:rPr lang="hu-HU" sz="2100" dirty="0">
                <a:latin typeface="Times New Roman" panose="02020603050405020304" pitchFamily="18" charset="0"/>
                <a:ea typeface="Open Sans Light" panose="020B0606030504020204" pitchFamily="34" charset="0"/>
                <a:cs typeface="Open Sans Light" panose="020B0606030504020204" pitchFamily="34" charset="0"/>
              </a:rPr>
              <a:t>SQL Plus</a:t>
            </a:r>
          </a:p>
          <a:p>
            <a:pPr marL="457200" indent="-457200"/>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Schema</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hr</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hr</a:t>
            </a:r>
            <a:endParaRPr lang="hu-HU" sz="2400" dirty="0">
              <a:latin typeface="Times New Roman" panose="02020603050405020304" pitchFamily="18" charset="0"/>
              <a:ea typeface="Open Sans Light" panose="020B0606030504020204" pitchFamily="34" charset="0"/>
              <a:cs typeface="Open Sans Light" panose="020B0606030504020204" pitchFamily="34" charset="0"/>
            </a:endParaRPr>
          </a:p>
          <a:p>
            <a:pPr marL="457200" indent="-457200"/>
            <a:r>
              <a:rPr lang="hu-HU" sz="2400" dirty="0">
                <a:latin typeface="Times New Roman" panose="02020603050405020304" pitchFamily="18" charset="0"/>
                <a:ea typeface="Open Sans Light" panose="020B0606030504020204" pitchFamily="34" charset="0"/>
                <a:cs typeface="Open Sans Light" panose="020B0606030504020204" pitchFamily="34" charset="0"/>
              </a:rPr>
              <a:t>Online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possibility</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to</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reach</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the</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err="1">
                <a:latin typeface="Times New Roman" panose="02020603050405020304" pitchFamily="18" charset="0"/>
                <a:ea typeface="Open Sans Light" panose="020B0606030504020204" pitchFamily="34" charset="0"/>
                <a:cs typeface="Open Sans Light" panose="020B0606030504020204" pitchFamily="34" charset="0"/>
              </a:rPr>
              <a:t>database</a:t>
            </a:r>
            <a:r>
              <a:rPr lang="hu-HU" sz="2400" dirty="0">
                <a:latin typeface="Times New Roman" panose="02020603050405020304" pitchFamily="18" charset="0"/>
                <a:ea typeface="Open Sans Light" panose="020B0606030504020204" pitchFamily="34" charset="0"/>
                <a:cs typeface="Open Sans Light" panose="020B0606030504020204" pitchFamily="34" charset="0"/>
              </a:rPr>
              <a:t>: </a:t>
            </a:r>
            <a:r>
              <a:rPr lang="hu-HU" sz="2400" dirty="0"/>
              <a:t>apex.oracle.com</a:t>
            </a:r>
          </a:p>
          <a:p>
            <a:pPr marL="800100" lvl="1" indent="-457200"/>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hr</a:t>
            </a:r>
            <a:r>
              <a:rPr lang="hu-HU" sz="21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schema</a:t>
            </a:r>
            <a:r>
              <a:rPr lang="hu-HU" sz="2100" dirty="0">
                <a:latin typeface="Open Sans Light" panose="020B0606030504020204" pitchFamily="34" charset="0"/>
                <a:ea typeface="Open Sans Light" panose="020B0606030504020204" pitchFamily="34" charset="0"/>
                <a:cs typeface="Open Sans Light" panose="020B0606030504020204" pitchFamily="34" charset="0"/>
              </a:rPr>
              <a:t> has </a:t>
            </a:r>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to</a:t>
            </a:r>
            <a:r>
              <a:rPr lang="hu-HU" sz="2100" dirty="0">
                <a:latin typeface="Open Sans Light" panose="020B0606030504020204" pitchFamily="34" charset="0"/>
                <a:ea typeface="Open Sans Light" panose="020B0606030504020204" pitchFamily="34" charset="0"/>
                <a:cs typeface="Open Sans Light" panose="020B0606030504020204" pitchFamily="34" charset="0"/>
              </a:rPr>
              <a:t> be </a:t>
            </a:r>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created</a:t>
            </a:r>
            <a:r>
              <a:rPr lang="hu-HU" sz="21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by</a:t>
            </a:r>
            <a:r>
              <a:rPr lang="hu-HU" sz="2100" dirty="0">
                <a:latin typeface="Open Sans Light" panose="020B0606030504020204" pitchFamily="34" charset="0"/>
                <a:ea typeface="Open Sans Light" panose="020B0606030504020204" pitchFamily="34" charset="0"/>
                <a:cs typeface="Open Sans Light" panose="020B0606030504020204" pitchFamily="34" charset="0"/>
              </a:rPr>
              <a:t> </a:t>
            </a:r>
            <a:r>
              <a:rPr lang="hu-HU" sz="2100" dirty="0" err="1">
                <a:latin typeface="Open Sans Light" panose="020B0606030504020204" pitchFamily="34" charset="0"/>
                <a:ea typeface="Open Sans Light" panose="020B0606030504020204" pitchFamily="34" charset="0"/>
                <a:cs typeface="Open Sans Light" panose="020B0606030504020204" pitchFamily="34" charset="0"/>
              </a:rPr>
              <a:t>scripts</a:t>
            </a:r>
            <a:endParaRPr lang="en-US" sz="210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408801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1780241" y="1523598"/>
            <a:ext cx="5303638" cy="692551"/>
          </a:xfrm>
        </p:spPr>
        <p:txBody>
          <a:bodyPr/>
          <a:lstStyle/>
          <a:p>
            <a:r>
              <a:rPr lang="en-US" sz="3600"/>
              <a:t>Data Models</a:t>
            </a:r>
          </a:p>
        </p:txBody>
      </p:sp>
    </p:spTree>
    <p:extLst>
      <p:ext uri="{BB962C8B-B14F-4D97-AF65-F5344CB8AC3E}">
        <p14:creationId xmlns:p14="http://schemas.microsoft.com/office/powerpoint/2010/main" val="401149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17313"/>
            <a:ext cx="5303638" cy="692551"/>
          </a:xfrm>
        </p:spPr>
        <p:txBody>
          <a:bodyPr/>
          <a:lstStyle/>
          <a:p>
            <a:r>
              <a:rPr lang="en-US" sz="3600"/>
              <a:t>Data Model</a:t>
            </a:r>
            <a:endParaRPr lang="hu-HU" sz="3600"/>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3590055" cy="3695699"/>
          </a:xfrm>
        </p:spPr>
        <p:txBody>
          <a:bodyPr/>
          <a:lstStyle/>
          <a:p>
            <a:pPr marL="457200" indent="-457200"/>
            <a:r>
              <a:rPr lang="en-US" sz="2400"/>
              <a:t>Data structures</a:t>
            </a:r>
          </a:p>
          <a:p>
            <a:pPr marL="457200" indent="-457200"/>
            <a:r>
              <a:rPr lang="en-US" sz="2400"/>
              <a:t>Data objects and association between them</a:t>
            </a:r>
          </a:p>
          <a:p>
            <a:pPr marL="457200" indent="-457200"/>
            <a:r>
              <a:rPr lang="en-US" sz="2400"/>
              <a:t>Independent of hardware and software</a:t>
            </a:r>
          </a:p>
          <a:p>
            <a:pPr marL="457200" indent="-457200"/>
            <a:endParaRPr lang="hu-HU" sz="2400"/>
          </a:p>
          <a:p>
            <a:pPr marL="0" indent="0">
              <a:buNone/>
            </a:pPr>
            <a:endParaRPr lang="en-US" sz="240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4" name="Picture 2" descr="http://www.rt-consulting.com/wp-content/uploads/2012/07/Business-Process-Management-1024x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004" y="1076705"/>
            <a:ext cx="4966123" cy="33075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68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17313"/>
            <a:ext cx="5303638" cy="692551"/>
          </a:xfrm>
        </p:spPr>
        <p:txBody>
          <a:bodyPr/>
          <a:lstStyle/>
          <a:p>
            <a:r>
              <a:rPr lang="en-US" sz="3600"/>
              <a:t>Data Model</a:t>
            </a:r>
            <a:r>
              <a:rPr lang="hu-HU" sz="3600"/>
              <a:t> Elements</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3590055" cy="3695699"/>
          </a:xfrm>
        </p:spPr>
        <p:txBody>
          <a:bodyPr/>
          <a:lstStyle/>
          <a:p>
            <a:pPr marL="457200" indent="-457200"/>
            <a:r>
              <a:rPr lang="en-US" sz="2400"/>
              <a:t>Entity – a unique real world thing</a:t>
            </a:r>
          </a:p>
          <a:p>
            <a:pPr marL="457200" indent="-457200"/>
            <a:r>
              <a:rPr lang="en-US" sz="2400"/>
              <a:t>Entity type</a:t>
            </a:r>
          </a:p>
          <a:p>
            <a:pPr marL="800100" lvl="1" indent="-457200"/>
            <a:r>
              <a:rPr lang="en-US"/>
              <a:t>Logical category</a:t>
            </a:r>
          </a:p>
          <a:p>
            <a:pPr marL="800100" lvl="1" indent="-457200"/>
            <a:r>
              <a:rPr lang="en-US"/>
              <a:t>Objects described with same attributes</a:t>
            </a:r>
          </a:p>
          <a:p>
            <a:pPr marL="800100" lvl="1" indent="-457200"/>
            <a:r>
              <a:rPr lang="en-US"/>
              <a:t>Eg.: Milk, Bread, Chocolate: → Product</a:t>
            </a:r>
          </a:p>
          <a:p>
            <a:pPr marL="457200" indent="-457200"/>
            <a:r>
              <a:rPr lang="en-US" sz="2400"/>
              <a:t>Entity Instance - One specific member of an entity type</a:t>
            </a:r>
          </a:p>
        </p:txBody>
      </p:sp>
      <p:pic>
        <p:nvPicPr>
          <p:cNvPr id="5" name="Picture 6" descr="http://www.foodbankcny.org/files/4513/3494/6728/FreshFoods_Coll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004" y="1181100"/>
            <a:ext cx="5170185" cy="18718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1794755" y="217313"/>
            <a:ext cx="5303638" cy="692551"/>
          </a:xfrm>
        </p:spPr>
        <p:txBody>
          <a:bodyPr/>
          <a:lstStyle/>
          <a:p>
            <a:r>
              <a:rPr lang="en-US" sz="3600"/>
              <a:t>Data Model</a:t>
            </a:r>
            <a:r>
              <a:rPr lang="hu-HU" sz="3600"/>
              <a:t> Elements</a:t>
            </a:r>
          </a:p>
        </p:txBody>
      </p:sp>
      <p:sp>
        <p:nvSpPr>
          <p:cNvPr id="3" name="Content Placeholder 2">
            <a:extLst>
              <a:ext uri="{FF2B5EF4-FFF2-40B4-BE49-F238E27FC236}">
                <a16:creationId xmlns:a16="http://schemas.microsoft.com/office/drawing/2014/main" id="{61BA50B9-6A7F-8E43-AFAE-1FBE0FE0EE36}"/>
              </a:ext>
            </a:extLst>
          </p:cNvPr>
          <p:cNvSpPr>
            <a:spLocks noGrp="1"/>
          </p:cNvSpPr>
          <p:nvPr>
            <p:ph sz="half" idx="2"/>
          </p:nvPr>
        </p:nvSpPr>
        <p:spPr>
          <a:xfrm>
            <a:off x="361949" y="1181100"/>
            <a:ext cx="8448224" cy="3695699"/>
          </a:xfrm>
        </p:spPr>
        <p:txBody>
          <a:bodyPr/>
          <a:lstStyle/>
          <a:p>
            <a:pPr marL="457200" indent="-457200"/>
            <a:r>
              <a:rPr lang="en-US" sz="2400" dirty="0"/>
              <a:t>Attribute </a:t>
            </a:r>
          </a:p>
          <a:p>
            <a:pPr marL="800100" lvl="1" indent="-457200"/>
            <a:r>
              <a:rPr lang="en-US" dirty="0"/>
              <a:t>Piece of information that describes an entity</a:t>
            </a:r>
          </a:p>
          <a:p>
            <a:pPr marL="800100" lvl="1" indent="-457200"/>
            <a:r>
              <a:rPr lang="hu-HU" dirty="0"/>
              <a:t>M</a:t>
            </a:r>
            <a:r>
              <a:rPr lang="en-US" dirty="0" err="1"/>
              <a:t>ultiple</a:t>
            </a:r>
            <a:r>
              <a:rPr lang="en-US" dirty="0"/>
              <a:t> attributes</a:t>
            </a:r>
            <a:br>
              <a:rPr lang="en-US" dirty="0"/>
            </a:br>
            <a:r>
              <a:rPr lang="en-US" dirty="0"/>
              <a:t>Product{Name, price, </a:t>
            </a:r>
            <a:r>
              <a:rPr lang="en-US" dirty="0" err="1"/>
              <a:t>instock</a:t>
            </a:r>
            <a:r>
              <a:rPr lang="en-US" dirty="0"/>
              <a:t>}</a:t>
            </a:r>
          </a:p>
          <a:p>
            <a:pPr marL="457200" indent="-457200"/>
            <a:r>
              <a:rPr lang="en-US" sz="2400" dirty="0"/>
              <a:t>Relationship </a:t>
            </a:r>
          </a:p>
          <a:p>
            <a:pPr marL="800100" lvl="1" indent="-457200"/>
            <a:r>
              <a:rPr lang="en-US" dirty="0"/>
              <a:t>How entities depend on or connect to each other</a:t>
            </a:r>
            <a:endParaRPr lang="en-US" sz="2400" dirty="0"/>
          </a:p>
          <a:p>
            <a:pPr marL="457200" indent="-457200"/>
            <a:r>
              <a:rPr lang="en-US" sz="2400" dirty="0"/>
              <a:t>Entity Key</a:t>
            </a:r>
          </a:p>
          <a:p>
            <a:pPr marL="800100" lvl="1" indent="-457200"/>
            <a:r>
              <a:rPr lang="en-US" dirty="0"/>
              <a:t>A</a:t>
            </a:r>
            <a:r>
              <a:rPr lang="hu-HU" dirty="0" err="1"/>
              <a:t>ttrubute</a:t>
            </a:r>
            <a:r>
              <a:rPr lang="hu-HU" dirty="0"/>
              <a:t> </a:t>
            </a:r>
            <a:r>
              <a:rPr lang="en-US" dirty="0"/>
              <a:t> or a set of </a:t>
            </a:r>
            <a:r>
              <a:rPr lang="hu-HU" dirty="0" err="1"/>
              <a:t>attributes</a:t>
            </a:r>
            <a:r>
              <a:rPr lang="en-US" dirty="0"/>
              <a:t> of an entity that are used to determine identity</a:t>
            </a:r>
          </a:p>
          <a:p>
            <a:pPr marL="800100" lvl="1" indent="-457200"/>
            <a:r>
              <a:rPr lang="en-US" dirty="0"/>
              <a:t>The </a:t>
            </a:r>
            <a:r>
              <a:rPr lang="hu-HU" dirty="0" err="1"/>
              <a:t>attributes</a:t>
            </a:r>
            <a:r>
              <a:rPr lang="en-US" dirty="0"/>
              <a:t> that make up an entity key are chosen at design time.</a:t>
            </a:r>
          </a:p>
          <a:p>
            <a:pPr marL="800100" lvl="1" indent="-457200"/>
            <a:r>
              <a:rPr lang="en-US" dirty="0"/>
              <a:t>The values of entity key </a:t>
            </a:r>
            <a:r>
              <a:rPr lang="hu-HU" dirty="0" err="1"/>
              <a:t>attributes</a:t>
            </a:r>
            <a:r>
              <a:rPr lang="en-US" dirty="0"/>
              <a:t> must uniquely identify an entity instance</a:t>
            </a:r>
          </a:p>
          <a:p>
            <a:pPr marL="800100" lvl="1" indent="-457200"/>
            <a:r>
              <a:rPr lang="en-US" dirty="0"/>
              <a:t>The key value should not be modified</a:t>
            </a:r>
          </a:p>
          <a:p>
            <a:pPr marL="800100" lvl="1" indent="-457200"/>
            <a:endParaRPr lang="hu-HU" dirty="0"/>
          </a:p>
          <a:p>
            <a:pPr marL="0" indent="0">
              <a:buNone/>
            </a:pPr>
            <a:endParaRPr lang="en-US" sz="240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4" name="Picture 6" descr="http://www.foodbankcny.org/files/4513/3494/6728/FreshFoods_Coll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561" y="476100"/>
            <a:ext cx="3894612" cy="14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81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FDF3-4213-BB41-8106-28D9663BAE57}"/>
              </a:ext>
            </a:extLst>
          </p:cNvPr>
          <p:cNvSpPr>
            <a:spLocks noGrp="1"/>
          </p:cNvSpPr>
          <p:nvPr>
            <p:ph type="body" idx="1"/>
          </p:nvPr>
        </p:nvSpPr>
        <p:spPr>
          <a:xfrm>
            <a:off x="2564012" y="202798"/>
            <a:ext cx="5303638" cy="692551"/>
          </a:xfrm>
        </p:spPr>
        <p:txBody>
          <a:bodyPr/>
          <a:lstStyle/>
          <a:p>
            <a:r>
              <a:rPr lang="en-US" sz="3600"/>
              <a:t>Entity-Relationship (ER) Model</a:t>
            </a:r>
          </a:p>
        </p:txBody>
      </p:sp>
      <p:pic>
        <p:nvPicPr>
          <p:cNvPr id="3" name="Kép 2"/>
          <p:cNvPicPr>
            <a:picLocks noChangeAspect="1"/>
          </p:cNvPicPr>
          <p:nvPr/>
        </p:nvPicPr>
        <p:blipFill>
          <a:blip r:embed="rId2"/>
          <a:stretch>
            <a:fillRect/>
          </a:stretch>
        </p:blipFill>
        <p:spPr>
          <a:xfrm>
            <a:off x="1791154" y="1258433"/>
            <a:ext cx="5619750" cy="3381375"/>
          </a:xfrm>
          <a:prstGeom prst="rect">
            <a:avLst/>
          </a:prstGeom>
        </p:spPr>
      </p:pic>
    </p:spTree>
    <p:extLst>
      <p:ext uri="{BB962C8B-B14F-4D97-AF65-F5344CB8AC3E}">
        <p14:creationId xmlns:p14="http://schemas.microsoft.com/office/powerpoint/2010/main" val="24536553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infopath/2007/PartnerControls"/>
    <ds:schemaRef ds:uri="http://schemas.openxmlformats.org/package/2006/metadata/core-properties"/>
    <ds:schemaRef ds:uri="http://purl.org/dc/dcmitype/"/>
    <ds:schemaRef ds:uri="http://purl.org/dc/terms/"/>
    <ds:schemaRef ds:uri="http://www.w3.org/XML/1998/namespace"/>
    <ds:schemaRef ds:uri="http://schemas.microsoft.com/office/2006/metadata/properties"/>
    <ds:schemaRef ds:uri="http://schemas.microsoft.com/office/2006/documentManagement/types"/>
    <ds:schemaRef ds:uri="http://schemas.microsoft.com/sharepoint/v3"/>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2758</TotalTime>
  <Words>2644</Words>
  <Application>Microsoft Office PowerPoint</Application>
  <PresentationFormat>Diavetítés a képernyőre (16:9 oldalarány)</PresentationFormat>
  <Paragraphs>373</Paragraphs>
  <Slides>37</Slides>
  <Notes>16</Notes>
  <HiddenSlides>0</HiddenSlides>
  <MMClips>0</MMClips>
  <ScaleCrop>false</ScaleCrop>
  <HeadingPairs>
    <vt:vector size="6" baseType="variant">
      <vt:variant>
        <vt:lpstr>Használt betűtípusok</vt:lpstr>
      </vt:variant>
      <vt:variant>
        <vt:i4>12</vt:i4>
      </vt:variant>
      <vt:variant>
        <vt:lpstr>Téma</vt:lpstr>
      </vt:variant>
      <vt:variant>
        <vt:i4>2</vt:i4>
      </vt:variant>
      <vt:variant>
        <vt:lpstr>Diacímek</vt:lpstr>
      </vt:variant>
      <vt:variant>
        <vt:i4>37</vt:i4>
      </vt:variant>
    </vt:vector>
  </HeadingPairs>
  <TitlesOfParts>
    <vt:vector size="51" baseType="lpstr">
      <vt:lpstr>Arial</vt:lpstr>
      <vt:lpstr>Arial Black</vt:lpstr>
      <vt:lpstr>Arial Unicode MS</vt:lpstr>
      <vt:lpstr>Arial-BoldMT</vt:lpstr>
      <vt:lpstr>Calibri</vt:lpstr>
      <vt:lpstr>Open Sans</vt:lpstr>
      <vt:lpstr>Open Sans Light</vt:lpstr>
      <vt:lpstr>Times New Roman</vt:lpstr>
      <vt:lpstr>Trebuchet MS</vt:lpstr>
      <vt:lpstr>Tw Cen MT</vt:lpstr>
      <vt:lpstr>Wingdings</vt:lpstr>
      <vt:lpstr>Wingdings 2</vt:lpstr>
      <vt:lpstr>2_Office Theme</vt:lpstr>
      <vt:lpstr>3_Office Theme</vt:lpstr>
      <vt:lpstr>Database fundamentals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Relations</vt:lpstr>
      <vt:lpstr>Relations</vt:lpstr>
      <vt:lpstr>PowerPoint-bemutató</vt:lpstr>
      <vt:lpstr>Relations</vt:lpstr>
      <vt:lpstr>PowerPoint-bemutató</vt:lpstr>
      <vt:lpstr>Relations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Andras_Nagy2@epam.com</dc:creator>
  <cp:lastModifiedBy>Dr. Fleiner Rita</cp:lastModifiedBy>
  <cp:revision>151</cp:revision>
  <dcterms:created xsi:type="dcterms:W3CDTF">2016-07-14T07:18:26Z</dcterms:created>
  <dcterms:modified xsi:type="dcterms:W3CDTF">2023-02-24T09:58:03Z</dcterms:modified>
</cp:coreProperties>
</file>