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gif" ContentType="image/gif"/>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8" r:id="rId1"/>
  </p:sldMasterIdLst>
  <p:notesMasterIdLst>
    <p:notesMasterId r:id="rId57"/>
  </p:notesMasterIdLst>
  <p:sldIdLst>
    <p:sldId id="256" r:id="rId2"/>
    <p:sldId id="360" r:id="rId3"/>
    <p:sldId id="538" r:id="rId4"/>
    <p:sldId id="512" r:id="rId5"/>
    <p:sldId id="513" r:id="rId6"/>
    <p:sldId id="514" r:id="rId7"/>
    <p:sldId id="515" r:id="rId8"/>
    <p:sldId id="516" r:id="rId9"/>
    <p:sldId id="517" r:id="rId10"/>
    <p:sldId id="518" r:id="rId11"/>
    <p:sldId id="523" r:id="rId12"/>
    <p:sldId id="519" r:id="rId13"/>
    <p:sldId id="520" r:id="rId14"/>
    <p:sldId id="521" r:id="rId15"/>
    <p:sldId id="522" r:id="rId16"/>
    <p:sldId id="540" r:id="rId17"/>
    <p:sldId id="524" r:id="rId18"/>
    <p:sldId id="525" r:id="rId19"/>
    <p:sldId id="526" r:id="rId20"/>
    <p:sldId id="527" r:id="rId21"/>
    <p:sldId id="528" r:id="rId22"/>
    <p:sldId id="539" r:id="rId23"/>
    <p:sldId id="483" r:id="rId24"/>
    <p:sldId id="454" r:id="rId25"/>
    <p:sldId id="486" r:id="rId26"/>
    <p:sldId id="487" r:id="rId27"/>
    <p:sldId id="488" r:id="rId28"/>
    <p:sldId id="489" r:id="rId29"/>
    <p:sldId id="490" r:id="rId30"/>
    <p:sldId id="491" r:id="rId31"/>
    <p:sldId id="510" r:id="rId32"/>
    <p:sldId id="511" r:id="rId33"/>
    <p:sldId id="493" r:id="rId34"/>
    <p:sldId id="494" r:id="rId35"/>
    <p:sldId id="496" r:id="rId36"/>
    <p:sldId id="497" r:id="rId37"/>
    <p:sldId id="498" r:id="rId38"/>
    <p:sldId id="499" r:id="rId39"/>
    <p:sldId id="500" r:id="rId40"/>
    <p:sldId id="501" r:id="rId41"/>
    <p:sldId id="502" r:id="rId42"/>
    <p:sldId id="503" r:id="rId43"/>
    <p:sldId id="505" r:id="rId44"/>
    <p:sldId id="506" r:id="rId45"/>
    <p:sldId id="507" r:id="rId46"/>
    <p:sldId id="508" r:id="rId47"/>
    <p:sldId id="541" r:id="rId48"/>
    <p:sldId id="529" r:id="rId49"/>
    <p:sldId id="530" r:id="rId50"/>
    <p:sldId id="531" r:id="rId51"/>
    <p:sldId id="532" r:id="rId52"/>
    <p:sldId id="533" r:id="rId53"/>
    <p:sldId id="534" r:id="rId54"/>
    <p:sldId id="535" r:id="rId55"/>
    <p:sldId id="536" r:id="rId5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74485" autoAdjust="0"/>
  </p:normalViewPr>
  <p:slideViewPr>
    <p:cSldViewPr snapToObjects="1">
      <p:cViewPr varScale="1">
        <p:scale>
          <a:sx n="63" d="100"/>
          <a:sy n="63" d="100"/>
        </p:scale>
        <p:origin x="749" y="5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napToObjects="1">
      <p:cViewPr varScale="1">
        <p:scale>
          <a:sx n="86" d="100"/>
          <a:sy n="86" d="100"/>
        </p:scale>
        <p:origin x="3786"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image" Target="../media/image5.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Élőfej hely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hu-HU"/>
          </a:p>
        </p:txBody>
      </p:sp>
      <p:sp>
        <p:nvSpPr>
          <p:cNvPr id="3" name="Dátum hely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E1230F8-2015-46AC-9C15-B08EDE877F5D}" type="datetimeFigureOut">
              <a:rPr lang="hu-HU" smtClean="0"/>
              <a:t>2023. 03. 05.</a:t>
            </a:fld>
            <a:endParaRPr lang="hu-HU"/>
          </a:p>
        </p:txBody>
      </p:sp>
      <p:sp>
        <p:nvSpPr>
          <p:cNvPr id="4" name="Diakép helye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hu-HU"/>
          </a:p>
        </p:txBody>
      </p:sp>
      <p:sp>
        <p:nvSpPr>
          <p:cNvPr id="5" name="Jegyzetek helye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6" name="Élőláb hely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hu-HU"/>
          </a:p>
        </p:txBody>
      </p:sp>
      <p:sp>
        <p:nvSpPr>
          <p:cNvPr id="7" name="Dia számának hely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DA5C11E-540C-488B-B718-84796C0B45F1}" type="slidenum">
              <a:rPr lang="hu-HU" smtClean="0"/>
              <a:t>‹#›</a:t>
            </a:fld>
            <a:endParaRPr lang="hu-HU"/>
          </a:p>
        </p:txBody>
      </p:sp>
    </p:spTree>
    <p:extLst>
      <p:ext uri="{BB962C8B-B14F-4D97-AF65-F5344CB8AC3E}">
        <p14:creationId xmlns:p14="http://schemas.microsoft.com/office/powerpoint/2010/main" val="40365856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endParaRPr lang="hu-HU"/>
          </a:p>
        </p:txBody>
      </p:sp>
      <p:sp>
        <p:nvSpPr>
          <p:cNvPr id="4" name="Dia számának helye 3"/>
          <p:cNvSpPr>
            <a:spLocks noGrp="1"/>
          </p:cNvSpPr>
          <p:nvPr>
            <p:ph type="sldNum" sz="quarter" idx="10"/>
          </p:nvPr>
        </p:nvSpPr>
        <p:spPr/>
        <p:txBody>
          <a:bodyPr/>
          <a:lstStyle/>
          <a:p>
            <a:fld id="{CDA5C11E-540C-488B-B718-84796C0B45F1}" type="slidenum">
              <a:rPr lang="hu-HU" smtClean="0"/>
              <a:t>1</a:t>
            </a:fld>
            <a:endParaRPr lang="hu-HU"/>
          </a:p>
        </p:txBody>
      </p:sp>
    </p:spTree>
    <p:extLst>
      <p:ext uri="{BB962C8B-B14F-4D97-AF65-F5344CB8AC3E}">
        <p14:creationId xmlns:p14="http://schemas.microsoft.com/office/powerpoint/2010/main" val="41123891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a:xfrm>
            <a:off x="1143000" y="685800"/>
            <a:ext cx="4572000" cy="3429000"/>
          </a:xfrm>
        </p:spPr>
      </p:sp>
      <p:sp>
        <p:nvSpPr>
          <p:cNvPr id="3" name="Jegyzetek helye 2"/>
          <p:cNvSpPr>
            <a:spLocks noGrp="1"/>
          </p:cNvSpPr>
          <p:nvPr>
            <p:ph type="body" idx="1"/>
          </p:nvPr>
        </p:nvSpPr>
        <p:spPr/>
        <p:txBody>
          <a:bodyPr/>
          <a:lstStyle/>
          <a:p>
            <a:r>
              <a:rPr lang="hu-HU" altLang="en-US" dirty="0" smtClean="0"/>
              <a:t>Kapcsolódáskor egy munkamenet</a:t>
            </a:r>
            <a:r>
              <a:rPr lang="en-US" altLang="en-US" dirty="0" smtClean="0"/>
              <a:t> </a:t>
            </a:r>
            <a:r>
              <a:rPr lang="hu-HU" altLang="en-US" dirty="0" smtClean="0"/>
              <a:t>(</a:t>
            </a:r>
            <a:r>
              <a:rPr lang="en-US" altLang="en-US" dirty="0" smtClean="0"/>
              <a:t>session</a:t>
            </a:r>
            <a:r>
              <a:rPr lang="hu-HU" altLang="en-US" dirty="0" smtClean="0"/>
              <a:t>) kezdődik.</a:t>
            </a:r>
            <a:r>
              <a:rPr lang="en-US" altLang="en-US" dirty="0" smtClean="0"/>
              <a:t> </a:t>
            </a:r>
            <a:r>
              <a:rPr lang="hu-HU" altLang="en-US" dirty="0" smtClean="0"/>
              <a:t>A munkamenet a felhasználó bejelentkezésével (</a:t>
            </a:r>
            <a:r>
              <a:rPr lang="hu-HU" altLang="en-US" dirty="0" err="1" smtClean="0"/>
              <a:t>autentikáció</a:t>
            </a:r>
            <a:r>
              <a:rPr lang="hu-HU" altLang="en-US" dirty="0" smtClean="0"/>
              <a:t> érvényes felhasználónévvel és jelszóval) kezdődik és a kilépéséig vagy egy abnormális megszakításig tart.</a:t>
            </a:r>
          </a:p>
          <a:p>
            <a:r>
              <a:rPr lang="hu-HU" altLang="en-US" dirty="0" smtClean="0"/>
              <a:t>Egy felhasználó több munkamenetet is indíthat. Ehhez szükséges, hogy az Oracle szerver elérhető, használható legyen. (Néhány adminisztrációs eszközhöz még ez sem szükséges).</a:t>
            </a:r>
            <a:endParaRPr lang="en-US" altLang="en-US" dirty="0" smtClean="0"/>
          </a:p>
          <a:p>
            <a:r>
              <a:rPr lang="en-US" altLang="en-US" dirty="0" smtClean="0"/>
              <a:t>A </a:t>
            </a:r>
            <a:r>
              <a:rPr lang="hu-HU" altLang="en-US" dirty="0" smtClean="0"/>
              <a:t>kapcsolat (</a:t>
            </a:r>
            <a:r>
              <a:rPr lang="hu-HU" altLang="en-US" dirty="0" err="1" smtClean="0"/>
              <a:t>connection</a:t>
            </a:r>
            <a:r>
              <a:rPr lang="hu-HU" altLang="en-US" dirty="0" smtClean="0"/>
              <a:t>) egy kommunikációs útvonal a felhasználó folyamat és az Oracle szerver között.</a:t>
            </a:r>
          </a:p>
          <a:p>
            <a:endParaRPr lang="hu-HU" sz="1200" b="0" i="0" u="none" strike="noStrike" kern="1200" baseline="0" dirty="0" smtClean="0">
              <a:solidFill>
                <a:schemeClr val="tx1"/>
              </a:solidFill>
              <a:latin typeface="+mn-lt"/>
              <a:ea typeface="+mn-ea"/>
              <a:cs typeface="+mn-cs"/>
            </a:endParaRPr>
          </a:p>
          <a:p>
            <a:endParaRPr lang="hu-HU"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Connections </a:t>
            </a:r>
            <a:r>
              <a:rPr lang="en-US" sz="1200" b="0" i="0" u="none" strike="noStrike" kern="1200" baseline="0" dirty="0">
                <a:solidFill>
                  <a:schemeClr val="tx1"/>
                </a:solidFill>
                <a:latin typeface="+mn-lt"/>
                <a:ea typeface="+mn-ea"/>
                <a:cs typeface="+mn-cs"/>
              </a:rPr>
              <a:t>and sessions are closely related to user processes but are very different in meaning. A </a:t>
            </a:r>
            <a:r>
              <a:rPr lang="en-US" sz="1200" b="0" i="1" u="none" strike="noStrike" kern="1200" baseline="0" dirty="0">
                <a:solidFill>
                  <a:schemeClr val="tx1"/>
                </a:solidFill>
                <a:latin typeface="+mn-lt"/>
                <a:ea typeface="+mn-ea"/>
                <a:cs typeface="+mn-cs"/>
              </a:rPr>
              <a:t>connection </a:t>
            </a:r>
            <a:r>
              <a:rPr lang="en-US" sz="1200" b="0" i="0" u="none" strike="noStrike" kern="1200" baseline="0" dirty="0">
                <a:solidFill>
                  <a:schemeClr val="tx1"/>
                </a:solidFill>
                <a:latin typeface="+mn-lt"/>
                <a:ea typeface="+mn-ea"/>
                <a:cs typeface="+mn-cs"/>
              </a:rPr>
              <a:t>is a communication pathway between a user process and an Oracle Database instance. A communication pathway is established using available </a:t>
            </a:r>
            <a:r>
              <a:rPr lang="en-US" sz="1200" b="0" i="0" u="none" strike="noStrike" kern="1200" baseline="0" dirty="0" err="1">
                <a:solidFill>
                  <a:schemeClr val="tx1"/>
                </a:solidFill>
                <a:latin typeface="+mn-lt"/>
                <a:ea typeface="+mn-ea"/>
                <a:cs typeface="+mn-cs"/>
              </a:rPr>
              <a:t>interprocess</a:t>
            </a:r>
            <a:r>
              <a:rPr lang="en-US" sz="1200" b="0" i="0" u="none" strike="noStrike" kern="1200" baseline="0" dirty="0">
                <a:solidFill>
                  <a:schemeClr val="tx1"/>
                </a:solidFill>
                <a:latin typeface="+mn-lt"/>
                <a:ea typeface="+mn-ea"/>
                <a:cs typeface="+mn-cs"/>
              </a:rPr>
              <a:t> communication mechanisms (on a computer that runs both the user process and Oracle Database) or network software (when different computers run the database application and Oracle Database, and communicate through a network). A </a:t>
            </a:r>
            <a:r>
              <a:rPr lang="en-US" sz="1200" b="0" i="1" u="none" strike="noStrike" kern="1200" baseline="0" dirty="0">
                <a:solidFill>
                  <a:schemeClr val="tx1"/>
                </a:solidFill>
                <a:latin typeface="+mn-lt"/>
                <a:ea typeface="+mn-ea"/>
                <a:cs typeface="+mn-cs"/>
              </a:rPr>
              <a:t>session </a:t>
            </a:r>
            <a:r>
              <a:rPr lang="en-US" sz="1200" b="0" i="0" u="none" strike="noStrike" kern="1200" baseline="0" dirty="0">
                <a:solidFill>
                  <a:schemeClr val="tx1"/>
                </a:solidFill>
                <a:latin typeface="+mn-lt"/>
                <a:ea typeface="+mn-ea"/>
                <a:cs typeface="+mn-cs"/>
              </a:rPr>
              <a:t>represents the state of a current user login to the database instance. For example, when a user starts SQL*Plus, the user must provide a valid username and password, and then a session is established for that user. A session lasts from the time a user connects until the user disconnects or exits the database application. Multiple sessions can be created and exist concurrently for a single Oracle database user using the same username. For example, a user with the username/password of HR/HR can connect to the same Oracle Database instance several times. </a:t>
            </a:r>
            <a:endParaRPr lang="hu-HU" dirty="0"/>
          </a:p>
        </p:txBody>
      </p:sp>
      <p:sp>
        <p:nvSpPr>
          <p:cNvPr id="4" name="Dia számának helye 3"/>
          <p:cNvSpPr>
            <a:spLocks noGrp="1"/>
          </p:cNvSpPr>
          <p:nvPr>
            <p:ph type="sldNum" sz="quarter" idx="10"/>
          </p:nvPr>
        </p:nvSpPr>
        <p:spPr/>
        <p:txBody>
          <a:bodyPr/>
          <a:lstStyle/>
          <a:p>
            <a:fld id="{7AF31675-62E4-471D-8BEA-29D417FAC62B}" type="slidenum">
              <a:rPr lang="en-US" smtClean="0"/>
              <a:pPr/>
              <a:t>27</a:t>
            </a:fld>
            <a:endParaRPr lang="en-US"/>
          </a:p>
        </p:txBody>
      </p:sp>
    </p:spTree>
    <p:extLst>
      <p:ext uri="{BB962C8B-B14F-4D97-AF65-F5344CB8AC3E}">
        <p14:creationId xmlns:p14="http://schemas.microsoft.com/office/powerpoint/2010/main" val="6884576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ltLang="en-US">
                <a:solidFill>
                  <a:srgbClr val="000000"/>
                </a:solidFill>
              </a:rPr>
              <a:t>Oracle Database 10</a:t>
            </a:r>
            <a:r>
              <a:rPr lang="en-US" altLang="en-US" i="1">
                <a:solidFill>
                  <a:srgbClr val="000000"/>
                </a:solidFill>
              </a:rPr>
              <a:t>g</a:t>
            </a:r>
            <a:r>
              <a:rPr lang="en-US" altLang="en-US">
                <a:solidFill>
                  <a:srgbClr val="000000"/>
                </a:solidFill>
              </a:rPr>
              <a:t>: SQL Fundamentals II   D-</a:t>
            </a:r>
            <a:fld id="{45B0E315-750D-4F87-90D6-F8207E12A1F1}" type="slidenum">
              <a:rPr lang="en-US" altLang="en-US">
                <a:solidFill>
                  <a:srgbClr val="000000"/>
                </a:solidFill>
              </a:rPr>
              <a:pPr/>
              <a:t>29</a:t>
            </a:fld>
            <a:endParaRPr lang="en-US" altLang="en-US" sz="1200">
              <a:solidFill>
                <a:srgbClr val="000000"/>
              </a:solidFill>
            </a:endParaRPr>
          </a:p>
        </p:txBody>
      </p:sp>
      <p:sp>
        <p:nvSpPr>
          <p:cNvPr id="301060" name="Rectangle 4"/>
          <p:cNvSpPr>
            <a:spLocks noGrp="1" noRot="1" noChangeAspect="1" noChangeArrowheads="1" noTextEdit="1"/>
          </p:cNvSpPr>
          <p:nvPr>
            <p:ph type="sldImg"/>
          </p:nvPr>
        </p:nvSpPr>
        <p:spPr>
          <a:xfrm>
            <a:off x="1143000" y="685800"/>
            <a:ext cx="4572000" cy="3429000"/>
          </a:xfrm>
          <a:ln/>
        </p:spPr>
      </p:sp>
      <p:sp>
        <p:nvSpPr>
          <p:cNvPr id="301061" name="Rectangle 5"/>
          <p:cNvSpPr>
            <a:spLocks noGrp="1" noChangeArrowheads="1"/>
          </p:cNvSpPr>
          <p:nvPr>
            <p:ph type="body" idx="1"/>
          </p:nvPr>
        </p:nvSpPr>
        <p:spPr/>
        <p:txBody>
          <a:bodyPr/>
          <a:lstStyle/>
          <a:p>
            <a:r>
              <a:rPr lang="en-US" altLang="en-US" dirty="0"/>
              <a:t>Components Used to Process SQL</a:t>
            </a:r>
          </a:p>
          <a:p>
            <a:pPr lvl="1"/>
            <a:r>
              <a:rPr lang="en-US" altLang="en-US" dirty="0"/>
              <a:t>Not all of the components of an Oracle instance are used to process SQL statements. The user and server processes are used to connect a user to an Oracle instance. These processes are not part of the Oracle instance, but are required to process a SQL statement.</a:t>
            </a:r>
          </a:p>
          <a:p>
            <a:pPr lvl="1"/>
            <a:r>
              <a:rPr lang="en-US" altLang="en-US" dirty="0"/>
              <a:t>Some of the background processes, SGA structures, and database files are used to process SQL statements. Depending on the type of SQL statement, different components are used:</a:t>
            </a:r>
          </a:p>
          <a:p>
            <a:pPr lvl="2"/>
            <a:r>
              <a:rPr lang="en-US" altLang="en-US" dirty="0"/>
              <a:t>Queries require additional processing to return rows to the user.</a:t>
            </a:r>
          </a:p>
          <a:p>
            <a:pPr lvl="2"/>
            <a:r>
              <a:rPr lang="en-US" altLang="en-US" dirty="0"/>
              <a:t>Data manipulation language (DML) statements require additional processing to log the changes made to the data.</a:t>
            </a:r>
          </a:p>
          <a:p>
            <a:pPr lvl="2"/>
            <a:r>
              <a:rPr lang="en-US" altLang="en-US" dirty="0"/>
              <a:t>Commit processing ensures that the modified data in a transaction can be recovered.</a:t>
            </a:r>
          </a:p>
          <a:p>
            <a:pPr lvl="1"/>
            <a:r>
              <a:rPr lang="en-US" altLang="en-US" dirty="0"/>
              <a:t>Some required background processes do not directly participate in processing a SQL statement but are used to improve performance and to recover the database.</a:t>
            </a:r>
          </a:p>
          <a:p>
            <a:pPr lvl="1"/>
            <a:r>
              <a:rPr lang="en-US" altLang="en-US" dirty="0"/>
              <a:t>The optional background process, </a:t>
            </a:r>
            <a:r>
              <a:rPr lang="en-US" altLang="en-US" dirty="0">
                <a:solidFill>
                  <a:schemeClr val="tx1"/>
                </a:solidFill>
              </a:rPr>
              <a:t>ARC0</a:t>
            </a:r>
            <a:r>
              <a:rPr lang="en-US" altLang="en-US" dirty="0"/>
              <a:t>, is used to ensure that a production database can be recovered.</a:t>
            </a:r>
          </a:p>
        </p:txBody>
      </p:sp>
    </p:spTree>
    <p:extLst>
      <p:ext uri="{BB962C8B-B14F-4D97-AF65-F5344CB8AC3E}">
        <p14:creationId xmlns:p14="http://schemas.microsoft.com/office/powerpoint/2010/main" val="16934787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a:xfrm>
            <a:off x="1143000" y="685800"/>
            <a:ext cx="4572000" cy="3429000"/>
          </a:xfrm>
        </p:spPr>
      </p:sp>
      <p:sp>
        <p:nvSpPr>
          <p:cNvPr id="3" name="Jegyzetek helye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The following example describes Oracle database operations at the most basic level. It illustrates an Oracle database configuration in which the user and associated server process are on separate computers, connected through a network. </a:t>
            </a:r>
          </a:p>
          <a:p>
            <a:r>
              <a:rPr lang="en-US" sz="1200" b="0" i="0" u="none" strike="noStrike" kern="1200" baseline="0" dirty="0">
                <a:solidFill>
                  <a:schemeClr val="tx1"/>
                </a:solidFill>
                <a:latin typeface="+mn-lt"/>
                <a:ea typeface="+mn-ea"/>
                <a:cs typeface="+mn-cs"/>
              </a:rPr>
              <a:t>1. An instance has started on a node where Oracle Database is installed, often called the </a:t>
            </a:r>
            <a:r>
              <a:rPr lang="en-US" sz="1200" b="0" i="1" u="none" strike="noStrike" kern="1200" baseline="0" dirty="0">
                <a:solidFill>
                  <a:schemeClr val="tx1"/>
                </a:solidFill>
                <a:latin typeface="+mn-lt"/>
                <a:ea typeface="+mn-ea"/>
                <a:cs typeface="+mn-cs"/>
              </a:rPr>
              <a:t>host </a:t>
            </a:r>
            <a:r>
              <a:rPr lang="en-US" sz="1200" b="0" i="0" u="none" strike="noStrike" kern="1200" baseline="0" dirty="0">
                <a:solidFill>
                  <a:schemeClr val="tx1"/>
                </a:solidFill>
                <a:latin typeface="+mn-lt"/>
                <a:ea typeface="+mn-ea"/>
                <a:cs typeface="+mn-cs"/>
              </a:rPr>
              <a:t>or </a:t>
            </a:r>
            <a:r>
              <a:rPr lang="en-US" sz="1200" b="0" i="1" u="none" strike="noStrike" kern="1200" baseline="0" dirty="0">
                <a:solidFill>
                  <a:schemeClr val="tx1"/>
                </a:solidFill>
                <a:latin typeface="+mn-lt"/>
                <a:ea typeface="+mn-ea"/>
                <a:cs typeface="+mn-cs"/>
              </a:rPr>
              <a:t>database server</a:t>
            </a:r>
            <a:r>
              <a:rPr lang="en-US" sz="1200" b="0" i="0" u="none" strike="noStrike" kern="1200" baseline="0" dirty="0">
                <a:solidFill>
                  <a:schemeClr val="tx1"/>
                </a:solidFill>
                <a:latin typeface="+mn-lt"/>
                <a:ea typeface="+mn-ea"/>
                <a:cs typeface="+mn-cs"/>
              </a:rPr>
              <a:t>. </a:t>
            </a:r>
          </a:p>
          <a:p>
            <a:r>
              <a:rPr lang="en-US" sz="1200" b="0" i="0" u="none" strike="noStrike" kern="1200" baseline="0" dirty="0">
                <a:solidFill>
                  <a:schemeClr val="tx1"/>
                </a:solidFill>
                <a:latin typeface="+mn-lt"/>
                <a:ea typeface="+mn-ea"/>
                <a:cs typeface="+mn-cs"/>
              </a:rPr>
              <a:t>2. A user starts an application spawning a user process. The application attempts to establish a connection to the server. (The connection may be local, client/server, or a three-tier connection from a middle tier.) </a:t>
            </a:r>
          </a:p>
          <a:p>
            <a:r>
              <a:rPr lang="en-US" sz="1200" b="0" i="0" u="none" strike="noStrike" kern="1200" baseline="0" dirty="0">
                <a:solidFill>
                  <a:schemeClr val="tx1"/>
                </a:solidFill>
                <a:latin typeface="+mn-lt"/>
                <a:ea typeface="+mn-ea"/>
                <a:cs typeface="+mn-cs"/>
              </a:rPr>
              <a:t>3. The server runs a listener that has the appropriate Oracle Net Services handler. The listener detects the connection request from the application and creates a dedicated server process on behalf of the user process. </a:t>
            </a:r>
          </a:p>
          <a:p>
            <a:r>
              <a:rPr lang="en-US" sz="1200" b="0" i="0" u="none" strike="noStrike" kern="1200" baseline="0" dirty="0">
                <a:solidFill>
                  <a:schemeClr val="tx1"/>
                </a:solidFill>
                <a:latin typeface="+mn-lt"/>
                <a:ea typeface="+mn-ea"/>
                <a:cs typeface="+mn-cs"/>
              </a:rPr>
              <a:t>4. The user runs a DML-type SQL statement and commits the transaction. For example, the user changes the address of a customer in a table and commits the change. </a:t>
            </a:r>
          </a:p>
          <a:p>
            <a:r>
              <a:rPr lang="en-US" sz="1200" b="0" i="0" u="none" strike="noStrike" kern="1200" baseline="0" dirty="0">
                <a:solidFill>
                  <a:schemeClr val="tx1"/>
                </a:solidFill>
                <a:latin typeface="+mn-lt"/>
                <a:ea typeface="+mn-ea"/>
                <a:cs typeface="+mn-cs"/>
              </a:rPr>
              <a:t>5. The server process receives the statement and checks the shared pool (an SGA component) for any shared SQL area that contains an identical SQL statement. If a shared SQL area is found, the server process checks the user’s access privileges to the requested data, and the existing shared SQL area is used to process the statement. If a </a:t>
            </a:r>
          </a:p>
          <a:p>
            <a:r>
              <a:rPr lang="en-US" sz="1200" b="0" i="0" u="none" strike="noStrike" kern="1200" baseline="0" dirty="0">
                <a:solidFill>
                  <a:schemeClr val="tx1"/>
                </a:solidFill>
                <a:latin typeface="+mn-lt"/>
                <a:ea typeface="+mn-ea"/>
                <a:cs typeface="+mn-cs"/>
              </a:rPr>
              <a:t>shared SQL area is not found, a new shared SQL area is allocated for the statement so that it can be parsed and processed. </a:t>
            </a:r>
            <a:endParaRPr lang="hu-HU" dirty="0"/>
          </a:p>
        </p:txBody>
      </p:sp>
      <p:sp>
        <p:nvSpPr>
          <p:cNvPr id="4" name="Dia számának helye 3"/>
          <p:cNvSpPr>
            <a:spLocks noGrp="1"/>
          </p:cNvSpPr>
          <p:nvPr>
            <p:ph type="sldNum" sz="quarter" idx="10"/>
          </p:nvPr>
        </p:nvSpPr>
        <p:spPr/>
        <p:txBody>
          <a:bodyPr/>
          <a:lstStyle/>
          <a:p>
            <a:fld id="{7AF31675-62E4-471D-8BEA-29D417FAC62B}" type="slidenum">
              <a:rPr lang="en-US" smtClean="0"/>
              <a:pPr/>
              <a:t>31</a:t>
            </a:fld>
            <a:endParaRPr lang="en-US"/>
          </a:p>
        </p:txBody>
      </p:sp>
    </p:spTree>
    <p:extLst>
      <p:ext uri="{BB962C8B-B14F-4D97-AF65-F5344CB8AC3E}">
        <p14:creationId xmlns:p14="http://schemas.microsoft.com/office/powerpoint/2010/main" val="15135120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ltLang="en-US">
                <a:solidFill>
                  <a:srgbClr val="000000"/>
                </a:solidFill>
              </a:rPr>
              <a:t>Oracle Database 10</a:t>
            </a:r>
            <a:r>
              <a:rPr lang="en-US" altLang="en-US" i="1">
                <a:solidFill>
                  <a:srgbClr val="000000"/>
                </a:solidFill>
              </a:rPr>
              <a:t>g</a:t>
            </a:r>
            <a:r>
              <a:rPr lang="en-US" altLang="en-US">
                <a:solidFill>
                  <a:srgbClr val="000000"/>
                </a:solidFill>
              </a:rPr>
              <a:t>: SQL Fundamentals II   D-</a:t>
            </a:r>
            <a:fld id="{E1A682C8-B139-4E8B-A804-6EBF37FA2A22}" type="slidenum">
              <a:rPr lang="en-US" altLang="en-US">
                <a:solidFill>
                  <a:srgbClr val="000000"/>
                </a:solidFill>
              </a:rPr>
              <a:pPr/>
              <a:t>32</a:t>
            </a:fld>
            <a:endParaRPr lang="en-US" altLang="en-US" sz="1200">
              <a:solidFill>
                <a:srgbClr val="000000"/>
              </a:solidFill>
            </a:endParaRPr>
          </a:p>
        </p:txBody>
      </p:sp>
      <p:sp>
        <p:nvSpPr>
          <p:cNvPr id="397314" name="Rectangle 2"/>
          <p:cNvSpPr>
            <a:spLocks noGrp="1" noRot="1" noChangeAspect="1" noChangeArrowheads="1" noTextEdit="1"/>
          </p:cNvSpPr>
          <p:nvPr>
            <p:ph type="sldImg"/>
          </p:nvPr>
        </p:nvSpPr>
        <p:spPr>
          <a:xfrm>
            <a:off x="1143000" y="685800"/>
            <a:ext cx="4572000" cy="3429000"/>
          </a:xfrm>
          <a:ln/>
        </p:spPr>
      </p:sp>
      <p:sp>
        <p:nvSpPr>
          <p:cNvPr id="397315" name="Rectangle 3"/>
          <p:cNvSpPr>
            <a:spLocks noGrp="1" noChangeArrowheads="1"/>
          </p:cNvSpPr>
          <p:nvPr>
            <p:ph type="body" idx="1"/>
          </p:nvPr>
        </p:nvSpPr>
        <p:spPr/>
        <p:txBody>
          <a:bodyPr/>
          <a:lstStyle/>
          <a:p>
            <a:r>
              <a:rPr lang="hu-HU" altLang="en-US" dirty="0" smtClean="0"/>
              <a:t>3 féle szempontból vizsgálhatnánk</a:t>
            </a:r>
          </a:p>
          <a:p>
            <a:endParaRPr lang="hu-HU" altLang="en-US" dirty="0" smtClean="0"/>
          </a:p>
          <a:p>
            <a:r>
              <a:rPr lang="en-US" altLang="en-US" dirty="0" smtClean="0"/>
              <a:t>Oracle </a:t>
            </a:r>
            <a:r>
              <a:rPr lang="en-US" altLang="en-US" dirty="0"/>
              <a:t>Database Architecture: Overview</a:t>
            </a:r>
          </a:p>
          <a:p>
            <a:pPr lvl="1"/>
            <a:r>
              <a:rPr lang="en-US" altLang="en-US" dirty="0"/>
              <a:t>The Oracle database consists of two main components</a:t>
            </a:r>
            <a:r>
              <a:rPr lang="en-US" altLang="en-US" dirty="0">
                <a:cs typeface="Times New Roman" panose="02020603050405020304" pitchFamily="18" charset="0"/>
              </a:rPr>
              <a:t>—</a:t>
            </a:r>
            <a:r>
              <a:rPr lang="en-US" altLang="en-US" dirty="0"/>
              <a:t>the instance and the database itself. </a:t>
            </a:r>
          </a:p>
          <a:p>
            <a:pPr lvl="2"/>
            <a:r>
              <a:rPr lang="en-US" altLang="en-US" dirty="0"/>
              <a:t>The database consists of the physical files such as:</a:t>
            </a:r>
          </a:p>
          <a:p>
            <a:pPr lvl="3"/>
            <a:r>
              <a:rPr lang="en-US" altLang="en-US" dirty="0"/>
              <a:t>The control file where the database configuration is stored</a:t>
            </a:r>
          </a:p>
          <a:p>
            <a:pPr lvl="3"/>
            <a:r>
              <a:rPr lang="en-US" altLang="en-US" dirty="0"/>
              <a:t>The redo log files that have information required for database recovery</a:t>
            </a:r>
          </a:p>
          <a:p>
            <a:pPr lvl="3"/>
            <a:r>
              <a:rPr lang="en-US" altLang="en-US" dirty="0"/>
              <a:t>The data files where all data is stored</a:t>
            </a:r>
          </a:p>
          <a:p>
            <a:pPr lvl="3"/>
            <a:r>
              <a:rPr lang="en-US" altLang="en-US" dirty="0"/>
              <a:t>The parameter file which contains the parameters that control the size and properties of an instance</a:t>
            </a:r>
          </a:p>
          <a:p>
            <a:pPr lvl="3"/>
            <a:r>
              <a:rPr lang="en-US" altLang="en-US" dirty="0"/>
              <a:t>The password file which contains the super user or SYSDBA password</a:t>
            </a:r>
          </a:p>
          <a:p>
            <a:pPr lvl="2"/>
            <a:r>
              <a:rPr lang="en-US" altLang="en-US" dirty="0"/>
              <a:t>The instance consists of the System Global Area (SGA) and the server processes that perform tasks within the database.</a:t>
            </a:r>
          </a:p>
        </p:txBody>
      </p:sp>
    </p:spTree>
    <p:extLst>
      <p:ext uri="{BB962C8B-B14F-4D97-AF65-F5344CB8AC3E}">
        <p14:creationId xmlns:p14="http://schemas.microsoft.com/office/powerpoint/2010/main" val="38915452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ltLang="en-US">
                <a:solidFill>
                  <a:srgbClr val="000000"/>
                </a:solidFill>
              </a:rPr>
              <a:t>Oracle Database 10</a:t>
            </a:r>
            <a:r>
              <a:rPr lang="en-US" altLang="en-US" i="1">
                <a:solidFill>
                  <a:srgbClr val="000000"/>
                </a:solidFill>
              </a:rPr>
              <a:t>g</a:t>
            </a:r>
            <a:r>
              <a:rPr lang="en-US" altLang="en-US">
                <a:solidFill>
                  <a:srgbClr val="000000"/>
                </a:solidFill>
              </a:rPr>
              <a:t>: SQL Fundamentals II   D-</a:t>
            </a:r>
            <a:fld id="{0E0D9118-F4B2-4A0E-BD1F-52DD02E5EC1F}" type="slidenum">
              <a:rPr lang="en-US" altLang="en-US">
                <a:solidFill>
                  <a:srgbClr val="000000"/>
                </a:solidFill>
              </a:rPr>
              <a:pPr/>
              <a:t>33</a:t>
            </a:fld>
            <a:endParaRPr lang="en-US" altLang="en-US" sz="1200">
              <a:solidFill>
                <a:srgbClr val="000000"/>
              </a:solidFill>
            </a:endParaRPr>
          </a:p>
        </p:txBody>
      </p:sp>
      <p:sp>
        <p:nvSpPr>
          <p:cNvPr id="402434" name="Rectangle 2"/>
          <p:cNvSpPr>
            <a:spLocks noGrp="1" noRot="1" noChangeAspect="1" noChangeArrowheads="1" noTextEdit="1"/>
          </p:cNvSpPr>
          <p:nvPr>
            <p:ph type="sldImg"/>
          </p:nvPr>
        </p:nvSpPr>
        <p:spPr>
          <a:xfrm>
            <a:off x="1143000" y="685800"/>
            <a:ext cx="4572000" cy="3429000"/>
          </a:xfrm>
          <a:ln/>
        </p:spPr>
      </p:sp>
      <p:sp>
        <p:nvSpPr>
          <p:cNvPr id="402435" name="Rectangle 3"/>
          <p:cNvSpPr>
            <a:spLocks noGrp="1" noChangeArrowheads="1"/>
          </p:cNvSpPr>
          <p:nvPr>
            <p:ph type="body" idx="1"/>
          </p:nvPr>
        </p:nvSpPr>
        <p:spPr/>
        <p:txBody>
          <a:bodyPr/>
          <a:lstStyle/>
          <a:p>
            <a:endParaRPr lang="hu-HU" altLang="en-US"/>
          </a:p>
        </p:txBody>
      </p:sp>
    </p:spTree>
    <p:extLst>
      <p:ext uri="{BB962C8B-B14F-4D97-AF65-F5344CB8AC3E}">
        <p14:creationId xmlns:p14="http://schemas.microsoft.com/office/powerpoint/2010/main" val="8271641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a:xfrm>
            <a:off x="1143000" y="685800"/>
            <a:ext cx="4572000" cy="3429000"/>
          </a:xfrm>
        </p:spPr>
      </p:sp>
      <p:sp>
        <p:nvSpPr>
          <p:cNvPr id="3" name="Jegyzetek helye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Oracle Database creates and uses memory structures for various purposes. For example, memory stores program code being run, data that is shared among users, and private data areas for each connected user. Two basic memory structures are associated with an instance: </a:t>
            </a:r>
          </a:p>
          <a:p>
            <a:r>
              <a:rPr lang="en-US" sz="1200" b="0" i="0" u="none" strike="noStrike" kern="1200" baseline="0" dirty="0">
                <a:solidFill>
                  <a:schemeClr val="tx1"/>
                </a:solidFill>
                <a:latin typeface="+mn-lt"/>
                <a:ea typeface="+mn-ea"/>
                <a:cs typeface="+mn-cs"/>
              </a:rPr>
              <a:t>•</a:t>
            </a:r>
            <a:r>
              <a:rPr lang="en-US" sz="1200" b="1" i="0" u="none" strike="noStrike" kern="1200" baseline="0" dirty="0">
                <a:solidFill>
                  <a:schemeClr val="tx1"/>
                </a:solidFill>
                <a:latin typeface="+mn-lt"/>
                <a:ea typeface="+mn-ea"/>
                <a:cs typeface="+mn-cs"/>
              </a:rPr>
              <a:t>System Global Area (SGA): </a:t>
            </a:r>
            <a:r>
              <a:rPr lang="en-US" sz="1200" b="0" i="0" u="none" strike="noStrike" kern="1200" baseline="0" dirty="0">
                <a:solidFill>
                  <a:schemeClr val="tx1"/>
                </a:solidFill>
                <a:latin typeface="+mn-lt"/>
                <a:ea typeface="+mn-ea"/>
                <a:cs typeface="+mn-cs"/>
              </a:rPr>
              <a:t>Group of shared memory structures, known as SGA components, which contain data and control information for one Oracle Database instance. The SGA is shared by all server and background processes. Examples of data stored in the SGA include cached data blocks and shared SQL areas. </a:t>
            </a:r>
          </a:p>
          <a:p>
            <a:r>
              <a:rPr lang="en-US" sz="1200" b="0" i="0" u="none" strike="noStrike" kern="1200" baseline="0" dirty="0">
                <a:solidFill>
                  <a:schemeClr val="tx1"/>
                </a:solidFill>
                <a:latin typeface="+mn-lt"/>
                <a:ea typeface="+mn-ea"/>
                <a:cs typeface="+mn-cs"/>
              </a:rPr>
              <a:t>•</a:t>
            </a:r>
            <a:r>
              <a:rPr lang="en-US" sz="1200" b="1" i="0" u="none" strike="noStrike" kern="1200" baseline="0" dirty="0">
                <a:solidFill>
                  <a:schemeClr val="tx1"/>
                </a:solidFill>
                <a:latin typeface="+mn-lt"/>
                <a:ea typeface="+mn-ea"/>
                <a:cs typeface="+mn-cs"/>
              </a:rPr>
              <a:t>Program Global Areas (PGA): </a:t>
            </a:r>
            <a:r>
              <a:rPr lang="en-US" sz="1200" b="0" i="0" u="none" strike="noStrike" kern="1200" baseline="0" dirty="0">
                <a:solidFill>
                  <a:schemeClr val="tx1"/>
                </a:solidFill>
                <a:latin typeface="+mn-lt"/>
                <a:ea typeface="+mn-ea"/>
                <a:cs typeface="+mn-cs"/>
              </a:rPr>
              <a:t>Memory regions that contain data and control information for a server or background process. A PGA is </a:t>
            </a:r>
            <a:r>
              <a:rPr lang="en-US" sz="1200" b="0" i="0" u="none" strike="noStrike" kern="1200" baseline="0" dirty="0" err="1">
                <a:solidFill>
                  <a:schemeClr val="tx1"/>
                </a:solidFill>
                <a:latin typeface="+mn-lt"/>
                <a:ea typeface="+mn-ea"/>
                <a:cs typeface="+mn-cs"/>
              </a:rPr>
              <a:t>nonshared</a:t>
            </a:r>
            <a:r>
              <a:rPr lang="en-US" sz="1200" b="0" i="0" u="none" strike="noStrike" kern="1200" baseline="0" dirty="0">
                <a:solidFill>
                  <a:schemeClr val="tx1"/>
                </a:solidFill>
                <a:latin typeface="+mn-lt"/>
                <a:ea typeface="+mn-ea"/>
                <a:cs typeface="+mn-cs"/>
              </a:rPr>
              <a:t> memory created by Oracle Database when a server or background process is started. Access to the PGA is exclusive to the server process. Each server process and background process has its own PGA. </a:t>
            </a:r>
          </a:p>
          <a:p>
            <a:endParaRPr lang="hu-HU" dirty="0"/>
          </a:p>
        </p:txBody>
      </p:sp>
      <p:sp>
        <p:nvSpPr>
          <p:cNvPr id="4" name="Dia számának helye 3"/>
          <p:cNvSpPr>
            <a:spLocks noGrp="1"/>
          </p:cNvSpPr>
          <p:nvPr>
            <p:ph type="sldNum" sz="quarter" idx="10"/>
          </p:nvPr>
        </p:nvSpPr>
        <p:spPr/>
        <p:txBody>
          <a:bodyPr/>
          <a:lstStyle/>
          <a:p>
            <a:fld id="{7AF31675-62E4-471D-8BEA-29D417FAC62B}" type="slidenum">
              <a:rPr lang="en-US" smtClean="0"/>
              <a:pPr/>
              <a:t>34</a:t>
            </a:fld>
            <a:endParaRPr lang="en-US"/>
          </a:p>
        </p:txBody>
      </p:sp>
    </p:spTree>
    <p:extLst>
      <p:ext uri="{BB962C8B-B14F-4D97-AF65-F5344CB8AC3E}">
        <p14:creationId xmlns:p14="http://schemas.microsoft.com/office/powerpoint/2010/main" val="89587790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ltLang="en-US">
                <a:solidFill>
                  <a:srgbClr val="000000"/>
                </a:solidFill>
              </a:rPr>
              <a:t>Oracle Database 10</a:t>
            </a:r>
            <a:r>
              <a:rPr lang="en-US" altLang="en-US" i="1">
                <a:solidFill>
                  <a:srgbClr val="000000"/>
                </a:solidFill>
              </a:rPr>
              <a:t>g</a:t>
            </a:r>
            <a:r>
              <a:rPr lang="en-US" altLang="en-US">
                <a:solidFill>
                  <a:srgbClr val="000000"/>
                </a:solidFill>
              </a:rPr>
              <a:t>: SQL Fundamentals II   D-</a:t>
            </a:r>
            <a:fld id="{0E0D9118-F4B2-4A0E-BD1F-52DD02E5EC1F}" type="slidenum">
              <a:rPr lang="en-US" altLang="en-US">
                <a:solidFill>
                  <a:srgbClr val="000000"/>
                </a:solidFill>
              </a:rPr>
              <a:pPr/>
              <a:t>35</a:t>
            </a:fld>
            <a:endParaRPr lang="en-US" altLang="en-US" sz="1200">
              <a:solidFill>
                <a:srgbClr val="000000"/>
              </a:solidFill>
            </a:endParaRPr>
          </a:p>
        </p:txBody>
      </p:sp>
      <p:sp>
        <p:nvSpPr>
          <p:cNvPr id="402434" name="Rectangle 2"/>
          <p:cNvSpPr>
            <a:spLocks noGrp="1" noRot="1" noChangeAspect="1" noChangeArrowheads="1" noTextEdit="1"/>
          </p:cNvSpPr>
          <p:nvPr>
            <p:ph type="sldImg"/>
          </p:nvPr>
        </p:nvSpPr>
        <p:spPr>
          <a:xfrm>
            <a:off x="1143000" y="685800"/>
            <a:ext cx="4572000" cy="3429000"/>
          </a:xfrm>
          <a:ln/>
        </p:spPr>
      </p:sp>
      <p:sp>
        <p:nvSpPr>
          <p:cNvPr id="402435" name="Rectangle 3"/>
          <p:cNvSpPr>
            <a:spLocks noGrp="1" noChangeArrowheads="1"/>
          </p:cNvSpPr>
          <p:nvPr>
            <p:ph type="body" idx="1"/>
          </p:nvPr>
        </p:nvSpPr>
        <p:spPr/>
        <p:txBody>
          <a:bodyPr/>
          <a:lstStyle/>
          <a:p>
            <a:endParaRPr lang="hu-HU" altLang="en-US"/>
          </a:p>
        </p:txBody>
      </p:sp>
    </p:spTree>
    <p:extLst>
      <p:ext uri="{BB962C8B-B14F-4D97-AF65-F5344CB8AC3E}">
        <p14:creationId xmlns:p14="http://schemas.microsoft.com/office/powerpoint/2010/main" val="248763335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a:xfrm>
            <a:off x="1143000" y="685800"/>
            <a:ext cx="4572000" cy="3429000"/>
          </a:xfrm>
        </p:spPr>
      </p:sp>
      <p:sp>
        <p:nvSpPr>
          <p:cNvPr id="3" name="Jegyzetek helye 2"/>
          <p:cNvSpPr>
            <a:spLocks noGrp="1"/>
          </p:cNvSpPr>
          <p:nvPr>
            <p:ph type="body" idx="1"/>
          </p:nvPr>
        </p:nvSpPr>
        <p:spPr/>
        <p:txBody>
          <a:bodyPr/>
          <a:lstStyle/>
          <a:p>
            <a:r>
              <a:rPr lang="en-US" sz="3200" dirty="0"/>
              <a:t>The shared pool contains the library cache, the data dictionary cache, the server result cache containing the SQL query result cache and the PL/SQL function result cache, </a:t>
            </a:r>
            <a:r>
              <a:rPr lang="hu-HU" sz="3200" dirty="0"/>
              <a:t>..</a:t>
            </a:r>
            <a:r>
              <a:rPr lang="en-US" sz="3200" dirty="0"/>
              <a:t>. </a:t>
            </a:r>
            <a:endParaRPr lang="hu-HU" sz="3200" dirty="0"/>
          </a:p>
          <a:p>
            <a:r>
              <a:rPr lang="en-US" sz="3200" dirty="0"/>
              <a:t>The </a:t>
            </a:r>
            <a:r>
              <a:rPr lang="en-US" sz="3200" i="1" dirty="0"/>
              <a:t>data dictionary </a:t>
            </a:r>
            <a:r>
              <a:rPr lang="en-US" sz="3200" dirty="0"/>
              <a:t>is a collection of database tables and views containing reference information about the database, its structures, and its users. </a:t>
            </a:r>
            <a:endParaRPr lang="hu-HU" sz="3200" dirty="0"/>
          </a:p>
          <a:p>
            <a:r>
              <a:rPr lang="en-US" sz="3200" dirty="0"/>
              <a:t>Oracle Database accesses the data dictionary frequently during SQL statement parsing. Oracle Database </a:t>
            </a:r>
            <a:r>
              <a:rPr lang="hu-HU" sz="3200" dirty="0"/>
              <a:t>has</a:t>
            </a:r>
            <a:r>
              <a:rPr lang="en-US" sz="3200" dirty="0"/>
              <a:t> two special locations in memory to hold dictionary data. </a:t>
            </a:r>
            <a:endParaRPr lang="hu-HU" sz="3200" dirty="0"/>
          </a:p>
          <a:p>
            <a:pPr lvl="1"/>
            <a:r>
              <a:rPr lang="en-US" i="1" dirty="0"/>
              <a:t>data dictionary cache</a:t>
            </a:r>
            <a:r>
              <a:rPr lang="en-US" dirty="0"/>
              <a:t>, also known as the row cache because it holds data as rows instead of buffers (buffers hold entire blocks of data). </a:t>
            </a:r>
            <a:endParaRPr lang="hu-HU" dirty="0"/>
          </a:p>
          <a:p>
            <a:pPr lvl="1"/>
            <a:r>
              <a:rPr lang="en-US" i="1" dirty="0"/>
              <a:t>library cache</a:t>
            </a:r>
            <a:endParaRPr lang="hu-HU" i="1" dirty="0"/>
          </a:p>
          <a:p>
            <a:r>
              <a:rPr lang="en-US" dirty="0"/>
              <a:t>All user processes share these two caches for access to data dictionary information. </a:t>
            </a:r>
            <a:endParaRPr lang="hu-HU" dirty="0"/>
          </a:p>
          <a:p>
            <a:r>
              <a:rPr lang="en-US" dirty="0"/>
              <a:t>Oracle Database represents each SQL statement that it runs with a shared SQL area (as well as a private SQL area kept in the PGA). Oracle Database recognizes when two users are executing the same SQL statement and reuses the shared SQL area for those users. </a:t>
            </a:r>
            <a:endParaRPr lang="hu-HU" dirty="0"/>
          </a:p>
          <a:p>
            <a:endParaRPr lang="hu-HU" sz="1200" b="0" i="0" u="none" strike="noStrike" kern="1200" baseline="0" dirty="0">
              <a:solidFill>
                <a:schemeClr val="tx1"/>
              </a:solidFill>
              <a:latin typeface="+mn-lt"/>
              <a:ea typeface="+mn-ea"/>
              <a:cs typeface="+mn-cs"/>
            </a:endParaRPr>
          </a:p>
          <a:p>
            <a:endParaRPr lang="hu-HU"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The shared pool portion of the SGA contains the library cache, the data dictionary cache, the server result cache containing the SQL query result cache and the PL/SQL function result cache, buffers for parallel execution messages, and control structures. The </a:t>
            </a:r>
            <a:r>
              <a:rPr lang="en-US" sz="1200" b="0" i="1" u="none" strike="noStrike" kern="1200" baseline="0" dirty="0">
                <a:solidFill>
                  <a:schemeClr val="tx1"/>
                </a:solidFill>
                <a:latin typeface="+mn-lt"/>
                <a:ea typeface="+mn-ea"/>
                <a:cs typeface="+mn-cs"/>
              </a:rPr>
              <a:t>data dictionary </a:t>
            </a:r>
            <a:r>
              <a:rPr lang="en-US" sz="1200" b="0" i="0" u="none" strike="noStrike" kern="1200" baseline="0" dirty="0">
                <a:solidFill>
                  <a:schemeClr val="tx1"/>
                </a:solidFill>
                <a:latin typeface="+mn-lt"/>
                <a:ea typeface="+mn-ea"/>
                <a:cs typeface="+mn-cs"/>
              </a:rPr>
              <a:t>is a collection of database tables and views containing reference information about the database, its structures, and its users. Oracle Database accesses the data dictionary frequently during SQL statement parsing. This access is essential to the continuing operation of Oracle Database. The data dictionary is accessed so often by Oracle Database that two special locations in memory are designated to hold dictionary data. One area is called the </a:t>
            </a:r>
            <a:r>
              <a:rPr lang="en-US" sz="1200" b="0" i="1" u="none" strike="noStrike" kern="1200" baseline="0" dirty="0">
                <a:solidFill>
                  <a:schemeClr val="tx1"/>
                </a:solidFill>
                <a:latin typeface="+mn-lt"/>
                <a:ea typeface="+mn-ea"/>
                <a:cs typeface="+mn-cs"/>
              </a:rPr>
              <a:t>data dictionary cache</a:t>
            </a:r>
            <a:r>
              <a:rPr lang="en-US" sz="1200" b="0" i="0" u="none" strike="noStrike" kern="1200" baseline="0" dirty="0">
                <a:solidFill>
                  <a:schemeClr val="tx1"/>
                </a:solidFill>
                <a:latin typeface="+mn-lt"/>
                <a:ea typeface="+mn-ea"/>
                <a:cs typeface="+mn-cs"/>
              </a:rPr>
              <a:t>, also known as the row cache because it holds data as rows instead of buffers (buffers hold entire blocks of data). The other area in memory that holds dictionary data is the </a:t>
            </a:r>
            <a:r>
              <a:rPr lang="en-US" sz="1200" b="0" i="1" u="none" strike="noStrike" kern="1200" baseline="0" dirty="0">
                <a:solidFill>
                  <a:schemeClr val="tx1"/>
                </a:solidFill>
                <a:latin typeface="+mn-lt"/>
                <a:ea typeface="+mn-ea"/>
                <a:cs typeface="+mn-cs"/>
              </a:rPr>
              <a:t>library cache</a:t>
            </a:r>
            <a:r>
              <a:rPr lang="en-US" sz="1200" b="0" i="0" u="none" strike="noStrike" kern="1200" baseline="0" dirty="0">
                <a:solidFill>
                  <a:schemeClr val="tx1"/>
                </a:solidFill>
                <a:latin typeface="+mn-lt"/>
                <a:ea typeface="+mn-ea"/>
                <a:cs typeface="+mn-cs"/>
              </a:rPr>
              <a:t>. All Oracle Database user processes share these two caches for access to data dictionary information. Oracle Database represents each SQL statement that it runs with a shared SQL area (as well as a private SQL area kept in the PGA). Oracle Database recognizes when two users are executing the same SQL statement and reuses the shared SQL area for those users. </a:t>
            </a:r>
            <a:endParaRPr lang="hu-HU" dirty="0"/>
          </a:p>
        </p:txBody>
      </p:sp>
      <p:sp>
        <p:nvSpPr>
          <p:cNvPr id="4" name="Dia számának helye 3"/>
          <p:cNvSpPr>
            <a:spLocks noGrp="1"/>
          </p:cNvSpPr>
          <p:nvPr>
            <p:ph type="sldNum" sz="quarter" idx="10"/>
          </p:nvPr>
        </p:nvSpPr>
        <p:spPr/>
        <p:txBody>
          <a:bodyPr/>
          <a:lstStyle/>
          <a:p>
            <a:fld id="{7AF31675-62E4-471D-8BEA-29D417FAC62B}" type="slidenum">
              <a:rPr lang="en-US" smtClean="0"/>
              <a:pPr/>
              <a:t>36</a:t>
            </a:fld>
            <a:endParaRPr lang="en-US"/>
          </a:p>
        </p:txBody>
      </p:sp>
    </p:spTree>
    <p:extLst>
      <p:ext uri="{BB962C8B-B14F-4D97-AF65-F5344CB8AC3E}">
        <p14:creationId xmlns:p14="http://schemas.microsoft.com/office/powerpoint/2010/main" val="2563376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ltLang="en-US">
                <a:solidFill>
                  <a:srgbClr val="000000"/>
                </a:solidFill>
              </a:rPr>
              <a:t>Oracle Database 10</a:t>
            </a:r>
            <a:r>
              <a:rPr lang="en-US" altLang="en-US" i="1">
                <a:solidFill>
                  <a:srgbClr val="000000"/>
                </a:solidFill>
              </a:rPr>
              <a:t>g</a:t>
            </a:r>
            <a:r>
              <a:rPr lang="en-US" altLang="en-US">
                <a:solidFill>
                  <a:srgbClr val="000000"/>
                </a:solidFill>
              </a:rPr>
              <a:t>: SQL Fundamentals II   D-</a:t>
            </a:r>
            <a:fld id="{6B7DEFF4-3EC8-4941-AEAD-AEAED39DA394}" type="slidenum">
              <a:rPr lang="en-US" altLang="en-US">
                <a:solidFill>
                  <a:srgbClr val="000000"/>
                </a:solidFill>
              </a:rPr>
              <a:pPr/>
              <a:t>37</a:t>
            </a:fld>
            <a:endParaRPr lang="en-US" altLang="en-US" sz="1200">
              <a:solidFill>
                <a:srgbClr val="000000"/>
              </a:solidFill>
            </a:endParaRPr>
          </a:p>
        </p:txBody>
      </p:sp>
      <p:sp>
        <p:nvSpPr>
          <p:cNvPr id="309252" name="Rectangle 4"/>
          <p:cNvSpPr>
            <a:spLocks noGrp="1" noRot="1" noChangeAspect="1" noChangeArrowheads="1" noTextEdit="1"/>
          </p:cNvSpPr>
          <p:nvPr>
            <p:ph type="sldImg"/>
          </p:nvPr>
        </p:nvSpPr>
        <p:spPr>
          <a:xfrm>
            <a:off x="1143000" y="685800"/>
            <a:ext cx="4572000" cy="3429000"/>
          </a:xfrm>
          <a:ln/>
        </p:spPr>
      </p:sp>
      <p:sp>
        <p:nvSpPr>
          <p:cNvPr id="309253" name="Rectangle 5"/>
          <p:cNvSpPr>
            <a:spLocks noGrp="1" noChangeArrowheads="1"/>
          </p:cNvSpPr>
          <p:nvPr>
            <p:ph type="body" idx="1"/>
          </p:nvPr>
        </p:nvSpPr>
        <p:spPr>
          <a:ln/>
          <a:extLst>
            <a:ext uri="{91240B29-F687-4F45-9708-019B960494DF}">
              <a14:hiddenLine xmlns:a14="http://schemas.microsoft.com/office/drawing/2010/main" w="9525">
                <a:solidFill>
                  <a:schemeClr val="accent2"/>
                </a:solidFill>
                <a:miter lim="800000"/>
                <a:headEnd/>
                <a:tailEnd/>
              </a14:hiddenLine>
            </a:ext>
          </a:extLst>
        </p:spPr>
        <p:txBody>
          <a:bodyPr/>
          <a:lstStyle/>
          <a:p>
            <a:r>
              <a:rPr lang="en-US" altLang="en-US" dirty="0"/>
              <a:t>Shared Pool Components</a:t>
            </a:r>
          </a:p>
          <a:p>
            <a:pPr lvl="1"/>
            <a:r>
              <a:rPr lang="en-US" altLang="en-US" dirty="0"/>
              <a:t>During the parse stage, the server process uses the area in the SGA known as the shared pool to compile the SQL statement. The shared pool has two primary components:</a:t>
            </a:r>
          </a:p>
          <a:p>
            <a:pPr lvl="2">
              <a:buClr>
                <a:schemeClr val="tx1"/>
              </a:buClr>
            </a:pPr>
            <a:r>
              <a:rPr lang="en-US" altLang="en-US" dirty="0">
                <a:solidFill>
                  <a:schemeClr val="tx1"/>
                </a:solidFill>
              </a:rPr>
              <a:t>Library cache</a:t>
            </a:r>
          </a:p>
          <a:p>
            <a:pPr lvl="2">
              <a:buClr>
                <a:schemeClr val="tx1"/>
              </a:buClr>
            </a:pPr>
            <a:r>
              <a:rPr lang="en-US" altLang="en-US" dirty="0">
                <a:solidFill>
                  <a:schemeClr val="tx1"/>
                </a:solidFill>
              </a:rPr>
              <a:t>Data dictionary cache</a:t>
            </a:r>
          </a:p>
          <a:p>
            <a:pPr lvl="1"/>
            <a:r>
              <a:rPr lang="en-US" altLang="en-US" b="1" dirty="0"/>
              <a:t>Library Cache</a:t>
            </a:r>
          </a:p>
          <a:p>
            <a:pPr lvl="1"/>
            <a:r>
              <a:rPr lang="en-US" altLang="en-US" dirty="0"/>
              <a:t>The library cache stores information about the most recently used SQL statements in a memory structure called a shared SQL area. The shared SQL area contains:</a:t>
            </a:r>
          </a:p>
          <a:p>
            <a:pPr lvl="2"/>
            <a:r>
              <a:rPr lang="en-US" altLang="en-US" dirty="0"/>
              <a:t>The text of the SQL statement</a:t>
            </a:r>
          </a:p>
          <a:p>
            <a:pPr lvl="2"/>
            <a:r>
              <a:rPr lang="en-US" altLang="en-US" dirty="0"/>
              <a:t>The parse tree: A compiled version of the statement</a:t>
            </a:r>
          </a:p>
          <a:p>
            <a:pPr lvl="2"/>
            <a:r>
              <a:rPr lang="en-US" altLang="en-US" dirty="0"/>
              <a:t>The execution plan: The steps to be taken when executing the statement</a:t>
            </a:r>
          </a:p>
          <a:p>
            <a:pPr lvl="1"/>
            <a:r>
              <a:rPr lang="en-US" altLang="en-US" dirty="0"/>
              <a:t>The optimizer is the function in the Oracle server that determines the optimal execution plan.</a:t>
            </a:r>
          </a:p>
          <a:p>
            <a:pPr lvl="1"/>
            <a:r>
              <a:rPr lang="en-US" altLang="en-US" dirty="0"/>
              <a:t>If a SQL statement is re-executed and a shared SQL area already contains the execution plan for the statement, the server process does not need to parse the statement. The library cache improves the performance of applications that reuse SQL statements by reducing parse time and memory requirements. If the SQL statement is not reused, it is eventually aged out of the library cache.</a:t>
            </a:r>
          </a:p>
        </p:txBody>
      </p:sp>
    </p:spTree>
    <p:extLst>
      <p:ext uri="{BB962C8B-B14F-4D97-AF65-F5344CB8AC3E}">
        <p14:creationId xmlns:p14="http://schemas.microsoft.com/office/powerpoint/2010/main" val="314321078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a:xfrm>
            <a:off x="1143000" y="685800"/>
            <a:ext cx="4572000" cy="3429000"/>
          </a:xfrm>
        </p:spPr>
      </p:sp>
      <p:sp>
        <p:nvSpPr>
          <p:cNvPr id="3" name="Jegyzetek helye 2"/>
          <p:cNvSpPr>
            <a:spLocks noGrp="1"/>
          </p:cNvSpPr>
          <p:nvPr>
            <p:ph type="body" idx="1"/>
          </p:nvPr>
        </p:nvSpPr>
        <p:spPr/>
        <p:txBody>
          <a:bodyPr/>
          <a:lstStyle/>
          <a:p>
            <a:r>
              <a:rPr lang="en-US" sz="1200"/>
              <a:t>The database buffer holds block images read from the data files. All users who are concurrently connected to the instance share access to the database buffer cache. </a:t>
            </a:r>
          </a:p>
          <a:p>
            <a:r>
              <a:rPr lang="en-US" sz="1200"/>
              <a:t>The first time an Oracle Database user process requires a particular piece of data, it searches for the data in the database buffer cache. If the process finds the data already in the cache (a cache hit), it can read the data directly from memory. If the process cannot find the data in the cache (a cache miss), it must copy the data block from a data file on disk into a buffer in the cache before accessing the data. Accessing data through a cache hit is faster than accessing data through a cache miss. </a:t>
            </a:r>
          </a:p>
          <a:p>
            <a:endParaRPr lang="hu-HU" sz="1200" b="0" i="0" u="none" strike="noStrike" kern="1200" baseline="0">
              <a:solidFill>
                <a:schemeClr val="tx1"/>
              </a:solidFill>
              <a:latin typeface="+mn-lt"/>
              <a:ea typeface="+mn-ea"/>
              <a:cs typeface="+mn-cs"/>
            </a:endParaRPr>
          </a:p>
          <a:p>
            <a:endParaRPr lang="hu-HU" sz="1200" b="0" i="0" u="none" strike="noStrike" kern="1200" baseline="0">
              <a:solidFill>
                <a:schemeClr val="tx1"/>
              </a:solidFill>
              <a:latin typeface="+mn-lt"/>
              <a:ea typeface="+mn-ea"/>
              <a:cs typeface="+mn-cs"/>
            </a:endParaRPr>
          </a:p>
          <a:p>
            <a:r>
              <a:rPr lang="en-US" sz="1200" b="0" i="0" u="none" strike="noStrike" kern="1200" baseline="0">
                <a:solidFill>
                  <a:schemeClr val="tx1"/>
                </a:solidFill>
                <a:latin typeface="+mn-lt"/>
                <a:ea typeface="+mn-ea"/>
                <a:cs typeface="+mn-cs"/>
              </a:rPr>
              <a:t>The </a:t>
            </a:r>
            <a:r>
              <a:rPr lang="en-US" sz="1200" b="0" i="0" u="none" strike="noStrike" kern="1200" baseline="0" dirty="0">
                <a:solidFill>
                  <a:schemeClr val="tx1"/>
                </a:solidFill>
                <a:latin typeface="+mn-lt"/>
                <a:ea typeface="+mn-ea"/>
                <a:cs typeface="+mn-cs"/>
              </a:rPr>
              <a:t>database buffer cache is the portion of the SGA that holds block images read from the data files or constructed dynamically to satisfy the read consistency model. All users who are concurrently connected to the instance share access to the database buffer cache. </a:t>
            </a:r>
          </a:p>
          <a:p>
            <a:r>
              <a:rPr lang="en-US" sz="1200" b="0" i="0" u="none" strike="noStrike" kern="1200" baseline="0" dirty="0">
                <a:solidFill>
                  <a:schemeClr val="tx1"/>
                </a:solidFill>
                <a:latin typeface="+mn-lt"/>
                <a:ea typeface="+mn-ea"/>
                <a:cs typeface="+mn-cs"/>
              </a:rPr>
              <a:t>The first time an Oracle Database user process requires a particular piece of data, it searches for the data in the database buffer cache. If the process finds the data already in the cache (a cache hit), it can read the data directly from memory. If the process cannot find the data in the cache (a cache miss), it must copy the data block from a data file on disk into a buffer in the cache before accessing the data. Accessing data through a cache hit is faster than accessing data through a cache miss. </a:t>
            </a:r>
          </a:p>
          <a:p>
            <a:r>
              <a:rPr lang="en-US" sz="1200" b="0" i="0" u="none" strike="noStrike" kern="1200" baseline="0" dirty="0">
                <a:solidFill>
                  <a:schemeClr val="tx1"/>
                </a:solidFill>
                <a:latin typeface="+mn-lt"/>
                <a:ea typeface="+mn-ea"/>
                <a:cs typeface="+mn-cs"/>
              </a:rPr>
              <a:t>The buffers in the cache are managed by a complex algorithm that uses a combination of least recently used (LRU) lists and touch count. The LRU helps to ensure that the most recently used blocks tend to stay in memory to minimize disk access. </a:t>
            </a:r>
          </a:p>
          <a:p>
            <a:r>
              <a:rPr lang="en-US" sz="1200" b="0" i="0" u="none" strike="noStrike" kern="1200" baseline="0" dirty="0">
                <a:solidFill>
                  <a:schemeClr val="tx1"/>
                </a:solidFill>
                <a:latin typeface="+mn-lt"/>
                <a:ea typeface="+mn-ea"/>
                <a:cs typeface="+mn-cs"/>
              </a:rPr>
              <a:t>The keep buffer pool and the recycle buffer pool are used for specialized buffer pool tuning. The keep buffer pool is designed to retain buffers in memory longer than the LRU would normally retain them. The recycle buffer pool is designed to flush buffers from memory faster than the LRU normally would. </a:t>
            </a:r>
          </a:p>
          <a:p>
            <a:r>
              <a:rPr lang="en-US" sz="1200" b="0" i="0" u="none" strike="noStrike" kern="1200" baseline="0" dirty="0">
                <a:solidFill>
                  <a:schemeClr val="tx1"/>
                </a:solidFill>
                <a:latin typeface="+mn-lt"/>
                <a:ea typeface="+mn-ea"/>
                <a:cs typeface="+mn-cs"/>
              </a:rPr>
              <a:t>Additional buffer caches can be configured to hold blocks of a size that is different from the </a:t>
            </a:r>
            <a:r>
              <a:rPr lang="hu-HU" sz="1200" b="0" i="0" u="none" strike="noStrike" kern="1200" baseline="0" dirty="0" err="1">
                <a:solidFill>
                  <a:schemeClr val="tx1"/>
                </a:solidFill>
                <a:latin typeface="+mn-lt"/>
                <a:ea typeface="+mn-ea"/>
                <a:cs typeface="+mn-cs"/>
              </a:rPr>
              <a:t>default</a:t>
            </a:r>
            <a:r>
              <a:rPr lang="hu-HU" sz="1200" b="0" i="0" u="none" strike="noStrike" kern="1200" baseline="0" dirty="0">
                <a:solidFill>
                  <a:schemeClr val="tx1"/>
                </a:solidFill>
                <a:latin typeface="+mn-lt"/>
                <a:ea typeface="+mn-ea"/>
                <a:cs typeface="+mn-cs"/>
              </a:rPr>
              <a:t> </a:t>
            </a:r>
            <a:r>
              <a:rPr lang="hu-HU" sz="1200" b="0" i="0" u="none" strike="noStrike" kern="1200" baseline="0" dirty="0" err="1">
                <a:solidFill>
                  <a:schemeClr val="tx1"/>
                </a:solidFill>
                <a:latin typeface="+mn-lt"/>
                <a:ea typeface="+mn-ea"/>
                <a:cs typeface="+mn-cs"/>
              </a:rPr>
              <a:t>block</a:t>
            </a:r>
            <a:r>
              <a:rPr lang="hu-HU" sz="1200" b="0" i="0" u="none" strike="noStrike" kern="1200" baseline="0" dirty="0">
                <a:solidFill>
                  <a:schemeClr val="tx1"/>
                </a:solidFill>
                <a:latin typeface="+mn-lt"/>
                <a:ea typeface="+mn-ea"/>
                <a:cs typeface="+mn-cs"/>
              </a:rPr>
              <a:t> </a:t>
            </a:r>
            <a:r>
              <a:rPr lang="hu-HU" sz="1200" b="0" i="0" u="none" strike="noStrike" kern="1200" baseline="0" dirty="0" err="1">
                <a:solidFill>
                  <a:schemeClr val="tx1"/>
                </a:solidFill>
                <a:latin typeface="+mn-lt"/>
                <a:ea typeface="+mn-ea"/>
                <a:cs typeface="+mn-cs"/>
              </a:rPr>
              <a:t>size</a:t>
            </a:r>
            <a:r>
              <a:rPr lang="hu-HU" sz="1200" b="0" i="0" u="none" strike="noStrike" kern="1200" baseline="0" dirty="0">
                <a:solidFill>
                  <a:schemeClr val="tx1"/>
                </a:solidFill>
                <a:latin typeface="+mn-lt"/>
                <a:ea typeface="+mn-ea"/>
                <a:cs typeface="+mn-cs"/>
              </a:rPr>
              <a:t>. </a:t>
            </a:r>
            <a:endParaRPr lang="hu-HU" dirty="0"/>
          </a:p>
        </p:txBody>
      </p:sp>
      <p:sp>
        <p:nvSpPr>
          <p:cNvPr id="4" name="Dia számának helye 3"/>
          <p:cNvSpPr>
            <a:spLocks noGrp="1"/>
          </p:cNvSpPr>
          <p:nvPr>
            <p:ph type="sldNum" sz="quarter" idx="10"/>
          </p:nvPr>
        </p:nvSpPr>
        <p:spPr/>
        <p:txBody>
          <a:bodyPr/>
          <a:lstStyle/>
          <a:p>
            <a:fld id="{7AF31675-62E4-471D-8BEA-29D417FAC62B}" type="slidenum">
              <a:rPr lang="en-US" smtClean="0"/>
              <a:pPr/>
              <a:t>40</a:t>
            </a:fld>
            <a:endParaRPr lang="en-US"/>
          </a:p>
        </p:txBody>
      </p:sp>
    </p:spTree>
    <p:extLst>
      <p:ext uri="{BB962C8B-B14F-4D97-AF65-F5344CB8AC3E}">
        <p14:creationId xmlns:p14="http://schemas.microsoft.com/office/powerpoint/2010/main" val="8997601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a:xfrm>
            <a:off x="1143000" y="685800"/>
            <a:ext cx="4572000" cy="3429000"/>
          </a:xfrm>
        </p:spPr>
      </p:sp>
      <p:sp>
        <p:nvSpPr>
          <p:cNvPr id="3" name="Jegyzetek helye 2"/>
          <p:cNvSpPr>
            <a:spLocks noGrp="1"/>
          </p:cNvSpPr>
          <p:nvPr>
            <p:ph type="body" idx="1"/>
          </p:nvPr>
        </p:nvSpPr>
        <p:spPr/>
        <p:txBody>
          <a:bodyPr/>
          <a:lstStyle/>
          <a:p>
            <a:endParaRPr lang="hu-HU" dirty="0"/>
          </a:p>
        </p:txBody>
      </p:sp>
      <p:sp>
        <p:nvSpPr>
          <p:cNvPr id="4" name="Dia számának helye 3"/>
          <p:cNvSpPr>
            <a:spLocks noGrp="1"/>
          </p:cNvSpPr>
          <p:nvPr>
            <p:ph type="sldNum" sz="quarter" idx="10"/>
          </p:nvPr>
        </p:nvSpPr>
        <p:spPr/>
        <p:txBody>
          <a:bodyPr/>
          <a:lstStyle/>
          <a:p>
            <a:pPr>
              <a:defRPr/>
            </a:pPr>
            <a:fld id="{33F850EF-A3BA-4956-9EBA-4B718D053217}" type="slidenum">
              <a:rPr lang="hu-HU" smtClean="0"/>
              <a:pPr>
                <a:defRPr/>
              </a:pPr>
              <a:t>2</a:t>
            </a:fld>
            <a:endParaRPr lang="hu-HU"/>
          </a:p>
        </p:txBody>
      </p:sp>
    </p:spTree>
    <p:extLst>
      <p:ext uri="{BB962C8B-B14F-4D97-AF65-F5344CB8AC3E}">
        <p14:creationId xmlns:p14="http://schemas.microsoft.com/office/powerpoint/2010/main" val="73088594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ltLang="en-US">
                <a:solidFill>
                  <a:srgbClr val="000000"/>
                </a:solidFill>
              </a:rPr>
              <a:t>Oracle Database 10</a:t>
            </a:r>
            <a:r>
              <a:rPr lang="en-US" altLang="en-US" i="1">
                <a:solidFill>
                  <a:srgbClr val="000000"/>
                </a:solidFill>
              </a:rPr>
              <a:t>g</a:t>
            </a:r>
            <a:r>
              <a:rPr lang="en-US" altLang="en-US">
                <a:solidFill>
                  <a:srgbClr val="000000"/>
                </a:solidFill>
              </a:rPr>
              <a:t>: SQL Fundamentals II   D-</a:t>
            </a:r>
            <a:fld id="{8ADBD8F1-D8AB-48B8-AE93-C5C7368D6473}" type="slidenum">
              <a:rPr lang="en-US" altLang="en-US">
                <a:solidFill>
                  <a:srgbClr val="000000"/>
                </a:solidFill>
              </a:rPr>
              <a:pPr/>
              <a:t>41</a:t>
            </a:fld>
            <a:endParaRPr lang="en-US" altLang="en-US" sz="1200">
              <a:solidFill>
                <a:srgbClr val="000000"/>
              </a:solidFill>
            </a:endParaRPr>
          </a:p>
        </p:txBody>
      </p:sp>
      <p:sp>
        <p:nvSpPr>
          <p:cNvPr id="313348" name="Rectangle 4"/>
          <p:cNvSpPr>
            <a:spLocks noGrp="1" noRot="1" noChangeAspect="1" noChangeArrowheads="1" noTextEdit="1"/>
          </p:cNvSpPr>
          <p:nvPr>
            <p:ph type="sldImg"/>
          </p:nvPr>
        </p:nvSpPr>
        <p:spPr>
          <a:xfrm>
            <a:off x="1143000" y="685800"/>
            <a:ext cx="4572000" cy="3429000"/>
          </a:xfrm>
          <a:ln/>
        </p:spPr>
      </p:sp>
      <p:sp>
        <p:nvSpPr>
          <p:cNvPr id="313349" name="Rectangle 5"/>
          <p:cNvSpPr>
            <a:spLocks noGrp="1" noChangeArrowheads="1"/>
          </p:cNvSpPr>
          <p:nvPr>
            <p:ph type="body" idx="1"/>
          </p:nvPr>
        </p:nvSpPr>
        <p:spPr/>
        <p:txBody>
          <a:bodyPr/>
          <a:lstStyle/>
          <a:p>
            <a:r>
              <a:rPr lang="en-US" altLang="en-US"/>
              <a:t>Function of the Database Buffer Cache</a:t>
            </a:r>
          </a:p>
          <a:p>
            <a:pPr lvl="1"/>
            <a:r>
              <a:rPr lang="en-US" altLang="en-US"/>
              <a:t>When a query is processed, the server process looks in the database buffer cache for any blocks it needs. If the block is not found in the database buffer cache, the server process reads the block from the data file and places a copy in the buffer cache. Because subsequent requests for the same block may find the block in memory, the requests may not require physical reads. The Oracle server uses a least recently used algorithm to age out buffers that have not been accessed recently to make room for new blocks in the buffer cache.</a:t>
            </a:r>
          </a:p>
          <a:p>
            <a:pPr lvl="1"/>
            <a:r>
              <a:rPr lang="en-US" altLang="en-US" b="1"/>
              <a:t>Sizing the Database Buffer Cache</a:t>
            </a:r>
          </a:p>
          <a:p>
            <a:pPr lvl="1"/>
            <a:r>
              <a:rPr lang="en-US" altLang="en-US"/>
              <a:t>The size of each buffer in the buffer cache is equal to the size of an Oracle block, and it is specified by the </a:t>
            </a:r>
            <a:r>
              <a:rPr lang="en-US" altLang="en-US">
                <a:latin typeface="Courier New" panose="02070309020205020404" pitchFamily="49" charset="0"/>
              </a:rPr>
              <a:t>DB_BLOCK_SIZE</a:t>
            </a:r>
            <a:r>
              <a:rPr lang="en-US" altLang="en-US"/>
              <a:t> parameter. The number of buffers is equal to the value of the </a:t>
            </a:r>
            <a:r>
              <a:rPr lang="en-US" altLang="en-US">
                <a:latin typeface="Courier New" panose="02070309020205020404" pitchFamily="49" charset="0"/>
              </a:rPr>
              <a:t>DB_BLOCK_BUFFERS</a:t>
            </a:r>
            <a:r>
              <a:rPr lang="en-US" altLang="en-US"/>
              <a:t> parameter.</a:t>
            </a:r>
          </a:p>
        </p:txBody>
      </p:sp>
    </p:spTree>
    <p:extLst>
      <p:ext uri="{BB962C8B-B14F-4D97-AF65-F5344CB8AC3E}">
        <p14:creationId xmlns:p14="http://schemas.microsoft.com/office/powerpoint/2010/main" val="81591521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a:xfrm>
            <a:off x="1143000" y="685800"/>
            <a:ext cx="4572000" cy="3429000"/>
          </a:xfrm>
        </p:spPr>
      </p:sp>
      <p:sp>
        <p:nvSpPr>
          <p:cNvPr id="3" name="Jegyzetek helye 2"/>
          <p:cNvSpPr>
            <a:spLocks noGrp="1"/>
          </p:cNvSpPr>
          <p:nvPr>
            <p:ph type="body" idx="1"/>
          </p:nvPr>
        </p:nvSpPr>
        <p:spPr/>
        <p:txBody>
          <a:bodyPr/>
          <a:lstStyle/>
          <a:p>
            <a:r>
              <a:rPr lang="en-US" sz="1200" dirty="0"/>
              <a:t>The redo log buffer is a circular buffer in the SGA that holds information about changes made to the database. This information is stored in redo entries. Redo entries contain the information necessary to reconstruct (or redo) changes that are made to the database by DML, DDL, or internal operations. Redo entries are used for database recovery if necessary. </a:t>
            </a:r>
          </a:p>
          <a:p>
            <a:r>
              <a:rPr lang="en-US" sz="1200" dirty="0"/>
              <a:t>As the server process makes changes to the buffer cache, redo entries are generated and written to the redo log buffer in the SGA. </a:t>
            </a:r>
            <a:endParaRPr lang="hu-HU" dirty="0"/>
          </a:p>
          <a:p>
            <a:endParaRPr lang="hu-HU" sz="1200" b="0" i="0" u="none" strike="noStrike" kern="1200" baseline="0" dirty="0">
              <a:solidFill>
                <a:schemeClr val="tx1"/>
              </a:solidFill>
              <a:latin typeface="+mn-lt"/>
              <a:ea typeface="+mn-ea"/>
              <a:cs typeface="+mn-cs"/>
            </a:endParaRPr>
          </a:p>
          <a:p>
            <a:endParaRPr lang="hu-HU"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The redo log buffer is a circular buffer in the SGA that holds information about changes made to the database. This information is stored in redo entries. Redo entries contain the information necessary to reconstruct (or redo) changes that are made to the database by DML, DDL, or internal operations. Redo entries are used for database recovery if necessary. </a:t>
            </a:r>
          </a:p>
          <a:p>
            <a:r>
              <a:rPr lang="en-US" sz="1200" b="0" i="0" u="none" strike="noStrike" kern="1200" baseline="0" dirty="0">
                <a:solidFill>
                  <a:schemeClr val="tx1"/>
                </a:solidFill>
                <a:latin typeface="+mn-lt"/>
                <a:ea typeface="+mn-ea"/>
                <a:cs typeface="+mn-cs"/>
              </a:rPr>
              <a:t>As the server process makes changes to the buffer cache, redo entries are generated and written to the redo log buffer in the SGA. The redo entries take up continuous, sequential space in the buffer. The log writer background process writes the redo log buffer to the active redo log file (or group of files) on disk. </a:t>
            </a:r>
            <a:endParaRPr lang="hu-HU" dirty="0"/>
          </a:p>
        </p:txBody>
      </p:sp>
      <p:sp>
        <p:nvSpPr>
          <p:cNvPr id="4" name="Dia számának helye 3"/>
          <p:cNvSpPr>
            <a:spLocks noGrp="1"/>
          </p:cNvSpPr>
          <p:nvPr>
            <p:ph type="sldNum" sz="quarter" idx="10"/>
          </p:nvPr>
        </p:nvSpPr>
        <p:spPr/>
        <p:txBody>
          <a:bodyPr/>
          <a:lstStyle/>
          <a:p>
            <a:fld id="{7AF31675-62E4-471D-8BEA-29D417FAC62B}" type="slidenum">
              <a:rPr lang="en-US" smtClean="0"/>
              <a:pPr/>
              <a:t>42</a:t>
            </a:fld>
            <a:endParaRPr lang="en-US"/>
          </a:p>
        </p:txBody>
      </p:sp>
    </p:spTree>
    <p:extLst>
      <p:ext uri="{BB962C8B-B14F-4D97-AF65-F5344CB8AC3E}">
        <p14:creationId xmlns:p14="http://schemas.microsoft.com/office/powerpoint/2010/main" val="294645139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ltLang="en-US">
                <a:solidFill>
                  <a:srgbClr val="000000"/>
                </a:solidFill>
              </a:rPr>
              <a:t>Oracle Database 10</a:t>
            </a:r>
            <a:r>
              <a:rPr lang="en-US" altLang="en-US" i="1">
                <a:solidFill>
                  <a:srgbClr val="000000"/>
                </a:solidFill>
              </a:rPr>
              <a:t>g</a:t>
            </a:r>
            <a:r>
              <a:rPr lang="en-US" altLang="en-US">
                <a:solidFill>
                  <a:srgbClr val="000000"/>
                </a:solidFill>
              </a:rPr>
              <a:t>: SQL Fundamentals II   D-</a:t>
            </a:r>
            <a:fld id="{A7B52E77-14EE-4670-981E-2D6CE20F47E3}" type="slidenum">
              <a:rPr lang="en-US" altLang="en-US">
                <a:solidFill>
                  <a:srgbClr val="000000"/>
                </a:solidFill>
              </a:rPr>
              <a:pPr/>
              <a:t>43</a:t>
            </a:fld>
            <a:endParaRPr lang="en-US" altLang="en-US" sz="1200">
              <a:solidFill>
                <a:srgbClr val="000000"/>
              </a:solidFill>
            </a:endParaRPr>
          </a:p>
        </p:txBody>
      </p:sp>
      <p:sp>
        <p:nvSpPr>
          <p:cNvPr id="315396" name="Rectangle 4"/>
          <p:cNvSpPr>
            <a:spLocks noGrp="1" noRot="1" noChangeAspect="1" noChangeArrowheads="1" noTextEdit="1"/>
          </p:cNvSpPr>
          <p:nvPr>
            <p:ph type="sldImg"/>
          </p:nvPr>
        </p:nvSpPr>
        <p:spPr>
          <a:xfrm>
            <a:off x="1143000" y="685800"/>
            <a:ext cx="4572000" cy="3429000"/>
          </a:xfrm>
          <a:ln/>
        </p:spPr>
      </p:sp>
      <p:sp>
        <p:nvSpPr>
          <p:cNvPr id="315397" name="Rectangle 5"/>
          <p:cNvSpPr>
            <a:spLocks noGrp="1" noChangeArrowheads="1"/>
          </p:cNvSpPr>
          <p:nvPr>
            <p:ph type="body" idx="1"/>
          </p:nvPr>
        </p:nvSpPr>
        <p:spPr/>
        <p:txBody>
          <a:bodyPr/>
          <a:lstStyle/>
          <a:p>
            <a:r>
              <a:rPr lang="en-US" altLang="en-US" dirty="0"/>
              <a:t>Program Global Area Components</a:t>
            </a:r>
          </a:p>
          <a:p>
            <a:pPr lvl="1"/>
            <a:r>
              <a:rPr lang="en-US" altLang="en-US" dirty="0"/>
              <a:t>A </a:t>
            </a:r>
            <a:r>
              <a:rPr lang="en-US" altLang="en-US" dirty="0">
                <a:solidFill>
                  <a:schemeClr val="tx1"/>
                </a:solidFill>
              </a:rPr>
              <a:t>Program Global Area (PGA)</a:t>
            </a:r>
            <a:r>
              <a:rPr lang="en-US" altLang="en-US" dirty="0"/>
              <a:t> is a memory region that contains data and control information for a server process. It is a </a:t>
            </a:r>
            <a:r>
              <a:rPr lang="en-US" altLang="en-US" dirty="0" err="1"/>
              <a:t>nonshared</a:t>
            </a:r>
            <a:r>
              <a:rPr lang="en-US" altLang="en-US" dirty="0"/>
              <a:t> memory created by Oracle when a server process is started. Access to it is exclusive to that server process, and is read and written only by the Oracle server code acting on behalf of it. The PGA memory allocated by each server process attached to an Oracle instance is referred to as the aggregated PGA memory allocated by the instance. </a:t>
            </a:r>
          </a:p>
          <a:p>
            <a:pPr lvl="1"/>
            <a:r>
              <a:rPr lang="en-US" altLang="en-US" dirty="0"/>
              <a:t> In a dedicated server configuration, the PGA of the server includes the following components:</a:t>
            </a:r>
          </a:p>
          <a:p>
            <a:pPr lvl="2"/>
            <a:r>
              <a:rPr lang="en-US" altLang="en-US" b="1" dirty="0"/>
              <a:t>Sort area:</a:t>
            </a:r>
            <a:r>
              <a:rPr lang="en-US" altLang="en-US" dirty="0"/>
              <a:t> Used for any sorts that may be required to process the SQL statement</a:t>
            </a:r>
          </a:p>
          <a:p>
            <a:pPr lvl="2"/>
            <a:r>
              <a:rPr lang="en-US" altLang="en-US" b="1" dirty="0"/>
              <a:t>Session information:</a:t>
            </a:r>
            <a:r>
              <a:rPr lang="en-US" altLang="en-US" dirty="0"/>
              <a:t> Includes user privileges and performance statistics for the session</a:t>
            </a:r>
          </a:p>
          <a:p>
            <a:pPr lvl="2"/>
            <a:r>
              <a:rPr lang="en-US" altLang="en-US" b="1" dirty="0"/>
              <a:t>Cursor state:</a:t>
            </a:r>
            <a:r>
              <a:rPr lang="en-US" altLang="en-US" dirty="0"/>
              <a:t> Indicates the stage in the processing of the SQL statements that are currently used by the session</a:t>
            </a:r>
          </a:p>
          <a:p>
            <a:pPr lvl="2"/>
            <a:r>
              <a:rPr lang="en-US" altLang="en-US" b="1" dirty="0"/>
              <a:t>Stack space:</a:t>
            </a:r>
            <a:r>
              <a:rPr lang="en-US" altLang="en-US" dirty="0"/>
              <a:t> Contains other session variables</a:t>
            </a:r>
          </a:p>
          <a:p>
            <a:pPr lvl="1"/>
            <a:r>
              <a:rPr lang="en-US" altLang="en-US" dirty="0"/>
              <a:t>The PGA is allocated when a process is created and deallocated when the process is terminated.</a:t>
            </a:r>
          </a:p>
        </p:txBody>
      </p:sp>
    </p:spTree>
    <p:extLst>
      <p:ext uri="{BB962C8B-B14F-4D97-AF65-F5344CB8AC3E}">
        <p14:creationId xmlns:p14="http://schemas.microsoft.com/office/powerpoint/2010/main" val="152147543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a:xfrm>
            <a:off x="1143000" y="685800"/>
            <a:ext cx="4572000" cy="3429000"/>
          </a:xfrm>
        </p:spPr>
      </p:sp>
      <p:sp>
        <p:nvSpPr>
          <p:cNvPr id="3" name="Jegyzetek helye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The processes in an Oracle Database system can be divided into three major groups: </a:t>
            </a:r>
          </a:p>
          <a:p>
            <a:r>
              <a:rPr lang="en-US" sz="1200" b="0" i="0" u="none" strike="noStrike" kern="1200" baseline="0" dirty="0">
                <a:solidFill>
                  <a:schemeClr val="tx1"/>
                </a:solidFill>
                <a:latin typeface="+mn-lt"/>
                <a:ea typeface="+mn-ea"/>
                <a:cs typeface="+mn-cs"/>
              </a:rPr>
              <a:t>•User processes that run the application or Oracle tool code </a:t>
            </a:r>
          </a:p>
          <a:p>
            <a:r>
              <a:rPr lang="en-US" sz="1200" b="0" i="0" u="none" strike="noStrike" kern="1200" baseline="0" dirty="0">
                <a:solidFill>
                  <a:schemeClr val="tx1"/>
                </a:solidFill>
                <a:latin typeface="+mn-lt"/>
                <a:ea typeface="+mn-ea"/>
                <a:cs typeface="+mn-cs"/>
              </a:rPr>
              <a:t>•Oracle Database processes that run the Oracle Database server code (including server processes and background processes) </a:t>
            </a:r>
          </a:p>
          <a:p>
            <a:r>
              <a:rPr lang="en-US" sz="1200" b="0" i="0" u="none" strike="noStrike" kern="1200" baseline="0" dirty="0">
                <a:solidFill>
                  <a:schemeClr val="tx1"/>
                </a:solidFill>
                <a:latin typeface="+mn-lt"/>
                <a:ea typeface="+mn-ea"/>
                <a:cs typeface="+mn-cs"/>
              </a:rPr>
              <a:t>•Oracle daemons and application processes not specific to a single database When a user runs an application program or an Oracle tool such as SQL*Plus, the term </a:t>
            </a:r>
            <a:r>
              <a:rPr lang="en-US" sz="1200" b="0" i="1" u="none" strike="noStrike" kern="1200" baseline="0" dirty="0">
                <a:solidFill>
                  <a:schemeClr val="tx1"/>
                </a:solidFill>
                <a:latin typeface="+mn-lt"/>
                <a:ea typeface="+mn-ea"/>
                <a:cs typeface="+mn-cs"/>
              </a:rPr>
              <a:t>user process </a:t>
            </a:r>
            <a:r>
              <a:rPr lang="en-US" sz="1200" b="0" i="0" u="none" strike="noStrike" kern="1200" baseline="0" dirty="0">
                <a:solidFill>
                  <a:schemeClr val="tx1"/>
                </a:solidFill>
                <a:latin typeface="+mn-lt"/>
                <a:ea typeface="+mn-ea"/>
                <a:cs typeface="+mn-cs"/>
              </a:rPr>
              <a:t>is used to refer to the user’s application. The user process may or may not be on the database server machine. Oracle Database also creates a </a:t>
            </a:r>
            <a:r>
              <a:rPr lang="en-US" sz="1200" b="0" i="1" u="none" strike="noStrike" kern="1200" baseline="0" dirty="0">
                <a:solidFill>
                  <a:schemeClr val="tx1"/>
                </a:solidFill>
                <a:latin typeface="+mn-lt"/>
                <a:ea typeface="+mn-ea"/>
                <a:cs typeface="+mn-cs"/>
              </a:rPr>
              <a:t>server process </a:t>
            </a:r>
            <a:r>
              <a:rPr lang="en-US" sz="1200" b="0" i="0" u="none" strike="noStrike" kern="1200" baseline="0" dirty="0">
                <a:solidFill>
                  <a:schemeClr val="tx1"/>
                </a:solidFill>
                <a:latin typeface="+mn-lt"/>
                <a:ea typeface="+mn-ea"/>
                <a:cs typeface="+mn-cs"/>
              </a:rPr>
              <a:t>to execute the commands issued by the user process. In addition, the Oracle server also has a set of </a:t>
            </a:r>
            <a:r>
              <a:rPr lang="en-US" sz="1200" b="0" i="1" u="none" strike="noStrike" kern="1200" baseline="0" dirty="0">
                <a:solidFill>
                  <a:schemeClr val="tx1"/>
                </a:solidFill>
                <a:latin typeface="+mn-lt"/>
                <a:ea typeface="+mn-ea"/>
                <a:cs typeface="+mn-cs"/>
              </a:rPr>
              <a:t>background processes </a:t>
            </a:r>
            <a:r>
              <a:rPr lang="en-US" sz="1200" b="0" i="0" u="none" strike="noStrike" kern="1200" baseline="0" dirty="0">
                <a:solidFill>
                  <a:schemeClr val="tx1"/>
                </a:solidFill>
                <a:latin typeface="+mn-lt"/>
                <a:ea typeface="+mn-ea"/>
                <a:cs typeface="+mn-cs"/>
              </a:rPr>
              <a:t>for an instance that interact with each other and with the operating system to manage the memory structures, asynchronously perform I/O to write data to disk, and perform other required tasks. The process structure varies for different Oracle Database configurations, depending on the operating system and the choice of Oracle Database options. The code for connected users can be configured as a dedicated server or a shared server. </a:t>
            </a:r>
          </a:p>
          <a:p>
            <a:endParaRPr lang="hu-HU" dirty="0"/>
          </a:p>
        </p:txBody>
      </p:sp>
      <p:sp>
        <p:nvSpPr>
          <p:cNvPr id="4" name="Dia számának helye 3"/>
          <p:cNvSpPr>
            <a:spLocks noGrp="1"/>
          </p:cNvSpPr>
          <p:nvPr>
            <p:ph type="sldNum" sz="quarter" idx="10"/>
          </p:nvPr>
        </p:nvSpPr>
        <p:spPr/>
        <p:txBody>
          <a:bodyPr/>
          <a:lstStyle/>
          <a:p>
            <a:fld id="{7AF31675-62E4-471D-8BEA-29D417FAC62B}" type="slidenum">
              <a:rPr lang="en-US" smtClean="0"/>
              <a:pPr/>
              <a:t>44</a:t>
            </a:fld>
            <a:endParaRPr lang="en-US"/>
          </a:p>
        </p:txBody>
      </p:sp>
    </p:spTree>
    <p:extLst>
      <p:ext uri="{BB962C8B-B14F-4D97-AF65-F5344CB8AC3E}">
        <p14:creationId xmlns:p14="http://schemas.microsoft.com/office/powerpoint/2010/main" val="141740476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en-US" sz="1400" b="0" kern="1200" dirty="0" err="1">
                <a:solidFill>
                  <a:schemeClr val="tx1"/>
                </a:solidFill>
                <a:effectLst/>
                <a:latin typeface="Arial" charset="0"/>
                <a:ea typeface="+mn-ea"/>
                <a:cs typeface="+mn-cs"/>
              </a:rPr>
              <a:t>DBW</a:t>
            </a:r>
            <a:r>
              <a:rPr lang="en-US" sz="1400" b="0" i="1" kern="1200" dirty="0" err="1">
                <a:solidFill>
                  <a:schemeClr val="tx1"/>
                </a:solidFill>
                <a:effectLst/>
                <a:latin typeface="Arial" charset="0"/>
                <a:ea typeface="+mn-ea"/>
                <a:cs typeface="+mn-cs"/>
              </a:rPr>
              <a:t>n</a:t>
            </a:r>
            <a:r>
              <a:rPr lang="hu-HU" sz="1400" b="0" i="1" kern="1200" dirty="0">
                <a:solidFill>
                  <a:schemeClr val="tx1"/>
                </a:solidFill>
                <a:effectLst/>
                <a:latin typeface="Arial" charset="0"/>
                <a:ea typeface="+mn-ea"/>
                <a:cs typeface="+mn-cs"/>
              </a:rPr>
              <a:t> - </a:t>
            </a:r>
            <a:r>
              <a:rPr lang="en-US" sz="1400" b="0" kern="1200" dirty="0">
                <a:solidFill>
                  <a:schemeClr val="tx1"/>
                </a:solidFill>
                <a:effectLst/>
                <a:latin typeface="Arial" charset="0"/>
                <a:ea typeface="+mn-ea"/>
                <a:cs typeface="+mn-cs"/>
              </a:rPr>
              <a:t>Database Writer Process</a:t>
            </a:r>
          </a:p>
          <a:p>
            <a:r>
              <a:rPr lang="en-US" sz="1400" b="0" kern="1200" dirty="0">
                <a:solidFill>
                  <a:schemeClr val="tx1"/>
                </a:solidFill>
                <a:effectLst/>
                <a:latin typeface="Arial" charset="0"/>
                <a:ea typeface="+mn-ea"/>
                <a:cs typeface="+mn-cs"/>
              </a:rPr>
              <a:t>Writes modified blocks from the database buffer cache to the data files</a:t>
            </a:r>
          </a:p>
          <a:p>
            <a:r>
              <a:rPr lang="en-US" sz="1400" b="0" kern="1200" dirty="0">
                <a:solidFill>
                  <a:schemeClr val="tx1"/>
                </a:solidFill>
                <a:effectLst/>
                <a:latin typeface="Arial" charset="0"/>
                <a:ea typeface="+mn-ea"/>
                <a:cs typeface="+mn-cs"/>
              </a:rPr>
              <a:t>The primary responsibility of </a:t>
            </a:r>
            <a:r>
              <a:rPr lang="en-US" sz="1400" b="0" kern="1200" dirty="0" err="1">
                <a:solidFill>
                  <a:schemeClr val="tx1"/>
                </a:solidFill>
                <a:effectLst/>
                <a:latin typeface="Arial" charset="0"/>
                <a:ea typeface="+mn-ea"/>
                <a:cs typeface="+mn-cs"/>
              </a:rPr>
              <a:t>DBW</a:t>
            </a:r>
            <a:r>
              <a:rPr lang="en-US" sz="1400" b="0" i="1" kern="1200" dirty="0" err="1">
                <a:solidFill>
                  <a:schemeClr val="tx1"/>
                </a:solidFill>
                <a:effectLst/>
                <a:latin typeface="Arial" charset="0"/>
                <a:ea typeface="+mn-ea"/>
                <a:cs typeface="+mn-cs"/>
              </a:rPr>
              <a:t>n</a:t>
            </a:r>
            <a:r>
              <a:rPr lang="en-US" sz="1400" b="0" kern="1200" dirty="0">
                <a:solidFill>
                  <a:schemeClr val="tx1"/>
                </a:solidFill>
                <a:effectLst/>
                <a:latin typeface="Arial" charset="0"/>
                <a:ea typeface="+mn-ea"/>
                <a:cs typeface="+mn-cs"/>
              </a:rPr>
              <a:t> is to write data blocks to disk. </a:t>
            </a:r>
            <a:r>
              <a:rPr lang="en-US" sz="1400" b="0" kern="1200" dirty="0" err="1">
                <a:solidFill>
                  <a:schemeClr val="tx1"/>
                </a:solidFill>
                <a:effectLst/>
                <a:latin typeface="Arial" charset="0"/>
                <a:ea typeface="+mn-ea"/>
                <a:cs typeface="+mn-cs"/>
              </a:rPr>
              <a:t>DBW</a:t>
            </a:r>
            <a:r>
              <a:rPr lang="en-US" sz="1400" b="0" i="1" kern="1200" dirty="0" err="1">
                <a:solidFill>
                  <a:schemeClr val="tx1"/>
                </a:solidFill>
                <a:effectLst/>
                <a:latin typeface="Arial" charset="0"/>
                <a:ea typeface="+mn-ea"/>
                <a:cs typeface="+mn-cs"/>
              </a:rPr>
              <a:t>n</a:t>
            </a:r>
            <a:r>
              <a:rPr lang="en-US" sz="1400" b="0" kern="1200" dirty="0">
                <a:solidFill>
                  <a:schemeClr val="tx1"/>
                </a:solidFill>
                <a:effectLst/>
                <a:latin typeface="Arial" charset="0"/>
                <a:ea typeface="+mn-ea"/>
                <a:cs typeface="+mn-cs"/>
              </a:rPr>
              <a:t> also handles checkpoints, file open synchronization, and logging of Block Written records.</a:t>
            </a:r>
          </a:p>
          <a:p>
            <a:endParaRPr lang="hu-HU" sz="1400" b="0" kern="1200" dirty="0">
              <a:solidFill>
                <a:schemeClr val="tx1"/>
              </a:solidFill>
              <a:effectLst/>
              <a:latin typeface="Arial" charset="0"/>
              <a:ea typeface="+mn-ea"/>
              <a:cs typeface="+mn-cs"/>
            </a:endParaRPr>
          </a:p>
          <a:p>
            <a:r>
              <a:rPr lang="en-US" sz="1400" b="0" kern="1200" dirty="0">
                <a:solidFill>
                  <a:schemeClr val="tx1"/>
                </a:solidFill>
                <a:effectLst/>
                <a:latin typeface="Arial" charset="0"/>
                <a:ea typeface="+mn-ea"/>
                <a:cs typeface="+mn-cs"/>
              </a:rPr>
              <a:t>LGWR</a:t>
            </a:r>
            <a:r>
              <a:rPr lang="hu-HU" sz="1400" b="0" kern="1200" dirty="0">
                <a:solidFill>
                  <a:schemeClr val="tx1"/>
                </a:solidFill>
                <a:effectLst/>
                <a:latin typeface="Arial" charset="0"/>
                <a:ea typeface="+mn-ea"/>
                <a:cs typeface="+mn-cs"/>
              </a:rPr>
              <a:t> - </a:t>
            </a:r>
            <a:r>
              <a:rPr lang="en-US" sz="1400" b="0" kern="1200" dirty="0">
                <a:solidFill>
                  <a:schemeClr val="tx1"/>
                </a:solidFill>
                <a:effectLst/>
                <a:latin typeface="Arial" charset="0"/>
                <a:ea typeface="+mn-ea"/>
                <a:cs typeface="+mn-cs"/>
              </a:rPr>
              <a:t>Log Writer Process</a:t>
            </a:r>
          </a:p>
          <a:p>
            <a:r>
              <a:rPr lang="en-US" sz="1400" b="0" kern="1200" dirty="0">
                <a:solidFill>
                  <a:schemeClr val="tx1"/>
                </a:solidFill>
                <a:effectLst/>
                <a:latin typeface="Arial" charset="0"/>
                <a:ea typeface="+mn-ea"/>
                <a:cs typeface="+mn-cs"/>
              </a:rPr>
              <a:t>Writes redo entries to the online redo log</a:t>
            </a:r>
          </a:p>
          <a:p>
            <a:r>
              <a:rPr lang="en-US" sz="1400" b="0" kern="1200" dirty="0">
                <a:solidFill>
                  <a:schemeClr val="tx1"/>
                </a:solidFill>
                <a:effectLst/>
                <a:latin typeface="Arial" charset="0"/>
                <a:ea typeface="+mn-ea"/>
                <a:cs typeface="+mn-cs"/>
              </a:rPr>
              <a:t>Redo log entries are generated in the redo log buffer of the system global area (SGA). LGWR writes the redo log entries sequentially into a redo log file. If the database has a multiplexed redo log, then LGWR writes the redo log entries to a group of redo log files.</a:t>
            </a:r>
          </a:p>
          <a:p>
            <a:endParaRPr lang="en-US" sz="1400" b="0" kern="1200" dirty="0">
              <a:solidFill>
                <a:schemeClr val="tx1"/>
              </a:solidFill>
              <a:effectLst/>
              <a:latin typeface="Arial" charset="0"/>
              <a:ea typeface="+mn-ea"/>
              <a:cs typeface="+mn-cs"/>
            </a:endParaRPr>
          </a:p>
          <a:p>
            <a:r>
              <a:rPr lang="en-US" sz="1400" b="0" kern="1200" dirty="0">
                <a:solidFill>
                  <a:schemeClr val="tx1"/>
                </a:solidFill>
                <a:effectLst/>
                <a:latin typeface="Arial" charset="0"/>
                <a:ea typeface="+mn-ea"/>
                <a:cs typeface="+mn-cs"/>
              </a:rPr>
              <a:t>PMON</a:t>
            </a:r>
            <a:r>
              <a:rPr lang="hu-HU" sz="1400" b="0" kern="1200" dirty="0">
                <a:solidFill>
                  <a:schemeClr val="tx1"/>
                </a:solidFill>
                <a:effectLst/>
                <a:latin typeface="Arial" charset="0"/>
                <a:ea typeface="+mn-ea"/>
                <a:cs typeface="+mn-cs"/>
              </a:rPr>
              <a:t> - </a:t>
            </a:r>
            <a:r>
              <a:rPr lang="en-US" sz="1400" b="0" kern="1200" dirty="0">
                <a:solidFill>
                  <a:schemeClr val="tx1"/>
                </a:solidFill>
                <a:effectLst/>
                <a:latin typeface="Arial" charset="0"/>
                <a:ea typeface="+mn-ea"/>
                <a:cs typeface="+mn-cs"/>
              </a:rPr>
              <a:t>Process Monitor</a:t>
            </a:r>
          </a:p>
          <a:p>
            <a:r>
              <a:rPr lang="en-US" sz="1400" b="0" kern="1200" dirty="0">
                <a:solidFill>
                  <a:schemeClr val="tx1"/>
                </a:solidFill>
                <a:effectLst/>
                <a:latin typeface="Arial" charset="0"/>
                <a:ea typeface="+mn-ea"/>
                <a:cs typeface="+mn-cs"/>
              </a:rPr>
              <a:t>Monitors the other background processes and performs process recovery when a server or dispatcher process terminates abnormally</a:t>
            </a:r>
          </a:p>
          <a:p>
            <a:r>
              <a:rPr lang="en-US" sz="1400" b="0" kern="1200" dirty="0">
                <a:solidFill>
                  <a:schemeClr val="tx1"/>
                </a:solidFill>
                <a:effectLst/>
                <a:latin typeface="Arial" charset="0"/>
                <a:ea typeface="+mn-ea"/>
                <a:cs typeface="+mn-cs"/>
              </a:rPr>
              <a:t>PMON periodically performs cleanup of all the following:</a:t>
            </a:r>
          </a:p>
          <a:p>
            <a:r>
              <a:rPr lang="en-US" sz="1400" b="0" kern="1200" dirty="0">
                <a:solidFill>
                  <a:schemeClr val="tx1"/>
                </a:solidFill>
                <a:effectLst/>
                <a:latin typeface="Arial" charset="0"/>
                <a:ea typeface="+mn-ea"/>
                <a:cs typeface="+mn-cs"/>
              </a:rPr>
              <a:t>Processes that died abnormally</a:t>
            </a:r>
          </a:p>
          <a:p>
            <a:r>
              <a:rPr lang="en-US" sz="1400" b="0" kern="1200" dirty="0">
                <a:solidFill>
                  <a:schemeClr val="tx1"/>
                </a:solidFill>
                <a:effectLst/>
                <a:latin typeface="Arial" charset="0"/>
                <a:ea typeface="+mn-ea"/>
                <a:cs typeface="+mn-cs"/>
              </a:rPr>
              <a:t>Sessions that were killed</a:t>
            </a:r>
          </a:p>
          <a:p>
            <a:r>
              <a:rPr lang="en-US" sz="1400" b="0" kern="1200" dirty="0">
                <a:solidFill>
                  <a:schemeClr val="tx1"/>
                </a:solidFill>
                <a:effectLst/>
                <a:latin typeface="Arial" charset="0"/>
                <a:ea typeface="+mn-ea"/>
                <a:cs typeface="+mn-cs"/>
              </a:rPr>
              <a:t>Detached transactions that have exceeded their idle timeout</a:t>
            </a:r>
          </a:p>
          <a:p>
            <a:r>
              <a:rPr lang="en-US" sz="1400" b="0" kern="1200" dirty="0">
                <a:solidFill>
                  <a:schemeClr val="tx1"/>
                </a:solidFill>
                <a:effectLst/>
                <a:latin typeface="Arial" charset="0"/>
                <a:ea typeface="+mn-ea"/>
                <a:cs typeface="+mn-cs"/>
              </a:rPr>
              <a:t>Detached network connections which have exceeded their idle timeout</a:t>
            </a:r>
          </a:p>
          <a:p>
            <a:r>
              <a:rPr lang="en-US" sz="1400" b="0" kern="1200" dirty="0">
                <a:solidFill>
                  <a:schemeClr val="tx1"/>
                </a:solidFill>
                <a:effectLst/>
                <a:latin typeface="Arial" charset="0"/>
                <a:ea typeface="+mn-ea"/>
                <a:cs typeface="+mn-cs"/>
              </a:rPr>
              <a:t>In addition, PMON monitors, spawns, and stops the following as needed:</a:t>
            </a:r>
          </a:p>
          <a:p>
            <a:r>
              <a:rPr lang="en-US" sz="1400" b="0" kern="1200" dirty="0">
                <a:solidFill>
                  <a:schemeClr val="tx1"/>
                </a:solidFill>
                <a:effectLst/>
                <a:latin typeface="Arial" charset="0"/>
                <a:ea typeface="+mn-ea"/>
                <a:cs typeface="+mn-cs"/>
              </a:rPr>
              <a:t>Dispatcher and shared server processes</a:t>
            </a:r>
          </a:p>
          <a:p>
            <a:r>
              <a:rPr lang="en-US" sz="1400" b="0" kern="1200" dirty="0">
                <a:solidFill>
                  <a:schemeClr val="tx1"/>
                </a:solidFill>
                <a:effectLst/>
                <a:latin typeface="Arial" charset="0"/>
                <a:ea typeface="+mn-ea"/>
                <a:cs typeface="+mn-cs"/>
              </a:rPr>
              <a:t>Job queue processes</a:t>
            </a:r>
          </a:p>
          <a:p>
            <a:r>
              <a:rPr lang="en-US" sz="1400" b="0" kern="1200" dirty="0">
                <a:solidFill>
                  <a:schemeClr val="tx1"/>
                </a:solidFill>
                <a:effectLst/>
                <a:latin typeface="Arial" charset="0"/>
                <a:ea typeface="+mn-ea"/>
                <a:cs typeface="+mn-cs"/>
              </a:rPr>
              <a:t>Pooled server processes for database resident connection pooling</a:t>
            </a:r>
          </a:p>
          <a:p>
            <a:r>
              <a:rPr lang="en-US" sz="1400" b="0" kern="1200" dirty="0" err="1">
                <a:solidFill>
                  <a:schemeClr val="tx1"/>
                </a:solidFill>
                <a:effectLst/>
                <a:latin typeface="Arial" charset="0"/>
                <a:ea typeface="+mn-ea"/>
                <a:cs typeface="+mn-cs"/>
              </a:rPr>
              <a:t>Restartable</a:t>
            </a:r>
            <a:r>
              <a:rPr lang="en-US" sz="1400" b="0" kern="1200" dirty="0">
                <a:solidFill>
                  <a:schemeClr val="tx1"/>
                </a:solidFill>
                <a:effectLst/>
                <a:latin typeface="Arial" charset="0"/>
                <a:ea typeface="+mn-ea"/>
                <a:cs typeface="+mn-cs"/>
              </a:rPr>
              <a:t> background processes</a:t>
            </a:r>
          </a:p>
          <a:p>
            <a:r>
              <a:rPr lang="en-US" sz="1400" b="0" kern="1200" dirty="0">
                <a:solidFill>
                  <a:schemeClr val="tx1"/>
                </a:solidFill>
                <a:effectLst/>
                <a:latin typeface="Arial" charset="0"/>
                <a:ea typeface="+mn-ea"/>
                <a:cs typeface="+mn-cs"/>
              </a:rPr>
              <a:t>PMON is also responsible for registering information about the instance and dispatcher processes with the network listener.</a:t>
            </a:r>
          </a:p>
          <a:p>
            <a:endParaRPr lang="hu-HU" dirty="0"/>
          </a:p>
          <a:p>
            <a:r>
              <a:rPr lang="en-US" sz="1400" b="0" kern="1200" dirty="0">
                <a:solidFill>
                  <a:schemeClr val="tx1"/>
                </a:solidFill>
                <a:effectLst/>
                <a:latin typeface="Arial" charset="0"/>
                <a:ea typeface="+mn-ea"/>
                <a:cs typeface="+mn-cs"/>
              </a:rPr>
              <a:t>SMON</a:t>
            </a:r>
            <a:r>
              <a:rPr lang="hu-HU" sz="1400" b="0" kern="1200" dirty="0">
                <a:solidFill>
                  <a:schemeClr val="tx1"/>
                </a:solidFill>
                <a:effectLst/>
                <a:latin typeface="Arial" charset="0"/>
                <a:ea typeface="+mn-ea"/>
                <a:cs typeface="+mn-cs"/>
              </a:rPr>
              <a:t> - </a:t>
            </a:r>
            <a:r>
              <a:rPr lang="en-US" sz="1400" b="0" kern="1200" dirty="0">
                <a:solidFill>
                  <a:schemeClr val="tx1"/>
                </a:solidFill>
                <a:effectLst/>
                <a:latin typeface="Arial" charset="0"/>
                <a:ea typeface="+mn-ea"/>
                <a:cs typeface="+mn-cs"/>
              </a:rPr>
              <a:t>System Monitor Process</a:t>
            </a:r>
          </a:p>
          <a:p>
            <a:r>
              <a:rPr lang="en-US" sz="1400" b="0" kern="1200" dirty="0">
                <a:solidFill>
                  <a:schemeClr val="tx1"/>
                </a:solidFill>
                <a:effectLst/>
                <a:latin typeface="Arial" charset="0"/>
                <a:ea typeface="+mn-ea"/>
                <a:cs typeface="+mn-cs"/>
              </a:rPr>
              <a:t>Performs critical tasks such as instance recovery and dead transaction recovery, and maintenance tasks such as temporary space reclamation, data dictionary cleanup, and undo tablespace management</a:t>
            </a:r>
          </a:p>
          <a:p>
            <a:r>
              <a:rPr lang="en-US" sz="1400" b="0" kern="1200" dirty="0">
                <a:solidFill>
                  <a:schemeClr val="tx1"/>
                </a:solidFill>
                <a:effectLst/>
                <a:latin typeface="Arial" charset="0"/>
                <a:ea typeface="+mn-ea"/>
                <a:cs typeface="+mn-cs"/>
              </a:rPr>
              <a:t>SMON performs many database maintenance tasks, including the following:</a:t>
            </a:r>
          </a:p>
          <a:p>
            <a:r>
              <a:rPr lang="en-US" sz="1400" b="0" kern="1200" dirty="0">
                <a:solidFill>
                  <a:schemeClr val="tx1"/>
                </a:solidFill>
                <a:effectLst/>
                <a:latin typeface="Arial" charset="0"/>
                <a:ea typeface="+mn-ea"/>
                <a:cs typeface="+mn-cs"/>
              </a:rPr>
              <a:t>Creates and manages the temporary tablespace metadata</a:t>
            </a:r>
          </a:p>
          <a:p>
            <a:r>
              <a:rPr lang="en-US" sz="1400" b="0" kern="1200" dirty="0">
                <a:solidFill>
                  <a:schemeClr val="tx1"/>
                </a:solidFill>
                <a:effectLst/>
                <a:latin typeface="Arial" charset="0"/>
                <a:ea typeface="+mn-ea"/>
                <a:cs typeface="+mn-cs"/>
              </a:rPr>
              <a:t>Reclaims space used by orphaned temporary segments</a:t>
            </a:r>
          </a:p>
          <a:p>
            <a:r>
              <a:rPr lang="en-US" sz="1400" b="0" kern="1200" dirty="0">
                <a:solidFill>
                  <a:schemeClr val="tx1"/>
                </a:solidFill>
                <a:effectLst/>
                <a:latin typeface="Arial" charset="0"/>
                <a:ea typeface="+mn-ea"/>
                <a:cs typeface="+mn-cs"/>
              </a:rPr>
              <a:t>Maintains the undo tablespace by </a:t>
            </a:r>
            <a:r>
              <a:rPr lang="en-US" sz="1400" b="0" kern="1200" dirty="0" err="1">
                <a:solidFill>
                  <a:schemeClr val="tx1"/>
                </a:solidFill>
                <a:effectLst/>
                <a:latin typeface="Arial" charset="0"/>
                <a:ea typeface="+mn-ea"/>
                <a:cs typeface="+mn-cs"/>
              </a:rPr>
              <a:t>onlining</a:t>
            </a:r>
            <a:r>
              <a:rPr lang="en-US" sz="1400" b="0" kern="1200" dirty="0">
                <a:solidFill>
                  <a:schemeClr val="tx1"/>
                </a:solidFill>
                <a:effectLst/>
                <a:latin typeface="Arial" charset="0"/>
                <a:ea typeface="+mn-ea"/>
                <a:cs typeface="+mn-cs"/>
              </a:rPr>
              <a:t>, </a:t>
            </a:r>
            <a:r>
              <a:rPr lang="en-US" sz="1400" b="0" kern="1200" dirty="0" err="1">
                <a:solidFill>
                  <a:schemeClr val="tx1"/>
                </a:solidFill>
                <a:effectLst/>
                <a:latin typeface="Arial" charset="0"/>
                <a:ea typeface="+mn-ea"/>
                <a:cs typeface="+mn-cs"/>
              </a:rPr>
              <a:t>offlining</a:t>
            </a:r>
            <a:r>
              <a:rPr lang="en-US" sz="1400" b="0" kern="1200" dirty="0">
                <a:solidFill>
                  <a:schemeClr val="tx1"/>
                </a:solidFill>
                <a:effectLst/>
                <a:latin typeface="Arial" charset="0"/>
                <a:ea typeface="+mn-ea"/>
                <a:cs typeface="+mn-cs"/>
              </a:rPr>
              <a:t>, and shrinking the undo segments based on undo space usage statistics</a:t>
            </a:r>
          </a:p>
          <a:p>
            <a:r>
              <a:rPr lang="en-US" sz="1400" b="0" kern="1200" dirty="0">
                <a:solidFill>
                  <a:schemeClr val="tx1"/>
                </a:solidFill>
                <a:effectLst/>
                <a:latin typeface="Arial" charset="0"/>
                <a:ea typeface="+mn-ea"/>
                <a:cs typeface="+mn-cs"/>
              </a:rPr>
              <a:t>Cleans up the data dictionary when it is in a transient and inconsistent state</a:t>
            </a:r>
          </a:p>
          <a:p>
            <a:r>
              <a:rPr lang="en-US" sz="1400" b="0" kern="1200" dirty="0">
                <a:solidFill>
                  <a:schemeClr val="tx1"/>
                </a:solidFill>
                <a:effectLst/>
                <a:latin typeface="Arial" charset="0"/>
                <a:ea typeface="+mn-ea"/>
                <a:cs typeface="+mn-cs"/>
              </a:rPr>
              <a:t>Maintains the SCN to time mapping table used to support Oracle Flashback features</a:t>
            </a:r>
          </a:p>
          <a:p>
            <a:endParaRPr lang="hu-HU" dirty="0"/>
          </a:p>
        </p:txBody>
      </p:sp>
      <p:sp>
        <p:nvSpPr>
          <p:cNvPr id="4" name="Dia számának helye 3"/>
          <p:cNvSpPr>
            <a:spLocks noGrp="1"/>
          </p:cNvSpPr>
          <p:nvPr>
            <p:ph type="sldNum" sz="quarter" idx="10"/>
          </p:nvPr>
        </p:nvSpPr>
        <p:spPr/>
        <p:txBody>
          <a:bodyPr/>
          <a:lstStyle/>
          <a:p>
            <a:pPr>
              <a:defRPr/>
            </a:pPr>
            <a:fld id="{33F850EF-A3BA-4956-9EBA-4B718D053217}" type="slidenum">
              <a:rPr lang="hu-HU" smtClean="0"/>
              <a:pPr>
                <a:defRPr/>
              </a:pPr>
              <a:t>46</a:t>
            </a:fld>
            <a:endParaRPr lang="hu-HU"/>
          </a:p>
        </p:txBody>
      </p:sp>
    </p:spTree>
    <p:extLst>
      <p:ext uri="{BB962C8B-B14F-4D97-AF65-F5344CB8AC3E}">
        <p14:creationId xmlns:p14="http://schemas.microsoft.com/office/powerpoint/2010/main" val="19747563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endParaRPr lang="hu-HU" dirty="0"/>
          </a:p>
        </p:txBody>
      </p:sp>
      <p:sp>
        <p:nvSpPr>
          <p:cNvPr id="4" name="Dia számának helye 3"/>
          <p:cNvSpPr>
            <a:spLocks noGrp="1"/>
          </p:cNvSpPr>
          <p:nvPr>
            <p:ph type="sldNum" sz="quarter" idx="10"/>
          </p:nvPr>
        </p:nvSpPr>
        <p:spPr/>
        <p:txBody>
          <a:bodyPr/>
          <a:lstStyle/>
          <a:p>
            <a:fld id="{CDA5C11E-540C-488B-B718-84796C0B45F1}" type="slidenum">
              <a:rPr lang="hu-HU" smtClean="0"/>
              <a:t>47</a:t>
            </a:fld>
            <a:endParaRPr lang="hu-HU"/>
          </a:p>
        </p:txBody>
      </p:sp>
    </p:spTree>
    <p:extLst>
      <p:ext uri="{BB962C8B-B14F-4D97-AF65-F5344CB8AC3E}">
        <p14:creationId xmlns:p14="http://schemas.microsoft.com/office/powerpoint/2010/main" val="123046894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en-US"/>
              <a:t>A transaction is a program unit whose execution may or may not change the contents of a database. </a:t>
            </a:r>
            <a:endParaRPr lang="hu-HU"/>
          </a:p>
          <a:p>
            <a:r>
              <a:rPr lang="en-US"/>
              <a:t>The transaction is executed as a single unit </a:t>
            </a:r>
            <a:endParaRPr lang="hu-HU"/>
          </a:p>
          <a:p>
            <a:r>
              <a:rPr lang="en-US"/>
              <a:t>If the database operations do not update the database but only retrieve data, this type of transaction is called a read-only transaction. </a:t>
            </a:r>
            <a:endParaRPr lang="hu-HU"/>
          </a:p>
          <a:p>
            <a:r>
              <a:rPr lang="en-US"/>
              <a:t>A successful transaction can change the database from one CONSISTENT STATE to another </a:t>
            </a:r>
            <a:endParaRPr lang="hu-HU"/>
          </a:p>
          <a:p>
            <a:r>
              <a:rPr lang="en-US"/>
              <a:t>DBMS transactions must be atomic, consistent, isolated and durable</a:t>
            </a:r>
            <a:endParaRPr lang="hu-HU"/>
          </a:p>
        </p:txBody>
      </p:sp>
      <p:sp>
        <p:nvSpPr>
          <p:cNvPr id="4" name="Dia számának helye 3"/>
          <p:cNvSpPr>
            <a:spLocks noGrp="1"/>
          </p:cNvSpPr>
          <p:nvPr>
            <p:ph type="sldNum" sz="quarter" idx="10"/>
          </p:nvPr>
        </p:nvSpPr>
        <p:spPr/>
        <p:txBody>
          <a:bodyPr/>
          <a:lstStyle/>
          <a:p>
            <a:fld id="{F486C3C3-66E6-4DC9-A6F0-DCFBA3890BF9}" type="slidenum">
              <a:rPr lang="en-US" smtClean="0">
                <a:solidFill>
                  <a:prstClr val="black"/>
                </a:solidFill>
              </a:rPr>
              <a:pPr/>
              <a:t>49</a:t>
            </a:fld>
            <a:endParaRPr lang="en-US">
              <a:solidFill>
                <a:prstClr val="black"/>
              </a:solidFill>
            </a:endParaRPr>
          </a:p>
        </p:txBody>
      </p:sp>
    </p:spTree>
    <p:extLst>
      <p:ext uri="{BB962C8B-B14F-4D97-AF65-F5344CB8AC3E}">
        <p14:creationId xmlns:p14="http://schemas.microsoft.com/office/powerpoint/2010/main" val="395797213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endParaRPr lang="hu-HU"/>
          </a:p>
        </p:txBody>
      </p:sp>
      <p:sp>
        <p:nvSpPr>
          <p:cNvPr id="4" name="Dia számának helye 3"/>
          <p:cNvSpPr>
            <a:spLocks noGrp="1"/>
          </p:cNvSpPr>
          <p:nvPr>
            <p:ph type="sldNum" sz="quarter" idx="10"/>
          </p:nvPr>
        </p:nvSpPr>
        <p:spPr/>
        <p:txBody>
          <a:bodyPr/>
          <a:lstStyle/>
          <a:p>
            <a:fld id="{F486C3C3-66E6-4DC9-A6F0-DCFBA3890BF9}" type="slidenum">
              <a:rPr lang="en-US" smtClean="0">
                <a:solidFill>
                  <a:prstClr val="black"/>
                </a:solidFill>
              </a:rPr>
              <a:pPr/>
              <a:t>51</a:t>
            </a:fld>
            <a:endParaRPr lang="en-US">
              <a:solidFill>
                <a:prstClr val="black"/>
              </a:solidFill>
            </a:endParaRPr>
          </a:p>
        </p:txBody>
      </p:sp>
    </p:spTree>
    <p:extLst>
      <p:ext uri="{BB962C8B-B14F-4D97-AF65-F5344CB8AC3E}">
        <p14:creationId xmlns:p14="http://schemas.microsoft.com/office/powerpoint/2010/main" val="14955906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endParaRPr lang="hu-HU"/>
          </a:p>
        </p:txBody>
      </p:sp>
      <p:sp>
        <p:nvSpPr>
          <p:cNvPr id="4" name="Dia számának helye 3"/>
          <p:cNvSpPr>
            <a:spLocks noGrp="1"/>
          </p:cNvSpPr>
          <p:nvPr>
            <p:ph type="sldNum" sz="quarter" idx="10"/>
          </p:nvPr>
        </p:nvSpPr>
        <p:spPr/>
        <p:txBody>
          <a:bodyPr/>
          <a:lstStyle/>
          <a:p>
            <a:fld id="{F486C3C3-66E6-4DC9-A6F0-DCFBA3890BF9}" type="slidenum">
              <a:rPr lang="en-US" smtClean="0">
                <a:solidFill>
                  <a:prstClr val="black"/>
                </a:solidFill>
              </a:rPr>
              <a:pPr/>
              <a:t>52</a:t>
            </a:fld>
            <a:endParaRPr lang="en-US">
              <a:solidFill>
                <a:prstClr val="black"/>
              </a:solidFill>
            </a:endParaRPr>
          </a:p>
        </p:txBody>
      </p:sp>
    </p:spTree>
    <p:extLst>
      <p:ext uri="{BB962C8B-B14F-4D97-AF65-F5344CB8AC3E}">
        <p14:creationId xmlns:p14="http://schemas.microsoft.com/office/powerpoint/2010/main" val="93581556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en-US"/>
              <a:t>In a database system where more than one transaction are being executed simultaneously and in parallel, the property of isolation states that all the transactions will be carried out and executed as if it is the only transaction in the system. No transaction will affect the existence of any other transaction.</a:t>
            </a:r>
            <a:endParaRPr lang="hu-HU"/>
          </a:p>
        </p:txBody>
      </p:sp>
      <p:sp>
        <p:nvSpPr>
          <p:cNvPr id="4" name="Dia számának helye 3"/>
          <p:cNvSpPr>
            <a:spLocks noGrp="1"/>
          </p:cNvSpPr>
          <p:nvPr>
            <p:ph type="sldNum" sz="quarter" idx="10"/>
          </p:nvPr>
        </p:nvSpPr>
        <p:spPr/>
        <p:txBody>
          <a:bodyPr/>
          <a:lstStyle/>
          <a:p>
            <a:fld id="{F486C3C3-66E6-4DC9-A6F0-DCFBA3890BF9}" type="slidenum">
              <a:rPr lang="en-US" smtClean="0">
                <a:solidFill>
                  <a:prstClr val="black"/>
                </a:solidFill>
              </a:rPr>
              <a:pPr/>
              <a:t>54</a:t>
            </a:fld>
            <a:endParaRPr lang="en-US">
              <a:solidFill>
                <a:prstClr val="black"/>
              </a:solidFill>
            </a:endParaRPr>
          </a:p>
        </p:txBody>
      </p:sp>
    </p:spTree>
    <p:extLst>
      <p:ext uri="{BB962C8B-B14F-4D97-AF65-F5344CB8AC3E}">
        <p14:creationId xmlns:p14="http://schemas.microsoft.com/office/powerpoint/2010/main" val="39053354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a:xfrm>
            <a:off x="1143000" y="685800"/>
            <a:ext cx="4572000" cy="3429000"/>
          </a:xfrm>
        </p:spPr>
      </p:sp>
      <p:sp>
        <p:nvSpPr>
          <p:cNvPr id="3" name="Jegyzetek helye 2"/>
          <p:cNvSpPr>
            <a:spLocks noGrp="1"/>
          </p:cNvSpPr>
          <p:nvPr>
            <p:ph type="body" idx="1"/>
          </p:nvPr>
        </p:nvSpPr>
        <p:spPr/>
        <p:txBody>
          <a:bodyPr/>
          <a:lstStyle/>
          <a:p>
            <a:endParaRPr lang="hu-HU" dirty="0"/>
          </a:p>
        </p:txBody>
      </p:sp>
      <p:sp>
        <p:nvSpPr>
          <p:cNvPr id="4" name="Dia számának helye 3"/>
          <p:cNvSpPr>
            <a:spLocks noGrp="1"/>
          </p:cNvSpPr>
          <p:nvPr>
            <p:ph type="sldNum" sz="quarter" idx="10"/>
          </p:nvPr>
        </p:nvSpPr>
        <p:spPr/>
        <p:txBody>
          <a:bodyPr/>
          <a:lstStyle/>
          <a:p>
            <a:fld id="{A7D5EF70-D99A-4B3E-AE3F-7E1F2E52D41F}" type="slidenum">
              <a:rPr lang="en-US" smtClean="0"/>
              <a:t>10</a:t>
            </a:fld>
            <a:endParaRPr lang="en-US"/>
          </a:p>
        </p:txBody>
      </p:sp>
    </p:spTree>
    <p:extLst>
      <p:ext uri="{BB962C8B-B14F-4D97-AF65-F5344CB8AC3E}">
        <p14:creationId xmlns:p14="http://schemas.microsoft.com/office/powerpoint/2010/main" val="67355547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endParaRPr lang="hu-HU"/>
          </a:p>
        </p:txBody>
      </p:sp>
      <p:sp>
        <p:nvSpPr>
          <p:cNvPr id="4" name="Dia számának helye 3"/>
          <p:cNvSpPr>
            <a:spLocks noGrp="1"/>
          </p:cNvSpPr>
          <p:nvPr>
            <p:ph type="sldNum" sz="quarter" idx="10"/>
          </p:nvPr>
        </p:nvSpPr>
        <p:spPr/>
        <p:txBody>
          <a:bodyPr/>
          <a:lstStyle/>
          <a:p>
            <a:fld id="{F486C3C3-66E6-4DC9-A6F0-DCFBA3890BF9}" type="slidenum">
              <a:rPr lang="en-US" smtClean="0">
                <a:solidFill>
                  <a:prstClr val="black"/>
                </a:solidFill>
              </a:rPr>
              <a:pPr/>
              <a:t>55</a:t>
            </a:fld>
            <a:endParaRPr lang="en-US">
              <a:solidFill>
                <a:prstClr val="black"/>
              </a:solidFill>
            </a:endParaRPr>
          </a:p>
        </p:txBody>
      </p:sp>
    </p:spTree>
    <p:extLst>
      <p:ext uri="{BB962C8B-B14F-4D97-AF65-F5344CB8AC3E}">
        <p14:creationId xmlns:p14="http://schemas.microsoft.com/office/powerpoint/2010/main" val="12767120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a:xfrm>
            <a:off x="1143000" y="685800"/>
            <a:ext cx="4572000" cy="3429000"/>
          </a:xfrm>
        </p:spPr>
      </p:sp>
      <p:sp>
        <p:nvSpPr>
          <p:cNvPr id="3" name="Jegyzetek helye 2"/>
          <p:cNvSpPr>
            <a:spLocks noGrp="1"/>
          </p:cNvSpPr>
          <p:nvPr>
            <p:ph type="body" idx="1"/>
          </p:nvPr>
        </p:nvSpPr>
        <p:spPr/>
        <p:txBody>
          <a:bodyPr/>
          <a:lstStyle/>
          <a:p>
            <a:endParaRPr lang="hu-HU"/>
          </a:p>
        </p:txBody>
      </p:sp>
      <p:sp>
        <p:nvSpPr>
          <p:cNvPr id="4" name="Dia számának helye 3"/>
          <p:cNvSpPr>
            <a:spLocks noGrp="1"/>
          </p:cNvSpPr>
          <p:nvPr>
            <p:ph type="sldNum" sz="quarter" idx="10"/>
          </p:nvPr>
        </p:nvSpPr>
        <p:spPr/>
        <p:txBody>
          <a:bodyPr/>
          <a:lstStyle/>
          <a:p>
            <a:fld id="{A7D5EF70-D99A-4B3E-AE3F-7E1F2E52D41F}" type="slidenum">
              <a:rPr lang="en-US" smtClean="0"/>
              <a:t>12</a:t>
            </a:fld>
            <a:endParaRPr lang="en-US"/>
          </a:p>
        </p:txBody>
      </p:sp>
    </p:spTree>
    <p:extLst>
      <p:ext uri="{BB962C8B-B14F-4D97-AF65-F5344CB8AC3E}">
        <p14:creationId xmlns:p14="http://schemas.microsoft.com/office/powerpoint/2010/main" val="1881630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endParaRPr lang="hu-HU" dirty="0"/>
          </a:p>
        </p:txBody>
      </p:sp>
      <p:sp>
        <p:nvSpPr>
          <p:cNvPr id="4" name="Dia számának helye 3"/>
          <p:cNvSpPr>
            <a:spLocks noGrp="1"/>
          </p:cNvSpPr>
          <p:nvPr>
            <p:ph type="sldNum" sz="quarter" idx="10"/>
          </p:nvPr>
        </p:nvSpPr>
        <p:spPr/>
        <p:txBody>
          <a:bodyPr/>
          <a:lstStyle/>
          <a:p>
            <a:fld id="{CDA5C11E-540C-488B-B718-84796C0B45F1}" type="slidenum">
              <a:rPr lang="hu-HU" smtClean="0"/>
              <a:t>16</a:t>
            </a:fld>
            <a:endParaRPr lang="hu-HU"/>
          </a:p>
        </p:txBody>
      </p:sp>
    </p:spTree>
    <p:extLst>
      <p:ext uri="{BB962C8B-B14F-4D97-AF65-F5344CB8AC3E}">
        <p14:creationId xmlns:p14="http://schemas.microsoft.com/office/powerpoint/2010/main" val="560042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endParaRPr lang="hu-HU" dirty="0"/>
          </a:p>
        </p:txBody>
      </p:sp>
      <p:sp>
        <p:nvSpPr>
          <p:cNvPr id="4" name="Dia számának helye 3"/>
          <p:cNvSpPr>
            <a:spLocks noGrp="1"/>
          </p:cNvSpPr>
          <p:nvPr>
            <p:ph type="sldNum" sz="quarter" idx="10"/>
          </p:nvPr>
        </p:nvSpPr>
        <p:spPr/>
        <p:txBody>
          <a:bodyPr/>
          <a:lstStyle/>
          <a:p>
            <a:fld id="{CDA5C11E-540C-488B-B718-84796C0B45F1}" type="slidenum">
              <a:rPr lang="hu-HU" smtClean="0"/>
              <a:t>22</a:t>
            </a:fld>
            <a:endParaRPr lang="hu-HU"/>
          </a:p>
        </p:txBody>
      </p:sp>
    </p:spTree>
    <p:extLst>
      <p:ext uri="{BB962C8B-B14F-4D97-AF65-F5344CB8AC3E}">
        <p14:creationId xmlns:p14="http://schemas.microsoft.com/office/powerpoint/2010/main" val="38871392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a:xfrm>
            <a:off x="1143000" y="685800"/>
            <a:ext cx="4572000" cy="3429000"/>
          </a:xfrm>
        </p:spPr>
      </p:sp>
      <p:sp>
        <p:nvSpPr>
          <p:cNvPr id="3" name="Jegyzetek helye 2"/>
          <p:cNvSpPr>
            <a:spLocks noGrp="1"/>
          </p:cNvSpPr>
          <p:nvPr>
            <p:ph type="body" idx="1"/>
          </p:nvPr>
        </p:nvSpPr>
        <p:spPr/>
        <p:txBody>
          <a:bodyPr/>
          <a:lstStyle/>
          <a:p>
            <a:r>
              <a:rPr lang="hu-HU" dirty="0" smtClean="0"/>
              <a:t>Fő nyelve: SQL</a:t>
            </a:r>
          </a:p>
          <a:p>
            <a:r>
              <a:rPr lang="hu-HU" dirty="0" smtClean="0"/>
              <a:t>Millió – Milliárdos</a:t>
            </a:r>
            <a:r>
              <a:rPr lang="hu-HU" baseline="0" dirty="0" smtClean="0"/>
              <a:t> nagyságrendű sorokat tud tárolni</a:t>
            </a:r>
          </a:p>
          <a:p>
            <a:r>
              <a:rPr lang="hu-HU" baseline="0" dirty="0" smtClean="0"/>
              <a:t>40 féle objektum</a:t>
            </a:r>
          </a:p>
          <a:p>
            <a:endParaRPr lang="hu-HU" baseline="0" dirty="0" smtClean="0"/>
          </a:p>
          <a:p>
            <a:r>
              <a:rPr lang="hu-HU" baseline="0" dirty="0" smtClean="0"/>
              <a:t>PLSQL: </a:t>
            </a:r>
            <a:r>
              <a:rPr lang="hu-HU" baseline="0" dirty="0" err="1" smtClean="0"/>
              <a:t>szkript</a:t>
            </a:r>
            <a:r>
              <a:rPr lang="hu-HU" baseline="0" dirty="0" smtClean="0"/>
              <a:t>, optimális, gyors </a:t>
            </a:r>
            <a:r>
              <a:rPr lang="hu-HU" baseline="0" dirty="0" err="1" smtClean="0"/>
              <a:t>prgkat</a:t>
            </a:r>
            <a:r>
              <a:rPr lang="hu-HU" baseline="0" dirty="0" smtClean="0"/>
              <a:t> lehet írni</a:t>
            </a:r>
            <a:endParaRPr lang="hu-HU" dirty="0"/>
          </a:p>
        </p:txBody>
      </p:sp>
      <p:sp>
        <p:nvSpPr>
          <p:cNvPr id="4" name="Dia számának helye 3"/>
          <p:cNvSpPr>
            <a:spLocks noGrp="1"/>
          </p:cNvSpPr>
          <p:nvPr>
            <p:ph type="sldNum" sz="quarter" idx="10"/>
          </p:nvPr>
        </p:nvSpPr>
        <p:spPr/>
        <p:txBody>
          <a:bodyPr/>
          <a:lstStyle/>
          <a:p>
            <a:pPr>
              <a:defRPr/>
            </a:pPr>
            <a:fld id="{33F850EF-A3BA-4956-9EBA-4B718D053217}" type="slidenum">
              <a:rPr lang="hu-HU" smtClean="0"/>
              <a:pPr>
                <a:defRPr/>
              </a:pPr>
              <a:t>23</a:t>
            </a:fld>
            <a:endParaRPr lang="hu-HU"/>
          </a:p>
        </p:txBody>
      </p:sp>
    </p:spTree>
    <p:extLst>
      <p:ext uri="{BB962C8B-B14F-4D97-AF65-F5344CB8AC3E}">
        <p14:creationId xmlns:p14="http://schemas.microsoft.com/office/powerpoint/2010/main" val="26939913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a:xfrm>
            <a:off x="1143000" y="685800"/>
            <a:ext cx="4572000" cy="3429000"/>
          </a:xfrm>
        </p:spPr>
      </p:sp>
      <p:sp>
        <p:nvSpPr>
          <p:cNvPr id="3" name="Jegyzetek helye 2"/>
          <p:cNvSpPr>
            <a:spLocks noGrp="1"/>
          </p:cNvSpPr>
          <p:nvPr>
            <p:ph type="body" idx="1"/>
          </p:nvPr>
        </p:nvSpPr>
        <p:spPr/>
        <p:txBody>
          <a:bodyPr/>
          <a:lstStyle/>
          <a:p>
            <a:r>
              <a:rPr lang="hu-HU" sz="1200" dirty="0" smtClean="0"/>
              <a:t>Kérések kiszolgálásának folyamatát szeretnénk megérteni</a:t>
            </a:r>
          </a:p>
          <a:p>
            <a:r>
              <a:rPr lang="hu-HU" sz="1200" dirty="0" smtClean="0"/>
              <a:t>Különös figyelmet</a:t>
            </a:r>
            <a:r>
              <a:rPr lang="hu-HU" sz="1200" baseline="0" dirty="0" smtClean="0"/>
              <a:t> kapnak a memóriastruktúrák ebben a témakörben </a:t>
            </a:r>
            <a:r>
              <a:rPr lang="en-US" sz="1200" dirty="0" smtClean="0"/>
              <a:t> </a:t>
            </a:r>
            <a:endParaRPr lang="hu-HU" sz="1200" dirty="0" smtClean="0"/>
          </a:p>
          <a:p>
            <a:endParaRPr lang="hu-HU" sz="1200" dirty="0" smtClean="0"/>
          </a:p>
          <a:p>
            <a:r>
              <a:rPr lang="hu-HU" sz="1200" dirty="0" smtClean="0"/>
              <a:t>Memória struktúrák: futó AB szoftvert szolgálják</a:t>
            </a:r>
            <a:r>
              <a:rPr lang="hu-HU" sz="1200" baseline="0" dirty="0" smtClean="0"/>
              <a:t> ki</a:t>
            </a:r>
            <a:endParaRPr lang="hu-HU" sz="1200" dirty="0" smtClean="0"/>
          </a:p>
          <a:p>
            <a:r>
              <a:rPr lang="hu-HU" sz="1200" dirty="0" smtClean="0"/>
              <a:t>Szerverfolyamatok: ab műveletek végrehajtásáért felelősek</a:t>
            </a:r>
          </a:p>
          <a:p>
            <a:endParaRPr lang="hu-HU" sz="1200" dirty="0" smtClean="0"/>
          </a:p>
          <a:p>
            <a:r>
              <a:rPr lang="hu-HU" sz="1200" dirty="0" smtClean="0"/>
              <a:t>AB példány pontosan 1 adatbázishoz kapcsolódik</a:t>
            </a:r>
          </a:p>
          <a:p>
            <a:r>
              <a:rPr lang="hu-HU" sz="1200" dirty="0" smtClean="0"/>
              <a:t>Ha egy szerveren több adatbázis található, akkor mindegyikhez</a:t>
            </a:r>
            <a:r>
              <a:rPr lang="hu-HU" sz="1200" baseline="0" dirty="0" smtClean="0"/>
              <a:t> saját AB példány fog létrejönni</a:t>
            </a:r>
          </a:p>
          <a:p>
            <a:r>
              <a:rPr lang="hu-HU" sz="1200" baseline="0" dirty="0" smtClean="0"/>
              <a:t>AB példány: ab kezelő szoftver</a:t>
            </a:r>
            <a:endParaRPr lang="hu-HU" sz="1200" dirty="0" smtClean="0"/>
          </a:p>
          <a:p>
            <a:endParaRPr lang="hu-HU" sz="1200" dirty="0" smtClean="0"/>
          </a:p>
          <a:p>
            <a:r>
              <a:rPr lang="hu-HU" sz="1200" dirty="0" smtClean="0"/>
              <a:t>Áttekintő ábra</a:t>
            </a:r>
          </a:p>
          <a:p>
            <a:r>
              <a:rPr lang="hu-HU" sz="1200" dirty="0" smtClean="0"/>
              <a:t>AB 1 vagy több szerveren fut</a:t>
            </a:r>
          </a:p>
          <a:p>
            <a:endParaRPr lang="hu-HU" sz="1200" dirty="0" smtClean="0"/>
          </a:p>
          <a:p>
            <a:r>
              <a:rPr lang="en-US" sz="1200" dirty="0" smtClean="0"/>
              <a:t>There </a:t>
            </a:r>
            <a:r>
              <a:rPr lang="en-US" sz="1200" dirty="0"/>
              <a:t>are three major structures in Oracle Database server architecture: memory structures, process structures, and storage structures. A basic Oracle database system consists of an Oracle database and a database instance. </a:t>
            </a:r>
          </a:p>
          <a:p>
            <a:r>
              <a:rPr lang="en-US" sz="1200" dirty="0"/>
              <a:t>The instance consists of memory structures and background processes associated with that instance. Every time an instance is started, a shared memory area called the System Global Area (SGA) is allocated and the background processes are started. </a:t>
            </a:r>
            <a:endParaRPr lang="hu-HU" sz="1200" dirty="0"/>
          </a:p>
          <a:p>
            <a:r>
              <a:rPr lang="en-US" sz="1200" dirty="0"/>
              <a:t>After starting a database instance, the Oracle software associates the instance with a specific database. This is called </a:t>
            </a:r>
            <a:r>
              <a:rPr lang="en-US" sz="1200" i="1" dirty="0"/>
              <a:t>mounting the database</a:t>
            </a:r>
            <a:r>
              <a:rPr lang="en-US" sz="1200" dirty="0"/>
              <a:t>. The database is then ready to be opened, which makes it accessible to authorized users. </a:t>
            </a:r>
          </a:p>
          <a:p>
            <a:endParaRPr lang="hu-HU"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 There are three major structures in Oracle Database server architecture: memory structures, process structures, and storage structures. A basic Oracle database system consists of an Oracle database and a database instance. </a:t>
            </a:r>
          </a:p>
          <a:p>
            <a:r>
              <a:rPr lang="en-US" sz="1200" b="0" i="0" u="none" strike="noStrike" kern="1200" baseline="0" dirty="0">
                <a:solidFill>
                  <a:schemeClr val="tx1"/>
                </a:solidFill>
                <a:latin typeface="+mn-lt"/>
                <a:ea typeface="+mn-ea"/>
                <a:cs typeface="+mn-cs"/>
              </a:rPr>
              <a:t>The database consists of both physical structures and logical structures. Because the physical and logical structures are separate, the physical storage of data can be managed without affecting access to logical storage structures. </a:t>
            </a:r>
          </a:p>
          <a:p>
            <a:r>
              <a:rPr lang="en-US" sz="1200" b="0" i="0" u="none" strike="noStrike" kern="1200" baseline="0" dirty="0">
                <a:solidFill>
                  <a:schemeClr val="tx1"/>
                </a:solidFill>
                <a:latin typeface="+mn-lt"/>
                <a:ea typeface="+mn-ea"/>
                <a:cs typeface="+mn-cs"/>
              </a:rPr>
              <a:t>The instance consists of memory structures and background processes associated with that instance. Every time an instance is started, a shared memory area called the System Global Area (SGA) is allocated and the background processes are started. Processes are jobs that work in the memory of computers. A process is defined as a “thread of control” or a mechanism in an operating system that can run a series of steps. After starting a database instance, the Oracle software associates the instance with a specific database. This is called </a:t>
            </a:r>
            <a:r>
              <a:rPr lang="en-US" sz="1200" b="0" i="1" u="none" strike="noStrike" kern="1200" baseline="0" dirty="0">
                <a:solidFill>
                  <a:schemeClr val="tx1"/>
                </a:solidFill>
                <a:latin typeface="+mn-lt"/>
                <a:ea typeface="+mn-ea"/>
                <a:cs typeface="+mn-cs"/>
              </a:rPr>
              <a:t>mounting the database</a:t>
            </a:r>
            <a:r>
              <a:rPr lang="en-US" sz="1200" b="0" i="0" u="none" strike="noStrike" kern="1200" baseline="0" dirty="0">
                <a:solidFill>
                  <a:schemeClr val="tx1"/>
                </a:solidFill>
                <a:latin typeface="+mn-lt"/>
                <a:ea typeface="+mn-ea"/>
                <a:cs typeface="+mn-cs"/>
              </a:rPr>
              <a:t>. The database is then ready to be opened, which makes it accessible to authorized users. </a:t>
            </a:r>
          </a:p>
          <a:p>
            <a:r>
              <a:rPr lang="en-US" sz="1200" b="1" i="0" u="none" strike="noStrike" kern="1200" baseline="0" dirty="0">
                <a:solidFill>
                  <a:schemeClr val="tx1"/>
                </a:solidFill>
                <a:latin typeface="+mn-lt"/>
                <a:ea typeface="+mn-ea"/>
                <a:cs typeface="+mn-cs"/>
              </a:rPr>
              <a:t>Note: </a:t>
            </a:r>
            <a:r>
              <a:rPr lang="en-US" sz="1200" b="0" i="0" u="none" strike="noStrike" kern="1200" baseline="0" dirty="0">
                <a:solidFill>
                  <a:schemeClr val="tx1"/>
                </a:solidFill>
                <a:latin typeface="+mn-lt"/>
                <a:ea typeface="+mn-ea"/>
                <a:cs typeface="+mn-cs"/>
              </a:rPr>
              <a:t>Oracle Automatic Storage Management (ASM) uses the concept of an instance for the memory and process components, but is not associated with a specific database. </a:t>
            </a:r>
            <a:endParaRPr lang="hu-HU" dirty="0"/>
          </a:p>
        </p:txBody>
      </p:sp>
      <p:sp>
        <p:nvSpPr>
          <p:cNvPr id="4" name="Dia számának helye 3"/>
          <p:cNvSpPr>
            <a:spLocks noGrp="1"/>
          </p:cNvSpPr>
          <p:nvPr>
            <p:ph type="sldNum" sz="quarter" idx="10"/>
          </p:nvPr>
        </p:nvSpPr>
        <p:spPr/>
        <p:txBody>
          <a:bodyPr/>
          <a:lstStyle/>
          <a:p>
            <a:fld id="{7AF31675-62E4-471D-8BEA-29D417FAC62B}" type="slidenum">
              <a:rPr lang="en-US" smtClean="0"/>
              <a:pPr/>
              <a:t>24</a:t>
            </a:fld>
            <a:endParaRPr lang="en-US"/>
          </a:p>
        </p:txBody>
      </p:sp>
    </p:spTree>
    <p:extLst>
      <p:ext uri="{BB962C8B-B14F-4D97-AF65-F5344CB8AC3E}">
        <p14:creationId xmlns:p14="http://schemas.microsoft.com/office/powerpoint/2010/main" val="40367270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a:xfrm>
            <a:off x="1143000" y="685800"/>
            <a:ext cx="4572000" cy="3429000"/>
          </a:xfrm>
        </p:spPr>
      </p:sp>
      <p:sp>
        <p:nvSpPr>
          <p:cNvPr id="3" name="Jegyzetek helye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Each database instance is associated with one and only one database. If there are multiple databases on the same server, then there is a separate and distinct database instance for each database. A database instance cannot be shared. A Real Applications Cluster (RAC) database usually has multiple instances on separate servers for the same shared database. In this model, the same database is associated with each RAC instance, which meets the requirement that, at most, only one database is associated with an instance. </a:t>
            </a:r>
            <a:endParaRPr lang="hu-HU" dirty="0"/>
          </a:p>
        </p:txBody>
      </p:sp>
      <p:sp>
        <p:nvSpPr>
          <p:cNvPr id="4" name="Dia számának helye 3"/>
          <p:cNvSpPr>
            <a:spLocks noGrp="1"/>
          </p:cNvSpPr>
          <p:nvPr>
            <p:ph type="sldNum" sz="quarter" idx="10"/>
          </p:nvPr>
        </p:nvSpPr>
        <p:spPr/>
        <p:txBody>
          <a:bodyPr/>
          <a:lstStyle/>
          <a:p>
            <a:fld id="{7AF31675-62E4-471D-8BEA-29D417FAC62B}" type="slidenum">
              <a:rPr lang="en-US" smtClean="0"/>
              <a:pPr/>
              <a:t>26</a:t>
            </a:fld>
            <a:endParaRPr lang="en-US"/>
          </a:p>
        </p:txBody>
      </p:sp>
    </p:spTree>
    <p:extLst>
      <p:ext uri="{BB962C8B-B14F-4D97-AF65-F5344CB8AC3E}">
        <p14:creationId xmlns:p14="http://schemas.microsoft.com/office/powerpoint/2010/main" val="10748252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Címdia">
    <p:spTree>
      <p:nvGrpSpPr>
        <p:cNvPr id="1" name=""/>
        <p:cNvGrpSpPr/>
        <p:nvPr/>
      </p:nvGrpSpPr>
      <p:grpSpPr>
        <a:xfrm>
          <a:off x="0" y="0"/>
          <a:ext cx="0" cy="0"/>
          <a:chOff x="0" y="0"/>
          <a:chExt cx="0" cy="0"/>
        </a:xfrm>
      </p:grpSpPr>
      <p:sp>
        <p:nvSpPr>
          <p:cNvPr id="2" name="Cím 1"/>
          <p:cNvSpPr>
            <a:spLocks noGrp="1"/>
          </p:cNvSpPr>
          <p:nvPr>
            <p:ph type="ctrTitle"/>
          </p:nvPr>
        </p:nvSpPr>
        <p:spPr>
          <a:xfrm>
            <a:off x="685800" y="2130425"/>
            <a:ext cx="7772400" cy="1470025"/>
          </a:xfrm>
        </p:spPr>
        <p:txBody>
          <a:bodyPr/>
          <a:lstStyle/>
          <a:p>
            <a:r>
              <a:rPr lang="hu-HU"/>
              <a:t>Mintacím szerkesztése</a:t>
            </a:r>
          </a:p>
        </p:txBody>
      </p:sp>
      <p:sp>
        <p:nvSpPr>
          <p:cNvPr id="3" name="Alcím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hu-HU"/>
              <a:t>Alcím mintájának szerkesztése</a:t>
            </a:r>
          </a:p>
        </p:txBody>
      </p:sp>
      <p:sp>
        <p:nvSpPr>
          <p:cNvPr id="4" name="Dátum helye 3"/>
          <p:cNvSpPr>
            <a:spLocks noGrp="1"/>
          </p:cNvSpPr>
          <p:nvPr>
            <p:ph type="dt" sz="half" idx="10"/>
          </p:nvPr>
        </p:nvSpPr>
        <p:spPr/>
        <p:txBody>
          <a:bodyPr/>
          <a:lstStyle/>
          <a:p>
            <a:r>
              <a:rPr lang="hu-HU"/>
              <a:t>2019/20 tavasz</a:t>
            </a:r>
          </a:p>
        </p:txBody>
      </p:sp>
      <p:sp>
        <p:nvSpPr>
          <p:cNvPr id="5" name="Élőláb helye 4"/>
          <p:cNvSpPr>
            <a:spLocks noGrp="1"/>
          </p:cNvSpPr>
          <p:nvPr>
            <p:ph type="ftr" sz="quarter" idx="11"/>
          </p:nvPr>
        </p:nvSpPr>
        <p:spPr/>
        <p:txBody>
          <a:bodyPr/>
          <a:lstStyle/>
          <a:p>
            <a:r>
              <a:rPr lang="hu-HU"/>
              <a:t>nagy.gabriella@nik.uni-obuda.hu</a:t>
            </a:r>
          </a:p>
        </p:txBody>
      </p:sp>
      <p:sp>
        <p:nvSpPr>
          <p:cNvPr id="6" name="Dia számának helye 5"/>
          <p:cNvSpPr>
            <a:spLocks noGrp="1"/>
          </p:cNvSpPr>
          <p:nvPr>
            <p:ph type="sldNum" sz="quarter" idx="12"/>
          </p:nvPr>
        </p:nvSpPr>
        <p:spPr/>
        <p:txBody>
          <a:bodyPr/>
          <a:lstStyle/>
          <a:p>
            <a:fld id="{774ECFDF-B4B8-4D79-9C23-DD008FAF0A0B}" type="slidenum">
              <a:rPr lang="hu-HU" smtClean="0"/>
              <a:t>‹#›</a:t>
            </a:fld>
            <a:endParaRPr lang="hu-HU"/>
          </a:p>
        </p:txBody>
      </p:sp>
      <p:sp>
        <p:nvSpPr>
          <p:cNvPr id="7" name="Cím 1"/>
          <p:cNvSpPr txBox="1">
            <a:spLocks/>
          </p:cNvSpPr>
          <p:nvPr userDrawn="1"/>
        </p:nvSpPr>
        <p:spPr>
          <a:xfrm>
            <a:off x="447989" y="44624"/>
            <a:ext cx="4412043" cy="864096"/>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2400" b="1" kern="1200" cap="all" baseline="0">
                <a:solidFill>
                  <a:schemeClr val="bg1"/>
                </a:solidFill>
                <a:latin typeface="Arial" panose="020B0604020202020204" pitchFamily="34" charset="0"/>
                <a:ea typeface="+mj-ea"/>
                <a:cs typeface="Arial" panose="020B0604020202020204" pitchFamily="34" charset="0"/>
              </a:defRPr>
            </a:lvl1pPr>
          </a:lstStyle>
          <a:p>
            <a:r>
              <a:rPr lang="hu-HU"/>
              <a:t>Mintacím szerkesztése</a:t>
            </a:r>
          </a:p>
        </p:txBody>
      </p:sp>
    </p:spTree>
    <p:extLst>
      <p:ext uri="{BB962C8B-B14F-4D97-AF65-F5344CB8AC3E}">
        <p14:creationId xmlns:p14="http://schemas.microsoft.com/office/powerpoint/2010/main" val="38052360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cSld name="Üres">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r>
              <a:rPr lang="hu-HU"/>
              <a:t>2019/20 tavasz</a:t>
            </a:r>
          </a:p>
        </p:txBody>
      </p:sp>
      <p:sp>
        <p:nvSpPr>
          <p:cNvPr id="3" name="Footer Placeholder 2"/>
          <p:cNvSpPr>
            <a:spLocks noGrp="1"/>
          </p:cNvSpPr>
          <p:nvPr>
            <p:ph type="ftr" sz="quarter" idx="11"/>
          </p:nvPr>
        </p:nvSpPr>
        <p:spPr/>
        <p:txBody>
          <a:bodyPr/>
          <a:lstStyle/>
          <a:p>
            <a:pPr>
              <a:defRPr/>
            </a:pPr>
            <a:r>
              <a:rPr lang="hu-HU"/>
              <a:t>nagy.gabriella@nik.uni-obuda.hu</a:t>
            </a:r>
          </a:p>
        </p:txBody>
      </p:sp>
      <p:sp>
        <p:nvSpPr>
          <p:cNvPr id="4" name="Slide Number Placeholder 3"/>
          <p:cNvSpPr>
            <a:spLocks noGrp="1"/>
          </p:cNvSpPr>
          <p:nvPr>
            <p:ph type="sldNum" sz="quarter" idx="12"/>
          </p:nvPr>
        </p:nvSpPr>
        <p:spPr/>
        <p:txBody>
          <a:bodyPr/>
          <a:lstStyle/>
          <a:p>
            <a:pPr>
              <a:defRPr/>
            </a:pPr>
            <a:fld id="{34B0BEBD-3DDC-4C4C-945B-B50FE5AF7B1F}" type="slidenum">
              <a:rPr lang="hu-HU" smtClean="0"/>
              <a:pPr>
                <a:defRPr/>
              </a:pPr>
              <a:t>‹#›</a:t>
            </a:fld>
            <a:endParaRPr lang="hu-HU"/>
          </a:p>
        </p:txBody>
      </p:sp>
    </p:spTree>
    <p:extLst>
      <p:ext uri="{BB962C8B-B14F-4D97-AF65-F5344CB8AC3E}">
        <p14:creationId xmlns:p14="http://schemas.microsoft.com/office/powerpoint/2010/main" val="37594804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Cím és tartalom">
    <p:spTree>
      <p:nvGrpSpPr>
        <p:cNvPr id="1" name=""/>
        <p:cNvGrpSpPr/>
        <p:nvPr/>
      </p:nvGrpSpPr>
      <p:grpSpPr>
        <a:xfrm>
          <a:off x="0" y="0"/>
          <a:ext cx="0" cy="0"/>
          <a:chOff x="0" y="0"/>
          <a:chExt cx="0" cy="0"/>
        </a:xfrm>
      </p:grpSpPr>
      <p:sp>
        <p:nvSpPr>
          <p:cNvPr id="2" name="Cím 1"/>
          <p:cNvSpPr>
            <a:spLocks noGrp="1"/>
          </p:cNvSpPr>
          <p:nvPr>
            <p:ph type="title"/>
          </p:nvPr>
        </p:nvSpPr>
        <p:spPr>
          <a:xfrm>
            <a:off x="447989" y="44624"/>
            <a:ext cx="4700075" cy="936104"/>
          </a:xfrm>
        </p:spPr>
        <p:txBody>
          <a:bodyPr>
            <a:normAutofit/>
          </a:bodyPr>
          <a:lstStyle>
            <a:lvl1pPr algn="l">
              <a:defRPr sz="2400"/>
            </a:lvl1pPr>
          </a:lstStyle>
          <a:p>
            <a:r>
              <a:rPr lang="hu-HU" dirty="0"/>
              <a:t>Mintacím szerkesztése</a:t>
            </a:r>
          </a:p>
        </p:txBody>
      </p:sp>
      <p:sp>
        <p:nvSpPr>
          <p:cNvPr id="3" name="Tartalom helye 2"/>
          <p:cNvSpPr>
            <a:spLocks noGrp="1"/>
          </p:cNvSpPr>
          <p:nvPr>
            <p:ph idx="1"/>
          </p:nvPr>
        </p:nvSpPr>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4" name="Dátum helye 3"/>
          <p:cNvSpPr>
            <a:spLocks noGrp="1"/>
          </p:cNvSpPr>
          <p:nvPr>
            <p:ph type="dt" sz="half" idx="10"/>
          </p:nvPr>
        </p:nvSpPr>
        <p:spPr/>
        <p:txBody>
          <a:bodyPr/>
          <a:lstStyle/>
          <a:p>
            <a:r>
              <a:rPr lang="hu-HU"/>
              <a:t>2019/20 tavasz</a:t>
            </a:r>
          </a:p>
        </p:txBody>
      </p:sp>
      <p:sp>
        <p:nvSpPr>
          <p:cNvPr id="5" name="Élőláb helye 4"/>
          <p:cNvSpPr>
            <a:spLocks noGrp="1"/>
          </p:cNvSpPr>
          <p:nvPr>
            <p:ph type="ftr" sz="quarter" idx="11"/>
          </p:nvPr>
        </p:nvSpPr>
        <p:spPr/>
        <p:txBody>
          <a:bodyPr/>
          <a:lstStyle/>
          <a:p>
            <a:r>
              <a:rPr lang="hu-HU"/>
              <a:t>nagy.gabriella@nik.uni-obuda.hu</a:t>
            </a:r>
          </a:p>
        </p:txBody>
      </p:sp>
      <p:sp>
        <p:nvSpPr>
          <p:cNvPr id="6" name="Dia számának helye 5"/>
          <p:cNvSpPr>
            <a:spLocks noGrp="1"/>
          </p:cNvSpPr>
          <p:nvPr>
            <p:ph type="sldNum" sz="quarter" idx="12"/>
          </p:nvPr>
        </p:nvSpPr>
        <p:spPr/>
        <p:txBody>
          <a:bodyPr/>
          <a:lstStyle/>
          <a:p>
            <a:fld id="{774ECFDF-B4B8-4D79-9C23-DD008FAF0A0B}" type="slidenum">
              <a:rPr lang="hu-HU" smtClean="0"/>
              <a:t>‹#›</a:t>
            </a:fld>
            <a:endParaRPr lang="hu-HU"/>
          </a:p>
        </p:txBody>
      </p:sp>
    </p:spTree>
    <p:extLst>
      <p:ext uri="{BB962C8B-B14F-4D97-AF65-F5344CB8AC3E}">
        <p14:creationId xmlns:p14="http://schemas.microsoft.com/office/powerpoint/2010/main" val="13296148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zakaszfejléc">
    <p:spTree>
      <p:nvGrpSpPr>
        <p:cNvPr id="1" name=""/>
        <p:cNvGrpSpPr/>
        <p:nvPr/>
      </p:nvGrpSpPr>
      <p:grpSpPr>
        <a:xfrm>
          <a:off x="0" y="0"/>
          <a:ext cx="0" cy="0"/>
          <a:chOff x="0" y="0"/>
          <a:chExt cx="0" cy="0"/>
        </a:xfrm>
      </p:grpSpPr>
      <p:sp>
        <p:nvSpPr>
          <p:cNvPr id="2" name="Cím 1"/>
          <p:cNvSpPr>
            <a:spLocks noGrp="1"/>
          </p:cNvSpPr>
          <p:nvPr>
            <p:ph type="title"/>
          </p:nvPr>
        </p:nvSpPr>
        <p:spPr>
          <a:xfrm>
            <a:off x="722313" y="4406900"/>
            <a:ext cx="7772400" cy="1362075"/>
          </a:xfrm>
        </p:spPr>
        <p:txBody>
          <a:bodyPr anchor="t"/>
          <a:lstStyle>
            <a:lvl1pPr algn="l">
              <a:defRPr sz="4000" b="1" cap="all"/>
            </a:lvl1pPr>
          </a:lstStyle>
          <a:p>
            <a:r>
              <a:rPr lang="hu-HU"/>
              <a:t>Mintacím szerkesztése</a:t>
            </a:r>
          </a:p>
        </p:txBody>
      </p:sp>
      <p:sp>
        <p:nvSpPr>
          <p:cNvPr id="3" name="Szöveg hely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u-HU"/>
              <a:t>Mintaszöveg szerkesztése</a:t>
            </a:r>
          </a:p>
        </p:txBody>
      </p:sp>
      <p:sp>
        <p:nvSpPr>
          <p:cNvPr id="4" name="Dátum helye 3"/>
          <p:cNvSpPr>
            <a:spLocks noGrp="1"/>
          </p:cNvSpPr>
          <p:nvPr>
            <p:ph type="dt" sz="half" idx="10"/>
          </p:nvPr>
        </p:nvSpPr>
        <p:spPr/>
        <p:txBody>
          <a:bodyPr/>
          <a:lstStyle/>
          <a:p>
            <a:r>
              <a:rPr lang="hu-HU"/>
              <a:t>2019/20 tavasz</a:t>
            </a:r>
          </a:p>
        </p:txBody>
      </p:sp>
      <p:sp>
        <p:nvSpPr>
          <p:cNvPr id="5" name="Élőláb helye 4"/>
          <p:cNvSpPr>
            <a:spLocks noGrp="1"/>
          </p:cNvSpPr>
          <p:nvPr>
            <p:ph type="ftr" sz="quarter" idx="11"/>
          </p:nvPr>
        </p:nvSpPr>
        <p:spPr/>
        <p:txBody>
          <a:bodyPr/>
          <a:lstStyle/>
          <a:p>
            <a:r>
              <a:rPr lang="hu-HU"/>
              <a:t>nagy.gabriella@nik.uni-obuda.hu</a:t>
            </a:r>
          </a:p>
        </p:txBody>
      </p:sp>
      <p:sp>
        <p:nvSpPr>
          <p:cNvPr id="6" name="Dia számának helye 5"/>
          <p:cNvSpPr>
            <a:spLocks noGrp="1"/>
          </p:cNvSpPr>
          <p:nvPr>
            <p:ph type="sldNum" sz="quarter" idx="12"/>
          </p:nvPr>
        </p:nvSpPr>
        <p:spPr/>
        <p:txBody>
          <a:bodyPr/>
          <a:lstStyle/>
          <a:p>
            <a:fld id="{774ECFDF-B4B8-4D79-9C23-DD008FAF0A0B}" type="slidenum">
              <a:rPr lang="hu-HU" smtClean="0"/>
              <a:t>‹#›</a:t>
            </a:fld>
            <a:endParaRPr lang="hu-HU"/>
          </a:p>
        </p:txBody>
      </p:sp>
      <p:sp>
        <p:nvSpPr>
          <p:cNvPr id="7" name="Cím 1"/>
          <p:cNvSpPr txBox="1">
            <a:spLocks/>
          </p:cNvSpPr>
          <p:nvPr userDrawn="1"/>
        </p:nvSpPr>
        <p:spPr>
          <a:xfrm>
            <a:off x="447989" y="44624"/>
            <a:ext cx="4412043" cy="864096"/>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2400" b="1" kern="1200" cap="all" baseline="0">
                <a:solidFill>
                  <a:schemeClr val="bg1"/>
                </a:solidFill>
                <a:latin typeface="Arial" panose="020B0604020202020204" pitchFamily="34" charset="0"/>
                <a:ea typeface="+mj-ea"/>
                <a:cs typeface="Arial" panose="020B0604020202020204" pitchFamily="34" charset="0"/>
              </a:defRPr>
            </a:lvl1pPr>
          </a:lstStyle>
          <a:p>
            <a:r>
              <a:rPr lang="hu-HU"/>
              <a:t>Mintacím szerkesztése</a:t>
            </a:r>
          </a:p>
        </p:txBody>
      </p:sp>
    </p:spTree>
    <p:extLst>
      <p:ext uri="{BB962C8B-B14F-4D97-AF65-F5344CB8AC3E}">
        <p14:creationId xmlns:p14="http://schemas.microsoft.com/office/powerpoint/2010/main" val="34690271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2 tartalomrész">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a:t>Mintacím szerkesztése</a:t>
            </a:r>
          </a:p>
        </p:txBody>
      </p:sp>
      <p:sp>
        <p:nvSpPr>
          <p:cNvPr id="3" name="Tartalom helye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hu-HU" dirty="0"/>
              <a:t>Mintaszöveg szerkesztése</a:t>
            </a:r>
          </a:p>
          <a:p>
            <a:pPr lvl="1"/>
            <a:r>
              <a:rPr lang="hu-HU" dirty="0"/>
              <a:t>Második szint</a:t>
            </a:r>
          </a:p>
          <a:p>
            <a:pPr lvl="2"/>
            <a:r>
              <a:rPr lang="hu-HU" dirty="0"/>
              <a:t>Harmadik szint</a:t>
            </a:r>
          </a:p>
          <a:p>
            <a:pPr lvl="3"/>
            <a:r>
              <a:rPr lang="hu-HU" dirty="0"/>
              <a:t>Negyedik szint</a:t>
            </a:r>
          </a:p>
          <a:p>
            <a:pPr lvl="4"/>
            <a:r>
              <a:rPr lang="hu-HU" dirty="0"/>
              <a:t>Ötödik szint</a:t>
            </a:r>
          </a:p>
        </p:txBody>
      </p:sp>
      <p:sp>
        <p:nvSpPr>
          <p:cNvPr id="4" name="Tartalom helye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5" name="Dátum helye 4"/>
          <p:cNvSpPr>
            <a:spLocks noGrp="1"/>
          </p:cNvSpPr>
          <p:nvPr>
            <p:ph type="dt" sz="half" idx="10"/>
          </p:nvPr>
        </p:nvSpPr>
        <p:spPr/>
        <p:txBody>
          <a:bodyPr/>
          <a:lstStyle/>
          <a:p>
            <a:r>
              <a:rPr lang="hu-HU"/>
              <a:t>2019/20 tavasz</a:t>
            </a:r>
          </a:p>
        </p:txBody>
      </p:sp>
      <p:sp>
        <p:nvSpPr>
          <p:cNvPr id="6" name="Élőláb helye 5"/>
          <p:cNvSpPr>
            <a:spLocks noGrp="1"/>
          </p:cNvSpPr>
          <p:nvPr>
            <p:ph type="ftr" sz="quarter" idx="11"/>
          </p:nvPr>
        </p:nvSpPr>
        <p:spPr/>
        <p:txBody>
          <a:bodyPr/>
          <a:lstStyle/>
          <a:p>
            <a:r>
              <a:rPr lang="hu-HU"/>
              <a:t>nagy.gabriella@nik.uni-obuda.hu</a:t>
            </a:r>
          </a:p>
        </p:txBody>
      </p:sp>
      <p:sp>
        <p:nvSpPr>
          <p:cNvPr id="7" name="Dia számának helye 6"/>
          <p:cNvSpPr>
            <a:spLocks noGrp="1"/>
          </p:cNvSpPr>
          <p:nvPr>
            <p:ph type="sldNum" sz="quarter" idx="12"/>
          </p:nvPr>
        </p:nvSpPr>
        <p:spPr/>
        <p:txBody>
          <a:bodyPr/>
          <a:lstStyle/>
          <a:p>
            <a:fld id="{774ECFDF-B4B8-4D79-9C23-DD008FAF0A0B}" type="slidenum">
              <a:rPr lang="hu-HU" smtClean="0"/>
              <a:t>‹#›</a:t>
            </a:fld>
            <a:endParaRPr lang="hu-HU"/>
          </a:p>
        </p:txBody>
      </p:sp>
    </p:spTree>
    <p:extLst>
      <p:ext uri="{BB962C8B-B14F-4D97-AF65-F5344CB8AC3E}">
        <p14:creationId xmlns:p14="http://schemas.microsoft.com/office/powerpoint/2010/main" val="36345614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Összehasonlítás">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lvl1pPr>
              <a:defRPr/>
            </a:lvl1pPr>
          </a:lstStyle>
          <a:p>
            <a:r>
              <a:rPr lang="hu-HU"/>
              <a:t>Mintacím szerkesztése</a:t>
            </a:r>
          </a:p>
        </p:txBody>
      </p:sp>
      <p:sp>
        <p:nvSpPr>
          <p:cNvPr id="3" name="Szöveg hely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a:t>Mintaszöveg szerkesztése</a:t>
            </a:r>
          </a:p>
        </p:txBody>
      </p:sp>
      <p:sp>
        <p:nvSpPr>
          <p:cNvPr id="4" name="Tartalom helye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5" name="Szöveg hely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a:t>Mintaszöveg szerkesztése</a:t>
            </a:r>
          </a:p>
        </p:txBody>
      </p:sp>
      <p:sp>
        <p:nvSpPr>
          <p:cNvPr id="6" name="Tartalom helye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7" name="Dátum helye 6"/>
          <p:cNvSpPr>
            <a:spLocks noGrp="1"/>
          </p:cNvSpPr>
          <p:nvPr>
            <p:ph type="dt" sz="half" idx="10"/>
          </p:nvPr>
        </p:nvSpPr>
        <p:spPr/>
        <p:txBody>
          <a:bodyPr/>
          <a:lstStyle/>
          <a:p>
            <a:r>
              <a:rPr lang="hu-HU"/>
              <a:t>2019/20 tavasz</a:t>
            </a:r>
          </a:p>
        </p:txBody>
      </p:sp>
      <p:sp>
        <p:nvSpPr>
          <p:cNvPr id="8" name="Élőláb helye 7"/>
          <p:cNvSpPr>
            <a:spLocks noGrp="1"/>
          </p:cNvSpPr>
          <p:nvPr>
            <p:ph type="ftr" sz="quarter" idx="11"/>
          </p:nvPr>
        </p:nvSpPr>
        <p:spPr/>
        <p:txBody>
          <a:bodyPr/>
          <a:lstStyle/>
          <a:p>
            <a:r>
              <a:rPr lang="hu-HU"/>
              <a:t>nagy.gabriella@nik.uni-obuda.hu</a:t>
            </a:r>
          </a:p>
        </p:txBody>
      </p:sp>
      <p:sp>
        <p:nvSpPr>
          <p:cNvPr id="9" name="Dia számának helye 8"/>
          <p:cNvSpPr>
            <a:spLocks noGrp="1"/>
          </p:cNvSpPr>
          <p:nvPr>
            <p:ph type="sldNum" sz="quarter" idx="12"/>
          </p:nvPr>
        </p:nvSpPr>
        <p:spPr/>
        <p:txBody>
          <a:bodyPr/>
          <a:lstStyle/>
          <a:p>
            <a:fld id="{774ECFDF-B4B8-4D79-9C23-DD008FAF0A0B}" type="slidenum">
              <a:rPr lang="hu-HU" smtClean="0"/>
              <a:t>‹#›</a:t>
            </a:fld>
            <a:endParaRPr lang="hu-HU"/>
          </a:p>
        </p:txBody>
      </p:sp>
    </p:spTree>
    <p:extLst>
      <p:ext uri="{BB962C8B-B14F-4D97-AF65-F5344CB8AC3E}">
        <p14:creationId xmlns:p14="http://schemas.microsoft.com/office/powerpoint/2010/main" val="244561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Csak cím">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a:t>Mintacím szerkesztése</a:t>
            </a:r>
          </a:p>
        </p:txBody>
      </p:sp>
      <p:sp>
        <p:nvSpPr>
          <p:cNvPr id="6" name="Tartalom helye 2"/>
          <p:cNvSpPr>
            <a:spLocks noGrp="1"/>
          </p:cNvSpPr>
          <p:nvPr>
            <p:ph idx="1"/>
          </p:nvPr>
        </p:nvSpPr>
        <p:spPr>
          <a:xfrm>
            <a:off x="447989" y="1628800"/>
            <a:ext cx="5111750" cy="4691063"/>
          </a:xfrm>
        </p:spPr>
        <p:txBody>
          <a:bodyPr/>
          <a:lstStyle>
            <a:lvl1pPr>
              <a:defRPr sz="24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hu-HU" dirty="0"/>
              <a:t>Mintaszöveg szerkesztése</a:t>
            </a:r>
          </a:p>
          <a:p>
            <a:pPr lvl="1"/>
            <a:r>
              <a:rPr lang="hu-HU" dirty="0"/>
              <a:t>Második szint</a:t>
            </a:r>
          </a:p>
          <a:p>
            <a:pPr lvl="2"/>
            <a:r>
              <a:rPr lang="hu-HU" dirty="0"/>
              <a:t>Harmadik szint</a:t>
            </a:r>
          </a:p>
          <a:p>
            <a:pPr lvl="3"/>
            <a:r>
              <a:rPr lang="hu-HU" dirty="0"/>
              <a:t>Negyedik szint</a:t>
            </a:r>
          </a:p>
          <a:p>
            <a:pPr lvl="4"/>
            <a:r>
              <a:rPr lang="hu-HU" dirty="0"/>
              <a:t>Ötödik szint</a:t>
            </a:r>
          </a:p>
        </p:txBody>
      </p:sp>
      <p:sp>
        <p:nvSpPr>
          <p:cNvPr id="7" name="Kép helye 2"/>
          <p:cNvSpPr>
            <a:spLocks noGrp="1"/>
          </p:cNvSpPr>
          <p:nvPr>
            <p:ph type="pic" idx="13"/>
          </p:nvPr>
        </p:nvSpPr>
        <p:spPr>
          <a:xfrm>
            <a:off x="5724128" y="1633102"/>
            <a:ext cx="3240360" cy="469106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u-HU"/>
          </a:p>
        </p:txBody>
      </p:sp>
    </p:spTree>
    <p:extLst>
      <p:ext uri="{BB962C8B-B14F-4D97-AF65-F5344CB8AC3E}">
        <p14:creationId xmlns:p14="http://schemas.microsoft.com/office/powerpoint/2010/main" val="20861757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Tartalomrész képaláírással">
    <p:spTree>
      <p:nvGrpSpPr>
        <p:cNvPr id="1" name=""/>
        <p:cNvGrpSpPr/>
        <p:nvPr/>
      </p:nvGrpSpPr>
      <p:grpSpPr>
        <a:xfrm>
          <a:off x="0" y="0"/>
          <a:ext cx="0" cy="0"/>
          <a:chOff x="0" y="0"/>
          <a:chExt cx="0" cy="0"/>
        </a:xfrm>
      </p:grpSpPr>
      <p:sp>
        <p:nvSpPr>
          <p:cNvPr id="3" name="Tartalom helye 2"/>
          <p:cNvSpPr>
            <a:spLocks noGrp="1"/>
          </p:cNvSpPr>
          <p:nvPr>
            <p:ph idx="1"/>
          </p:nvPr>
        </p:nvSpPr>
        <p:spPr>
          <a:xfrm>
            <a:off x="3575050" y="1435100"/>
            <a:ext cx="5111750" cy="46910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u-HU"/>
              <a:t>Mintaszöveg szerkesztése</a:t>
            </a:r>
          </a:p>
          <a:p>
            <a:pPr lvl="1"/>
            <a:r>
              <a:rPr lang="hu-HU" dirty="0"/>
              <a:t>Második szint</a:t>
            </a:r>
          </a:p>
          <a:p>
            <a:pPr lvl="2"/>
            <a:r>
              <a:rPr lang="hu-HU" dirty="0"/>
              <a:t>Harmadik szint</a:t>
            </a:r>
          </a:p>
          <a:p>
            <a:pPr lvl="3"/>
            <a:r>
              <a:rPr lang="hu-HU" dirty="0"/>
              <a:t>Negyedik szint</a:t>
            </a:r>
          </a:p>
          <a:p>
            <a:pPr lvl="4"/>
            <a:r>
              <a:rPr lang="hu-HU" dirty="0"/>
              <a:t>Ötödik szint</a:t>
            </a:r>
          </a:p>
        </p:txBody>
      </p:sp>
      <p:sp>
        <p:nvSpPr>
          <p:cNvPr id="4" name="Szöveg hely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u-HU"/>
              <a:t>Mintaszöveg szerkesztése</a:t>
            </a:r>
          </a:p>
        </p:txBody>
      </p:sp>
      <p:sp>
        <p:nvSpPr>
          <p:cNvPr id="5" name="Dátum helye 4"/>
          <p:cNvSpPr>
            <a:spLocks noGrp="1"/>
          </p:cNvSpPr>
          <p:nvPr>
            <p:ph type="dt" sz="half" idx="10"/>
          </p:nvPr>
        </p:nvSpPr>
        <p:spPr/>
        <p:txBody>
          <a:bodyPr/>
          <a:lstStyle/>
          <a:p>
            <a:r>
              <a:rPr lang="hu-HU"/>
              <a:t>2019/20 tavasz</a:t>
            </a:r>
          </a:p>
        </p:txBody>
      </p:sp>
      <p:sp>
        <p:nvSpPr>
          <p:cNvPr id="6" name="Élőláb helye 5"/>
          <p:cNvSpPr>
            <a:spLocks noGrp="1"/>
          </p:cNvSpPr>
          <p:nvPr>
            <p:ph type="ftr" sz="quarter" idx="11"/>
          </p:nvPr>
        </p:nvSpPr>
        <p:spPr/>
        <p:txBody>
          <a:bodyPr/>
          <a:lstStyle/>
          <a:p>
            <a:r>
              <a:rPr lang="hu-HU"/>
              <a:t>nagy.gabriella@nik.uni-obuda.hu</a:t>
            </a:r>
          </a:p>
        </p:txBody>
      </p:sp>
      <p:sp>
        <p:nvSpPr>
          <p:cNvPr id="7" name="Dia számának helye 6"/>
          <p:cNvSpPr>
            <a:spLocks noGrp="1"/>
          </p:cNvSpPr>
          <p:nvPr>
            <p:ph type="sldNum" sz="quarter" idx="12"/>
          </p:nvPr>
        </p:nvSpPr>
        <p:spPr/>
        <p:txBody>
          <a:bodyPr/>
          <a:lstStyle/>
          <a:p>
            <a:fld id="{774ECFDF-B4B8-4D79-9C23-DD008FAF0A0B}" type="slidenum">
              <a:rPr lang="hu-HU" smtClean="0"/>
              <a:t>‹#›</a:t>
            </a:fld>
            <a:endParaRPr lang="hu-HU"/>
          </a:p>
        </p:txBody>
      </p:sp>
      <p:sp>
        <p:nvSpPr>
          <p:cNvPr id="9" name="Cím 1"/>
          <p:cNvSpPr>
            <a:spLocks noGrp="1"/>
          </p:cNvSpPr>
          <p:nvPr>
            <p:ph type="title"/>
          </p:nvPr>
        </p:nvSpPr>
        <p:spPr>
          <a:xfrm>
            <a:off x="447989" y="44624"/>
            <a:ext cx="4412043" cy="864096"/>
          </a:xfrm>
        </p:spPr>
        <p:txBody>
          <a:bodyPr/>
          <a:lstStyle/>
          <a:p>
            <a:r>
              <a:rPr lang="hu-HU"/>
              <a:t>Mintacím szerkesztése</a:t>
            </a:r>
          </a:p>
        </p:txBody>
      </p:sp>
    </p:spTree>
    <p:extLst>
      <p:ext uri="{BB962C8B-B14F-4D97-AF65-F5344CB8AC3E}">
        <p14:creationId xmlns:p14="http://schemas.microsoft.com/office/powerpoint/2010/main" val="14287766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picTx" preserve="1">
  <p:cSld name="Kép képaláírással">
    <p:spTree>
      <p:nvGrpSpPr>
        <p:cNvPr id="1" name=""/>
        <p:cNvGrpSpPr/>
        <p:nvPr/>
      </p:nvGrpSpPr>
      <p:grpSpPr>
        <a:xfrm>
          <a:off x="0" y="0"/>
          <a:ext cx="0" cy="0"/>
          <a:chOff x="0" y="0"/>
          <a:chExt cx="0" cy="0"/>
        </a:xfrm>
      </p:grpSpPr>
      <p:sp>
        <p:nvSpPr>
          <p:cNvPr id="2" name="Cím 1"/>
          <p:cNvSpPr>
            <a:spLocks noGrp="1"/>
          </p:cNvSpPr>
          <p:nvPr>
            <p:ph type="title"/>
          </p:nvPr>
        </p:nvSpPr>
        <p:spPr>
          <a:xfrm>
            <a:off x="1792288" y="4800600"/>
            <a:ext cx="5486400" cy="566738"/>
          </a:xfrm>
        </p:spPr>
        <p:txBody>
          <a:bodyPr anchor="b"/>
          <a:lstStyle>
            <a:lvl1pPr algn="l">
              <a:defRPr sz="2000" b="1"/>
            </a:lvl1pPr>
          </a:lstStyle>
          <a:p>
            <a:r>
              <a:rPr lang="hu-HU"/>
              <a:t>Mintacím szerkesztése</a:t>
            </a:r>
          </a:p>
        </p:txBody>
      </p:sp>
      <p:sp>
        <p:nvSpPr>
          <p:cNvPr id="3" name="Kép hely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u-HU"/>
          </a:p>
        </p:txBody>
      </p:sp>
      <p:sp>
        <p:nvSpPr>
          <p:cNvPr id="4" name="Szöveg hely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u-HU"/>
              <a:t>Mintaszöveg szerkesztése</a:t>
            </a:r>
          </a:p>
        </p:txBody>
      </p:sp>
      <p:sp>
        <p:nvSpPr>
          <p:cNvPr id="5" name="Dátum helye 4"/>
          <p:cNvSpPr>
            <a:spLocks noGrp="1"/>
          </p:cNvSpPr>
          <p:nvPr>
            <p:ph type="dt" sz="half" idx="10"/>
          </p:nvPr>
        </p:nvSpPr>
        <p:spPr/>
        <p:txBody>
          <a:bodyPr/>
          <a:lstStyle/>
          <a:p>
            <a:r>
              <a:rPr lang="hu-HU"/>
              <a:t>2019/20 tavasz</a:t>
            </a:r>
          </a:p>
        </p:txBody>
      </p:sp>
      <p:sp>
        <p:nvSpPr>
          <p:cNvPr id="6" name="Élőláb helye 5"/>
          <p:cNvSpPr>
            <a:spLocks noGrp="1"/>
          </p:cNvSpPr>
          <p:nvPr>
            <p:ph type="ftr" sz="quarter" idx="11"/>
          </p:nvPr>
        </p:nvSpPr>
        <p:spPr/>
        <p:txBody>
          <a:bodyPr/>
          <a:lstStyle/>
          <a:p>
            <a:r>
              <a:rPr lang="hu-HU"/>
              <a:t>nagy.gabriella@nik.uni-obuda.hu</a:t>
            </a:r>
          </a:p>
        </p:txBody>
      </p:sp>
      <p:sp>
        <p:nvSpPr>
          <p:cNvPr id="7" name="Dia számának helye 6"/>
          <p:cNvSpPr>
            <a:spLocks noGrp="1"/>
          </p:cNvSpPr>
          <p:nvPr>
            <p:ph type="sldNum" sz="quarter" idx="12"/>
          </p:nvPr>
        </p:nvSpPr>
        <p:spPr/>
        <p:txBody>
          <a:bodyPr/>
          <a:lstStyle/>
          <a:p>
            <a:fld id="{774ECFDF-B4B8-4D79-9C23-DD008FAF0A0B}" type="slidenum">
              <a:rPr lang="hu-HU" smtClean="0"/>
              <a:t>‹#›</a:t>
            </a:fld>
            <a:endParaRPr lang="hu-HU"/>
          </a:p>
        </p:txBody>
      </p:sp>
    </p:spTree>
    <p:extLst>
      <p:ext uri="{BB962C8B-B14F-4D97-AF65-F5344CB8AC3E}">
        <p14:creationId xmlns:p14="http://schemas.microsoft.com/office/powerpoint/2010/main" val="903494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userDrawn="1">
  <p:cSld name="Custom Layout">
    <p:spTree>
      <p:nvGrpSpPr>
        <p:cNvPr id="1" name=""/>
        <p:cNvGrpSpPr/>
        <p:nvPr/>
      </p:nvGrpSpPr>
      <p:grpSpPr>
        <a:xfrm>
          <a:off x="0" y="0"/>
          <a:ext cx="0" cy="0"/>
          <a:chOff x="0" y="0"/>
          <a:chExt cx="0" cy="0"/>
        </a:xfrm>
      </p:grpSpPr>
      <p:sp>
        <p:nvSpPr>
          <p:cNvPr id="14" name="Title 8"/>
          <p:cNvSpPr>
            <a:spLocks noGrp="1"/>
          </p:cNvSpPr>
          <p:nvPr>
            <p:ph type="title" hasCustomPrompt="1"/>
          </p:nvPr>
        </p:nvSpPr>
        <p:spPr>
          <a:xfrm>
            <a:off x="4495800" y="2286000"/>
            <a:ext cx="4419600" cy="1143000"/>
          </a:xfrm>
        </p:spPr>
        <p:txBody>
          <a:bodyPr anchor="t">
            <a:noAutofit/>
          </a:bodyPr>
          <a:lstStyle>
            <a:lvl1pPr algn="l">
              <a:defRPr sz="4400" b="1" cap="all" baseline="0">
                <a:solidFill>
                  <a:schemeClr val="bg1"/>
                </a:solidFill>
                <a:latin typeface="Arial"/>
                <a:cs typeface="Arial"/>
              </a:defRPr>
            </a:lvl1pPr>
          </a:lstStyle>
          <a:p>
            <a:r>
              <a:rPr lang="hu-HU" dirty="0"/>
              <a:t>Prezentáció Címe</a:t>
            </a:r>
            <a:endParaRPr lang="en-US" dirty="0"/>
          </a:p>
        </p:txBody>
      </p:sp>
      <p:sp>
        <p:nvSpPr>
          <p:cNvPr id="17" name="Text Placeholder 15"/>
          <p:cNvSpPr>
            <a:spLocks noGrp="1"/>
          </p:cNvSpPr>
          <p:nvPr>
            <p:ph type="body" sz="quarter" idx="10" hasCustomPrompt="1"/>
          </p:nvPr>
        </p:nvSpPr>
        <p:spPr>
          <a:xfrm>
            <a:off x="4495800" y="3886200"/>
            <a:ext cx="4343400" cy="914400"/>
          </a:xfrm>
        </p:spPr>
        <p:txBody>
          <a:bodyPr wrap="square" anchor="t"/>
          <a:lstStyle>
            <a:lvl1pPr marL="514350" indent="-514350" algn="l">
              <a:spcAft>
                <a:spcPts val="600"/>
              </a:spcAft>
              <a:buFontTx/>
              <a:buNone/>
              <a:defRPr cap="all" baseline="0">
                <a:solidFill>
                  <a:srgbClr val="FFFFFF"/>
                </a:solidFill>
                <a:latin typeface="Arial"/>
                <a:cs typeface="Arial"/>
              </a:defRPr>
            </a:lvl1pPr>
            <a:lvl2pPr>
              <a:buNone/>
              <a:defRPr/>
            </a:lvl2pPr>
          </a:lstStyle>
          <a:p>
            <a:pPr lvl="0"/>
            <a:r>
              <a:rPr lang="hu-HU" dirty="0"/>
              <a:t>Click to edit Alcím</a:t>
            </a:r>
          </a:p>
          <a:p>
            <a:pPr lvl="0"/>
            <a:endParaRPr lang="hu-HU"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2">
            <a:lum/>
          </a:blip>
          <a:srcRect/>
          <a:stretch>
            <a:fillRect/>
          </a:stretch>
        </a:blipFill>
        <a:effectLst/>
      </p:bgPr>
    </p:bg>
    <p:spTree>
      <p:nvGrpSpPr>
        <p:cNvPr id="1" name=""/>
        <p:cNvGrpSpPr/>
        <p:nvPr/>
      </p:nvGrpSpPr>
      <p:grpSpPr>
        <a:xfrm>
          <a:off x="0" y="0"/>
          <a:ext cx="0" cy="0"/>
          <a:chOff x="0" y="0"/>
          <a:chExt cx="0" cy="0"/>
        </a:xfrm>
      </p:grpSpPr>
      <p:sp>
        <p:nvSpPr>
          <p:cNvPr id="2" name="Cím helye 1"/>
          <p:cNvSpPr>
            <a:spLocks noGrp="1"/>
          </p:cNvSpPr>
          <p:nvPr>
            <p:ph type="title"/>
          </p:nvPr>
        </p:nvSpPr>
        <p:spPr>
          <a:xfrm>
            <a:off x="447989" y="44624"/>
            <a:ext cx="4412043" cy="864096"/>
          </a:xfrm>
          <a:prstGeom prst="rect">
            <a:avLst/>
          </a:prstGeom>
        </p:spPr>
        <p:txBody>
          <a:bodyPr vert="horz" lIns="91440" tIns="45720" rIns="91440" bIns="45720" rtlCol="0" anchor="ctr">
            <a:normAutofit/>
          </a:bodyPr>
          <a:lstStyle/>
          <a:p>
            <a:r>
              <a:rPr lang="hu-HU" dirty="0"/>
              <a:t>Mintacím szerkesztése</a:t>
            </a:r>
          </a:p>
        </p:txBody>
      </p:sp>
      <p:sp>
        <p:nvSpPr>
          <p:cNvPr id="3" name="Szöveg hely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hu-HU" dirty="0"/>
              <a:t>Mintaszöveg szerkesztése</a:t>
            </a:r>
          </a:p>
          <a:p>
            <a:pPr lvl="1"/>
            <a:r>
              <a:rPr lang="hu-HU" dirty="0"/>
              <a:t>Második szint</a:t>
            </a:r>
          </a:p>
          <a:p>
            <a:pPr lvl="2"/>
            <a:r>
              <a:rPr lang="hu-HU" dirty="0"/>
              <a:t>Harmadik szint</a:t>
            </a:r>
          </a:p>
          <a:p>
            <a:pPr lvl="3"/>
            <a:r>
              <a:rPr lang="hu-HU" dirty="0"/>
              <a:t>Negyedik szint</a:t>
            </a:r>
          </a:p>
          <a:p>
            <a:pPr lvl="4"/>
            <a:r>
              <a:rPr lang="hu-HU" dirty="0"/>
              <a:t>Ötödik szint</a:t>
            </a:r>
          </a:p>
        </p:txBody>
      </p:sp>
      <p:sp>
        <p:nvSpPr>
          <p:cNvPr id="4" name="Dátum hely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hu-HU"/>
              <a:t>2019/20 tavasz</a:t>
            </a:r>
          </a:p>
        </p:txBody>
      </p:sp>
      <p:sp>
        <p:nvSpPr>
          <p:cNvPr id="5" name="Élőláb hely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hu-HU"/>
              <a:t>nagy.gabriella@nik.uni-obuda.hu</a:t>
            </a:r>
          </a:p>
        </p:txBody>
      </p:sp>
      <p:sp>
        <p:nvSpPr>
          <p:cNvPr id="6" name="Dia számának hely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74ECFDF-B4B8-4D79-9C23-DD008FAF0A0B}" type="slidenum">
              <a:rPr lang="hu-HU" smtClean="0"/>
              <a:t>‹#›</a:t>
            </a:fld>
            <a:endParaRPr lang="hu-HU"/>
          </a:p>
        </p:txBody>
      </p:sp>
    </p:spTree>
    <p:extLst>
      <p:ext uri="{BB962C8B-B14F-4D97-AF65-F5344CB8AC3E}">
        <p14:creationId xmlns:p14="http://schemas.microsoft.com/office/powerpoint/2010/main" val="1915082630"/>
      </p:ext>
    </p:extLst>
  </p:cSld>
  <p:clrMap bg1="lt1" tx1="dk1" bg2="lt2" tx2="dk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6" r:id="rId7"/>
    <p:sldLayoutId id="2147483667" r:id="rId8"/>
    <p:sldLayoutId id="2147483670" r:id="rId9"/>
    <p:sldLayoutId id="2147483673" r:id="rId10"/>
  </p:sldLayoutIdLst>
  <p:hf sldNum="0" hdr="0" ftr="0" dt="0"/>
  <p:txStyles>
    <p:titleStyle>
      <a:lvl1pPr algn="l" defTabSz="914400" rtl="0" eaLnBrk="1" latinLnBrk="0" hangingPunct="1">
        <a:spcBef>
          <a:spcPct val="0"/>
        </a:spcBef>
        <a:buNone/>
        <a:defRPr sz="2400" b="1" kern="1200" cap="all" baseline="0">
          <a:solidFill>
            <a:schemeClr val="bg1"/>
          </a:solidFill>
          <a:latin typeface="Arial" panose="020B0604020202020204" pitchFamily="34" charset="0"/>
          <a:ea typeface="+mj-ea"/>
          <a:cs typeface="Arial" panose="020B0604020202020204" pitchFamily="34" charset="0"/>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hu-H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4.xml"/><Relationship Id="rId7" Type="http://schemas.openxmlformats.org/officeDocument/2006/relationships/image" Target="../media/image6.emf"/><Relationship Id="rId2" Type="http://schemas.openxmlformats.org/officeDocument/2006/relationships/slideLayout" Target="../slideLayouts/slideLayout10.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5.emf"/><Relationship Id="rId4" Type="http://schemas.openxmlformats.org/officeDocument/2006/relationships/oleObject" Target="../embeddings/oleObject1.bin"/></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19.xml"/><Relationship Id="rId1" Type="http://schemas.openxmlformats.org/officeDocument/2006/relationships/slideLayout" Target="../slideLayouts/slideLayout10.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hyperlink" Target="http://en.wikipedia.org/wiki/Atomicity_(database_systems)" TargetMode="External"/><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hyperlink" Target="http://en.wikipedia.org/wiki/Consistency_(database_systems)" TargetMode="Externa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hyperlink" Target="http://en.wikipedia.org/wiki/Isolation_(database_systems)" TargetMode="External"/><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hyperlink" Target="http://en.wikipedia.org/wiki/Durability_(computer_science)" TargetMode="External"/><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hyperlink" Target="http://en.wikipedia.org/wiki/Crash_(computing)"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Cím 1"/>
          <p:cNvSpPr>
            <a:spLocks noGrp="1"/>
          </p:cNvSpPr>
          <p:nvPr>
            <p:ph type="title"/>
          </p:nvPr>
        </p:nvSpPr>
        <p:spPr>
          <a:xfrm>
            <a:off x="1043608" y="1412776"/>
            <a:ext cx="7056784" cy="1440160"/>
          </a:xfrm>
        </p:spPr>
        <p:txBody>
          <a:bodyPr/>
          <a:lstStyle/>
          <a:p>
            <a:r>
              <a:rPr lang="hu-HU" dirty="0"/>
              <a:t>Az Oracle architektúrája</a:t>
            </a:r>
          </a:p>
        </p:txBody>
      </p:sp>
    </p:spTree>
    <p:extLst>
      <p:ext uri="{BB962C8B-B14F-4D97-AF65-F5344CB8AC3E}">
        <p14:creationId xmlns:p14="http://schemas.microsoft.com/office/powerpoint/2010/main" val="11697705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a:xfrm>
            <a:off x="395536" y="116632"/>
            <a:ext cx="4700075" cy="936104"/>
          </a:xfrm>
        </p:spPr>
        <p:txBody>
          <a:bodyPr/>
          <a:lstStyle/>
          <a:p>
            <a:pPr eaLnBrk="1" hangingPunct="1"/>
            <a:r>
              <a:rPr lang="hu-HU" altLang="hu-HU" dirty="0"/>
              <a:t>Bitmap index</a:t>
            </a:r>
          </a:p>
        </p:txBody>
      </p:sp>
      <p:sp>
        <p:nvSpPr>
          <p:cNvPr id="106499" name="Rectangle 3"/>
          <p:cNvSpPr>
            <a:spLocks noGrp="1" noChangeArrowheads="1"/>
          </p:cNvSpPr>
          <p:nvPr>
            <p:ph idx="1"/>
          </p:nvPr>
        </p:nvSpPr>
        <p:spPr>
          <a:xfrm>
            <a:off x="629048" y="1556792"/>
            <a:ext cx="7929661" cy="4392488"/>
          </a:xfrm>
        </p:spPr>
        <p:txBody>
          <a:bodyPr>
            <a:normAutofit lnSpcReduction="10000"/>
          </a:bodyPr>
          <a:lstStyle/>
          <a:p>
            <a:r>
              <a:rPr lang="hu-HU" altLang="hu-HU" dirty="0"/>
              <a:t>Hasonló a B-fa indexhez, de a levelekben a kulcsérték mellett nem az egyes ROWID-k tárolódnak, hanem egy </a:t>
            </a:r>
            <a:r>
              <a:rPr lang="hu-HU" altLang="hu-HU" dirty="0" smtClean="0"/>
              <a:t>bittérkép és </a:t>
            </a:r>
            <a:r>
              <a:rPr lang="hu-HU" altLang="hu-HU" dirty="0"/>
              <a:t>2 ROWID. </a:t>
            </a:r>
            <a:endParaRPr lang="hu-HU" altLang="hu-HU" dirty="0"/>
          </a:p>
          <a:p>
            <a:pPr lvl="1"/>
            <a:r>
              <a:rPr lang="hu-HU" altLang="hu-HU" dirty="0"/>
              <a:t>Az első és utolsó érintett ROWID, valamint a köztük lévő sorokra vonatkozó bittérkép.</a:t>
            </a:r>
          </a:p>
          <a:p>
            <a:pPr eaLnBrk="1" hangingPunct="1"/>
            <a:r>
              <a:rPr lang="hu-HU" altLang="hu-HU" dirty="0"/>
              <a:t>Minden sornak egy bit felel meg, ami azokra a sorokra lesz 1-es, amelyek az adott értéket tartalmazzák. </a:t>
            </a:r>
          </a:p>
        </p:txBody>
      </p:sp>
    </p:spTree>
    <p:extLst>
      <p:ext uri="{BB962C8B-B14F-4D97-AF65-F5344CB8AC3E}">
        <p14:creationId xmlns:p14="http://schemas.microsoft.com/office/powerpoint/2010/main" val="11589151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altLang="hu-HU" dirty="0"/>
              <a:t>Bitmap vs. </a:t>
            </a:r>
            <a:r>
              <a:rPr lang="hu-HU" altLang="hu-HU" dirty="0" err="1"/>
              <a:t>B-fa</a:t>
            </a:r>
            <a:r>
              <a:rPr lang="hu-HU" altLang="hu-HU" dirty="0"/>
              <a:t> index</a:t>
            </a:r>
            <a:endParaRPr lang="hu-HU" dirty="0"/>
          </a:p>
        </p:txBody>
      </p:sp>
      <p:pic>
        <p:nvPicPr>
          <p:cNvPr id="5" name="Picture 1"/>
          <p:cNvPicPr>
            <a:picLocks noGrp="1" noChangeAspect="1"/>
          </p:cNvPicPr>
          <p:nvPr>
            <p:ph idx="1"/>
          </p:nvPr>
        </p:nvPicPr>
        <p:blipFill>
          <a:blip r:embed="rId2"/>
          <a:stretch>
            <a:fillRect/>
          </a:stretch>
        </p:blipFill>
        <p:spPr>
          <a:xfrm>
            <a:off x="611560" y="1484784"/>
            <a:ext cx="7950474" cy="4896544"/>
          </a:xfrm>
          <a:prstGeom prst="rect">
            <a:avLst/>
          </a:prstGeom>
        </p:spPr>
      </p:pic>
    </p:spTree>
    <p:extLst>
      <p:ext uri="{BB962C8B-B14F-4D97-AF65-F5344CB8AC3E}">
        <p14:creationId xmlns:p14="http://schemas.microsoft.com/office/powerpoint/2010/main" val="17601074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8547" name="Object 0"/>
          <p:cNvGraphicFramePr>
            <a:graphicFrameLocks noChangeAspect="1"/>
          </p:cNvGraphicFramePr>
          <p:nvPr>
            <p:extLst/>
          </p:nvPr>
        </p:nvGraphicFramePr>
        <p:xfrm>
          <a:off x="320675" y="1268760"/>
          <a:ext cx="8571805" cy="3595537"/>
        </p:xfrm>
        <a:graphic>
          <a:graphicData uri="http://schemas.openxmlformats.org/presentationml/2006/ole">
            <mc:AlternateContent xmlns:mc="http://schemas.openxmlformats.org/markup-compatibility/2006">
              <mc:Choice xmlns:v="urn:schemas-microsoft-com:vml" Requires="v">
                <p:oleObj spid="_x0000_s1040" name="Document" r:id="rId4" imgW="8660828" imgH="4374720" progId="Word.Document.8">
                  <p:embed/>
                </p:oleObj>
              </mc:Choice>
              <mc:Fallback>
                <p:oleObj name="Document" r:id="rId4" imgW="8660828" imgH="4374720" progId="Word.Document.8">
                  <p:embed/>
                  <p:pic>
                    <p:nvPicPr>
                      <p:cNvPr id="108547" name="Object 0"/>
                      <p:cNvPicPr>
                        <a:picLocks noChangeAspect="1" noChangeArrowheads="1"/>
                      </p:cNvPicPr>
                      <p:nvPr/>
                    </p:nvPicPr>
                    <p:blipFill>
                      <a:blip r:embed="rId5"/>
                      <a:srcRect/>
                      <a:stretch>
                        <a:fillRect/>
                      </a:stretch>
                    </p:blipFill>
                    <p:spPr bwMode="auto">
                      <a:xfrm>
                        <a:off x="320675" y="1268760"/>
                        <a:ext cx="8571805" cy="3595537"/>
                      </a:xfrm>
                      <a:prstGeom prst="rect">
                        <a:avLst/>
                      </a:prstGeom>
                      <a:noFill/>
                      <a:ln>
                        <a:noFill/>
                      </a:ln>
                      <a:effectLst/>
                    </p:spPr>
                  </p:pic>
                </p:oleObj>
              </mc:Fallback>
            </mc:AlternateContent>
          </a:graphicData>
        </a:graphic>
      </p:graphicFrame>
      <p:graphicFrame>
        <p:nvGraphicFramePr>
          <p:cNvPr id="108548" name="Object 1"/>
          <p:cNvGraphicFramePr>
            <a:graphicFrameLocks noChangeAspect="1"/>
          </p:cNvGraphicFramePr>
          <p:nvPr>
            <p:extLst/>
          </p:nvPr>
        </p:nvGraphicFramePr>
        <p:xfrm>
          <a:off x="2136775" y="4589140"/>
          <a:ext cx="4732338" cy="2368252"/>
        </p:xfrm>
        <a:graphic>
          <a:graphicData uri="http://schemas.openxmlformats.org/presentationml/2006/ole">
            <mc:AlternateContent xmlns:mc="http://schemas.openxmlformats.org/markup-compatibility/2006">
              <mc:Choice xmlns:v="urn:schemas-microsoft-com:vml" Requires="v">
                <p:oleObj spid="_x0000_s1041" name="Document" r:id="rId6" imgW="4867468" imgH="3278141" progId="Word.Document.8">
                  <p:embed/>
                </p:oleObj>
              </mc:Choice>
              <mc:Fallback>
                <p:oleObj name="Document" r:id="rId6" imgW="4867468" imgH="3278141" progId="Word.Document.8">
                  <p:embed/>
                  <p:pic>
                    <p:nvPicPr>
                      <p:cNvPr id="108548" name="Object 1"/>
                      <p:cNvPicPr>
                        <a:picLocks noChangeAspect="1" noChangeArrowheads="1"/>
                      </p:cNvPicPr>
                      <p:nvPr/>
                    </p:nvPicPr>
                    <p:blipFill>
                      <a:blip r:embed="rId7"/>
                      <a:srcRect/>
                      <a:stretch>
                        <a:fillRect/>
                      </a:stretch>
                    </p:blipFill>
                    <p:spPr bwMode="auto">
                      <a:xfrm>
                        <a:off x="2136775" y="4589140"/>
                        <a:ext cx="4732338" cy="2368252"/>
                      </a:xfrm>
                      <a:prstGeom prst="rect">
                        <a:avLst/>
                      </a:prstGeom>
                      <a:noFill/>
                      <a:ln>
                        <a:noFill/>
                      </a:ln>
                      <a:effectLst/>
                    </p:spPr>
                  </p:pic>
                </p:oleObj>
              </mc:Fallback>
            </mc:AlternateContent>
          </a:graphicData>
        </a:graphic>
      </p:graphicFrame>
      <p:sp>
        <p:nvSpPr>
          <p:cNvPr id="7" name="Rectangle 2">
            <a:extLst>
              <a:ext uri="{FF2B5EF4-FFF2-40B4-BE49-F238E27FC236}">
                <a16:creationId xmlns:a16="http://schemas.microsoft.com/office/drawing/2014/main" id="{EE711EF3-4BD4-4A86-B5DC-A41712CFEF65}"/>
              </a:ext>
            </a:extLst>
          </p:cNvPr>
          <p:cNvSpPr txBox="1">
            <a:spLocks noChangeArrowheads="1"/>
          </p:cNvSpPr>
          <p:nvPr/>
        </p:nvSpPr>
        <p:spPr>
          <a:xfrm>
            <a:off x="395536" y="260648"/>
            <a:ext cx="5472608" cy="792088"/>
          </a:xfrm>
          <a:prstGeom prst="rect">
            <a:avLst/>
          </a:prstGeom>
        </p:spPr>
        <p:txBody>
          <a:bodyPr/>
          <a:lstStyle>
            <a:lvl1pPr algn="l" defTabSz="914400" rtl="0" eaLnBrk="1" latinLnBrk="0" hangingPunct="1">
              <a:spcBef>
                <a:spcPct val="0"/>
              </a:spcBef>
              <a:buNone/>
              <a:defRPr sz="2400" b="1" kern="1200" cap="all" baseline="0">
                <a:solidFill>
                  <a:schemeClr val="bg1"/>
                </a:solidFill>
                <a:latin typeface="Arial" panose="020B0604020202020204" pitchFamily="34" charset="0"/>
                <a:ea typeface="+mj-ea"/>
                <a:cs typeface="Arial" panose="020B0604020202020204" pitchFamily="34" charset="0"/>
              </a:defRPr>
            </a:lvl1pPr>
          </a:lstStyle>
          <a:p>
            <a:r>
              <a:rPr lang="hu-HU" altLang="hu-HU" dirty="0"/>
              <a:t>Bitmap index</a:t>
            </a:r>
          </a:p>
        </p:txBody>
      </p:sp>
    </p:spTree>
    <p:extLst>
      <p:ext uri="{BB962C8B-B14F-4D97-AF65-F5344CB8AC3E}">
        <p14:creationId xmlns:p14="http://schemas.microsoft.com/office/powerpoint/2010/main" val="16733833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9571" name="Picture 5" descr="Text description of scn81107.gif follows"/>
          <p:cNvPicPr>
            <a:picLocks noChangeAspect="1" noChangeArrowheads="1"/>
          </p:cNvPicPr>
          <p:nvPr/>
        </p:nvPicPr>
        <p:blipFill rotWithShape="1">
          <a:blip r:embed="rId2">
            <a:extLst>
              <a:ext uri="{28A0092B-C50C-407E-A947-70E740481C1C}">
                <a14:useLocalDpi xmlns:a14="http://schemas.microsoft.com/office/drawing/2010/main" val="0"/>
              </a:ext>
            </a:extLst>
          </a:blip>
          <a:srcRect l="12888" r="6117" b="14209"/>
          <a:stretch/>
        </p:blipFill>
        <p:spPr bwMode="auto">
          <a:xfrm>
            <a:off x="390673" y="3501008"/>
            <a:ext cx="8365990" cy="30963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 Box 11"/>
          <p:cNvSpPr txBox="1">
            <a:spLocks noChangeArrowheads="1"/>
          </p:cNvSpPr>
          <p:nvPr/>
        </p:nvSpPr>
        <p:spPr bwMode="auto">
          <a:xfrm>
            <a:off x="467544" y="1340768"/>
            <a:ext cx="8496943" cy="1790605"/>
          </a:xfrm>
          <a:prstGeom prst="rect">
            <a:avLst/>
          </a:prstGeom>
          <a:noFill/>
          <a:ln w="9525">
            <a:noFill/>
            <a:miter lim="800000"/>
            <a:headEnd/>
            <a:tailEnd/>
          </a:ln>
        </p:spPr>
        <p:txBody>
          <a:bodyPr wrap="square" lIns="81648" tIns="40824" rIns="81648" bIns="40824">
            <a:spAutoFit/>
          </a:bodyPr>
          <a:lstStyle/>
          <a:p>
            <a:pPr eaLnBrk="1" hangingPunct="1">
              <a:spcBef>
                <a:spcPct val="50000"/>
              </a:spcBef>
              <a:defRPr/>
            </a:pPr>
            <a:r>
              <a:rPr lang="hu-HU" sz="2100" dirty="0"/>
              <a:t>Bittérkép index készítésével válaszoljuk meg az alábbi lekérdezést!</a:t>
            </a:r>
          </a:p>
          <a:p>
            <a:pPr>
              <a:spcBef>
                <a:spcPct val="0"/>
              </a:spcBef>
            </a:pPr>
            <a:endParaRPr lang="hu-HU" altLang="hu-HU" dirty="0"/>
          </a:p>
          <a:p>
            <a:pPr>
              <a:spcBef>
                <a:spcPct val="0"/>
              </a:spcBef>
            </a:pPr>
            <a:r>
              <a:rPr lang="nl-NL" altLang="hu-HU" dirty="0"/>
              <a:t>SELECT COUNT(*)</a:t>
            </a:r>
            <a:endParaRPr lang="en-US" altLang="hu-HU" dirty="0"/>
          </a:p>
          <a:p>
            <a:pPr>
              <a:spcBef>
                <a:spcPct val="0"/>
              </a:spcBef>
            </a:pPr>
            <a:r>
              <a:rPr lang="nl-NL" altLang="hu-HU" dirty="0"/>
              <a:t>FROM CUSTOMER</a:t>
            </a:r>
            <a:endParaRPr lang="en-US" altLang="hu-HU" dirty="0"/>
          </a:p>
          <a:p>
            <a:pPr>
              <a:spcBef>
                <a:spcPct val="0"/>
              </a:spcBef>
            </a:pPr>
            <a:r>
              <a:rPr lang="nl-NL" altLang="hu-HU" dirty="0"/>
              <a:t>WHERE MARITAL_STATUS = 'married‘</a:t>
            </a:r>
            <a:endParaRPr lang="en-US" altLang="hu-HU" dirty="0"/>
          </a:p>
          <a:p>
            <a:pPr>
              <a:spcBef>
                <a:spcPct val="0"/>
              </a:spcBef>
            </a:pPr>
            <a:r>
              <a:rPr lang="nl-NL" altLang="hu-HU" dirty="0"/>
              <a:t>AND REGION IN ('central','west'); </a:t>
            </a:r>
          </a:p>
        </p:txBody>
      </p:sp>
      <p:sp>
        <p:nvSpPr>
          <p:cNvPr id="7" name="Rectangle 2">
            <a:extLst>
              <a:ext uri="{FF2B5EF4-FFF2-40B4-BE49-F238E27FC236}">
                <a16:creationId xmlns:a16="http://schemas.microsoft.com/office/drawing/2014/main" id="{148CE709-FB7E-40AB-9C18-B2F38C30C856}"/>
              </a:ext>
            </a:extLst>
          </p:cNvPr>
          <p:cNvSpPr txBox="1">
            <a:spLocks noChangeArrowheads="1"/>
          </p:cNvSpPr>
          <p:nvPr/>
        </p:nvSpPr>
        <p:spPr>
          <a:xfrm>
            <a:off x="395536" y="260648"/>
            <a:ext cx="6336704" cy="792088"/>
          </a:xfrm>
          <a:prstGeom prst="rect">
            <a:avLst/>
          </a:prstGeom>
        </p:spPr>
        <p:txBody>
          <a:bodyPr/>
          <a:lstStyle>
            <a:lvl1pPr algn="l" defTabSz="914400" rtl="0" eaLnBrk="1" latinLnBrk="0" hangingPunct="1">
              <a:spcBef>
                <a:spcPct val="0"/>
              </a:spcBef>
              <a:buNone/>
              <a:defRPr sz="2400" b="1" kern="1200" cap="all" baseline="0">
                <a:solidFill>
                  <a:schemeClr val="bg1"/>
                </a:solidFill>
                <a:latin typeface="Arial" panose="020B0604020202020204" pitchFamily="34" charset="0"/>
                <a:ea typeface="+mj-ea"/>
                <a:cs typeface="Arial" panose="020B0604020202020204" pitchFamily="34" charset="0"/>
              </a:defRPr>
            </a:lvl1pPr>
          </a:lstStyle>
          <a:p>
            <a:r>
              <a:rPr lang="hu-HU" altLang="hu-HU" dirty="0"/>
              <a:t>Bitmap index</a:t>
            </a:r>
          </a:p>
        </p:txBody>
      </p:sp>
    </p:spTree>
    <p:extLst>
      <p:ext uri="{BB962C8B-B14F-4D97-AF65-F5344CB8AC3E}">
        <p14:creationId xmlns:p14="http://schemas.microsoft.com/office/powerpoint/2010/main" val="6015910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a:xfrm>
            <a:off x="467544" y="173826"/>
            <a:ext cx="7498081" cy="857560"/>
          </a:xfrm>
        </p:spPr>
        <p:txBody>
          <a:bodyPr/>
          <a:lstStyle/>
          <a:p>
            <a:pPr eaLnBrk="1" hangingPunct="1"/>
            <a:r>
              <a:rPr lang="hu-HU" altLang="hu-HU" dirty="0"/>
              <a:t>Bitmap index</a:t>
            </a:r>
          </a:p>
        </p:txBody>
      </p:sp>
      <p:sp>
        <p:nvSpPr>
          <p:cNvPr id="107523" name="Rectangle 3"/>
          <p:cNvSpPr>
            <a:spLocks noGrp="1" noChangeArrowheads="1"/>
          </p:cNvSpPr>
          <p:nvPr>
            <p:ph idx="1"/>
          </p:nvPr>
        </p:nvSpPr>
        <p:spPr>
          <a:xfrm>
            <a:off x="467544" y="1700808"/>
            <a:ext cx="8100392" cy="4824958"/>
          </a:xfrm>
        </p:spPr>
        <p:txBody>
          <a:bodyPr>
            <a:normAutofit/>
          </a:bodyPr>
          <a:lstStyle/>
          <a:p>
            <a:pPr eaLnBrk="1" hangingPunct="1">
              <a:lnSpc>
                <a:spcPct val="90000"/>
              </a:lnSpc>
            </a:pPr>
            <a:r>
              <a:rPr lang="hu-HU" altLang="hu-HU" sz="2800" dirty="0"/>
              <a:t>A BITMAP</a:t>
            </a:r>
            <a:r>
              <a:rPr lang="hu-HU" altLang="hu-HU" sz="2800" b="1" dirty="0"/>
              <a:t> </a:t>
            </a:r>
            <a:r>
              <a:rPr lang="hu-HU" altLang="hu-HU" sz="2800" dirty="0"/>
              <a:t>mechanizmus bittáblát hoz létre a tábla rekordjai felett. </a:t>
            </a:r>
          </a:p>
          <a:p>
            <a:pPr eaLnBrk="1" hangingPunct="1">
              <a:lnSpc>
                <a:spcPct val="90000"/>
              </a:lnSpc>
            </a:pPr>
            <a:r>
              <a:rPr lang="hu-HU" altLang="hu-HU" sz="2800" dirty="0"/>
              <a:t>Minden rekordhoz pontosan egy sor tartozik a bittáblában, míg a bittáblának annyi oszlopa van, ahány lehetséges értéket felvehetnek a kulcsmezők. </a:t>
            </a:r>
          </a:p>
          <a:p>
            <a:pPr>
              <a:lnSpc>
                <a:spcPct val="90000"/>
              </a:lnSpc>
            </a:pPr>
            <a:r>
              <a:rPr lang="hu-HU" altLang="hu-HU" sz="2800" dirty="0"/>
              <a:t>Módosításkor az egész bittérképet zárolni kell, így a bittérkép által érintett sorok sem módosíthatók a tranzakció végéig.</a:t>
            </a:r>
          </a:p>
        </p:txBody>
      </p:sp>
    </p:spTree>
    <p:extLst>
      <p:ext uri="{BB962C8B-B14F-4D97-AF65-F5344CB8AC3E}">
        <p14:creationId xmlns:p14="http://schemas.microsoft.com/office/powerpoint/2010/main" val="13020358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a:xfrm>
            <a:off x="395536" y="189040"/>
            <a:ext cx="7498081" cy="857560"/>
          </a:xfrm>
        </p:spPr>
        <p:txBody>
          <a:bodyPr/>
          <a:lstStyle/>
          <a:p>
            <a:pPr eaLnBrk="1" hangingPunct="1"/>
            <a:r>
              <a:rPr lang="hu-HU" altLang="hu-HU" dirty="0"/>
              <a:t>Bitmap index</a:t>
            </a:r>
          </a:p>
        </p:txBody>
      </p:sp>
      <p:sp>
        <p:nvSpPr>
          <p:cNvPr id="107523" name="Rectangle 3"/>
          <p:cNvSpPr>
            <a:spLocks noGrp="1" noChangeArrowheads="1"/>
          </p:cNvSpPr>
          <p:nvPr>
            <p:ph idx="1"/>
          </p:nvPr>
        </p:nvSpPr>
        <p:spPr>
          <a:xfrm>
            <a:off x="521023" y="1700808"/>
            <a:ext cx="7776864" cy="5022987"/>
          </a:xfrm>
        </p:spPr>
        <p:txBody>
          <a:bodyPr>
            <a:normAutofit/>
          </a:bodyPr>
          <a:lstStyle/>
          <a:p>
            <a:pPr eaLnBrk="1" hangingPunct="1">
              <a:lnSpc>
                <a:spcPct val="90000"/>
              </a:lnSpc>
            </a:pPr>
            <a:r>
              <a:rPr lang="hu-HU" altLang="hu-HU" sz="2800" dirty="0"/>
              <a:t>Tipikusan </a:t>
            </a:r>
            <a:r>
              <a:rPr lang="hu-HU" altLang="hu-HU" sz="2800" b="1" dirty="0"/>
              <a:t>kicsi szelektivitású mezők </a:t>
            </a:r>
            <a:r>
              <a:rPr lang="hu-HU" altLang="hu-HU" sz="2800" dirty="0"/>
              <a:t>esetén használjuk ezt az indextípust, ahol egy adott értékhez sok mező tartozik. </a:t>
            </a:r>
          </a:p>
          <a:p>
            <a:pPr lvl="1">
              <a:lnSpc>
                <a:spcPct val="90000"/>
              </a:lnSpc>
            </a:pPr>
            <a:r>
              <a:rPr lang="hu-HU" altLang="hu-HU" sz="2400" dirty="0"/>
              <a:t>Kis szelektivitás == a mező viszonylag kevés különböző értéket vehet fel</a:t>
            </a:r>
          </a:p>
          <a:p>
            <a:pPr eaLnBrk="1" hangingPunct="1">
              <a:lnSpc>
                <a:spcPct val="90000"/>
              </a:lnSpc>
            </a:pPr>
            <a:r>
              <a:rPr lang="hu-HU" altLang="hu-HU" sz="2800" dirty="0"/>
              <a:t>Olyan mezők felett érdemes bitmap jellegű indexelést fenntartani, melyekre gyakran futtatunk aggregátum jellegű - statisztikai - lekérdezést (</a:t>
            </a:r>
            <a:r>
              <a:rPr lang="hu-HU" altLang="hu-HU" sz="2800" dirty="0" err="1"/>
              <a:t>pl</a:t>
            </a:r>
            <a:r>
              <a:rPr lang="hu-HU" altLang="hu-HU" sz="2800" dirty="0"/>
              <a:t>: OLAP rendszerek esetén). </a:t>
            </a:r>
          </a:p>
        </p:txBody>
      </p:sp>
    </p:spTree>
    <p:extLst>
      <p:ext uri="{BB962C8B-B14F-4D97-AF65-F5344CB8AC3E}">
        <p14:creationId xmlns:p14="http://schemas.microsoft.com/office/powerpoint/2010/main" val="28688652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normAutofit/>
          </a:bodyPr>
          <a:lstStyle/>
          <a:p>
            <a:r>
              <a:rPr lang="hu-HU" dirty="0"/>
              <a:t>Adatszótár</a:t>
            </a:r>
          </a:p>
        </p:txBody>
      </p:sp>
      <p:sp>
        <p:nvSpPr>
          <p:cNvPr id="4" name="Tartalom helye 2"/>
          <p:cNvSpPr>
            <a:spLocks noGrp="1"/>
          </p:cNvSpPr>
          <p:nvPr>
            <p:ph idx="1"/>
          </p:nvPr>
        </p:nvSpPr>
        <p:spPr/>
        <p:txBody>
          <a:bodyPr>
            <a:normAutofit/>
          </a:bodyPr>
          <a:lstStyle/>
          <a:p>
            <a:pPr marL="0" indent="0">
              <a:lnSpc>
                <a:spcPct val="80000"/>
              </a:lnSpc>
              <a:buNone/>
            </a:pPr>
            <a:r>
              <a:rPr lang="hu-HU" altLang="hu-HU" sz="4400" dirty="0" smtClean="0"/>
              <a:t>2. témakör: </a:t>
            </a:r>
            <a:r>
              <a:rPr lang="hu-HU" sz="4400" dirty="0" smtClean="0"/>
              <a:t>Adatszótár</a:t>
            </a:r>
            <a:endParaRPr lang="hu-HU" altLang="hu-HU" sz="4400" dirty="0"/>
          </a:p>
        </p:txBody>
      </p:sp>
    </p:spTree>
    <p:extLst>
      <p:ext uri="{BB962C8B-B14F-4D97-AF65-F5344CB8AC3E}">
        <p14:creationId xmlns:p14="http://schemas.microsoft.com/office/powerpoint/2010/main" val="14329504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Cím 1"/>
          <p:cNvSpPr>
            <a:spLocks noGrp="1"/>
          </p:cNvSpPr>
          <p:nvPr>
            <p:ph type="title"/>
          </p:nvPr>
        </p:nvSpPr>
        <p:spPr>
          <a:xfrm>
            <a:off x="313828" y="332656"/>
            <a:ext cx="8229601" cy="650317"/>
          </a:xfrm>
        </p:spPr>
        <p:txBody>
          <a:bodyPr/>
          <a:lstStyle/>
          <a:p>
            <a:pPr eaLnBrk="1" hangingPunct="1"/>
            <a:r>
              <a:rPr lang="hu-HU" dirty="0"/>
              <a:t>Adatszótár (Data Dictionary)</a:t>
            </a:r>
          </a:p>
        </p:txBody>
      </p:sp>
      <p:sp>
        <p:nvSpPr>
          <p:cNvPr id="11267" name="Tartalom helye 2"/>
          <p:cNvSpPr>
            <a:spLocks noGrp="1"/>
          </p:cNvSpPr>
          <p:nvPr>
            <p:ph idx="1"/>
          </p:nvPr>
        </p:nvSpPr>
        <p:spPr>
          <a:xfrm>
            <a:off x="737075" y="2276872"/>
            <a:ext cx="7822704" cy="2843990"/>
          </a:xfrm>
        </p:spPr>
        <p:txBody>
          <a:bodyPr>
            <a:normAutofit/>
          </a:bodyPr>
          <a:lstStyle/>
          <a:p>
            <a:pPr eaLnBrk="1" hangingPunct="1"/>
            <a:r>
              <a:rPr lang="hu-HU" dirty="0"/>
              <a:t>Oracle adatbázis-kezelő esetén a </a:t>
            </a:r>
            <a:r>
              <a:rPr lang="hu-HU" dirty="0" err="1"/>
              <a:t>metaadatok</a:t>
            </a:r>
            <a:r>
              <a:rPr lang="hu-HU" dirty="0"/>
              <a:t> az adatszótárban (</a:t>
            </a:r>
            <a:r>
              <a:rPr lang="hu-HU" dirty="0" err="1"/>
              <a:t>data</a:t>
            </a:r>
            <a:r>
              <a:rPr lang="hu-HU" dirty="0"/>
              <a:t> </a:t>
            </a:r>
            <a:r>
              <a:rPr lang="hu-HU" dirty="0" err="1"/>
              <a:t>dictionary</a:t>
            </a:r>
            <a:r>
              <a:rPr lang="hu-HU" dirty="0"/>
              <a:t>) tárolódnak</a:t>
            </a:r>
          </a:p>
          <a:p>
            <a:r>
              <a:rPr lang="hu-HU" dirty="0"/>
              <a:t>Data </a:t>
            </a:r>
            <a:r>
              <a:rPr lang="hu-HU" dirty="0" err="1"/>
              <a:t>dictionary</a:t>
            </a:r>
            <a:r>
              <a:rPr lang="hu-HU" dirty="0"/>
              <a:t> : központi, csak olvasható referencia táblák és nézetek</a:t>
            </a:r>
          </a:p>
        </p:txBody>
      </p:sp>
    </p:spTree>
    <p:extLst>
      <p:ext uri="{BB962C8B-B14F-4D97-AF65-F5344CB8AC3E}">
        <p14:creationId xmlns:p14="http://schemas.microsoft.com/office/powerpoint/2010/main" val="26659891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Cím 1"/>
          <p:cNvSpPr>
            <a:spLocks noGrp="1"/>
          </p:cNvSpPr>
          <p:nvPr>
            <p:ph type="title"/>
          </p:nvPr>
        </p:nvSpPr>
        <p:spPr>
          <a:xfrm>
            <a:off x="371728" y="260648"/>
            <a:ext cx="8229601" cy="650317"/>
          </a:xfrm>
        </p:spPr>
        <p:txBody>
          <a:bodyPr/>
          <a:lstStyle/>
          <a:p>
            <a:pPr eaLnBrk="1" hangingPunct="1"/>
            <a:r>
              <a:rPr lang="hu-HU" dirty="0"/>
              <a:t>Adatszótár (Data Dictionary)</a:t>
            </a:r>
          </a:p>
        </p:txBody>
      </p:sp>
      <p:sp>
        <p:nvSpPr>
          <p:cNvPr id="11267" name="Tartalom helye 2"/>
          <p:cNvSpPr>
            <a:spLocks noGrp="1"/>
          </p:cNvSpPr>
          <p:nvPr>
            <p:ph idx="1"/>
          </p:nvPr>
        </p:nvSpPr>
        <p:spPr>
          <a:xfrm>
            <a:off x="539552" y="1412776"/>
            <a:ext cx="8074240" cy="4982532"/>
          </a:xfrm>
        </p:spPr>
        <p:txBody>
          <a:bodyPr>
            <a:normAutofit/>
          </a:bodyPr>
          <a:lstStyle/>
          <a:p>
            <a:pPr marL="73484" indent="0">
              <a:buNone/>
            </a:pPr>
            <a:r>
              <a:rPr lang="hu-HU" sz="2800" dirty="0"/>
              <a:t>Tartalma:</a:t>
            </a:r>
          </a:p>
          <a:p>
            <a:r>
              <a:rPr lang="hu-HU" sz="2400" dirty="0"/>
              <a:t>AB objektumok definíciója; </a:t>
            </a:r>
          </a:p>
          <a:p>
            <a:r>
              <a:rPr lang="hu-HU" sz="2400" dirty="0"/>
              <a:t>AB objektumok számára allokált és felhasznált területek; </a:t>
            </a:r>
          </a:p>
          <a:p>
            <a:r>
              <a:rPr lang="hu-HU" sz="2400" dirty="0"/>
              <a:t>oszlopok alapértelmezett értékei; </a:t>
            </a:r>
          </a:p>
          <a:p>
            <a:r>
              <a:rPr lang="hu-HU" sz="2400" dirty="0"/>
              <a:t>integritás megszorításokról információk; </a:t>
            </a:r>
          </a:p>
          <a:p>
            <a:r>
              <a:rPr lang="hu-HU" sz="2400" dirty="0"/>
              <a:t>az adatbázis felhasználóinak nevei; </a:t>
            </a:r>
          </a:p>
          <a:p>
            <a:r>
              <a:rPr lang="hu-HU" sz="2400" dirty="0"/>
              <a:t>az egyes felhasználókhoz tartozó jogok és szerepek; </a:t>
            </a:r>
          </a:p>
          <a:p>
            <a:r>
              <a:rPr lang="hu-HU" sz="2400" dirty="0"/>
              <a:t>naplózási információk; </a:t>
            </a:r>
          </a:p>
          <a:p>
            <a:r>
              <a:rPr lang="hu-HU" sz="2400" dirty="0"/>
              <a:t>egyéb általános adatbázis információk</a:t>
            </a:r>
          </a:p>
        </p:txBody>
      </p:sp>
    </p:spTree>
    <p:extLst>
      <p:ext uri="{BB962C8B-B14F-4D97-AF65-F5344CB8AC3E}">
        <p14:creationId xmlns:p14="http://schemas.microsoft.com/office/powerpoint/2010/main" val="35473724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Cím 1"/>
          <p:cNvSpPr>
            <a:spLocks noGrp="1"/>
          </p:cNvSpPr>
          <p:nvPr>
            <p:ph type="title"/>
          </p:nvPr>
        </p:nvSpPr>
        <p:spPr>
          <a:xfrm>
            <a:off x="323528" y="188640"/>
            <a:ext cx="8229601" cy="650317"/>
          </a:xfrm>
        </p:spPr>
        <p:txBody>
          <a:bodyPr/>
          <a:lstStyle/>
          <a:p>
            <a:pPr eaLnBrk="1" hangingPunct="1"/>
            <a:r>
              <a:rPr lang="hu-HU" dirty="0"/>
              <a:t>Adatszótár (Data Dictionary)</a:t>
            </a:r>
          </a:p>
        </p:txBody>
      </p:sp>
      <p:sp>
        <p:nvSpPr>
          <p:cNvPr id="11267" name="Tartalom helye 2"/>
          <p:cNvSpPr>
            <a:spLocks noGrp="1"/>
          </p:cNvSpPr>
          <p:nvPr>
            <p:ph idx="1"/>
          </p:nvPr>
        </p:nvSpPr>
        <p:spPr>
          <a:xfrm>
            <a:off x="593453" y="1988840"/>
            <a:ext cx="7452320" cy="3457634"/>
          </a:xfrm>
        </p:spPr>
        <p:txBody>
          <a:bodyPr>
            <a:normAutofit/>
          </a:bodyPr>
          <a:lstStyle/>
          <a:p>
            <a:r>
              <a:rPr lang="hu-HU" dirty="0"/>
              <a:t>Data </a:t>
            </a:r>
            <a:r>
              <a:rPr lang="hu-HU" dirty="0" err="1"/>
              <a:t>dictionary</a:t>
            </a:r>
            <a:r>
              <a:rPr lang="hu-HU" dirty="0"/>
              <a:t> szerkezete:</a:t>
            </a:r>
          </a:p>
          <a:p>
            <a:pPr lvl="1" eaLnBrk="1" hangingPunct="1"/>
            <a:r>
              <a:rPr lang="hu-HU" b="1" dirty="0" err="1"/>
              <a:t>Base</a:t>
            </a:r>
            <a:r>
              <a:rPr lang="hu-HU" b="1" dirty="0"/>
              <a:t> tables: </a:t>
            </a:r>
            <a:r>
              <a:rPr lang="hu-HU" dirty="0"/>
              <a:t>adatbázisról infók; csak az adatbázis olvashatja és írhatja</a:t>
            </a:r>
          </a:p>
          <a:p>
            <a:pPr lvl="1" eaLnBrk="1" hangingPunct="1"/>
            <a:r>
              <a:rPr lang="hu-HU" b="1" dirty="0" err="1"/>
              <a:t>User-Accessible</a:t>
            </a:r>
            <a:r>
              <a:rPr lang="hu-HU" b="1" dirty="0"/>
              <a:t> </a:t>
            </a:r>
            <a:r>
              <a:rPr lang="hu-HU" b="1" dirty="0" err="1"/>
              <a:t>Views</a:t>
            </a:r>
            <a:r>
              <a:rPr lang="hu-HU" b="1" dirty="0"/>
              <a:t>: </a:t>
            </a:r>
            <a:r>
              <a:rPr lang="hu-HU" dirty="0"/>
              <a:t>felhasználók számára megjelenített információk</a:t>
            </a:r>
            <a:endParaRPr lang="hu-HU" u="sng" dirty="0"/>
          </a:p>
          <a:p>
            <a:pPr lvl="1" eaLnBrk="1" hangingPunct="1"/>
            <a:r>
              <a:rPr lang="hu-HU" dirty="0"/>
              <a:t>Minden base table és user-accessible view a SYS sémában van</a:t>
            </a:r>
          </a:p>
        </p:txBody>
      </p:sp>
    </p:spTree>
    <p:extLst>
      <p:ext uri="{BB962C8B-B14F-4D97-AF65-F5344CB8AC3E}">
        <p14:creationId xmlns:p14="http://schemas.microsoft.com/office/powerpoint/2010/main" val="38786920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a:xfrm>
            <a:off x="467544" y="162175"/>
            <a:ext cx="7498081" cy="735812"/>
          </a:xfrm>
        </p:spPr>
        <p:txBody>
          <a:bodyPr/>
          <a:lstStyle/>
          <a:p>
            <a:r>
              <a:rPr lang="hu-HU" dirty="0"/>
              <a:t>Az előadás célja</a:t>
            </a:r>
          </a:p>
        </p:txBody>
      </p:sp>
      <p:sp>
        <p:nvSpPr>
          <p:cNvPr id="4" name="Tartalom helye 3"/>
          <p:cNvSpPr>
            <a:spLocks noGrp="1"/>
          </p:cNvSpPr>
          <p:nvPr>
            <p:ph idx="1"/>
          </p:nvPr>
        </p:nvSpPr>
        <p:spPr>
          <a:xfrm>
            <a:off x="629048" y="1844824"/>
            <a:ext cx="8191423" cy="4829941"/>
          </a:xfrm>
        </p:spPr>
        <p:txBody>
          <a:bodyPr>
            <a:normAutofit/>
          </a:bodyPr>
          <a:lstStyle/>
          <a:p>
            <a:pPr defTabSz="816485">
              <a:lnSpc>
                <a:spcPct val="90000"/>
              </a:lnSpc>
              <a:spcBef>
                <a:spcPts val="893"/>
              </a:spcBef>
            </a:pPr>
            <a:r>
              <a:rPr lang="hu-HU" dirty="0"/>
              <a:t>Indexek</a:t>
            </a:r>
          </a:p>
          <a:p>
            <a:pPr defTabSz="816485">
              <a:lnSpc>
                <a:spcPct val="90000"/>
              </a:lnSpc>
              <a:spcBef>
                <a:spcPts val="893"/>
              </a:spcBef>
            </a:pPr>
            <a:r>
              <a:rPr lang="hu-HU" dirty="0"/>
              <a:t>Adatszótár (</a:t>
            </a:r>
            <a:r>
              <a:rPr lang="hu-HU" dirty="0" err="1"/>
              <a:t>data</a:t>
            </a:r>
            <a:r>
              <a:rPr lang="hu-HU" dirty="0"/>
              <a:t> </a:t>
            </a:r>
            <a:r>
              <a:rPr lang="hu-HU" dirty="0" err="1"/>
              <a:t>dictionary</a:t>
            </a:r>
            <a:r>
              <a:rPr lang="hu-HU" dirty="0"/>
              <a:t>)</a:t>
            </a:r>
          </a:p>
          <a:p>
            <a:pPr defTabSz="816485">
              <a:lnSpc>
                <a:spcPct val="90000"/>
              </a:lnSpc>
              <a:spcBef>
                <a:spcPts val="893"/>
              </a:spcBef>
            </a:pPr>
            <a:r>
              <a:rPr lang="hu-HU" dirty="0"/>
              <a:t>Tranzakció-kezelés</a:t>
            </a:r>
          </a:p>
          <a:p>
            <a:r>
              <a:rPr lang="hu-HU" dirty="0" smtClean="0"/>
              <a:t>Az </a:t>
            </a:r>
            <a:r>
              <a:rPr lang="hu-HU" dirty="0"/>
              <a:t>Oracle adatbázis-kezelő rendszer architektúrájának megismerése</a:t>
            </a:r>
          </a:p>
          <a:p>
            <a:r>
              <a:rPr lang="hu-HU" dirty="0" smtClean="0"/>
              <a:t>Memória </a:t>
            </a:r>
            <a:r>
              <a:rPr lang="hu-HU" dirty="0"/>
              <a:t>struktúrák</a:t>
            </a:r>
          </a:p>
          <a:p>
            <a:r>
              <a:rPr lang="hu-HU" dirty="0" smtClean="0"/>
              <a:t>Folyamatok</a:t>
            </a:r>
          </a:p>
          <a:p>
            <a:endParaRPr lang="hu-HU" dirty="0"/>
          </a:p>
        </p:txBody>
      </p:sp>
    </p:spTree>
    <p:extLst>
      <p:ext uri="{BB962C8B-B14F-4D97-AF65-F5344CB8AC3E}">
        <p14:creationId xmlns:p14="http://schemas.microsoft.com/office/powerpoint/2010/main" val="19829244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Cím 1"/>
          <p:cNvSpPr>
            <a:spLocks noGrp="1"/>
          </p:cNvSpPr>
          <p:nvPr>
            <p:ph type="title"/>
          </p:nvPr>
        </p:nvSpPr>
        <p:spPr>
          <a:xfrm>
            <a:off x="294421" y="186275"/>
            <a:ext cx="8229601" cy="650317"/>
          </a:xfrm>
        </p:spPr>
        <p:txBody>
          <a:bodyPr/>
          <a:lstStyle/>
          <a:p>
            <a:pPr eaLnBrk="1" hangingPunct="1"/>
            <a:r>
              <a:rPr lang="hu-HU" dirty="0"/>
              <a:t>Adatszótár (Data Dictionary)</a:t>
            </a:r>
          </a:p>
        </p:txBody>
      </p:sp>
      <p:sp>
        <p:nvSpPr>
          <p:cNvPr id="11267" name="Tartalom helye 2"/>
          <p:cNvSpPr>
            <a:spLocks noGrp="1"/>
          </p:cNvSpPr>
          <p:nvPr>
            <p:ph idx="1"/>
          </p:nvPr>
        </p:nvSpPr>
        <p:spPr>
          <a:xfrm>
            <a:off x="683062" y="1844824"/>
            <a:ext cx="7452320" cy="4320480"/>
          </a:xfrm>
        </p:spPr>
        <p:txBody>
          <a:bodyPr>
            <a:normAutofit fontScale="92500" lnSpcReduction="10000"/>
          </a:bodyPr>
          <a:lstStyle/>
          <a:p>
            <a:pPr marL="73484" indent="0">
              <a:buNone/>
            </a:pPr>
            <a:r>
              <a:rPr lang="hu-HU" dirty="0"/>
              <a:t>Amivel már </a:t>
            </a:r>
            <a:r>
              <a:rPr lang="hu-HU" dirty="0" err="1"/>
              <a:t>találkoz</a:t>
            </a:r>
            <a:r>
              <a:rPr lang="hu-HU" dirty="0"/>
              <a:t>(hat)</a:t>
            </a:r>
            <a:r>
              <a:rPr lang="hu-HU" dirty="0" err="1"/>
              <a:t>tunk</a:t>
            </a:r>
            <a:r>
              <a:rPr lang="hu-HU" dirty="0"/>
              <a:t>  Adatbázisok kurzuson:</a:t>
            </a:r>
          </a:p>
          <a:p>
            <a:r>
              <a:rPr lang="hu-HU" dirty="0" err="1"/>
              <a:t>user</a:t>
            </a:r>
            <a:r>
              <a:rPr lang="hu-HU" dirty="0"/>
              <a:t>_</a:t>
            </a:r>
            <a:r>
              <a:rPr lang="hu-HU" dirty="0" err="1"/>
              <a:t>tables</a:t>
            </a:r>
            <a:endParaRPr lang="hu-HU" dirty="0"/>
          </a:p>
          <a:p>
            <a:pPr lvl="1"/>
            <a:r>
              <a:rPr lang="hu-HU" dirty="0"/>
              <a:t>saját tábláink adatai</a:t>
            </a:r>
          </a:p>
          <a:p>
            <a:pPr lvl="1"/>
            <a:r>
              <a:rPr lang="hu-HU" dirty="0"/>
              <a:t>melyik táblatérben van, statisztikák, stb.</a:t>
            </a:r>
          </a:p>
          <a:p>
            <a:r>
              <a:rPr lang="hu-HU" dirty="0" err="1"/>
              <a:t>user</a:t>
            </a:r>
            <a:r>
              <a:rPr lang="hu-HU" dirty="0"/>
              <a:t>_</a:t>
            </a:r>
            <a:r>
              <a:rPr lang="hu-HU" dirty="0" err="1"/>
              <a:t>constraints</a:t>
            </a:r>
            <a:endParaRPr lang="hu-HU" dirty="0"/>
          </a:p>
          <a:p>
            <a:pPr lvl="1"/>
            <a:r>
              <a:rPr lang="hu-HU" dirty="0"/>
              <a:t>saját megszorításaink adatai</a:t>
            </a:r>
          </a:p>
          <a:p>
            <a:pPr lvl="1"/>
            <a:r>
              <a:rPr lang="hu-HU" dirty="0"/>
              <a:t>megszorítás neve, típusa, melyik mezőre vonatkozik, stb.</a:t>
            </a:r>
          </a:p>
        </p:txBody>
      </p:sp>
    </p:spTree>
    <p:extLst>
      <p:ext uri="{BB962C8B-B14F-4D97-AF65-F5344CB8AC3E}">
        <p14:creationId xmlns:p14="http://schemas.microsoft.com/office/powerpoint/2010/main" val="32118218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Kép 2"/>
          <p:cNvPicPr>
            <a:picLocks noChangeAspect="1"/>
          </p:cNvPicPr>
          <p:nvPr/>
        </p:nvPicPr>
        <p:blipFill>
          <a:blip r:embed="rId2"/>
          <a:stretch>
            <a:fillRect/>
          </a:stretch>
        </p:blipFill>
        <p:spPr>
          <a:xfrm>
            <a:off x="366394" y="1598694"/>
            <a:ext cx="8454078" cy="4494602"/>
          </a:xfrm>
          <a:prstGeom prst="rect">
            <a:avLst/>
          </a:prstGeom>
        </p:spPr>
      </p:pic>
      <p:sp>
        <p:nvSpPr>
          <p:cNvPr id="5" name="Cím 1">
            <a:extLst>
              <a:ext uri="{FF2B5EF4-FFF2-40B4-BE49-F238E27FC236}">
                <a16:creationId xmlns:a16="http://schemas.microsoft.com/office/drawing/2014/main" id="{07A24515-59AC-466C-88C2-FD71CAEF45D6}"/>
              </a:ext>
            </a:extLst>
          </p:cNvPr>
          <p:cNvSpPr txBox="1">
            <a:spLocks/>
          </p:cNvSpPr>
          <p:nvPr/>
        </p:nvSpPr>
        <p:spPr>
          <a:xfrm>
            <a:off x="294421" y="260648"/>
            <a:ext cx="8229601" cy="650317"/>
          </a:xfrm>
          <a:prstGeom prst="rect">
            <a:avLst/>
          </a:prstGeom>
        </p:spPr>
        <p:txBody>
          <a:bodyPr/>
          <a:lstStyle>
            <a:lvl1pPr algn="l" defTabSz="914400" rtl="0" eaLnBrk="1" latinLnBrk="0" hangingPunct="1">
              <a:spcBef>
                <a:spcPct val="0"/>
              </a:spcBef>
              <a:buNone/>
              <a:defRPr sz="2400" b="1" kern="1200" cap="all" baseline="0">
                <a:solidFill>
                  <a:schemeClr val="bg1"/>
                </a:solidFill>
                <a:latin typeface="Arial" panose="020B0604020202020204" pitchFamily="34" charset="0"/>
                <a:ea typeface="+mj-ea"/>
                <a:cs typeface="Arial" panose="020B0604020202020204" pitchFamily="34" charset="0"/>
              </a:defRPr>
            </a:lvl1pPr>
          </a:lstStyle>
          <a:p>
            <a:r>
              <a:rPr lang="hu-HU" dirty="0"/>
              <a:t>Adatszótár nézetek</a:t>
            </a:r>
          </a:p>
        </p:txBody>
      </p:sp>
    </p:spTree>
    <p:extLst>
      <p:ext uri="{BB962C8B-B14F-4D97-AF65-F5344CB8AC3E}">
        <p14:creationId xmlns:p14="http://schemas.microsoft.com/office/powerpoint/2010/main" val="32125677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normAutofit fontScale="90000"/>
          </a:bodyPr>
          <a:lstStyle/>
          <a:p>
            <a:r>
              <a:rPr lang="en-US" altLang="en-US" dirty="0"/>
              <a:t>Oracle</a:t>
            </a:r>
            <a:r>
              <a:rPr lang="en-US" altLang="en-US" sz="3200" dirty="0"/>
              <a:t> </a:t>
            </a:r>
            <a:r>
              <a:rPr lang="hu-HU" altLang="en-US" dirty="0"/>
              <a:t>adatbázis</a:t>
            </a:r>
            <a:r>
              <a:rPr lang="hu-HU" altLang="en-US" sz="3200" dirty="0"/>
              <a:t> </a:t>
            </a:r>
            <a:r>
              <a:rPr lang="hu-HU" altLang="en-US" dirty="0"/>
              <a:t>architektúra</a:t>
            </a:r>
            <a:endParaRPr lang="hu-HU" dirty="0"/>
          </a:p>
        </p:txBody>
      </p:sp>
      <p:sp>
        <p:nvSpPr>
          <p:cNvPr id="4" name="Tartalom helye 2"/>
          <p:cNvSpPr>
            <a:spLocks noGrp="1"/>
          </p:cNvSpPr>
          <p:nvPr>
            <p:ph idx="1"/>
          </p:nvPr>
        </p:nvSpPr>
        <p:spPr/>
        <p:txBody>
          <a:bodyPr>
            <a:normAutofit/>
          </a:bodyPr>
          <a:lstStyle/>
          <a:p>
            <a:pPr marL="0" indent="0">
              <a:lnSpc>
                <a:spcPct val="80000"/>
              </a:lnSpc>
              <a:buNone/>
            </a:pPr>
            <a:r>
              <a:rPr lang="hu-HU" altLang="hu-HU" sz="4400" dirty="0" smtClean="0"/>
              <a:t>3. témakör: </a:t>
            </a:r>
            <a:r>
              <a:rPr lang="hu-HU" altLang="en-US" sz="4400" dirty="0" smtClean="0"/>
              <a:t>Adatbázis</a:t>
            </a:r>
            <a:r>
              <a:rPr lang="hu-HU" altLang="en-US" sz="5400" dirty="0" smtClean="0"/>
              <a:t> </a:t>
            </a:r>
            <a:r>
              <a:rPr lang="hu-HU" altLang="en-US" sz="4400" dirty="0" smtClean="0"/>
              <a:t>architektúra</a:t>
            </a:r>
            <a:endParaRPr lang="hu-HU" altLang="hu-HU" sz="4400" dirty="0"/>
          </a:p>
        </p:txBody>
      </p:sp>
    </p:spTree>
    <p:extLst>
      <p:ext uri="{BB962C8B-B14F-4D97-AF65-F5344CB8AC3E}">
        <p14:creationId xmlns:p14="http://schemas.microsoft.com/office/powerpoint/2010/main" val="37867310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a:xfrm>
            <a:off x="467544" y="162175"/>
            <a:ext cx="7498081" cy="735812"/>
          </a:xfrm>
        </p:spPr>
        <p:txBody>
          <a:bodyPr>
            <a:normAutofit fontScale="90000"/>
          </a:bodyPr>
          <a:lstStyle/>
          <a:p>
            <a:r>
              <a:rPr lang="en-US" altLang="en-US" dirty="0"/>
              <a:t>Oracle</a:t>
            </a:r>
            <a:r>
              <a:rPr lang="en-US" altLang="en-US" sz="3200" dirty="0"/>
              <a:t> </a:t>
            </a:r>
            <a:r>
              <a:rPr lang="hu-HU" altLang="en-US" dirty="0"/>
              <a:t>adatbázis</a:t>
            </a:r>
            <a:r>
              <a:rPr lang="hu-HU" altLang="en-US" sz="3200" dirty="0"/>
              <a:t> </a:t>
            </a:r>
            <a:r>
              <a:rPr lang="hu-HU" altLang="en-US" dirty="0"/>
              <a:t>architektúra</a:t>
            </a:r>
            <a:r>
              <a:rPr lang="hu-HU" altLang="en-US" sz="3200" dirty="0"/>
              <a:t> </a:t>
            </a:r>
            <a:r>
              <a:rPr lang="hu-HU" altLang="en-US" sz="3200" dirty="0" smtClean="0"/>
              <a:t>- </a:t>
            </a:r>
            <a:r>
              <a:rPr lang="hu-HU" dirty="0" smtClean="0"/>
              <a:t>Bevezetés</a:t>
            </a:r>
            <a:endParaRPr lang="hu-HU" dirty="0"/>
          </a:p>
        </p:txBody>
      </p:sp>
      <p:sp>
        <p:nvSpPr>
          <p:cNvPr id="4" name="Tartalom helye 3"/>
          <p:cNvSpPr>
            <a:spLocks noGrp="1"/>
          </p:cNvSpPr>
          <p:nvPr>
            <p:ph idx="1"/>
          </p:nvPr>
        </p:nvSpPr>
        <p:spPr>
          <a:xfrm>
            <a:off x="629049" y="1844824"/>
            <a:ext cx="7575024" cy="4829941"/>
          </a:xfrm>
        </p:spPr>
        <p:txBody>
          <a:bodyPr>
            <a:normAutofit fontScale="92500" lnSpcReduction="10000"/>
          </a:bodyPr>
          <a:lstStyle/>
          <a:p>
            <a:r>
              <a:rPr lang="hu-HU" dirty="0"/>
              <a:t>SEQUEL: </a:t>
            </a:r>
            <a:r>
              <a:rPr lang="hu-HU" dirty="0" err="1"/>
              <a:t>Structured</a:t>
            </a:r>
            <a:r>
              <a:rPr lang="hu-HU" dirty="0"/>
              <a:t> English </a:t>
            </a:r>
            <a:r>
              <a:rPr lang="hu-HU" dirty="0" err="1"/>
              <a:t>Query</a:t>
            </a:r>
            <a:r>
              <a:rPr lang="hu-HU" dirty="0"/>
              <a:t> </a:t>
            </a:r>
            <a:r>
              <a:rPr lang="hu-HU" dirty="0" err="1"/>
              <a:t>Language</a:t>
            </a:r>
            <a:r>
              <a:rPr lang="hu-HU" dirty="0"/>
              <a:t>, SQL elődje, ezért van a mai kiejtés</a:t>
            </a:r>
          </a:p>
          <a:p>
            <a:r>
              <a:rPr lang="hu-HU" dirty="0"/>
              <a:t>Szerver op. </a:t>
            </a:r>
            <a:r>
              <a:rPr lang="hu-HU" dirty="0" err="1"/>
              <a:t>rsz</a:t>
            </a:r>
            <a:r>
              <a:rPr lang="hu-HU" dirty="0"/>
              <a:t>.: </a:t>
            </a:r>
            <a:r>
              <a:rPr lang="hu-HU" b="1" dirty="0"/>
              <a:t>Linux</a:t>
            </a:r>
            <a:r>
              <a:rPr lang="hu-HU" dirty="0"/>
              <a:t>, Windows, Mac OS X, ...</a:t>
            </a:r>
          </a:p>
          <a:p>
            <a:r>
              <a:rPr lang="hu-HU" dirty="0"/>
              <a:t>3 nyelv:</a:t>
            </a:r>
          </a:p>
          <a:p>
            <a:pPr lvl="1"/>
            <a:r>
              <a:rPr lang="hu-HU" dirty="0"/>
              <a:t>SQL: (deklaratív)</a:t>
            </a:r>
          </a:p>
          <a:p>
            <a:pPr lvl="1"/>
            <a:r>
              <a:rPr lang="hu-HU" dirty="0"/>
              <a:t>PL/SQL: (procedurális) egyszerű, megbízható, nagyon fejlődik, kedvelt</a:t>
            </a:r>
          </a:p>
          <a:p>
            <a:pPr lvl="1"/>
            <a:r>
              <a:rPr lang="hu-HU" dirty="0"/>
              <a:t>Java: 8i-től </a:t>
            </a:r>
            <a:r>
              <a:rPr lang="hu-HU" dirty="0" err="1"/>
              <a:t>built</a:t>
            </a:r>
            <a:r>
              <a:rPr lang="hu-HU" dirty="0"/>
              <a:t>-in Java VM, tárolt eljárás nyelve is lehet, de népszerűtlen maradt</a:t>
            </a:r>
          </a:p>
        </p:txBody>
      </p:sp>
    </p:spTree>
    <p:extLst>
      <p:ext uri="{BB962C8B-B14F-4D97-AF65-F5344CB8AC3E}">
        <p14:creationId xmlns:p14="http://schemas.microsoft.com/office/powerpoint/2010/main" val="31132592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Kép 2"/>
          <p:cNvPicPr>
            <a:picLocks noChangeAspect="1"/>
          </p:cNvPicPr>
          <p:nvPr/>
        </p:nvPicPr>
        <p:blipFill>
          <a:blip r:embed="rId3"/>
          <a:stretch>
            <a:fillRect/>
          </a:stretch>
        </p:blipFill>
        <p:spPr>
          <a:xfrm>
            <a:off x="-19108" y="1376780"/>
            <a:ext cx="9163108" cy="4788524"/>
          </a:xfrm>
          <a:prstGeom prst="rect">
            <a:avLst/>
          </a:prstGeom>
        </p:spPr>
      </p:pic>
      <p:sp>
        <p:nvSpPr>
          <p:cNvPr id="5" name="Rectangle 2">
            <a:extLst>
              <a:ext uri="{FF2B5EF4-FFF2-40B4-BE49-F238E27FC236}">
                <a16:creationId xmlns:a16="http://schemas.microsoft.com/office/drawing/2014/main" id="{1A058F0A-F696-4EE0-9723-D74123C0D3CD}"/>
              </a:ext>
            </a:extLst>
          </p:cNvPr>
          <p:cNvSpPr txBox="1">
            <a:spLocks noChangeArrowheads="1"/>
          </p:cNvSpPr>
          <p:nvPr/>
        </p:nvSpPr>
        <p:spPr>
          <a:xfrm>
            <a:off x="395536" y="332656"/>
            <a:ext cx="7315200" cy="497862"/>
          </a:xfrm>
          <a:prstGeom prst="rect">
            <a:avLst/>
          </a:prstGeom>
        </p:spPr>
        <p:txBody>
          <a:bodyPr>
            <a:normAutofit/>
          </a:bodyPr>
          <a:lstStyle>
            <a:lvl1pPr algn="l" defTabSz="914400" rtl="0" eaLnBrk="1" latinLnBrk="0" hangingPunct="1">
              <a:spcBef>
                <a:spcPct val="0"/>
              </a:spcBef>
              <a:buNone/>
              <a:defRPr sz="2400" b="1" kern="1200" cap="all" baseline="0">
                <a:solidFill>
                  <a:schemeClr val="bg1"/>
                </a:solidFill>
                <a:latin typeface="Arial" panose="020B0604020202020204" pitchFamily="34" charset="0"/>
                <a:ea typeface="+mj-ea"/>
                <a:cs typeface="Arial" panose="020B0604020202020204" pitchFamily="34" charset="0"/>
              </a:defRPr>
            </a:lvl1pPr>
          </a:lstStyle>
          <a:p>
            <a:r>
              <a:rPr lang="hu-HU" altLang="en-US" dirty="0">
                <a:latin typeface="+mj-lt"/>
              </a:rPr>
              <a:t>Az </a:t>
            </a:r>
            <a:r>
              <a:rPr lang="en-US" altLang="en-US" dirty="0">
                <a:latin typeface="+mj-lt"/>
              </a:rPr>
              <a:t>Oracle </a:t>
            </a:r>
            <a:r>
              <a:rPr lang="hu-HU" altLang="en-US" dirty="0">
                <a:latin typeface="+mj-lt"/>
              </a:rPr>
              <a:t>adatbázis architektúra</a:t>
            </a:r>
            <a:endParaRPr lang="en-US" altLang="en-US" dirty="0">
              <a:latin typeface="+mj-lt"/>
            </a:endParaRPr>
          </a:p>
        </p:txBody>
      </p:sp>
    </p:spTree>
    <p:extLst>
      <p:ext uri="{BB962C8B-B14F-4D97-AF65-F5344CB8AC3E}">
        <p14:creationId xmlns:p14="http://schemas.microsoft.com/office/powerpoint/2010/main" val="30114482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a:xfrm>
            <a:off x="423911" y="260648"/>
            <a:ext cx="7498081" cy="637810"/>
          </a:xfrm>
        </p:spPr>
        <p:txBody>
          <a:bodyPr>
            <a:normAutofit/>
          </a:bodyPr>
          <a:lstStyle/>
          <a:p>
            <a:r>
              <a:rPr lang="hu-HU" dirty="0" err="1"/>
              <a:t>Adatbázis-Instance</a:t>
            </a:r>
            <a:r>
              <a:rPr lang="hu-HU" dirty="0"/>
              <a:t> kapcsolat</a:t>
            </a:r>
          </a:p>
        </p:txBody>
      </p:sp>
      <p:sp>
        <p:nvSpPr>
          <p:cNvPr id="4" name="Tartalom helye 3"/>
          <p:cNvSpPr>
            <a:spLocks noGrp="1"/>
          </p:cNvSpPr>
          <p:nvPr>
            <p:ph idx="1"/>
          </p:nvPr>
        </p:nvSpPr>
        <p:spPr>
          <a:xfrm>
            <a:off x="457200" y="1556793"/>
            <a:ext cx="8229600" cy="5112568"/>
          </a:xfrm>
        </p:spPr>
        <p:txBody>
          <a:bodyPr>
            <a:noAutofit/>
          </a:bodyPr>
          <a:lstStyle/>
          <a:p>
            <a:r>
              <a:rPr lang="hu-HU" sz="2400" dirty="0"/>
              <a:t>Mindegyik adatbázis példány pontosan egy adatbázishoz kapcsolódik</a:t>
            </a:r>
          </a:p>
          <a:p>
            <a:r>
              <a:rPr lang="hu-HU" sz="2400" dirty="0"/>
              <a:t>Ha ugyanazon a szerveren több adatbázis is található, akkor mindegyikhez külön-külön példány tartozik. Egy példány nem lehet megosztott.</a:t>
            </a:r>
          </a:p>
          <a:p>
            <a:r>
              <a:rPr lang="en-US" sz="2400" dirty="0"/>
              <a:t>Real Applications Cluster (RAC) </a:t>
            </a:r>
            <a:r>
              <a:rPr lang="hu-HU" sz="2400" dirty="0"/>
              <a:t>konfiguráció esetén külön szervereken futó példányok kapcsolódnak ugyanahhoz az adatbázishoz</a:t>
            </a:r>
          </a:p>
          <a:p>
            <a:pPr lvl="1"/>
            <a:r>
              <a:rPr lang="hu-HU" sz="2000" dirty="0"/>
              <a:t>ez is kielégíti azt a követelményt, hogy egy példány csak egy adatbázishoz kapcsolódhat!</a:t>
            </a:r>
            <a:r>
              <a:rPr lang="en-US" sz="2000" dirty="0"/>
              <a:t> </a:t>
            </a:r>
            <a:endParaRPr lang="hu-HU" sz="1600" dirty="0"/>
          </a:p>
          <a:p>
            <a:pPr marL="0" indent="0">
              <a:buNone/>
            </a:pPr>
            <a:endParaRPr lang="hu-HU" sz="2000" dirty="0"/>
          </a:p>
        </p:txBody>
      </p:sp>
    </p:spTree>
    <p:extLst>
      <p:ext uri="{BB962C8B-B14F-4D97-AF65-F5344CB8AC3E}">
        <p14:creationId xmlns:p14="http://schemas.microsoft.com/office/powerpoint/2010/main" val="34285291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Kép 2"/>
          <p:cNvPicPr>
            <a:picLocks noChangeAspect="1"/>
          </p:cNvPicPr>
          <p:nvPr/>
        </p:nvPicPr>
        <p:blipFill>
          <a:blip r:embed="rId3"/>
          <a:stretch>
            <a:fillRect/>
          </a:stretch>
        </p:blipFill>
        <p:spPr>
          <a:xfrm>
            <a:off x="245724" y="1470220"/>
            <a:ext cx="8582606" cy="4407052"/>
          </a:xfrm>
          <a:prstGeom prst="rect">
            <a:avLst/>
          </a:prstGeom>
        </p:spPr>
      </p:pic>
      <p:sp>
        <p:nvSpPr>
          <p:cNvPr id="5" name="Cím 1">
            <a:extLst>
              <a:ext uri="{FF2B5EF4-FFF2-40B4-BE49-F238E27FC236}">
                <a16:creationId xmlns:a16="http://schemas.microsoft.com/office/drawing/2014/main" id="{E91B12A9-CF55-4AF7-A33B-332C8AD1E58F}"/>
              </a:ext>
            </a:extLst>
          </p:cNvPr>
          <p:cNvSpPr txBox="1">
            <a:spLocks/>
          </p:cNvSpPr>
          <p:nvPr/>
        </p:nvSpPr>
        <p:spPr>
          <a:xfrm>
            <a:off x="423911" y="260648"/>
            <a:ext cx="7498081" cy="637810"/>
          </a:xfrm>
          <a:prstGeom prst="rect">
            <a:avLst/>
          </a:prstGeom>
        </p:spPr>
        <p:txBody>
          <a:bodyPr>
            <a:normAutofit/>
          </a:bodyPr>
          <a:lstStyle>
            <a:lvl1pPr algn="l" defTabSz="914400" rtl="0" eaLnBrk="1" latinLnBrk="0" hangingPunct="1">
              <a:spcBef>
                <a:spcPct val="0"/>
              </a:spcBef>
              <a:buNone/>
              <a:defRPr sz="2400" b="1" kern="1200" cap="all" baseline="0">
                <a:solidFill>
                  <a:schemeClr val="bg1"/>
                </a:solidFill>
                <a:latin typeface="Arial" panose="020B0604020202020204" pitchFamily="34" charset="0"/>
                <a:ea typeface="+mj-ea"/>
                <a:cs typeface="Arial" panose="020B0604020202020204" pitchFamily="34" charset="0"/>
              </a:defRPr>
            </a:lvl1pPr>
          </a:lstStyle>
          <a:p>
            <a:r>
              <a:rPr lang="hu-HU"/>
              <a:t>Adatbázis-Instance kapcsolat</a:t>
            </a:r>
            <a:endParaRPr lang="hu-HU" dirty="0"/>
          </a:p>
        </p:txBody>
      </p:sp>
    </p:spTree>
    <p:extLst>
      <p:ext uri="{BB962C8B-B14F-4D97-AF65-F5344CB8AC3E}">
        <p14:creationId xmlns:p14="http://schemas.microsoft.com/office/powerpoint/2010/main" val="102585742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Kép 2"/>
          <p:cNvPicPr>
            <a:picLocks noChangeAspect="1"/>
          </p:cNvPicPr>
          <p:nvPr/>
        </p:nvPicPr>
        <p:blipFill>
          <a:blip r:embed="rId3"/>
          <a:stretch>
            <a:fillRect/>
          </a:stretch>
        </p:blipFill>
        <p:spPr>
          <a:xfrm>
            <a:off x="196945" y="1700808"/>
            <a:ext cx="8747320" cy="4582143"/>
          </a:xfrm>
          <a:prstGeom prst="rect">
            <a:avLst/>
          </a:prstGeom>
        </p:spPr>
      </p:pic>
      <p:sp>
        <p:nvSpPr>
          <p:cNvPr id="5" name="Cím 1">
            <a:extLst>
              <a:ext uri="{FF2B5EF4-FFF2-40B4-BE49-F238E27FC236}">
                <a16:creationId xmlns:a16="http://schemas.microsoft.com/office/drawing/2014/main" id="{2CED33F0-F47C-40CD-91B8-09FA6F63947D}"/>
              </a:ext>
            </a:extLst>
          </p:cNvPr>
          <p:cNvSpPr txBox="1">
            <a:spLocks/>
          </p:cNvSpPr>
          <p:nvPr/>
        </p:nvSpPr>
        <p:spPr>
          <a:xfrm>
            <a:off x="423911" y="260648"/>
            <a:ext cx="7498081" cy="637810"/>
          </a:xfrm>
          <a:prstGeom prst="rect">
            <a:avLst/>
          </a:prstGeom>
        </p:spPr>
        <p:txBody>
          <a:bodyPr>
            <a:normAutofit/>
          </a:bodyPr>
          <a:lstStyle>
            <a:lvl1pPr algn="l" defTabSz="914400" rtl="0" eaLnBrk="1" latinLnBrk="0" hangingPunct="1">
              <a:spcBef>
                <a:spcPct val="0"/>
              </a:spcBef>
              <a:buNone/>
              <a:defRPr sz="2400" b="1" kern="1200" cap="all" baseline="0">
                <a:solidFill>
                  <a:schemeClr val="bg1"/>
                </a:solidFill>
                <a:latin typeface="Arial" panose="020B0604020202020204" pitchFamily="34" charset="0"/>
                <a:ea typeface="+mj-ea"/>
                <a:cs typeface="Arial" panose="020B0604020202020204" pitchFamily="34" charset="0"/>
              </a:defRPr>
            </a:lvl1pPr>
          </a:lstStyle>
          <a:p>
            <a:r>
              <a:rPr lang="hu-HU" dirty="0"/>
              <a:t>Kapcsolódás egy adatbázis példányhoz</a:t>
            </a:r>
          </a:p>
        </p:txBody>
      </p:sp>
    </p:spTree>
    <p:extLst>
      <p:ext uri="{BB962C8B-B14F-4D97-AF65-F5344CB8AC3E}">
        <p14:creationId xmlns:p14="http://schemas.microsoft.com/office/powerpoint/2010/main" val="325785803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ím 2"/>
          <p:cNvSpPr>
            <a:spLocks noGrp="1"/>
          </p:cNvSpPr>
          <p:nvPr>
            <p:ph type="title"/>
          </p:nvPr>
        </p:nvSpPr>
        <p:spPr>
          <a:xfrm>
            <a:off x="447989" y="44624"/>
            <a:ext cx="7508387" cy="936104"/>
          </a:xfrm>
        </p:spPr>
        <p:txBody>
          <a:bodyPr>
            <a:normAutofit fontScale="90000"/>
          </a:bodyPr>
          <a:lstStyle/>
          <a:p>
            <a:r>
              <a:rPr lang="hu-HU" sz="3000" dirty="0"/>
              <a:t>Egy SQL utasítás végrehajtásának folyamata</a:t>
            </a:r>
          </a:p>
        </p:txBody>
      </p:sp>
      <p:sp>
        <p:nvSpPr>
          <p:cNvPr id="404483" name="Rectangle 3"/>
          <p:cNvSpPr>
            <a:spLocks noGrp="1" noChangeArrowheads="1"/>
          </p:cNvSpPr>
          <p:nvPr>
            <p:ph idx="1"/>
          </p:nvPr>
        </p:nvSpPr>
        <p:spPr>
          <a:xfrm>
            <a:off x="457200" y="1600200"/>
            <a:ext cx="8229600" cy="4853136"/>
          </a:xfrm>
        </p:spPr>
        <p:txBody>
          <a:bodyPr>
            <a:normAutofit fontScale="85000" lnSpcReduction="20000"/>
          </a:bodyPr>
          <a:lstStyle/>
          <a:p>
            <a:r>
              <a:rPr lang="hu-HU" altLang="en-US" dirty="0"/>
              <a:t>Mielőtt egy felhasználó küld egy SQL utasítást az ORACLE szervernek, előtte kapcsolódnia kell egy példányhoz.</a:t>
            </a:r>
            <a:endParaRPr lang="en-US" altLang="en-US" dirty="0"/>
          </a:p>
          <a:p>
            <a:r>
              <a:rPr lang="hu-HU" altLang="en-US" dirty="0"/>
              <a:t>A felhasználói alkalmazások, vagy például az</a:t>
            </a:r>
            <a:r>
              <a:rPr lang="en-US" altLang="en-US" dirty="0"/>
              <a:t> </a:t>
            </a:r>
            <a:r>
              <a:rPr lang="en-US" altLang="en-US" dirty="0" err="1"/>
              <a:t>iSQL</a:t>
            </a:r>
            <a:r>
              <a:rPr lang="en-US" altLang="en-US" dirty="0"/>
              <a:t>*Plus </a:t>
            </a:r>
            <a:r>
              <a:rPr lang="hu-HU" altLang="en-US" dirty="0"/>
              <a:t>felhasználó folyamatokat (</a:t>
            </a:r>
            <a:r>
              <a:rPr lang="en-US" altLang="en-US" dirty="0"/>
              <a:t>user process</a:t>
            </a:r>
            <a:r>
              <a:rPr lang="hu-HU" altLang="en-US" dirty="0"/>
              <a:t>) indítanak el.</a:t>
            </a:r>
          </a:p>
          <a:p>
            <a:r>
              <a:rPr lang="hu-HU" altLang="en-US" dirty="0"/>
              <a:t>Amikor a felhasználó az Oracle szerverre kapcsolódik, akkor készül egy folyamat, amit szerver folyamatnak (server </a:t>
            </a:r>
            <a:r>
              <a:rPr lang="hu-HU" altLang="en-US" dirty="0" err="1"/>
              <a:t>process</a:t>
            </a:r>
            <a:r>
              <a:rPr lang="hu-HU" altLang="en-US" dirty="0"/>
              <a:t>) hívunk. </a:t>
            </a:r>
          </a:p>
          <a:p>
            <a:r>
              <a:rPr lang="hu-HU" altLang="en-US" dirty="0"/>
              <a:t>Ez a folyamat kommunikál az Oracle példánnyal a kliensen futó felhasználó folyamat nevében. A szerver folyamat hajtja végre a felhasználó SQL utasításait.</a:t>
            </a:r>
            <a:endParaRPr lang="en-US" altLang="en-US" dirty="0"/>
          </a:p>
        </p:txBody>
      </p:sp>
    </p:spTree>
    <p:extLst>
      <p:ext uri="{BB962C8B-B14F-4D97-AF65-F5344CB8AC3E}">
        <p14:creationId xmlns:p14="http://schemas.microsoft.com/office/powerpoint/2010/main" val="10265844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042" name="Rectangle 10"/>
          <p:cNvSpPr>
            <a:spLocks noGrp="1" noChangeArrowheads="1"/>
          </p:cNvSpPr>
          <p:nvPr>
            <p:ph type="title"/>
          </p:nvPr>
        </p:nvSpPr>
        <p:spPr>
          <a:xfrm>
            <a:off x="447989" y="44624"/>
            <a:ext cx="7796419" cy="936104"/>
          </a:xfrm>
        </p:spPr>
        <p:txBody>
          <a:bodyPr>
            <a:normAutofit fontScale="90000"/>
          </a:bodyPr>
          <a:lstStyle/>
          <a:p>
            <a:r>
              <a:rPr lang="hu-HU" altLang="en-US" sz="3000" dirty="0"/>
              <a:t>Egy </a:t>
            </a:r>
            <a:r>
              <a:rPr lang="en-US" altLang="en-US" sz="3000" dirty="0"/>
              <a:t>SQL </a:t>
            </a:r>
            <a:r>
              <a:rPr lang="hu-HU" altLang="en-US" sz="3000" dirty="0"/>
              <a:t>utasítás végrehajtásának folyamata</a:t>
            </a:r>
            <a:endParaRPr lang="en-US" altLang="en-US" sz="3000" dirty="0"/>
          </a:p>
        </p:txBody>
      </p:sp>
      <p:sp>
        <p:nvSpPr>
          <p:cNvPr id="300043" name="Rectangle 11"/>
          <p:cNvSpPr>
            <a:spLocks noGrp="1" noChangeArrowheads="1"/>
          </p:cNvSpPr>
          <p:nvPr>
            <p:ph idx="1"/>
          </p:nvPr>
        </p:nvSpPr>
        <p:spPr/>
        <p:txBody>
          <a:bodyPr>
            <a:normAutofit fontScale="77500" lnSpcReduction="20000"/>
          </a:bodyPr>
          <a:lstStyle/>
          <a:p>
            <a:r>
              <a:rPr lang="hu-HU" altLang="en-US" dirty="0"/>
              <a:t>Egy példányhoz kapcsolódáshoz szükséges tehát felhasználói folyamat és szerver folyamat</a:t>
            </a:r>
            <a:endParaRPr lang="en-US" altLang="en-US" dirty="0"/>
          </a:p>
          <a:p>
            <a:r>
              <a:rPr lang="hu-HU" altLang="en-US" dirty="0"/>
              <a:t>Az SQL utasítás típusától függ, hogy az </a:t>
            </a:r>
            <a:r>
              <a:rPr lang="en-US" altLang="en-US" dirty="0"/>
              <a:t>Oracle </a:t>
            </a:r>
            <a:r>
              <a:rPr lang="hu-HU" altLang="en-US" dirty="0"/>
              <a:t>szerver milyen komponenseire lesz szükség</a:t>
            </a:r>
            <a:r>
              <a:rPr lang="en-US" altLang="en-US" dirty="0"/>
              <a:t>:</a:t>
            </a:r>
          </a:p>
          <a:p>
            <a:pPr lvl="1"/>
            <a:r>
              <a:rPr lang="hu-HU" altLang="en-US" dirty="0"/>
              <a:t>A lekérdezések olyan folyamatokat indítanak, amelyek ahhoz kellenek, hogy megkapja a felhasználó a kívánt sorokat</a:t>
            </a:r>
            <a:endParaRPr lang="en-US" altLang="en-US" dirty="0"/>
          </a:p>
          <a:p>
            <a:pPr lvl="1"/>
            <a:r>
              <a:rPr lang="hu-HU" altLang="en-US" dirty="0"/>
              <a:t>Az adatmódosító (</a:t>
            </a:r>
            <a:r>
              <a:rPr lang="en-US" altLang="en-US" dirty="0"/>
              <a:t>DML</a:t>
            </a:r>
            <a:r>
              <a:rPr lang="hu-HU" altLang="en-US" dirty="0"/>
              <a:t>)</a:t>
            </a:r>
            <a:r>
              <a:rPr lang="en-US" altLang="en-US" dirty="0"/>
              <a:t> </a:t>
            </a:r>
            <a:r>
              <a:rPr lang="hu-HU" altLang="en-US" dirty="0"/>
              <a:t>utasítások naplózó folyamatokat is indítanak, hogy elmentsék a változásokat</a:t>
            </a:r>
            <a:endParaRPr lang="en-US" altLang="en-US" dirty="0"/>
          </a:p>
          <a:p>
            <a:pPr lvl="1"/>
            <a:r>
              <a:rPr lang="hu-HU" altLang="en-US" dirty="0"/>
              <a:t>A véglegesítés (</a:t>
            </a:r>
            <a:r>
              <a:rPr lang="en-US" altLang="en-US" dirty="0"/>
              <a:t>Commit</a:t>
            </a:r>
            <a:r>
              <a:rPr lang="hu-HU" altLang="en-US" dirty="0"/>
              <a:t>) biztosítja a tranzakciók helyreállíthatóságát</a:t>
            </a:r>
            <a:endParaRPr lang="en-US" altLang="en-US" dirty="0"/>
          </a:p>
          <a:p>
            <a:r>
              <a:rPr lang="hu-HU" altLang="en-US" dirty="0"/>
              <a:t>Az Oracle szerver nem minden komponense vesz részt egy SQL utasítás végrehajtásában.</a:t>
            </a:r>
            <a:endParaRPr lang="en-US" altLang="en-US" dirty="0"/>
          </a:p>
        </p:txBody>
      </p:sp>
      <p:sp>
        <p:nvSpPr>
          <p:cNvPr id="300046" name="Text Box 14"/>
          <p:cNvSpPr txBox="1">
            <a:spLocks noChangeArrowheads="1"/>
          </p:cNvSpPr>
          <p:nvPr/>
        </p:nvSpPr>
        <p:spPr bwMode="auto">
          <a:xfrm>
            <a:off x="539751" y="5119109"/>
            <a:ext cx="8135938" cy="3248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1648" tIns="40824" rIns="81648" bIns="40824">
            <a:spAutoFit/>
          </a:bodyPr>
          <a:lstStyle>
            <a:lvl1pPr algn="l" defTabSz="228600">
              <a:spcBef>
                <a:spcPct val="0"/>
              </a:spcBef>
              <a:defRPr sz="2400">
                <a:solidFill>
                  <a:schemeClr val="tx1"/>
                </a:solidFill>
                <a:latin typeface="Times New Roman" panose="02020603050405020304" pitchFamily="18" charset="0"/>
              </a:defRPr>
            </a:lvl1pPr>
            <a:lvl2pPr marL="228600" algn="l" defTabSz="228600">
              <a:spcBef>
                <a:spcPct val="0"/>
              </a:spcBef>
              <a:defRPr sz="2400">
                <a:solidFill>
                  <a:schemeClr val="tx1"/>
                </a:solidFill>
                <a:latin typeface="Times New Roman" panose="02020603050405020304" pitchFamily="18" charset="0"/>
              </a:defRPr>
            </a:lvl2pPr>
            <a:lvl3pPr marL="457200" algn="l" defTabSz="228600">
              <a:spcBef>
                <a:spcPct val="0"/>
              </a:spcBef>
              <a:defRPr sz="2400">
                <a:solidFill>
                  <a:schemeClr val="tx1"/>
                </a:solidFill>
                <a:latin typeface="Times New Roman" panose="02020603050405020304" pitchFamily="18" charset="0"/>
              </a:defRPr>
            </a:lvl3pPr>
            <a:lvl4pPr marL="685800" algn="l" defTabSz="228600">
              <a:spcBef>
                <a:spcPct val="0"/>
              </a:spcBef>
              <a:defRPr sz="2400">
                <a:solidFill>
                  <a:schemeClr val="tx1"/>
                </a:solidFill>
                <a:latin typeface="Times New Roman" panose="02020603050405020304" pitchFamily="18" charset="0"/>
              </a:defRPr>
            </a:lvl4pPr>
            <a:lvl5pPr marL="914400" algn="l" defTabSz="228600">
              <a:spcBef>
                <a:spcPct val="0"/>
              </a:spcBef>
              <a:defRPr sz="2400">
                <a:solidFill>
                  <a:schemeClr val="tx1"/>
                </a:solidFill>
                <a:latin typeface="Times New Roman" panose="02020603050405020304" pitchFamily="18" charset="0"/>
              </a:defRPr>
            </a:lvl5pPr>
            <a:lvl6pPr marL="1371600" defTabSz="228600" fontAlgn="base">
              <a:spcBef>
                <a:spcPct val="0"/>
              </a:spcBef>
              <a:spcAft>
                <a:spcPct val="0"/>
              </a:spcAft>
              <a:defRPr sz="2400">
                <a:solidFill>
                  <a:schemeClr val="tx1"/>
                </a:solidFill>
                <a:latin typeface="Times New Roman" panose="02020603050405020304" pitchFamily="18" charset="0"/>
              </a:defRPr>
            </a:lvl6pPr>
            <a:lvl7pPr marL="1828800" defTabSz="228600" fontAlgn="base">
              <a:spcBef>
                <a:spcPct val="0"/>
              </a:spcBef>
              <a:spcAft>
                <a:spcPct val="0"/>
              </a:spcAft>
              <a:defRPr sz="2400">
                <a:solidFill>
                  <a:schemeClr val="tx1"/>
                </a:solidFill>
                <a:latin typeface="Times New Roman" panose="02020603050405020304" pitchFamily="18" charset="0"/>
              </a:defRPr>
            </a:lvl7pPr>
            <a:lvl8pPr marL="2286000" defTabSz="228600" fontAlgn="base">
              <a:spcBef>
                <a:spcPct val="0"/>
              </a:spcBef>
              <a:spcAft>
                <a:spcPct val="0"/>
              </a:spcAft>
              <a:defRPr sz="2400">
                <a:solidFill>
                  <a:schemeClr val="tx1"/>
                </a:solidFill>
                <a:latin typeface="Times New Roman" panose="02020603050405020304" pitchFamily="18" charset="0"/>
              </a:defRPr>
            </a:lvl8pPr>
            <a:lvl9pPr marL="2743200" defTabSz="228600" fontAlgn="base">
              <a:spcBef>
                <a:spcPct val="0"/>
              </a:spcBef>
              <a:spcAft>
                <a:spcPct val="0"/>
              </a:spcAft>
              <a:defRPr sz="2400">
                <a:solidFill>
                  <a:schemeClr val="tx1"/>
                </a:solidFill>
                <a:latin typeface="Times New Roman" panose="02020603050405020304" pitchFamily="18" charset="0"/>
              </a:defRPr>
            </a:lvl9pPr>
          </a:lstStyle>
          <a:p>
            <a:pPr algn="ctr">
              <a:spcBef>
                <a:spcPct val="20000"/>
              </a:spcBef>
              <a:buClr>
                <a:srgbClr val="FF0000"/>
              </a:buClr>
              <a:buFont typeface="Arial" panose="020B0604020202020204" pitchFamily="34" charset="0"/>
              <a:buNone/>
            </a:pPr>
            <a:endParaRPr lang="hu-HU" altLang="en-US" sz="1575" b="1">
              <a:solidFill>
                <a:srgbClr val="000000"/>
              </a:solidFill>
              <a:latin typeface="Arial" panose="020B0604020202020204" pitchFamily="34" charset="0"/>
            </a:endParaRPr>
          </a:p>
        </p:txBody>
      </p:sp>
    </p:spTree>
    <p:extLst>
      <p:ext uri="{BB962C8B-B14F-4D97-AF65-F5344CB8AC3E}">
        <p14:creationId xmlns:p14="http://schemas.microsoft.com/office/powerpoint/2010/main" val="2289131990"/>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Cím 1"/>
          <p:cNvSpPr>
            <a:spLocks noGrp="1"/>
          </p:cNvSpPr>
          <p:nvPr>
            <p:ph type="title"/>
          </p:nvPr>
        </p:nvSpPr>
        <p:spPr/>
        <p:txBody>
          <a:bodyPr/>
          <a:lstStyle/>
          <a:p>
            <a:pPr eaLnBrk="1" hangingPunct="1"/>
            <a:r>
              <a:rPr lang="hu-HU" altLang="hu-HU" sz="3225" dirty="0"/>
              <a:t>Indexek</a:t>
            </a:r>
          </a:p>
        </p:txBody>
      </p:sp>
      <p:sp>
        <p:nvSpPr>
          <p:cNvPr id="50179" name="Tartalom helye 2"/>
          <p:cNvSpPr>
            <a:spLocks noGrp="1"/>
          </p:cNvSpPr>
          <p:nvPr>
            <p:ph idx="1"/>
          </p:nvPr>
        </p:nvSpPr>
        <p:spPr/>
        <p:txBody>
          <a:bodyPr>
            <a:normAutofit/>
          </a:bodyPr>
          <a:lstStyle/>
          <a:p>
            <a:pPr marL="0" indent="0" eaLnBrk="1" hangingPunct="1">
              <a:lnSpc>
                <a:spcPct val="80000"/>
              </a:lnSpc>
              <a:buNone/>
            </a:pPr>
            <a:r>
              <a:rPr lang="hu-HU" altLang="hu-HU" sz="4400" dirty="0" smtClean="0"/>
              <a:t>1. témakör: Indexek</a:t>
            </a:r>
            <a:endParaRPr lang="hu-HU" altLang="hu-HU" sz="4400" dirty="0"/>
          </a:p>
        </p:txBody>
      </p:sp>
    </p:spTree>
    <p:extLst>
      <p:ext uri="{BB962C8B-B14F-4D97-AF65-F5344CB8AC3E}">
        <p14:creationId xmlns:p14="http://schemas.microsoft.com/office/powerpoint/2010/main" val="297007083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ím 2"/>
          <p:cNvSpPr>
            <a:spLocks noGrp="1"/>
          </p:cNvSpPr>
          <p:nvPr>
            <p:ph type="title"/>
          </p:nvPr>
        </p:nvSpPr>
        <p:spPr>
          <a:xfrm>
            <a:off x="447989" y="44624"/>
            <a:ext cx="7886700" cy="936104"/>
          </a:xfrm>
        </p:spPr>
        <p:txBody>
          <a:bodyPr>
            <a:normAutofit/>
          </a:bodyPr>
          <a:lstStyle/>
          <a:p>
            <a:r>
              <a:rPr lang="hu-HU" dirty="0"/>
              <a:t>Kapcsolódás Oracle szerverhez</a:t>
            </a:r>
          </a:p>
        </p:txBody>
      </p:sp>
      <p:sp>
        <p:nvSpPr>
          <p:cNvPr id="405506" name="Rectangle 2"/>
          <p:cNvSpPr>
            <a:spLocks noGrp="1" noChangeArrowheads="1"/>
          </p:cNvSpPr>
          <p:nvPr>
            <p:ph idx="1"/>
          </p:nvPr>
        </p:nvSpPr>
        <p:spPr>
          <a:xfrm>
            <a:off x="628651" y="1412776"/>
            <a:ext cx="7886700" cy="5040560"/>
          </a:xfrm>
        </p:spPr>
        <p:txBody>
          <a:bodyPr>
            <a:normAutofit fontScale="62500" lnSpcReduction="20000"/>
          </a:bodyPr>
          <a:lstStyle/>
          <a:p>
            <a:pPr>
              <a:spcAft>
                <a:spcPts val="600"/>
              </a:spcAft>
            </a:pPr>
            <a:r>
              <a:rPr lang="hu-HU" altLang="en-US" dirty="0"/>
              <a:t>OPERÁCIÓS RENDSZEREN KERESZTÜL: </a:t>
            </a:r>
            <a:br>
              <a:rPr lang="hu-HU" altLang="en-US" dirty="0"/>
            </a:br>
            <a:r>
              <a:rPr lang="hu-HU" altLang="en-US" dirty="0"/>
              <a:t>A felhasználó belép abba az operációs rendszerbe, ahol az Oracle példány fut és elindít egy alkalmazást, amely eléri az adatbázist ezen a rendszeren. Ekkor a kommunikáció útvonalat az operációs rendszer belső kommunikációs folyamatai hozzák létre.</a:t>
            </a:r>
          </a:p>
          <a:p>
            <a:pPr>
              <a:spcAft>
                <a:spcPts val="600"/>
              </a:spcAft>
            </a:pPr>
            <a:r>
              <a:rPr lang="hu-HU" altLang="en-US" dirty="0"/>
              <a:t>KLIENS-SZERVER KAPCSOLATON KERESZTÜL: </a:t>
            </a:r>
            <a:br>
              <a:rPr lang="hu-HU" altLang="en-US" dirty="0"/>
            </a:br>
            <a:r>
              <a:rPr lang="hu-HU" altLang="en-US" dirty="0"/>
              <a:t>A felhasználó a helyi gépén elindít egy alkalmazást, amely a hálózaton keresztül kapcsolódik ahhoz a géphez, amelyen az Oracle példány fut. Ekkor a hálózati szoftver kommunikál a felhasználó és az Oracle szerver között.</a:t>
            </a:r>
            <a:endParaRPr lang="en-US" altLang="en-US" dirty="0"/>
          </a:p>
          <a:p>
            <a:pPr>
              <a:spcAft>
                <a:spcPts val="600"/>
              </a:spcAft>
            </a:pPr>
            <a:r>
              <a:rPr lang="hu-HU" altLang="en-US" dirty="0"/>
              <a:t>HÁROMRÉTEGŰ (</a:t>
            </a:r>
            <a:r>
              <a:rPr lang="en-US" altLang="en-US" dirty="0"/>
              <a:t>three-tiered</a:t>
            </a:r>
            <a:r>
              <a:rPr lang="hu-HU" altLang="en-US" dirty="0"/>
              <a:t>) KAPCSOLATON KERESZTÜL:</a:t>
            </a:r>
            <a:br>
              <a:rPr lang="hu-HU" altLang="en-US" dirty="0"/>
            </a:br>
            <a:r>
              <a:rPr lang="hu-HU" altLang="en-US" dirty="0"/>
              <a:t>A felhasználó gépe a hálózaton keresztül kommunikál egy alkalmazással vagy egy hálózati szerverrel</a:t>
            </a:r>
            <a:r>
              <a:rPr lang="en-US" altLang="en-US" dirty="0"/>
              <a:t>, </a:t>
            </a:r>
            <a:r>
              <a:rPr lang="hu-HU" altLang="en-US" dirty="0"/>
              <a:t>amely szintén a hálózaton keresztül össze van kötve egy olyan géppel, amelyen az Oracle példány fut. Például a felhasználó egy böngésző segítségével elér egy szerveren futó alkalmazást, amely egy távoli UNIX rendszeren futó Oracle adatbázisból gyűjti ki az adatokat.</a:t>
            </a:r>
            <a:endParaRPr lang="en-US" altLang="en-US" dirty="0"/>
          </a:p>
        </p:txBody>
      </p:sp>
    </p:spTree>
    <p:extLst>
      <p:ext uri="{BB962C8B-B14F-4D97-AF65-F5344CB8AC3E}">
        <p14:creationId xmlns:p14="http://schemas.microsoft.com/office/powerpoint/2010/main" val="355441962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Kép 2"/>
          <p:cNvPicPr>
            <a:picLocks noChangeAspect="1"/>
          </p:cNvPicPr>
          <p:nvPr/>
        </p:nvPicPr>
        <p:blipFill>
          <a:blip r:embed="rId3"/>
          <a:stretch>
            <a:fillRect/>
          </a:stretch>
        </p:blipFill>
        <p:spPr>
          <a:xfrm>
            <a:off x="272296" y="1490890"/>
            <a:ext cx="8746944" cy="4530398"/>
          </a:xfrm>
          <a:prstGeom prst="rect">
            <a:avLst/>
          </a:prstGeom>
        </p:spPr>
      </p:pic>
      <p:sp>
        <p:nvSpPr>
          <p:cNvPr id="5" name="Cím 2">
            <a:extLst>
              <a:ext uri="{FF2B5EF4-FFF2-40B4-BE49-F238E27FC236}">
                <a16:creationId xmlns:a16="http://schemas.microsoft.com/office/drawing/2014/main" id="{FD67007D-28E4-4BD8-AEE6-AD066C5FE9CB}"/>
              </a:ext>
            </a:extLst>
          </p:cNvPr>
          <p:cNvSpPr txBox="1">
            <a:spLocks/>
          </p:cNvSpPr>
          <p:nvPr/>
        </p:nvSpPr>
        <p:spPr>
          <a:xfrm>
            <a:off x="447989" y="260648"/>
            <a:ext cx="6644291" cy="720080"/>
          </a:xfrm>
          <a:prstGeom prst="rect">
            <a:avLst/>
          </a:prstGeom>
        </p:spPr>
        <p:txBody>
          <a:bodyPr/>
          <a:lstStyle>
            <a:lvl1pPr algn="l" defTabSz="914400" rtl="0" eaLnBrk="1" latinLnBrk="0" hangingPunct="1">
              <a:spcBef>
                <a:spcPct val="0"/>
              </a:spcBef>
              <a:buNone/>
              <a:defRPr sz="2400" b="1" kern="1200" cap="all" baseline="0">
                <a:solidFill>
                  <a:schemeClr val="bg1"/>
                </a:solidFill>
                <a:latin typeface="Arial" panose="020B0604020202020204" pitchFamily="34" charset="0"/>
                <a:ea typeface="+mj-ea"/>
                <a:cs typeface="Arial" panose="020B0604020202020204" pitchFamily="34" charset="0"/>
              </a:defRPr>
            </a:lvl1pPr>
          </a:lstStyle>
          <a:p>
            <a:r>
              <a:rPr lang="hu-HU" dirty="0"/>
              <a:t>Összefoglalás</a:t>
            </a:r>
          </a:p>
        </p:txBody>
      </p:sp>
    </p:spTree>
    <p:extLst>
      <p:ext uri="{BB962C8B-B14F-4D97-AF65-F5344CB8AC3E}">
        <p14:creationId xmlns:p14="http://schemas.microsoft.com/office/powerpoint/2010/main" val="247670412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6290" name="Rectangle 2"/>
          <p:cNvSpPr>
            <a:spLocks noGrp="1" noChangeArrowheads="1"/>
          </p:cNvSpPr>
          <p:nvPr>
            <p:ph type="title"/>
          </p:nvPr>
        </p:nvSpPr>
        <p:spPr>
          <a:xfrm>
            <a:off x="395536" y="332656"/>
            <a:ext cx="7315200" cy="497862"/>
          </a:xfrm>
        </p:spPr>
        <p:txBody>
          <a:bodyPr>
            <a:normAutofit/>
          </a:bodyPr>
          <a:lstStyle/>
          <a:p>
            <a:r>
              <a:rPr lang="hu-HU" altLang="en-US" dirty="0">
                <a:latin typeface="+mj-lt"/>
              </a:rPr>
              <a:t>Az </a:t>
            </a:r>
            <a:r>
              <a:rPr lang="en-US" altLang="en-US" dirty="0">
                <a:latin typeface="+mj-lt"/>
              </a:rPr>
              <a:t>Oracle </a:t>
            </a:r>
            <a:r>
              <a:rPr lang="hu-HU" altLang="en-US" dirty="0">
                <a:latin typeface="+mj-lt"/>
              </a:rPr>
              <a:t>adatbázis architektúra</a:t>
            </a:r>
            <a:endParaRPr lang="en-US" altLang="en-US" dirty="0">
              <a:latin typeface="+mj-lt"/>
            </a:endParaRPr>
          </a:p>
        </p:txBody>
      </p:sp>
      <p:sp>
        <p:nvSpPr>
          <p:cNvPr id="396291" name="Rectangle 3"/>
          <p:cNvSpPr>
            <a:spLocks noGrp="1" noChangeArrowheads="1"/>
          </p:cNvSpPr>
          <p:nvPr>
            <p:ph idx="1"/>
          </p:nvPr>
        </p:nvSpPr>
        <p:spPr>
          <a:xfrm>
            <a:off x="287524" y="1484784"/>
            <a:ext cx="8568952" cy="4896544"/>
          </a:xfrm>
        </p:spPr>
        <p:txBody>
          <a:bodyPr>
            <a:normAutofit/>
          </a:bodyPr>
          <a:lstStyle/>
          <a:p>
            <a:pPr marL="0" indent="0">
              <a:lnSpc>
                <a:spcPct val="90000"/>
              </a:lnSpc>
              <a:buNone/>
            </a:pPr>
            <a:r>
              <a:rPr lang="hu-HU" altLang="en-US" sz="2800" dirty="0">
                <a:latin typeface="+mn-lt"/>
              </a:rPr>
              <a:t>Az </a:t>
            </a:r>
            <a:r>
              <a:rPr lang="en-US" altLang="en-US" sz="2800" dirty="0">
                <a:latin typeface="+mn-lt"/>
              </a:rPr>
              <a:t>Oracle </a:t>
            </a:r>
            <a:r>
              <a:rPr lang="hu-HU" altLang="en-US" sz="2800" dirty="0">
                <a:latin typeface="+mn-lt"/>
              </a:rPr>
              <a:t>struktúrái három fő csoportra oszthatók</a:t>
            </a:r>
            <a:r>
              <a:rPr lang="en-US" altLang="en-US" sz="2800" dirty="0">
                <a:latin typeface="+mn-lt"/>
              </a:rPr>
              <a:t>:</a:t>
            </a:r>
          </a:p>
          <a:p>
            <a:pPr lvl="1">
              <a:lnSpc>
                <a:spcPct val="90000"/>
              </a:lnSpc>
              <a:buFont typeface="Arial" panose="020B0604020202020204" pitchFamily="34" charset="0"/>
              <a:buAutoNum type="arabicPeriod"/>
            </a:pPr>
            <a:r>
              <a:rPr lang="hu-HU" altLang="en-US" dirty="0">
                <a:latin typeface="+mn-lt"/>
              </a:rPr>
              <a:t> Tároló struktúrák (az adatbázis)</a:t>
            </a:r>
          </a:p>
          <a:p>
            <a:pPr marL="952566" lvl="2" indent="-340202">
              <a:lnSpc>
                <a:spcPct val="90000"/>
              </a:lnSpc>
            </a:pPr>
            <a:r>
              <a:rPr lang="hu-HU" altLang="en-US" sz="2800" dirty="0">
                <a:latin typeface="+mn-lt"/>
              </a:rPr>
              <a:t>Fizikailag: különféle típusú fájlok</a:t>
            </a:r>
          </a:p>
          <a:p>
            <a:pPr marL="952566" lvl="2" indent="-340202">
              <a:lnSpc>
                <a:spcPct val="90000"/>
              </a:lnSpc>
            </a:pPr>
            <a:r>
              <a:rPr lang="hu-HU" altLang="en-US" sz="2800" dirty="0">
                <a:latin typeface="+mn-lt"/>
              </a:rPr>
              <a:t>Logikailag</a:t>
            </a:r>
            <a:endParaRPr lang="en-US" altLang="en-US" sz="2800" dirty="0">
              <a:latin typeface="+mn-lt"/>
            </a:endParaRPr>
          </a:p>
          <a:p>
            <a:pPr lvl="1">
              <a:lnSpc>
                <a:spcPct val="90000"/>
              </a:lnSpc>
              <a:buFont typeface="Arial" panose="020B0604020202020204" pitchFamily="34" charset="0"/>
              <a:buAutoNum type="arabicPeriod"/>
            </a:pPr>
            <a:r>
              <a:rPr lang="hu-HU" altLang="en-US" dirty="0">
                <a:latin typeface="+mn-lt"/>
              </a:rPr>
              <a:t> Memória struktúrák</a:t>
            </a:r>
          </a:p>
          <a:p>
            <a:pPr marL="952566" lvl="2" indent="-340202"/>
            <a:r>
              <a:rPr lang="hu-HU" altLang="en-US" sz="2800" dirty="0">
                <a:latin typeface="+mn-lt"/>
              </a:rPr>
              <a:t>SGA (System Global </a:t>
            </a:r>
            <a:r>
              <a:rPr lang="hu-HU" altLang="en-US" sz="2800" dirty="0" err="1">
                <a:latin typeface="+mn-lt"/>
              </a:rPr>
              <a:t>Area</a:t>
            </a:r>
            <a:r>
              <a:rPr lang="hu-HU" altLang="en-US" sz="2800" dirty="0">
                <a:latin typeface="+mn-lt"/>
              </a:rPr>
              <a:t>)</a:t>
            </a:r>
          </a:p>
          <a:p>
            <a:pPr marL="952566" lvl="2" indent="-340202"/>
            <a:r>
              <a:rPr lang="hu-HU" altLang="en-US" sz="2800" dirty="0">
                <a:latin typeface="+mn-lt"/>
              </a:rPr>
              <a:t>PGA (Program Global </a:t>
            </a:r>
            <a:r>
              <a:rPr lang="hu-HU" altLang="en-US" sz="2800" dirty="0" err="1">
                <a:latin typeface="+mn-lt"/>
              </a:rPr>
              <a:t>Area</a:t>
            </a:r>
            <a:r>
              <a:rPr lang="hu-HU" altLang="en-US" sz="2800" dirty="0">
                <a:latin typeface="+mn-lt"/>
              </a:rPr>
              <a:t>)</a:t>
            </a:r>
          </a:p>
          <a:p>
            <a:pPr lvl="1">
              <a:lnSpc>
                <a:spcPct val="90000"/>
              </a:lnSpc>
              <a:buFont typeface="Arial" panose="020B0604020202020204" pitchFamily="34" charset="0"/>
              <a:buAutoNum type="arabicPeriod"/>
            </a:pPr>
            <a:r>
              <a:rPr lang="hu-HU" altLang="en-US" dirty="0">
                <a:latin typeface="+mn-lt"/>
              </a:rPr>
              <a:t> Szerverfolyamatok</a:t>
            </a:r>
          </a:p>
          <a:p>
            <a:pPr marL="952566" lvl="2" indent="-340202">
              <a:lnSpc>
                <a:spcPct val="90000"/>
              </a:lnSpc>
            </a:pPr>
            <a:r>
              <a:rPr lang="hu-HU" altLang="en-US" sz="2800" dirty="0">
                <a:latin typeface="+mn-lt"/>
              </a:rPr>
              <a:t>az adatbázis-műveletek végrehajtásáért felelősek</a:t>
            </a:r>
            <a:endParaRPr lang="en-US" altLang="en-US" sz="2800" dirty="0">
              <a:latin typeface="+mn-lt"/>
            </a:endParaRPr>
          </a:p>
        </p:txBody>
      </p:sp>
    </p:spTree>
    <p:extLst>
      <p:ext uri="{BB962C8B-B14F-4D97-AF65-F5344CB8AC3E}">
        <p14:creationId xmlns:p14="http://schemas.microsoft.com/office/powerpoint/2010/main" val="3128257942"/>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ím 2"/>
          <p:cNvSpPr>
            <a:spLocks noGrp="1"/>
          </p:cNvSpPr>
          <p:nvPr>
            <p:ph type="title"/>
          </p:nvPr>
        </p:nvSpPr>
        <p:spPr/>
        <p:txBody>
          <a:bodyPr/>
          <a:lstStyle/>
          <a:p>
            <a:r>
              <a:rPr lang="hu-HU" dirty="0"/>
              <a:t>Memória struktúrák</a:t>
            </a:r>
          </a:p>
        </p:txBody>
      </p:sp>
      <p:sp>
        <p:nvSpPr>
          <p:cNvPr id="399363" name="Rectangle 3"/>
          <p:cNvSpPr>
            <a:spLocks noGrp="1" noChangeArrowheads="1"/>
          </p:cNvSpPr>
          <p:nvPr>
            <p:ph idx="1"/>
          </p:nvPr>
        </p:nvSpPr>
        <p:spPr/>
        <p:txBody>
          <a:bodyPr>
            <a:normAutofit/>
          </a:bodyPr>
          <a:lstStyle/>
          <a:p>
            <a:r>
              <a:rPr lang="hu-HU" altLang="en-US" sz="2800" dirty="0"/>
              <a:t>Egy Oracle példányhoz tartozó Oracle memóriaszerkezet a következő részekből áll:</a:t>
            </a:r>
          </a:p>
          <a:p>
            <a:pPr lvl="1"/>
            <a:r>
              <a:rPr lang="en-US" altLang="en-US" sz="2400" dirty="0"/>
              <a:t>System Global Area (SGA): </a:t>
            </a:r>
            <a:r>
              <a:rPr lang="hu-HU" altLang="en-US" sz="2400" dirty="0"/>
              <a:t>Az összes szerverfolyamat és háttérfolyamat osztozik rajta</a:t>
            </a:r>
            <a:endParaRPr lang="en-US" altLang="en-US" sz="2400" dirty="0"/>
          </a:p>
          <a:p>
            <a:pPr lvl="1"/>
            <a:r>
              <a:rPr lang="en-US" altLang="en-US" sz="2400" dirty="0"/>
              <a:t>Program Global Area (PGA): </a:t>
            </a:r>
            <a:r>
              <a:rPr lang="hu-HU" altLang="en-US" sz="2400" dirty="0"/>
              <a:t>Minden szerverfolyamatnak és háttérfolyamatnak saját memóriaterülete (</a:t>
            </a:r>
            <a:r>
              <a:rPr lang="hu-HU" altLang="en-US" sz="2400" dirty="0" err="1"/>
              <a:t>PGA-ja</a:t>
            </a:r>
            <a:r>
              <a:rPr lang="hu-HU" altLang="en-US" sz="2400" dirty="0"/>
              <a:t>) is van.</a:t>
            </a:r>
            <a:r>
              <a:rPr lang="en-US" altLang="en-US" sz="2400" dirty="0"/>
              <a:t> </a:t>
            </a:r>
            <a:endParaRPr lang="hu-HU" altLang="en-US" sz="2400" dirty="0"/>
          </a:p>
          <a:p>
            <a:endParaRPr lang="en-US" altLang="en-US" sz="2800" dirty="0"/>
          </a:p>
        </p:txBody>
      </p:sp>
    </p:spTree>
    <p:extLst>
      <p:ext uri="{BB962C8B-B14F-4D97-AF65-F5344CB8AC3E}">
        <p14:creationId xmlns:p14="http://schemas.microsoft.com/office/powerpoint/2010/main" val="26420970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Kép 2"/>
          <p:cNvPicPr>
            <a:picLocks noChangeAspect="1"/>
          </p:cNvPicPr>
          <p:nvPr/>
        </p:nvPicPr>
        <p:blipFill>
          <a:blip r:embed="rId3"/>
          <a:stretch>
            <a:fillRect/>
          </a:stretch>
        </p:blipFill>
        <p:spPr>
          <a:xfrm>
            <a:off x="186683" y="1477308"/>
            <a:ext cx="8814386" cy="5048036"/>
          </a:xfrm>
          <a:prstGeom prst="rect">
            <a:avLst/>
          </a:prstGeom>
        </p:spPr>
      </p:pic>
      <p:sp>
        <p:nvSpPr>
          <p:cNvPr id="5" name="Cím 2">
            <a:extLst>
              <a:ext uri="{FF2B5EF4-FFF2-40B4-BE49-F238E27FC236}">
                <a16:creationId xmlns:a16="http://schemas.microsoft.com/office/drawing/2014/main" id="{B813F653-A992-4DC6-9F55-60D253450312}"/>
              </a:ext>
            </a:extLst>
          </p:cNvPr>
          <p:cNvSpPr txBox="1">
            <a:spLocks/>
          </p:cNvSpPr>
          <p:nvPr/>
        </p:nvSpPr>
        <p:spPr>
          <a:xfrm>
            <a:off x="447989" y="260648"/>
            <a:ext cx="4700075" cy="720080"/>
          </a:xfrm>
          <a:prstGeom prst="rect">
            <a:avLst/>
          </a:prstGeom>
        </p:spPr>
        <p:txBody>
          <a:bodyPr/>
          <a:lstStyle>
            <a:lvl1pPr algn="l" defTabSz="914400" rtl="0" eaLnBrk="1" latinLnBrk="0" hangingPunct="1">
              <a:spcBef>
                <a:spcPct val="0"/>
              </a:spcBef>
              <a:buNone/>
              <a:defRPr sz="2400" b="1" kern="1200" cap="all" baseline="0">
                <a:solidFill>
                  <a:schemeClr val="bg1"/>
                </a:solidFill>
                <a:latin typeface="Arial" panose="020B0604020202020204" pitchFamily="34" charset="0"/>
                <a:ea typeface="+mj-ea"/>
                <a:cs typeface="Arial" panose="020B0604020202020204" pitchFamily="34" charset="0"/>
              </a:defRPr>
            </a:lvl1pPr>
          </a:lstStyle>
          <a:p>
            <a:r>
              <a:rPr lang="hu-HU"/>
              <a:t>Memória struktúrák</a:t>
            </a:r>
            <a:endParaRPr lang="hu-HU" dirty="0"/>
          </a:p>
        </p:txBody>
      </p:sp>
    </p:spTree>
    <p:extLst>
      <p:ext uri="{BB962C8B-B14F-4D97-AF65-F5344CB8AC3E}">
        <p14:creationId xmlns:p14="http://schemas.microsoft.com/office/powerpoint/2010/main" val="335678810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ím 2"/>
          <p:cNvSpPr>
            <a:spLocks noGrp="1"/>
          </p:cNvSpPr>
          <p:nvPr>
            <p:ph type="title"/>
          </p:nvPr>
        </p:nvSpPr>
        <p:spPr>
          <a:xfrm>
            <a:off x="447989" y="44624"/>
            <a:ext cx="6500275" cy="936104"/>
          </a:xfrm>
        </p:spPr>
        <p:txBody>
          <a:bodyPr>
            <a:normAutofit/>
          </a:bodyPr>
          <a:lstStyle/>
          <a:p>
            <a:r>
              <a:rPr lang="hu-HU" dirty="0"/>
              <a:t>SGA adatszerkezetei</a:t>
            </a:r>
          </a:p>
        </p:txBody>
      </p:sp>
      <p:sp>
        <p:nvSpPr>
          <p:cNvPr id="399363" name="Rectangle 3"/>
          <p:cNvSpPr>
            <a:spLocks noGrp="1" noChangeArrowheads="1"/>
          </p:cNvSpPr>
          <p:nvPr>
            <p:ph idx="1"/>
          </p:nvPr>
        </p:nvSpPr>
        <p:spPr>
          <a:xfrm>
            <a:off x="628651" y="1628800"/>
            <a:ext cx="7886700" cy="4896544"/>
          </a:xfrm>
        </p:spPr>
        <p:txBody>
          <a:bodyPr>
            <a:normAutofit fontScale="85000" lnSpcReduction="20000"/>
          </a:bodyPr>
          <a:lstStyle/>
          <a:p>
            <a:pPr marL="266700" indent="-266700"/>
            <a:r>
              <a:rPr lang="en-US" altLang="en-US" b="1" dirty="0"/>
              <a:t>Database buffer cache</a:t>
            </a:r>
            <a:r>
              <a:rPr lang="en-US" altLang="en-US" dirty="0"/>
              <a:t>: </a:t>
            </a:r>
            <a:r>
              <a:rPr lang="hu-HU" altLang="en-US" dirty="0"/>
              <a:t>A beolvasott adatblokkok </a:t>
            </a:r>
            <a:r>
              <a:rPr lang="hu-HU" altLang="en-US" dirty="0" err="1"/>
              <a:t>pufferterülete</a:t>
            </a:r>
            <a:endParaRPr lang="en-US" altLang="en-US" dirty="0"/>
          </a:p>
          <a:p>
            <a:pPr marL="266700" indent="-266700"/>
            <a:r>
              <a:rPr lang="en-US" altLang="en-US" b="1" dirty="0"/>
              <a:t>Redo log buffer</a:t>
            </a:r>
            <a:r>
              <a:rPr lang="en-US" altLang="en-US" dirty="0"/>
              <a:t>: </a:t>
            </a:r>
            <a:r>
              <a:rPr lang="hu-HU" altLang="en-US" dirty="0"/>
              <a:t>A helyreállításhoz szükséges </a:t>
            </a:r>
            <a:r>
              <a:rPr lang="en-US" altLang="en-US" dirty="0"/>
              <a:t>redo </a:t>
            </a:r>
            <a:r>
              <a:rPr lang="hu-HU" altLang="en-US" dirty="0"/>
              <a:t>napló </a:t>
            </a:r>
            <a:r>
              <a:rPr lang="hu-HU" altLang="en-US" dirty="0" err="1"/>
              <a:t>pufferterülete</a:t>
            </a:r>
            <a:r>
              <a:rPr lang="hu-HU" altLang="en-US" dirty="0"/>
              <a:t>, innen íródik ki a napló a lemezen tárolt </a:t>
            </a:r>
            <a:r>
              <a:rPr lang="hu-HU" altLang="en-US" dirty="0" err="1"/>
              <a:t>redo</a:t>
            </a:r>
            <a:r>
              <a:rPr lang="hu-HU" altLang="en-US" dirty="0"/>
              <a:t> naplófájlokba</a:t>
            </a:r>
            <a:endParaRPr lang="en-US" altLang="en-US" dirty="0"/>
          </a:p>
          <a:p>
            <a:pPr marL="266700" indent="-266700"/>
            <a:r>
              <a:rPr lang="en-US" altLang="en-US" b="1" dirty="0"/>
              <a:t>Shared pool</a:t>
            </a:r>
            <a:r>
              <a:rPr lang="en-US" altLang="en-US" dirty="0"/>
              <a:t>: </a:t>
            </a:r>
            <a:r>
              <a:rPr lang="hu-HU" altLang="en-US" dirty="0"/>
              <a:t>A felhasználók által használható közös puffer</a:t>
            </a:r>
            <a:endParaRPr lang="en-US" altLang="en-US" dirty="0"/>
          </a:p>
          <a:p>
            <a:pPr marL="266700" indent="-266700"/>
            <a:r>
              <a:rPr lang="en-US" altLang="en-US" dirty="0"/>
              <a:t>Large pool: </a:t>
            </a:r>
            <a:r>
              <a:rPr lang="hu-HU" altLang="en-US" dirty="0"/>
              <a:t>A nagyon nagy Input/Output igények kielégítéséhez használható puffer</a:t>
            </a:r>
            <a:endParaRPr lang="en-US" altLang="en-US" dirty="0"/>
          </a:p>
          <a:p>
            <a:pPr marL="266700" indent="-266700"/>
            <a:r>
              <a:rPr lang="en-US" altLang="en-US" dirty="0"/>
              <a:t>Java pool: </a:t>
            </a:r>
            <a:r>
              <a:rPr lang="hu-HU" altLang="en-US" dirty="0"/>
              <a:t>A </a:t>
            </a:r>
            <a:r>
              <a:rPr lang="en-US" altLang="en-US" dirty="0"/>
              <a:t>Java </a:t>
            </a:r>
            <a:r>
              <a:rPr lang="en-US" altLang="en-US" dirty="0" err="1"/>
              <a:t>Virtu</a:t>
            </a:r>
            <a:r>
              <a:rPr lang="hu-HU" altLang="en-US" dirty="0" err="1"/>
              <a:t>ális</a:t>
            </a:r>
            <a:r>
              <a:rPr lang="en-US" altLang="en-US" dirty="0"/>
              <a:t> </a:t>
            </a:r>
            <a:r>
              <a:rPr lang="hu-HU" altLang="en-US" dirty="0"/>
              <a:t>Gép</a:t>
            </a:r>
            <a:r>
              <a:rPr lang="en-US" altLang="en-US" dirty="0"/>
              <a:t> (JVM)</a:t>
            </a:r>
            <a:r>
              <a:rPr lang="hu-HU" altLang="en-US" dirty="0"/>
              <a:t> Java kódjaihoz és adataihoz használható puffer</a:t>
            </a:r>
          </a:p>
          <a:p>
            <a:pPr marL="266700" indent="-266700"/>
            <a:r>
              <a:rPr lang="en-US" altLang="en-US" dirty="0"/>
              <a:t>Streams pool: </a:t>
            </a:r>
            <a:r>
              <a:rPr lang="hu-HU" altLang="en-US" dirty="0"/>
              <a:t>Az </a:t>
            </a:r>
            <a:r>
              <a:rPr lang="en-US" altLang="en-US" dirty="0"/>
              <a:t>Oracle Stream</a:t>
            </a:r>
            <a:r>
              <a:rPr lang="hu-HU" altLang="en-US" dirty="0" err="1"/>
              <a:t>-ek</a:t>
            </a:r>
            <a:r>
              <a:rPr lang="hu-HU" altLang="en-US" dirty="0"/>
              <a:t> </a:t>
            </a:r>
            <a:r>
              <a:rPr lang="hu-HU" altLang="en-US" dirty="0" err="1"/>
              <a:t>pufferterülete</a:t>
            </a:r>
            <a:endParaRPr lang="en-US" altLang="en-US" dirty="0"/>
          </a:p>
        </p:txBody>
      </p:sp>
    </p:spTree>
    <p:extLst>
      <p:ext uri="{BB962C8B-B14F-4D97-AF65-F5344CB8AC3E}">
        <p14:creationId xmlns:p14="http://schemas.microsoft.com/office/powerpoint/2010/main" val="259796252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Kép 2"/>
          <p:cNvPicPr>
            <a:picLocks noChangeAspect="1"/>
          </p:cNvPicPr>
          <p:nvPr/>
        </p:nvPicPr>
        <p:blipFill>
          <a:blip r:embed="rId3"/>
          <a:stretch>
            <a:fillRect/>
          </a:stretch>
        </p:blipFill>
        <p:spPr>
          <a:xfrm>
            <a:off x="196945" y="1545816"/>
            <a:ext cx="8775432" cy="4691496"/>
          </a:xfrm>
          <a:prstGeom prst="rect">
            <a:avLst/>
          </a:prstGeom>
        </p:spPr>
      </p:pic>
      <p:sp>
        <p:nvSpPr>
          <p:cNvPr id="5" name="Cím 2">
            <a:extLst>
              <a:ext uri="{FF2B5EF4-FFF2-40B4-BE49-F238E27FC236}">
                <a16:creationId xmlns:a16="http://schemas.microsoft.com/office/drawing/2014/main" id="{75A3805C-EBA9-4B30-9DA6-7329464155D4}"/>
              </a:ext>
            </a:extLst>
          </p:cNvPr>
          <p:cNvSpPr txBox="1">
            <a:spLocks/>
          </p:cNvSpPr>
          <p:nvPr/>
        </p:nvSpPr>
        <p:spPr>
          <a:xfrm>
            <a:off x="447989" y="260648"/>
            <a:ext cx="6500275" cy="720080"/>
          </a:xfrm>
          <a:prstGeom prst="rect">
            <a:avLst/>
          </a:prstGeom>
        </p:spPr>
        <p:txBody>
          <a:bodyPr>
            <a:normAutofit/>
          </a:bodyPr>
          <a:lstStyle>
            <a:lvl1pPr algn="l" defTabSz="914400" rtl="0" eaLnBrk="1" latinLnBrk="0" hangingPunct="1">
              <a:spcBef>
                <a:spcPct val="0"/>
              </a:spcBef>
              <a:buNone/>
              <a:defRPr sz="2400" b="1" kern="1200" cap="all" baseline="0">
                <a:solidFill>
                  <a:schemeClr val="bg1"/>
                </a:solidFill>
                <a:latin typeface="Arial" panose="020B0604020202020204" pitchFamily="34" charset="0"/>
                <a:ea typeface="+mj-ea"/>
                <a:cs typeface="Arial" panose="020B0604020202020204" pitchFamily="34" charset="0"/>
              </a:defRPr>
            </a:lvl1pPr>
          </a:lstStyle>
          <a:p>
            <a:r>
              <a:rPr lang="hu-HU" dirty="0" err="1"/>
              <a:t>Shared</a:t>
            </a:r>
            <a:r>
              <a:rPr lang="hu-HU" dirty="0"/>
              <a:t> </a:t>
            </a:r>
            <a:r>
              <a:rPr lang="hu-HU" dirty="0" err="1"/>
              <a:t>pool</a:t>
            </a:r>
            <a:r>
              <a:rPr lang="hu-HU" dirty="0"/>
              <a:t> felépítése</a:t>
            </a:r>
          </a:p>
        </p:txBody>
      </p:sp>
    </p:spTree>
    <p:extLst>
      <p:ext uri="{BB962C8B-B14F-4D97-AF65-F5344CB8AC3E}">
        <p14:creationId xmlns:p14="http://schemas.microsoft.com/office/powerpoint/2010/main" val="246391631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254" name="Rectangle 30"/>
          <p:cNvSpPr>
            <a:spLocks noGrp="1" noChangeArrowheads="1"/>
          </p:cNvSpPr>
          <p:nvPr>
            <p:ph type="title"/>
          </p:nvPr>
        </p:nvSpPr>
        <p:spPr>
          <a:xfrm>
            <a:off x="467010" y="260648"/>
            <a:ext cx="7886700" cy="636957"/>
          </a:xfrm>
        </p:spPr>
        <p:txBody>
          <a:bodyPr/>
          <a:lstStyle/>
          <a:p>
            <a:r>
              <a:rPr lang="hu-HU" altLang="en-US" dirty="0"/>
              <a:t>S</a:t>
            </a:r>
            <a:r>
              <a:rPr lang="en-US" altLang="en-US" dirty="0"/>
              <a:t>hared </a:t>
            </a:r>
            <a:r>
              <a:rPr lang="hu-HU" altLang="en-US" dirty="0"/>
              <a:t>p</a:t>
            </a:r>
            <a:r>
              <a:rPr lang="en-US" altLang="en-US" dirty="0" err="1"/>
              <a:t>ool</a:t>
            </a:r>
            <a:r>
              <a:rPr lang="hu-HU" altLang="en-US" dirty="0"/>
              <a:t> fő komponensei</a:t>
            </a:r>
            <a:endParaRPr lang="en-US" altLang="en-US" dirty="0"/>
          </a:p>
        </p:txBody>
      </p:sp>
      <p:sp>
        <p:nvSpPr>
          <p:cNvPr id="308255" name="Rectangle 31"/>
          <p:cNvSpPr>
            <a:spLocks noGrp="1" noChangeArrowheads="1"/>
          </p:cNvSpPr>
          <p:nvPr>
            <p:ph idx="1"/>
          </p:nvPr>
        </p:nvSpPr>
        <p:spPr>
          <a:xfrm>
            <a:off x="467010" y="1556792"/>
            <a:ext cx="7886700" cy="4680519"/>
          </a:xfrm>
        </p:spPr>
        <p:txBody>
          <a:bodyPr>
            <a:normAutofit fontScale="92500"/>
          </a:bodyPr>
          <a:lstStyle/>
          <a:p>
            <a:r>
              <a:rPr lang="hu-HU" altLang="en-US" sz="3000" dirty="0"/>
              <a:t>Az elemzés (</a:t>
            </a:r>
            <a:r>
              <a:rPr lang="hu-HU" altLang="en-US" sz="3000" dirty="0" err="1"/>
              <a:t>parse</a:t>
            </a:r>
            <a:r>
              <a:rPr lang="hu-HU" altLang="en-US" sz="3000" dirty="0"/>
              <a:t>) alatt a szerver folyamat az </a:t>
            </a:r>
            <a:r>
              <a:rPr lang="hu-HU" altLang="en-US" sz="3000" dirty="0" err="1"/>
              <a:t>SGA-nak</a:t>
            </a:r>
            <a:r>
              <a:rPr lang="hu-HU" altLang="en-US" sz="3000" dirty="0"/>
              <a:t> ezen a részén fordítja le (</a:t>
            </a:r>
            <a:r>
              <a:rPr lang="hu-HU" altLang="en-US" sz="3000" dirty="0" err="1"/>
              <a:t>compile</a:t>
            </a:r>
            <a:r>
              <a:rPr lang="hu-HU" altLang="en-US" sz="3000" dirty="0"/>
              <a:t>) az SQL utasítást. Két fő komponense van:</a:t>
            </a:r>
          </a:p>
          <a:p>
            <a:pPr lvl="1"/>
            <a:r>
              <a:rPr lang="hu-HU" altLang="en-US" sz="2600" dirty="0"/>
              <a:t>A könyvtár</a:t>
            </a:r>
            <a:r>
              <a:rPr lang="en-US" altLang="en-US" sz="2600" dirty="0"/>
              <a:t> </a:t>
            </a:r>
            <a:r>
              <a:rPr lang="hu-HU" altLang="en-US" sz="2600" b="1" dirty="0"/>
              <a:t>(</a:t>
            </a:r>
            <a:r>
              <a:rPr lang="en-US" altLang="en-US" sz="2600" b="1" dirty="0"/>
              <a:t>library</a:t>
            </a:r>
            <a:r>
              <a:rPr lang="hu-HU" altLang="en-US" sz="2600" b="1" dirty="0"/>
              <a:t>)</a:t>
            </a:r>
            <a:r>
              <a:rPr lang="en-US" altLang="en-US" sz="2600" b="1" dirty="0"/>
              <a:t> cache </a:t>
            </a:r>
            <a:r>
              <a:rPr lang="hu-HU" altLang="en-US" sz="2600" dirty="0"/>
              <a:t>az</a:t>
            </a:r>
            <a:r>
              <a:rPr lang="en-US" altLang="en-US" sz="2600" dirty="0"/>
              <a:t> SQL </a:t>
            </a:r>
            <a:r>
              <a:rPr lang="hu-HU" altLang="en-US" sz="2600" dirty="0"/>
              <a:t>utasítás szövegét, elemzett (</a:t>
            </a:r>
            <a:r>
              <a:rPr lang="en-US" altLang="en-US" sz="2600" dirty="0"/>
              <a:t>parsed</a:t>
            </a:r>
            <a:r>
              <a:rPr lang="hu-HU" altLang="en-US" sz="2600" dirty="0"/>
              <a:t>) kódját, és végrehajtási tervét tartalmazza.</a:t>
            </a:r>
            <a:endParaRPr lang="en-US" altLang="en-US" sz="2600" dirty="0"/>
          </a:p>
          <a:p>
            <a:pPr lvl="1"/>
            <a:r>
              <a:rPr lang="hu-HU" altLang="en-US" sz="2600" dirty="0"/>
              <a:t>Az adatszótár </a:t>
            </a:r>
            <a:r>
              <a:rPr lang="hu-HU" altLang="en-US" sz="2600" b="1" dirty="0"/>
              <a:t>(</a:t>
            </a:r>
            <a:r>
              <a:rPr lang="en-US" altLang="en-US" sz="2600" b="1" dirty="0"/>
              <a:t>data dictionary</a:t>
            </a:r>
            <a:r>
              <a:rPr lang="hu-HU" altLang="en-US" sz="2600" b="1" dirty="0"/>
              <a:t>)</a:t>
            </a:r>
            <a:r>
              <a:rPr lang="en-US" altLang="en-US" sz="2600" b="1" dirty="0"/>
              <a:t> cache </a:t>
            </a:r>
            <a:r>
              <a:rPr lang="hu-HU" altLang="en-US" sz="2600" dirty="0"/>
              <a:t>a táblák, oszlopok és egyéb objektumok definícióját, jogosultságait tartalmazza.</a:t>
            </a:r>
            <a:endParaRPr lang="en-US" altLang="en-US" sz="2600" dirty="0"/>
          </a:p>
          <a:p>
            <a:r>
              <a:rPr lang="hu-HU" altLang="en-US" sz="3000" dirty="0"/>
              <a:t>A méretét a</a:t>
            </a:r>
            <a:r>
              <a:rPr lang="en-US" altLang="en-US" sz="3000" dirty="0"/>
              <a:t> SHARED_POOL_SIZE</a:t>
            </a:r>
            <a:r>
              <a:rPr lang="hu-HU" altLang="en-US" sz="3000" dirty="0"/>
              <a:t> inicializáló paraméter állítja be.</a:t>
            </a:r>
            <a:r>
              <a:rPr lang="en-US" altLang="en-US" sz="3000" dirty="0"/>
              <a:t> </a:t>
            </a:r>
            <a:endParaRPr lang="hu-HU" altLang="en-US" sz="3000" dirty="0"/>
          </a:p>
          <a:p>
            <a:endParaRPr lang="en-US" altLang="en-US" dirty="0"/>
          </a:p>
        </p:txBody>
      </p:sp>
    </p:spTree>
    <p:extLst>
      <p:ext uri="{BB962C8B-B14F-4D97-AF65-F5344CB8AC3E}">
        <p14:creationId xmlns:p14="http://schemas.microsoft.com/office/powerpoint/2010/main" val="1029840810"/>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7554" name="Rectangle 2"/>
          <p:cNvSpPr>
            <a:spLocks noGrp="1" noChangeArrowheads="1"/>
          </p:cNvSpPr>
          <p:nvPr>
            <p:ph type="title"/>
          </p:nvPr>
        </p:nvSpPr>
        <p:spPr>
          <a:xfrm>
            <a:off x="323528" y="260648"/>
            <a:ext cx="7886700" cy="636957"/>
          </a:xfrm>
        </p:spPr>
        <p:txBody>
          <a:bodyPr>
            <a:normAutofit/>
          </a:bodyPr>
          <a:lstStyle/>
          <a:p>
            <a:r>
              <a:rPr lang="hu-HU" altLang="en-US" dirty="0"/>
              <a:t>Könyvtár (</a:t>
            </a:r>
            <a:r>
              <a:rPr lang="hu-HU" altLang="en-US" dirty="0" err="1"/>
              <a:t>Library</a:t>
            </a:r>
            <a:r>
              <a:rPr lang="hu-HU" altLang="en-US" dirty="0"/>
              <a:t>) Cache</a:t>
            </a:r>
          </a:p>
        </p:txBody>
      </p:sp>
      <p:sp>
        <p:nvSpPr>
          <p:cNvPr id="407555" name="Rectangle 3"/>
          <p:cNvSpPr>
            <a:spLocks noGrp="1" noChangeArrowheads="1"/>
          </p:cNvSpPr>
          <p:nvPr>
            <p:ph idx="1"/>
          </p:nvPr>
        </p:nvSpPr>
        <p:spPr>
          <a:xfrm>
            <a:off x="628651" y="1556792"/>
            <a:ext cx="7886700" cy="4680520"/>
          </a:xfrm>
        </p:spPr>
        <p:txBody>
          <a:bodyPr>
            <a:normAutofit fontScale="77500" lnSpcReduction="20000"/>
          </a:bodyPr>
          <a:lstStyle/>
          <a:p>
            <a:r>
              <a:rPr lang="hu-HU" altLang="en-US" dirty="0"/>
              <a:t>Az utoljára kiadott SQL utasításokról tartalmaz információt a közös SQL terület (</a:t>
            </a:r>
            <a:r>
              <a:rPr lang="hu-HU" altLang="en-US" dirty="0" err="1"/>
              <a:t>shared</a:t>
            </a:r>
            <a:r>
              <a:rPr lang="hu-HU" altLang="en-US" dirty="0"/>
              <a:t> SQL </a:t>
            </a:r>
            <a:r>
              <a:rPr lang="hu-HU" altLang="en-US" dirty="0" err="1"/>
              <a:t>area</a:t>
            </a:r>
            <a:r>
              <a:rPr lang="hu-HU" altLang="en-US" dirty="0"/>
              <a:t>) nevű memóriaszerkezetben:</a:t>
            </a:r>
            <a:r>
              <a:rPr lang="en-US" altLang="en-US" dirty="0"/>
              <a:t> </a:t>
            </a:r>
            <a:endParaRPr lang="hu-HU" altLang="en-US" dirty="0"/>
          </a:p>
          <a:p>
            <a:pPr lvl="1"/>
            <a:r>
              <a:rPr lang="hu-HU" altLang="en-US" dirty="0"/>
              <a:t>Az SQL utasítás szövege</a:t>
            </a:r>
            <a:endParaRPr lang="en-US" altLang="en-US" dirty="0"/>
          </a:p>
          <a:p>
            <a:pPr lvl="1"/>
            <a:r>
              <a:rPr lang="hu-HU" altLang="en-US" dirty="0"/>
              <a:t>Az elemző fa (</a:t>
            </a:r>
            <a:r>
              <a:rPr lang="en-US" altLang="en-US" dirty="0"/>
              <a:t>parse tree</a:t>
            </a:r>
            <a:r>
              <a:rPr lang="hu-HU" altLang="en-US" dirty="0"/>
              <a:t>)</a:t>
            </a:r>
            <a:r>
              <a:rPr lang="en-US" altLang="en-US" dirty="0"/>
              <a:t>: A</a:t>
            </a:r>
            <a:r>
              <a:rPr lang="hu-HU" altLang="en-US" dirty="0"/>
              <a:t>z utasítás lefordított verziója</a:t>
            </a:r>
            <a:endParaRPr lang="en-US" altLang="en-US" dirty="0"/>
          </a:p>
          <a:p>
            <a:pPr lvl="1"/>
            <a:r>
              <a:rPr lang="hu-HU" altLang="en-US" dirty="0"/>
              <a:t>A végrehajtási terve</a:t>
            </a:r>
            <a:r>
              <a:rPr lang="en-US" altLang="en-US" dirty="0"/>
              <a:t>: </a:t>
            </a:r>
            <a:r>
              <a:rPr lang="hu-HU" altLang="en-US" dirty="0"/>
              <a:t>Milyen lépésekkel kell végrehajtani az utasítást</a:t>
            </a:r>
            <a:endParaRPr lang="en-US" altLang="en-US" dirty="0"/>
          </a:p>
          <a:p>
            <a:r>
              <a:rPr lang="hu-HU" altLang="en-US" dirty="0"/>
              <a:t>Ha egy SQL utasítást újra végrehajtunk és a közös SQL terület már tartalmazza a végrehajtási tervet, akkor nem kell újra lefordítania a szerverfolyamatnak az utasítást. Ezzel időt és memóriát lehet spórolni.</a:t>
            </a:r>
          </a:p>
          <a:p>
            <a:r>
              <a:rPr lang="hu-HU" altLang="en-US" dirty="0"/>
              <a:t>Ha sokáig nem használják fel az SQL utasítást, akkor kikerül a Cache-ből.</a:t>
            </a:r>
          </a:p>
        </p:txBody>
      </p:sp>
    </p:spTree>
    <p:extLst>
      <p:ext uri="{BB962C8B-B14F-4D97-AF65-F5344CB8AC3E}">
        <p14:creationId xmlns:p14="http://schemas.microsoft.com/office/powerpoint/2010/main" val="60794276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Grp="1" noChangeArrowheads="1"/>
          </p:cNvSpPr>
          <p:nvPr>
            <p:ph type="title"/>
          </p:nvPr>
        </p:nvSpPr>
        <p:spPr>
          <a:xfrm>
            <a:off x="447989" y="44624"/>
            <a:ext cx="6572283" cy="936104"/>
          </a:xfrm>
        </p:spPr>
        <p:txBody>
          <a:bodyPr>
            <a:normAutofit/>
          </a:bodyPr>
          <a:lstStyle/>
          <a:p>
            <a:r>
              <a:rPr lang="en-US" altLang="en-US" dirty="0" err="1"/>
              <a:t>Adatszótár</a:t>
            </a:r>
            <a:r>
              <a:rPr lang="en-US" altLang="en-US" dirty="0"/>
              <a:t> (Data Dictionary) Cache</a:t>
            </a:r>
            <a:endParaRPr lang="hu-HU" altLang="en-US" dirty="0"/>
          </a:p>
        </p:txBody>
      </p:sp>
      <p:sp>
        <p:nvSpPr>
          <p:cNvPr id="408579" name="Rectangle 3"/>
          <p:cNvSpPr>
            <a:spLocks noGrp="1" noChangeArrowheads="1"/>
          </p:cNvSpPr>
          <p:nvPr>
            <p:ph idx="1"/>
          </p:nvPr>
        </p:nvSpPr>
        <p:spPr/>
        <p:txBody>
          <a:bodyPr>
            <a:normAutofit/>
          </a:bodyPr>
          <a:lstStyle/>
          <a:p>
            <a:r>
              <a:rPr lang="hu-HU" altLang="en-US" sz="2400" dirty="0"/>
              <a:t>Az adatszótár utoljára használt definícióit tartalmazza. </a:t>
            </a:r>
          </a:p>
          <a:p>
            <a:r>
              <a:rPr lang="hu-HU" altLang="en-US" sz="2400" dirty="0"/>
              <a:t>Tartalmazhat információkat adatbázisfájlokról, táblákról, indexekről, oszlopokról, felhasználókról, jogosultságokról és más objektumokról is.</a:t>
            </a:r>
            <a:endParaRPr lang="en-US" altLang="en-US" sz="2400" dirty="0"/>
          </a:p>
          <a:p>
            <a:r>
              <a:rPr lang="hu-HU" altLang="en-US" sz="2400" dirty="0"/>
              <a:t>Elemzés (</a:t>
            </a:r>
            <a:r>
              <a:rPr lang="en-US" altLang="en-US" sz="2400" dirty="0"/>
              <a:t>parse</a:t>
            </a:r>
            <a:r>
              <a:rPr lang="hu-HU" altLang="en-US" sz="2400" dirty="0"/>
              <a:t>) alatt a szerverfolyamat a nevek feloldásához, jogosultságok megállapításához először itt keresi az információt. Ha itt nem találja meg, akkor kezdeményezi a szükséges információk beolvasását az adatfájlokból.</a:t>
            </a:r>
          </a:p>
          <a:p>
            <a:pPr lvl="1"/>
            <a:endParaRPr lang="hu-HU" altLang="en-US" dirty="0"/>
          </a:p>
        </p:txBody>
      </p:sp>
    </p:spTree>
    <p:extLst>
      <p:ext uri="{BB962C8B-B14F-4D97-AF65-F5344CB8AC3E}">
        <p14:creationId xmlns:p14="http://schemas.microsoft.com/office/powerpoint/2010/main" val="41419818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Cím 1"/>
          <p:cNvSpPr>
            <a:spLocks noGrp="1"/>
          </p:cNvSpPr>
          <p:nvPr>
            <p:ph type="title"/>
          </p:nvPr>
        </p:nvSpPr>
        <p:spPr/>
        <p:txBody>
          <a:bodyPr/>
          <a:lstStyle/>
          <a:p>
            <a:pPr eaLnBrk="1" hangingPunct="1"/>
            <a:r>
              <a:rPr lang="hu-HU" altLang="hu-HU" sz="3225"/>
              <a:t>Indexek</a:t>
            </a:r>
          </a:p>
        </p:txBody>
      </p:sp>
      <p:sp>
        <p:nvSpPr>
          <p:cNvPr id="50179" name="Tartalom helye 2"/>
          <p:cNvSpPr>
            <a:spLocks noGrp="1"/>
          </p:cNvSpPr>
          <p:nvPr>
            <p:ph idx="1"/>
          </p:nvPr>
        </p:nvSpPr>
        <p:spPr/>
        <p:txBody>
          <a:bodyPr>
            <a:normAutofit/>
          </a:bodyPr>
          <a:lstStyle/>
          <a:p>
            <a:pPr eaLnBrk="1" hangingPunct="1">
              <a:lnSpc>
                <a:spcPct val="80000"/>
              </a:lnSpc>
            </a:pPr>
            <a:r>
              <a:rPr lang="hu-HU" altLang="hu-HU" dirty="0"/>
              <a:t>Keresést gyorsító segédstruktúra</a:t>
            </a:r>
          </a:p>
          <a:p>
            <a:pPr>
              <a:lnSpc>
                <a:spcPct val="80000"/>
              </a:lnSpc>
            </a:pPr>
            <a:r>
              <a:rPr lang="hu-HU" altLang="hu-HU" dirty="0"/>
              <a:t>Egy táblában több mezőre is lehet indexet készíteni</a:t>
            </a:r>
          </a:p>
          <a:p>
            <a:pPr>
              <a:lnSpc>
                <a:spcPct val="80000"/>
              </a:lnSpc>
            </a:pPr>
            <a:r>
              <a:rPr lang="hu-HU" altLang="hu-HU" dirty="0"/>
              <a:t>Egy indexet több mezőre is lehet építeni (összetett index)</a:t>
            </a:r>
          </a:p>
          <a:p>
            <a:pPr>
              <a:lnSpc>
                <a:spcPct val="80000"/>
              </a:lnSpc>
            </a:pPr>
            <a:r>
              <a:rPr lang="hu-HU" altLang="hu-HU" dirty="0" err="1"/>
              <a:t>Unique</a:t>
            </a:r>
            <a:r>
              <a:rPr lang="hu-HU" altLang="hu-HU" dirty="0"/>
              <a:t> és </a:t>
            </a:r>
            <a:r>
              <a:rPr lang="hu-HU" altLang="hu-HU" dirty="0" err="1"/>
              <a:t>non-unique</a:t>
            </a:r>
            <a:r>
              <a:rPr lang="hu-HU" altLang="hu-HU" dirty="0"/>
              <a:t> index</a:t>
            </a:r>
          </a:p>
          <a:p>
            <a:pPr>
              <a:lnSpc>
                <a:spcPct val="80000"/>
              </a:lnSpc>
            </a:pPr>
            <a:r>
              <a:rPr lang="hu-HU" altLang="hu-HU" dirty="0"/>
              <a:t>Fő fajtái:</a:t>
            </a:r>
          </a:p>
          <a:p>
            <a:pPr lvl="1">
              <a:lnSpc>
                <a:spcPct val="80000"/>
              </a:lnSpc>
            </a:pPr>
            <a:r>
              <a:rPr lang="hu-HU" altLang="hu-HU" dirty="0" err="1"/>
              <a:t>B-fa</a:t>
            </a:r>
            <a:r>
              <a:rPr lang="hu-HU" altLang="hu-HU" dirty="0"/>
              <a:t> index</a:t>
            </a:r>
          </a:p>
          <a:p>
            <a:pPr lvl="1">
              <a:lnSpc>
                <a:spcPct val="80000"/>
              </a:lnSpc>
            </a:pPr>
            <a:r>
              <a:rPr lang="hu-HU" altLang="hu-HU" dirty="0"/>
              <a:t>Bitmap index</a:t>
            </a:r>
          </a:p>
          <a:p>
            <a:pPr eaLnBrk="1" hangingPunct="1">
              <a:lnSpc>
                <a:spcPct val="80000"/>
              </a:lnSpc>
            </a:pPr>
            <a:endParaRPr lang="hu-HU" altLang="hu-HU" sz="2175" dirty="0"/>
          </a:p>
        </p:txBody>
      </p:sp>
    </p:spTree>
    <p:extLst>
      <p:ext uri="{BB962C8B-B14F-4D97-AF65-F5344CB8AC3E}">
        <p14:creationId xmlns:p14="http://schemas.microsoft.com/office/powerpoint/2010/main" val="355880456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Kép 2"/>
          <p:cNvPicPr>
            <a:picLocks noChangeAspect="1"/>
          </p:cNvPicPr>
          <p:nvPr/>
        </p:nvPicPr>
        <p:blipFill>
          <a:blip r:embed="rId3"/>
          <a:stretch>
            <a:fillRect/>
          </a:stretch>
        </p:blipFill>
        <p:spPr>
          <a:xfrm>
            <a:off x="266700" y="1475345"/>
            <a:ext cx="8746983" cy="4689959"/>
          </a:xfrm>
          <a:prstGeom prst="rect">
            <a:avLst/>
          </a:prstGeom>
        </p:spPr>
      </p:pic>
      <p:sp>
        <p:nvSpPr>
          <p:cNvPr id="5" name="Rectangle 29">
            <a:extLst>
              <a:ext uri="{FF2B5EF4-FFF2-40B4-BE49-F238E27FC236}">
                <a16:creationId xmlns:a16="http://schemas.microsoft.com/office/drawing/2014/main" id="{9C3C337C-BC63-4444-BDFF-F5F4E63BDCA3}"/>
              </a:ext>
            </a:extLst>
          </p:cNvPr>
          <p:cNvSpPr txBox="1">
            <a:spLocks noChangeArrowheads="1"/>
          </p:cNvSpPr>
          <p:nvPr/>
        </p:nvSpPr>
        <p:spPr>
          <a:xfrm>
            <a:off x="447989" y="260648"/>
            <a:ext cx="8012443" cy="720080"/>
          </a:xfrm>
          <a:prstGeom prst="rect">
            <a:avLst/>
          </a:prstGeom>
        </p:spPr>
        <p:txBody>
          <a:bodyPr>
            <a:normAutofit/>
          </a:bodyPr>
          <a:lstStyle>
            <a:lvl1pPr algn="l" defTabSz="914400" rtl="0" eaLnBrk="1" latinLnBrk="0" hangingPunct="1">
              <a:spcBef>
                <a:spcPct val="0"/>
              </a:spcBef>
              <a:buNone/>
              <a:defRPr sz="2400" b="1" kern="1200" cap="all" baseline="0">
                <a:solidFill>
                  <a:schemeClr val="bg1"/>
                </a:solidFill>
                <a:latin typeface="Arial" panose="020B0604020202020204" pitchFamily="34" charset="0"/>
                <a:ea typeface="+mj-ea"/>
                <a:cs typeface="Arial" panose="020B0604020202020204" pitchFamily="34" charset="0"/>
              </a:defRPr>
            </a:lvl1pPr>
          </a:lstStyle>
          <a:p>
            <a:r>
              <a:rPr lang="en-US" altLang="en-US"/>
              <a:t>Database Buffer Cache </a:t>
            </a:r>
            <a:r>
              <a:rPr lang="hu-HU" altLang="en-US"/>
              <a:t>: adatbázis puffer</a:t>
            </a:r>
            <a:endParaRPr lang="en-US" altLang="en-US" dirty="0"/>
          </a:p>
        </p:txBody>
      </p:sp>
    </p:spTree>
    <p:extLst>
      <p:ext uri="{BB962C8B-B14F-4D97-AF65-F5344CB8AC3E}">
        <p14:creationId xmlns:p14="http://schemas.microsoft.com/office/powerpoint/2010/main" val="17535535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349" name="Rectangle 29"/>
          <p:cNvSpPr>
            <a:spLocks noGrp="1" noChangeArrowheads="1"/>
          </p:cNvSpPr>
          <p:nvPr>
            <p:ph type="title"/>
          </p:nvPr>
        </p:nvSpPr>
        <p:spPr>
          <a:xfrm>
            <a:off x="447989" y="44624"/>
            <a:ext cx="8012443" cy="936104"/>
          </a:xfrm>
        </p:spPr>
        <p:txBody>
          <a:bodyPr>
            <a:normAutofit/>
          </a:bodyPr>
          <a:lstStyle/>
          <a:p>
            <a:r>
              <a:rPr lang="en-US" altLang="en-US" dirty="0"/>
              <a:t>Database Buffer Cache </a:t>
            </a:r>
            <a:r>
              <a:rPr lang="hu-HU" altLang="en-US" dirty="0"/>
              <a:t>: adatbázis puffer</a:t>
            </a:r>
            <a:endParaRPr lang="en-US" altLang="en-US" dirty="0"/>
          </a:p>
        </p:txBody>
      </p:sp>
      <p:sp>
        <p:nvSpPr>
          <p:cNvPr id="312350" name="Rectangle 30"/>
          <p:cNvSpPr>
            <a:spLocks noGrp="1" noChangeArrowheads="1"/>
          </p:cNvSpPr>
          <p:nvPr>
            <p:ph idx="1"/>
          </p:nvPr>
        </p:nvSpPr>
        <p:spPr/>
        <p:txBody>
          <a:bodyPr>
            <a:normAutofit fontScale="85000" lnSpcReduction="20000"/>
          </a:bodyPr>
          <a:lstStyle/>
          <a:p>
            <a:r>
              <a:rPr lang="hu-HU" altLang="en-US" dirty="0"/>
              <a:t>Az utoljára beolvasott blokkokat tárolja.</a:t>
            </a:r>
            <a:endParaRPr lang="en-US" altLang="en-US" dirty="0"/>
          </a:p>
          <a:p>
            <a:r>
              <a:rPr lang="hu-HU" altLang="en-US" dirty="0"/>
              <a:t>A mérete a</a:t>
            </a:r>
            <a:r>
              <a:rPr lang="en-US" altLang="en-US" dirty="0"/>
              <a:t> DB_BLOCK_SIZE</a:t>
            </a:r>
            <a:r>
              <a:rPr lang="hu-HU" altLang="en-US" dirty="0"/>
              <a:t> inicializáló paramétertől függ.</a:t>
            </a:r>
            <a:endParaRPr lang="en-US" altLang="en-US" dirty="0"/>
          </a:p>
          <a:p>
            <a:r>
              <a:rPr lang="hu-HU" altLang="en-US" dirty="0"/>
              <a:t>A pufferek számát a</a:t>
            </a:r>
            <a:r>
              <a:rPr lang="en-US" altLang="en-US" dirty="0"/>
              <a:t> DB_BLOCK_BUFFERS</a:t>
            </a:r>
            <a:r>
              <a:rPr lang="hu-HU" altLang="en-US" dirty="0"/>
              <a:t> adja meg.</a:t>
            </a:r>
          </a:p>
          <a:p>
            <a:r>
              <a:rPr lang="hu-HU" altLang="en-US" dirty="0"/>
              <a:t>Működése:</a:t>
            </a:r>
          </a:p>
          <a:p>
            <a:pPr lvl="1"/>
            <a:r>
              <a:rPr lang="hu-HU" altLang="en-US" dirty="0"/>
              <a:t>Amikor egy lekérdezést kell végrehajtani, a szerverfolyamat először megnézi, hogy a keresett blokk nincs-e itt. Ha nem találja a pufferben, csak akkor olvassa be a blokk másolatát az adatfájlból. </a:t>
            </a:r>
          </a:p>
          <a:p>
            <a:pPr lvl="1"/>
            <a:r>
              <a:rPr lang="hu-HU" altLang="en-US" dirty="0"/>
              <a:t>Ha már nincs hely a pufferben, akkor a legrégebben használt adatblokk helyére olvassa be az újat.</a:t>
            </a:r>
            <a:endParaRPr lang="en-US" altLang="en-US" dirty="0"/>
          </a:p>
        </p:txBody>
      </p:sp>
      <p:sp>
        <p:nvSpPr>
          <p:cNvPr id="312373" name="Text Box 53"/>
          <p:cNvSpPr txBox="1">
            <a:spLocks noChangeArrowheads="1"/>
          </p:cNvSpPr>
          <p:nvPr/>
        </p:nvSpPr>
        <p:spPr bwMode="auto">
          <a:xfrm>
            <a:off x="468313" y="5050027"/>
            <a:ext cx="8280400" cy="3248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1648" tIns="40824" rIns="81648" bIns="40824">
            <a:spAutoFit/>
          </a:bodyPr>
          <a:lstStyle>
            <a:lvl1pPr algn="l" defTabSz="228600">
              <a:spcBef>
                <a:spcPct val="0"/>
              </a:spcBef>
              <a:defRPr sz="2400">
                <a:solidFill>
                  <a:schemeClr val="tx1"/>
                </a:solidFill>
                <a:latin typeface="Times New Roman" panose="02020603050405020304" pitchFamily="18" charset="0"/>
              </a:defRPr>
            </a:lvl1pPr>
            <a:lvl2pPr marL="228600" algn="l" defTabSz="228600">
              <a:spcBef>
                <a:spcPct val="0"/>
              </a:spcBef>
              <a:defRPr sz="2400">
                <a:solidFill>
                  <a:schemeClr val="tx1"/>
                </a:solidFill>
                <a:latin typeface="Times New Roman" panose="02020603050405020304" pitchFamily="18" charset="0"/>
              </a:defRPr>
            </a:lvl2pPr>
            <a:lvl3pPr marL="457200" algn="l" defTabSz="228600">
              <a:spcBef>
                <a:spcPct val="0"/>
              </a:spcBef>
              <a:defRPr sz="2400">
                <a:solidFill>
                  <a:schemeClr val="tx1"/>
                </a:solidFill>
                <a:latin typeface="Times New Roman" panose="02020603050405020304" pitchFamily="18" charset="0"/>
              </a:defRPr>
            </a:lvl3pPr>
            <a:lvl4pPr marL="685800" algn="l" defTabSz="228600">
              <a:spcBef>
                <a:spcPct val="0"/>
              </a:spcBef>
              <a:defRPr sz="2400">
                <a:solidFill>
                  <a:schemeClr val="tx1"/>
                </a:solidFill>
                <a:latin typeface="Times New Roman" panose="02020603050405020304" pitchFamily="18" charset="0"/>
              </a:defRPr>
            </a:lvl4pPr>
            <a:lvl5pPr marL="914400" algn="l" defTabSz="228600">
              <a:spcBef>
                <a:spcPct val="0"/>
              </a:spcBef>
              <a:defRPr sz="2400">
                <a:solidFill>
                  <a:schemeClr val="tx1"/>
                </a:solidFill>
                <a:latin typeface="Times New Roman" panose="02020603050405020304" pitchFamily="18" charset="0"/>
              </a:defRPr>
            </a:lvl5pPr>
            <a:lvl6pPr marL="1371600" defTabSz="228600" fontAlgn="base">
              <a:spcBef>
                <a:spcPct val="0"/>
              </a:spcBef>
              <a:spcAft>
                <a:spcPct val="0"/>
              </a:spcAft>
              <a:defRPr sz="2400">
                <a:solidFill>
                  <a:schemeClr val="tx1"/>
                </a:solidFill>
                <a:latin typeface="Times New Roman" panose="02020603050405020304" pitchFamily="18" charset="0"/>
              </a:defRPr>
            </a:lvl6pPr>
            <a:lvl7pPr marL="1828800" defTabSz="228600" fontAlgn="base">
              <a:spcBef>
                <a:spcPct val="0"/>
              </a:spcBef>
              <a:spcAft>
                <a:spcPct val="0"/>
              </a:spcAft>
              <a:defRPr sz="2400">
                <a:solidFill>
                  <a:schemeClr val="tx1"/>
                </a:solidFill>
                <a:latin typeface="Times New Roman" panose="02020603050405020304" pitchFamily="18" charset="0"/>
              </a:defRPr>
            </a:lvl7pPr>
            <a:lvl8pPr marL="2286000" defTabSz="228600" fontAlgn="base">
              <a:spcBef>
                <a:spcPct val="0"/>
              </a:spcBef>
              <a:spcAft>
                <a:spcPct val="0"/>
              </a:spcAft>
              <a:defRPr sz="2400">
                <a:solidFill>
                  <a:schemeClr val="tx1"/>
                </a:solidFill>
                <a:latin typeface="Times New Roman" panose="02020603050405020304" pitchFamily="18" charset="0"/>
              </a:defRPr>
            </a:lvl8pPr>
            <a:lvl9pPr marL="2743200" defTabSz="228600" fontAlgn="base">
              <a:spcBef>
                <a:spcPct val="0"/>
              </a:spcBef>
              <a:spcAft>
                <a:spcPct val="0"/>
              </a:spcAft>
              <a:defRPr sz="2400">
                <a:solidFill>
                  <a:schemeClr val="tx1"/>
                </a:solidFill>
                <a:latin typeface="Times New Roman" panose="02020603050405020304" pitchFamily="18" charset="0"/>
              </a:defRPr>
            </a:lvl9pPr>
          </a:lstStyle>
          <a:p>
            <a:pPr algn="ctr">
              <a:spcBef>
                <a:spcPct val="50000"/>
              </a:spcBef>
              <a:buClr>
                <a:srgbClr val="FF0000"/>
              </a:buClr>
              <a:buFont typeface="Arial" panose="020B0604020202020204" pitchFamily="34" charset="0"/>
              <a:buNone/>
            </a:pPr>
            <a:endParaRPr lang="hu-HU" altLang="en-US" sz="1575" b="1">
              <a:solidFill>
                <a:srgbClr val="000000"/>
              </a:solidFill>
              <a:latin typeface="Arial" panose="020B0604020202020204" pitchFamily="34" charset="0"/>
            </a:endParaRPr>
          </a:p>
        </p:txBody>
      </p:sp>
    </p:spTree>
    <p:extLst>
      <p:ext uri="{BB962C8B-B14F-4D97-AF65-F5344CB8AC3E}">
        <p14:creationId xmlns:p14="http://schemas.microsoft.com/office/powerpoint/2010/main" val="4105470538"/>
      </p:ext>
    </p:extLst>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ím 4"/>
          <p:cNvSpPr>
            <a:spLocks noGrp="1"/>
          </p:cNvSpPr>
          <p:nvPr>
            <p:ph type="title"/>
          </p:nvPr>
        </p:nvSpPr>
        <p:spPr/>
        <p:txBody>
          <a:bodyPr/>
          <a:lstStyle/>
          <a:p>
            <a:r>
              <a:rPr lang="hu-HU" dirty="0" err="1"/>
              <a:t>Redo</a:t>
            </a:r>
            <a:r>
              <a:rPr lang="hu-HU" dirty="0"/>
              <a:t> Log </a:t>
            </a:r>
            <a:r>
              <a:rPr lang="hu-HU" dirty="0" err="1"/>
              <a:t>Buffer</a:t>
            </a:r>
            <a:endParaRPr lang="hu-HU" dirty="0"/>
          </a:p>
        </p:txBody>
      </p:sp>
      <p:sp>
        <p:nvSpPr>
          <p:cNvPr id="6" name="Tartalom helye 5"/>
          <p:cNvSpPr>
            <a:spLocks noGrp="1"/>
          </p:cNvSpPr>
          <p:nvPr>
            <p:ph idx="1"/>
          </p:nvPr>
        </p:nvSpPr>
        <p:spPr/>
        <p:txBody>
          <a:bodyPr>
            <a:normAutofit lnSpcReduction="10000"/>
          </a:bodyPr>
          <a:lstStyle/>
          <a:p>
            <a:r>
              <a:rPr lang="hu-HU" dirty="0" err="1"/>
              <a:t>Körpuffer</a:t>
            </a:r>
            <a:r>
              <a:rPr lang="hu-HU" dirty="0"/>
              <a:t> az SGA területen</a:t>
            </a:r>
          </a:p>
          <a:p>
            <a:r>
              <a:rPr lang="hu-HU" dirty="0"/>
              <a:t>Az adatbázisban végrehajtott módosításokról tárol információt</a:t>
            </a:r>
          </a:p>
          <a:p>
            <a:r>
              <a:rPr lang="hu-HU" dirty="0" err="1"/>
              <a:t>Redo</a:t>
            </a:r>
            <a:r>
              <a:rPr lang="hu-HU" dirty="0"/>
              <a:t> bejegyzéseket tartalmaz, amelyek lehetővé teszik a DML és DDL műveletek újbóli végrehajtását</a:t>
            </a:r>
          </a:p>
          <a:p>
            <a:pPr lvl="1"/>
            <a:r>
              <a:rPr lang="hu-HU" dirty="0"/>
              <a:t>hiba utáni helyreállítás</a:t>
            </a:r>
          </a:p>
          <a:p>
            <a:r>
              <a:rPr lang="hu-HU" dirty="0"/>
              <a:t>Tartalmát a log </a:t>
            </a:r>
            <a:r>
              <a:rPr lang="hu-HU" dirty="0" err="1"/>
              <a:t>writer</a:t>
            </a:r>
            <a:r>
              <a:rPr lang="hu-HU" dirty="0"/>
              <a:t> háttérfolyamat az aktív </a:t>
            </a:r>
            <a:r>
              <a:rPr lang="hu-HU" dirty="0" err="1"/>
              <a:t>redo</a:t>
            </a:r>
            <a:r>
              <a:rPr lang="hu-HU" dirty="0"/>
              <a:t> log fájlba írja</a:t>
            </a:r>
          </a:p>
        </p:txBody>
      </p:sp>
    </p:spTree>
    <p:extLst>
      <p:ext uri="{BB962C8B-B14F-4D97-AF65-F5344CB8AC3E}">
        <p14:creationId xmlns:p14="http://schemas.microsoft.com/office/powerpoint/2010/main" val="177886898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380" name="Rectangle 12"/>
          <p:cNvSpPr>
            <a:spLocks noGrp="1" noChangeArrowheads="1"/>
          </p:cNvSpPr>
          <p:nvPr>
            <p:ph type="title"/>
          </p:nvPr>
        </p:nvSpPr>
        <p:spPr/>
        <p:txBody>
          <a:bodyPr>
            <a:normAutofit/>
          </a:bodyPr>
          <a:lstStyle/>
          <a:p>
            <a:r>
              <a:rPr lang="en-US" altLang="en-US" dirty="0"/>
              <a:t>Program Global Area</a:t>
            </a:r>
          </a:p>
        </p:txBody>
      </p:sp>
      <p:sp>
        <p:nvSpPr>
          <p:cNvPr id="314381" name="Rectangle 13"/>
          <p:cNvSpPr>
            <a:spLocks noGrp="1" noChangeArrowheads="1"/>
          </p:cNvSpPr>
          <p:nvPr>
            <p:ph idx="1"/>
          </p:nvPr>
        </p:nvSpPr>
        <p:spPr/>
        <p:txBody>
          <a:bodyPr>
            <a:normAutofit lnSpcReduction="10000"/>
          </a:bodyPr>
          <a:lstStyle/>
          <a:p>
            <a:r>
              <a:rPr lang="hu-HU" altLang="en-US" sz="2400" dirty="0"/>
              <a:t>Nincs megosztva a folyamatok között, csak a hozzá tartozó szerverfolyamat írhatja</a:t>
            </a:r>
          </a:p>
          <a:p>
            <a:r>
              <a:rPr lang="hu-HU" altLang="en-US" sz="2400" dirty="0"/>
              <a:t>A szerver folyamat indulásakor foglalja le ezt a területet, befejezéskor pedig felszabadítja</a:t>
            </a:r>
            <a:r>
              <a:rPr lang="hu-HU" altLang="en-US" sz="2400" dirty="0" smtClean="0"/>
              <a:t>.</a:t>
            </a:r>
          </a:p>
          <a:p>
            <a:r>
              <a:rPr lang="hu-HU" altLang="en-US" sz="2400" dirty="0"/>
              <a:t>A</a:t>
            </a:r>
            <a:r>
              <a:rPr lang="en-US" altLang="en-US" sz="2400" dirty="0"/>
              <a:t> PGA </a:t>
            </a:r>
            <a:r>
              <a:rPr lang="hu-HU" altLang="en-US" sz="2400" dirty="0"/>
              <a:t>általában a következőkből áll:</a:t>
            </a:r>
            <a:endParaRPr lang="en-US" altLang="en-US" sz="2400" dirty="0"/>
          </a:p>
          <a:p>
            <a:pPr lvl="1"/>
            <a:r>
              <a:rPr lang="en-US" altLang="en-US" sz="2200" dirty="0"/>
              <a:t>Private SQL area: </a:t>
            </a:r>
            <a:r>
              <a:rPr lang="hu-HU" altLang="en-US" sz="2200" dirty="0"/>
              <a:t>Futási időben szükséges memóriaszerkezeteket, adatokat, hozzárendelési információkat tartalmaz</a:t>
            </a:r>
            <a:r>
              <a:rPr lang="en-US" altLang="en-US" sz="2200" dirty="0"/>
              <a:t>. </a:t>
            </a:r>
            <a:endParaRPr lang="hu-HU" altLang="en-US" sz="2200" dirty="0"/>
          </a:p>
          <a:p>
            <a:pPr lvl="2"/>
            <a:r>
              <a:rPr lang="hu-HU" altLang="en-US" sz="1900" dirty="0"/>
              <a:t>Memória-intenzív műveletekhez (rendezés, csoportosítás, </a:t>
            </a:r>
            <a:r>
              <a:rPr lang="hu-HU" altLang="en-US" sz="1900" dirty="0" err="1"/>
              <a:t>join</a:t>
            </a:r>
            <a:r>
              <a:rPr lang="hu-HU" altLang="en-US" sz="1900" dirty="0"/>
              <a:t>)  szükséges terület </a:t>
            </a:r>
          </a:p>
          <a:p>
            <a:pPr lvl="1"/>
            <a:r>
              <a:rPr lang="en-US" altLang="en-US" sz="2200" dirty="0"/>
              <a:t>Session memory: </a:t>
            </a:r>
            <a:r>
              <a:rPr lang="hu-HU" altLang="en-US" sz="2200" dirty="0"/>
              <a:t>A munkamenethez (session) tartozó információk, változók tárolásához szükséges terület.</a:t>
            </a:r>
          </a:p>
          <a:p>
            <a:pPr lvl="2"/>
            <a:r>
              <a:rPr lang="hu-HU" altLang="en-US" sz="1900" dirty="0"/>
              <a:t>Információ a munkamenetről (pl. jogosultságok, statisztikák)</a:t>
            </a:r>
            <a:endParaRPr lang="en-US" altLang="en-US" sz="1900" dirty="0"/>
          </a:p>
          <a:p>
            <a:endParaRPr lang="en-US" altLang="en-US" sz="2400" dirty="0"/>
          </a:p>
        </p:txBody>
      </p:sp>
    </p:spTree>
    <p:extLst>
      <p:ext uri="{BB962C8B-B14F-4D97-AF65-F5344CB8AC3E}">
        <p14:creationId xmlns:p14="http://schemas.microsoft.com/office/powerpoint/2010/main" val="1551793501"/>
      </p:ext>
    </p:extLst>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ím 4"/>
          <p:cNvSpPr>
            <a:spLocks noGrp="1"/>
          </p:cNvSpPr>
          <p:nvPr>
            <p:ph type="title"/>
          </p:nvPr>
        </p:nvSpPr>
        <p:spPr/>
        <p:txBody>
          <a:bodyPr/>
          <a:lstStyle/>
          <a:p>
            <a:r>
              <a:rPr lang="hu-HU" dirty="0"/>
              <a:t>Folyamatok (</a:t>
            </a:r>
            <a:r>
              <a:rPr lang="hu-HU" dirty="0" err="1"/>
              <a:t>process-ek</a:t>
            </a:r>
            <a:r>
              <a:rPr lang="hu-HU" dirty="0"/>
              <a:t>)</a:t>
            </a:r>
          </a:p>
        </p:txBody>
      </p:sp>
      <p:sp>
        <p:nvSpPr>
          <p:cNvPr id="6" name="Tartalom helye 5"/>
          <p:cNvSpPr>
            <a:spLocks noGrp="1"/>
          </p:cNvSpPr>
          <p:nvPr>
            <p:ph idx="1"/>
          </p:nvPr>
        </p:nvSpPr>
        <p:spPr>
          <a:xfrm>
            <a:off x="467011" y="1916833"/>
            <a:ext cx="8425470" cy="3573886"/>
          </a:xfrm>
        </p:spPr>
        <p:txBody>
          <a:bodyPr>
            <a:normAutofit fontScale="85000" lnSpcReduction="10000"/>
          </a:bodyPr>
          <a:lstStyle/>
          <a:p>
            <a:r>
              <a:rPr lang="hu-HU" dirty="0"/>
              <a:t>Felhasználói folyamat (</a:t>
            </a:r>
            <a:r>
              <a:rPr lang="hu-HU" b="1" dirty="0" err="1"/>
              <a:t>User</a:t>
            </a:r>
            <a:r>
              <a:rPr lang="hu-HU" b="1" dirty="0"/>
              <a:t> </a:t>
            </a:r>
            <a:r>
              <a:rPr lang="hu-HU" b="1" dirty="0" err="1"/>
              <a:t>process</a:t>
            </a:r>
            <a:r>
              <a:rPr lang="hu-HU" dirty="0"/>
              <a:t>)</a:t>
            </a:r>
          </a:p>
          <a:p>
            <a:r>
              <a:rPr lang="hu-HU" dirty="0"/>
              <a:t>Adatbázis folyamatok (</a:t>
            </a:r>
            <a:r>
              <a:rPr lang="hu-HU" dirty="0" err="1"/>
              <a:t>Database</a:t>
            </a:r>
            <a:r>
              <a:rPr lang="hu-HU" dirty="0"/>
              <a:t> </a:t>
            </a:r>
            <a:r>
              <a:rPr lang="hu-HU" dirty="0" err="1"/>
              <a:t>processes</a:t>
            </a:r>
            <a:r>
              <a:rPr lang="hu-HU" dirty="0"/>
              <a:t>)</a:t>
            </a:r>
          </a:p>
          <a:p>
            <a:pPr lvl="1"/>
            <a:r>
              <a:rPr lang="hu-HU" b="1" dirty="0"/>
              <a:t>szerver folyamatok </a:t>
            </a:r>
            <a:r>
              <a:rPr lang="hu-HU" dirty="0"/>
              <a:t>(a felhasználói munkamenet indulásakor jön létre)</a:t>
            </a:r>
          </a:p>
          <a:p>
            <a:pPr lvl="1"/>
            <a:r>
              <a:rPr lang="hu-HU" b="1" dirty="0"/>
              <a:t>háttérfolyamatok</a:t>
            </a:r>
            <a:r>
              <a:rPr lang="hu-HU" dirty="0"/>
              <a:t> (a példánnyal együtt indulnak el)</a:t>
            </a:r>
          </a:p>
          <a:p>
            <a:r>
              <a:rPr lang="hu-HU" dirty="0" err="1"/>
              <a:t>Daemonok</a:t>
            </a:r>
            <a:r>
              <a:rPr lang="hu-HU" dirty="0"/>
              <a:t>, alkalmazás folyamatok</a:t>
            </a:r>
          </a:p>
          <a:p>
            <a:pPr lvl="1"/>
            <a:r>
              <a:rPr lang="hu-HU" dirty="0"/>
              <a:t>nem adatbázis-specifikus folyamatok</a:t>
            </a:r>
          </a:p>
          <a:p>
            <a:pPr lvl="1"/>
            <a:r>
              <a:rPr lang="hu-HU" dirty="0"/>
              <a:t>pl. hálózati kommunikáció kezelése</a:t>
            </a:r>
          </a:p>
          <a:p>
            <a:pPr lvl="1"/>
            <a:endParaRPr lang="hu-HU" dirty="0"/>
          </a:p>
        </p:txBody>
      </p:sp>
    </p:spTree>
    <p:extLst>
      <p:ext uri="{BB962C8B-B14F-4D97-AF65-F5344CB8AC3E}">
        <p14:creationId xmlns:p14="http://schemas.microsoft.com/office/powerpoint/2010/main" val="175170590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ím 2"/>
          <p:cNvSpPr>
            <a:spLocks noGrp="1"/>
          </p:cNvSpPr>
          <p:nvPr>
            <p:ph type="title"/>
          </p:nvPr>
        </p:nvSpPr>
        <p:spPr/>
        <p:txBody>
          <a:bodyPr/>
          <a:lstStyle/>
          <a:p>
            <a:r>
              <a:rPr lang="hu-HU" dirty="0"/>
              <a:t>Folyamatok (</a:t>
            </a:r>
            <a:r>
              <a:rPr lang="hu-HU" dirty="0" err="1"/>
              <a:t>process-ek</a:t>
            </a:r>
            <a:r>
              <a:rPr lang="hu-HU" dirty="0"/>
              <a:t>)</a:t>
            </a:r>
          </a:p>
        </p:txBody>
      </p:sp>
      <p:sp>
        <p:nvSpPr>
          <p:cNvPr id="403459" name="Rectangle 3"/>
          <p:cNvSpPr>
            <a:spLocks noGrp="1" noChangeArrowheads="1"/>
          </p:cNvSpPr>
          <p:nvPr>
            <p:ph idx="1"/>
          </p:nvPr>
        </p:nvSpPr>
        <p:spPr/>
        <p:txBody>
          <a:bodyPr>
            <a:normAutofit fontScale="92500" lnSpcReduction="20000"/>
          </a:bodyPr>
          <a:lstStyle/>
          <a:p>
            <a:pPr marL="264354" lvl="1" indent="-203624"/>
            <a:r>
              <a:rPr lang="hu-HU" altLang="en-US" dirty="0"/>
              <a:t>Az </a:t>
            </a:r>
            <a:r>
              <a:rPr lang="en-US" altLang="en-US" dirty="0"/>
              <a:t>Oracle </a:t>
            </a:r>
            <a:r>
              <a:rPr lang="hu-HU" altLang="en-US" dirty="0"/>
              <a:t>egy példány indításakor háttérfolyamatokat is elindít, amelyek kommunikálnak egymással és az operációs rendszerrel.</a:t>
            </a:r>
          </a:p>
          <a:p>
            <a:pPr marL="264354" lvl="1" indent="-203624"/>
            <a:r>
              <a:rPr lang="hu-HU" altLang="en-US" dirty="0"/>
              <a:t>Amikor egy alkalmazás vagy Oracle eszköz (mint például az </a:t>
            </a:r>
            <a:r>
              <a:rPr lang="en-US" altLang="en-US" dirty="0"/>
              <a:t>Enterprise Manager</a:t>
            </a:r>
            <a:r>
              <a:rPr lang="hu-HU" altLang="en-US" dirty="0"/>
              <a:t>) kapcsolódik az adatbázishoz, akkor az</a:t>
            </a:r>
            <a:r>
              <a:rPr lang="en-US" altLang="en-US" dirty="0"/>
              <a:t> Oracle s</a:t>
            </a:r>
            <a:r>
              <a:rPr lang="hu-HU" altLang="en-US" dirty="0" err="1"/>
              <a:t>zerver</a:t>
            </a:r>
            <a:r>
              <a:rPr lang="hu-HU" altLang="en-US" dirty="0"/>
              <a:t> elindít egy szerverfolyamatot, amely lehetővé teszi az alkalmazás utasításainak végrehajtását.</a:t>
            </a:r>
            <a:r>
              <a:rPr lang="en-US" altLang="en-US" dirty="0"/>
              <a:t> </a:t>
            </a:r>
          </a:p>
          <a:p>
            <a:pPr marL="264354" lvl="1" indent="-203624"/>
            <a:r>
              <a:rPr lang="hu-HU" altLang="en-US" dirty="0"/>
              <a:t>A háttérfolyamatok kezelik a memóriát, puffereket, végrehajtják az írási, olvasási műveleteket a lemezen, karbantartásokat végeznek.</a:t>
            </a:r>
            <a:r>
              <a:rPr lang="en-US" altLang="en-US" dirty="0"/>
              <a:t> </a:t>
            </a:r>
            <a:endParaRPr lang="hu-HU" altLang="en-US" dirty="0"/>
          </a:p>
        </p:txBody>
      </p:sp>
    </p:spTree>
    <p:extLst>
      <p:ext uri="{BB962C8B-B14F-4D97-AF65-F5344CB8AC3E}">
        <p14:creationId xmlns:p14="http://schemas.microsoft.com/office/powerpoint/2010/main" val="245642126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ím 2"/>
          <p:cNvSpPr>
            <a:spLocks noGrp="1"/>
          </p:cNvSpPr>
          <p:nvPr>
            <p:ph type="title"/>
          </p:nvPr>
        </p:nvSpPr>
        <p:spPr>
          <a:xfrm>
            <a:off x="447989" y="44624"/>
            <a:ext cx="7076339" cy="936104"/>
          </a:xfrm>
        </p:spPr>
        <p:txBody>
          <a:bodyPr/>
          <a:lstStyle/>
          <a:p>
            <a:r>
              <a:rPr lang="hu-HU" dirty="0"/>
              <a:t>A legfontosabb háttérfolyamatok</a:t>
            </a:r>
          </a:p>
        </p:txBody>
      </p:sp>
      <p:sp>
        <p:nvSpPr>
          <p:cNvPr id="403459" name="Rectangle 3"/>
          <p:cNvSpPr>
            <a:spLocks noGrp="1" noChangeArrowheads="1"/>
          </p:cNvSpPr>
          <p:nvPr>
            <p:ph idx="1"/>
          </p:nvPr>
        </p:nvSpPr>
        <p:spPr>
          <a:xfrm>
            <a:off x="628651" y="1556792"/>
            <a:ext cx="8102353" cy="4752528"/>
          </a:xfrm>
        </p:spPr>
        <p:txBody>
          <a:bodyPr>
            <a:normAutofit fontScale="77500" lnSpcReduction="20000"/>
          </a:bodyPr>
          <a:lstStyle/>
          <a:p>
            <a:r>
              <a:rPr lang="en-US" altLang="en-US" dirty="0"/>
              <a:t>Database writer (</a:t>
            </a:r>
            <a:r>
              <a:rPr lang="en-US" altLang="en-US" dirty="0" err="1"/>
              <a:t>DBWn</a:t>
            </a:r>
            <a:r>
              <a:rPr lang="en-US" altLang="en-US" dirty="0"/>
              <a:t>): </a:t>
            </a:r>
            <a:r>
              <a:rPr lang="hu-HU" altLang="en-US" dirty="0"/>
              <a:t>Az </a:t>
            </a:r>
            <a:r>
              <a:rPr lang="hu-HU" altLang="en-US" dirty="0" err="1"/>
              <a:t>adatpufferből</a:t>
            </a:r>
            <a:r>
              <a:rPr lang="hu-HU" altLang="en-US" dirty="0"/>
              <a:t> (</a:t>
            </a:r>
            <a:r>
              <a:rPr lang="hu-HU" altLang="en-US" dirty="0" err="1"/>
              <a:t>database</a:t>
            </a:r>
            <a:r>
              <a:rPr lang="hu-HU" altLang="en-US" dirty="0"/>
              <a:t> </a:t>
            </a:r>
            <a:r>
              <a:rPr lang="hu-HU" altLang="en-US" dirty="0" err="1"/>
              <a:t>buffer</a:t>
            </a:r>
            <a:r>
              <a:rPr lang="hu-HU" altLang="en-US" dirty="0"/>
              <a:t> cache) kiírja lemezre, egy adatfájlba a módosított blokkokat</a:t>
            </a:r>
            <a:endParaRPr lang="en-US" altLang="en-US" dirty="0"/>
          </a:p>
          <a:p>
            <a:r>
              <a:rPr lang="en-US" altLang="en-US" dirty="0"/>
              <a:t>Log writer (LGWR): </a:t>
            </a:r>
            <a:r>
              <a:rPr lang="hu-HU" altLang="en-US" dirty="0"/>
              <a:t>A </a:t>
            </a:r>
            <a:r>
              <a:rPr lang="hu-HU" altLang="en-US" dirty="0" err="1"/>
              <a:t>Redo</a:t>
            </a:r>
            <a:r>
              <a:rPr lang="hu-HU" altLang="en-US" dirty="0"/>
              <a:t> log </a:t>
            </a:r>
            <a:r>
              <a:rPr lang="hu-HU" altLang="en-US" dirty="0" err="1"/>
              <a:t>buffer</a:t>
            </a:r>
            <a:r>
              <a:rPr lang="hu-HU" altLang="en-US" dirty="0"/>
              <a:t> bejegyzéseit írja ki a lemezre a  </a:t>
            </a:r>
            <a:r>
              <a:rPr lang="hu-HU" altLang="en-US" dirty="0" err="1"/>
              <a:t>Redo</a:t>
            </a:r>
            <a:r>
              <a:rPr lang="hu-HU" altLang="en-US" dirty="0"/>
              <a:t> napló fájl(ok)</a:t>
            </a:r>
            <a:r>
              <a:rPr lang="hu-HU" altLang="en-US" dirty="0" err="1"/>
              <a:t>ba</a:t>
            </a:r>
            <a:endParaRPr lang="en-US" altLang="en-US" dirty="0"/>
          </a:p>
          <a:p>
            <a:r>
              <a:rPr lang="en-US" altLang="en-US" dirty="0"/>
              <a:t>System monitor (SMON): </a:t>
            </a:r>
            <a:r>
              <a:rPr lang="hu-HU" altLang="en-US" dirty="0"/>
              <a:t>Adatbázis karbantartási feladatok (pl. katasztrófa utáni helyreállítás, </a:t>
            </a:r>
            <a:r>
              <a:rPr lang="hu-HU" altLang="en-US" dirty="0" err="1"/>
              <a:t>undo</a:t>
            </a:r>
            <a:r>
              <a:rPr lang="hu-HU" altLang="en-US" dirty="0"/>
              <a:t> és </a:t>
            </a:r>
            <a:r>
              <a:rPr lang="hu-HU" altLang="en-US" dirty="0" err="1"/>
              <a:t>temp</a:t>
            </a:r>
            <a:r>
              <a:rPr lang="hu-HU" altLang="en-US" dirty="0"/>
              <a:t> táblaterek karbantartása, inkonzisztens állapotú adatszótár tisztítása)</a:t>
            </a:r>
            <a:endParaRPr lang="en-US" altLang="en-US" dirty="0"/>
          </a:p>
          <a:p>
            <a:r>
              <a:rPr lang="en-US" altLang="en-US" dirty="0"/>
              <a:t>Process monitor (PMON): </a:t>
            </a:r>
            <a:r>
              <a:rPr lang="hu-HU" altLang="en-US" dirty="0"/>
              <a:t>Monitorozza a többi háttérfolyamatot, szükség esetén elindítja és leállítja őket; ha egy folyamat vagy munkamenet megszakad, akkor elvégzi a szükséges takarítást</a:t>
            </a:r>
            <a:endParaRPr lang="en-US" altLang="en-US" dirty="0"/>
          </a:p>
        </p:txBody>
      </p:sp>
    </p:spTree>
    <p:extLst>
      <p:ext uri="{BB962C8B-B14F-4D97-AF65-F5344CB8AC3E}">
        <p14:creationId xmlns:p14="http://schemas.microsoft.com/office/powerpoint/2010/main" val="379498280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normAutofit/>
          </a:bodyPr>
          <a:lstStyle/>
          <a:p>
            <a:r>
              <a:rPr lang="hu-HU" altLang="en-US" dirty="0"/>
              <a:t>DB </a:t>
            </a:r>
            <a:r>
              <a:rPr lang="hu-HU" altLang="en-US" dirty="0" err="1"/>
              <a:t>transactions</a:t>
            </a:r>
            <a:endParaRPr lang="hu-HU" dirty="0"/>
          </a:p>
        </p:txBody>
      </p:sp>
      <p:sp>
        <p:nvSpPr>
          <p:cNvPr id="4" name="Tartalom helye 2"/>
          <p:cNvSpPr>
            <a:spLocks noGrp="1"/>
          </p:cNvSpPr>
          <p:nvPr>
            <p:ph idx="1"/>
          </p:nvPr>
        </p:nvSpPr>
        <p:spPr>
          <a:xfrm>
            <a:off x="179512" y="2132856"/>
            <a:ext cx="8784976" cy="3993307"/>
          </a:xfrm>
        </p:spPr>
        <p:txBody>
          <a:bodyPr>
            <a:normAutofit/>
          </a:bodyPr>
          <a:lstStyle/>
          <a:p>
            <a:pPr marL="0" indent="0">
              <a:lnSpc>
                <a:spcPct val="80000"/>
              </a:lnSpc>
              <a:buNone/>
            </a:pPr>
            <a:r>
              <a:rPr lang="hu-HU" altLang="hu-HU" sz="4400" dirty="0" smtClean="0"/>
              <a:t>4. témakör: </a:t>
            </a:r>
            <a:r>
              <a:rPr lang="hu-HU" altLang="en-US" sz="4400" dirty="0" smtClean="0"/>
              <a:t>Adatbázis</a:t>
            </a:r>
            <a:r>
              <a:rPr lang="hu-HU" altLang="en-US" sz="5400" dirty="0"/>
              <a:t> </a:t>
            </a:r>
            <a:r>
              <a:rPr lang="hu-HU" altLang="en-US" sz="4400" dirty="0"/>
              <a:t>t</a:t>
            </a:r>
            <a:r>
              <a:rPr lang="hu-HU" altLang="en-US" sz="4400" dirty="0" smtClean="0"/>
              <a:t>ranzakciók</a:t>
            </a:r>
            <a:endParaRPr lang="hu-HU" altLang="en-US" sz="4400" dirty="0"/>
          </a:p>
          <a:p>
            <a:pPr marL="0" indent="0">
              <a:lnSpc>
                <a:spcPct val="80000"/>
              </a:lnSpc>
              <a:buNone/>
            </a:pPr>
            <a:endParaRPr lang="hu-HU" altLang="hu-HU" sz="4400" dirty="0"/>
          </a:p>
        </p:txBody>
      </p:sp>
    </p:spTree>
    <p:extLst>
      <p:ext uri="{BB962C8B-B14F-4D97-AF65-F5344CB8AC3E}">
        <p14:creationId xmlns:p14="http://schemas.microsoft.com/office/powerpoint/2010/main" val="194395643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a:xfrm>
            <a:off x="457200" y="33068"/>
            <a:ext cx="8229600" cy="728932"/>
          </a:xfrm>
        </p:spPr>
        <p:txBody>
          <a:bodyPr>
            <a:normAutofit/>
          </a:bodyPr>
          <a:lstStyle/>
          <a:p>
            <a:r>
              <a:rPr lang="hu-HU" altLang="en-US" dirty="0"/>
              <a:t>DB </a:t>
            </a:r>
            <a:r>
              <a:rPr lang="hu-HU" altLang="en-US" dirty="0" err="1"/>
              <a:t>transactions</a:t>
            </a:r>
            <a:endParaRPr lang="hu-HU" dirty="0"/>
          </a:p>
        </p:txBody>
      </p:sp>
      <p:pic>
        <p:nvPicPr>
          <p:cNvPr id="5" name="Kép 4"/>
          <p:cNvPicPr>
            <a:picLocks noChangeAspect="1"/>
          </p:cNvPicPr>
          <p:nvPr/>
        </p:nvPicPr>
        <p:blipFill>
          <a:blip r:embed="rId2"/>
          <a:stretch>
            <a:fillRect/>
          </a:stretch>
        </p:blipFill>
        <p:spPr>
          <a:xfrm>
            <a:off x="647700" y="2305050"/>
            <a:ext cx="7848600" cy="4552950"/>
          </a:xfrm>
          <a:prstGeom prst="rect">
            <a:avLst/>
          </a:prstGeom>
        </p:spPr>
      </p:pic>
      <p:sp>
        <p:nvSpPr>
          <p:cNvPr id="6" name="Tartalom helye 2"/>
          <p:cNvSpPr>
            <a:spLocks noGrp="1"/>
          </p:cNvSpPr>
          <p:nvPr>
            <p:ph idx="1"/>
          </p:nvPr>
        </p:nvSpPr>
        <p:spPr>
          <a:xfrm>
            <a:off x="457200" y="1196752"/>
            <a:ext cx="8229600" cy="1470248"/>
          </a:xfrm>
        </p:spPr>
        <p:txBody>
          <a:bodyPr>
            <a:normAutofit fontScale="85000" lnSpcReduction="10000"/>
          </a:bodyPr>
          <a:lstStyle/>
          <a:p>
            <a:r>
              <a:rPr lang="en-US" altLang="en-US" dirty="0">
                <a:latin typeface="Arial" panose="020B0604020202020204" pitchFamily="34" charset="0"/>
              </a:rPr>
              <a:t>A transaction can be defined as a group of tasks</a:t>
            </a:r>
            <a:endParaRPr lang="hu-HU" altLang="en-US" dirty="0">
              <a:latin typeface="Arial" panose="020B0604020202020204" pitchFamily="34" charset="0"/>
            </a:endParaRPr>
          </a:p>
          <a:p>
            <a:r>
              <a:rPr lang="en-US" altLang="en-US" dirty="0">
                <a:latin typeface="Arial" panose="020B0604020202020204" pitchFamily="34" charset="0"/>
              </a:rPr>
              <a:t>A single task is the minimum processing unit</a:t>
            </a:r>
            <a:r>
              <a:rPr lang="hu-HU" altLang="en-US" dirty="0">
                <a:latin typeface="Arial" panose="020B0604020202020204" pitchFamily="34" charset="0"/>
              </a:rPr>
              <a:t> </a:t>
            </a:r>
            <a:r>
              <a:rPr lang="en-US" altLang="en-US" dirty="0">
                <a:latin typeface="Arial" panose="020B0604020202020204" pitchFamily="34" charset="0"/>
              </a:rPr>
              <a:t>which cannot be divided further</a:t>
            </a:r>
            <a:endParaRPr lang="hu-HU" altLang="en-US" dirty="0">
              <a:latin typeface="Arial" panose="020B0604020202020204" pitchFamily="34" charset="0"/>
            </a:endParaRPr>
          </a:p>
        </p:txBody>
      </p:sp>
      <p:sp>
        <p:nvSpPr>
          <p:cNvPr id="3" name="Dia számának helye 2"/>
          <p:cNvSpPr>
            <a:spLocks noGrp="1"/>
          </p:cNvSpPr>
          <p:nvPr>
            <p:ph type="sldNum" sz="quarter" idx="12"/>
          </p:nvPr>
        </p:nvSpPr>
        <p:spPr/>
        <p:txBody>
          <a:bodyPr/>
          <a:lstStyle/>
          <a:p>
            <a:fld id="{B5A80938-F344-4CFD-9369-D4D5E491A5E1}" type="slidenum">
              <a:rPr lang="en-US" smtClean="0"/>
              <a:t>48</a:t>
            </a:fld>
            <a:endParaRPr lang="en-US"/>
          </a:p>
        </p:txBody>
      </p:sp>
    </p:spTree>
    <p:extLst>
      <p:ext uri="{BB962C8B-B14F-4D97-AF65-F5344CB8AC3E}">
        <p14:creationId xmlns:p14="http://schemas.microsoft.com/office/powerpoint/2010/main" val="135922242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altLang="en-US"/>
              <a:t>DB transactions</a:t>
            </a:r>
            <a:endParaRPr lang="hu-HU"/>
          </a:p>
        </p:txBody>
      </p:sp>
      <p:sp>
        <p:nvSpPr>
          <p:cNvPr id="3" name="Tartalom helye 2"/>
          <p:cNvSpPr>
            <a:spLocks noGrp="1"/>
          </p:cNvSpPr>
          <p:nvPr>
            <p:ph idx="1"/>
          </p:nvPr>
        </p:nvSpPr>
        <p:spPr>
          <a:xfrm>
            <a:off x="457200" y="1295400"/>
            <a:ext cx="8229600" cy="5334000"/>
          </a:xfrm>
        </p:spPr>
        <p:txBody>
          <a:bodyPr>
            <a:normAutofit fontScale="92500" lnSpcReduction="20000"/>
          </a:bodyPr>
          <a:lstStyle/>
          <a:p>
            <a:r>
              <a:rPr lang="en-US" dirty="0" smtClean="0"/>
              <a:t>The </a:t>
            </a:r>
            <a:r>
              <a:rPr lang="en-US" dirty="0"/>
              <a:t>transaction is executed as a single unit </a:t>
            </a:r>
            <a:endParaRPr lang="hu-HU" dirty="0"/>
          </a:p>
          <a:p>
            <a:r>
              <a:rPr lang="en-US" dirty="0" smtClean="0"/>
              <a:t>A </a:t>
            </a:r>
            <a:r>
              <a:rPr lang="en-US" dirty="0"/>
              <a:t>successful transaction can change the database from one CONSISTENT STATE to another </a:t>
            </a:r>
            <a:endParaRPr lang="hu-HU" dirty="0"/>
          </a:p>
          <a:p>
            <a:r>
              <a:rPr lang="en-US" dirty="0"/>
              <a:t>DBMS transactions must be atomic, consistent, isolated and durable</a:t>
            </a:r>
            <a:endParaRPr lang="hu-HU" dirty="0"/>
          </a:p>
          <a:p>
            <a:r>
              <a:rPr lang="en-US" dirty="0"/>
              <a:t>A transaction is a program unit whose execution may or may not change the contents of a database. </a:t>
            </a:r>
            <a:endParaRPr lang="hu-HU" dirty="0"/>
          </a:p>
          <a:p>
            <a:r>
              <a:rPr lang="en-US" dirty="0"/>
              <a:t>If the database operations do not update the database but only retrieve data, this type of transaction is called a read-only transaction. </a:t>
            </a:r>
            <a:endParaRPr lang="hu-HU" dirty="0"/>
          </a:p>
          <a:p>
            <a:pPr marL="0" indent="0">
              <a:buNone/>
            </a:pPr>
            <a:endParaRPr lang="hu-HU" dirty="0"/>
          </a:p>
        </p:txBody>
      </p:sp>
      <p:sp>
        <p:nvSpPr>
          <p:cNvPr id="4" name="Dia számának helye 3"/>
          <p:cNvSpPr>
            <a:spLocks noGrp="1"/>
          </p:cNvSpPr>
          <p:nvPr>
            <p:ph type="sldNum" sz="quarter" idx="12"/>
          </p:nvPr>
        </p:nvSpPr>
        <p:spPr/>
        <p:txBody>
          <a:bodyPr/>
          <a:lstStyle/>
          <a:p>
            <a:fld id="{B5A80938-F344-4CFD-9369-D4D5E491A5E1}" type="slidenum">
              <a:rPr lang="en-US" smtClean="0"/>
              <a:t>49</a:t>
            </a:fld>
            <a:endParaRPr lang="en-US"/>
          </a:p>
        </p:txBody>
      </p:sp>
    </p:spTree>
    <p:extLst>
      <p:ext uri="{BB962C8B-B14F-4D97-AF65-F5344CB8AC3E}">
        <p14:creationId xmlns:p14="http://schemas.microsoft.com/office/powerpoint/2010/main" val="21525612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Cím 1"/>
          <p:cNvSpPr>
            <a:spLocks noGrp="1"/>
          </p:cNvSpPr>
          <p:nvPr>
            <p:ph type="title"/>
          </p:nvPr>
        </p:nvSpPr>
        <p:spPr/>
        <p:txBody>
          <a:bodyPr/>
          <a:lstStyle/>
          <a:p>
            <a:pPr eaLnBrk="1" hangingPunct="1"/>
            <a:r>
              <a:rPr lang="hu-HU" altLang="hu-HU" sz="3225"/>
              <a:t>Indexek</a:t>
            </a:r>
          </a:p>
        </p:txBody>
      </p:sp>
      <p:sp>
        <p:nvSpPr>
          <p:cNvPr id="50179" name="Tartalom helye 2"/>
          <p:cNvSpPr>
            <a:spLocks noGrp="1"/>
          </p:cNvSpPr>
          <p:nvPr>
            <p:ph idx="1"/>
          </p:nvPr>
        </p:nvSpPr>
        <p:spPr/>
        <p:txBody>
          <a:bodyPr>
            <a:normAutofit/>
          </a:bodyPr>
          <a:lstStyle/>
          <a:p>
            <a:pPr marL="73484" indent="0">
              <a:lnSpc>
                <a:spcPct val="80000"/>
              </a:lnSpc>
              <a:buNone/>
            </a:pPr>
            <a:r>
              <a:rPr lang="hu-HU" altLang="hu-HU" dirty="0"/>
              <a:t>Előnye:</a:t>
            </a:r>
          </a:p>
          <a:p>
            <a:pPr>
              <a:lnSpc>
                <a:spcPct val="80000"/>
              </a:lnSpc>
            </a:pPr>
            <a:r>
              <a:rPr lang="hu-HU" altLang="hu-HU" dirty="0"/>
              <a:t>a </a:t>
            </a:r>
            <a:r>
              <a:rPr lang="hu-HU" altLang="hu-HU" b="1" dirty="0"/>
              <a:t>megfelelő</a:t>
            </a:r>
            <a:r>
              <a:rPr lang="hu-HU" altLang="hu-HU" dirty="0"/>
              <a:t> index gyorsítja a lekérdezést,</a:t>
            </a:r>
          </a:p>
          <a:p>
            <a:pPr lvl="1">
              <a:lnSpc>
                <a:spcPct val="80000"/>
              </a:lnSpc>
            </a:pPr>
            <a:r>
              <a:rPr lang="hu-HU" altLang="hu-HU" dirty="0"/>
              <a:t>ha a keresési kulcs egyik indexmezővel sem esik egybe, akkor nem hasznosítható az index az adott lekérdezés végrehajtásánál </a:t>
            </a:r>
            <a:br>
              <a:rPr lang="hu-HU" altLang="hu-HU" dirty="0"/>
            </a:br>
            <a:r>
              <a:rPr lang="hu-HU" altLang="hu-HU" dirty="0"/>
              <a:t>(== nem minden lekérdezést gyorsít).</a:t>
            </a:r>
          </a:p>
          <a:p>
            <a:pPr eaLnBrk="1" hangingPunct="1">
              <a:lnSpc>
                <a:spcPct val="80000"/>
              </a:lnSpc>
            </a:pPr>
            <a:endParaRPr lang="hu-HU" altLang="hu-HU" sz="2175" dirty="0"/>
          </a:p>
        </p:txBody>
      </p:sp>
    </p:spTree>
    <p:extLst>
      <p:ext uri="{BB962C8B-B14F-4D97-AF65-F5344CB8AC3E}">
        <p14:creationId xmlns:p14="http://schemas.microsoft.com/office/powerpoint/2010/main" val="243836351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a:xfrm>
            <a:off x="457200" y="0"/>
            <a:ext cx="8229600" cy="1143000"/>
          </a:xfrm>
        </p:spPr>
        <p:txBody>
          <a:bodyPr/>
          <a:lstStyle/>
          <a:p>
            <a:r>
              <a:rPr lang="hu-HU" altLang="en-US"/>
              <a:t>DB transactions</a:t>
            </a:r>
            <a:endParaRPr lang="hu-HU"/>
          </a:p>
        </p:txBody>
      </p:sp>
      <p:sp>
        <p:nvSpPr>
          <p:cNvPr id="3" name="Tartalom helye 2"/>
          <p:cNvSpPr>
            <a:spLocks noGrp="1"/>
          </p:cNvSpPr>
          <p:nvPr>
            <p:ph idx="1"/>
          </p:nvPr>
        </p:nvSpPr>
        <p:spPr>
          <a:xfrm>
            <a:off x="0" y="1371600"/>
            <a:ext cx="4267200" cy="5257800"/>
          </a:xfrm>
        </p:spPr>
        <p:txBody>
          <a:bodyPr>
            <a:normAutofit fontScale="92500"/>
          </a:bodyPr>
          <a:lstStyle/>
          <a:p>
            <a:r>
              <a:rPr lang="en-US" altLang="en-US" dirty="0">
                <a:latin typeface="Arial" panose="020B0604020202020204" pitchFamily="34" charset="0"/>
              </a:rPr>
              <a:t>Let’s take an example of a simple transaction</a:t>
            </a:r>
            <a:r>
              <a:rPr lang="hu-HU" altLang="en-US" dirty="0">
                <a:latin typeface="Arial" panose="020B0604020202020204" pitchFamily="34" charset="0"/>
              </a:rPr>
              <a:t>: </a:t>
            </a:r>
            <a:r>
              <a:rPr lang="en-US" altLang="en-US" dirty="0">
                <a:latin typeface="Arial" panose="020B0604020202020204" pitchFamily="34" charset="0"/>
              </a:rPr>
              <a:t>Suppose a bank employee transfers 500 </a:t>
            </a:r>
            <a:r>
              <a:rPr lang="hu-HU" altLang="en-US" dirty="0">
                <a:latin typeface="Arial" panose="020B0604020202020204" pitchFamily="34" charset="0"/>
              </a:rPr>
              <a:t>HUF </a:t>
            </a:r>
            <a:r>
              <a:rPr lang="en-US" altLang="en-US" dirty="0">
                <a:latin typeface="Arial" panose="020B0604020202020204" pitchFamily="34" charset="0"/>
              </a:rPr>
              <a:t>from A's account to B's account</a:t>
            </a:r>
            <a:endParaRPr lang="hu-HU" altLang="en-US" dirty="0">
              <a:latin typeface="Arial" panose="020B0604020202020204" pitchFamily="34" charset="0"/>
            </a:endParaRPr>
          </a:p>
          <a:p>
            <a:r>
              <a:rPr lang="en-US" altLang="en-US" dirty="0">
                <a:latin typeface="Arial" panose="020B0604020202020204" pitchFamily="34" charset="0"/>
              </a:rPr>
              <a:t>This very simple and small transaction involves several low-level tasks</a:t>
            </a:r>
            <a:endParaRPr lang="hu-HU" dirty="0"/>
          </a:p>
        </p:txBody>
      </p:sp>
      <p:sp>
        <p:nvSpPr>
          <p:cNvPr id="4" name="Téglalap 3"/>
          <p:cNvSpPr/>
          <p:nvPr/>
        </p:nvSpPr>
        <p:spPr>
          <a:xfrm>
            <a:off x="4419600" y="1371600"/>
            <a:ext cx="4722962" cy="4031873"/>
          </a:xfrm>
          <a:prstGeom prst="rect">
            <a:avLst/>
          </a:prstGeom>
        </p:spPr>
        <p:txBody>
          <a:bodyPr wrap="square">
            <a:spAutoFit/>
          </a:bodyPr>
          <a:lstStyle/>
          <a:p>
            <a:pPr eaLnBrk="0" fontAlgn="base" hangingPunct="0">
              <a:spcBef>
                <a:spcPct val="0"/>
              </a:spcBef>
              <a:spcAft>
                <a:spcPct val="0"/>
              </a:spcAft>
            </a:pPr>
            <a:r>
              <a:rPr lang="en-US" altLang="en-US" sz="2800" b="1">
                <a:solidFill>
                  <a:prstClr val="black"/>
                </a:solidFill>
                <a:latin typeface="Arial" panose="020B0604020202020204" pitchFamily="34" charset="0"/>
              </a:rPr>
              <a:t>A’s Account</a:t>
            </a:r>
            <a:endParaRPr lang="en-US" altLang="en-US" sz="1200">
              <a:solidFill>
                <a:prstClr val="black"/>
              </a:solidFill>
              <a:latin typeface="Arial Unicode MS" panose="020B0604020202020204" pitchFamily="34" charset="-128"/>
            </a:endParaRPr>
          </a:p>
          <a:p>
            <a:pPr eaLnBrk="0" fontAlgn="base" hangingPunct="0">
              <a:spcBef>
                <a:spcPct val="0"/>
              </a:spcBef>
              <a:spcAft>
                <a:spcPct val="0"/>
              </a:spcAft>
            </a:pPr>
            <a:r>
              <a:rPr lang="en-US" altLang="en-US" sz="2000">
                <a:solidFill>
                  <a:prstClr val="black"/>
                </a:solidFill>
                <a:latin typeface="Arial Unicode MS" panose="020B0604020202020204" pitchFamily="34" charset="-128"/>
              </a:rPr>
              <a:t>Open_Account(A) </a:t>
            </a:r>
            <a:endParaRPr lang="hu-HU" altLang="en-US" sz="2000">
              <a:solidFill>
                <a:prstClr val="black"/>
              </a:solidFill>
              <a:latin typeface="Arial Unicode MS" panose="020B0604020202020204" pitchFamily="34" charset="-128"/>
            </a:endParaRPr>
          </a:p>
          <a:p>
            <a:pPr eaLnBrk="0" fontAlgn="base" hangingPunct="0">
              <a:spcBef>
                <a:spcPct val="0"/>
              </a:spcBef>
              <a:spcAft>
                <a:spcPct val="0"/>
              </a:spcAft>
            </a:pPr>
            <a:r>
              <a:rPr lang="en-US" altLang="en-US" sz="2000">
                <a:solidFill>
                  <a:prstClr val="black"/>
                </a:solidFill>
                <a:latin typeface="Arial Unicode MS" panose="020B0604020202020204" pitchFamily="34" charset="-128"/>
              </a:rPr>
              <a:t>Old_Balance = A.balance </a:t>
            </a:r>
            <a:endParaRPr lang="hu-HU" altLang="en-US" sz="2000">
              <a:solidFill>
                <a:prstClr val="black"/>
              </a:solidFill>
              <a:latin typeface="Arial Unicode MS" panose="020B0604020202020204" pitchFamily="34" charset="-128"/>
            </a:endParaRPr>
          </a:p>
          <a:p>
            <a:pPr eaLnBrk="0" fontAlgn="base" hangingPunct="0">
              <a:spcBef>
                <a:spcPct val="0"/>
              </a:spcBef>
              <a:spcAft>
                <a:spcPct val="0"/>
              </a:spcAft>
            </a:pPr>
            <a:r>
              <a:rPr lang="en-US" altLang="en-US" sz="2000">
                <a:solidFill>
                  <a:prstClr val="black"/>
                </a:solidFill>
                <a:latin typeface="Arial Unicode MS" panose="020B0604020202020204" pitchFamily="34" charset="-128"/>
              </a:rPr>
              <a:t>New_Balance = Old_Balance - 500 </a:t>
            </a:r>
            <a:endParaRPr lang="hu-HU" altLang="en-US" sz="2000">
              <a:solidFill>
                <a:prstClr val="black"/>
              </a:solidFill>
              <a:latin typeface="Arial Unicode MS" panose="020B0604020202020204" pitchFamily="34" charset="-128"/>
            </a:endParaRPr>
          </a:p>
          <a:p>
            <a:pPr eaLnBrk="0" fontAlgn="base" hangingPunct="0">
              <a:spcBef>
                <a:spcPct val="0"/>
              </a:spcBef>
              <a:spcAft>
                <a:spcPct val="0"/>
              </a:spcAft>
            </a:pPr>
            <a:r>
              <a:rPr lang="en-US" altLang="en-US" sz="2000">
                <a:solidFill>
                  <a:prstClr val="black"/>
                </a:solidFill>
                <a:latin typeface="Arial Unicode MS" panose="020B0604020202020204" pitchFamily="34" charset="-128"/>
              </a:rPr>
              <a:t>A.balance = New_Balance </a:t>
            </a:r>
            <a:endParaRPr lang="hu-HU" altLang="en-US" sz="2000">
              <a:solidFill>
                <a:prstClr val="black"/>
              </a:solidFill>
              <a:latin typeface="Arial Unicode MS" panose="020B0604020202020204" pitchFamily="34" charset="-128"/>
            </a:endParaRPr>
          </a:p>
          <a:p>
            <a:pPr eaLnBrk="0" fontAlgn="base" hangingPunct="0">
              <a:spcBef>
                <a:spcPct val="0"/>
              </a:spcBef>
              <a:spcAft>
                <a:spcPct val="0"/>
              </a:spcAft>
            </a:pPr>
            <a:r>
              <a:rPr lang="en-US" altLang="en-US" sz="2000">
                <a:solidFill>
                  <a:prstClr val="black"/>
                </a:solidFill>
                <a:latin typeface="Arial Unicode MS" panose="020B0604020202020204" pitchFamily="34" charset="-128"/>
              </a:rPr>
              <a:t>Close_Account(A) </a:t>
            </a:r>
            <a:endParaRPr lang="en-US" altLang="en-US" sz="1400">
              <a:solidFill>
                <a:prstClr val="black"/>
              </a:solidFill>
            </a:endParaRPr>
          </a:p>
          <a:p>
            <a:pPr eaLnBrk="0" fontAlgn="base" hangingPunct="0">
              <a:spcBef>
                <a:spcPct val="0"/>
              </a:spcBef>
              <a:spcAft>
                <a:spcPct val="0"/>
              </a:spcAft>
            </a:pPr>
            <a:r>
              <a:rPr lang="en-US" altLang="en-US" sz="2800" b="1">
                <a:solidFill>
                  <a:prstClr val="black"/>
                </a:solidFill>
                <a:latin typeface="Arial" panose="020B0604020202020204" pitchFamily="34" charset="0"/>
              </a:rPr>
              <a:t>B’s Account</a:t>
            </a:r>
          </a:p>
          <a:p>
            <a:pPr eaLnBrk="0" fontAlgn="base" hangingPunct="0">
              <a:spcBef>
                <a:spcPct val="0"/>
              </a:spcBef>
              <a:spcAft>
                <a:spcPct val="0"/>
              </a:spcAft>
            </a:pPr>
            <a:r>
              <a:rPr lang="en-US" altLang="en-US" sz="2000">
                <a:solidFill>
                  <a:prstClr val="black"/>
                </a:solidFill>
                <a:latin typeface="Arial Unicode MS" panose="020B0604020202020204" pitchFamily="34" charset="-128"/>
              </a:rPr>
              <a:t>Open_Account(B)</a:t>
            </a:r>
            <a:endParaRPr lang="hu-HU" altLang="en-US" sz="2000">
              <a:solidFill>
                <a:prstClr val="black"/>
              </a:solidFill>
              <a:latin typeface="Arial Unicode MS" panose="020B0604020202020204" pitchFamily="34" charset="-128"/>
            </a:endParaRPr>
          </a:p>
          <a:p>
            <a:pPr eaLnBrk="0" fontAlgn="base" hangingPunct="0">
              <a:spcBef>
                <a:spcPct val="0"/>
              </a:spcBef>
              <a:spcAft>
                <a:spcPct val="0"/>
              </a:spcAft>
            </a:pPr>
            <a:r>
              <a:rPr lang="en-US" altLang="en-US" sz="2000">
                <a:solidFill>
                  <a:prstClr val="black"/>
                </a:solidFill>
                <a:latin typeface="Arial Unicode MS" panose="020B0604020202020204" pitchFamily="34" charset="-128"/>
              </a:rPr>
              <a:t> Old_Balance = B.balance</a:t>
            </a:r>
            <a:endParaRPr lang="hu-HU" altLang="en-US" sz="2000">
              <a:solidFill>
                <a:prstClr val="black"/>
              </a:solidFill>
              <a:latin typeface="Arial Unicode MS" panose="020B0604020202020204" pitchFamily="34" charset="-128"/>
            </a:endParaRPr>
          </a:p>
          <a:p>
            <a:pPr eaLnBrk="0" fontAlgn="base" hangingPunct="0">
              <a:spcBef>
                <a:spcPct val="0"/>
              </a:spcBef>
              <a:spcAft>
                <a:spcPct val="0"/>
              </a:spcAft>
            </a:pPr>
            <a:r>
              <a:rPr lang="en-US" altLang="en-US" sz="2000">
                <a:solidFill>
                  <a:prstClr val="black"/>
                </a:solidFill>
                <a:latin typeface="Arial Unicode MS" panose="020B0604020202020204" pitchFamily="34" charset="-128"/>
              </a:rPr>
              <a:t> New_Balance = Old_Balance + 500</a:t>
            </a:r>
            <a:endParaRPr lang="hu-HU" altLang="en-US" sz="2000">
              <a:solidFill>
                <a:prstClr val="black"/>
              </a:solidFill>
              <a:latin typeface="Arial Unicode MS" panose="020B0604020202020204" pitchFamily="34" charset="-128"/>
            </a:endParaRPr>
          </a:p>
          <a:p>
            <a:pPr eaLnBrk="0" fontAlgn="base" hangingPunct="0">
              <a:spcBef>
                <a:spcPct val="0"/>
              </a:spcBef>
              <a:spcAft>
                <a:spcPct val="0"/>
              </a:spcAft>
            </a:pPr>
            <a:r>
              <a:rPr lang="en-US" altLang="en-US" sz="2000">
                <a:solidFill>
                  <a:prstClr val="black"/>
                </a:solidFill>
                <a:latin typeface="Arial Unicode MS" panose="020B0604020202020204" pitchFamily="34" charset="-128"/>
              </a:rPr>
              <a:t> B.balance = New_Balance </a:t>
            </a:r>
            <a:endParaRPr lang="hu-HU" altLang="en-US" sz="2000">
              <a:solidFill>
                <a:prstClr val="black"/>
              </a:solidFill>
              <a:latin typeface="Arial Unicode MS" panose="020B0604020202020204" pitchFamily="34" charset="-128"/>
            </a:endParaRPr>
          </a:p>
          <a:p>
            <a:pPr eaLnBrk="0" fontAlgn="base" hangingPunct="0">
              <a:spcBef>
                <a:spcPct val="0"/>
              </a:spcBef>
              <a:spcAft>
                <a:spcPct val="0"/>
              </a:spcAft>
            </a:pPr>
            <a:r>
              <a:rPr lang="en-US" altLang="en-US" sz="2000">
                <a:solidFill>
                  <a:prstClr val="black"/>
                </a:solidFill>
                <a:latin typeface="Arial Unicode MS" panose="020B0604020202020204" pitchFamily="34" charset="-128"/>
              </a:rPr>
              <a:t>Close_Account(B) </a:t>
            </a:r>
            <a:endParaRPr lang="en-US" altLang="en-US" sz="4400">
              <a:solidFill>
                <a:prstClr val="black"/>
              </a:solidFill>
              <a:latin typeface="Arial" panose="020B0604020202020204" pitchFamily="34" charset="0"/>
            </a:endParaRPr>
          </a:p>
        </p:txBody>
      </p:sp>
      <p:sp>
        <p:nvSpPr>
          <p:cNvPr id="5" name="Dia számának helye 4"/>
          <p:cNvSpPr>
            <a:spLocks noGrp="1"/>
          </p:cNvSpPr>
          <p:nvPr>
            <p:ph type="sldNum" sz="quarter" idx="12"/>
          </p:nvPr>
        </p:nvSpPr>
        <p:spPr/>
        <p:txBody>
          <a:bodyPr/>
          <a:lstStyle/>
          <a:p>
            <a:fld id="{B5A80938-F344-4CFD-9369-D4D5E491A5E1}" type="slidenum">
              <a:rPr lang="en-US" smtClean="0"/>
              <a:t>50</a:t>
            </a:fld>
            <a:endParaRPr lang="en-US"/>
          </a:p>
        </p:txBody>
      </p:sp>
    </p:spTree>
    <p:extLst>
      <p:ext uri="{BB962C8B-B14F-4D97-AF65-F5344CB8AC3E}">
        <p14:creationId xmlns:p14="http://schemas.microsoft.com/office/powerpoint/2010/main" val="409555669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altLang="en-US"/>
              <a:t>DB transactions</a:t>
            </a:r>
            <a:endParaRPr lang="hu-HU"/>
          </a:p>
        </p:txBody>
      </p:sp>
      <p:sp>
        <p:nvSpPr>
          <p:cNvPr id="3" name="Tartalom helye 2"/>
          <p:cNvSpPr>
            <a:spLocks noGrp="1"/>
          </p:cNvSpPr>
          <p:nvPr>
            <p:ph idx="1"/>
          </p:nvPr>
        </p:nvSpPr>
        <p:spPr>
          <a:xfrm>
            <a:off x="457200" y="1844824"/>
            <a:ext cx="8229600" cy="4784576"/>
          </a:xfrm>
        </p:spPr>
        <p:txBody>
          <a:bodyPr>
            <a:normAutofit/>
          </a:bodyPr>
          <a:lstStyle/>
          <a:p>
            <a:r>
              <a:rPr lang="en-US" dirty="0"/>
              <a:t>A transaction in a database system must maintain </a:t>
            </a:r>
            <a:r>
              <a:rPr lang="en-US" b="1" dirty="0"/>
              <a:t>A</a:t>
            </a:r>
            <a:r>
              <a:rPr lang="en-US" dirty="0"/>
              <a:t>tomicity, </a:t>
            </a:r>
            <a:r>
              <a:rPr lang="en-US" b="1" dirty="0"/>
              <a:t>C</a:t>
            </a:r>
            <a:r>
              <a:rPr lang="en-US" dirty="0"/>
              <a:t>onsistency, </a:t>
            </a:r>
            <a:r>
              <a:rPr lang="en-US" b="1" dirty="0"/>
              <a:t>I</a:t>
            </a:r>
            <a:r>
              <a:rPr lang="en-US" dirty="0"/>
              <a:t>solation, and </a:t>
            </a:r>
            <a:r>
              <a:rPr lang="en-US" b="1" dirty="0"/>
              <a:t>D</a:t>
            </a:r>
            <a:r>
              <a:rPr lang="en-US" dirty="0"/>
              <a:t>urability − commonly known as ACID properties − in order to ensure accuracy, completeness, and data integrity.</a:t>
            </a:r>
            <a:endParaRPr lang="hu-HU" dirty="0"/>
          </a:p>
        </p:txBody>
      </p:sp>
      <p:sp>
        <p:nvSpPr>
          <p:cNvPr id="4" name="Dia számának helye 3"/>
          <p:cNvSpPr>
            <a:spLocks noGrp="1"/>
          </p:cNvSpPr>
          <p:nvPr>
            <p:ph type="sldNum" sz="quarter" idx="12"/>
          </p:nvPr>
        </p:nvSpPr>
        <p:spPr/>
        <p:txBody>
          <a:bodyPr/>
          <a:lstStyle/>
          <a:p>
            <a:fld id="{B5A80938-F344-4CFD-9369-D4D5E491A5E1}" type="slidenum">
              <a:rPr lang="en-US" smtClean="0"/>
              <a:t>51</a:t>
            </a:fld>
            <a:endParaRPr lang="en-US"/>
          </a:p>
        </p:txBody>
      </p:sp>
    </p:spTree>
    <p:extLst>
      <p:ext uri="{BB962C8B-B14F-4D97-AF65-F5344CB8AC3E}">
        <p14:creationId xmlns:p14="http://schemas.microsoft.com/office/powerpoint/2010/main" val="367903821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artalom helye 2"/>
          <p:cNvSpPr>
            <a:spLocks noGrp="1"/>
          </p:cNvSpPr>
          <p:nvPr>
            <p:ph idx="1"/>
          </p:nvPr>
        </p:nvSpPr>
        <p:spPr>
          <a:xfrm>
            <a:off x="0" y="1524000"/>
            <a:ext cx="9036050" cy="5334000"/>
          </a:xfrm>
        </p:spPr>
        <p:txBody>
          <a:bodyPr/>
          <a:lstStyle/>
          <a:p>
            <a:pPr marL="0" indent="0">
              <a:buFont typeface="Wingdings" panose="05000000000000000000" pitchFamily="2" charset="2"/>
              <a:buNone/>
            </a:pPr>
            <a:r>
              <a:rPr lang="en-US" altLang="en-US">
                <a:hlinkClick r:id="rId3" tooltip="Atomicity (database systems)"/>
              </a:rPr>
              <a:t>Atomicity</a:t>
            </a:r>
            <a:r>
              <a:rPr lang="en-US" altLang="en-US"/>
              <a:t> requires that each transaction is "</a:t>
            </a:r>
            <a:r>
              <a:rPr lang="en-US" altLang="en-US" b="1"/>
              <a:t>all or nothing</a:t>
            </a:r>
            <a:r>
              <a:rPr lang="en-US" altLang="en-US"/>
              <a:t>„</a:t>
            </a:r>
            <a:endParaRPr lang="hu-HU" altLang="en-US"/>
          </a:p>
          <a:p>
            <a:r>
              <a:rPr lang="en-US"/>
              <a:t>This property states that a transaction must be treated as an atomic unit, that is, either all of its operations are executed or none. </a:t>
            </a:r>
            <a:endParaRPr lang="hu-HU"/>
          </a:p>
          <a:p>
            <a:r>
              <a:rPr lang="en-US"/>
              <a:t>There must be no state in a database where a transaction is left partially completed. </a:t>
            </a:r>
            <a:endParaRPr lang="hu-HU"/>
          </a:p>
        </p:txBody>
      </p:sp>
      <p:sp>
        <p:nvSpPr>
          <p:cNvPr id="3" name="Title 1"/>
          <p:cNvSpPr>
            <a:spLocks noGrp="1"/>
          </p:cNvSpPr>
          <p:nvPr>
            <p:ph type="title"/>
          </p:nvPr>
        </p:nvSpPr>
        <p:spPr>
          <a:xfrm>
            <a:off x="457200" y="-42863"/>
            <a:ext cx="8229600" cy="1143001"/>
          </a:xfrm>
        </p:spPr>
        <p:txBody>
          <a:bodyPr/>
          <a:lstStyle/>
          <a:p>
            <a:r>
              <a:rPr lang="hu-HU" altLang="en-US"/>
              <a:t>ACID</a:t>
            </a:r>
            <a:endParaRPr lang="en-US" altLang="en-US"/>
          </a:p>
        </p:txBody>
      </p:sp>
      <p:sp>
        <p:nvSpPr>
          <p:cNvPr id="2" name="Dia számának helye 1"/>
          <p:cNvSpPr>
            <a:spLocks noGrp="1"/>
          </p:cNvSpPr>
          <p:nvPr>
            <p:ph type="sldNum" sz="quarter" idx="12"/>
          </p:nvPr>
        </p:nvSpPr>
        <p:spPr/>
        <p:txBody>
          <a:bodyPr/>
          <a:lstStyle/>
          <a:p>
            <a:fld id="{B5A80938-F344-4CFD-9369-D4D5E491A5E1}" type="slidenum">
              <a:rPr lang="en-US" smtClean="0"/>
              <a:t>52</a:t>
            </a:fld>
            <a:endParaRPr lang="en-US"/>
          </a:p>
        </p:txBody>
      </p:sp>
    </p:spTree>
    <p:extLst>
      <p:ext uri="{BB962C8B-B14F-4D97-AF65-F5344CB8AC3E}">
        <p14:creationId xmlns:p14="http://schemas.microsoft.com/office/powerpoint/2010/main" val="59470472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artalom helye 2"/>
          <p:cNvSpPr>
            <a:spLocks noGrp="1"/>
          </p:cNvSpPr>
          <p:nvPr>
            <p:ph idx="1"/>
          </p:nvPr>
        </p:nvSpPr>
        <p:spPr>
          <a:xfrm>
            <a:off x="0" y="1628800"/>
            <a:ext cx="9036050" cy="5229200"/>
          </a:xfrm>
        </p:spPr>
        <p:txBody>
          <a:bodyPr>
            <a:normAutofit/>
          </a:bodyPr>
          <a:lstStyle/>
          <a:p>
            <a:pPr marL="0" indent="0">
              <a:buFont typeface="Wingdings" panose="05000000000000000000" pitchFamily="2" charset="2"/>
              <a:buNone/>
            </a:pPr>
            <a:r>
              <a:rPr lang="en-US" altLang="en-US" dirty="0"/>
              <a:t>The </a:t>
            </a:r>
            <a:r>
              <a:rPr lang="en-US" altLang="en-US" dirty="0">
                <a:hlinkClick r:id="rId2" tooltip="Consistency (database systems)"/>
              </a:rPr>
              <a:t>consistency</a:t>
            </a:r>
            <a:r>
              <a:rPr lang="en-US" altLang="en-US" dirty="0"/>
              <a:t> property </a:t>
            </a:r>
            <a:r>
              <a:rPr lang="en-US" altLang="en-US" b="1" dirty="0"/>
              <a:t>ensures</a:t>
            </a:r>
            <a:r>
              <a:rPr lang="en-US" altLang="en-US" dirty="0"/>
              <a:t> that any transaction will bring the database from </a:t>
            </a:r>
            <a:r>
              <a:rPr lang="en-US" altLang="en-US" b="1" dirty="0"/>
              <a:t>one valid state to another</a:t>
            </a:r>
            <a:r>
              <a:rPr lang="en-US" altLang="en-US" dirty="0"/>
              <a:t>. </a:t>
            </a:r>
            <a:endParaRPr lang="hu-HU" altLang="en-US" dirty="0"/>
          </a:p>
          <a:p>
            <a:r>
              <a:rPr lang="en-US" dirty="0"/>
              <a:t>The database must remain in a consistent state after any transaction. </a:t>
            </a:r>
            <a:endParaRPr lang="hu-HU" dirty="0"/>
          </a:p>
          <a:p>
            <a:r>
              <a:rPr lang="en-US" dirty="0"/>
              <a:t>If the database was in a consistent state before the execution of a transaction, it must remain consistent after the execution of the transaction as well.</a:t>
            </a:r>
            <a:r>
              <a:rPr lang="hu-HU" dirty="0"/>
              <a:t> </a:t>
            </a:r>
            <a:endParaRPr lang="hu-HU" altLang="en-US" dirty="0"/>
          </a:p>
        </p:txBody>
      </p:sp>
      <p:sp>
        <p:nvSpPr>
          <p:cNvPr id="3" name="Title 1"/>
          <p:cNvSpPr>
            <a:spLocks noGrp="1"/>
          </p:cNvSpPr>
          <p:nvPr>
            <p:ph type="title"/>
          </p:nvPr>
        </p:nvSpPr>
        <p:spPr>
          <a:xfrm>
            <a:off x="457200" y="-42863"/>
            <a:ext cx="8229600" cy="1143001"/>
          </a:xfrm>
        </p:spPr>
        <p:txBody>
          <a:bodyPr/>
          <a:lstStyle/>
          <a:p>
            <a:r>
              <a:rPr lang="hu-HU" altLang="en-US"/>
              <a:t>ACID</a:t>
            </a:r>
            <a:endParaRPr lang="en-US" altLang="en-US"/>
          </a:p>
        </p:txBody>
      </p:sp>
      <p:sp>
        <p:nvSpPr>
          <p:cNvPr id="2" name="Dia számának helye 1"/>
          <p:cNvSpPr>
            <a:spLocks noGrp="1"/>
          </p:cNvSpPr>
          <p:nvPr>
            <p:ph type="sldNum" sz="quarter" idx="12"/>
          </p:nvPr>
        </p:nvSpPr>
        <p:spPr/>
        <p:txBody>
          <a:bodyPr/>
          <a:lstStyle/>
          <a:p>
            <a:fld id="{B5A80938-F344-4CFD-9369-D4D5E491A5E1}" type="slidenum">
              <a:rPr lang="en-US" smtClean="0"/>
              <a:t>53</a:t>
            </a:fld>
            <a:endParaRPr lang="en-US"/>
          </a:p>
        </p:txBody>
      </p:sp>
    </p:spTree>
    <p:extLst>
      <p:ext uri="{BB962C8B-B14F-4D97-AF65-F5344CB8AC3E}">
        <p14:creationId xmlns:p14="http://schemas.microsoft.com/office/powerpoint/2010/main" val="107799468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artalom helye 2"/>
          <p:cNvSpPr>
            <a:spLocks noGrp="1"/>
          </p:cNvSpPr>
          <p:nvPr>
            <p:ph idx="1"/>
          </p:nvPr>
        </p:nvSpPr>
        <p:spPr>
          <a:xfrm>
            <a:off x="457200" y="1628800"/>
            <a:ext cx="8229600" cy="5229200"/>
          </a:xfrm>
        </p:spPr>
        <p:txBody>
          <a:bodyPr>
            <a:normAutofit/>
          </a:bodyPr>
          <a:lstStyle/>
          <a:p>
            <a:pPr marL="0" indent="0">
              <a:buFont typeface="Wingdings" panose="05000000000000000000" pitchFamily="2" charset="2"/>
              <a:buNone/>
            </a:pPr>
            <a:r>
              <a:rPr lang="en-US" altLang="en-US" dirty="0"/>
              <a:t>The </a:t>
            </a:r>
            <a:r>
              <a:rPr lang="en-US" altLang="en-US" dirty="0">
                <a:hlinkClick r:id="rId3" tooltip="Isolation (database systems)"/>
              </a:rPr>
              <a:t>isolation</a:t>
            </a:r>
            <a:r>
              <a:rPr lang="en-US" altLang="en-US" dirty="0"/>
              <a:t> property ensures that </a:t>
            </a:r>
            <a:endParaRPr lang="hu-HU" altLang="en-US" dirty="0"/>
          </a:p>
          <a:p>
            <a:r>
              <a:rPr lang="hu-HU" dirty="0" err="1"/>
              <a:t>multiple</a:t>
            </a:r>
            <a:r>
              <a:rPr lang="hu-HU" dirty="0"/>
              <a:t> </a:t>
            </a:r>
            <a:r>
              <a:rPr lang="hu-HU" dirty="0" err="1"/>
              <a:t>transactions</a:t>
            </a:r>
            <a:r>
              <a:rPr lang="hu-HU" dirty="0"/>
              <a:t> </a:t>
            </a:r>
            <a:r>
              <a:rPr lang="hu-HU" dirty="0" err="1"/>
              <a:t>can</a:t>
            </a:r>
            <a:r>
              <a:rPr lang="hu-HU" dirty="0"/>
              <a:t> </a:t>
            </a:r>
            <a:r>
              <a:rPr lang="hu-HU" dirty="0" err="1"/>
              <a:t>occur</a:t>
            </a:r>
            <a:r>
              <a:rPr lang="hu-HU" dirty="0"/>
              <a:t> </a:t>
            </a:r>
            <a:r>
              <a:rPr lang="hu-HU" dirty="0" err="1"/>
              <a:t>concurrently</a:t>
            </a:r>
            <a:r>
              <a:rPr lang="hu-HU" dirty="0"/>
              <a:t> </a:t>
            </a:r>
            <a:endParaRPr lang="hu-HU" dirty="0" smtClean="0"/>
          </a:p>
          <a:p>
            <a:r>
              <a:rPr lang="en-US" dirty="0"/>
              <a:t>without leading to the inconsistency of database state</a:t>
            </a:r>
            <a:endParaRPr lang="hu-HU" dirty="0" smtClean="0"/>
          </a:p>
          <a:p>
            <a:r>
              <a:rPr lang="en-US" dirty="0"/>
              <a:t>the execution of transactions concurrently will result in a </a:t>
            </a:r>
            <a:r>
              <a:rPr lang="en-US" dirty="0" smtClean="0"/>
              <a:t>state</a:t>
            </a:r>
            <a:r>
              <a:rPr lang="en-US" dirty="0"/>
              <a:t> that is equivalent to a state achieved </a:t>
            </a:r>
            <a:r>
              <a:rPr lang="hu-HU" dirty="0" err="1" smtClean="0"/>
              <a:t>if</a:t>
            </a:r>
            <a:r>
              <a:rPr lang="hu-HU" dirty="0" smtClean="0"/>
              <a:t> </a:t>
            </a:r>
            <a:r>
              <a:rPr lang="en-US" dirty="0" smtClean="0"/>
              <a:t>these </a:t>
            </a:r>
            <a:r>
              <a:rPr lang="en-US" dirty="0"/>
              <a:t>were executed serially in some order</a:t>
            </a:r>
            <a:endParaRPr lang="hu-HU" dirty="0"/>
          </a:p>
        </p:txBody>
      </p:sp>
      <p:sp>
        <p:nvSpPr>
          <p:cNvPr id="3" name="Title 1"/>
          <p:cNvSpPr>
            <a:spLocks noGrp="1"/>
          </p:cNvSpPr>
          <p:nvPr>
            <p:ph type="title"/>
          </p:nvPr>
        </p:nvSpPr>
        <p:spPr>
          <a:xfrm>
            <a:off x="457200" y="-42863"/>
            <a:ext cx="8229600" cy="1143001"/>
          </a:xfrm>
        </p:spPr>
        <p:txBody>
          <a:bodyPr/>
          <a:lstStyle/>
          <a:p>
            <a:r>
              <a:rPr lang="hu-HU" altLang="en-US"/>
              <a:t>ACID</a:t>
            </a:r>
            <a:endParaRPr lang="en-US" altLang="en-US"/>
          </a:p>
        </p:txBody>
      </p:sp>
      <p:sp>
        <p:nvSpPr>
          <p:cNvPr id="2" name="Dia számának helye 1"/>
          <p:cNvSpPr>
            <a:spLocks noGrp="1"/>
          </p:cNvSpPr>
          <p:nvPr>
            <p:ph type="sldNum" sz="quarter" idx="12"/>
          </p:nvPr>
        </p:nvSpPr>
        <p:spPr/>
        <p:txBody>
          <a:bodyPr/>
          <a:lstStyle/>
          <a:p>
            <a:fld id="{B5A80938-F344-4CFD-9369-D4D5E491A5E1}" type="slidenum">
              <a:rPr lang="en-US" smtClean="0"/>
              <a:t>54</a:t>
            </a:fld>
            <a:endParaRPr lang="en-US"/>
          </a:p>
        </p:txBody>
      </p:sp>
    </p:spTree>
    <p:extLst>
      <p:ext uri="{BB962C8B-B14F-4D97-AF65-F5344CB8AC3E}">
        <p14:creationId xmlns:p14="http://schemas.microsoft.com/office/powerpoint/2010/main" val="426209790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artalom helye 2"/>
          <p:cNvSpPr>
            <a:spLocks noGrp="1"/>
          </p:cNvSpPr>
          <p:nvPr>
            <p:ph idx="1"/>
          </p:nvPr>
        </p:nvSpPr>
        <p:spPr>
          <a:xfrm>
            <a:off x="0" y="1412776"/>
            <a:ext cx="9036050" cy="5445224"/>
          </a:xfrm>
        </p:spPr>
        <p:txBody>
          <a:bodyPr/>
          <a:lstStyle/>
          <a:p>
            <a:pPr marL="0" indent="0">
              <a:buFont typeface="Wingdings" panose="05000000000000000000" pitchFamily="2" charset="2"/>
              <a:buNone/>
            </a:pPr>
            <a:r>
              <a:rPr lang="en-US" altLang="en-US" dirty="0">
                <a:hlinkClick r:id="rId3" tooltip="Durability (computer science)"/>
              </a:rPr>
              <a:t>Durability</a:t>
            </a:r>
            <a:r>
              <a:rPr lang="en-US" altLang="en-US" dirty="0"/>
              <a:t> means </a:t>
            </a:r>
            <a:r>
              <a:rPr lang="en-US" altLang="en-US" b="1" dirty="0"/>
              <a:t>that once a transaction has been committed, it will remain so</a:t>
            </a:r>
            <a:r>
              <a:rPr lang="en-US" altLang="en-US" dirty="0"/>
              <a:t>, even in the event of power loss, </a:t>
            </a:r>
            <a:r>
              <a:rPr lang="en-US" altLang="en-US" dirty="0">
                <a:hlinkClick r:id="rId4" tooltip="Crash (computing)"/>
              </a:rPr>
              <a:t>crashes</a:t>
            </a:r>
            <a:r>
              <a:rPr lang="en-US" altLang="en-US" dirty="0"/>
              <a:t>, or errors</a:t>
            </a:r>
            <a:r>
              <a:rPr lang="hu-HU" altLang="en-US" dirty="0"/>
              <a:t> (</a:t>
            </a:r>
            <a:r>
              <a:rPr lang="en-US" dirty="0"/>
              <a:t>system fails or restarts</a:t>
            </a:r>
            <a:r>
              <a:rPr lang="hu-HU" altLang="en-US" dirty="0"/>
              <a:t>)</a:t>
            </a:r>
            <a:r>
              <a:rPr lang="en-US" altLang="en-US" dirty="0"/>
              <a:t>. </a:t>
            </a:r>
            <a:endParaRPr lang="hu-HU" altLang="en-US" dirty="0"/>
          </a:p>
          <a:p>
            <a:pPr>
              <a:lnSpc>
                <a:spcPct val="90000"/>
              </a:lnSpc>
            </a:pPr>
            <a:r>
              <a:rPr lang="en-US" sz="3000" dirty="0"/>
              <a:t>If a transaction updates a chunk of data in a database and commits, then the database will hold the modified data. </a:t>
            </a:r>
            <a:endParaRPr lang="hu-HU" sz="3000" dirty="0"/>
          </a:p>
          <a:p>
            <a:pPr>
              <a:lnSpc>
                <a:spcPct val="90000"/>
              </a:lnSpc>
            </a:pPr>
            <a:r>
              <a:rPr lang="en-US" sz="3000" dirty="0"/>
              <a:t>If a transaction commits but the system fails before the data could be written on to the disk, then that data will be updated once the system springs back into action.</a:t>
            </a:r>
            <a:endParaRPr lang="hu-HU" altLang="en-US" sz="3000" dirty="0"/>
          </a:p>
        </p:txBody>
      </p:sp>
      <p:sp>
        <p:nvSpPr>
          <p:cNvPr id="3" name="Title 1"/>
          <p:cNvSpPr>
            <a:spLocks noGrp="1"/>
          </p:cNvSpPr>
          <p:nvPr>
            <p:ph type="title"/>
          </p:nvPr>
        </p:nvSpPr>
        <p:spPr>
          <a:xfrm>
            <a:off x="457200" y="-42862"/>
            <a:ext cx="8229600" cy="1006476"/>
          </a:xfrm>
        </p:spPr>
        <p:txBody>
          <a:bodyPr/>
          <a:lstStyle/>
          <a:p>
            <a:r>
              <a:rPr lang="hu-HU" altLang="en-US" dirty="0"/>
              <a:t>ACID</a:t>
            </a:r>
            <a:endParaRPr lang="en-US" altLang="en-US" dirty="0"/>
          </a:p>
        </p:txBody>
      </p:sp>
      <p:sp>
        <p:nvSpPr>
          <p:cNvPr id="2" name="Dia számának helye 1"/>
          <p:cNvSpPr>
            <a:spLocks noGrp="1"/>
          </p:cNvSpPr>
          <p:nvPr>
            <p:ph type="sldNum" sz="quarter" idx="12"/>
          </p:nvPr>
        </p:nvSpPr>
        <p:spPr/>
        <p:txBody>
          <a:bodyPr/>
          <a:lstStyle/>
          <a:p>
            <a:fld id="{B5A80938-F344-4CFD-9369-D4D5E491A5E1}" type="slidenum">
              <a:rPr lang="en-US" smtClean="0"/>
              <a:t>55</a:t>
            </a:fld>
            <a:endParaRPr lang="en-US"/>
          </a:p>
        </p:txBody>
      </p:sp>
    </p:spTree>
    <p:extLst>
      <p:ext uri="{BB962C8B-B14F-4D97-AF65-F5344CB8AC3E}">
        <p14:creationId xmlns:p14="http://schemas.microsoft.com/office/powerpoint/2010/main" val="24303543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Cím 1"/>
          <p:cNvSpPr>
            <a:spLocks noGrp="1"/>
          </p:cNvSpPr>
          <p:nvPr>
            <p:ph type="title"/>
          </p:nvPr>
        </p:nvSpPr>
        <p:spPr/>
        <p:txBody>
          <a:bodyPr/>
          <a:lstStyle/>
          <a:p>
            <a:pPr eaLnBrk="1" hangingPunct="1"/>
            <a:r>
              <a:rPr lang="hu-HU" altLang="hu-HU" sz="3225"/>
              <a:t>Indexek</a:t>
            </a:r>
          </a:p>
        </p:txBody>
      </p:sp>
      <p:sp>
        <p:nvSpPr>
          <p:cNvPr id="50179" name="Tartalom helye 2"/>
          <p:cNvSpPr>
            <a:spLocks noGrp="1"/>
          </p:cNvSpPr>
          <p:nvPr>
            <p:ph idx="1"/>
          </p:nvPr>
        </p:nvSpPr>
        <p:spPr/>
        <p:txBody>
          <a:bodyPr>
            <a:normAutofit/>
          </a:bodyPr>
          <a:lstStyle/>
          <a:p>
            <a:pPr marL="73484" indent="0">
              <a:lnSpc>
                <a:spcPct val="80000"/>
              </a:lnSpc>
              <a:buNone/>
            </a:pPr>
            <a:r>
              <a:rPr lang="hu-HU" altLang="hu-HU" dirty="0"/>
              <a:t>Hátrányai:</a:t>
            </a:r>
          </a:p>
          <a:p>
            <a:pPr>
              <a:lnSpc>
                <a:spcPct val="80000"/>
              </a:lnSpc>
            </a:pPr>
            <a:r>
              <a:rPr lang="hu-HU" altLang="hu-HU" dirty="0"/>
              <a:t>az index tárolása növeli a felhasznált tárméretet,</a:t>
            </a:r>
          </a:p>
          <a:p>
            <a:pPr>
              <a:lnSpc>
                <a:spcPct val="80000"/>
              </a:lnSpc>
            </a:pPr>
            <a:r>
              <a:rPr lang="hu-HU" altLang="hu-HU" dirty="0"/>
              <a:t>nem csak a főfájlt, hanem az indexet is karban kell tartani, ami plusz költséget jelent</a:t>
            </a:r>
          </a:p>
          <a:p>
            <a:pPr lvl="1">
              <a:lnSpc>
                <a:spcPct val="80000"/>
              </a:lnSpc>
            </a:pPr>
            <a:r>
              <a:rPr lang="hu-HU" altLang="hu-HU" dirty="0"/>
              <a:t>DML utasítások lassabbak lesznek!</a:t>
            </a:r>
          </a:p>
        </p:txBody>
      </p:sp>
    </p:spTree>
    <p:extLst>
      <p:ext uri="{BB962C8B-B14F-4D97-AF65-F5344CB8AC3E}">
        <p14:creationId xmlns:p14="http://schemas.microsoft.com/office/powerpoint/2010/main" val="16349128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Cím 40"/>
          <p:cNvSpPr>
            <a:spLocks noGrp="1"/>
          </p:cNvSpPr>
          <p:nvPr>
            <p:ph type="title"/>
          </p:nvPr>
        </p:nvSpPr>
        <p:spPr>
          <a:xfrm>
            <a:off x="594232" y="218881"/>
            <a:ext cx="7498081" cy="857560"/>
          </a:xfrm>
        </p:spPr>
        <p:txBody>
          <a:bodyPr/>
          <a:lstStyle/>
          <a:p>
            <a:pPr eaLnBrk="1" hangingPunct="1"/>
            <a:r>
              <a:rPr lang="hu-HU" altLang="hu-HU" sz="3225" dirty="0" err="1"/>
              <a:t>B-fa</a:t>
            </a:r>
            <a:r>
              <a:rPr lang="hu-HU" altLang="hu-HU" sz="3225" dirty="0"/>
              <a:t> index</a:t>
            </a:r>
          </a:p>
        </p:txBody>
      </p:sp>
      <p:sp>
        <p:nvSpPr>
          <p:cNvPr id="69637" name="Rectangle 4"/>
          <p:cNvSpPr>
            <a:spLocks noChangeArrowheads="1"/>
          </p:cNvSpPr>
          <p:nvPr/>
        </p:nvSpPr>
        <p:spPr bwMode="auto">
          <a:xfrm rot="-5400000">
            <a:off x="4750792" y="1250990"/>
            <a:ext cx="421634" cy="1211262"/>
          </a:xfrm>
          <a:prstGeom prst="rect">
            <a:avLst/>
          </a:prstGeom>
          <a:solidFill>
            <a:schemeClr val="bg1"/>
          </a:solidFill>
          <a:ln w="9525">
            <a:solidFill>
              <a:schemeClr val="tx1"/>
            </a:solidFill>
            <a:miter lim="800000"/>
            <a:headEnd/>
            <a:tailEnd/>
          </a:ln>
        </p:spPr>
        <p:txBody>
          <a:bodyPr wrap="none" lIns="81648" tIns="40824" rIns="81648" bIns="40824"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hu-HU" sz="2175">
                <a:latin typeface="Tahoma" panose="020B0604030504040204" pitchFamily="34" charset="0"/>
              </a:rPr>
              <a:t>100</a:t>
            </a:r>
          </a:p>
        </p:txBody>
      </p:sp>
      <p:sp>
        <p:nvSpPr>
          <p:cNvPr id="69638" name="Rectangle 5"/>
          <p:cNvSpPr>
            <a:spLocks noChangeArrowheads="1"/>
          </p:cNvSpPr>
          <p:nvPr/>
        </p:nvSpPr>
        <p:spPr bwMode="auto">
          <a:xfrm rot="-5400000">
            <a:off x="7128867" y="2089930"/>
            <a:ext cx="421634" cy="1427162"/>
          </a:xfrm>
          <a:prstGeom prst="rect">
            <a:avLst/>
          </a:prstGeom>
          <a:solidFill>
            <a:schemeClr val="bg1"/>
          </a:solidFill>
          <a:ln w="9525">
            <a:solidFill>
              <a:schemeClr val="tx1"/>
            </a:solidFill>
            <a:miter lim="800000"/>
            <a:headEnd/>
            <a:tailEnd/>
          </a:ln>
        </p:spPr>
        <p:txBody>
          <a:bodyPr wrap="none" lIns="81648" tIns="40824" rIns="81648" bIns="40824"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hu-HU" sz="2175">
                <a:latin typeface="Tahoma" panose="020B0604030504040204" pitchFamily="34" charset="0"/>
              </a:rPr>
              <a:t>120</a:t>
            </a:r>
          </a:p>
          <a:p>
            <a:pPr algn="ctr" eaLnBrk="1" hangingPunct="1">
              <a:spcBef>
                <a:spcPct val="0"/>
              </a:spcBef>
              <a:buClrTx/>
              <a:buSzTx/>
              <a:buFontTx/>
              <a:buNone/>
            </a:pPr>
            <a:r>
              <a:rPr lang="en-US" altLang="hu-HU" sz="2175">
                <a:latin typeface="Tahoma" panose="020B0604030504040204" pitchFamily="34" charset="0"/>
              </a:rPr>
              <a:t>150</a:t>
            </a:r>
          </a:p>
          <a:p>
            <a:pPr algn="ctr" eaLnBrk="1" hangingPunct="1">
              <a:spcBef>
                <a:spcPct val="0"/>
              </a:spcBef>
              <a:buClrTx/>
              <a:buSzTx/>
              <a:buFontTx/>
              <a:buNone/>
            </a:pPr>
            <a:r>
              <a:rPr lang="en-US" altLang="hu-HU" sz="2175">
                <a:latin typeface="Tahoma" panose="020B0604030504040204" pitchFamily="34" charset="0"/>
              </a:rPr>
              <a:t>180</a:t>
            </a:r>
          </a:p>
        </p:txBody>
      </p:sp>
      <p:sp>
        <p:nvSpPr>
          <p:cNvPr id="69639" name="Rectangle 6"/>
          <p:cNvSpPr>
            <a:spLocks noChangeArrowheads="1"/>
          </p:cNvSpPr>
          <p:nvPr/>
        </p:nvSpPr>
        <p:spPr bwMode="auto">
          <a:xfrm rot="-5400000">
            <a:off x="2774354" y="2149067"/>
            <a:ext cx="421634" cy="1325563"/>
          </a:xfrm>
          <a:prstGeom prst="rect">
            <a:avLst/>
          </a:prstGeom>
          <a:solidFill>
            <a:schemeClr val="bg1"/>
          </a:solidFill>
          <a:ln w="9525">
            <a:solidFill>
              <a:schemeClr val="tx1"/>
            </a:solidFill>
            <a:miter lim="800000"/>
            <a:headEnd/>
            <a:tailEnd/>
          </a:ln>
        </p:spPr>
        <p:txBody>
          <a:bodyPr wrap="none" lIns="81648" tIns="40824" rIns="81648" bIns="40824"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hu-HU" sz="2175">
                <a:latin typeface="Tahoma" panose="020B0604030504040204" pitchFamily="34" charset="0"/>
              </a:rPr>
              <a:t>30</a:t>
            </a:r>
          </a:p>
        </p:txBody>
      </p:sp>
      <p:sp>
        <p:nvSpPr>
          <p:cNvPr id="69640" name="Line 7"/>
          <p:cNvSpPr>
            <a:spLocks noChangeShapeType="1"/>
          </p:cNvSpPr>
          <p:nvPr/>
        </p:nvSpPr>
        <p:spPr bwMode="auto">
          <a:xfrm flipH="1">
            <a:off x="3776540" y="2131755"/>
            <a:ext cx="865188" cy="41091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81648" tIns="40824" rIns="81648" bIns="40824" anchor="ctr"/>
          <a:lstStyle/>
          <a:p>
            <a:endParaRPr lang="hu-HU" sz="1350"/>
          </a:p>
        </p:txBody>
      </p:sp>
      <p:sp>
        <p:nvSpPr>
          <p:cNvPr id="69641" name="Line 8"/>
          <p:cNvSpPr>
            <a:spLocks noChangeShapeType="1"/>
          </p:cNvSpPr>
          <p:nvPr/>
        </p:nvSpPr>
        <p:spPr bwMode="auto">
          <a:xfrm>
            <a:off x="5348165" y="2087686"/>
            <a:ext cx="1184275" cy="49905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81648" tIns="40824" rIns="81648" bIns="40824" anchor="ctr"/>
          <a:lstStyle/>
          <a:p>
            <a:endParaRPr lang="hu-HU" sz="1350"/>
          </a:p>
        </p:txBody>
      </p:sp>
      <p:sp>
        <p:nvSpPr>
          <p:cNvPr id="69642" name="Rectangle 9"/>
          <p:cNvSpPr>
            <a:spLocks noChangeArrowheads="1"/>
          </p:cNvSpPr>
          <p:nvPr/>
        </p:nvSpPr>
        <p:spPr bwMode="auto">
          <a:xfrm rot="-5400000">
            <a:off x="1317029" y="3115788"/>
            <a:ext cx="421634" cy="1223963"/>
          </a:xfrm>
          <a:prstGeom prst="rect">
            <a:avLst/>
          </a:prstGeom>
          <a:solidFill>
            <a:schemeClr val="bg1"/>
          </a:solidFill>
          <a:ln w="9525">
            <a:solidFill>
              <a:schemeClr val="tx1"/>
            </a:solidFill>
            <a:miter lim="800000"/>
            <a:headEnd/>
            <a:tailEnd/>
          </a:ln>
        </p:spPr>
        <p:txBody>
          <a:bodyPr wrap="none" lIns="81648" tIns="40824" rIns="81648" bIns="40824"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hu-HU" sz="2175">
                <a:latin typeface="Tahoma" panose="020B0604030504040204" pitchFamily="34" charset="0"/>
              </a:rPr>
              <a:t>3</a:t>
            </a:r>
          </a:p>
          <a:p>
            <a:pPr algn="ctr" eaLnBrk="1" hangingPunct="1">
              <a:spcBef>
                <a:spcPct val="0"/>
              </a:spcBef>
              <a:buClrTx/>
              <a:buSzTx/>
              <a:buFontTx/>
              <a:buNone/>
            </a:pPr>
            <a:r>
              <a:rPr lang="en-US" altLang="hu-HU" sz="2175">
                <a:latin typeface="Tahoma" panose="020B0604030504040204" pitchFamily="34" charset="0"/>
              </a:rPr>
              <a:t>5</a:t>
            </a:r>
          </a:p>
          <a:p>
            <a:pPr algn="ctr" eaLnBrk="1" hangingPunct="1">
              <a:spcBef>
                <a:spcPct val="0"/>
              </a:spcBef>
              <a:buClrTx/>
              <a:buSzTx/>
              <a:buFontTx/>
              <a:buNone/>
            </a:pPr>
            <a:r>
              <a:rPr lang="en-US" altLang="hu-HU" sz="2175">
                <a:latin typeface="Tahoma" panose="020B0604030504040204" pitchFamily="34" charset="0"/>
              </a:rPr>
              <a:t>11</a:t>
            </a:r>
          </a:p>
        </p:txBody>
      </p:sp>
      <p:sp>
        <p:nvSpPr>
          <p:cNvPr id="69643" name="Rectangle 10"/>
          <p:cNvSpPr>
            <a:spLocks noChangeArrowheads="1"/>
          </p:cNvSpPr>
          <p:nvPr/>
        </p:nvSpPr>
        <p:spPr bwMode="auto">
          <a:xfrm rot="-5400000">
            <a:off x="2775942" y="3239222"/>
            <a:ext cx="421634" cy="1008062"/>
          </a:xfrm>
          <a:prstGeom prst="rect">
            <a:avLst/>
          </a:prstGeom>
          <a:solidFill>
            <a:schemeClr val="bg1"/>
          </a:solidFill>
          <a:ln w="9525">
            <a:solidFill>
              <a:schemeClr val="tx1"/>
            </a:solidFill>
            <a:miter lim="800000"/>
            <a:headEnd/>
            <a:tailEnd/>
          </a:ln>
        </p:spPr>
        <p:txBody>
          <a:bodyPr wrap="none" lIns="81648" tIns="40824" rIns="81648" bIns="40824"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hu-HU" sz="2175">
                <a:latin typeface="Tahoma" panose="020B0604030504040204" pitchFamily="34" charset="0"/>
              </a:rPr>
              <a:t>30</a:t>
            </a:r>
          </a:p>
          <a:p>
            <a:pPr algn="ctr" eaLnBrk="1" hangingPunct="1">
              <a:spcBef>
                <a:spcPct val="0"/>
              </a:spcBef>
              <a:buClrTx/>
              <a:buSzTx/>
              <a:buFontTx/>
              <a:buNone/>
            </a:pPr>
            <a:r>
              <a:rPr lang="en-US" altLang="hu-HU" sz="2175">
                <a:latin typeface="Tahoma" panose="020B0604030504040204" pitchFamily="34" charset="0"/>
              </a:rPr>
              <a:t>35</a:t>
            </a:r>
          </a:p>
        </p:txBody>
      </p:sp>
      <p:sp>
        <p:nvSpPr>
          <p:cNvPr id="69644" name="Rectangle 11"/>
          <p:cNvSpPr>
            <a:spLocks noChangeArrowheads="1"/>
          </p:cNvSpPr>
          <p:nvPr/>
        </p:nvSpPr>
        <p:spPr bwMode="auto">
          <a:xfrm rot="-5400000">
            <a:off x="4025305" y="3193978"/>
            <a:ext cx="421634" cy="1093787"/>
          </a:xfrm>
          <a:prstGeom prst="rect">
            <a:avLst/>
          </a:prstGeom>
          <a:solidFill>
            <a:schemeClr val="bg1"/>
          </a:solidFill>
          <a:ln w="9525">
            <a:solidFill>
              <a:schemeClr val="tx1"/>
            </a:solidFill>
            <a:miter lim="800000"/>
            <a:headEnd/>
            <a:tailEnd/>
          </a:ln>
        </p:spPr>
        <p:txBody>
          <a:bodyPr wrap="none" lIns="81648" tIns="40824" rIns="81648" bIns="40824"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hu-HU" sz="2175">
                <a:latin typeface="Tahoma" panose="020B0604030504040204" pitchFamily="34" charset="0"/>
              </a:rPr>
              <a:t>100</a:t>
            </a:r>
          </a:p>
          <a:p>
            <a:pPr algn="ctr" eaLnBrk="1" hangingPunct="1">
              <a:spcBef>
                <a:spcPct val="0"/>
              </a:spcBef>
              <a:buClrTx/>
              <a:buSzTx/>
              <a:buFontTx/>
              <a:buNone/>
            </a:pPr>
            <a:r>
              <a:rPr lang="en-US" altLang="hu-HU" sz="2175">
                <a:latin typeface="Tahoma" panose="020B0604030504040204" pitchFamily="34" charset="0"/>
              </a:rPr>
              <a:t>101</a:t>
            </a:r>
          </a:p>
          <a:p>
            <a:pPr algn="ctr" eaLnBrk="1" hangingPunct="1">
              <a:spcBef>
                <a:spcPct val="0"/>
              </a:spcBef>
              <a:buClrTx/>
              <a:buSzTx/>
              <a:buFontTx/>
              <a:buNone/>
            </a:pPr>
            <a:r>
              <a:rPr lang="en-US" altLang="hu-HU" sz="2175">
                <a:latin typeface="Tahoma" panose="020B0604030504040204" pitchFamily="34" charset="0"/>
              </a:rPr>
              <a:t>110</a:t>
            </a:r>
          </a:p>
        </p:txBody>
      </p:sp>
      <p:sp>
        <p:nvSpPr>
          <p:cNvPr id="69645" name="Rectangle 12"/>
          <p:cNvSpPr>
            <a:spLocks noChangeArrowheads="1"/>
          </p:cNvSpPr>
          <p:nvPr/>
        </p:nvSpPr>
        <p:spPr bwMode="auto">
          <a:xfrm rot="-5400000">
            <a:off x="5507235" y="3132461"/>
            <a:ext cx="421634" cy="1209675"/>
          </a:xfrm>
          <a:prstGeom prst="rect">
            <a:avLst/>
          </a:prstGeom>
          <a:solidFill>
            <a:schemeClr val="bg1"/>
          </a:solidFill>
          <a:ln w="9525">
            <a:solidFill>
              <a:schemeClr val="tx1"/>
            </a:solidFill>
            <a:miter lim="800000"/>
            <a:headEnd/>
            <a:tailEnd/>
          </a:ln>
        </p:spPr>
        <p:txBody>
          <a:bodyPr wrap="none" lIns="81648" tIns="40824" rIns="81648" bIns="40824"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hu-HU" sz="2175">
                <a:latin typeface="Tahoma" panose="020B0604030504040204" pitchFamily="34" charset="0"/>
              </a:rPr>
              <a:t>120</a:t>
            </a:r>
          </a:p>
          <a:p>
            <a:pPr algn="ctr" eaLnBrk="1" hangingPunct="1">
              <a:spcBef>
                <a:spcPct val="0"/>
              </a:spcBef>
              <a:buClrTx/>
              <a:buSzTx/>
              <a:buFontTx/>
              <a:buNone/>
            </a:pPr>
            <a:r>
              <a:rPr lang="en-US" altLang="hu-HU" sz="2175">
                <a:latin typeface="Tahoma" panose="020B0604030504040204" pitchFamily="34" charset="0"/>
              </a:rPr>
              <a:t>130</a:t>
            </a:r>
          </a:p>
        </p:txBody>
      </p:sp>
      <p:sp>
        <p:nvSpPr>
          <p:cNvPr id="69646" name="Rectangle 13"/>
          <p:cNvSpPr>
            <a:spLocks noChangeArrowheads="1"/>
          </p:cNvSpPr>
          <p:nvPr/>
        </p:nvSpPr>
        <p:spPr bwMode="auto">
          <a:xfrm rot="-5400000">
            <a:off x="6898680" y="3223745"/>
            <a:ext cx="421634" cy="1036637"/>
          </a:xfrm>
          <a:prstGeom prst="rect">
            <a:avLst/>
          </a:prstGeom>
          <a:solidFill>
            <a:schemeClr val="bg1"/>
          </a:solidFill>
          <a:ln w="9525">
            <a:solidFill>
              <a:schemeClr val="tx1"/>
            </a:solidFill>
            <a:miter lim="800000"/>
            <a:headEnd/>
            <a:tailEnd/>
          </a:ln>
        </p:spPr>
        <p:txBody>
          <a:bodyPr wrap="none" lIns="81648" tIns="40824" rIns="81648" bIns="40824"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hu-HU" sz="2175" dirty="0">
                <a:latin typeface="Tahoma" panose="020B0604030504040204" pitchFamily="34" charset="0"/>
              </a:rPr>
              <a:t>150</a:t>
            </a:r>
          </a:p>
          <a:p>
            <a:pPr algn="ctr" eaLnBrk="1" hangingPunct="1">
              <a:spcBef>
                <a:spcPct val="0"/>
              </a:spcBef>
              <a:buClrTx/>
              <a:buSzTx/>
              <a:buFontTx/>
              <a:buNone/>
            </a:pPr>
            <a:r>
              <a:rPr lang="en-US" altLang="hu-HU" sz="2175" dirty="0">
                <a:latin typeface="Tahoma" panose="020B0604030504040204" pitchFamily="34" charset="0"/>
              </a:rPr>
              <a:t>156</a:t>
            </a:r>
          </a:p>
          <a:p>
            <a:pPr algn="ctr" eaLnBrk="1" hangingPunct="1">
              <a:spcBef>
                <a:spcPct val="0"/>
              </a:spcBef>
              <a:buClrTx/>
              <a:buSzTx/>
              <a:buFontTx/>
              <a:buNone/>
            </a:pPr>
            <a:r>
              <a:rPr lang="en-US" altLang="hu-HU" sz="2175" dirty="0">
                <a:latin typeface="Tahoma" panose="020B0604030504040204" pitchFamily="34" charset="0"/>
              </a:rPr>
              <a:t>179</a:t>
            </a:r>
          </a:p>
        </p:txBody>
      </p:sp>
      <p:sp>
        <p:nvSpPr>
          <p:cNvPr id="69647" name="Rectangle 14"/>
          <p:cNvSpPr>
            <a:spLocks noChangeArrowheads="1"/>
          </p:cNvSpPr>
          <p:nvPr/>
        </p:nvSpPr>
        <p:spPr bwMode="auto">
          <a:xfrm rot="-5400000">
            <a:off x="8205986" y="3145557"/>
            <a:ext cx="421634" cy="1181100"/>
          </a:xfrm>
          <a:prstGeom prst="rect">
            <a:avLst/>
          </a:prstGeom>
          <a:solidFill>
            <a:schemeClr val="bg1"/>
          </a:solidFill>
          <a:ln w="9525">
            <a:solidFill>
              <a:schemeClr val="tx1"/>
            </a:solidFill>
            <a:miter lim="800000"/>
            <a:headEnd/>
            <a:tailEnd/>
          </a:ln>
        </p:spPr>
        <p:txBody>
          <a:bodyPr wrap="none" lIns="81648" tIns="40824" rIns="81648" bIns="40824"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hu-HU" sz="2175">
                <a:latin typeface="Tahoma" panose="020B0604030504040204" pitchFamily="34" charset="0"/>
              </a:rPr>
              <a:t>180</a:t>
            </a:r>
          </a:p>
          <a:p>
            <a:pPr algn="ctr" eaLnBrk="1" hangingPunct="1">
              <a:spcBef>
                <a:spcPct val="0"/>
              </a:spcBef>
              <a:buClrTx/>
              <a:buSzTx/>
              <a:buFontTx/>
              <a:buNone/>
            </a:pPr>
            <a:r>
              <a:rPr lang="en-US" altLang="hu-HU" sz="2175">
                <a:latin typeface="Tahoma" panose="020B0604030504040204" pitchFamily="34" charset="0"/>
              </a:rPr>
              <a:t>200</a:t>
            </a:r>
          </a:p>
        </p:txBody>
      </p:sp>
      <p:sp>
        <p:nvSpPr>
          <p:cNvPr id="69648" name="Line 15"/>
          <p:cNvSpPr>
            <a:spLocks noChangeShapeType="1"/>
          </p:cNvSpPr>
          <p:nvPr/>
        </p:nvSpPr>
        <p:spPr bwMode="auto">
          <a:xfrm flipH="1">
            <a:off x="1885828" y="2857108"/>
            <a:ext cx="779462" cy="60624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81648" tIns="40824" rIns="81648" bIns="40824" anchor="ctr"/>
          <a:lstStyle/>
          <a:p>
            <a:endParaRPr lang="hu-HU" sz="1350"/>
          </a:p>
        </p:txBody>
      </p:sp>
      <p:sp>
        <p:nvSpPr>
          <p:cNvPr id="69649" name="Line 16"/>
          <p:cNvSpPr>
            <a:spLocks noChangeShapeType="1"/>
          </p:cNvSpPr>
          <p:nvPr/>
        </p:nvSpPr>
        <p:spPr bwMode="auto">
          <a:xfrm flipH="1">
            <a:off x="2952628" y="2846389"/>
            <a:ext cx="274637" cy="65984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81648" tIns="40824" rIns="81648" bIns="40824" anchor="ctr"/>
          <a:lstStyle/>
          <a:p>
            <a:endParaRPr lang="hu-HU" sz="1350"/>
          </a:p>
        </p:txBody>
      </p:sp>
      <p:sp>
        <p:nvSpPr>
          <p:cNvPr id="69650" name="Line 17"/>
          <p:cNvSpPr>
            <a:spLocks noChangeShapeType="1"/>
          </p:cNvSpPr>
          <p:nvPr/>
        </p:nvSpPr>
        <p:spPr bwMode="auto">
          <a:xfrm flipH="1">
            <a:off x="4727453" y="2738003"/>
            <a:ext cx="2035175" cy="71463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81648" tIns="40824" rIns="81648" bIns="40824" anchor="ctr"/>
          <a:lstStyle/>
          <a:p>
            <a:endParaRPr lang="hu-HU" sz="1350"/>
          </a:p>
        </p:txBody>
      </p:sp>
      <p:sp>
        <p:nvSpPr>
          <p:cNvPr id="69651" name="Line 18"/>
          <p:cNvSpPr>
            <a:spLocks noChangeShapeType="1"/>
          </p:cNvSpPr>
          <p:nvPr/>
        </p:nvSpPr>
        <p:spPr bwMode="auto">
          <a:xfrm flipH="1">
            <a:off x="5983165" y="2780880"/>
            <a:ext cx="1169988" cy="66103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81648" tIns="40824" rIns="81648" bIns="40824" anchor="ctr"/>
          <a:lstStyle/>
          <a:p>
            <a:endParaRPr lang="hu-HU" sz="1350"/>
          </a:p>
        </p:txBody>
      </p:sp>
      <p:sp>
        <p:nvSpPr>
          <p:cNvPr id="69652" name="Line 19"/>
          <p:cNvSpPr>
            <a:spLocks noChangeShapeType="1"/>
          </p:cNvSpPr>
          <p:nvPr/>
        </p:nvSpPr>
        <p:spPr bwMode="auto">
          <a:xfrm flipH="1">
            <a:off x="7281740" y="2813039"/>
            <a:ext cx="260350" cy="65269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81648" tIns="40824" rIns="81648" bIns="40824" anchor="ctr"/>
          <a:lstStyle/>
          <a:p>
            <a:endParaRPr lang="hu-HU" sz="1350"/>
          </a:p>
        </p:txBody>
      </p:sp>
      <p:sp>
        <p:nvSpPr>
          <p:cNvPr id="69653" name="Line 20"/>
          <p:cNvSpPr>
            <a:spLocks noChangeShapeType="1"/>
          </p:cNvSpPr>
          <p:nvPr/>
        </p:nvSpPr>
        <p:spPr bwMode="auto">
          <a:xfrm>
            <a:off x="7873879" y="2791600"/>
            <a:ext cx="274637" cy="69319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81648" tIns="40824" rIns="81648" bIns="40824" anchor="ctr"/>
          <a:lstStyle/>
          <a:p>
            <a:endParaRPr lang="hu-HU" sz="1350"/>
          </a:p>
        </p:txBody>
      </p:sp>
      <p:sp>
        <p:nvSpPr>
          <p:cNvPr id="69654" name="Line 21"/>
          <p:cNvSpPr>
            <a:spLocks noChangeShapeType="1"/>
          </p:cNvSpPr>
          <p:nvPr/>
        </p:nvSpPr>
        <p:spPr bwMode="auto">
          <a:xfrm>
            <a:off x="1120652" y="3852831"/>
            <a:ext cx="0" cy="36803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81648" tIns="40824" rIns="81648" bIns="40824" anchor="ctr"/>
          <a:lstStyle/>
          <a:p>
            <a:endParaRPr lang="hu-HU" sz="1350"/>
          </a:p>
        </p:txBody>
      </p:sp>
      <p:sp>
        <p:nvSpPr>
          <p:cNvPr id="69655" name="Line 22"/>
          <p:cNvSpPr>
            <a:spLocks noChangeShapeType="1"/>
          </p:cNvSpPr>
          <p:nvPr/>
        </p:nvSpPr>
        <p:spPr bwMode="auto">
          <a:xfrm>
            <a:off x="1533402" y="3858785"/>
            <a:ext cx="0" cy="36803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81648" tIns="40824" rIns="81648" bIns="40824" anchor="ctr"/>
          <a:lstStyle/>
          <a:p>
            <a:endParaRPr lang="hu-HU" sz="1350"/>
          </a:p>
        </p:txBody>
      </p:sp>
      <p:sp>
        <p:nvSpPr>
          <p:cNvPr id="69656" name="Line 23"/>
          <p:cNvSpPr>
            <a:spLocks noChangeShapeType="1"/>
          </p:cNvSpPr>
          <p:nvPr/>
        </p:nvSpPr>
        <p:spPr bwMode="auto">
          <a:xfrm>
            <a:off x="1893764" y="3880224"/>
            <a:ext cx="0" cy="36803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81648" tIns="40824" rIns="81648" bIns="40824" anchor="ctr"/>
          <a:lstStyle/>
          <a:p>
            <a:endParaRPr lang="hu-HU" sz="1350"/>
          </a:p>
        </p:txBody>
      </p:sp>
      <p:sp>
        <p:nvSpPr>
          <p:cNvPr id="69657" name="Line 24"/>
          <p:cNvSpPr>
            <a:spLocks noChangeShapeType="1"/>
          </p:cNvSpPr>
          <p:nvPr/>
        </p:nvSpPr>
        <p:spPr bwMode="auto">
          <a:xfrm>
            <a:off x="2758952" y="3901664"/>
            <a:ext cx="0" cy="36803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81648" tIns="40824" rIns="81648" bIns="40824" anchor="ctr"/>
          <a:lstStyle/>
          <a:p>
            <a:endParaRPr lang="hu-HU" sz="1350"/>
          </a:p>
        </p:txBody>
      </p:sp>
      <p:sp>
        <p:nvSpPr>
          <p:cNvPr id="69658" name="Line 25"/>
          <p:cNvSpPr>
            <a:spLocks noChangeShapeType="1"/>
          </p:cNvSpPr>
          <p:nvPr/>
        </p:nvSpPr>
        <p:spPr bwMode="auto">
          <a:xfrm>
            <a:off x="3884489" y="3924294"/>
            <a:ext cx="0" cy="36803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81648" tIns="40824" rIns="81648" bIns="40824" anchor="ctr"/>
          <a:lstStyle/>
          <a:p>
            <a:endParaRPr lang="hu-HU" sz="1350"/>
          </a:p>
        </p:txBody>
      </p:sp>
      <p:sp>
        <p:nvSpPr>
          <p:cNvPr id="69659" name="Line 26"/>
          <p:cNvSpPr>
            <a:spLocks noChangeShapeType="1"/>
          </p:cNvSpPr>
          <p:nvPr/>
        </p:nvSpPr>
        <p:spPr bwMode="auto">
          <a:xfrm>
            <a:off x="3185989" y="3896899"/>
            <a:ext cx="0" cy="36803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81648" tIns="40824" rIns="81648" bIns="40824" anchor="ctr"/>
          <a:lstStyle/>
          <a:p>
            <a:endParaRPr lang="hu-HU" sz="1350"/>
          </a:p>
        </p:txBody>
      </p:sp>
      <p:sp>
        <p:nvSpPr>
          <p:cNvPr id="69660" name="Line 27"/>
          <p:cNvSpPr>
            <a:spLocks noChangeShapeType="1"/>
          </p:cNvSpPr>
          <p:nvPr/>
        </p:nvSpPr>
        <p:spPr bwMode="auto">
          <a:xfrm>
            <a:off x="4238502" y="3930248"/>
            <a:ext cx="0" cy="36803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81648" tIns="40824" rIns="81648" bIns="40824" anchor="ctr"/>
          <a:lstStyle/>
          <a:p>
            <a:endParaRPr lang="hu-HU" sz="1350"/>
          </a:p>
        </p:txBody>
      </p:sp>
      <p:sp>
        <p:nvSpPr>
          <p:cNvPr id="69661" name="Line 28"/>
          <p:cNvSpPr>
            <a:spLocks noChangeShapeType="1"/>
          </p:cNvSpPr>
          <p:nvPr/>
        </p:nvSpPr>
        <p:spPr bwMode="auto">
          <a:xfrm>
            <a:off x="4563939" y="3925484"/>
            <a:ext cx="0" cy="36803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81648" tIns="40824" rIns="81648" bIns="40824" anchor="ctr"/>
          <a:lstStyle/>
          <a:p>
            <a:endParaRPr lang="hu-HU" sz="1350"/>
          </a:p>
        </p:txBody>
      </p:sp>
      <p:sp>
        <p:nvSpPr>
          <p:cNvPr id="69662" name="Line 29"/>
          <p:cNvSpPr>
            <a:spLocks noChangeShapeType="1"/>
          </p:cNvSpPr>
          <p:nvPr/>
        </p:nvSpPr>
        <p:spPr bwMode="auto">
          <a:xfrm>
            <a:off x="5502153" y="3925484"/>
            <a:ext cx="0" cy="36803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81648" tIns="40824" rIns="81648" bIns="40824" anchor="ctr"/>
          <a:lstStyle/>
          <a:p>
            <a:endParaRPr lang="hu-HU" sz="1350"/>
          </a:p>
        </p:txBody>
      </p:sp>
      <p:sp>
        <p:nvSpPr>
          <p:cNvPr id="69663" name="Line 30"/>
          <p:cNvSpPr>
            <a:spLocks noChangeShapeType="1"/>
          </p:cNvSpPr>
          <p:nvPr/>
        </p:nvSpPr>
        <p:spPr bwMode="auto">
          <a:xfrm>
            <a:off x="5886327" y="3931441"/>
            <a:ext cx="0" cy="36803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81648" tIns="40824" rIns="81648" bIns="40824" anchor="ctr"/>
          <a:lstStyle/>
          <a:p>
            <a:endParaRPr lang="hu-HU" sz="1350"/>
          </a:p>
        </p:txBody>
      </p:sp>
      <p:sp>
        <p:nvSpPr>
          <p:cNvPr id="69664" name="Line 31"/>
          <p:cNvSpPr>
            <a:spLocks noChangeShapeType="1"/>
          </p:cNvSpPr>
          <p:nvPr/>
        </p:nvSpPr>
        <p:spPr bwMode="auto">
          <a:xfrm>
            <a:off x="6730877" y="3958834"/>
            <a:ext cx="0" cy="36803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81648" tIns="40824" rIns="81648" bIns="40824" anchor="ctr"/>
          <a:lstStyle/>
          <a:p>
            <a:endParaRPr lang="hu-HU" sz="1350"/>
          </a:p>
        </p:txBody>
      </p:sp>
      <p:sp>
        <p:nvSpPr>
          <p:cNvPr id="69665" name="Line 32"/>
          <p:cNvSpPr>
            <a:spLocks noChangeShapeType="1"/>
          </p:cNvSpPr>
          <p:nvPr/>
        </p:nvSpPr>
        <p:spPr bwMode="auto">
          <a:xfrm>
            <a:off x="7113464" y="3964791"/>
            <a:ext cx="0" cy="36803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81648" tIns="40824" rIns="81648" bIns="40824" anchor="ctr"/>
          <a:lstStyle/>
          <a:p>
            <a:endParaRPr lang="hu-HU" sz="1350"/>
          </a:p>
        </p:txBody>
      </p:sp>
      <p:sp>
        <p:nvSpPr>
          <p:cNvPr id="69666" name="Line 33"/>
          <p:cNvSpPr>
            <a:spLocks noChangeShapeType="1"/>
          </p:cNvSpPr>
          <p:nvPr/>
        </p:nvSpPr>
        <p:spPr bwMode="auto">
          <a:xfrm>
            <a:off x="7483353" y="3971937"/>
            <a:ext cx="0" cy="36803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81648" tIns="40824" rIns="81648" bIns="40824" anchor="ctr"/>
          <a:lstStyle/>
          <a:p>
            <a:endParaRPr lang="hu-HU" sz="1350"/>
          </a:p>
        </p:txBody>
      </p:sp>
      <p:sp>
        <p:nvSpPr>
          <p:cNvPr id="69667" name="Line 34"/>
          <p:cNvSpPr>
            <a:spLocks noChangeShapeType="1"/>
          </p:cNvSpPr>
          <p:nvPr/>
        </p:nvSpPr>
        <p:spPr bwMode="auto">
          <a:xfrm>
            <a:off x="8227890" y="3912384"/>
            <a:ext cx="0" cy="36803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81648" tIns="40824" rIns="81648" bIns="40824" anchor="ctr"/>
          <a:lstStyle/>
          <a:p>
            <a:endParaRPr lang="hu-HU" sz="1350"/>
          </a:p>
        </p:txBody>
      </p:sp>
      <p:sp>
        <p:nvSpPr>
          <p:cNvPr id="69668" name="Line 35"/>
          <p:cNvSpPr>
            <a:spLocks noChangeShapeType="1"/>
          </p:cNvSpPr>
          <p:nvPr/>
        </p:nvSpPr>
        <p:spPr bwMode="auto">
          <a:xfrm>
            <a:off x="8567614" y="3907620"/>
            <a:ext cx="0" cy="36803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81648" tIns="40824" rIns="81648" bIns="40824" anchor="ctr"/>
          <a:lstStyle/>
          <a:p>
            <a:endParaRPr lang="hu-HU" sz="1350"/>
          </a:p>
        </p:txBody>
      </p:sp>
      <p:sp>
        <p:nvSpPr>
          <p:cNvPr id="42" name="Line 23"/>
          <p:cNvSpPr>
            <a:spLocks noChangeShapeType="1"/>
          </p:cNvSpPr>
          <p:nvPr/>
        </p:nvSpPr>
        <p:spPr bwMode="auto">
          <a:xfrm>
            <a:off x="1972741" y="3994012"/>
            <a:ext cx="540546" cy="8934"/>
          </a:xfrm>
          <a:prstGeom prst="line">
            <a:avLst/>
          </a:prstGeom>
          <a:noFill/>
          <a:ln w="9525">
            <a:solidFill>
              <a:schemeClr val="tx1"/>
            </a:solidFill>
            <a:round/>
            <a:headEnd type="triangle"/>
            <a:tailEnd type="triangle" w="med" len="med"/>
          </a:ln>
          <a:extLst>
            <a:ext uri="{909E8E84-426E-40DD-AFC4-6F175D3DCCD1}">
              <a14:hiddenFill xmlns:a14="http://schemas.microsoft.com/office/drawing/2010/main">
                <a:noFill/>
              </a14:hiddenFill>
            </a:ext>
          </a:extLst>
        </p:spPr>
        <p:txBody>
          <a:bodyPr wrap="none" lIns="81648" tIns="40824" rIns="81648" bIns="40824" anchor="ctr"/>
          <a:lstStyle/>
          <a:p>
            <a:endParaRPr lang="hu-HU" sz="1350"/>
          </a:p>
        </p:txBody>
      </p:sp>
      <p:sp>
        <p:nvSpPr>
          <p:cNvPr id="43" name="Line 23"/>
          <p:cNvSpPr>
            <a:spLocks noChangeShapeType="1"/>
          </p:cNvSpPr>
          <p:nvPr/>
        </p:nvSpPr>
        <p:spPr bwMode="auto">
          <a:xfrm>
            <a:off x="7627587" y="4010388"/>
            <a:ext cx="540546" cy="8934"/>
          </a:xfrm>
          <a:prstGeom prst="line">
            <a:avLst/>
          </a:prstGeom>
          <a:noFill/>
          <a:ln w="9525">
            <a:solidFill>
              <a:schemeClr val="tx1"/>
            </a:solidFill>
            <a:round/>
            <a:headEnd type="triangle"/>
            <a:tailEnd type="triangle" w="med" len="med"/>
          </a:ln>
          <a:extLst>
            <a:ext uri="{909E8E84-426E-40DD-AFC4-6F175D3DCCD1}">
              <a14:hiddenFill xmlns:a14="http://schemas.microsoft.com/office/drawing/2010/main">
                <a:noFill/>
              </a14:hiddenFill>
            </a:ext>
          </a:extLst>
        </p:spPr>
        <p:txBody>
          <a:bodyPr wrap="none" lIns="81648" tIns="40824" rIns="81648" bIns="40824" anchor="ctr"/>
          <a:lstStyle/>
          <a:p>
            <a:endParaRPr lang="hu-HU" sz="1350"/>
          </a:p>
        </p:txBody>
      </p:sp>
      <p:sp>
        <p:nvSpPr>
          <p:cNvPr id="44" name="Line 23"/>
          <p:cNvSpPr>
            <a:spLocks noChangeShapeType="1"/>
          </p:cNvSpPr>
          <p:nvPr/>
        </p:nvSpPr>
        <p:spPr bwMode="auto">
          <a:xfrm>
            <a:off x="6120880" y="4003816"/>
            <a:ext cx="540546" cy="8934"/>
          </a:xfrm>
          <a:prstGeom prst="line">
            <a:avLst/>
          </a:prstGeom>
          <a:noFill/>
          <a:ln w="9525">
            <a:solidFill>
              <a:schemeClr val="tx1"/>
            </a:solidFill>
            <a:round/>
            <a:headEnd type="triangle"/>
            <a:tailEnd type="triangle" w="med" len="med"/>
          </a:ln>
          <a:extLst>
            <a:ext uri="{909E8E84-426E-40DD-AFC4-6F175D3DCCD1}">
              <a14:hiddenFill xmlns:a14="http://schemas.microsoft.com/office/drawing/2010/main">
                <a:noFill/>
              </a14:hiddenFill>
            </a:ext>
          </a:extLst>
        </p:spPr>
        <p:txBody>
          <a:bodyPr wrap="none" lIns="81648" tIns="40824" rIns="81648" bIns="40824" anchor="ctr"/>
          <a:lstStyle/>
          <a:p>
            <a:endParaRPr lang="hu-HU" sz="1350"/>
          </a:p>
        </p:txBody>
      </p:sp>
      <p:sp>
        <p:nvSpPr>
          <p:cNvPr id="45" name="Line 23"/>
          <p:cNvSpPr>
            <a:spLocks noChangeShapeType="1"/>
          </p:cNvSpPr>
          <p:nvPr/>
        </p:nvSpPr>
        <p:spPr bwMode="auto">
          <a:xfrm>
            <a:off x="4665935" y="4008283"/>
            <a:ext cx="540546" cy="8934"/>
          </a:xfrm>
          <a:prstGeom prst="line">
            <a:avLst/>
          </a:prstGeom>
          <a:noFill/>
          <a:ln w="9525">
            <a:solidFill>
              <a:schemeClr val="tx1"/>
            </a:solidFill>
            <a:round/>
            <a:headEnd type="triangle"/>
            <a:tailEnd type="triangle" w="med" len="med"/>
          </a:ln>
          <a:extLst>
            <a:ext uri="{909E8E84-426E-40DD-AFC4-6F175D3DCCD1}">
              <a14:hiddenFill xmlns:a14="http://schemas.microsoft.com/office/drawing/2010/main">
                <a:noFill/>
              </a14:hiddenFill>
            </a:ext>
          </a:extLst>
        </p:spPr>
        <p:txBody>
          <a:bodyPr wrap="none" lIns="81648" tIns="40824" rIns="81648" bIns="40824" anchor="ctr"/>
          <a:lstStyle/>
          <a:p>
            <a:endParaRPr lang="hu-HU" sz="1350"/>
          </a:p>
        </p:txBody>
      </p:sp>
      <p:sp>
        <p:nvSpPr>
          <p:cNvPr id="46" name="Line 23"/>
          <p:cNvSpPr>
            <a:spLocks noChangeShapeType="1"/>
          </p:cNvSpPr>
          <p:nvPr/>
        </p:nvSpPr>
        <p:spPr bwMode="auto">
          <a:xfrm>
            <a:off x="3162629" y="4003497"/>
            <a:ext cx="540546" cy="8934"/>
          </a:xfrm>
          <a:prstGeom prst="line">
            <a:avLst/>
          </a:prstGeom>
          <a:noFill/>
          <a:ln w="9525">
            <a:solidFill>
              <a:schemeClr val="tx1"/>
            </a:solidFill>
            <a:round/>
            <a:headEnd type="triangle"/>
            <a:tailEnd type="triangle" w="med" len="med"/>
          </a:ln>
          <a:extLst>
            <a:ext uri="{909E8E84-426E-40DD-AFC4-6F175D3DCCD1}">
              <a14:hiddenFill xmlns:a14="http://schemas.microsoft.com/office/drawing/2010/main">
                <a:noFill/>
              </a14:hiddenFill>
            </a:ext>
          </a:extLst>
        </p:spPr>
        <p:txBody>
          <a:bodyPr wrap="none" lIns="81648" tIns="40824" rIns="81648" bIns="40824" anchor="ctr"/>
          <a:lstStyle/>
          <a:p>
            <a:endParaRPr lang="hu-HU" sz="1350"/>
          </a:p>
        </p:txBody>
      </p:sp>
      <p:sp>
        <p:nvSpPr>
          <p:cNvPr id="2" name="Téglalap 1"/>
          <p:cNvSpPr/>
          <p:nvPr/>
        </p:nvSpPr>
        <p:spPr>
          <a:xfrm>
            <a:off x="845101" y="4635425"/>
            <a:ext cx="7524253" cy="1086566"/>
          </a:xfrm>
          <a:prstGeom prst="rect">
            <a:avLst/>
          </a:prstGeom>
        </p:spPr>
        <p:txBody>
          <a:bodyPr wrap="square" lIns="81648" tIns="40824" rIns="81648" bIns="40824">
            <a:spAutoFit/>
          </a:bodyPr>
          <a:lstStyle/>
          <a:p>
            <a:r>
              <a:rPr lang="hu-HU" altLang="hu-HU" sz="2175" dirty="0"/>
              <a:t>A </a:t>
            </a:r>
            <a:r>
              <a:rPr lang="hu-HU" altLang="hu-HU" sz="2175" dirty="0" err="1"/>
              <a:t>B-fa</a:t>
            </a:r>
            <a:r>
              <a:rPr lang="hu-HU" altLang="hu-HU" sz="2175" dirty="0"/>
              <a:t> leveleiben vannak a bejegyzések, és mellettük a sorazonosító (ROWID), amit mutatóval is jelölhetünk. Az index lehet egy vagy többoszlopos. </a:t>
            </a:r>
            <a:endParaRPr lang="hu-HU" sz="2175" dirty="0"/>
          </a:p>
        </p:txBody>
      </p:sp>
    </p:spTree>
    <p:extLst>
      <p:ext uri="{BB962C8B-B14F-4D97-AF65-F5344CB8AC3E}">
        <p14:creationId xmlns:p14="http://schemas.microsoft.com/office/powerpoint/2010/main" val="4228429982"/>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Cím 1"/>
          <p:cNvSpPr>
            <a:spLocks noGrp="1"/>
          </p:cNvSpPr>
          <p:nvPr>
            <p:ph type="title"/>
          </p:nvPr>
        </p:nvSpPr>
        <p:spPr>
          <a:xfrm>
            <a:off x="467544" y="260648"/>
            <a:ext cx="7498081" cy="529534"/>
          </a:xfrm>
        </p:spPr>
        <p:txBody>
          <a:bodyPr>
            <a:normAutofit fontScale="90000"/>
          </a:bodyPr>
          <a:lstStyle/>
          <a:p>
            <a:r>
              <a:rPr lang="hu-HU" altLang="hu-HU" sz="3225" dirty="0" err="1"/>
              <a:t>B-fa</a:t>
            </a:r>
            <a:r>
              <a:rPr lang="hu-HU" altLang="hu-HU" sz="3225" dirty="0"/>
              <a:t> index</a:t>
            </a:r>
          </a:p>
        </p:txBody>
      </p:sp>
      <p:pic>
        <p:nvPicPr>
          <p:cNvPr id="6" name="Picture 4" descr="Description of Figure 3-1 follows"/>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23528" y="1340768"/>
            <a:ext cx="8568952" cy="53285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47845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Cím 1"/>
          <p:cNvSpPr>
            <a:spLocks noGrp="1"/>
          </p:cNvSpPr>
          <p:nvPr>
            <p:ph type="title"/>
          </p:nvPr>
        </p:nvSpPr>
        <p:spPr>
          <a:xfrm>
            <a:off x="464740" y="260648"/>
            <a:ext cx="7498081" cy="529534"/>
          </a:xfrm>
        </p:spPr>
        <p:txBody>
          <a:bodyPr>
            <a:normAutofit fontScale="90000"/>
          </a:bodyPr>
          <a:lstStyle/>
          <a:p>
            <a:r>
              <a:rPr lang="hu-HU" altLang="hu-HU" sz="3225" dirty="0" err="1"/>
              <a:t>B-fa</a:t>
            </a:r>
            <a:r>
              <a:rPr lang="hu-HU" altLang="hu-HU" sz="3225" dirty="0"/>
              <a:t> index</a:t>
            </a:r>
          </a:p>
        </p:txBody>
      </p:sp>
      <p:pic>
        <p:nvPicPr>
          <p:cNvPr id="6" name="Picture 4" descr="Description of Figure 3-1 follows"/>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75656" y="3284984"/>
            <a:ext cx="6299989" cy="3384376"/>
          </a:xfrm>
          <a:prstGeom prst="rect">
            <a:avLst/>
          </a:prstGeom>
          <a:noFill/>
          <a:extLst>
            <a:ext uri="{909E8E84-426E-40DD-AFC4-6F175D3DCCD1}">
              <a14:hiddenFill xmlns:a14="http://schemas.microsoft.com/office/drawing/2010/main">
                <a:solidFill>
                  <a:srgbClr val="FFFFFF"/>
                </a:solidFill>
              </a14:hiddenFill>
            </a:ext>
          </a:extLst>
        </p:spPr>
      </p:pic>
      <p:sp>
        <p:nvSpPr>
          <p:cNvPr id="3" name="Téglalap 2"/>
          <p:cNvSpPr/>
          <p:nvPr/>
        </p:nvSpPr>
        <p:spPr>
          <a:xfrm>
            <a:off x="395536" y="1412776"/>
            <a:ext cx="8430376" cy="1744439"/>
          </a:xfrm>
          <a:prstGeom prst="rect">
            <a:avLst/>
          </a:prstGeom>
        </p:spPr>
        <p:txBody>
          <a:bodyPr wrap="square" lIns="81648" tIns="40824" rIns="81648" bIns="40824">
            <a:spAutoFit/>
          </a:bodyPr>
          <a:lstStyle/>
          <a:p>
            <a:pPr algn="just">
              <a:lnSpc>
                <a:spcPct val="90000"/>
              </a:lnSpc>
            </a:pPr>
            <a:r>
              <a:rPr lang="hu-HU" altLang="hu-HU" sz="2400" dirty="0"/>
              <a:t>Ha egy érték többször szerepel a táblában, akkor az indexben is többször fog szerepelni, minden sorazonosítóval külön-külön. A levélblokkok mindkét irányban láncolva vannak, így növekvő és csökkenő keresésre is használható az index. (pl. WHERE o &gt; x vagy WHERE o &lt; y)</a:t>
            </a:r>
          </a:p>
        </p:txBody>
      </p:sp>
    </p:spTree>
    <p:extLst>
      <p:ext uri="{BB962C8B-B14F-4D97-AF65-F5344CB8AC3E}">
        <p14:creationId xmlns:p14="http://schemas.microsoft.com/office/powerpoint/2010/main" val="103076748"/>
      </p:ext>
    </p:extLst>
  </p:cSld>
  <p:clrMapOvr>
    <a:masterClrMapping/>
  </p:clrMapOvr>
</p:sld>
</file>

<file path=ppt/theme/theme1.xml><?xml version="1.0" encoding="utf-8"?>
<a:theme xmlns:a="http://schemas.openxmlformats.org/drawingml/2006/main" name="Office-té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GYENI">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té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1483</TotalTime>
  <Words>5700</Words>
  <Application>Microsoft Office PowerPoint</Application>
  <PresentationFormat>Diavetítés a képernyőre (4:3 oldalarány)</PresentationFormat>
  <Paragraphs>447</Paragraphs>
  <Slides>55</Slides>
  <Notes>30</Notes>
  <HiddenSlides>0</HiddenSlides>
  <MMClips>0</MMClips>
  <ScaleCrop>false</ScaleCrop>
  <HeadingPairs>
    <vt:vector size="8" baseType="variant">
      <vt:variant>
        <vt:lpstr>Használt betűtípusok</vt:lpstr>
      </vt:variant>
      <vt:variant>
        <vt:i4>7</vt:i4>
      </vt:variant>
      <vt:variant>
        <vt:lpstr>Téma</vt:lpstr>
      </vt:variant>
      <vt:variant>
        <vt:i4>1</vt:i4>
      </vt:variant>
      <vt:variant>
        <vt:lpstr>Beágyazott OLE kiszolgálók</vt:lpstr>
      </vt:variant>
      <vt:variant>
        <vt:i4>1</vt:i4>
      </vt:variant>
      <vt:variant>
        <vt:lpstr>Diacímek</vt:lpstr>
      </vt:variant>
      <vt:variant>
        <vt:i4>55</vt:i4>
      </vt:variant>
    </vt:vector>
  </HeadingPairs>
  <TitlesOfParts>
    <vt:vector size="64" baseType="lpstr">
      <vt:lpstr>Arial</vt:lpstr>
      <vt:lpstr>Arial Unicode MS</vt:lpstr>
      <vt:lpstr>Calibri</vt:lpstr>
      <vt:lpstr>Courier New</vt:lpstr>
      <vt:lpstr>Tahoma</vt:lpstr>
      <vt:lpstr>Times New Roman</vt:lpstr>
      <vt:lpstr>Wingdings</vt:lpstr>
      <vt:lpstr>Office-téma</vt:lpstr>
      <vt:lpstr>Document</vt:lpstr>
      <vt:lpstr>Az Oracle architektúrája</vt:lpstr>
      <vt:lpstr>Az előadás célja</vt:lpstr>
      <vt:lpstr>Indexek</vt:lpstr>
      <vt:lpstr>Indexek</vt:lpstr>
      <vt:lpstr>Indexek</vt:lpstr>
      <vt:lpstr>Indexek</vt:lpstr>
      <vt:lpstr>B-fa index</vt:lpstr>
      <vt:lpstr>B-fa index</vt:lpstr>
      <vt:lpstr>B-fa index</vt:lpstr>
      <vt:lpstr>Bitmap index</vt:lpstr>
      <vt:lpstr>Bitmap vs. B-fa index</vt:lpstr>
      <vt:lpstr>PowerPoint-bemutató</vt:lpstr>
      <vt:lpstr>PowerPoint-bemutató</vt:lpstr>
      <vt:lpstr>Bitmap index</vt:lpstr>
      <vt:lpstr>Bitmap index</vt:lpstr>
      <vt:lpstr>Adatszótár</vt:lpstr>
      <vt:lpstr>Adatszótár (Data Dictionary)</vt:lpstr>
      <vt:lpstr>Adatszótár (Data Dictionary)</vt:lpstr>
      <vt:lpstr>Adatszótár (Data Dictionary)</vt:lpstr>
      <vt:lpstr>Adatszótár (Data Dictionary)</vt:lpstr>
      <vt:lpstr>PowerPoint-bemutató</vt:lpstr>
      <vt:lpstr>Oracle adatbázis architektúra</vt:lpstr>
      <vt:lpstr>Oracle adatbázis architektúra - Bevezetés</vt:lpstr>
      <vt:lpstr>PowerPoint-bemutató</vt:lpstr>
      <vt:lpstr>Adatbázis-Instance kapcsolat</vt:lpstr>
      <vt:lpstr>PowerPoint-bemutató</vt:lpstr>
      <vt:lpstr>PowerPoint-bemutató</vt:lpstr>
      <vt:lpstr>Egy SQL utasítás végrehajtásának folyamata</vt:lpstr>
      <vt:lpstr>Egy SQL utasítás végrehajtásának folyamata</vt:lpstr>
      <vt:lpstr>Kapcsolódás Oracle szerverhez</vt:lpstr>
      <vt:lpstr>PowerPoint-bemutató</vt:lpstr>
      <vt:lpstr>Az Oracle adatbázis architektúra</vt:lpstr>
      <vt:lpstr>Memória struktúrák</vt:lpstr>
      <vt:lpstr>PowerPoint-bemutató</vt:lpstr>
      <vt:lpstr>SGA adatszerkezetei</vt:lpstr>
      <vt:lpstr>PowerPoint-bemutató</vt:lpstr>
      <vt:lpstr>Shared pool fő komponensei</vt:lpstr>
      <vt:lpstr>Könyvtár (Library) Cache</vt:lpstr>
      <vt:lpstr>Adatszótár (Data Dictionary) Cache</vt:lpstr>
      <vt:lpstr>PowerPoint-bemutató</vt:lpstr>
      <vt:lpstr>Database Buffer Cache : adatbázis puffer</vt:lpstr>
      <vt:lpstr>Redo Log Buffer</vt:lpstr>
      <vt:lpstr>Program Global Area</vt:lpstr>
      <vt:lpstr>Folyamatok (process-ek)</vt:lpstr>
      <vt:lpstr>Folyamatok (process-ek)</vt:lpstr>
      <vt:lpstr>A legfontosabb háttérfolyamatok</vt:lpstr>
      <vt:lpstr>DB transactions</vt:lpstr>
      <vt:lpstr>DB transactions</vt:lpstr>
      <vt:lpstr>DB transactions</vt:lpstr>
      <vt:lpstr>DB transactions</vt:lpstr>
      <vt:lpstr>DB transactions</vt:lpstr>
      <vt:lpstr>ACID</vt:lpstr>
      <vt:lpstr>ACID</vt:lpstr>
      <vt:lpstr>ACID</vt:lpstr>
      <vt:lpstr>ACID</vt:lpstr>
    </vt:vector>
  </TitlesOfParts>
  <Company>novak.adam@gmail.com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Korszerű adatbázisok</dc:title>
  <dc:creator>Ádám Novák</dc:creator>
  <cp:lastModifiedBy>Dr. Fleiner Rita</cp:lastModifiedBy>
  <cp:revision>88</cp:revision>
  <dcterms:created xsi:type="dcterms:W3CDTF">2014-03-03T11:13:53Z</dcterms:created>
  <dcterms:modified xsi:type="dcterms:W3CDTF">2023-03-05T21:00:20Z</dcterms:modified>
</cp:coreProperties>
</file>