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4"/>
  </p:notesMasterIdLst>
  <p:sldIdLst>
    <p:sldId id="256" r:id="rId5"/>
    <p:sldId id="257" r:id="rId6"/>
    <p:sldId id="258" r:id="rId7"/>
    <p:sldId id="259" r:id="rId8"/>
    <p:sldId id="260" r:id="rId9"/>
    <p:sldId id="261" r:id="rId10"/>
    <p:sldId id="262" r:id="rId11"/>
    <p:sldId id="263" r:id="rId12"/>
    <p:sldId id="264" r:id="rId13"/>
    <p:sldId id="355"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03" r:id="rId73"/>
    <p:sldId id="331" r:id="rId74"/>
    <p:sldId id="332" r:id="rId75"/>
    <p:sldId id="333" r:id="rId76"/>
    <p:sldId id="334" r:id="rId77"/>
    <p:sldId id="309" r:id="rId78"/>
    <p:sldId id="329" r:id="rId79"/>
    <p:sldId id="318" r:id="rId80"/>
    <p:sldId id="321" r:id="rId81"/>
    <p:sldId id="319" r:id="rId82"/>
    <p:sldId id="320" r:id="rId83"/>
  </p:sldIdLst>
  <p:sldSz cx="12190413" cy="6859588"/>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04" autoAdjust="0"/>
  </p:normalViewPr>
  <p:slideViewPr>
    <p:cSldViewPr>
      <p:cViewPr varScale="1">
        <p:scale>
          <a:sx n="60" d="100"/>
          <a:sy n="60" d="100"/>
        </p:scale>
        <p:origin x="15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hu-HU" sz="4800" b="0" strike="noStrike" spc="-1">
                <a:solidFill>
                  <a:srgbClr val="000000"/>
                </a:solidFill>
                <a:latin typeface="Garamond"/>
              </a:rPr>
              <a:t>A dia áthelyezéséhez kattintson ide</a:t>
            </a:r>
          </a:p>
        </p:txBody>
      </p:sp>
      <p:sp>
        <p:nvSpPr>
          <p:cNvPr id="250" name="PlaceHolder 2"/>
          <p:cNvSpPr>
            <a:spLocks noGrp="1"/>
          </p:cNvSpPr>
          <p:nvPr>
            <p:ph type="body"/>
          </p:nvPr>
        </p:nvSpPr>
        <p:spPr>
          <a:xfrm>
            <a:off x="756000" y="5078520"/>
            <a:ext cx="6047640" cy="4811040"/>
          </a:xfrm>
          <a:prstGeom prst="rect">
            <a:avLst/>
          </a:prstGeom>
        </p:spPr>
        <p:txBody>
          <a:bodyPr lIns="0" tIns="0" rIns="0" bIns="0">
            <a:noAutofit/>
          </a:bodyPr>
          <a:lstStyle/>
          <a:p>
            <a:r>
              <a:rPr lang="hu-HU" sz="2000" b="0" strike="noStrike" spc="-1">
                <a:latin typeface="Arial"/>
              </a:rPr>
              <a:t>A jegyzetformátum szerkesztéséhez kattintson ide</a:t>
            </a:r>
          </a:p>
        </p:txBody>
      </p:sp>
      <p:sp>
        <p:nvSpPr>
          <p:cNvPr id="251" name="PlaceHolder 3"/>
          <p:cNvSpPr>
            <a:spLocks noGrp="1"/>
          </p:cNvSpPr>
          <p:nvPr>
            <p:ph type="hdr"/>
          </p:nvPr>
        </p:nvSpPr>
        <p:spPr>
          <a:xfrm>
            <a:off x="0" y="0"/>
            <a:ext cx="3280680" cy="534240"/>
          </a:xfrm>
          <a:prstGeom prst="rect">
            <a:avLst/>
          </a:prstGeom>
        </p:spPr>
        <p:txBody>
          <a:bodyPr lIns="0" tIns="0" rIns="0" bIns="0">
            <a:noAutofit/>
          </a:bodyPr>
          <a:lstStyle/>
          <a:p>
            <a:r>
              <a:rPr lang="hu-HU" sz="1400" b="0" strike="noStrike" spc="-1">
                <a:latin typeface="Times New Roman"/>
              </a:rPr>
              <a:t>&lt;élőfej&gt;</a:t>
            </a:r>
          </a:p>
        </p:txBody>
      </p:sp>
      <p:sp>
        <p:nvSpPr>
          <p:cNvPr id="25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hu-HU" sz="1400" b="0" strike="noStrike" spc="-1">
                <a:latin typeface="Times New Roman"/>
              </a:rPr>
              <a:t>&lt;dátum/idő&gt;</a:t>
            </a:r>
          </a:p>
        </p:txBody>
      </p:sp>
      <p:sp>
        <p:nvSpPr>
          <p:cNvPr id="25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hu-HU" sz="1400" b="0" strike="noStrike" spc="-1">
                <a:latin typeface="Times New Roman"/>
              </a:rPr>
              <a:t>&lt;élőláb&gt;</a:t>
            </a:r>
          </a:p>
        </p:txBody>
      </p:sp>
      <p:sp>
        <p:nvSpPr>
          <p:cNvPr id="25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3275F44-F314-42C2-9246-1E31C8DE7600}" type="slidenum">
              <a:rPr lang="hu-HU" sz="1400" b="0" strike="noStrike" spc="-1">
                <a:latin typeface="Times New Roman"/>
              </a:rPr>
              <a:t>‹#›</a:t>
            </a:fld>
            <a:endParaRPr lang="hu-HU" sz="1400" b="0" strike="noStrike" spc="-1">
              <a:latin typeface="Times New Roman"/>
            </a:endParaRPr>
          </a:p>
        </p:txBody>
      </p:sp>
    </p:spTree>
    <p:extLst>
      <p:ext uri="{BB962C8B-B14F-4D97-AF65-F5344CB8AC3E}">
        <p14:creationId xmlns:p14="http://schemas.microsoft.com/office/powerpoint/2010/main" val="200342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database/121/TGSQL/glossary.htm#GUID-04AD2CD1-66B1-4CFF-93EA-4ACAABAF18F3"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oracle.com/database/121/TGSQL/tgsql_histo.htm#GUID-C67F68B6-65AF-4ADC-9445-9420E60C28AC__BABDFIHE" TargetMode="External"/><Relationship Id="rId2" Type="http://schemas.openxmlformats.org/officeDocument/2006/relationships/slide" Target="../slides/slide62.xml"/><Relationship Id="rId1" Type="http://schemas.openxmlformats.org/officeDocument/2006/relationships/notesMaster" Target="../notesMasters/notesMaster1.xml"/><Relationship Id="rId5" Type="http://schemas.openxmlformats.org/officeDocument/2006/relationships/hyperlink" Target="https://docs.oracle.com/database/121/TGSQL/glossary.htm#GUID-ED2009D8-C205-4CBA-85A7-BAC6595F65BF" TargetMode="External"/><Relationship Id="rId4" Type="http://schemas.openxmlformats.org/officeDocument/2006/relationships/hyperlink" Target="https://docs.oracle.com/database/121/TGSQL/glossary.htm#GUID-7146EF84-8E64-4B16-B936-BD75D6F98CD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noRot="1" noChangeAspect="1"/>
          </p:cNvSpPr>
          <p:nvPr>
            <p:ph type="sldImg"/>
          </p:nvPr>
        </p:nvSpPr>
        <p:spPr>
          <a:xfrm>
            <a:off x="382588" y="685800"/>
            <a:ext cx="6092825" cy="3429000"/>
          </a:xfrm>
          <a:prstGeom prst="rect">
            <a:avLst/>
          </a:prstGeom>
        </p:spPr>
      </p:sp>
      <p:sp>
        <p:nvSpPr>
          <p:cNvPr id="522" name="PlaceHolder 2"/>
          <p:cNvSpPr>
            <a:spLocks noGrp="1"/>
          </p:cNvSpPr>
          <p:nvPr>
            <p:ph type="body"/>
          </p:nvPr>
        </p:nvSpPr>
        <p:spPr>
          <a:xfrm>
            <a:off x="685800" y="4343400"/>
            <a:ext cx="5486040" cy="4114440"/>
          </a:xfrm>
          <a:prstGeom prst="rect">
            <a:avLst/>
          </a:prstGeom>
        </p:spPr>
        <p:txBody>
          <a:bodyPr>
            <a:noAutofit/>
          </a:bodyPr>
          <a:lstStyle/>
          <a:p>
            <a:endParaRPr lang="hu-HU" sz="2000" b="0" strike="noStrike" spc="-1">
              <a:latin typeface="Arial"/>
            </a:endParaRPr>
          </a:p>
        </p:txBody>
      </p:sp>
      <p:sp>
        <p:nvSpPr>
          <p:cNvPr id="523" name="TextShape 3"/>
          <p:cNvSpPr txBox="1"/>
          <p:nvPr/>
        </p:nvSpPr>
        <p:spPr>
          <a:xfrm>
            <a:off x="3884760" y="8685360"/>
            <a:ext cx="2971440" cy="456840"/>
          </a:xfrm>
          <a:prstGeom prst="rect">
            <a:avLst/>
          </a:prstGeom>
          <a:noFill/>
          <a:ln w="9360">
            <a:noFill/>
          </a:ln>
        </p:spPr>
        <p:txBody>
          <a:bodyPr anchor="b">
            <a:noAutofit/>
          </a:bodyPr>
          <a:lstStyle/>
          <a:p>
            <a:pPr algn="r">
              <a:lnSpc>
                <a:spcPct val="100000"/>
              </a:lnSpc>
            </a:pPr>
            <a:fld id="{8D9F6A49-9BE0-462C-96AE-CB9C105E451A}" type="slidenum">
              <a:rPr lang="hu-HU" sz="1200" b="0" strike="noStrike" spc="-1">
                <a:solidFill>
                  <a:srgbClr val="000000"/>
                </a:solidFill>
                <a:latin typeface="Arial"/>
                <a:ea typeface="+mn-ea"/>
              </a:rPr>
              <a:t>2</a:t>
            </a:fld>
            <a:endParaRPr lang="hu-HU"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382588" y="685800"/>
            <a:ext cx="6092825" cy="3429000"/>
          </a:xfrm>
          <a:prstGeom prst="rect">
            <a:avLst/>
          </a:prstGeom>
        </p:spPr>
      </p:sp>
      <p:sp>
        <p:nvSpPr>
          <p:cNvPr id="525" name="PlaceHolder 2"/>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hu-HU" sz="2000" b="0" strike="noStrike" spc="-1" dirty="0">
                <a:latin typeface="Arial"/>
              </a:rPr>
              <a:t>Post </a:t>
            </a:r>
            <a:r>
              <a:rPr lang="hu-HU" sz="2000" b="0" strike="noStrike" spc="-1" dirty="0" err="1">
                <a:latin typeface="Arial"/>
              </a:rPr>
              <a:t>order</a:t>
            </a:r>
            <a:r>
              <a:rPr lang="hu-HU" sz="2000" b="0" strike="noStrike" spc="-1" dirty="0">
                <a:latin typeface="Arial"/>
              </a:rPr>
              <a:t> </a:t>
            </a:r>
            <a:r>
              <a:rPr lang="hu-HU" sz="2000" b="0" strike="noStrike" spc="-1" dirty="0" err="1">
                <a:latin typeface="Arial"/>
              </a:rPr>
              <a:t>treewalking</a:t>
            </a:r>
            <a:r>
              <a:rPr lang="hu-HU" sz="2000" b="0" strike="noStrike" spc="-1" dirty="0">
                <a:latin typeface="Arial"/>
              </a:rPr>
              <a:t>: először dolgozom fel a gyereket, aztán a szülőt. A szülő feldolgozásához szükség van a gyerekek által meghatározott </a:t>
            </a:r>
            <a:r>
              <a:rPr lang="hu-HU" sz="2000" b="0" strike="noStrike" spc="-1" dirty="0" err="1">
                <a:latin typeface="Arial"/>
              </a:rPr>
              <a:t>row</a:t>
            </a:r>
            <a:r>
              <a:rPr lang="hu-HU" sz="2000" b="0" strike="noStrike" spc="-1" dirty="0">
                <a:latin typeface="Arial"/>
              </a:rPr>
              <a:t> </a:t>
            </a:r>
            <a:r>
              <a:rPr lang="hu-HU" sz="2000" b="0" strike="noStrike" spc="-1" dirty="0" err="1">
                <a:latin typeface="Arial"/>
              </a:rPr>
              <a:t>source</a:t>
            </a:r>
            <a:r>
              <a:rPr lang="hu-HU" sz="2000" b="0" strike="noStrike" spc="-1" dirty="0">
                <a:latin typeface="Arial"/>
              </a:rPr>
              <a:t>-okra</a:t>
            </a:r>
          </a:p>
        </p:txBody>
      </p:sp>
      <p:sp>
        <p:nvSpPr>
          <p:cNvPr id="526" name="TextShape 3"/>
          <p:cNvSpPr txBox="1"/>
          <p:nvPr/>
        </p:nvSpPr>
        <p:spPr>
          <a:xfrm>
            <a:off x="3884760" y="8685360"/>
            <a:ext cx="2971440" cy="456840"/>
          </a:xfrm>
          <a:prstGeom prst="rect">
            <a:avLst/>
          </a:prstGeom>
          <a:noFill/>
          <a:ln w="9360">
            <a:noFill/>
          </a:ln>
        </p:spPr>
        <p:txBody>
          <a:bodyPr anchor="b">
            <a:noAutofit/>
          </a:bodyPr>
          <a:lstStyle/>
          <a:p>
            <a:pPr algn="r">
              <a:lnSpc>
                <a:spcPct val="100000"/>
              </a:lnSpc>
            </a:pPr>
            <a:fld id="{6EA63E36-9C57-4399-A43E-356BAC17CBB6}" type="slidenum">
              <a:rPr lang="hu-HU" sz="1200" b="0" strike="noStrike" spc="-1">
                <a:solidFill>
                  <a:srgbClr val="000000"/>
                </a:solidFill>
                <a:latin typeface="Arial"/>
                <a:ea typeface="+mn-ea"/>
              </a:rPr>
              <a:t>12</a:t>
            </a:fld>
            <a:endParaRPr lang="hu-HU"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217488" y="812800"/>
            <a:ext cx="7124700" cy="4008438"/>
          </a:xfrm>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 </a:t>
            </a:r>
            <a:r>
              <a:rPr lang="en-GB" sz="1200" b="0" i="0" u="none" strike="noStrike" kern="1200" dirty="0" smtClean="0">
                <a:solidFill>
                  <a:schemeClr val="tx1"/>
                </a:solidFill>
                <a:effectLst/>
                <a:latin typeface="+mn-lt"/>
                <a:ea typeface="+mn-ea"/>
                <a:cs typeface="+mn-cs"/>
                <a:hlinkClick r:id="rId3"/>
              </a:rPr>
              <a:t>heap-organized table</a:t>
            </a:r>
            <a:r>
              <a:rPr lang="en-GB" sz="1200" b="0" i="0" kern="1200" dirty="0" smtClean="0">
                <a:solidFill>
                  <a:schemeClr val="tx1"/>
                </a:solidFill>
                <a:effectLst/>
                <a:latin typeface="+mn-lt"/>
                <a:ea typeface="+mn-ea"/>
                <a:cs typeface="+mn-cs"/>
              </a:rPr>
              <a:t> does not store rows in any particular order.</a:t>
            </a:r>
          </a:p>
          <a:p>
            <a:endParaRPr lang="en-GB" dirty="0"/>
          </a:p>
        </p:txBody>
      </p:sp>
      <p:sp>
        <p:nvSpPr>
          <p:cNvPr id="4" name="Dia számának helye 3"/>
          <p:cNvSpPr>
            <a:spLocks noGrp="1"/>
          </p:cNvSpPr>
          <p:nvPr>
            <p:ph type="sldNum" idx="10"/>
          </p:nvPr>
        </p:nvSpPr>
        <p:spPr/>
        <p:txBody>
          <a:bodyPr/>
          <a:lstStyle/>
          <a:p>
            <a:pPr algn="r"/>
            <a:fld id="{53275F44-F314-42C2-9246-1E31C8DE7600}" type="slidenum">
              <a:rPr lang="hu-HU" sz="1400" b="0" strike="noStrike" spc="-1" smtClean="0">
                <a:latin typeface="Times New Roman"/>
              </a:rPr>
              <a:t>14</a:t>
            </a:fld>
            <a:endParaRPr lang="hu-HU" sz="1400" b="0" strike="noStrike" spc="-1">
              <a:latin typeface="Times New Roman"/>
            </a:endParaRPr>
          </a:p>
        </p:txBody>
      </p:sp>
    </p:spTree>
    <p:extLst>
      <p:ext uri="{BB962C8B-B14F-4D97-AF65-F5344CB8AC3E}">
        <p14:creationId xmlns:p14="http://schemas.microsoft.com/office/powerpoint/2010/main" val="60225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noRot="1" noChangeAspect="1"/>
          </p:cNvSpPr>
          <p:nvPr>
            <p:ph type="sldImg"/>
          </p:nvPr>
        </p:nvSpPr>
        <p:spPr>
          <a:xfrm>
            <a:off x="382588" y="685800"/>
            <a:ext cx="6092825" cy="3429000"/>
          </a:xfrm>
          <a:prstGeom prst="rect">
            <a:avLst/>
          </a:prstGeom>
        </p:spPr>
      </p:sp>
      <p:sp>
        <p:nvSpPr>
          <p:cNvPr id="528" name="PlaceHolder 2"/>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hu-HU" sz="1400" b="0" strike="noStrike" spc="-1">
                <a:solidFill>
                  <a:srgbClr val="000000"/>
                </a:solidFill>
                <a:latin typeface="Arial"/>
                <a:ea typeface="+mn-ea"/>
              </a:rPr>
              <a:t>For each row in the first data set, the database finds a starting row in the second data set, and then reads the second data set until it finds a nonmatching row.</a:t>
            </a:r>
            <a:endParaRPr lang="hu-HU" sz="1400" b="0" strike="noStrike" spc="-1">
              <a:latin typeface="Arial"/>
            </a:endParaRPr>
          </a:p>
        </p:txBody>
      </p:sp>
      <p:sp>
        <p:nvSpPr>
          <p:cNvPr id="529" name="TextShape 3"/>
          <p:cNvSpPr txBox="1"/>
          <p:nvPr/>
        </p:nvSpPr>
        <p:spPr>
          <a:xfrm>
            <a:off x="3884760" y="8685360"/>
            <a:ext cx="2971440" cy="456840"/>
          </a:xfrm>
          <a:prstGeom prst="rect">
            <a:avLst/>
          </a:prstGeom>
          <a:noFill/>
          <a:ln w="9360">
            <a:noFill/>
          </a:ln>
        </p:spPr>
        <p:txBody>
          <a:bodyPr anchor="b">
            <a:noAutofit/>
          </a:bodyPr>
          <a:lstStyle/>
          <a:p>
            <a:pPr algn="r">
              <a:lnSpc>
                <a:spcPct val="100000"/>
              </a:lnSpc>
            </a:pPr>
            <a:fld id="{66499B78-D948-4173-8182-9EEF7BE7EDD7}" type="slidenum">
              <a:rPr lang="hu-HU" sz="1200" b="0" strike="noStrike" spc="-1">
                <a:solidFill>
                  <a:srgbClr val="000000"/>
                </a:solidFill>
                <a:latin typeface="Arial"/>
                <a:ea typeface="+mn-ea"/>
              </a:rPr>
              <a:t>37</a:t>
            </a:fld>
            <a:endParaRPr lang="hu-HU"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217488" y="812800"/>
            <a:ext cx="7124700" cy="4008438"/>
          </a:xfrm>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shown in </a:t>
            </a:r>
            <a:r>
              <a:rPr lang="en-US" sz="1200" b="0" i="0" u="none" strike="noStrike" kern="1200" dirty="0" smtClean="0">
                <a:solidFill>
                  <a:schemeClr val="tx1"/>
                </a:solidFill>
                <a:effectLst/>
                <a:latin typeface="+mn-lt"/>
                <a:ea typeface="+mn-ea"/>
                <a:cs typeface="+mn-cs"/>
                <a:hlinkClick r:id="rId3"/>
              </a:rPr>
              <a:t>Figure 11-2</a:t>
            </a:r>
            <a:r>
              <a:rPr lang="en-US" sz="1200" b="0" i="0" kern="1200" dirty="0" smtClean="0">
                <a:solidFill>
                  <a:schemeClr val="tx1"/>
                </a:solidFill>
                <a:effectLst/>
                <a:latin typeface="+mn-lt"/>
                <a:ea typeface="+mn-ea"/>
                <a:cs typeface="+mn-cs"/>
              </a:rPr>
              <a:t>, each distinct value has its own bucket. Because this is a frequency histogram, the endpoint number is the </a:t>
            </a:r>
            <a:r>
              <a:rPr lang="en-US" sz="1200" b="1" i="0" kern="1200" dirty="0" smtClean="0">
                <a:solidFill>
                  <a:schemeClr val="tx1"/>
                </a:solidFill>
                <a:effectLst/>
                <a:latin typeface="+mn-lt"/>
                <a:ea typeface="+mn-ea"/>
                <a:cs typeface="+mn-cs"/>
              </a:rPr>
              <a:t>cumulative frequency </a:t>
            </a:r>
            <a:r>
              <a:rPr lang="en-US" sz="1200" b="0" i="0" kern="1200" dirty="0" smtClean="0">
                <a:solidFill>
                  <a:schemeClr val="tx1"/>
                </a:solidFill>
                <a:effectLst/>
                <a:latin typeface="+mn-lt"/>
                <a:ea typeface="+mn-ea"/>
                <a:cs typeface="+mn-cs"/>
              </a:rPr>
              <a:t>of endpoints.</a:t>
            </a:r>
            <a:endParaRPr lang="hu-HU" sz="1200" b="0" i="0" kern="1200" dirty="0" smtClean="0">
              <a:solidFill>
                <a:schemeClr val="tx1"/>
              </a:solidFill>
              <a:effectLst/>
              <a:latin typeface="+mn-lt"/>
              <a:ea typeface="+mn-ea"/>
              <a:cs typeface="+mn-cs"/>
            </a:endParaRPr>
          </a:p>
          <a:p>
            <a:endParaRPr lang="hu-HU" sz="1200" b="0" i="0" kern="1200" dirty="0" smtClean="0">
              <a:solidFill>
                <a:schemeClr val="tx1"/>
              </a:solidFill>
              <a:effectLst/>
              <a:latin typeface="+mn-lt"/>
              <a:ea typeface="+mn-ea"/>
              <a:cs typeface="+mn-cs"/>
            </a:endParaRPr>
          </a:p>
          <a:p>
            <a:r>
              <a:rPr lang="en-US" sz="1200" b="1" dirty="0" smtClean="0">
                <a:hlinkClick r:id="rId4"/>
              </a:rPr>
              <a:t>endpoint number</a:t>
            </a:r>
            <a:r>
              <a:rPr lang="en-US" sz="1200" dirty="0" smtClean="0"/>
              <a:t> </a:t>
            </a:r>
            <a:r>
              <a:rPr lang="hu-HU" sz="1200" dirty="0" smtClean="0"/>
              <a:t>i</a:t>
            </a:r>
            <a:r>
              <a:rPr lang="en-US" sz="1200" dirty="0" smtClean="0"/>
              <a:t>the cumulative frequency of all values included in the current and previous buckets. </a:t>
            </a:r>
          </a:p>
          <a:p>
            <a:r>
              <a:rPr lang="en-US" sz="1200" b="1" dirty="0" smtClean="0">
                <a:hlinkClick r:id="rId5"/>
              </a:rPr>
              <a:t>endpoint value</a:t>
            </a:r>
            <a:r>
              <a:rPr lang="en-US" sz="1200" dirty="0" smtClean="0"/>
              <a:t> </a:t>
            </a:r>
            <a:r>
              <a:rPr lang="hu-HU" sz="1200" dirty="0" smtClean="0"/>
              <a:t>:</a:t>
            </a:r>
            <a:r>
              <a:rPr lang="en-US" sz="1200" dirty="0" smtClean="0"/>
              <a:t> highest value in the range of values in a bucket. For example, if a bucket contains values </a:t>
            </a:r>
            <a:r>
              <a:rPr lang="hu-HU" sz="1200" dirty="0" smtClean="0"/>
              <a:t>2, 3, 4, 5, </a:t>
            </a:r>
            <a:r>
              <a:rPr lang="en-US" sz="1200" dirty="0" smtClean="0"/>
              <a:t>then the endpoint value is 5</a:t>
            </a:r>
            <a:r>
              <a:rPr lang="hu-HU" sz="1200" dirty="0" smtClean="0"/>
              <a:t>.</a:t>
            </a:r>
            <a:endParaRPr lang="en-US" sz="1200" dirty="0" smtClean="0"/>
          </a:p>
          <a:p>
            <a:endParaRPr lang="hu-HU" dirty="0"/>
          </a:p>
        </p:txBody>
      </p:sp>
      <p:sp>
        <p:nvSpPr>
          <p:cNvPr id="4" name="Dia számának helye 3"/>
          <p:cNvSpPr>
            <a:spLocks noGrp="1"/>
          </p:cNvSpPr>
          <p:nvPr>
            <p:ph type="sldNum" idx="10"/>
          </p:nvPr>
        </p:nvSpPr>
        <p:spPr/>
        <p:txBody>
          <a:bodyPr/>
          <a:lstStyle/>
          <a:p>
            <a:pPr algn="r"/>
            <a:fld id="{53275F44-F314-42C2-9246-1E31C8DE7600}" type="slidenum">
              <a:rPr lang="hu-HU" sz="1400" b="0" strike="noStrike" spc="-1" smtClean="0">
                <a:latin typeface="Times New Roman"/>
              </a:rPr>
              <a:t>62</a:t>
            </a:fld>
            <a:endParaRPr lang="hu-HU" sz="1400" b="0" strike="noStrike" spc="-1">
              <a:latin typeface="Times New Roman"/>
            </a:endParaRPr>
          </a:p>
        </p:txBody>
      </p:sp>
    </p:spTree>
    <p:extLst>
      <p:ext uri="{BB962C8B-B14F-4D97-AF65-F5344CB8AC3E}">
        <p14:creationId xmlns:p14="http://schemas.microsoft.com/office/powerpoint/2010/main" val="17402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217488" y="812800"/>
            <a:ext cx="7124700" cy="4008438"/>
          </a:xfrm>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case, the optimizer initially groups the values in the </a:t>
            </a:r>
            <a:r>
              <a:rPr lang="en-US" dirty="0" smtClean="0"/>
              <a:t>coins</a:t>
            </a:r>
            <a:r>
              <a:rPr lang="en-US" sz="1200" b="0" i="0" kern="1200" dirty="0" smtClean="0">
                <a:solidFill>
                  <a:schemeClr val="tx1"/>
                </a:solidFill>
                <a:effectLst/>
                <a:latin typeface="+mn-lt"/>
                <a:ea typeface="+mn-ea"/>
                <a:cs typeface="+mn-cs"/>
              </a:rPr>
              <a:t> column into three buckets, as shown in the following figure.</a:t>
            </a:r>
            <a:r>
              <a:rPr lang="hu-HU" sz="1200" b="0" i="0" kern="1200" dirty="0" smtClean="0">
                <a:solidFill>
                  <a:schemeClr val="tx1"/>
                </a:solidFill>
                <a:effectLst/>
                <a:latin typeface="+mn-lt"/>
                <a:ea typeface="+mn-ea"/>
                <a:cs typeface="+mn-cs"/>
              </a:rPr>
              <a:t> (1. kép)</a:t>
            </a:r>
          </a:p>
          <a:p>
            <a:r>
              <a:rPr lang="en-US" sz="1200" b="0" i="0" kern="1200" dirty="0" smtClean="0">
                <a:solidFill>
                  <a:schemeClr val="tx1"/>
                </a:solidFill>
                <a:effectLst/>
                <a:latin typeface="+mn-lt"/>
                <a:ea typeface="+mn-ea"/>
                <a:cs typeface="+mn-cs"/>
              </a:rPr>
              <a:t>If a bucket border splits a value so that some occurrences of the value are in one bucket and some in another, then the optimizer shifts the bucket border (and all other following bucket borders) forward to include all occurrences of the value.</a:t>
            </a:r>
            <a:r>
              <a:rPr lang="hu-HU" sz="1200" b="0" i="0" kern="1200" dirty="0" smtClean="0">
                <a:solidFill>
                  <a:schemeClr val="tx1"/>
                </a:solidFill>
                <a:effectLst/>
                <a:latin typeface="+mn-lt"/>
                <a:ea typeface="+mn-ea"/>
                <a:cs typeface="+mn-cs"/>
              </a:rPr>
              <a:t> (2. kép)</a:t>
            </a:r>
          </a:p>
          <a:p>
            <a:r>
              <a:rPr lang="en-US" sz="1200" b="0" i="0" kern="1200" dirty="0" smtClean="0">
                <a:solidFill>
                  <a:schemeClr val="tx1"/>
                </a:solidFill>
                <a:effectLst/>
                <a:latin typeface="+mn-lt"/>
                <a:ea typeface="+mn-ea"/>
                <a:cs typeface="+mn-cs"/>
              </a:rPr>
              <a:t>The endpoint repeat count measures the number of times that the corresponding bucket endpoint, which is the value at the right bucket border, repeats itself. For example, in the first bucket, the value </a:t>
            </a:r>
            <a:r>
              <a:rPr lang="en-US" dirty="0" smtClean="0"/>
              <a:t>5</a:t>
            </a:r>
            <a:r>
              <a:rPr lang="en-US" sz="1200" b="0" i="0" kern="1200" dirty="0" smtClean="0">
                <a:solidFill>
                  <a:schemeClr val="tx1"/>
                </a:solidFill>
                <a:effectLst/>
                <a:latin typeface="+mn-lt"/>
                <a:ea typeface="+mn-ea"/>
                <a:cs typeface="+mn-cs"/>
              </a:rPr>
              <a:t> is repeated 3 times, so the endpoint repeat count is </a:t>
            </a:r>
            <a:r>
              <a:rPr lang="en-US" dirty="0" smtClean="0"/>
              <a:t>3</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idx="10"/>
          </p:nvPr>
        </p:nvSpPr>
        <p:spPr/>
        <p:txBody>
          <a:bodyPr/>
          <a:lstStyle/>
          <a:p>
            <a:pPr algn="r"/>
            <a:fld id="{53275F44-F314-42C2-9246-1E31C8DE7600}" type="slidenum">
              <a:rPr lang="hu-HU" sz="1400" b="0" strike="noStrike" spc="-1" smtClean="0">
                <a:latin typeface="Times New Roman"/>
              </a:rPr>
              <a:t>64</a:t>
            </a:fld>
            <a:endParaRPr lang="hu-HU" sz="1400" b="0" strike="noStrike" spc="-1">
              <a:latin typeface="Times New Roman"/>
            </a:endParaRPr>
          </a:p>
        </p:txBody>
      </p:sp>
    </p:spTree>
    <p:extLst>
      <p:ext uri="{BB962C8B-B14F-4D97-AF65-F5344CB8AC3E}">
        <p14:creationId xmlns:p14="http://schemas.microsoft.com/office/powerpoint/2010/main" val="82271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28" name="PlaceHolder 2"/>
          <p:cNvSpPr>
            <a:spLocks noGrp="1"/>
          </p:cNvSpPr>
          <p:nvPr>
            <p:ph type="body"/>
          </p:nvPr>
        </p:nvSpPr>
        <p:spPr>
          <a:xfrm>
            <a:off x="838080" y="21186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29" name="PlaceHolder 3"/>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31"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32"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33"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34" name="PlaceHolder 5"/>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36" name="PlaceHolder 2"/>
          <p:cNvSpPr>
            <a:spLocks noGrp="1"/>
          </p:cNvSpPr>
          <p:nvPr>
            <p:ph type="body"/>
          </p:nvPr>
        </p:nvSpPr>
        <p:spPr>
          <a:xfrm>
            <a:off x="83808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37" name="PlaceHolder 3"/>
          <p:cNvSpPr>
            <a:spLocks noGrp="1"/>
          </p:cNvSpPr>
          <p:nvPr>
            <p:ph type="body"/>
          </p:nvPr>
        </p:nvSpPr>
        <p:spPr>
          <a:xfrm>
            <a:off x="439272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38" name="PlaceHolder 4"/>
          <p:cNvSpPr>
            <a:spLocks noGrp="1"/>
          </p:cNvSpPr>
          <p:nvPr>
            <p:ph type="body"/>
          </p:nvPr>
        </p:nvSpPr>
        <p:spPr>
          <a:xfrm>
            <a:off x="794736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39" name="PlaceHolder 5"/>
          <p:cNvSpPr>
            <a:spLocks noGrp="1"/>
          </p:cNvSpPr>
          <p:nvPr>
            <p:ph type="body"/>
          </p:nvPr>
        </p:nvSpPr>
        <p:spPr>
          <a:xfrm>
            <a:off x="83808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40" name="PlaceHolder 6"/>
          <p:cNvSpPr>
            <a:spLocks noGrp="1"/>
          </p:cNvSpPr>
          <p:nvPr>
            <p:ph type="body"/>
          </p:nvPr>
        </p:nvSpPr>
        <p:spPr>
          <a:xfrm>
            <a:off x="439272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41" name="PlaceHolder 7"/>
          <p:cNvSpPr>
            <a:spLocks noGrp="1"/>
          </p:cNvSpPr>
          <p:nvPr>
            <p:ph type="body"/>
          </p:nvPr>
        </p:nvSpPr>
        <p:spPr>
          <a:xfrm>
            <a:off x="794736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49" name="PlaceHolder 2"/>
          <p:cNvSpPr>
            <a:spLocks noGrp="1"/>
          </p:cNvSpPr>
          <p:nvPr>
            <p:ph type="subTitle"/>
          </p:nvPr>
        </p:nvSpPr>
        <p:spPr>
          <a:xfrm>
            <a:off x="838080" y="2118600"/>
            <a:ext cx="10513800" cy="405936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51" name="PlaceHolder 2"/>
          <p:cNvSpPr>
            <a:spLocks noGrp="1"/>
          </p:cNvSpPr>
          <p:nvPr>
            <p:ph type="body"/>
          </p:nvPr>
        </p:nvSpPr>
        <p:spPr>
          <a:xfrm>
            <a:off x="838080" y="2118600"/>
            <a:ext cx="1051380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53"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54"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1157400"/>
            <a:ext cx="10513800" cy="393624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58"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59"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60"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7" name="PlaceHolder 2"/>
          <p:cNvSpPr>
            <a:spLocks noGrp="1"/>
          </p:cNvSpPr>
          <p:nvPr>
            <p:ph type="subTitle"/>
          </p:nvPr>
        </p:nvSpPr>
        <p:spPr>
          <a:xfrm>
            <a:off x="838080" y="2118600"/>
            <a:ext cx="10513800" cy="405936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62"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63"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64" name="PlaceHolder 4"/>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66"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67"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68" name="PlaceHolder 4"/>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70" name="PlaceHolder 2"/>
          <p:cNvSpPr>
            <a:spLocks noGrp="1"/>
          </p:cNvSpPr>
          <p:nvPr>
            <p:ph type="body"/>
          </p:nvPr>
        </p:nvSpPr>
        <p:spPr>
          <a:xfrm>
            <a:off x="838080" y="21186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71" name="PlaceHolder 3"/>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73"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74"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75"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76" name="PlaceHolder 5"/>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78" name="PlaceHolder 2"/>
          <p:cNvSpPr>
            <a:spLocks noGrp="1"/>
          </p:cNvSpPr>
          <p:nvPr>
            <p:ph type="body"/>
          </p:nvPr>
        </p:nvSpPr>
        <p:spPr>
          <a:xfrm>
            <a:off x="83808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79" name="PlaceHolder 3"/>
          <p:cNvSpPr>
            <a:spLocks noGrp="1"/>
          </p:cNvSpPr>
          <p:nvPr>
            <p:ph type="body"/>
          </p:nvPr>
        </p:nvSpPr>
        <p:spPr>
          <a:xfrm>
            <a:off x="439272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80" name="PlaceHolder 4"/>
          <p:cNvSpPr>
            <a:spLocks noGrp="1"/>
          </p:cNvSpPr>
          <p:nvPr>
            <p:ph type="body"/>
          </p:nvPr>
        </p:nvSpPr>
        <p:spPr>
          <a:xfrm>
            <a:off x="794736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81" name="PlaceHolder 5"/>
          <p:cNvSpPr>
            <a:spLocks noGrp="1"/>
          </p:cNvSpPr>
          <p:nvPr>
            <p:ph type="body"/>
          </p:nvPr>
        </p:nvSpPr>
        <p:spPr>
          <a:xfrm>
            <a:off x="83808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82" name="PlaceHolder 6"/>
          <p:cNvSpPr>
            <a:spLocks noGrp="1"/>
          </p:cNvSpPr>
          <p:nvPr>
            <p:ph type="body"/>
          </p:nvPr>
        </p:nvSpPr>
        <p:spPr>
          <a:xfrm>
            <a:off x="439272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83" name="PlaceHolder 7"/>
          <p:cNvSpPr>
            <a:spLocks noGrp="1"/>
          </p:cNvSpPr>
          <p:nvPr>
            <p:ph type="body"/>
          </p:nvPr>
        </p:nvSpPr>
        <p:spPr>
          <a:xfrm>
            <a:off x="794736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88" name="PlaceHolder 2"/>
          <p:cNvSpPr>
            <a:spLocks noGrp="1"/>
          </p:cNvSpPr>
          <p:nvPr>
            <p:ph type="subTitle"/>
          </p:nvPr>
        </p:nvSpPr>
        <p:spPr>
          <a:xfrm>
            <a:off x="838080" y="2118600"/>
            <a:ext cx="10513800" cy="405936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90" name="PlaceHolder 2"/>
          <p:cNvSpPr>
            <a:spLocks noGrp="1"/>
          </p:cNvSpPr>
          <p:nvPr>
            <p:ph type="body"/>
          </p:nvPr>
        </p:nvSpPr>
        <p:spPr>
          <a:xfrm>
            <a:off x="838080" y="2118600"/>
            <a:ext cx="1051380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92"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93"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9" name="PlaceHolder 2"/>
          <p:cNvSpPr>
            <a:spLocks noGrp="1"/>
          </p:cNvSpPr>
          <p:nvPr>
            <p:ph type="body"/>
          </p:nvPr>
        </p:nvSpPr>
        <p:spPr>
          <a:xfrm>
            <a:off x="838080" y="2118600"/>
            <a:ext cx="1051380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1157400"/>
            <a:ext cx="10513800" cy="393624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97"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98"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99"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01"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02"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03" name="PlaceHolder 4"/>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05"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06"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07" name="PlaceHolder 4"/>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09" name="PlaceHolder 2"/>
          <p:cNvSpPr>
            <a:spLocks noGrp="1"/>
          </p:cNvSpPr>
          <p:nvPr>
            <p:ph type="body"/>
          </p:nvPr>
        </p:nvSpPr>
        <p:spPr>
          <a:xfrm>
            <a:off x="838080" y="21186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10" name="PlaceHolder 3"/>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12"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13"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14"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15" name="PlaceHolder 5"/>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17" name="PlaceHolder 2"/>
          <p:cNvSpPr>
            <a:spLocks noGrp="1"/>
          </p:cNvSpPr>
          <p:nvPr>
            <p:ph type="body"/>
          </p:nvPr>
        </p:nvSpPr>
        <p:spPr>
          <a:xfrm>
            <a:off x="83808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18" name="PlaceHolder 3"/>
          <p:cNvSpPr>
            <a:spLocks noGrp="1"/>
          </p:cNvSpPr>
          <p:nvPr>
            <p:ph type="body"/>
          </p:nvPr>
        </p:nvSpPr>
        <p:spPr>
          <a:xfrm>
            <a:off x="439272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19" name="PlaceHolder 4"/>
          <p:cNvSpPr>
            <a:spLocks noGrp="1"/>
          </p:cNvSpPr>
          <p:nvPr>
            <p:ph type="body"/>
          </p:nvPr>
        </p:nvSpPr>
        <p:spPr>
          <a:xfrm>
            <a:off x="794736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20" name="PlaceHolder 5"/>
          <p:cNvSpPr>
            <a:spLocks noGrp="1"/>
          </p:cNvSpPr>
          <p:nvPr>
            <p:ph type="body"/>
          </p:nvPr>
        </p:nvSpPr>
        <p:spPr>
          <a:xfrm>
            <a:off x="83808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21" name="PlaceHolder 6"/>
          <p:cNvSpPr>
            <a:spLocks noGrp="1"/>
          </p:cNvSpPr>
          <p:nvPr>
            <p:ph type="body"/>
          </p:nvPr>
        </p:nvSpPr>
        <p:spPr>
          <a:xfrm>
            <a:off x="439272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22" name="PlaceHolder 7"/>
          <p:cNvSpPr>
            <a:spLocks noGrp="1"/>
          </p:cNvSpPr>
          <p:nvPr>
            <p:ph type="body"/>
          </p:nvPr>
        </p:nvSpPr>
        <p:spPr>
          <a:xfrm>
            <a:off x="794736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30" name="PlaceHolder 2"/>
          <p:cNvSpPr>
            <a:spLocks noGrp="1"/>
          </p:cNvSpPr>
          <p:nvPr>
            <p:ph type="subTitle"/>
          </p:nvPr>
        </p:nvSpPr>
        <p:spPr>
          <a:xfrm>
            <a:off x="838080" y="2118600"/>
            <a:ext cx="10513800" cy="405936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32" name="PlaceHolder 2"/>
          <p:cNvSpPr>
            <a:spLocks noGrp="1"/>
          </p:cNvSpPr>
          <p:nvPr>
            <p:ph type="body"/>
          </p:nvPr>
        </p:nvSpPr>
        <p:spPr>
          <a:xfrm>
            <a:off x="838080" y="2118600"/>
            <a:ext cx="1051380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1"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2"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34"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35"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1157400"/>
            <a:ext cx="10513800" cy="393624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39"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40"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41"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43"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44"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45" name="PlaceHolder 4"/>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47"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48"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49" name="PlaceHolder 4"/>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51" name="PlaceHolder 2"/>
          <p:cNvSpPr>
            <a:spLocks noGrp="1"/>
          </p:cNvSpPr>
          <p:nvPr>
            <p:ph type="body"/>
          </p:nvPr>
        </p:nvSpPr>
        <p:spPr>
          <a:xfrm>
            <a:off x="838080" y="21186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52" name="PlaceHolder 3"/>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54"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55"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56"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57" name="PlaceHolder 5"/>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59" name="PlaceHolder 2"/>
          <p:cNvSpPr>
            <a:spLocks noGrp="1"/>
          </p:cNvSpPr>
          <p:nvPr>
            <p:ph type="body"/>
          </p:nvPr>
        </p:nvSpPr>
        <p:spPr>
          <a:xfrm>
            <a:off x="83808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60" name="PlaceHolder 3"/>
          <p:cNvSpPr>
            <a:spLocks noGrp="1"/>
          </p:cNvSpPr>
          <p:nvPr>
            <p:ph type="body"/>
          </p:nvPr>
        </p:nvSpPr>
        <p:spPr>
          <a:xfrm>
            <a:off x="439272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61" name="PlaceHolder 4"/>
          <p:cNvSpPr>
            <a:spLocks noGrp="1"/>
          </p:cNvSpPr>
          <p:nvPr>
            <p:ph type="body"/>
          </p:nvPr>
        </p:nvSpPr>
        <p:spPr>
          <a:xfrm>
            <a:off x="7947360" y="21186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62" name="PlaceHolder 5"/>
          <p:cNvSpPr>
            <a:spLocks noGrp="1"/>
          </p:cNvSpPr>
          <p:nvPr>
            <p:ph type="body"/>
          </p:nvPr>
        </p:nvSpPr>
        <p:spPr>
          <a:xfrm>
            <a:off x="83808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63" name="PlaceHolder 6"/>
          <p:cNvSpPr>
            <a:spLocks noGrp="1"/>
          </p:cNvSpPr>
          <p:nvPr>
            <p:ph type="body"/>
          </p:nvPr>
        </p:nvSpPr>
        <p:spPr>
          <a:xfrm>
            <a:off x="439272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64" name="PlaceHolder 7"/>
          <p:cNvSpPr>
            <a:spLocks noGrp="1"/>
          </p:cNvSpPr>
          <p:nvPr>
            <p:ph type="body"/>
          </p:nvPr>
        </p:nvSpPr>
        <p:spPr>
          <a:xfrm>
            <a:off x="7947360" y="4239000"/>
            <a:ext cx="338508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157400"/>
            <a:ext cx="10513800" cy="3936240"/>
          </a:xfrm>
          <a:prstGeom prst="rect">
            <a:avLst/>
          </a:prstGeom>
        </p:spPr>
        <p:txBody>
          <a:bodyPr lIns="0" tIns="0" rIns="0" bIns="0" anchor="ctr">
            <a:noAutofit/>
          </a:bodyPr>
          <a:lstStyle/>
          <a:p>
            <a:pPr algn="ctr"/>
            <a:endParaRPr lang="hu-H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16"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7" name="PlaceHolder 3"/>
          <p:cNvSpPr>
            <a:spLocks noGrp="1"/>
          </p:cNvSpPr>
          <p:nvPr>
            <p:ph type="body"/>
          </p:nvPr>
        </p:nvSpPr>
        <p:spPr>
          <a:xfrm>
            <a:off x="622584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18" name="PlaceHolder 4"/>
          <p:cNvSpPr>
            <a:spLocks noGrp="1"/>
          </p:cNvSpPr>
          <p:nvPr>
            <p:ph type="body"/>
          </p:nvPr>
        </p:nvSpPr>
        <p:spPr>
          <a:xfrm>
            <a:off x="83808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20" name="PlaceHolder 2"/>
          <p:cNvSpPr>
            <a:spLocks noGrp="1"/>
          </p:cNvSpPr>
          <p:nvPr>
            <p:ph type="body"/>
          </p:nvPr>
        </p:nvSpPr>
        <p:spPr>
          <a:xfrm>
            <a:off x="838080" y="2118600"/>
            <a:ext cx="5130720" cy="405936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21"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22" name="PlaceHolder 4"/>
          <p:cNvSpPr>
            <a:spLocks noGrp="1"/>
          </p:cNvSpPr>
          <p:nvPr>
            <p:ph type="body"/>
          </p:nvPr>
        </p:nvSpPr>
        <p:spPr>
          <a:xfrm>
            <a:off x="6225840" y="42390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157400"/>
            <a:ext cx="10513800" cy="848880"/>
          </a:xfrm>
          <a:prstGeom prst="rect">
            <a:avLst/>
          </a:prstGeom>
        </p:spPr>
        <p:txBody>
          <a:bodyPr lIns="0" tIns="0" rIns="0" bIns="0" anchor="ctr">
            <a:noAutofit/>
          </a:bodyPr>
          <a:lstStyle/>
          <a:p>
            <a:endParaRPr lang="hu-HU" sz="4800" b="0" strike="noStrike" spc="-1">
              <a:solidFill>
                <a:srgbClr val="000000"/>
              </a:solidFill>
              <a:latin typeface="Garamond"/>
            </a:endParaRPr>
          </a:p>
        </p:txBody>
      </p:sp>
      <p:sp>
        <p:nvSpPr>
          <p:cNvPr id="24" name="PlaceHolder 2"/>
          <p:cNvSpPr>
            <a:spLocks noGrp="1"/>
          </p:cNvSpPr>
          <p:nvPr>
            <p:ph type="body"/>
          </p:nvPr>
        </p:nvSpPr>
        <p:spPr>
          <a:xfrm>
            <a:off x="83808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25" name="PlaceHolder 3"/>
          <p:cNvSpPr>
            <a:spLocks noGrp="1"/>
          </p:cNvSpPr>
          <p:nvPr>
            <p:ph type="body"/>
          </p:nvPr>
        </p:nvSpPr>
        <p:spPr>
          <a:xfrm>
            <a:off x="6225840" y="2118600"/>
            <a:ext cx="5130720" cy="1936080"/>
          </a:xfrm>
          <a:prstGeom prst="rect">
            <a:avLst/>
          </a:prstGeom>
        </p:spPr>
        <p:txBody>
          <a:bodyPr lIns="0" tIns="0" rIns="0" bIns="0">
            <a:normAutofit/>
          </a:bodyPr>
          <a:lstStyle/>
          <a:p>
            <a:endParaRPr lang="hu-HU" sz="3300" b="0" strike="noStrike" spc="-1">
              <a:solidFill>
                <a:srgbClr val="FFFFFF"/>
              </a:solidFill>
              <a:latin typeface="Calibri"/>
            </a:endParaRPr>
          </a:p>
        </p:txBody>
      </p:sp>
      <p:sp>
        <p:nvSpPr>
          <p:cNvPr id="26" name="PlaceHolder 4"/>
          <p:cNvSpPr>
            <a:spLocks noGrp="1"/>
          </p:cNvSpPr>
          <p:nvPr>
            <p:ph type="body"/>
          </p:nvPr>
        </p:nvSpPr>
        <p:spPr>
          <a:xfrm>
            <a:off x="838080" y="4239000"/>
            <a:ext cx="10513800" cy="1936080"/>
          </a:xfrm>
          <a:prstGeom prst="rect">
            <a:avLst/>
          </a:prstGeom>
        </p:spPr>
        <p:txBody>
          <a:bodyPr lIns="0" tIns="0" rIns="0" bIns="0">
            <a:normAutofit/>
          </a:bodyPr>
          <a:lstStyle/>
          <a:p>
            <a:endParaRPr lang="hu-HU" sz="33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1F39"/>
        </a:solidFill>
        <a:effectLst/>
      </p:bgPr>
    </p:bg>
    <p:spTree>
      <p:nvGrpSpPr>
        <p:cNvPr id="1" name=""/>
        <p:cNvGrpSpPr/>
        <p:nvPr/>
      </p:nvGrpSpPr>
      <p:grpSpPr>
        <a:xfrm>
          <a:off x="0" y="0"/>
          <a:ext cx="0" cy="0"/>
          <a:chOff x="0" y="0"/>
          <a:chExt cx="0" cy="0"/>
        </a:xfrm>
      </p:grpSpPr>
      <p:pic>
        <p:nvPicPr>
          <p:cNvPr id="6" name="Picture 6"/>
          <p:cNvPicPr/>
          <p:nvPr/>
        </p:nvPicPr>
        <p:blipFill>
          <a:blip r:embed="rId14"/>
          <a:stretch/>
        </p:blipFill>
        <p:spPr>
          <a:xfrm>
            <a:off x="507240" y="633240"/>
            <a:ext cx="1821600" cy="501480"/>
          </a:xfrm>
          <a:prstGeom prst="rect">
            <a:avLst/>
          </a:prstGeom>
          <a:ln>
            <a:noFill/>
          </a:ln>
        </p:spPr>
      </p:pic>
      <p:sp>
        <p:nvSpPr>
          <p:cNvPr id="7" name="PlaceHolder 1"/>
          <p:cNvSpPr>
            <a:spLocks noGrp="1"/>
          </p:cNvSpPr>
          <p:nvPr>
            <p:ph type="title"/>
          </p:nvPr>
        </p:nvSpPr>
        <p:spPr>
          <a:xfrm>
            <a:off x="1523880" y="1122480"/>
            <a:ext cx="9142560" cy="2387880"/>
          </a:xfrm>
          <a:prstGeom prst="rect">
            <a:avLst/>
          </a:prstGeom>
        </p:spPr>
        <p:txBody>
          <a:bodyPr lIns="108720" tIns="54360" rIns="108720" bIns="54360" anchor="b">
            <a:noAutofit/>
          </a:bodyPr>
          <a:lstStyle/>
          <a:p>
            <a:pPr algn="ctr">
              <a:lnSpc>
                <a:spcPct val="90000"/>
              </a:lnSpc>
            </a:pPr>
            <a:r>
              <a:rPr lang="hu-HU" sz="7100" b="0" strike="noStrike" spc="-1">
                <a:solidFill>
                  <a:srgbClr val="FFFFFF"/>
                </a:solidFill>
                <a:latin typeface="Open Sans"/>
              </a:rPr>
              <a:t>Mintacím szerkesztése</a:t>
            </a:r>
            <a:endParaRPr lang="hu-HU" sz="7100" b="0" strike="noStrike" spc="-1">
              <a:solidFill>
                <a:srgbClr val="000000"/>
              </a:solidFill>
              <a:latin typeface="Garamond"/>
            </a:endParaRPr>
          </a:p>
        </p:txBody>
      </p:sp>
      <p:sp>
        <p:nvSpPr>
          <p:cNvPr id="2" name="PlaceHolder 2"/>
          <p:cNvSpPr>
            <a:spLocks noGrp="1"/>
          </p:cNvSpPr>
          <p:nvPr>
            <p:ph type="dt"/>
          </p:nvPr>
        </p:nvSpPr>
        <p:spPr>
          <a:xfrm>
            <a:off x="838080" y="6357960"/>
            <a:ext cx="2742480" cy="364680"/>
          </a:xfrm>
          <a:prstGeom prst="rect">
            <a:avLst/>
          </a:prstGeom>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 name="PlaceHolder 3"/>
          <p:cNvSpPr>
            <a:spLocks noGrp="1"/>
          </p:cNvSpPr>
          <p:nvPr>
            <p:ph type="ftr"/>
          </p:nvPr>
        </p:nvSpPr>
        <p:spPr>
          <a:xfrm>
            <a:off x="4038120" y="6357960"/>
            <a:ext cx="4114080" cy="364680"/>
          </a:xfrm>
          <a:prstGeom prst="rect">
            <a:avLst/>
          </a:prstGeom>
        </p:spPr>
        <p:txBody>
          <a:bodyPr lIns="108720" tIns="54360" rIns="108720" bIns="54360" anchor="ctr">
            <a:noAutofit/>
          </a:bodyPr>
          <a:lstStyle/>
          <a:p>
            <a:endParaRPr lang="hu-HU" sz="2400" b="0" strike="noStrike" spc="-1">
              <a:latin typeface="Times New Roman"/>
            </a:endParaRPr>
          </a:p>
        </p:txBody>
      </p:sp>
      <p:sp>
        <p:nvSpPr>
          <p:cNvPr id="4" name="PlaceHolder 4"/>
          <p:cNvSpPr>
            <a:spLocks noGrp="1"/>
          </p:cNvSpPr>
          <p:nvPr>
            <p:ph type="sldNum"/>
          </p:nvPr>
        </p:nvSpPr>
        <p:spPr>
          <a:xfrm>
            <a:off x="8609400" y="6357960"/>
            <a:ext cx="2742480" cy="364680"/>
          </a:xfrm>
          <a:prstGeom prst="rect">
            <a:avLst/>
          </a:prstGeom>
        </p:spPr>
        <p:txBody>
          <a:bodyPr lIns="108720" tIns="54360" rIns="108720" bIns="54360" anchor="ctr">
            <a:noAutofit/>
          </a:bodyPr>
          <a:lstStyle/>
          <a:p>
            <a:pPr algn="r">
              <a:lnSpc>
                <a:spcPct val="100000"/>
              </a:lnSpc>
            </a:pPr>
            <a:fld id="{31EA6CC8-2F54-455B-B945-56B2B3B2F332}" type="slidenum">
              <a:rPr lang="hu-HU" sz="1400" b="0" strike="noStrike" spc="-1">
                <a:solidFill>
                  <a:srgbClr val="8B8B8B"/>
                </a:solidFill>
                <a:latin typeface="Garamond"/>
              </a:rPr>
              <a:t>‹#›</a:t>
            </a:fld>
            <a:endParaRPr lang="hu-HU" sz="1400" b="0" strike="noStrike" spc="-1">
              <a:latin typeface="Times New Roman"/>
            </a:endParaRPr>
          </a:p>
        </p:txBody>
      </p:sp>
      <p:sp>
        <p:nvSpPr>
          <p:cNvPr id="5" name="PlaceHolder 5"/>
          <p:cNvSpPr>
            <a:spLocks noGrp="1"/>
          </p:cNvSpPr>
          <p:nvPr>
            <p:ph type="body"/>
          </p:nvPr>
        </p:nvSpPr>
        <p:spPr>
          <a:xfrm>
            <a:off x="609480" y="1604880"/>
            <a:ext cx="10970640" cy="39780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hu-HU" sz="3300" b="0" strike="noStrike" spc="-1">
                <a:solidFill>
                  <a:srgbClr val="FFFFFF"/>
                </a:solidFill>
                <a:latin typeface="Calibri"/>
              </a:rPr>
              <a:t>Vázlatszöveg formátumának szerkesztése</a:t>
            </a:r>
          </a:p>
          <a:p>
            <a:pPr marL="864000" lvl="1" indent="-324000">
              <a:spcBef>
                <a:spcPts val="1134"/>
              </a:spcBef>
              <a:buClr>
                <a:srgbClr val="FFFFFF"/>
              </a:buClr>
              <a:buSzPct val="75000"/>
              <a:buFont typeface="Symbol" charset="2"/>
              <a:buChar char=""/>
            </a:pPr>
            <a:r>
              <a:rPr lang="hu-HU" sz="2400" b="0" strike="noStrike" spc="-1">
                <a:solidFill>
                  <a:srgbClr val="FFFFFF"/>
                </a:solidFill>
                <a:latin typeface="Calibri"/>
              </a:rPr>
              <a:t>Második vázlatszint</a:t>
            </a:r>
          </a:p>
          <a:p>
            <a:pPr marL="1296000" lvl="2" indent="-288000">
              <a:spcBef>
                <a:spcPts val="850"/>
              </a:spcBef>
              <a:buClr>
                <a:srgbClr val="FFFFFF"/>
              </a:buClr>
              <a:buSzPct val="45000"/>
              <a:buFont typeface="Wingdings" charset="2"/>
              <a:buChar char=""/>
            </a:pPr>
            <a:r>
              <a:rPr lang="hu-HU" sz="2100" b="0" strike="noStrike" spc="-1">
                <a:solidFill>
                  <a:srgbClr val="FFFFFF"/>
                </a:solidFill>
                <a:latin typeface="Calibri"/>
              </a:rPr>
              <a:t>Harmadik vázlatszint</a:t>
            </a:r>
          </a:p>
          <a:p>
            <a:pPr marL="1728000" lvl="3" indent="-216000">
              <a:spcBef>
                <a:spcPts val="567"/>
              </a:spcBef>
              <a:buClr>
                <a:srgbClr val="FFFFFF"/>
              </a:buClr>
              <a:buSzPct val="75000"/>
              <a:buFont typeface="Symbol" charset="2"/>
              <a:buChar char=""/>
            </a:pPr>
            <a:r>
              <a:rPr lang="hu-HU" sz="2100" b="0" strike="noStrike" spc="-1">
                <a:solidFill>
                  <a:srgbClr val="FFFFFF"/>
                </a:solidFill>
                <a:latin typeface="Calibri"/>
              </a:rPr>
              <a:t>Negyedik vázlatszint</a:t>
            </a:r>
          </a:p>
          <a:p>
            <a:pPr marL="2160000" lvl="4" indent="-216000">
              <a:spcBef>
                <a:spcPts val="283"/>
              </a:spcBef>
              <a:buClr>
                <a:srgbClr val="FFFFFF"/>
              </a:buClr>
              <a:buSzPct val="45000"/>
              <a:buFont typeface="Wingdings" charset="2"/>
              <a:buChar char=""/>
            </a:pPr>
            <a:r>
              <a:rPr lang="hu-HU" sz="2000" b="0" strike="noStrike" spc="-1">
                <a:solidFill>
                  <a:srgbClr val="FFFFFF"/>
                </a:solidFill>
                <a:latin typeface="Calibri"/>
              </a:rPr>
              <a:t>Ötödik vázlatszint</a:t>
            </a:r>
          </a:p>
          <a:p>
            <a:pPr marL="2592000" lvl="5" indent="-216000">
              <a:spcBef>
                <a:spcPts val="283"/>
              </a:spcBef>
              <a:buClr>
                <a:srgbClr val="FFFFFF"/>
              </a:buClr>
              <a:buSzPct val="45000"/>
              <a:buFont typeface="Wingdings" charset="2"/>
              <a:buChar char=""/>
            </a:pPr>
            <a:r>
              <a:rPr lang="hu-HU" sz="2000" b="0" strike="noStrike" spc="-1">
                <a:solidFill>
                  <a:srgbClr val="FFFFFF"/>
                </a:solidFill>
                <a:latin typeface="Calibri"/>
              </a:rPr>
              <a:t>Hatodik vázlatszint</a:t>
            </a:r>
          </a:p>
          <a:p>
            <a:pPr marL="3024000" lvl="6" indent="-216000">
              <a:spcBef>
                <a:spcPts val="283"/>
              </a:spcBef>
              <a:buClr>
                <a:srgbClr val="FFFFFF"/>
              </a:buClr>
              <a:buSzPct val="45000"/>
              <a:buFont typeface="Wingdings" charset="2"/>
              <a:buChar char=""/>
            </a:pPr>
            <a:r>
              <a:rPr lang="hu-HU" sz="2000" b="0" strike="noStrike" spc="-1">
                <a:solidFill>
                  <a:srgbClr val="FFFFFF"/>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51F39"/>
        </a:solidFill>
        <a:effectLst/>
      </p:bgPr>
    </p:bg>
    <p:spTree>
      <p:nvGrpSpPr>
        <p:cNvPr id="1" name=""/>
        <p:cNvGrpSpPr/>
        <p:nvPr/>
      </p:nvGrpSpPr>
      <p:grpSpPr>
        <a:xfrm>
          <a:off x="0" y="0"/>
          <a:ext cx="0" cy="0"/>
          <a:chOff x="0" y="0"/>
          <a:chExt cx="0" cy="0"/>
        </a:xfrm>
      </p:grpSpPr>
      <p:pic>
        <p:nvPicPr>
          <p:cNvPr id="42" name="Picture 6"/>
          <p:cNvPicPr/>
          <p:nvPr/>
        </p:nvPicPr>
        <p:blipFill>
          <a:blip r:embed="rId14"/>
          <a:stretch/>
        </p:blipFill>
        <p:spPr>
          <a:xfrm>
            <a:off x="507240" y="633240"/>
            <a:ext cx="1821600" cy="501480"/>
          </a:xfrm>
          <a:prstGeom prst="rect">
            <a:avLst/>
          </a:prstGeom>
          <a:ln>
            <a:noFill/>
          </a:ln>
        </p:spPr>
      </p:pic>
      <p:sp>
        <p:nvSpPr>
          <p:cNvPr id="43" name="PlaceHolder 1"/>
          <p:cNvSpPr>
            <a:spLocks noGrp="1"/>
          </p:cNvSpPr>
          <p:nvPr>
            <p:ph type="title"/>
          </p:nvPr>
        </p:nvSpPr>
        <p:spPr>
          <a:xfrm>
            <a:off x="838080" y="1157400"/>
            <a:ext cx="10513800" cy="848880"/>
          </a:xfrm>
          <a:prstGeom prst="rect">
            <a:avLst/>
          </a:prstGeom>
        </p:spPr>
        <p:txBody>
          <a:bodyPr lIns="108720" tIns="54360" rIns="108720" bIns="54360" anchor="ctr">
            <a:noAutofit/>
          </a:bodyPr>
          <a:lstStyle/>
          <a:p>
            <a:pPr>
              <a:lnSpc>
                <a:spcPct val="90000"/>
              </a:lnSpc>
            </a:pPr>
            <a:r>
              <a:rPr lang="hu-HU" sz="4800" b="0" strike="noStrike" spc="-1">
                <a:solidFill>
                  <a:srgbClr val="FFFFFF"/>
                </a:solidFill>
                <a:latin typeface="Open Sans"/>
              </a:rPr>
              <a:t>Mintacím szerkesztése</a:t>
            </a:r>
            <a:endParaRPr lang="hu-HU" sz="4800" b="0" strike="noStrike" spc="-1">
              <a:solidFill>
                <a:srgbClr val="000000"/>
              </a:solidFill>
              <a:latin typeface="Garamond"/>
            </a:endParaRPr>
          </a:p>
        </p:txBody>
      </p:sp>
      <p:sp>
        <p:nvSpPr>
          <p:cNvPr id="44" name="PlaceHolder 2"/>
          <p:cNvSpPr>
            <a:spLocks noGrp="1"/>
          </p:cNvSpPr>
          <p:nvPr>
            <p:ph type="body"/>
          </p:nvPr>
        </p:nvSpPr>
        <p:spPr>
          <a:xfrm>
            <a:off x="838080" y="2118600"/>
            <a:ext cx="10513800" cy="4059360"/>
          </a:xfrm>
          <a:prstGeom prst="rect">
            <a:avLst/>
          </a:prstGeom>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Mintaszöveg szerkesztése</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Második szint</a:t>
            </a:r>
          </a:p>
          <a:p>
            <a:pPr marL="1360800" lvl="2" indent="-271800">
              <a:lnSpc>
                <a:spcPct val="90000"/>
              </a:lnSpc>
              <a:spcBef>
                <a:spcPts val="595"/>
              </a:spcBef>
              <a:buClr>
                <a:srgbClr val="FFFFFF"/>
              </a:buClr>
              <a:buFont typeface="Arial"/>
              <a:buChar char="•"/>
            </a:pPr>
            <a:r>
              <a:rPr lang="hu-HU" sz="2400" b="0" strike="noStrike" spc="-1">
                <a:solidFill>
                  <a:srgbClr val="FFFFFF"/>
                </a:solidFill>
                <a:latin typeface="Calibri"/>
              </a:rPr>
              <a:t>Harmadik szint</a:t>
            </a:r>
          </a:p>
          <a:p>
            <a:pPr marL="1904760" lvl="3" indent="-271800">
              <a:lnSpc>
                <a:spcPct val="90000"/>
              </a:lnSpc>
              <a:spcBef>
                <a:spcPts val="595"/>
              </a:spcBef>
              <a:buClr>
                <a:srgbClr val="FFFFFF"/>
              </a:buClr>
              <a:buFont typeface="Arial"/>
              <a:buChar char="•"/>
            </a:pPr>
            <a:r>
              <a:rPr lang="hu-HU" sz="2100" b="0" strike="noStrike" spc="-1">
                <a:solidFill>
                  <a:srgbClr val="FFFFFF"/>
                </a:solidFill>
                <a:latin typeface="Calibri"/>
              </a:rPr>
              <a:t>Negyedik szint</a:t>
            </a:r>
          </a:p>
          <a:p>
            <a:pPr marL="2449080" lvl="4" indent="-271800">
              <a:lnSpc>
                <a:spcPct val="90000"/>
              </a:lnSpc>
              <a:spcBef>
                <a:spcPts val="595"/>
              </a:spcBef>
              <a:buClr>
                <a:srgbClr val="FFFFFF"/>
              </a:buClr>
              <a:buFont typeface="Arial"/>
              <a:buChar char="•"/>
            </a:pPr>
            <a:r>
              <a:rPr lang="hu-HU" sz="2100" b="0" strike="noStrike" spc="-1">
                <a:solidFill>
                  <a:srgbClr val="FFFFFF"/>
                </a:solidFill>
                <a:latin typeface="Calibri"/>
              </a:rPr>
              <a:t>Ötödik szint</a:t>
            </a:r>
          </a:p>
        </p:txBody>
      </p:sp>
      <p:sp>
        <p:nvSpPr>
          <p:cNvPr id="45" name="PlaceHolder 3"/>
          <p:cNvSpPr>
            <a:spLocks noGrp="1"/>
          </p:cNvSpPr>
          <p:nvPr>
            <p:ph type="dt"/>
          </p:nvPr>
        </p:nvSpPr>
        <p:spPr>
          <a:xfrm>
            <a:off x="838080" y="6357960"/>
            <a:ext cx="2742480" cy="364680"/>
          </a:xfrm>
          <a:prstGeom prst="rect">
            <a:avLst/>
          </a:prstGeom>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 name="PlaceHolder 4"/>
          <p:cNvSpPr>
            <a:spLocks noGrp="1"/>
          </p:cNvSpPr>
          <p:nvPr>
            <p:ph type="ftr"/>
          </p:nvPr>
        </p:nvSpPr>
        <p:spPr>
          <a:xfrm>
            <a:off x="4038120" y="6357960"/>
            <a:ext cx="4114080" cy="364680"/>
          </a:xfrm>
          <a:prstGeom prst="rect">
            <a:avLst/>
          </a:prstGeom>
        </p:spPr>
        <p:txBody>
          <a:bodyPr lIns="108720" tIns="54360" rIns="108720" bIns="54360" anchor="ctr">
            <a:noAutofit/>
          </a:bodyPr>
          <a:lstStyle/>
          <a:p>
            <a:endParaRPr lang="hu-HU" sz="2400" b="0" strike="noStrike" spc="-1">
              <a:latin typeface="Times New Roman"/>
            </a:endParaRPr>
          </a:p>
        </p:txBody>
      </p:sp>
      <p:sp>
        <p:nvSpPr>
          <p:cNvPr id="47" name="PlaceHolder 5"/>
          <p:cNvSpPr>
            <a:spLocks noGrp="1"/>
          </p:cNvSpPr>
          <p:nvPr>
            <p:ph type="sldNum"/>
          </p:nvPr>
        </p:nvSpPr>
        <p:spPr>
          <a:xfrm>
            <a:off x="8609400" y="6357960"/>
            <a:ext cx="2742480" cy="364680"/>
          </a:xfrm>
          <a:prstGeom prst="rect">
            <a:avLst/>
          </a:prstGeom>
        </p:spPr>
        <p:txBody>
          <a:bodyPr lIns="108720" tIns="54360" rIns="108720" bIns="54360" anchor="ctr">
            <a:noAutofit/>
          </a:bodyPr>
          <a:lstStyle/>
          <a:p>
            <a:pPr algn="r">
              <a:lnSpc>
                <a:spcPct val="100000"/>
              </a:lnSpc>
            </a:pPr>
            <a:fld id="{A0249A3A-4F3B-48A7-A74A-A2C60575ADD9}" type="slidenum">
              <a:rPr lang="hu-HU" sz="1400" b="0" strike="noStrike" spc="-1">
                <a:solidFill>
                  <a:srgbClr val="8B8B8B"/>
                </a:solidFill>
                <a:latin typeface="Garamond"/>
              </a:rPr>
              <a:t>‹#›</a:t>
            </a:fld>
            <a:endParaRPr lang="hu-HU"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51F39"/>
        </a:solidFill>
        <a:effectLst/>
      </p:bgPr>
    </p:bg>
    <p:spTree>
      <p:nvGrpSpPr>
        <p:cNvPr id="1" name=""/>
        <p:cNvGrpSpPr/>
        <p:nvPr/>
      </p:nvGrpSpPr>
      <p:grpSpPr>
        <a:xfrm>
          <a:off x="0" y="0"/>
          <a:ext cx="0" cy="0"/>
          <a:chOff x="0" y="0"/>
          <a:chExt cx="0" cy="0"/>
        </a:xfrm>
      </p:grpSpPr>
      <p:pic>
        <p:nvPicPr>
          <p:cNvPr id="84" name="Picture 6"/>
          <p:cNvPicPr/>
          <p:nvPr/>
        </p:nvPicPr>
        <p:blipFill>
          <a:blip r:embed="rId14"/>
          <a:stretch/>
        </p:blipFill>
        <p:spPr>
          <a:xfrm>
            <a:off x="507240" y="633240"/>
            <a:ext cx="1821600" cy="501480"/>
          </a:xfrm>
          <a:prstGeom prst="rect">
            <a:avLst/>
          </a:prstGeom>
          <a:ln>
            <a:noFill/>
          </a:ln>
        </p:spPr>
      </p:pic>
      <p:sp>
        <p:nvSpPr>
          <p:cNvPr id="85" name="PlaceHolder 1"/>
          <p:cNvSpPr>
            <a:spLocks noGrp="1"/>
          </p:cNvSpPr>
          <p:nvPr>
            <p:ph type="title"/>
          </p:nvPr>
        </p:nvSpPr>
        <p:spPr>
          <a:xfrm>
            <a:off x="609480" y="273600"/>
            <a:ext cx="10970640" cy="1145160"/>
          </a:xfrm>
          <a:prstGeom prst="rect">
            <a:avLst/>
          </a:prstGeom>
        </p:spPr>
        <p:txBody>
          <a:bodyPr lIns="0" tIns="0" rIns="0" bIns="0" anchor="ctr">
            <a:noAutofit/>
          </a:bodyPr>
          <a:lstStyle/>
          <a:p>
            <a:r>
              <a:rPr lang="hu-HU" sz="4800" b="0" strike="noStrike" spc="-1">
                <a:solidFill>
                  <a:srgbClr val="000000"/>
                </a:solidFill>
                <a:latin typeface="Garamond"/>
              </a:rPr>
              <a:t>Címszöveg formátumának szerkesztése</a:t>
            </a:r>
          </a:p>
        </p:txBody>
      </p:sp>
      <p:sp>
        <p:nvSpPr>
          <p:cNvPr id="86" name="PlaceHolder 2"/>
          <p:cNvSpPr>
            <a:spLocks noGrp="1"/>
          </p:cNvSpPr>
          <p:nvPr>
            <p:ph type="body"/>
          </p:nvPr>
        </p:nvSpPr>
        <p:spPr>
          <a:xfrm>
            <a:off x="609480" y="1604880"/>
            <a:ext cx="10970640" cy="39780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hu-HU" sz="3300" b="0" strike="noStrike" spc="-1">
                <a:solidFill>
                  <a:srgbClr val="FFFFFF"/>
                </a:solidFill>
                <a:latin typeface="Calibri"/>
              </a:rPr>
              <a:t>Vázlatszöveg formátumának szerkesztése</a:t>
            </a:r>
          </a:p>
          <a:p>
            <a:pPr marL="864000" lvl="1" indent="-324000">
              <a:spcBef>
                <a:spcPts val="1134"/>
              </a:spcBef>
              <a:buClr>
                <a:srgbClr val="FFFFFF"/>
              </a:buClr>
              <a:buSzPct val="75000"/>
              <a:buFont typeface="Symbol" charset="2"/>
              <a:buChar char=""/>
            </a:pPr>
            <a:r>
              <a:rPr lang="hu-HU" sz="2400" b="0" strike="noStrike" spc="-1">
                <a:solidFill>
                  <a:srgbClr val="FFFFFF"/>
                </a:solidFill>
                <a:latin typeface="Calibri"/>
              </a:rPr>
              <a:t>Második vázlatszint</a:t>
            </a:r>
          </a:p>
          <a:p>
            <a:pPr marL="1296000" lvl="2" indent="-288000">
              <a:spcBef>
                <a:spcPts val="850"/>
              </a:spcBef>
              <a:buClr>
                <a:srgbClr val="FFFFFF"/>
              </a:buClr>
              <a:buSzPct val="45000"/>
              <a:buFont typeface="Wingdings" charset="2"/>
              <a:buChar char=""/>
            </a:pPr>
            <a:r>
              <a:rPr lang="hu-HU" sz="2100" b="0" strike="noStrike" spc="-1">
                <a:solidFill>
                  <a:srgbClr val="FFFFFF"/>
                </a:solidFill>
                <a:latin typeface="Calibri"/>
              </a:rPr>
              <a:t>Harmadik vázlatszint</a:t>
            </a:r>
          </a:p>
          <a:p>
            <a:pPr marL="1728000" lvl="3" indent="-216000">
              <a:spcBef>
                <a:spcPts val="567"/>
              </a:spcBef>
              <a:buClr>
                <a:srgbClr val="FFFFFF"/>
              </a:buClr>
              <a:buSzPct val="75000"/>
              <a:buFont typeface="Symbol" charset="2"/>
              <a:buChar char=""/>
            </a:pPr>
            <a:r>
              <a:rPr lang="hu-HU" sz="2100" b="0" strike="noStrike" spc="-1">
                <a:solidFill>
                  <a:srgbClr val="FFFFFF"/>
                </a:solidFill>
                <a:latin typeface="Calibri"/>
              </a:rPr>
              <a:t>Negyedik vázlatszint</a:t>
            </a:r>
          </a:p>
          <a:p>
            <a:pPr marL="2160000" lvl="4" indent="-216000">
              <a:spcBef>
                <a:spcPts val="283"/>
              </a:spcBef>
              <a:buClr>
                <a:srgbClr val="FFFFFF"/>
              </a:buClr>
              <a:buSzPct val="45000"/>
              <a:buFont typeface="Wingdings" charset="2"/>
              <a:buChar char=""/>
            </a:pPr>
            <a:r>
              <a:rPr lang="hu-HU" sz="2000" b="0" strike="noStrike" spc="-1">
                <a:solidFill>
                  <a:srgbClr val="FFFFFF"/>
                </a:solidFill>
                <a:latin typeface="Calibri"/>
              </a:rPr>
              <a:t>Ötödik vázlatszint</a:t>
            </a:r>
          </a:p>
          <a:p>
            <a:pPr marL="2592000" lvl="5" indent="-216000">
              <a:spcBef>
                <a:spcPts val="283"/>
              </a:spcBef>
              <a:buClr>
                <a:srgbClr val="FFFFFF"/>
              </a:buClr>
              <a:buSzPct val="45000"/>
              <a:buFont typeface="Wingdings" charset="2"/>
              <a:buChar char=""/>
            </a:pPr>
            <a:r>
              <a:rPr lang="hu-HU" sz="2000" b="0" strike="noStrike" spc="-1">
                <a:solidFill>
                  <a:srgbClr val="FFFFFF"/>
                </a:solidFill>
                <a:latin typeface="Calibri"/>
              </a:rPr>
              <a:t>Hatodik vázlatszint</a:t>
            </a:r>
          </a:p>
          <a:p>
            <a:pPr marL="3024000" lvl="6" indent="-216000">
              <a:spcBef>
                <a:spcPts val="283"/>
              </a:spcBef>
              <a:buClr>
                <a:srgbClr val="FFFFFF"/>
              </a:buClr>
              <a:buSzPct val="45000"/>
              <a:buFont typeface="Wingdings" charset="2"/>
              <a:buChar char=""/>
            </a:pPr>
            <a:r>
              <a:rPr lang="hu-HU" sz="2000" b="0" strike="noStrike" spc="-1">
                <a:solidFill>
                  <a:srgbClr val="FFFFFF"/>
                </a:solidFill>
                <a:latin typeface="Calibri"/>
              </a:rPr>
              <a:t>Hetedik vázlatszint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51F39"/>
        </a:solidFill>
        <a:effectLst/>
      </p:bgPr>
    </p:bg>
    <p:spTree>
      <p:nvGrpSpPr>
        <p:cNvPr id="1" name=""/>
        <p:cNvGrpSpPr/>
        <p:nvPr/>
      </p:nvGrpSpPr>
      <p:grpSpPr>
        <a:xfrm>
          <a:off x="0" y="0"/>
          <a:ext cx="0" cy="0"/>
          <a:chOff x="0" y="0"/>
          <a:chExt cx="0" cy="0"/>
        </a:xfrm>
      </p:grpSpPr>
      <p:pic>
        <p:nvPicPr>
          <p:cNvPr id="123" name="Picture 6"/>
          <p:cNvPicPr/>
          <p:nvPr/>
        </p:nvPicPr>
        <p:blipFill>
          <a:blip r:embed="rId14"/>
          <a:stretch/>
        </p:blipFill>
        <p:spPr>
          <a:xfrm>
            <a:off x="507240" y="633240"/>
            <a:ext cx="1821600" cy="501480"/>
          </a:xfrm>
          <a:prstGeom prst="rect">
            <a:avLst/>
          </a:prstGeom>
          <a:ln>
            <a:noFill/>
          </a:ln>
        </p:spPr>
      </p:pic>
      <p:sp>
        <p:nvSpPr>
          <p:cNvPr id="124" name="PlaceHolder 1"/>
          <p:cNvSpPr>
            <a:spLocks noGrp="1"/>
          </p:cNvSpPr>
          <p:nvPr>
            <p:ph type="title"/>
          </p:nvPr>
        </p:nvSpPr>
        <p:spPr>
          <a:xfrm>
            <a:off x="831600" y="1710000"/>
            <a:ext cx="10513800" cy="2853000"/>
          </a:xfrm>
          <a:prstGeom prst="rect">
            <a:avLst/>
          </a:prstGeom>
        </p:spPr>
        <p:txBody>
          <a:bodyPr lIns="108720" tIns="54360" rIns="108720" bIns="54360" anchor="b">
            <a:noAutofit/>
          </a:bodyPr>
          <a:lstStyle/>
          <a:p>
            <a:pPr>
              <a:lnSpc>
                <a:spcPct val="90000"/>
              </a:lnSpc>
            </a:pPr>
            <a:r>
              <a:rPr lang="hu-HU" sz="7100" b="0" strike="noStrike" spc="-1">
                <a:solidFill>
                  <a:srgbClr val="FFFFFF"/>
                </a:solidFill>
                <a:latin typeface="Open Sans"/>
              </a:rPr>
              <a:t>Mintacím szerkesztése</a:t>
            </a:r>
            <a:endParaRPr lang="hu-HU" sz="7100" b="0" strike="noStrike" spc="-1">
              <a:solidFill>
                <a:srgbClr val="000000"/>
              </a:solidFill>
              <a:latin typeface="Garamond"/>
            </a:endParaRPr>
          </a:p>
        </p:txBody>
      </p:sp>
      <p:sp>
        <p:nvSpPr>
          <p:cNvPr id="125" name="PlaceHolder 2"/>
          <p:cNvSpPr>
            <a:spLocks noGrp="1"/>
          </p:cNvSpPr>
          <p:nvPr>
            <p:ph type="body"/>
          </p:nvPr>
        </p:nvSpPr>
        <p:spPr>
          <a:xfrm>
            <a:off x="831600" y="4590360"/>
            <a:ext cx="10513800" cy="1500120"/>
          </a:xfrm>
          <a:prstGeom prst="rect">
            <a:avLst/>
          </a:prstGeom>
        </p:spPr>
        <p:txBody>
          <a:bodyPr lIns="108720" tIns="54360" rIns="108720" bIns="54360">
            <a:noAutofit/>
          </a:bodyPr>
          <a:lstStyle/>
          <a:p>
            <a:pPr>
              <a:lnSpc>
                <a:spcPct val="90000"/>
              </a:lnSpc>
              <a:spcBef>
                <a:spcPts val="1191"/>
              </a:spcBef>
            </a:pPr>
            <a:r>
              <a:rPr lang="hu-HU" sz="2900" b="0" strike="noStrike" spc="-1">
                <a:solidFill>
                  <a:srgbClr val="8B8B8B"/>
                </a:solidFill>
                <a:latin typeface="Calibri"/>
              </a:rPr>
              <a:t>Mintaszöveg szerkesztése</a:t>
            </a:r>
            <a:endParaRPr lang="hu-HU" sz="2900" b="0" strike="noStrike" spc="-1">
              <a:solidFill>
                <a:srgbClr val="FFFFFF"/>
              </a:solidFill>
              <a:latin typeface="Calibri"/>
            </a:endParaRPr>
          </a:p>
        </p:txBody>
      </p:sp>
      <p:sp>
        <p:nvSpPr>
          <p:cNvPr id="126" name="PlaceHolder 3"/>
          <p:cNvSpPr>
            <a:spLocks noGrp="1"/>
          </p:cNvSpPr>
          <p:nvPr>
            <p:ph type="dt"/>
          </p:nvPr>
        </p:nvSpPr>
        <p:spPr>
          <a:xfrm>
            <a:off x="838080" y="6357960"/>
            <a:ext cx="2742480" cy="364680"/>
          </a:xfrm>
          <a:prstGeom prst="rect">
            <a:avLst/>
          </a:prstGeom>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127" name="PlaceHolder 4"/>
          <p:cNvSpPr>
            <a:spLocks noGrp="1"/>
          </p:cNvSpPr>
          <p:nvPr>
            <p:ph type="ftr"/>
          </p:nvPr>
        </p:nvSpPr>
        <p:spPr>
          <a:xfrm>
            <a:off x="4038120" y="6357960"/>
            <a:ext cx="4114080" cy="364680"/>
          </a:xfrm>
          <a:prstGeom prst="rect">
            <a:avLst/>
          </a:prstGeom>
        </p:spPr>
        <p:txBody>
          <a:bodyPr lIns="108720" tIns="54360" rIns="108720" bIns="54360" anchor="ctr">
            <a:noAutofit/>
          </a:bodyPr>
          <a:lstStyle/>
          <a:p>
            <a:endParaRPr lang="hu-HU" sz="2400" b="0" strike="noStrike" spc="-1">
              <a:latin typeface="Times New Roman"/>
            </a:endParaRPr>
          </a:p>
        </p:txBody>
      </p:sp>
      <p:sp>
        <p:nvSpPr>
          <p:cNvPr id="128" name="PlaceHolder 5"/>
          <p:cNvSpPr>
            <a:spLocks noGrp="1"/>
          </p:cNvSpPr>
          <p:nvPr>
            <p:ph type="sldNum"/>
          </p:nvPr>
        </p:nvSpPr>
        <p:spPr>
          <a:xfrm>
            <a:off x="8609400" y="6357960"/>
            <a:ext cx="2742480" cy="364680"/>
          </a:xfrm>
          <a:prstGeom prst="rect">
            <a:avLst/>
          </a:prstGeom>
        </p:spPr>
        <p:txBody>
          <a:bodyPr lIns="108720" tIns="54360" rIns="108720" bIns="54360" anchor="ctr">
            <a:noAutofit/>
          </a:bodyPr>
          <a:lstStyle/>
          <a:p>
            <a:pPr algn="r">
              <a:lnSpc>
                <a:spcPct val="100000"/>
              </a:lnSpc>
            </a:pPr>
            <a:fld id="{4546085A-0D88-4426-A4D7-CCD33B1E4E5F}" type="slidenum">
              <a:rPr lang="hu-HU" sz="1400" b="0" strike="noStrike" spc="-1">
                <a:solidFill>
                  <a:srgbClr val="8B8B8B"/>
                </a:solidFill>
                <a:latin typeface="Garamond"/>
              </a:rPr>
              <a:t>‹#›</a:t>
            </a:fld>
            <a:endParaRPr lang="hu-HU"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hyperlink" Target="https://docs.oracle.com/database/121/TGSQL/tgsql_histo.htm#TGSQL95039" TargetMode="External"/><Relationship Id="rId2" Type="http://schemas.openxmlformats.org/officeDocument/2006/relationships/hyperlink" Target="https://docs.oracle.com/database/121/TGSQL/toc.htm" TargetMode="External"/><Relationship Id="rId1" Type="http://schemas.openxmlformats.org/officeDocument/2006/relationships/slideLayout" Target="../slideLayouts/slideLayout13.xml"/><Relationship Id="rId4" Type="http://schemas.openxmlformats.org/officeDocument/2006/relationships/hyperlink" Target="https://people.inf.elte.hu/kiss/11ab2/Oracle.ppt"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1523880" y="1125000"/>
            <a:ext cx="9142560" cy="2387880"/>
          </a:xfrm>
          <a:prstGeom prst="rect">
            <a:avLst/>
          </a:prstGeom>
          <a:noFill/>
          <a:ln>
            <a:noFill/>
          </a:ln>
        </p:spPr>
        <p:txBody>
          <a:bodyPr lIns="108720" tIns="54360" rIns="108720" bIns="54360" anchor="b">
            <a:noAutofit/>
          </a:bodyPr>
          <a:lstStyle/>
          <a:p>
            <a:pPr algn="ctr">
              <a:lnSpc>
                <a:spcPct val="90000"/>
              </a:lnSpc>
            </a:pPr>
            <a:r>
              <a:rPr lang="hu-HU" sz="7100" b="0" strike="noStrike" spc="-1">
                <a:solidFill>
                  <a:srgbClr val="FFFFFF"/>
                </a:solidFill>
                <a:latin typeface="Open Sans"/>
              </a:rPr>
              <a:t>Korszerű adatbázisok</a:t>
            </a:r>
            <a:endParaRPr lang="hu-HU" sz="7100" b="0" strike="noStrike" spc="-1">
              <a:solidFill>
                <a:srgbClr val="000000"/>
              </a:solidFill>
              <a:latin typeface="Garamond"/>
            </a:endParaRPr>
          </a:p>
        </p:txBody>
      </p:sp>
      <p:sp>
        <p:nvSpPr>
          <p:cNvPr id="256" name="TextShape 2"/>
          <p:cNvSpPr txBox="1"/>
          <p:nvPr/>
        </p:nvSpPr>
        <p:spPr>
          <a:xfrm>
            <a:off x="1295280" y="3291120"/>
            <a:ext cx="9873720" cy="2371320"/>
          </a:xfrm>
          <a:prstGeom prst="rect">
            <a:avLst/>
          </a:prstGeom>
          <a:noFill/>
          <a:ln>
            <a:noFill/>
          </a:ln>
        </p:spPr>
        <p:txBody>
          <a:bodyPr lIns="108720" tIns="54360" rIns="108720" bIns="54360">
            <a:normAutofit/>
          </a:bodyPr>
          <a:lstStyle/>
          <a:p>
            <a:pPr algn="ctr">
              <a:lnSpc>
                <a:spcPct val="90000"/>
              </a:lnSpc>
              <a:spcBef>
                <a:spcPts val="1191"/>
              </a:spcBef>
            </a:pPr>
            <a:endParaRPr lang="hu-HU" sz="3200" b="0" strike="noStrike" spc="-1">
              <a:latin typeface="Arial"/>
            </a:endParaRPr>
          </a:p>
          <a:p>
            <a:pPr marL="644760" indent="-612000" algn="ctr">
              <a:lnSpc>
                <a:spcPct val="90000"/>
              </a:lnSpc>
              <a:spcBef>
                <a:spcPts val="1191"/>
              </a:spcBef>
            </a:pPr>
            <a:r>
              <a:rPr lang="hu-HU" sz="2900" b="1" strike="noStrike" spc="-1">
                <a:solidFill>
                  <a:srgbClr val="FFFFFF"/>
                </a:solidFill>
                <a:latin typeface="Calibri"/>
              </a:rPr>
              <a:t>3-4. hét:</a:t>
            </a:r>
            <a:endParaRPr lang="hu-HU" sz="2900" b="0" strike="noStrike" spc="-1">
              <a:latin typeface="Arial"/>
            </a:endParaRPr>
          </a:p>
          <a:p>
            <a:pPr marL="644760" indent="-612000" algn="ctr">
              <a:lnSpc>
                <a:spcPct val="90000"/>
              </a:lnSpc>
              <a:spcBef>
                <a:spcPts val="1191"/>
              </a:spcBef>
            </a:pPr>
            <a:r>
              <a:rPr lang="hu-HU" sz="2900" b="0" strike="noStrike" spc="-1">
                <a:solidFill>
                  <a:srgbClr val="FFFFFF"/>
                </a:solidFill>
                <a:latin typeface="Calibri"/>
              </a:rPr>
              <a:t>Az utasítás végrehajtás folyamata</a:t>
            </a:r>
            <a:endParaRPr lang="hu-HU" sz="2900" b="0" strike="noStrike" spc="-1">
              <a:latin typeface="Arial"/>
            </a:endParaRPr>
          </a:p>
          <a:p>
            <a:pPr marL="644760" indent="-612000" algn="ctr">
              <a:lnSpc>
                <a:spcPct val="90000"/>
              </a:lnSpc>
              <a:spcBef>
                <a:spcPts val="1191"/>
              </a:spcBef>
            </a:pPr>
            <a:r>
              <a:rPr lang="hu-HU" sz="2900" b="0" strike="noStrike" spc="-1">
                <a:solidFill>
                  <a:srgbClr val="FFFFFF"/>
                </a:solidFill>
                <a:latin typeface="Calibri"/>
              </a:rPr>
              <a:t>Lekérdezés optimalizálás</a:t>
            </a:r>
            <a:endParaRPr lang="hu-HU" sz="29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a:blip r:embed="rId2"/>
          <a:stretch>
            <a:fillRect/>
          </a:stretch>
        </p:blipFill>
        <p:spPr>
          <a:xfrm>
            <a:off x="2566814" y="60042"/>
            <a:ext cx="7056784" cy="6739503"/>
          </a:xfrm>
          <a:prstGeom prst="rect">
            <a:avLst/>
          </a:prstGeom>
        </p:spPr>
      </p:pic>
    </p:spTree>
    <p:extLst>
      <p:ext uri="{BB962C8B-B14F-4D97-AF65-F5344CB8AC3E}">
        <p14:creationId xmlns:p14="http://schemas.microsoft.com/office/powerpoint/2010/main" val="159478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101240" y="939240"/>
            <a:ext cx="9995760" cy="114300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Row Source Tree</a:t>
            </a:r>
            <a:endParaRPr lang="hu-HU" sz="4800" b="0" strike="noStrike" spc="-1">
              <a:solidFill>
                <a:srgbClr val="000000"/>
              </a:solidFill>
              <a:latin typeface="Garamond"/>
            </a:endParaRPr>
          </a:p>
        </p:txBody>
      </p:sp>
      <p:sp>
        <p:nvSpPr>
          <p:cNvPr id="288" name="TextShape 2"/>
          <p:cNvSpPr txBox="1"/>
          <p:nvPr/>
        </p:nvSpPr>
        <p:spPr>
          <a:xfrm>
            <a:off x="838800" y="1920240"/>
            <a:ext cx="7184160" cy="532584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Row Source Generator által előállított fastruktúra, amely megmutatja: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 táblák sorrendjét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 hozzáférés módját az egyes táblákhoz</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 táblák összekapcsolásának módját (ha van a lekérdezésben join)</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egyéb műveleteket (szűrés, rendezés, csoportosítás)</a:t>
            </a:r>
          </a:p>
        </p:txBody>
      </p:sp>
      <p:sp>
        <p:nvSpPr>
          <p:cNvPr id="28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9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221A054-BDD7-4759-B605-83D495A70465}" type="slidenum">
              <a:rPr lang="hu-HU" sz="1400" b="0" strike="noStrike" spc="-1">
                <a:solidFill>
                  <a:srgbClr val="8B8B8B"/>
                </a:solidFill>
                <a:latin typeface="Garamond"/>
              </a:rPr>
              <a:t>11</a:t>
            </a:fld>
            <a:endParaRPr lang="hu-HU" sz="1400" b="0" strike="noStrike" spc="-1">
              <a:latin typeface="Times New Roman"/>
            </a:endParaRPr>
          </a:p>
        </p:txBody>
      </p:sp>
      <p:pic>
        <p:nvPicPr>
          <p:cNvPr id="291" name="Tartalom helye 6" descr="Description of Figure 3-3 follows"/>
          <p:cNvPicPr/>
          <p:nvPr/>
        </p:nvPicPr>
        <p:blipFill>
          <a:blip r:embed="rId2"/>
          <a:stretch/>
        </p:blipFill>
        <p:spPr>
          <a:xfrm>
            <a:off x="8255520" y="981360"/>
            <a:ext cx="3816000" cy="4825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Row Source Tree</a:t>
            </a:r>
            <a:endParaRPr lang="hu-HU" sz="4800" b="0" strike="noStrike" spc="-1">
              <a:solidFill>
                <a:srgbClr val="000000"/>
              </a:solidFill>
              <a:latin typeface="Garamond"/>
            </a:endParaRPr>
          </a:p>
        </p:txBody>
      </p:sp>
      <p:pic>
        <p:nvPicPr>
          <p:cNvPr id="293" name="Tartalom helye 6" descr="Description of Figure 3-3 follows"/>
          <p:cNvPicPr/>
          <p:nvPr/>
        </p:nvPicPr>
        <p:blipFill>
          <a:blip r:embed="rId3"/>
          <a:stretch/>
        </p:blipFill>
        <p:spPr>
          <a:xfrm>
            <a:off x="8111520" y="1049040"/>
            <a:ext cx="4036320" cy="5257440"/>
          </a:xfrm>
          <a:prstGeom prst="rect">
            <a:avLst/>
          </a:prstGeom>
          <a:ln>
            <a:noFill/>
          </a:ln>
        </p:spPr>
      </p:pic>
      <p:sp>
        <p:nvSpPr>
          <p:cNvPr id="294" name="TextShape 2"/>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95" name="TextShape 3"/>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0B7F4D18-6547-4AFA-9739-5EFF4BF121A7}" type="slidenum">
              <a:rPr lang="hu-HU" sz="1400" b="0" strike="noStrike" spc="-1">
                <a:solidFill>
                  <a:srgbClr val="8B8B8B"/>
                </a:solidFill>
                <a:latin typeface="Garamond"/>
              </a:rPr>
              <a:t>12</a:t>
            </a:fld>
            <a:endParaRPr lang="hu-HU" sz="1400" b="0" strike="noStrike" spc="-1">
              <a:latin typeface="Times New Roman"/>
            </a:endParaRPr>
          </a:p>
        </p:txBody>
      </p:sp>
      <p:sp>
        <p:nvSpPr>
          <p:cNvPr id="296" name="CustomShape 4"/>
          <p:cNvSpPr/>
          <p:nvPr/>
        </p:nvSpPr>
        <p:spPr>
          <a:xfrm>
            <a:off x="910800" y="2205720"/>
            <a:ext cx="5448600" cy="4219920"/>
          </a:xfrm>
          <a:prstGeom prst="rect">
            <a:avLst/>
          </a:prstGeom>
          <a:noFill/>
          <a:ln>
            <a:noFill/>
          </a:ln>
        </p:spPr>
        <p:style>
          <a:lnRef idx="0">
            <a:scrgbClr r="0" g="0" b="0"/>
          </a:lnRef>
          <a:fillRef idx="0">
            <a:scrgbClr r="0" g="0" b="0"/>
          </a:fillRef>
          <a:effectRef idx="0">
            <a:scrgbClr r="0" g="0" b="0"/>
          </a:effectRef>
          <a:fontRef idx="minor"/>
        </p:style>
        <p:txBody>
          <a:bodyPr lIns="108720" tIns="54360" rIns="108720" bIns="54360">
            <a:spAutoFit/>
          </a:bodyPr>
          <a:lstStyle/>
          <a:p>
            <a:pPr>
              <a:lnSpc>
                <a:spcPct val="100000"/>
              </a:lnSpc>
            </a:pPr>
            <a:r>
              <a:rPr lang="hu-HU" sz="3000" b="0" strike="noStrike" spc="-1">
                <a:solidFill>
                  <a:srgbClr val="FFFFFF"/>
                </a:solidFill>
                <a:latin typeface="Calibri"/>
              </a:rPr>
              <a:t>Feldolgozás post-order bejárás szerint </a:t>
            </a:r>
            <a:endParaRPr lang="hu-HU" sz="3000" b="0" strike="noStrike" spc="-1">
              <a:latin typeface="Arial"/>
            </a:endParaRPr>
          </a:p>
          <a:p>
            <a:pPr marL="457200" indent="-456840">
              <a:lnSpc>
                <a:spcPct val="100000"/>
              </a:lnSpc>
              <a:buClr>
                <a:srgbClr val="FFFFFF"/>
              </a:buClr>
              <a:buFont typeface="Arial"/>
              <a:buChar char="•"/>
            </a:pPr>
            <a:r>
              <a:rPr lang="hu-HU" sz="3000" b="0" strike="noStrike" spc="-1">
                <a:solidFill>
                  <a:srgbClr val="FFFFFF"/>
                </a:solidFill>
                <a:latin typeface="Calibri"/>
              </a:rPr>
              <a:t>„először a gyereke(ke)t, aztán a szülőt” </a:t>
            </a:r>
            <a:endParaRPr lang="hu-HU" sz="3000" b="0" strike="noStrike" spc="-1">
              <a:latin typeface="Arial"/>
            </a:endParaRPr>
          </a:p>
          <a:p>
            <a:pPr marL="457200" indent="-456840">
              <a:lnSpc>
                <a:spcPct val="100000"/>
              </a:lnSpc>
              <a:buClr>
                <a:srgbClr val="FFFFFF"/>
              </a:buClr>
              <a:buFont typeface="Arial"/>
              <a:buChar char="•"/>
            </a:pPr>
            <a:r>
              <a:rPr lang="hu-HU" sz="3000" b="0" strike="noStrike" spc="-1">
                <a:solidFill>
                  <a:srgbClr val="FFFFFF"/>
                </a:solidFill>
                <a:latin typeface="Calibri"/>
              </a:rPr>
              <a:t>mivel a szülő feldolgozásához szükség van a gyerekek által meghatározott row source-okra</a:t>
            </a:r>
            <a:endParaRPr lang="hu-HU" sz="3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Access path</a:t>
            </a:r>
            <a:endParaRPr lang="hu-HU" sz="4800" b="0" strike="noStrike" spc="-1">
              <a:solidFill>
                <a:srgbClr val="000000"/>
              </a:solidFill>
              <a:latin typeface="Garamond"/>
            </a:endParaRPr>
          </a:p>
        </p:txBody>
      </p:sp>
      <p:sp>
        <p:nvSpPr>
          <p:cNvPr id="298"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hozzáférés módja: hogyan olvasunk ki egy row source-t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Unáris művelet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Bemenete és kimenete is egyetlen row source</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Ellentétben pl. a Join művelettel, amelynek a bemenete két row source</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Különféle adatstruktúrákra különböző hozzáférési módok</a:t>
            </a:r>
          </a:p>
        </p:txBody>
      </p:sp>
      <p:sp>
        <p:nvSpPr>
          <p:cNvPr id="29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0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86C3CBC4-620E-4D46-B550-68C99ABDCB45}" type="slidenum">
              <a:rPr lang="hu-HU" sz="1400" b="0" strike="noStrike" spc="-1">
                <a:solidFill>
                  <a:srgbClr val="8B8B8B"/>
                </a:solidFill>
                <a:latin typeface="Garamond"/>
              </a:rPr>
              <a:t>13</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Access path típusok</a:t>
            </a:r>
            <a:endParaRPr lang="hu-HU" sz="4800" b="0" strike="noStrike" spc="-1">
              <a:solidFill>
                <a:srgbClr val="000000"/>
              </a:solidFill>
              <a:latin typeface="Garamond"/>
            </a:endParaRPr>
          </a:p>
        </p:txBody>
      </p:sp>
      <p:sp>
        <p:nvSpPr>
          <p:cNvPr id="302" name="TextShape 2"/>
          <p:cNvSpPr txBox="1"/>
          <p:nvPr/>
        </p:nvSpPr>
        <p:spPr>
          <a:xfrm>
            <a:off x="982800" y="2133720"/>
            <a:ext cx="9995760" cy="515052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600" b="0" strike="noStrike" spc="-1">
                <a:solidFill>
                  <a:srgbClr val="FFFFFF"/>
                </a:solidFill>
                <a:latin typeface="Calibri"/>
              </a:rPr>
              <a:t>Heap-organized tables</a:t>
            </a:r>
          </a:p>
          <a:p>
            <a:pPr marL="816480" lvl="1" indent="-271800">
              <a:lnSpc>
                <a:spcPct val="90000"/>
              </a:lnSpc>
              <a:spcBef>
                <a:spcPts val="595"/>
              </a:spcBef>
              <a:buClr>
                <a:srgbClr val="FFFFFF"/>
              </a:buClr>
              <a:buFont typeface="Arial"/>
              <a:buChar char="•"/>
            </a:pPr>
            <a:r>
              <a:rPr lang="hu-HU" sz="3200" b="1" strike="noStrike" spc="-1">
                <a:solidFill>
                  <a:srgbClr val="FFFFFF"/>
                </a:solidFill>
                <a:latin typeface="Calibri"/>
              </a:rPr>
              <a:t>Full Table Scan</a:t>
            </a:r>
            <a:endParaRPr lang="hu-HU" sz="3200" b="0" strike="noStrike" spc="-1">
              <a:solidFill>
                <a:srgbClr val="FFFFFF"/>
              </a:solidFill>
              <a:latin typeface="Calibri"/>
            </a:endParaRPr>
          </a:p>
          <a:p>
            <a:pPr marL="816480" lvl="1" indent="-271800">
              <a:lnSpc>
                <a:spcPct val="90000"/>
              </a:lnSpc>
              <a:spcBef>
                <a:spcPts val="595"/>
              </a:spcBef>
              <a:buClr>
                <a:srgbClr val="FFFFFF"/>
              </a:buClr>
              <a:buFont typeface="Arial"/>
              <a:buChar char="•"/>
            </a:pPr>
            <a:r>
              <a:rPr lang="hu-HU" sz="3200" b="1" strike="noStrike" spc="-1">
                <a:solidFill>
                  <a:srgbClr val="FFFFFF"/>
                </a:solidFill>
                <a:latin typeface="Calibri"/>
              </a:rPr>
              <a:t>Table Access by Rowid</a:t>
            </a:r>
            <a:endParaRPr lang="hu-HU" sz="3200" b="0" strike="noStrike" spc="-1">
              <a:solidFill>
                <a:srgbClr val="FFFFFF"/>
              </a:solidFill>
              <a:latin typeface="Calibri"/>
            </a:endParaRPr>
          </a:p>
          <a:p>
            <a:pPr marL="816480" lvl="1" indent="-271800">
              <a:lnSpc>
                <a:spcPct val="90000"/>
              </a:lnSpc>
              <a:spcBef>
                <a:spcPts val="595"/>
              </a:spcBef>
              <a:buClr>
                <a:srgbClr val="FFFFFF"/>
              </a:buClr>
              <a:buFont typeface="Arial"/>
              <a:buChar char="•"/>
            </a:pPr>
            <a:r>
              <a:rPr lang="hu-HU" sz="3200" b="0" strike="noStrike" spc="-1">
                <a:solidFill>
                  <a:srgbClr val="FFFFFF"/>
                </a:solidFill>
                <a:latin typeface="Calibri"/>
              </a:rPr>
              <a:t>Sample Table Scan</a:t>
            </a:r>
          </a:p>
        </p:txBody>
      </p:sp>
      <p:sp>
        <p:nvSpPr>
          <p:cNvPr id="30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0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14B169FE-2B6C-42F4-A868-E77F61424984}" type="slidenum">
              <a:rPr lang="hu-HU" sz="1400" b="0" strike="noStrike" spc="-1">
                <a:solidFill>
                  <a:srgbClr val="8B8B8B"/>
                </a:solidFill>
                <a:latin typeface="Garamond"/>
              </a:rPr>
              <a:t>14</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Access path típusok</a:t>
            </a:r>
            <a:endParaRPr lang="hu-HU" sz="4800" b="0" strike="noStrike" spc="-1">
              <a:solidFill>
                <a:srgbClr val="000000"/>
              </a:solidFill>
              <a:latin typeface="Garamond"/>
            </a:endParaRPr>
          </a:p>
        </p:txBody>
      </p:sp>
      <p:sp>
        <p:nvSpPr>
          <p:cNvPr id="306" name="TextShape 2"/>
          <p:cNvSpPr txBox="1"/>
          <p:nvPr/>
        </p:nvSpPr>
        <p:spPr>
          <a:xfrm>
            <a:off x="982800" y="1989720"/>
            <a:ext cx="9995760" cy="515052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B-Tree indexes</a:t>
            </a:r>
          </a:p>
          <a:p>
            <a:pPr marL="816480" lvl="1" indent="-271800">
              <a:lnSpc>
                <a:spcPct val="90000"/>
              </a:lnSpc>
              <a:spcBef>
                <a:spcPts val="595"/>
              </a:spcBef>
              <a:buClr>
                <a:srgbClr val="FFFFFF"/>
              </a:buClr>
              <a:buFont typeface="Arial"/>
              <a:buChar char="•"/>
            </a:pPr>
            <a:r>
              <a:rPr lang="hu-HU" sz="3100" b="1" strike="noStrike" spc="-1">
                <a:solidFill>
                  <a:srgbClr val="FFFFFF"/>
                </a:solidFill>
                <a:latin typeface="Calibri"/>
              </a:rPr>
              <a:t>Index Unique Scan</a:t>
            </a:r>
            <a:endParaRPr lang="hu-HU" sz="3100" b="0" strike="noStrike" spc="-1">
              <a:solidFill>
                <a:srgbClr val="FFFFFF"/>
              </a:solidFill>
              <a:latin typeface="Calibri"/>
            </a:endParaRPr>
          </a:p>
          <a:p>
            <a:pPr marL="816480" lvl="1" indent="-271800">
              <a:lnSpc>
                <a:spcPct val="90000"/>
              </a:lnSpc>
              <a:spcBef>
                <a:spcPts val="595"/>
              </a:spcBef>
              <a:buClr>
                <a:srgbClr val="FFFFFF"/>
              </a:buClr>
              <a:buFont typeface="Arial"/>
              <a:buChar char="•"/>
            </a:pPr>
            <a:r>
              <a:rPr lang="hu-HU" sz="3100" b="1" strike="noStrike" spc="-1">
                <a:solidFill>
                  <a:srgbClr val="FFFFFF"/>
                </a:solidFill>
                <a:latin typeface="Calibri"/>
              </a:rPr>
              <a:t>Index Range Scan</a:t>
            </a:r>
            <a:endParaRPr lang="hu-HU" sz="3100" b="0" strike="noStrike" spc="-1">
              <a:solidFill>
                <a:srgbClr val="FFFFFF"/>
              </a:solidFill>
              <a:latin typeface="Calibri"/>
            </a:endParaRPr>
          </a:p>
          <a:p>
            <a:pPr marL="816480" lvl="1" indent="-271800">
              <a:lnSpc>
                <a:spcPct val="90000"/>
              </a:lnSpc>
              <a:spcBef>
                <a:spcPts val="595"/>
              </a:spcBef>
              <a:buClr>
                <a:srgbClr val="FFFFFF"/>
              </a:buClr>
              <a:buFont typeface="Arial"/>
              <a:buChar char="•"/>
            </a:pPr>
            <a:r>
              <a:rPr lang="hu-HU" sz="3100" b="1" strike="noStrike" spc="-1">
                <a:solidFill>
                  <a:srgbClr val="FFFFFF"/>
                </a:solidFill>
                <a:latin typeface="Calibri"/>
              </a:rPr>
              <a:t>Index Full Scan</a:t>
            </a:r>
            <a:endParaRPr lang="hu-HU" sz="3100" b="0" strike="noStrike" spc="-1">
              <a:solidFill>
                <a:srgbClr val="FFFFFF"/>
              </a:solidFill>
              <a:latin typeface="Calibri"/>
            </a:endParaRPr>
          </a:p>
          <a:p>
            <a:pPr marL="816480" lvl="1" indent="-271800">
              <a:lnSpc>
                <a:spcPct val="90000"/>
              </a:lnSpc>
              <a:spcBef>
                <a:spcPts val="595"/>
              </a:spcBef>
              <a:buClr>
                <a:srgbClr val="FFFFFF"/>
              </a:buClr>
              <a:buFont typeface="Arial"/>
              <a:buChar char="•"/>
            </a:pPr>
            <a:r>
              <a:rPr lang="hu-HU" sz="3100" b="0" strike="noStrike" spc="-1">
                <a:solidFill>
                  <a:srgbClr val="FFFFFF"/>
                </a:solidFill>
                <a:latin typeface="Calibri"/>
              </a:rPr>
              <a:t>Index Fast Full Scan</a:t>
            </a:r>
          </a:p>
          <a:p>
            <a:pPr marL="816480" lvl="1" indent="-271800">
              <a:lnSpc>
                <a:spcPct val="90000"/>
              </a:lnSpc>
              <a:spcBef>
                <a:spcPts val="595"/>
              </a:spcBef>
              <a:buClr>
                <a:srgbClr val="FFFFFF"/>
              </a:buClr>
              <a:buFont typeface="Arial"/>
              <a:buChar char="•"/>
            </a:pPr>
            <a:r>
              <a:rPr lang="hu-HU" sz="3100" b="0" strike="noStrike" spc="-1">
                <a:solidFill>
                  <a:srgbClr val="FFFFFF"/>
                </a:solidFill>
                <a:latin typeface="Calibri"/>
              </a:rPr>
              <a:t>Index Skip Scan</a:t>
            </a:r>
          </a:p>
          <a:p>
            <a:pPr marL="816480" lvl="1" indent="-271800">
              <a:lnSpc>
                <a:spcPct val="90000"/>
              </a:lnSpc>
              <a:spcBef>
                <a:spcPts val="595"/>
              </a:spcBef>
              <a:buClr>
                <a:srgbClr val="FFFFFF"/>
              </a:buClr>
              <a:buFont typeface="Arial"/>
              <a:buChar char="•"/>
            </a:pPr>
            <a:r>
              <a:rPr lang="hu-HU" sz="3100" b="0" strike="noStrike" spc="-1">
                <a:solidFill>
                  <a:srgbClr val="FFFFFF"/>
                </a:solidFill>
                <a:latin typeface="Calibri"/>
              </a:rPr>
              <a:t>Index Join Scan</a:t>
            </a:r>
          </a:p>
        </p:txBody>
      </p:sp>
      <p:sp>
        <p:nvSpPr>
          <p:cNvPr id="30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0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933A6868-35FE-4750-A83F-AE92625D8A13}" type="slidenum">
              <a:rPr lang="hu-HU" sz="1400" b="0" strike="noStrike" spc="-1">
                <a:solidFill>
                  <a:srgbClr val="8B8B8B"/>
                </a:solidFill>
                <a:latin typeface="Garamond"/>
              </a:rPr>
              <a:t>15</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További access path típusok</a:t>
            </a:r>
            <a:endParaRPr lang="hu-HU" sz="4800" b="0" strike="noStrike" spc="-1">
              <a:solidFill>
                <a:srgbClr val="000000"/>
              </a:solidFill>
              <a:latin typeface="Garamond"/>
            </a:endParaRPr>
          </a:p>
        </p:txBody>
      </p:sp>
      <p:sp>
        <p:nvSpPr>
          <p:cNvPr id="310" name="TextShape 2"/>
          <p:cNvSpPr txBox="1"/>
          <p:nvPr/>
        </p:nvSpPr>
        <p:spPr>
          <a:xfrm>
            <a:off x="982800" y="2133720"/>
            <a:ext cx="9995760" cy="515052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Bitmap indexes</a:t>
            </a:r>
          </a:p>
          <a:p>
            <a:pPr marL="816480" lvl="1" indent="-271800">
              <a:lnSpc>
                <a:spcPct val="90000"/>
              </a:lnSpc>
              <a:spcBef>
                <a:spcPts val="595"/>
              </a:spcBef>
              <a:buClr>
                <a:srgbClr val="FFFFFF"/>
              </a:buClr>
              <a:buFont typeface="Arial"/>
              <a:buChar char="•"/>
            </a:pPr>
            <a:r>
              <a:rPr lang="hu-HU" sz="3100" b="0" strike="noStrike" spc="-1">
                <a:solidFill>
                  <a:srgbClr val="FFFFFF"/>
                </a:solidFill>
                <a:latin typeface="Calibri"/>
              </a:rPr>
              <a:t>Bitmap Index Single Value, Bitmap Index Range Scans, Bitmap Merge</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Table clusters</a:t>
            </a:r>
          </a:p>
          <a:p>
            <a:pPr marL="816480" lvl="1" indent="-271800">
              <a:lnSpc>
                <a:spcPct val="90000"/>
              </a:lnSpc>
              <a:spcBef>
                <a:spcPts val="595"/>
              </a:spcBef>
              <a:buClr>
                <a:srgbClr val="FFFFFF"/>
              </a:buClr>
              <a:buFont typeface="Arial"/>
              <a:buChar char="•"/>
            </a:pPr>
            <a:r>
              <a:rPr lang="hu-HU" sz="3100" b="0" strike="noStrike" spc="-1">
                <a:solidFill>
                  <a:srgbClr val="FFFFFF"/>
                </a:solidFill>
                <a:latin typeface="Calibri"/>
              </a:rPr>
              <a:t>Cluster Scans, Hash scans</a:t>
            </a:r>
          </a:p>
        </p:txBody>
      </p:sp>
      <p:sp>
        <p:nvSpPr>
          <p:cNvPr id="31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1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90B2D19-CBA4-43C5-9ADD-BF6ED32ED504}" type="slidenum">
              <a:rPr lang="hu-HU" sz="1400" b="0" strike="noStrike" spc="-1">
                <a:solidFill>
                  <a:srgbClr val="8B8B8B"/>
                </a:solidFill>
                <a:latin typeface="Garamond"/>
              </a:rPr>
              <a:t>16</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1145160" y="981360"/>
            <a:ext cx="9995760" cy="114300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Full table scan</a:t>
            </a:r>
            <a:endParaRPr lang="hu-HU" sz="4800" b="0" strike="noStrike" spc="-1">
              <a:solidFill>
                <a:srgbClr val="000000"/>
              </a:solidFill>
              <a:latin typeface="Garamond"/>
            </a:endParaRPr>
          </a:p>
        </p:txBody>
      </p:sp>
      <p:sp>
        <p:nvSpPr>
          <p:cNvPr id="314" name="TextShape 2"/>
          <p:cNvSpPr txBox="1"/>
          <p:nvPr/>
        </p:nvSpPr>
        <p:spPr>
          <a:xfrm>
            <a:off x="910800" y="1962360"/>
            <a:ext cx="9995760" cy="547344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Minden sort beolvas a táblából</a:t>
            </a:r>
          </a:p>
          <a:p>
            <a:pPr>
              <a:lnSpc>
                <a:spcPct val="90000"/>
              </a:lnSpc>
              <a:spcBef>
                <a:spcPts val="1191"/>
              </a:spcBef>
            </a:pPr>
            <a:endParaRPr lang="hu-HU" sz="3300" b="0" strike="noStrike" spc="-1">
              <a:solidFill>
                <a:srgbClr val="FFFFFF"/>
              </a:solidFill>
              <a:latin typeface="Calibri"/>
            </a:endParaRPr>
          </a:p>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nem áll rendelkezésre más mód (pl. nincs index)</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"Full table scan" hint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az egyéb módszerek költségesebbek lennének</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Túl kicsi a tábla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Túl kicsi szelektivitású oszlopra van WHERE</a:t>
            </a:r>
          </a:p>
        </p:txBody>
      </p:sp>
      <p:sp>
        <p:nvSpPr>
          <p:cNvPr id="31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1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75905118-C584-45C7-A40C-92830BB1E52C}" type="slidenum">
              <a:rPr lang="hu-HU" sz="1400" b="0" strike="noStrike" spc="-1">
                <a:solidFill>
                  <a:srgbClr val="8B8B8B"/>
                </a:solidFill>
                <a:latin typeface="Garamond"/>
              </a:rPr>
              <a:t>17</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Table Access by Rowid</a:t>
            </a:r>
            <a:endParaRPr lang="hu-HU" sz="4800" b="0" strike="noStrike" spc="-1">
              <a:solidFill>
                <a:srgbClr val="000000"/>
              </a:solidFill>
              <a:latin typeface="Garamond"/>
            </a:endParaRPr>
          </a:p>
        </p:txBody>
      </p:sp>
      <p:sp>
        <p:nvSpPr>
          <p:cNvPr id="318" name="TextShape 2"/>
          <p:cNvSpPr txBox="1"/>
          <p:nvPr/>
        </p:nvSpPr>
        <p:spPr>
          <a:xfrm>
            <a:off x="838080" y="2118600"/>
            <a:ext cx="10513800" cy="4059360"/>
          </a:xfrm>
          <a:prstGeom prst="rect">
            <a:avLst/>
          </a:prstGeom>
          <a:noFill/>
          <a:ln>
            <a:noFill/>
          </a:ln>
        </p:spPr>
        <p:txBody>
          <a:bodyPr lIns="108720" tIns="54360" rIns="108720" bIns="54360">
            <a:normAutofit fontScale="95000" lnSpcReduction="10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Rowid: megmutatja, hol található fizikailag a rekord (file, blokk)</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egyedi azonosítója a rekordnak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Egyetlen rekord kiolvasása Rowid alapján</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nagyon gyors</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DE valahonnan meg kell kapjuk a Rowid-t hozzá</a:t>
            </a:r>
          </a:p>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Általában valamilyen index scan után</a:t>
            </a:r>
          </a:p>
        </p:txBody>
      </p:sp>
      <p:sp>
        <p:nvSpPr>
          <p:cNvPr id="31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2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F0E51222-6DC7-4AD6-BCF8-CE5AC8293B9B}" type="slidenum">
              <a:rPr lang="hu-HU" sz="1400" b="0" strike="noStrike" spc="-1">
                <a:solidFill>
                  <a:srgbClr val="8B8B8B"/>
                </a:solidFill>
                <a:latin typeface="Garamond"/>
              </a:rPr>
              <a:t>18</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Index</a:t>
            </a:r>
            <a:endParaRPr lang="hu-HU" sz="4800" b="0" strike="noStrike" spc="-1">
              <a:solidFill>
                <a:srgbClr val="000000"/>
              </a:solidFill>
              <a:latin typeface="Garamond"/>
            </a:endParaRPr>
          </a:p>
        </p:txBody>
      </p:sp>
      <p:sp>
        <p:nvSpPr>
          <p:cNvPr id="322"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Opcionális adatstruktúra, amely bizonyos esetekben felgyorsíthatja a rekordokhoz való hozzáférést.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egy vagy több mező értéke szerinti sorrend</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gyorsan kereshető adatszerkezet felhasználásával (itt B-fa - kiegyensúlyozott fa)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belső blokkokon érték tartományok, </a:t>
            </a:r>
            <a:r>
              <a:t/>
            </a:r>
            <a:br/>
            <a:r>
              <a:rPr lang="hu-HU" sz="2900" b="0" strike="noStrike" spc="-1">
                <a:solidFill>
                  <a:srgbClr val="FFFFFF"/>
                </a:solidFill>
                <a:latin typeface="Calibri"/>
              </a:rPr>
              <a:t>levél blokkokon értékek + rowid-k</a:t>
            </a:r>
          </a:p>
        </p:txBody>
      </p:sp>
      <p:sp>
        <p:nvSpPr>
          <p:cNvPr id="32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2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C0B5B821-BC33-4D95-8156-A5E772040FA9}" type="slidenum">
              <a:rPr lang="hu-HU" sz="1400" b="0" strike="noStrike" spc="-1">
                <a:solidFill>
                  <a:srgbClr val="8B8B8B"/>
                </a:solidFill>
                <a:latin typeface="Garamond"/>
              </a:rPr>
              <a:t>19</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SQL tuning</a:t>
            </a:r>
            <a:endParaRPr lang="hu-HU" sz="4800" b="0" strike="noStrike" spc="-1">
              <a:solidFill>
                <a:srgbClr val="000000"/>
              </a:solidFill>
              <a:latin typeface="Garamond"/>
            </a:endParaRPr>
          </a:p>
        </p:txBody>
      </p:sp>
      <p:sp>
        <p:nvSpPr>
          <p:cNvPr id="258"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Lassan futó lekérdezések "hangolása" annak érdekében, hogy megfeleljenek a teljesítménybeli elvárásoknak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Oracle-ben nagyrészt automatikus, de rá lehet segíteni</a:t>
            </a:r>
          </a:p>
        </p:txBody>
      </p:sp>
      <p:sp>
        <p:nvSpPr>
          <p:cNvPr id="2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C116CD9-C8DF-4C2C-8097-4B4F3AEB24BD}" type="slidenum">
              <a:rPr lang="hu-HU" sz="1400" b="0" strike="noStrike" spc="-1">
                <a:solidFill>
                  <a:srgbClr val="8B8B8B"/>
                </a:solidFill>
                <a:latin typeface="Garamond"/>
              </a:rPr>
              <a:t>2</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 name="Tartalom helye 6" descr="Description of Figure 8-3 follows"/>
          <p:cNvPicPr/>
          <p:nvPr/>
        </p:nvPicPr>
        <p:blipFill>
          <a:blip r:embed="rId2"/>
          <a:stretch/>
        </p:blipFill>
        <p:spPr>
          <a:xfrm>
            <a:off x="1198800" y="1125360"/>
            <a:ext cx="10080000" cy="5257080"/>
          </a:xfrm>
          <a:prstGeom prst="rect">
            <a:avLst/>
          </a:prstGeom>
          <a:ln>
            <a:noFill/>
          </a:ln>
        </p:spPr>
      </p:pic>
      <p:sp>
        <p:nvSpPr>
          <p:cNvPr id="326" name="TextShape 1"/>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27" name="TextShape 2"/>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7EAF25C5-17EA-47AA-844E-7A1A86002FD1}" type="slidenum">
              <a:rPr lang="hu-HU" sz="1400" b="0" strike="noStrike" spc="-1">
                <a:solidFill>
                  <a:srgbClr val="8B8B8B"/>
                </a:solidFill>
                <a:latin typeface="Garamond"/>
              </a:rPr>
              <a:t>20</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a:solidFill>
                  <a:srgbClr val="FFFFFF"/>
                </a:solidFill>
                <a:latin typeface="Open Sans"/>
              </a:rPr>
              <a:t>Index </a:t>
            </a:r>
            <a:r>
              <a:rPr lang="hu-HU" sz="4800" b="0" strike="noStrike" spc="-1" dirty="0" err="1">
                <a:solidFill>
                  <a:srgbClr val="FFFFFF"/>
                </a:solidFill>
                <a:latin typeface="Open Sans"/>
              </a:rPr>
              <a:t>unique</a:t>
            </a:r>
            <a:r>
              <a:rPr lang="hu-HU" sz="4800" b="0" strike="noStrike" spc="-1" dirty="0">
                <a:solidFill>
                  <a:srgbClr val="FFFFFF"/>
                </a:solidFill>
                <a:latin typeface="Open Sans"/>
              </a:rPr>
              <a:t> </a:t>
            </a:r>
            <a:r>
              <a:rPr lang="hu-HU" sz="4800" b="0" strike="noStrike" spc="-1" dirty="0" err="1">
                <a:solidFill>
                  <a:srgbClr val="FFFFFF"/>
                </a:solidFill>
                <a:latin typeface="Open Sans"/>
              </a:rPr>
              <a:t>scan</a:t>
            </a:r>
            <a:endParaRPr lang="hu-HU" sz="4800" b="0" strike="noStrike" spc="-1" dirty="0">
              <a:solidFill>
                <a:srgbClr val="000000"/>
              </a:solidFill>
              <a:latin typeface="Garamond"/>
            </a:endParaRPr>
          </a:p>
        </p:txBody>
      </p:sp>
      <p:sp>
        <p:nvSpPr>
          <p:cNvPr id="329"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1" strike="noStrike" spc="-1" dirty="0">
                <a:solidFill>
                  <a:srgbClr val="FFFFFF"/>
                </a:solidFill>
                <a:latin typeface="Calibri"/>
              </a:rPr>
              <a:t>Legfeljebb</a:t>
            </a:r>
            <a:r>
              <a:rPr lang="hu-HU" sz="3300" b="0" strike="noStrike" spc="-1" dirty="0">
                <a:solidFill>
                  <a:srgbClr val="FFFFFF"/>
                </a:solidFill>
                <a:latin typeface="Calibri"/>
              </a:rPr>
              <a:t> 1 </a:t>
            </a:r>
            <a:r>
              <a:rPr lang="hu-HU" sz="3300" b="0" strike="noStrike" spc="-1" dirty="0" err="1">
                <a:solidFill>
                  <a:srgbClr val="FFFFFF"/>
                </a:solidFill>
                <a:latin typeface="Calibri"/>
              </a:rPr>
              <a:t>rowid</a:t>
            </a:r>
            <a:r>
              <a:rPr lang="hu-HU" sz="3300" b="0" strike="noStrike" spc="-1" dirty="0">
                <a:solidFill>
                  <a:srgbClr val="FFFFFF"/>
                </a:solidFill>
                <a:latin typeface="Calibri"/>
              </a:rPr>
              <a:t>-t ad vissza</a:t>
            </a:r>
          </a:p>
          <a:p>
            <a:pPr>
              <a:lnSpc>
                <a:spcPct val="90000"/>
              </a:lnSpc>
              <a:spcBef>
                <a:spcPts val="1191"/>
              </a:spcBef>
            </a:pPr>
            <a:endParaRPr lang="hu-HU" sz="3300" b="0" strike="noStrike" spc="-1" dirty="0">
              <a:solidFill>
                <a:srgbClr val="FFFFFF"/>
              </a:solidFill>
              <a:latin typeface="Calibri"/>
            </a:endParaRPr>
          </a:p>
          <a:p>
            <a:pPr marL="97920">
              <a:lnSpc>
                <a:spcPct val="90000"/>
              </a:lnSpc>
              <a:spcBef>
                <a:spcPts val="1191"/>
              </a:spcBef>
            </a:pPr>
            <a:r>
              <a:rPr lang="hu-HU" sz="3300" b="0" strike="noStrike" spc="-1" dirty="0">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dirty="0">
                <a:solidFill>
                  <a:srgbClr val="FFFFFF"/>
                </a:solidFill>
                <a:latin typeface="Calibri"/>
              </a:rPr>
              <a:t>Ha egyenlőség feltételünk van olyan mező(k)re, amin </a:t>
            </a:r>
            <a:r>
              <a:rPr lang="hu-HU" sz="3300" b="0" strike="noStrike" spc="-1" dirty="0" err="1">
                <a:solidFill>
                  <a:srgbClr val="FFFFFF"/>
                </a:solidFill>
                <a:latin typeface="Calibri"/>
              </a:rPr>
              <a:t>unique</a:t>
            </a:r>
            <a:r>
              <a:rPr lang="hu-HU" sz="3300" b="0" strike="noStrike" spc="-1" dirty="0">
                <a:solidFill>
                  <a:srgbClr val="FFFFFF"/>
                </a:solidFill>
                <a:latin typeface="Calibri"/>
              </a:rPr>
              <a:t> index van.</a:t>
            </a: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Kell, hogy álljon mögötte index, amit létre kell hozni (vagy létrejön magától, pl. </a:t>
            </a:r>
            <a:r>
              <a:rPr lang="hu-HU" sz="2900" b="0" strike="noStrike" spc="-1" dirty="0" err="1">
                <a:solidFill>
                  <a:srgbClr val="FFFFFF"/>
                </a:solidFill>
                <a:latin typeface="Calibri"/>
              </a:rPr>
              <a:t>Primary</a:t>
            </a:r>
            <a:r>
              <a:rPr lang="hu-HU" sz="2900" b="0" strike="noStrike" spc="-1" dirty="0">
                <a:solidFill>
                  <a:srgbClr val="FFFFFF"/>
                </a:solidFill>
                <a:latin typeface="Calibri"/>
              </a:rPr>
              <a:t> </a:t>
            </a:r>
            <a:r>
              <a:rPr lang="hu-HU" sz="2900" b="0" strike="noStrike" spc="-1" dirty="0" err="1">
                <a:solidFill>
                  <a:srgbClr val="FFFFFF"/>
                </a:solidFill>
                <a:latin typeface="Calibri"/>
              </a:rPr>
              <a:t>key</a:t>
            </a:r>
            <a:r>
              <a:rPr lang="hu-HU" sz="2900" b="0" strike="noStrike" spc="-1" dirty="0">
                <a:solidFill>
                  <a:srgbClr val="FFFFFF"/>
                </a:solidFill>
                <a:latin typeface="Calibri"/>
              </a:rPr>
              <a:t>).</a:t>
            </a:r>
          </a:p>
        </p:txBody>
      </p:sp>
      <p:sp>
        <p:nvSpPr>
          <p:cNvPr id="330"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31"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D73F9083-25B2-4575-98EB-EFF6871DD322}" type="slidenum">
              <a:rPr lang="hu-HU" sz="1400" b="0" strike="noStrike" spc="-1">
                <a:solidFill>
                  <a:srgbClr val="8B8B8B"/>
                </a:solidFill>
                <a:latin typeface="Garamond"/>
              </a:rPr>
              <a:t>21</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a:solidFill>
                  <a:srgbClr val="FFFFFF"/>
                </a:solidFill>
                <a:latin typeface="Open Sans"/>
              </a:rPr>
              <a:t>Index </a:t>
            </a:r>
            <a:r>
              <a:rPr lang="hu-HU" sz="4800" b="0" strike="noStrike" spc="-1" dirty="0" err="1">
                <a:solidFill>
                  <a:srgbClr val="FFFFFF"/>
                </a:solidFill>
                <a:latin typeface="Open Sans"/>
              </a:rPr>
              <a:t>range</a:t>
            </a:r>
            <a:r>
              <a:rPr lang="hu-HU" sz="4800" b="0" strike="noStrike" spc="-1" dirty="0">
                <a:solidFill>
                  <a:srgbClr val="FFFFFF"/>
                </a:solidFill>
                <a:latin typeface="Open Sans"/>
              </a:rPr>
              <a:t> </a:t>
            </a:r>
            <a:r>
              <a:rPr lang="hu-HU" sz="4800" b="0" strike="noStrike" spc="-1" dirty="0" err="1">
                <a:solidFill>
                  <a:srgbClr val="FFFFFF"/>
                </a:solidFill>
                <a:latin typeface="Open Sans"/>
              </a:rPr>
              <a:t>scan</a:t>
            </a:r>
            <a:endParaRPr lang="hu-HU" sz="4800" b="0" strike="noStrike" spc="-1" dirty="0">
              <a:solidFill>
                <a:srgbClr val="000000"/>
              </a:solidFill>
              <a:latin typeface="Garamond"/>
            </a:endParaRPr>
          </a:p>
        </p:txBody>
      </p:sp>
      <p:sp>
        <p:nvSpPr>
          <p:cNvPr id="333" name="TextShape 2"/>
          <p:cNvSpPr txBox="1"/>
          <p:nvPr/>
        </p:nvSpPr>
        <p:spPr>
          <a:xfrm>
            <a:off x="910800" y="1917720"/>
            <a:ext cx="9995760" cy="4646160"/>
          </a:xfrm>
          <a:prstGeom prst="rect">
            <a:avLst/>
          </a:prstGeom>
          <a:noFill/>
          <a:ln>
            <a:noFill/>
          </a:ln>
        </p:spPr>
        <p:txBody>
          <a:bodyPr lIns="108720" tIns="54360" rIns="108720" bIns="54360">
            <a:normAutofit fontScale="95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Egy értéktartományhoz tartozó rowid-k kiolvasása az indexből növekvő sorrendben</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index range scan descending: ugyanez, csak visszafelé</a:t>
            </a:r>
          </a:p>
          <a:p>
            <a:endParaRPr lang="hu-HU" sz="2900" b="0" strike="noStrike" spc="-1">
              <a:solidFill>
                <a:srgbClr val="FFFFFF"/>
              </a:solidFill>
              <a:latin typeface="Calibri"/>
            </a:endParaRPr>
          </a:p>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egyenlőtlenség jellegű feltételünk van indexelt mező(k)re (between, &lt;, &gt;, ...).</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vagy egyenlőség, de nem unique index van rajta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összetett indexnél az első mezőre</a:t>
            </a:r>
          </a:p>
          <a:p>
            <a:pPr marL="152280">
              <a:lnSpc>
                <a:spcPct val="90000"/>
              </a:lnSpc>
              <a:spcBef>
                <a:spcPts val="1191"/>
              </a:spcBef>
            </a:pPr>
            <a:endParaRPr lang="hu-HU" sz="2900" b="0" strike="noStrike" spc="-1">
              <a:solidFill>
                <a:srgbClr val="FFFFFF"/>
              </a:solidFill>
              <a:latin typeface="Calibri"/>
            </a:endParaRPr>
          </a:p>
        </p:txBody>
      </p:sp>
      <p:sp>
        <p:nvSpPr>
          <p:cNvPr id="334"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35"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D3BC176C-3A15-4006-BF4B-34EE7B86121C}" type="slidenum">
              <a:rPr lang="hu-HU" sz="1400" b="0" strike="noStrike" spc="-1">
                <a:solidFill>
                  <a:srgbClr val="8B8B8B"/>
                </a:solidFill>
                <a:latin typeface="Garamond"/>
              </a:rPr>
              <a:t>22</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a:solidFill>
                  <a:srgbClr val="FFFFFF"/>
                </a:solidFill>
                <a:latin typeface="Open Sans"/>
              </a:rPr>
              <a:t>Index </a:t>
            </a:r>
            <a:r>
              <a:rPr lang="hu-HU" sz="4800" b="0" strike="noStrike" spc="-1" dirty="0" err="1">
                <a:solidFill>
                  <a:srgbClr val="FFFFFF"/>
                </a:solidFill>
                <a:latin typeface="Open Sans"/>
              </a:rPr>
              <a:t>full</a:t>
            </a:r>
            <a:r>
              <a:rPr lang="hu-HU" sz="4800" b="0" strike="noStrike" spc="-1" dirty="0">
                <a:solidFill>
                  <a:srgbClr val="FFFFFF"/>
                </a:solidFill>
                <a:latin typeface="Open Sans"/>
              </a:rPr>
              <a:t> </a:t>
            </a:r>
            <a:r>
              <a:rPr lang="hu-HU" sz="4800" b="0" strike="noStrike" spc="-1" dirty="0" err="1">
                <a:solidFill>
                  <a:srgbClr val="FFFFFF"/>
                </a:solidFill>
                <a:latin typeface="Open Sans"/>
              </a:rPr>
              <a:t>scan</a:t>
            </a:r>
            <a:endParaRPr lang="hu-HU" sz="4800" b="0" strike="noStrike" spc="-1" dirty="0">
              <a:solidFill>
                <a:srgbClr val="000000"/>
              </a:solidFill>
              <a:latin typeface="Garamond"/>
            </a:endParaRPr>
          </a:p>
        </p:txBody>
      </p:sp>
      <p:sp>
        <p:nvSpPr>
          <p:cNvPr id="337" name="TextShape 2"/>
          <p:cNvSpPr txBox="1"/>
          <p:nvPr/>
        </p:nvSpPr>
        <p:spPr>
          <a:xfrm>
            <a:off x="838080" y="2118600"/>
            <a:ext cx="10513800" cy="4059360"/>
          </a:xfrm>
          <a:prstGeom prst="rect">
            <a:avLst/>
          </a:prstGeom>
          <a:noFill/>
          <a:ln>
            <a:noFill/>
          </a:ln>
        </p:spPr>
        <p:txBody>
          <a:bodyPr lIns="108720" tIns="54360" rIns="108720" bIns="54360">
            <a:normAutofit lnSpcReduction="10000"/>
          </a:bodyPr>
          <a:lstStyle/>
          <a:p>
            <a:pPr marL="272160" indent="-271800">
              <a:lnSpc>
                <a:spcPct val="90000"/>
              </a:lnSpc>
              <a:spcBef>
                <a:spcPts val="1191"/>
              </a:spcBef>
              <a:buClr>
                <a:srgbClr val="FFFFFF"/>
              </a:buClr>
              <a:buFont typeface="Arial"/>
              <a:buChar char="•"/>
            </a:pPr>
            <a:r>
              <a:rPr lang="hu-HU" sz="3300" b="0" strike="noStrike" spc="-1" dirty="0">
                <a:solidFill>
                  <a:srgbClr val="FFFFFF"/>
                </a:solidFill>
                <a:latin typeface="Calibri"/>
              </a:rPr>
              <a:t>A teljes index kiolvasása sorrendben</a:t>
            </a: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Megspórolhatja a rendezést!</a:t>
            </a:r>
          </a:p>
          <a:p>
            <a:endParaRPr lang="hu-HU" sz="2900" b="0" strike="noStrike" spc="-1" dirty="0">
              <a:solidFill>
                <a:srgbClr val="FFFFFF"/>
              </a:solidFill>
              <a:latin typeface="Calibri"/>
            </a:endParaRPr>
          </a:p>
          <a:p>
            <a:pPr marL="97920">
              <a:lnSpc>
                <a:spcPct val="90000"/>
              </a:lnSpc>
              <a:spcBef>
                <a:spcPts val="1191"/>
              </a:spcBef>
            </a:pPr>
            <a:r>
              <a:rPr lang="hu-HU" sz="3300" b="0" strike="noStrike" spc="-1" dirty="0">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000" b="0" strike="noStrike" spc="-1" dirty="0">
                <a:solidFill>
                  <a:srgbClr val="FFFFFF"/>
                </a:solidFill>
                <a:latin typeface="Calibri"/>
              </a:rPr>
              <a:t>Ha indexelt nem-null mezőre rendezést kérünk</a:t>
            </a:r>
          </a:p>
          <a:p>
            <a:pPr marL="272160" indent="-271800">
              <a:lnSpc>
                <a:spcPct val="90000"/>
              </a:lnSpc>
              <a:spcBef>
                <a:spcPts val="1191"/>
              </a:spcBef>
              <a:buClr>
                <a:srgbClr val="FFFFFF"/>
              </a:buClr>
              <a:buFont typeface="Arial"/>
              <a:buChar char="•"/>
            </a:pPr>
            <a:r>
              <a:rPr lang="hu-HU" sz="3000" b="0" strike="noStrike" spc="-1" dirty="0">
                <a:solidFill>
                  <a:srgbClr val="FFFFFF"/>
                </a:solidFill>
                <a:latin typeface="Calibri"/>
              </a:rPr>
              <a:t>Ha feltételünk van indexelt mezőre (nem kell, hogy első legyen)</a:t>
            </a:r>
          </a:p>
          <a:p>
            <a:pPr marL="272160" indent="-271800">
              <a:lnSpc>
                <a:spcPct val="90000"/>
              </a:lnSpc>
              <a:spcBef>
                <a:spcPts val="1191"/>
              </a:spcBef>
              <a:buClr>
                <a:srgbClr val="FFFFFF"/>
              </a:buClr>
              <a:buFont typeface="Arial"/>
              <a:buChar char="•"/>
            </a:pPr>
            <a:r>
              <a:rPr lang="hu-HU" sz="3000" b="0" strike="noStrike" spc="-1" dirty="0">
                <a:solidFill>
                  <a:srgbClr val="FFFFFF"/>
                </a:solidFill>
                <a:latin typeface="Calibri"/>
              </a:rPr>
              <a:t>Ha nincs ugyan feltétel, de minden </a:t>
            </a:r>
            <a:r>
              <a:rPr lang="hu-HU" sz="3000" b="0" strike="noStrike" spc="-1" dirty="0" err="1">
                <a:solidFill>
                  <a:srgbClr val="FFFFFF"/>
                </a:solidFill>
                <a:latin typeface="Calibri"/>
              </a:rPr>
              <a:t>listázandó</a:t>
            </a:r>
            <a:r>
              <a:rPr lang="hu-HU" sz="3000" b="0" strike="noStrike" spc="-1" dirty="0">
                <a:solidFill>
                  <a:srgbClr val="FFFFFF"/>
                </a:solidFill>
                <a:latin typeface="Calibri"/>
              </a:rPr>
              <a:t> mező benne van az indexben és legalább egy indexmező nem null.</a:t>
            </a:r>
          </a:p>
        </p:txBody>
      </p:sp>
      <p:sp>
        <p:nvSpPr>
          <p:cNvPr id="338"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39"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68ED36CD-1CA9-4894-972F-4356F0237EB2}" type="slidenum">
              <a:rPr lang="hu-HU" sz="1400" b="0" strike="noStrike" spc="-1">
                <a:solidFill>
                  <a:srgbClr val="8B8B8B"/>
                </a:solidFill>
                <a:latin typeface="Garamond"/>
              </a:rPr>
              <a:t>23</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Index fast full scan</a:t>
            </a:r>
            <a:endParaRPr lang="hu-HU" sz="4800" b="0" strike="noStrike" spc="-1">
              <a:solidFill>
                <a:srgbClr val="000000"/>
              </a:solidFill>
              <a:latin typeface="Garamond"/>
            </a:endParaRPr>
          </a:p>
        </p:txBody>
      </p:sp>
      <p:sp>
        <p:nvSpPr>
          <p:cNvPr id="341" name="TextShape 2"/>
          <p:cNvSpPr txBox="1"/>
          <p:nvPr/>
        </p:nvSpPr>
        <p:spPr>
          <a:xfrm>
            <a:off x="838080" y="2118600"/>
            <a:ext cx="10513800" cy="4059360"/>
          </a:xfrm>
          <a:prstGeom prst="rect">
            <a:avLst/>
          </a:prstGeom>
          <a:noFill/>
          <a:ln>
            <a:noFill/>
          </a:ln>
        </p:spPr>
        <p:txBody>
          <a:bodyPr lIns="108720" tIns="54360" rIns="108720" bIns="54360">
            <a:normAutofit fontScale="95500" lnSpcReduction="10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teljes index kiolvasása, de NEM sorrendben, hanem ahogy épp a lemezen található.</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Ezért NEM spórolja meg a rendezést!</a:t>
            </a:r>
          </a:p>
          <a:p>
            <a:pPr>
              <a:lnSpc>
                <a:spcPct val="90000"/>
              </a:lnSpc>
              <a:spcBef>
                <a:spcPts val="1191"/>
              </a:spcBef>
            </a:pPr>
            <a:endParaRPr lang="hu-HU" sz="2900" b="0" strike="noStrike" spc="-1">
              <a:solidFill>
                <a:srgbClr val="FFFFFF"/>
              </a:solidFill>
              <a:latin typeface="Calibri"/>
            </a:endParaRPr>
          </a:p>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000" b="0" strike="noStrike" spc="-1">
                <a:solidFill>
                  <a:srgbClr val="FFFFFF"/>
                </a:solidFill>
                <a:latin typeface="Calibri"/>
              </a:rPr>
              <a:t>Ha elegendő csak az indexet végigolvasni az eredmény meghatározásához, nem szükséges a táblához hozzáférni.</a:t>
            </a:r>
          </a:p>
          <a:p>
            <a:pPr marL="272160" indent="-271800">
              <a:lnSpc>
                <a:spcPct val="90000"/>
              </a:lnSpc>
              <a:spcBef>
                <a:spcPts val="1191"/>
              </a:spcBef>
              <a:buClr>
                <a:srgbClr val="FFFFFF"/>
              </a:buClr>
              <a:buFont typeface="Arial"/>
              <a:buChar char="•"/>
            </a:pPr>
            <a:r>
              <a:rPr lang="hu-HU" sz="3000" b="0" strike="noStrike" spc="-1">
                <a:solidFill>
                  <a:srgbClr val="FFFFFF"/>
                </a:solidFill>
                <a:latin typeface="Calibri"/>
              </a:rPr>
              <a:t>Tipikusan index join vagy indexen végrehajtott aggregálás esetén</a:t>
            </a:r>
          </a:p>
          <a:p>
            <a:pPr marL="97920">
              <a:lnSpc>
                <a:spcPct val="90000"/>
              </a:lnSpc>
              <a:spcBef>
                <a:spcPts val="1191"/>
              </a:spcBef>
            </a:pPr>
            <a:endParaRPr lang="hu-HU" sz="3000" b="0" strike="noStrike" spc="-1">
              <a:solidFill>
                <a:srgbClr val="FFFFFF"/>
              </a:solidFill>
              <a:latin typeface="Calibri"/>
            </a:endParaRPr>
          </a:p>
        </p:txBody>
      </p:sp>
      <p:sp>
        <p:nvSpPr>
          <p:cNvPr id="342"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43"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6C16B13-4DEF-40A4-B9E7-94B3CE8964CA}" type="slidenum">
              <a:rPr lang="hu-HU" sz="1400" b="0" strike="noStrike" spc="-1">
                <a:solidFill>
                  <a:srgbClr val="8B8B8B"/>
                </a:solidFill>
                <a:latin typeface="Garamond"/>
              </a:rPr>
              <a:t>24</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Index skip scan</a:t>
            </a:r>
            <a:endParaRPr lang="hu-HU" sz="4800" b="0" strike="noStrike" spc="-1">
              <a:solidFill>
                <a:srgbClr val="000000"/>
              </a:solidFill>
              <a:latin typeface="Garamond"/>
            </a:endParaRPr>
          </a:p>
        </p:txBody>
      </p:sp>
      <p:sp>
        <p:nvSpPr>
          <p:cNvPr id="345" name="TextShape 2"/>
          <p:cNvSpPr txBox="1"/>
          <p:nvPr/>
        </p:nvSpPr>
        <p:spPr>
          <a:xfrm>
            <a:off x="838080" y="2118600"/>
            <a:ext cx="10513800" cy="4059360"/>
          </a:xfrm>
          <a:prstGeom prst="rect">
            <a:avLst/>
          </a:prstGeom>
          <a:noFill/>
          <a:ln>
            <a:noFill/>
          </a:ln>
        </p:spPr>
        <p:txBody>
          <a:bodyPr lIns="108720" tIns="54360" rIns="108720" bIns="54360">
            <a:normAutofit fontScale="94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Amikor egy összetett index első mezőjét figyelmen kívül hagyjuk / nem szükséges.</a:t>
            </a:r>
          </a:p>
          <a:p>
            <a:pPr>
              <a:lnSpc>
                <a:spcPct val="90000"/>
              </a:lnSpc>
              <a:spcBef>
                <a:spcPts val="1191"/>
              </a:spcBef>
            </a:pPr>
            <a:endParaRPr lang="hu-HU" sz="3300" b="0" strike="noStrike" spc="-1">
              <a:solidFill>
                <a:srgbClr val="FFFFFF"/>
              </a:solidFill>
              <a:latin typeface="Calibri"/>
            </a:endParaRPr>
          </a:p>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200" b="0" strike="noStrike" spc="-1">
                <a:solidFill>
                  <a:srgbClr val="FFFFFF"/>
                </a:solidFill>
                <a:latin typeface="Calibri"/>
              </a:rPr>
              <a:t>Ha összetett index többedik mezőjére van feltétel.</a:t>
            </a:r>
          </a:p>
          <a:p>
            <a:pPr marL="272160" indent="-271800">
              <a:lnSpc>
                <a:spcPct val="90000"/>
              </a:lnSpc>
              <a:spcBef>
                <a:spcPts val="1191"/>
              </a:spcBef>
              <a:buClr>
                <a:srgbClr val="FFFFFF"/>
              </a:buClr>
              <a:buFont typeface="Arial"/>
              <a:buChar char="•"/>
            </a:pPr>
            <a:r>
              <a:rPr lang="hu-HU" sz="3200" b="0" strike="noStrike" spc="-1">
                <a:solidFill>
                  <a:srgbClr val="FFFFFF"/>
                </a:solidFill>
                <a:latin typeface="Calibri"/>
              </a:rPr>
              <a:t>Az első indexmezőnek kevés lehetséges értéke van, míg a többinek sok.</a:t>
            </a:r>
          </a:p>
          <a:p>
            <a:pPr marL="97920">
              <a:lnSpc>
                <a:spcPct val="90000"/>
              </a:lnSpc>
              <a:spcBef>
                <a:spcPts val="1191"/>
              </a:spcBef>
            </a:pPr>
            <a:endParaRPr lang="hu-HU" sz="3200" b="0" strike="noStrike" spc="-1">
              <a:solidFill>
                <a:srgbClr val="FFFFFF"/>
              </a:solidFill>
              <a:latin typeface="Calibri"/>
            </a:endParaRPr>
          </a:p>
        </p:txBody>
      </p:sp>
      <p:sp>
        <p:nvSpPr>
          <p:cNvPr id="346"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47"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ECF1E6A-F65A-4CA1-8880-ED8F036C2485}" type="slidenum">
              <a:rPr lang="hu-HU" sz="1400" b="0" strike="noStrike" spc="-1">
                <a:solidFill>
                  <a:srgbClr val="8B8B8B"/>
                </a:solidFill>
                <a:latin typeface="Garamond"/>
              </a:rPr>
              <a:t>25</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Index join scan</a:t>
            </a:r>
            <a:endParaRPr lang="hu-HU" sz="4800" b="0" strike="noStrike" spc="-1">
              <a:solidFill>
                <a:srgbClr val="000000"/>
              </a:solidFill>
              <a:latin typeface="Garamond"/>
            </a:endParaRPr>
          </a:p>
        </p:txBody>
      </p:sp>
      <p:sp>
        <p:nvSpPr>
          <p:cNvPr id="349" name="TextShape 2"/>
          <p:cNvSpPr txBox="1"/>
          <p:nvPr/>
        </p:nvSpPr>
        <p:spPr>
          <a:xfrm>
            <a:off x="838080" y="2262600"/>
            <a:ext cx="10513800" cy="361512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Több index összekötése hash join-nal.</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Az összekapcsolás Rowid szerint történik.</a:t>
            </a:r>
          </a:p>
          <a:p>
            <a:pPr>
              <a:lnSpc>
                <a:spcPct val="90000"/>
              </a:lnSpc>
              <a:spcBef>
                <a:spcPts val="1191"/>
              </a:spcBef>
            </a:pPr>
            <a:endParaRPr lang="hu-HU" sz="3300" b="0" strike="noStrike" spc="-1">
              <a:solidFill>
                <a:srgbClr val="FFFFFF"/>
              </a:solidFill>
              <a:latin typeface="Calibri"/>
            </a:endParaRPr>
          </a:p>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az összekapcsolt indexek együtt tartalmaznak minden hivatkozott mezőt.</a:t>
            </a:r>
          </a:p>
          <a:p>
            <a:pPr marL="97920">
              <a:lnSpc>
                <a:spcPct val="90000"/>
              </a:lnSpc>
              <a:spcBef>
                <a:spcPts val="1191"/>
              </a:spcBef>
            </a:pPr>
            <a:endParaRPr lang="hu-HU" sz="3300" b="0" strike="noStrike" spc="-1">
              <a:solidFill>
                <a:srgbClr val="FFFFFF"/>
              </a:solidFill>
              <a:latin typeface="Calibri"/>
            </a:endParaRPr>
          </a:p>
        </p:txBody>
      </p:sp>
      <p:sp>
        <p:nvSpPr>
          <p:cNvPr id="350"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51"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C15FC9E-39AD-4FBE-B119-B1C63FCA4BE2}" type="slidenum">
              <a:rPr lang="hu-HU" sz="1400" b="0" strike="noStrike" spc="-1">
                <a:solidFill>
                  <a:srgbClr val="8B8B8B"/>
                </a:solidFill>
                <a:latin typeface="Garamond"/>
              </a:rPr>
              <a:t>26</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Shape 1"/>
          <p:cNvSpPr txBox="1"/>
          <p:nvPr/>
        </p:nvSpPr>
        <p:spPr>
          <a:xfrm>
            <a:off x="831600" y="1710000"/>
            <a:ext cx="10513800" cy="2853000"/>
          </a:xfrm>
          <a:prstGeom prst="rect">
            <a:avLst/>
          </a:prstGeom>
          <a:noFill/>
          <a:ln>
            <a:noFill/>
          </a:ln>
        </p:spPr>
        <p:txBody>
          <a:bodyPr lIns="108720" tIns="54360" rIns="108720" bIns="54360" anchor="b">
            <a:noAutofit/>
          </a:bodyPr>
          <a:lstStyle/>
          <a:p>
            <a:pPr>
              <a:lnSpc>
                <a:spcPct val="90000"/>
              </a:lnSpc>
            </a:pPr>
            <a:r>
              <a:rPr lang="hu-HU" sz="7100" b="0" strike="noStrike" spc="-1" dirty="0" err="1">
                <a:solidFill>
                  <a:srgbClr val="FFFFFF"/>
                </a:solidFill>
                <a:latin typeface="Open Sans"/>
              </a:rPr>
              <a:t>Join</a:t>
            </a:r>
            <a:endParaRPr lang="hu-HU" sz="7100" b="0" strike="noStrike" spc="-1" dirty="0">
              <a:solidFill>
                <a:srgbClr val="000000"/>
              </a:solidFill>
              <a:latin typeface="Garamond"/>
            </a:endParaRPr>
          </a:p>
        </p:txBody>
      </p:sp>
      <p:sp>
        <p:nvSpPr>
          <p:cNvPr id="353" name="TextShape 2"/>
          <p:cNvSpPr txBox="1"/>
          <p:nvPr/>
        </p:nvSpPr>
        <p:spPr>
          <a:xfrm>
            <a:off x="831600" y="4590360"/>
            <a:ext cx="10513800" cy="1500120"/>
          </a:xfrm>
          <a:prstGeom prst="rect">
            <a:avLst/>
          </a:prstGeom>
          <a:noFill/>
          <a:ln>
            <a:noFill/>
          </a:ln>
        </p:spPr>
        <p:txBody>
          <a:bodyPr lIns="108720" tIns="54360" rIns="108720" bIns="54360">
            <a:noAutofit/>
          </a:bodyPr>
          <a:lstStyle/>
          <a:p>
            <a:endParaRPr lang="hu-HU" sz="3300" b="0" strike="noStrike" spc="-1">
              <a:solidFill>
                <a:srgbClr val="FFFFFF"/>
              </a:solidFill>
              <a:latin typeface="Calibri"/>
            </a:endParaRPr>
          </a:p>
        </p:txBody>
      </p:sp>
      <p:sp>
        <p:nvSpPr>
          <p:cNvPr id="354"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55"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B88A425-9590-4A2A-86E9-DF11E2CD5A81}" type="slidenum">
              <a:rPr lang="hu-HU" sz="1400" b="0" strike="noStrike" spc="-1">
                <a:solidFill>
                  <a:srgbClr val="8B8B8B"/>
                </a:solidFill>
                <a:latin typeface="Garamond"/>
              </a:rPr>
              <a:t>27</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Join végrehajtása</a:t>
            </a:r>
            <a:endParaRPr lang="hu-HU" sz="4800" b="0" strike="noStrike" spc="-1">
              <a:solidFill>
                <a:srgbClr val="000000"/>
              </a:solidFill>
              <a:latin typeface="Garamond"/>
            </a:endParaRPr>
          </a:p>
        </p:txBody>
      </p:sp>
      <p:sp>
        <p:nvSpPr>
          <p:cNvPr id="357" name="TextShape 2"/>
          <p:cNvSpPr txBox="1"/>
          <p:nvPr/>
        </p:nvSpPr>
        <p:spPr>
          <a:xfrm>
            <a:off x="838080" y="2118600"/>
            <a:ext cx="10513800" cy="4059360"/>
          </a:xfrm>
          <a:prstGeom prst="rect">
            <a:avLst/>
          </a:prstGeom>
          <a:noFill/>
          <a:ln>
            <a:noFill/>
          </a:ln>
        </p:spPr>
        <p:txBody>
          <a:bodyPr lIns="108720" tIns="54360" rIns="108720" bIns="54360">
            <a:normAutofit fontScale="92000" lnSpcReduction="20000"/>
          </a:bodyPr>
          <a:lstStyle/>
          <a:p>
            <a:pPr marL="97920">
              <a:lnSpc>
                <a:spcPct val="90000"/>
              </a:lnSpc>
              <a:spcBef>
                <a:spcPts val="1191"/>
              </a:spcBef>
            </a:pPr>
            <a:r>
              <a:rPr lang="hu-HU" sz="3300" b="0" strike="noStrike" spc="-1">
                <a:solidFill>
                  <a:srgbClr val="FFFFFF"/>
                </a:solidFill>
                <a:latin typeface="Calibri"/>
              </a:rPr>
              <a:t>Meg kell határozni:</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Access path</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Minden row source-ra külön-külön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Join módszer</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Row source páronként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Join típus</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Inner, outer, equijoin, antijoin, semijoin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Join sorrend</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Kettőnél több tábla esetén</a:t>
            </a:r>
          </a:p>
        </p:txBody>
      </p:sp>
      <p:sp>
        <p:nvSpPr>
          <p:cNvPr id="358"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59"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FBBF3D91-742D-47BC-B616-20CB84A9B0DC}" type="slidenum">
              <a:rPr lang="hu-HU" sz="1400" b="0" strike="noStrike" spc="-1">
                <a:solidFill>
                  <a:srgbClr val="8B8B8B"/>
                </a:solidFill>
                <a:latin typeface="Garamond"/>
              </a:rPr>
              <a:t>28</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Join végrehajtása</a:t>
            </a:r>
            <a:endParaRPr lang="hu-HU" sz="4800" b="0" strike="noStrike" spc="-1">
              <a:solidFill>
                <a:srgbClr val="000000"/>
              </a:solidFill>
              <a:latin typeface="Garamond"/>
            </a:endParaRPr>
          </a:p>
        </p:txBody>
      </p:sp>
      <p:sp>
        <p:nvSpPr>
          <p:cNvPr id="361" name="TextShape 2"/>
          <p:cNvSpPr txBox="1"/>
          <p:nvPr/>
        </p:nvSpPr>
        <p:spPr>
          <a:xfrm>
            <a:off x="838080" y="2118600"/>
            <a:ext cx="10513800" cy="4059360"/>
          </a:xfrm>
          <a:prstGeom prst="rect">
            <a:avLst/>
          </a:prstGeom>
          <a:noFill/>
          <a:ln>
            <a:noFill/>
          </a:ln>
        </p:spPr>
        <p:txBody>
          <a:bodyPr lIns="108720" tIns="54360" rIns="108720" bIns="54360">
            <a:normAutofit/>
          </a:bodyPr>
          <a:lstStyle/>
          <a:p>
            <a:pPr marL="97920">
              <a:lnSpc>
                <a:spcPct val="90000"/>
              </a:lnSpc>
              <a:spcBef>
                <a:spcPts val="1191"/>
              </a:spcBef>
            </a:pPr>
            <a:r>
              <a:rPr lang="hu-HU" sz="3300" b="0" strike="noStrike" spc="-1">
                <a:solidFill>
                  <a:srgbClr val="FFFFFF"/>
                </a:solidFill>
                <a:latin typeface="Calibri"/>
              </a:rPr>
              <a:t>Cél: minél kevesebb rekorddal kelljen dolgozni</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CBO arra törekszik a módszer és a sorrend megválasztásánál, hogy minél korábbi lépésben lecsökkenjen a sorok száma.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Pl. Ha vannak a táblák között olyanok, amelyeket összekapcsolva egyetlen sort kapunk, akkor ezt végzi el először.</a:t>
            </a:r>
          </a:p>
          <a:p>
            <a:pPr>
              <a:lnSpc>
                <a:spcPct val="90000"/>
              </a:lnSpc>
              <a:spcBef>
                <a:spcPts val="1191"/>
              </a:spcBef>
            </a:pPr>
            <a:endParaRPr lang="hu-HU" sz="2900" b="0" strike="noStrike" spc="-1">
              <a:solidFill>
                <a:srgbClr val="FFFFFF"/>
              </a:solidFill>
              <a:latin typeface="Calibri"/>
            </a:endParaRPr>
          </a:p>
        </p:txBody>
      </p:sp>
      <p:sp>
        <p:nvSpPr>
          <p:cNvPr id="362"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63"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4860B886-FD5C-4A2D-9F4A-D2533C1A75E5}" type="slidenum">
              <a:rPr lang="hu-HU" sz="1400" b="0" strike="noStrike" spc="-1">
                <a:solidFill>
                  <a:srgbClr val="8B8B8B"/>
                </a:solidFill>
                <a:latin typeface="Garamond"/>
              </a:rPr>
              <a:t>29</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838080" y="1157400"/>
            <a:ext cx="5184720" cy="1479960"/>
          </a:xfrm>
          <a:prstGeom prst="rect">
            <a:avLst/>
          </a:prstGeom>
          <a:noFill/>
          <a:ln>
            <a:noFill/>
          </a:ln>
        </p:spPr>
        <p:txBody>
          <a:bodyPr lIns="108720" tIns="54360" rIns="108720" bIns="54360" anchor="ctr">
            <a:normAutofit/>
          </a:bodyPr>
          <a:lstStyle/>
          <a:p>
            <a:pPr>
              <a:lnSpc>
                <a:spcPct val="90000"/>
              </a:lnSpc>
            </a:pPr>
            <a:r>
              <a:rPr lang="hu-HU" sz="4800" b="0" strike="noStrike" spc="-1">
                <a:solidFill>
                  <a:srgbClr val="FFFFFF"/>
                </a:solidFill>
                <a:latin typeface="Open Sans"/>
              </a:rPr>
              <a:t>SQL utasítások végrehajtása</a:t>
            </a:r>
            <a:endParaRPr lang="hu-HU" sz="4800" b="0" strike="noStrike" spc="-1">
              <a:solidFill>
                <a:srgbClr val="000000"/>
              </a:solidFill>
              <a:latin typeface="Garamond"/>
            </a:endParaRPr>
          </a:p>
        </p:txBody>
      </p:sp>
      <p:pic>
        <p:nvPicPr>
          <p:cNvPr id="262" name="Tartalom helye 6" descr="Description of Figure 3-1 follows"/>
          <p:cNvPicPr/>
          <p:nvPr/>
        </p:nvPicPr>
        <p:blipFill>
          <a:blip r:embed="rId2"/>
          <a:stretch/>
        </p:blipFill>
        <p:spPr>
          <a:xfrm>
            <a:off x="5740560" y="477360"/>
            <a:ext cx="5034960" cy="5977080"/>
          </a:xfrm>
          <a:prstGeom prst="rect">
            <a:avLst/>
          </a:prstGeom>
          <a:ln>
            <a:noFill/>
          </a:ln>
        </p:spPr>
      </p:pic>
      <p:sp>
        <p:nvSpPr>
          <p:cNvPr id="263" name="TextShape 2"/>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64" name="TextShape 3"/>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BCBAC6A6-8EF9-4AEC-B135-31B3F42A186D}" type="slidenum">
              <a:rPr lang="hu-HU" sz="1400" b="0" strike="noStrike" spc="-1">
                <a:solidFill>
                  <a:srgbClr val="8B8B8B"/>
                </a:solidFill>
                <a:latin typeface="Garamond"/>
              </a:rPr>
              <a:t>3</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 name="Kép 6" descr="Description of Figure 9-5 follows"/>
          <p:cNvPicPr/>
          <p:nvPr/>
        </p:nvPicPr>
        <p:blipFill>
          <a:blip r:embed="rId2"/>
          <a:stretch/>
        </p:blipFill>
        <p:spPr>
          <a:xfrm>
            <a:off x="6311160" y="3501720"/>
            <a:ext cx="5538960" cy="2880720"/>
          </a:xfrm>
          <a:prstGeom prst="rect">
            <a:avLst/>
          </a:prstGeom>
          <a:ln>
            <a:noFill/>
          </a:ln>
        </p:spPr>
      </p:pic>
      <p:sp>
        <p:nvSpPr>
          <p:cNvPr id="36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Join módszerek</a:t>
            </a:r>
            <a:endParaRPr lang="hu-HU" sz="4800" b="0" strike="noStrike" spc="-1">
              <a:solidFill>
                <a:srgbClr val="000000"/>
              </a:solidFill>
              <a:latin typeface="Garamond"/>
            </a:endParaRPr>
          </a:p>
        </p:txBody>
      </p:sp>
      <p:sp>
        <p:nvSpPr>
          <p:cNvPr id="366"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Nested loop join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Sort-merge join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Hash join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(Cartesian join)</a:t>
            </a:r>
          </a:p>
        </p:txBody>
      </p:sp>
      <p:sp>
        <p:nvSpPr>
          <p:cNvPr id="36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6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E3A0474-8775-4885-90C7-0269B18021A6}" type="slidenum">
              <a:rPr lang="hu-HU" sz="1400" b="0" strike="noStrike" spc="-1">
                <a:solidFill>
                  <a:srgbClr val="8B8B8B"/>
                </a:solidFill>
                <a:latin typeface="Garamond"/>
              </a:rPr>
              <a:t>30</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Nested loop join</a:t>
            </a:r>
            <a:endParaRPr lang="hu-HU" sz="4800" b="0" strike="noStrike" spc="-1">
              <a:solidFill>
                <a:srgbClr val="000000"/>
              </a:solidFill>
              <a:latin typeface="Garamond"/>
            </a:endParaRPr>
          </a:p>
        </p:txBody>
      </p:sp>
      <p:sp>
        <p:nvSpPr>
          <p:cNvPr id="370" name="TextShape 2"/>
          <p:cNvSpPr txBox="1"/>
          <p:nvPr/>
        </p:nvSpPr>
        <p:spPr>
          <a:xfrm>
            <a:off x="1126800" y="2228400"/>
            <a:ext cx="9652680" cy="480132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külső (driving) row source minden sorához megkeresi a belső row source-ból a hozzá tartozót.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Ha rendelkezésre áll megfelelő index a belső row source-ra, akkor használhat rowid szerinti hozzáférést.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Általában a kisebb row source-t választja külsőnek.</a:t>
            </a:r>
          </a:p>
          <a:p>
            <a:pPr marL="97920">
              <a:lnSpc>
                <a:spcPct val="90000"/>
              </a:lnSpc>
              <a:spcBef>
                <a:spcPts val="1191"/>
              </a:spcBef>
            </a:pPr>
            <a:endParaRPr lang="hu-HU" sz="2900" b="0" strike="noStrike" spc="-1">
              <a:solidFill>
                <a:srgbClr val="FFFFFF"/>
              </a:solidFill>
              <a:latin typeface="Calibri"/>
            </a:endParaRPr>
          </a:p>
        </p:txBody>
      </p:sp>
      <p:sp>
        <p:nvSpPr>
          <p:cNvPr id="37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7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02EB331-498A-4D1E-BC19-A58800A3FE79}" type="slidenum">
              <a:rPr lang="hu-HU" sz="1400" b="0" strike="noStrike" spc="-1">
                <a:solidFill>
                  <a:srgbClr val="8B8B8B"/>
                </a:solidFill>
                <a:latin typeface="Garamond"/>
              </a:rPr>
              <a:t>31</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Nested loop join</a:t>
            </a:r>
            <a:endParaRPr lang="hu-HU" sz="4800" b="0" strike="noStrike" spc="-1">
              <a:solidFill>
                <a:srgbClr val="000000"/>
              </a:solidFill>
              <a:latin typeface="Garamond"/>
            </a:endParaRPr>
          </a:p>
        </p:txBody>
      </p:sp>
      <p:sp>
        <p:nvSpPr>
          <p:cNvPr id="374" name="TextShape 2"/>
          <p:cNvSpPr txBox="1"/>
          <p:nvPr/>
        </p:nvSpPr>
        <p:spPr>
          <a:xfrm>
            <a:off x="982800" y="2277720"/>
            <a:ext cx="9748800" cy="4801320"/>
          </a:xfrm>
          <a:prstGeom prst="rect">
            <a:avLst/>
          </a:prstGeom>
          <a:noFill/>
          <a:ln>
            <a:noFill/>
          </a:ln>
        </p:spPr>
        <p:txBody>
          <a:bodyPr lIns="108720" tIns="54360" rIns="108720" bIns="54360">
            <a:normAutofit/>
          </a:bodyPr>
          <a:lstStyle/>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a row source-ok kevés rekordból állnak.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FIRST_ROWS módban vagyunk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hatékonyan tudjuk olvasni a belső row source-t (index)</a:t>
            </a:r>
          </a:p>
        </p:txBody>
      </p:sp>
      <p:sp>
        <p:nvSpPr>
          <p:cNvPr id="37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7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0C867B9B-223B-4F75-B066-248826DBCB32}" type="slidenum">
              <a:rPr lang="hu-HU" sz="1400" b="0" strike="noStrike" spc="-1">
                <a:solidFill>
                  <a:srgbClr val="8B8B8B"/>
                </a:solidFill>
                <a:latin typeface="Garamond"/>
              </a:rPr>
              <a:t>32</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Végrehajtása</a:t>
            </a:r>
            <a:endParaRPr lang="hu-HU" sz="4800" b="0" strike="noStrike" spc="-1">
              <a:solidFill>
                <a:srgbClr val="000000"/>
              </a:solidFill>
              <a:latin typeface="Garamond"/>
            </a:endParaRPr>
          </a:p>
        </p:txBody>
      </p:sp>
      <p:sp>
        <p:nvSpPr>
          <p:cNvPr id="378" name="TextShape 2"/>
          <p:cNvSpPr txBox="1"/>
          <p:nvPr/>
        </p:nvSpPr>
        <p:spPr>
          <a:xfrm>
            <a:off x="838080" y="2118600"/>
            <a:ext cx="10513800" cy="4059360"/>
          </a:xfrm>
          <a:prstGeom prst="rect">
            <a:avLst/>
          </a:prstGeom>
          <a:noFill/>
          <a:ln>
            <a:noFill/>
          </a:ln>
        </p:spPr>
        <p:txBody>
          <a:bodyPr lIns="108720" tIns="54360" rIns="108720" bIns="54360">
            <a:normAutofit fontScale="73500" lnSpcReduction="20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"Pszeudokód" formában (nem valódi PL/SQL):</a:t>
            </a:r>
          </a:p>
          <a:p>
            <a:pPr>
              <a:lnSpc>
                <a:spcPct val="90000"/>
              </a:lnSpc>
              <a:spcBef>
                <a:spcPts val="1191"/>
              </a:spcBef>
            </a:pP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FOR erow IN (select * from employees where X=Y)</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FOR drow IN (select * from departments where erow is matched)</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output values from erow and drow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END 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END LOOP</a:t>
            </a:r>
            <a:endParaRPr lang="hu-HU" sz="3300" b="0" strike="noStrike" spc="-1">
              <a:solidFill>
                <a:srgbClr val="FFFFFF"/>
              </a:solidFill>
              <a:latin typeface="Calibri"/>
            </a:endParaRPr>
          </a:p>
        </p:txBody>
      </p:sp>
      <p:sp>
        <p:nvSpPr>
          <p:cNvPr id="37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8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9A634868-D4F1-4CFD-BB9F-1DB56526624E}" type="slidenum">
              <a:rPr lang="hu-HU" sz="1400" b="0" strike="noStrike" spc="-1">
                <a:solidFill>
                  <a:srgbClr val="8B8B8B"/>
                </a:solidFill>
                <a:latin typeface="Garamond"/>
              </a:rPr>
              <a:t>33</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Sort-merge join</a:t>
            </a:r>
            <a:endParaRPr lang="hu-HU" sz="4800" b="0" strike="noStrike" spc="-1">
              <a:solidFill>
                <a:srgbClr val="000000"/>
              </a:solidFill>
              <a:latin typeface="Garamond"/>
            </a:endParaRPr>
          </a:p>
        </p:txBody>
      </p:sp>
      <p:sp>
        <p:nvSpPr>
          <p:cNvPr id="382" name="TextShape 2"/>
          <p:cNvSpPr txBox="1"/>
          <p:nvPr/>
        </p:nvSpPr>
        <p:spPr>
          <a:xfrm>
            <a:off x="982800" y="2239560"/>
            <a:ext cx="9995760" cy="4142160"/>
          </a:xfrm>
          <a:prstGeom prst="rect">
            <a:avLst/>
          </a:prstGeom>
          <a:noFill/>
          <a:ln>
            <a:noFill/>
          </a:ln>
        </p:spPr>
        <p:txBody>
          <a:bodyPr lIns="108720" tIns="54360" rIns="108720" bIns="54360">
            <a:normAutofit fontScale="985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nested loop-pal ellentétben csak egy ciklus!</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Rendezi a row source-okat (ha szükséges), így hatékonyabb megtalálni a párokat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Az első row source minden sorához megkeresi a második row source-ban az első egyező kulcsot, majd addig olvassa a második row source rekordjait, amíg nem talál eltérő kulcsot.</a:t>
            </a:r>
          </a:p>
          <a:p>
            <a:pPr>
              <a:lnSpc>
                <a:spcPct val="90000"/>
              </a:lnSpc>
              <a:spcBef>
                <a:spcPts val="1191"/>
              </a:spcBef>
            </a:pPr>
            <a:endParaRPr lang="hu-HU" sz="3300" b="0" strike="noStrike" spc="-1">
              <a:solidFill>
                <a:srgbClr val="FFFFFF"/>
              </a:solidFill>
              <a:latin typeface="Calibri"/>
            </a:endParaRPr>
          </a:p>
          <a:p>
            <a:pPr marL="97920">
              <a:lnSpc>
                <a:spcPct val="90000"/>
              </a:lnSpc>
              <a:spcBef>
                <a:spcPts val="1191"/>
              </a:spcBef>
            </a:pPr>
            <a:endParaRPr lang="hu-HU" sz="3300" b="0" strike="noStrike" spc="-1">
              <a:solidFill>
                <a:srgbClr val="FFFFFF"/>
              </a:solidFill>
              <a:latin typeface="Calibri"/>
            </a:endParaRPr>
          </a:p>
        </p:txBody>
      </p:sp>
      <p:sp>
        <p:nvSpPr>
          <p:cNvPr id="38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8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FE8245EB-0692-41DD-9FD5-41DECF122DCE}" type="slidenum">
              <a:rPr lang="hu-HU" sz="1400" b="0" strike="noStrike" spc="-1">
                <a:solidFill>
                  <a:srgbClr val="8B8B8B"/>
                </a:solidFill>
                <a:latin typeface="Garamond"/>
              </a:rPr>
              <a:t>34</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Sort-merge join</a:t>
            </a:r>
            <a:endParaRPr lang="hu-HU" sz="4800" b="0" strike="noStrike" spc="-1">
              <a:solidFill>
                <a:srgbClr val="000000"/>
              </a:solidFill>
              <a:latin typeface="Garamond"/>
            </a:endParaRPr>
          </a:p>
        </p:txBody>
      </p:sp>
      <p:sp>
        <p:nvSpPr>
          <p:cNvPr id="386" name="TextShape 2"/>
          <p:cNvSpPr txBox="1"/>
          <p:nvPr/>
        </p:nvSpPr>
        <p:spPr>
          <a:xfrm>
            <a:off x="910800" y="2095560"/>
            <a:ext cx="9995760" cy="5078520"/>
          </a:xfrm>
          <a:prstGeom prst="rect">
            <a:avLst/>
          </a:prstGeom>
          <a:noFill/>
          <a:ln>
            <a:noFill/>
          </a:ln>
        </p:spPr>
        <p:txBody>
          <a:bodyPr lIns="108720" tIns="54360" rIns="108720" bIns="54360">
            <a:normAutofit/>
          </a:bodyPr>
          <a:lstStyle/>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Nagyobb adathalmazokra, ha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van megfelelő index a külső row source-ra, ezért nem kell rendezni</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egyéb okból amúgy is szükséges rendezni</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nem equijoinról van szó, hanem egyenlőtlenségi feltétellel kapcsolunk össze</a:t>
            </a:r>
          </a:p>
          <a:p>
            <a:pPr marL="97920">
              <a:lnSpc>
                <a:spcPct val="90000"/>
              </a:lnSpc>
              <a:spcBef>
                <a:spcPts val="1191"/>
              </a:spcBef>
            </a:pPr>
            <a:endParaRPr lang="hu-HU" sz="2900" b="0" strike="noStrike" spc="-1">
              <a:solidFill>
                <a:srgbClr val="FFFFFF"/>
              </a:solidFill>
              <a:latin typeface="Calibri"/>
            </a:endParaRPr>
          </a:p>
        </p:txBody>
      </p:sp>
      <p:sp>
        <p:nvSpPr>
          <p:cNvPr id="38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8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40662DF6-F5EB-437B-9805-497E23C43D80}" type="slidenum">
              <a:rPr lang="hu-HU" sz="1400" b="0" strike="noStrike" spc="-1">
                <a:solidFill>
                  <a:srgbClr val="8B8B8B"/>
                </a:solidFill>
                <a:latin typeface="Garamond"/>
              </a:rPr>
              <a:t>35</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Végrehajtása (1)</a:t>
            </a:r>
            <a:endParaRPr lang="hu-HU" sz="4800" b="0" strike="noStrike" spc="-1">
              <a:solidFill>
                <a:srgbClr val="000000"/>
              </a:solidFill>
              <a:latin typeface="Garamond"/>
            </a:endParaRPr>
          </a:p>
        </p:txBody>
      </p:sp>
      <p:sp>
        <p:nvSpPr>
          <p:cNvPr id="390" name="TextShape 2"/>
          <p:cNvSpPr txBox="1"/>
          <p:nvPr/>
        </p:nvSpPr>
        <p:spPr>
          <a:xfrm>
            <a:off x="838080" y="2118600"/>
            <a:ext cx="10513800" cy="4059360"/>
          </a:xfrm>
          <a:prstGeom prst="rect">
            <a:avLst/>
          </a:prstGeom>
          <a:noFill/>
          <a:ln>
            <a:noFill/>
          </a:ln>
        </p:spPr>
        <p:txBody>
          <a:bodyPr lIns="108720" tIns="54360" rIns="108720" bIns="54360">
            <a:noAutofit/>
          </a:bodyPr>
          <a:lstStyle/>
          <a:p>
            <a:pPr>
              <a:lnSpc>
                <a:spcPct val="90000"/>
              </a:lnSpc>
              <a:spcBef>
                <a:spcPts val="1191"/>
              </a:spcBef>
            </a:pPr>
            <a:r>
              <a:rPr lang="hu-HU" sz="3300" b="0" strike="noStrike" spc="-1">
                <a:solidFill>
                  <a:srgbClr val="FFFFFF"/>
                </a:solidFill>
                <a:latin typeface="Consolas"/>
              </a:rPr>
              <a:t>READ data_set_1 SORT BY JOIN KEY TO temp_ds1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READ data_set_2 SORT BY JOIN KEY TO temp_ds2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READ ds1_row FROM temp_ds1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READ ds2_row FROM temp_ds2</a:t>
            </a:r>
            <a:endParaRPr lang="hu-HU" sz="3300" b="0" strike="noStrike" spc="-1">
              <a:solidFill>
                <a:srgbClr val="FFFFFF"/>
              </a:solidFill>
              <a:latin typeface="Calibri"/>
            </a:endParaRPr>
          </a:p>
          <a:p>
            <a:pPr>
              <a:lnSpc>
                <a:spcPct val="90000"/>
              </a:lnSpc>
              <a:spcBef>
                <a:spcPts val="1191"/>
              </a:spcBef>
            </a:pPr>
            <a:endParaRPr lang="hu-HU" sz="3300" b="0" strike="noStrike" spc="-1">
              <a:solidFill>
                <a:srgbClr val="FFFFFF"/>
              </a:solidFill>
              <a:latin typeface="Calibri"/>
            </a:endParaRPr>
          </a:p>
        </p:txBody>
      </p:sp>
      <p:sp>
        <p:nvSpPr>
          <p:cNvPr id="39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9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2F3AF7C9-13F3-4CAC-993E-79FAAA8FE0BC}" type="slidenum">
              <a:rPr lang="hu-HU" sz="1400" b="0" strike="noStrike" spc="-1">
                <a:solidFill>
                  <a:srgbClr val="8B8B8B"/>
                </a:solidFill>
                <a:latin typeface="Garamond"/>
              </a:rPr>
              <a:t>36</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Végrehajtása (2)</a:t>
            </a:r>
            <a:endParaRPr lang="hu-HU" sz="4800" b="0" strike="noStrike" spc="-1">
              <a:solidFill>
                <a:srgbClr val="000000"/>
              </a:solidFill>
              <a:latin typeface="Garamond"/>
            </a:endParaRPr>
          </a:p>
        </p:txBody>
      </p:sp>
      <p:sp>
        <p:nvSpPr>
          <p:cNvPr id="394" name="TextShape 2"/>
          <p:cNvSpPr txBox="1"/>
          <p:nvPr/>
        </p:nvSpPr>
        <p:spPr>
          <a:xfrm>
            <a:off x="838080" y="2118600"/>
            <a:ext cx="10513800" cy="4335120"/>
          </a:xfrm>
          <a:prstGeom prst="rect">
            <a:avLst/>
          </a:prstGeom>
          <a:noFill/>
          <a:ln>
            <a:noFill/>
          </a:ln>
        </p:spPr>
        <p:txBody>
          <a:bodyPr lIns="108720" tIns="54360" rIns="108720" bIns="54360">
            <a:normAutofit fontScale="70000" lnSpcReduction="20000"/>
          </a:bodyPr>
          <a:lstStyle/>
          <a:p>
            <a:pPr>
              <a:lnSpc>
                <a:spcPct val="90000"/>
              </a:lnSpc>
              <a:spcBef>
                <a:spcPts val="1191"/>
              </a:spcBef>
            </a:pPr>
            <a:r>
              <a:rPr lang="hu-HU" sz="3300" b="0" strike="noStrike" spc="-1">
                <a:solidFill>
                  <a:srgbClr val="FFFFFF"/>
                </a:solidFill>
                <a:latin typeface="Consolas"/>
              </a:rPr>
              <a:t>WHILE NOT eof ON temp_ds1,temp_ds2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IF ( temp_ds1.key = temp_ds2.key ) THEN</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OUTPUT JOIN ds1_row,ds2_row</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READ ds2_row FROM temp_ds2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ELSIF ( temp_ds1.key &lt; temp_ds2.key ) THEN</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READ ds1_row FROM temp_ds1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ELSIF ( temp_ds1.key &gt; temp_ds2.key ) THEN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READ ds2_row FROM temp_ds2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END IF</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END LOOP</a:t>
            </a:r>
            <a:endParaRPr lang="hu-HU" sz="3300" b="0" strike="noStrike" spc="-1">
              <a:solidFill>
                <a:srgbClr val="FFFFFF"/>
              </a:solidFill>
              <a:latin typeface="Calibri"/>
            </a:endParaRPr>
          </a:p>
          <a:p>
            <a:pPr>
              <a:lnSpc>
                <a:spcPct val="90000"/>
              </a:lnSpc>
              <a:spcBef>
                <a:spcPts val="1191"/>
              </a:spcBef>
            </a:pPr>
            <a:endParaRPr lang="hu-HU" sz="3300" b="0" strike="noStrike" spc="-1">
              <a:solidFill>
                <a:srgbClr val="FFFFFF"/>
              </a:solidFill>
              <a:latin typeface="Calibri"/>
            </a:endParaRPr>
          </a:p>
        </p:txBody>
      </p:sp>
      <p:sp>
        <p:nvSpPr>
          <p:cNvPr id="39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39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0988496-D91E-4A05-AD36-197098E4AB72}" type="slidenum">
              <a:rPr lang="hu-HU" sz="1400" b="0" strike="noStrike" spc="-1">
                <a:solidFill>
                  <a:srgbClr val="8B8B8B"/>
                </a:solidFill>
                <a:latin typeface="Garamond"/>
              </a:rPr>
              <a:t>37</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Hash join</a:t>
            </a:r>
            <a:endParaRPr lang="hu-HU" sz="4800" b="0" strike="noStrike" spc="-1">
              <a:solidFill>
                <a:srgbClr val="000000"/>
              </a:solidFill>
              <a:latin typeface="Garamond"/>
            </a:endParaRPr>
          </a:p>
        </p:txBody>
      </p:sp>
      <p:sp>
        <p:nvSpPr>
          <p:cNvPr id="398"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kisebbik row source-ra (a join mezőre) egy determinisztikus hash függvény segítségével hash táblát generál, amely tárolja az adott mező értékhez tartozó sort. </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Ezután a nagyobb row source sorait bejárva csak kiolvassa a hash táblából a hozzájuk tartozó sort.</a:t>
            </a:r>
          </a:p>
        </p:txBody>
      </p:sp>
      <p:sp>
        <p:nvSpPr>
          <p:cNvPr id="39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0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1BB4E334-AF9D-4492-85B7-DDE62D748D0C}" type="slidenum">
              <a:rPr lang="hu-HU" sz="1400" b="0" strike="noStrike" spc="-1">
                <a:solidFill>
                  <a:srgbClr val="8B8B8B"/>
                </a:solidFill>
                <a:latin typeface="Garamond"/>
              </a:rPr>
              <a:t>38</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Hash join</a:t>
            </a:r>
            <a:endParaRPr lang="hu-HU" sz="4800" b="0" strike="noStrike" spc="-1">
              <a:solidFill>
                <a:srgbClr val="000000"/>
              </a:solidFill>
              <a:latin typeface="Garamond"/>
            </a:endParaRPr>
          </a:p>
        </p:txBody>
      </p:sp>
      <p:sp>
        <p:nvSpPr>
          <p:cNvPr id="402" name="TextShape 2"/>
          <p:cNvSpPr txBox="1"/>
          <p:nvPr/>
        </p:nvSpPr>
        <p:spPr>
          <a:xfrm>
            <a:off x="838080" y="2118600"/>
            <a:ext cx="10513800" cy="4059360"/>
          </a:xfrm>
          <a:prstGeom prst="rect">
            <a:avLst/>
          </a:prstGeom>
          <a:noFill/>
          <a:ln>
            <a:noFill/>
          </a:ln>
        </p:spPr>
        <p:txBody>
          <a:bodyPr lIns="108720" tIns="54360" rIns="108720" bIns="54360">
            <a:noAutofit/>
          </a:bodyPr>
          <a:lstStyle/>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Nagyobb adathalmazokra</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equijoin-ról van szó</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Különösen gazdaságos, ha a kisebbik adathalmaz befér a memóriába</a:t>
            </a:r>
          </a:p>
        </p:txBody>
      </p:sp>
      <p:sp>
        <p:nvSpPr>
          <p:cNvPr id="40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0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DC86A51D-11A9-417F-9FF2-6E93F0439431}" type="slidenum">
              <a:rPr lang="hu-HU" sz="1400" b="0" strike="noStrike" spc="-1">
                <a:solidFill>
                  <a:srgbClr val="8B8B8B"/>
                </a:solidFill>
                <a:latin typeface="Garamond"/>
              </a:rPr>
              <a:t>39</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Syntax Check, Semantic Check</a:t>
            </a:r>
            <a:endParaRPr lang="hu-HU" sz="4800" b="0" strike="noStrike" spc="-1">
              <a:solidFill>
                <a:srgbClr val="000000"/>
              </a:solidFill>
              <a:latin typeface="Garamond"/>
            </a:endParaRPr>
          </a:p>
        </p:txBody>
      </p:sp>
      <p:sp>
        <p:nvSpPr>
          <p:cNvPr id="266"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Syntax Check:</a:t>
            </a:r>
            <a:r>
              <a:t/>
            </a:r>
            <a:br/>
            <a:r>
              <a:rPr lang="hu-HU" sz="3300" b="0" strike="noStrike" spc="-1">
                <a:solidFill>
                  <a:srgbClr val="FFFFFF"/>
                </a:solidFill>
                <a:latin typeface="Calibri"/>
              </a:rPr>
              <a:t>a lekérdezés szintaktikailag hibátlan-e</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szintaktikai hiba pl. a hiányzó vessző, elírt kulcsszó, elfelejtett idézőjel, stb.</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Semantic Check:</a:t>
            </a:r>
            <a:r>
              <a:t/>
            </a:r>
            <a:br/>
            <a:r>
              <a:rPr lang="hu-HU" sz="3300" b="0" strike="noStrike" spc="-1">
                <a:solidFill>
                  <a:srgbClr val="FFFFFF"/>
                </a:solidFill>
                <a:latin typeface="Calibri"/>
              </a:rPr>
              <a:t>a lekérdezés „értelmes-e”</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szemantikai hiba pl. nem létező táblára vagy változóra hivatkozás, adattípusok nem stimmelnek</a:t>
            </a:r>
          </a:p>
        </p:txBody>
      </p:sp>
      <p:sp>
        <p:nvSpPr>
          <p:cNvPr id="26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6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C9A34AE0-BA9C-4BD2-9679-8B4527B70B5B}" type="slidenum">
              <a:rPr lang="hu-HU" sz="1400" b="0" strike="noStrike" spc="-1">
                <a:solidFill>
                  <a:srgbClr val="8B8B8B"/>
                </a:solidFill>
                <a:latin typeface="Garamond"/>
              </a:rPr>
              <a:t>4</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Végrehajtása (1)</a:t>
            </a:r>
            <a:endParaRPr lang="hu-HU" sz="4800" b="0" strike="noStrike" spc="-1">
              <a:solidFill>
                <a:srgbClr val="000000"/>
              </a:solidFill>
              <a:latin typeface="Garamond"/>
            </a:endParaRPr>
          </a:p>
        </p:txBody>
      </p:sp>
      <p:sp>
        <p:nvSpPr>
          <p:cNvPr id="406" name="TextShape 2"/>
          <p:cNvSpPr txBox="1"/>
          <p:nvPr/>
        </p:nvSpPr>
        <p:spPr>
          <a:xfrm>
            <a:off x="838080" y="2118600"/>
            <a:ext cx="11017440" cy="4059360"/>
          </a:xfrm>
          <a:prstGeom prst="rect">
            <a:avLst/>
          </a:prstGeom>
          <a:noFill/>
          <a:ln>
            <a:noFill/>
          </a:ln>
        </p:spPr>
        <p:txBody>
          <a:bodyPr lIns="108720" tIns="54360" rIns="108720" bIns="54360">
            <a:noAutofit/>
          </a:bodyPr>
          <a:lstStyle/>
          <a:p>
            <a:pPr>
              <a:lnSpc>
                <a:spcPct val="90000"/>
              </a:lnSpc>
              <a:spcBef>
                <a:spcPts val="1191"/>
              </a:spcBef>
            </a:pPr>
            <a:r>
              <a:rPr lang="hu-HU" sz="3300" b="0" strike="noStrike" spc="-1">
                <a:solidFill>
                  <a:srgbClr val="FFFFFF"/>
                </a:solidFill>
                <a:latin typeface="Consolas"/>
              </a:rPr>
              <a:t>FOR small_tbl_row IN (SELECT * FROM small_tbl)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slot_no := HASH(small_tbl_row.join_key);</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INSERT_HASH_TABLE(slot_no, small_tbl_row);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END LOOP;</a:t>
            </a:r>
            <a:endParaRPr lang="hu-HU" sz="3300" b="0" strike="noStrike" spc="-1">
              <a:solidFill>
                <a:srgbClr val="FFFFFF"/>
              </a:solidFill>
              <a:latin typeface="Calibri"/>
            </a:endParaRPr>
          </a:p>
          <a:p>
            <a:pPr>
              <a:lnSpc>
                <a:spcPct val="90000"/>
              </a:lnSpc>
              <a:spcBef>
                <a:spcPts val="1191"/>
              </a:spcBef>
            </a:pPr>
            <a:endParaRPr lang="hu-HU" sz="3300" b="0" strike="noStrike" spc="-1">
              <a:solidFill>
                <a:srgbClr val="FFFFFF"/>
              </a:solidFill>
              <a:latin typeface="Calibri"/>
            </a:endParaRPr>
          </a:p>
        </p:txBody>
      </p:sp>
      <p:sp>
        <p:nvSpPr>
          <p:cNvPr id="40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0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256E998F-D7F9-429B-9A79-93EA17AE8728}" type="slidenum">
              <a:rPr lang="hu-HU" sz="1400" b="0" strike="noStrike" spc="-1">
                <a:solidFill>
                  <a:srgbClr val="8B8B8B"/>
                </a:solidFill>
                <a:latin typeface="Garamond"/>
              </a:rPr>
              <a:t>40</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Végrehajtása (2)</a:t>
            </a:r>
            <a:endParaRPr lang="hu-HU" sz="4800" b="0" strike="noStrike" spc="-1">
              <a:solidFill>
                <a:srgbClr val="000000"/>
              </a:solidFill>
              <a:latin typeface="Garamond"/>
            </a:endParaRPr>
          </a:p>
        </p:txBody>
      </p:sp>
      <p:sp>
        <p:nvSpPr>
          <p:cNvPr id="410" name="TextShape 2"/>
          <p:cNvSpPr txBox="1"/>
          <p:nvPr/>
        </p:nvSpPr>
        <p:spPr>
          <a:xfrm>
            <a:off x="838080" y="2118600"/>
            <a:ext cx="11233440" cy="4059360"/>
          </a:xfrm>
          <a:prstGeom prst="rect">
            <a:avLst/>
          </a:prstGeom>
          <a:noFill/>
          <a:ln>
            <a:noFill/>
          </a:ln>
        </p:spPr>
        <p:txBody>
          <a:bodyPr lIns="108720" tIns="54360" rIns="108720" bIns="54360">
            <a:normAutofit fontScale="91000" lnSpcReduction="20000"/>
          </a:bodyPr>
          <a:lstStyle/>
          <a:p>
            <a:pPr>
              <a:lnSpc>
                <a:spcPct val="90000"/>
              </a:lnSpc>
              <a:spcBef>
                <a:spcPts val="1191"/>
              </a:spcBef>
            </a:pPr>
            <a:r>
              <a:rPr lang="hu-HU" sz="3300" b="0" strike="noStrike" spc="-1">
                <a:solidFill>
                  <a:srgbClr val="FFFFFF"/>
                </a:solidFill>
                <a:latin typeface="Calibri"/>
              </a:rPr>
              <a:t>FOR large_tbl_row IN (SELECT * FROM large_tbl) </a:t>
            </a:r>
          </a:p>
          <a:p>
            <a:pPr>
              <a:lnSpc>
                <a:spcPct val="90000"/>
              </a:lnSpc>
              <a:spcBef>
                <a:spcPts val="1191"/>
              </a:spcBef>
            </a:pPr>
            <a:r>
              <a:rPr lang="hu-HU" sz="3300" b="0" strike="noStrike" spc="-1">
                <a:solidFill>
                  <a:srgbClr val="FFFFFF"/>
                </a:solidFill>
                <a:latin typeface="Calibri"/>
              </a:rPr>
              <a:t>LOOP </a:t>
            </a:r>
          </a:p>
          <a:p>
            <a:pPr>
              <a:lnSpc>
                <a:spcPct val="90000"/>
              </a:lnSpc>
              <a:spcBef>
                <a:spcPts val="1191"/>
              </a:spcBef>
            </a:pPr>
            <a:r>
              <a:rPr lang="hu-HU" sz="3300" b="0" strike="noStrike" spc="-1">
                <a:solidFill>
                  <a:srgbClr val="FFFFFF"/>
                </a:solidFill>
                <a:latin typeface="Calibri"/>
              </a:rPr>
              <a:t>   slot_no := HASH(large_tbl_row.join_key); </a:t>
            </a:r>
          </a:p>
          <a:p>
            <a:pPr>
              <a:lnSpc>
                <a:spcPct val="90000"/>
              </a:lnSpc>
              <a:spcBef>
                <a:spcPts val="1191"/>
              </a:spcBef>
            </a:pPr>
            <a:r>
              <a:rPr lang="hu-HU" sz="3300" b="0" strike="noStrike" spc="-1">
                <a:solidFill>
                  <a:srgbClr val="FFFFFF"/>
                </a:solidFill>
                <a:latin typeface="Calibri"/>
              </a:rPr>
              <a:t>   small_tbl_row := LOOKUP_HASH_TABLE(slot_no,large_tbl_row.join_key); </a:t>
            </a:r>
          </a:p>
          <a:p>
            <a:pPr>
              <a:lnSpc>
                <a:spcPct val="90000"/>
              </a:lnSpc>
              <a:spcBef>
                <a:spcPts val="1191"/>
              </a:spcBef>
            </a:pPr>
            <a:r>
              <a:rPr lang="hu-HU" sz="3300" b="0" strike="noStrike" spc="-1">
                <a:solidFill>
                  <a:srgbClr val="FFFFFF"/>
                </a:solidFill>
                <a:latin typeface="Calibri"/>
              </a:rPr>
              <a:t>   IF small_tbl_row FOUND THEN </a:t>
            </a:r>
          </a:p>
          <a:p>
            <a:pPr>
              <a:lnSpc>
                <a:spcPct val="90000"/>
              </a:lnSpc>
              <a:spcBef>
                <a:spcPts val="1191"/>
              </a:spcBef>
            </a:pPr>
            <a:r>
              <a:rPr lang="hu-HU" sz="3300" b="0" strike="noStrike" spc="-1">
                <a:solidFill>
                  <a:srgbClr val="FFFFFF"/>
                </a:solidFill>
                <a:latin typeface="Calibri"/>
              </a:rPr>
              <a:t>	output small_tbl_row + large_tbl_row; </a:t>
            </a:r>
          </a:p>
          <a:p>
            <a:pPr>
              <a:lnSpc>
                <a:spcPct val="90000"/>
              </a:lnSpc>
              <a:spcBef>
                <a:spcPts val="1191"/>
              </a:spcBef>
            </a:pPr>
            <a:r>
              <a:rPr lang="hu-HU" sz="3300" b="0" strike="noStrike" spc="-1">
                <a:solidFill>
                  <a:srgbClr val="FFFFFF"/>
                </a:solidFill>
                <a:latin typeface="Calibri"/>
              </a:rPr>
              <a:t>   END IF; </a:t>
            </a:r>
          </a:p>
          <a:p>
            <a:pPr>
              <a:lnSpc>
                <a:spcPct val="90000"/>
              </a:lnSpc>
              <a:spcBef>
                <a:spcPts val="1191"/>
              </a:spcBef>
            </a:pPr>
            <a:r>
              <a:rPr lang="hu-HU" sz="3300" b="0" strike="noStrike" spc="-1">
                <a:solidFill>
                  <a:srgbClr val="FFFFFF"/>
                </a:solidFill>
                <a:latin typeface="Calibri"/>
              </a:rPr>
              <a:t>END LOOP;</a:t>
            </a:r>
          </a:p>
          <a:p>
            <a:pPr>
              <a:lnSpc>
                <a:spcPct val="90000"/>
              </a:lnSpc>
              <a:spcBef>
                <a:spcPts val="1191"/>
              </a:spcBef>
            </a:pPr>
            <a:endParaRPr lang="hu-HU" sz="3300" b="0" strike="noStrike" spc="-1">
              <a:solidFill>
                <a:srgbClr val="FFFFFF"/>
              </a:solidFill>
              <a:latin typeface="Calibri"/>
            </a:endParaRPr>
          </a:p>
        </p:txBody>
      </p:sp>
      <p:sp>
        <p:nvSpPr>
          <p:cNvPr id="41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1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C60CFAD9-D3FC-4C9C-A168-896ACB7E4A2D}" type="slidenum">
              <a:rPr lang="hu-HU" sz="1400" b="0" strike="noStrike" spc="-1">
                <a:solidFill>
                  <a:srgbClr val="8B8B8B"/>
                </a:solidFill>
                <a:latin typeface="Garamond"/>
              </a:rPr>
              <a:t>41</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Cartesian join</a:t>
            </a:r>
            <a:endParaRPr lang="hu-HU" sz="4800" b="0" strike="noStrike" spc="-1">
              <a:solidFill>
                <a:srgbClr val="000000"/>
              </a:solidFill>
              <a:latin typeface="Garamond"/>
            </a:endParaRPr>
          </a:p>
        </p:txBody>
      </p:sp>
      <p:sp>
        <p:nvSpPr>
          <p:cNvPr id="414"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Más néven cross join (keresztszorzat, direkt szorzat, Descartes-szorzat)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Olyan join, ahol nincs összekapcsolási feltétel, minden sort minden sorral párosítunk.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Nem önálló join módszer, az előzőek közül valamelyikkel állítja elő a rendszer</a:t>
            </a:r>
          </a:p>
        </p:txBody>
      </p:sp>
      <p:sp>
        <p:nvSpPr>
          <p:cNvPr id="41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1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0071930-311F-4F1D-9388-A35BBB426347}" type="slidenum">
              <a:rPr lang="hu-HU" sz="1400" b="0" strike="noStrike" spc="-1">
                <a:solidFill>
                  <a:srgbClr val="8B8B8B"/>
                </a:solidFill>
                <a:latin typeface="Garamond"/>
              </a:rPr>
              <a:t>42</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Cartesian join</a:t>
            </a:r>
            <a:endParaRPr lang="hu-HU" sz="4800" b="0" strike="noStrike" spc="-1">
              <a:solidFill>
                <a:srgbClr val="000000"/>
              </a:solidFill>
              <a:latin typeface="Garamond"/>
            </a:endParaRPr>
          </a:p>
        </p:txBody>
      </p:sp>
      <p:sp>
        <p:nvSpPr>
          <p:cNvPr id="418" name="TextShape 2"/>
          <p:cNvSpPr txBox="1"/>
          <p:nvPr/>
        </p:nvSpPr>
        <p:spPr>
          <a:xfrm>
            <a:off x="838080" y="2118600"/>
            <a:ext cx="10513800" cy="4059360"/>
          </a:xfrm>
          <a:prstGeom prst="rect">
            <a:avLst/>
          </a:prstGeom>
          <a:noFill/>
          <a:ln>
            <a:noFill/>
          </a:ln>
        </p:spPr>
        <p:txBody>
          <a:bodyPr lIns="108720" tIns="54360" rIns="108720" bIns="54360">
            <a:noAutofit/>
          </a:bodyPr>
          <a:lstStyle/>
          <a:p>
            <a:pPr marL="97920">
              <a:lnSpc>
                <a:spcPct val="90000"/>
              </a:lnSpc>
              <a:spcBef>
                <a:spcPts val="1191"/>
              </a:spcBef>
            </a:pPr>
            <a:r>
              <a:rPr lang="hu-HU" sz="3300" b="0" strike="noStrike" spc="-1">
                <a:solidFill>
                  <a:srgbClr val="FFFFFF"/>
                </a:solidFill>
                <a:latin typeface="Calibri"/>
              </a:rPr>
              <a:t>Mikor választja a CBO?</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nincs join feltétel</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olyan join sorrendet kényszerítünk ki több tábla között, hogy a szomszédos tábláknak nincs közvetlen kapcsolata</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ez a hatékony megoldás</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Pl. két nagyon pici táblánál, ha join-olni kell mindkettőt egy nagy táblára</a:t>
            </a:r>
          </a:p>
          <a:p>
            <a:pPr>
              <a:lnSpc>
                <a:spcPct val="90000"/>
              </a:lnSpc>
              <a:spcBef>
                <a:spcPts val="1191"/>
              </a:spcBef>
            </a:pPr>
            <a:endParaRPr lang="hu-HU" sz="2900" b="0" strike="noStrike" spc="-1">
              <a:solidFill>
                <a:srgbClr val="FFFFFF"/>
              </a:solidFill>
              <a:latin typeface="Calibri"/>
            </a:endParaRPr>
          </a:p>
        </p:txBody>
      </p:sp>
      <p:sp>
        <p:nvSpPr>
          <p:cNvPr id="41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2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2BAD4EC-423E-45B1-A424-EA2477B9B4DF}" type="slidenum">
              <a:rPr lang="hu-HU" sz="1400" b="0" strike="noStrike" spc="-1">
                <a:solidFill>
                  <a:srgbClr val="8B8B8B"/>
                </a:solidFill>
                <a:latin typeface="Garamond"/>
              </a:rPr>
              <a:t>43</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Végrehajtása</a:t>
            </a:r>
            <a:endParaRPr lang="hu-HU" sz="4800" b="0" strike="noStrike" spc="-1">
              <a:solidFill>
                <a:srgbClr val="000000"/>
              </a:solidFill>
              <a:latin typeface="Garamond"/>
            </a:endParaRPr>
          </a:p>
        </p:txBody>
      </p:sp>
      <p:sp>
        <p:nvSpPr>
          <p:cNvPr id="422" name="TextShape 2"/>
          <p:cNvSpPr txBox="1"/>
          <p:nvPr/>
        </p:nvSpPr>
        <p:spPr>
          <a:xfrm>
            <a:off x="838080" y="2118600"/>
            <a:ext cx="10513800" cy="4059360"/>
          </a:xfrm>
          <a:prstGeom prst="rect">
            <a:avLst/>
          </a:prstGeom>
          <a:noFill/>
          <a:ln>
            <a:noFill/>
          </a:ln>
        </p:spPr>
        <p:txBody>
          <a:bodyPr lIns="108720" tIns="54360" rIns="108720" bIns="54360">
            <a:normAutofit fontScale="97000" lnSpcReduction="10000"/>
          </a:bodyPr>
          <a:lstStyle/>
          <a:p>
            <a:pPr>
              <a:lnSpc>
                <a:spcPct val="90000"/>
              </a:lnSpc>
              <a:spcBef>
                <a:spcPts val="1191"/>
              </a:spcBef>
            </a:pPr>
            <a:r>
              <a:rPr lang="hu-HU" sz="3300" b="0" strike="noStrike" spc="-1">
                <a:solidFill>
                  <a:srgbClr val="FFFFFF"/>
                </a:solidFill>
                <a:latin typeface="Consolas"/>
              </a:rPr>
              <a:t>FOR ds1_row IN ds1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FOR ds2_row IN ds2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output ds1_row and ds2_row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   END LOOP </a:t>
            </a:r>
            <a:endParaRPr lang="hu-HU" sz="3300" b="0" strike="noStrike" spc="-1">
              <a:solidFill>
                <a:srgbClr val="FFFFFF"/>
              </a:solidFill>
              <a:latin typeface="Calibri"/>
            </a:endParaRPr>
          </a:p>
          <a:p>
            <a:pPr>
              <a:lnSpc>
                <a:spcPct val="90000"/>
              </a:lnSpc>
              <a:spcBef>
                <a:spcPts val="1191"/>
              </a:spcBef>
            </a:pPr>
            <a:r>
              <a:rPr lang="hu-HU" sz="3300" b="0" strike="noStrike" spc="-1">
                <a:solidFill>
                  <a:srgbClr val="FFFFFF"/>
                </a:solidFill>
                <a:latin typeface="Consolas"/>
              </a:rPr>
              <a:t>END LOOP</a:t>
            </a:r>
            <a:endParaRPr lang="hu-HU" sz="3300" b="0" strike="noStrike" spc="-1">
              <a:solidFill>
                <a:srgbClr val="FFFFFF"/>
              </a:solidFill>
              <a:latin typeface="Calibri"/>
            </a:endParaRPr>
          </a:p>
          <a:p>
            <a:pPr>
              <a:lnSpc>
                <a:spcPct val="90000"/>
              </a:lnSpc>
              <a:spcBef>
                <a:spcPts val="1191"/>
              </a:spcBef>
            </a:pPr>
            <a:endParaRPr lang="hu-HU" sz="3300" b="0" strike="noStrike" spc="-1">
              <a:solidFill>
                <a:srgbClr val="FFFFFF"/>
              </a:solidFill>
              <a:latin typeface="Calibri"/>
            </a:endParaRPr>
          </a:p>
        </p:txBody>
      </p:sp>
      <p:sp>
        <p:nvSpPr>
          <p:cNvPr id="42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2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3F3FBB0-6BE5-474A-BBA2-6CD09695C623}" type="slidenum">
              <a:rPr lang="hu-HU" sz="1400" b="0" strike="noStrike" spc="-1">
                <a:solidFill>
                  <a:srgbClr val="8B8B8B"/>
                </a:solidFill>
                <a:latin typeface="Garamond"/>
              </a:rPr>
              <a:t>44</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Execution plan</a:t>
            </a:r>
            <a:endParaRPr lang="hu-HU" sz="4800" b="0" strike="noStrike" spc="-1">
              <a:solidFill>
                <a:srgbClr val="000000"/>
              </a:solidFill>
              <a:latin typeface="Garamond"/>
            </a:endParaRPr>
          </a:p>
        </p:txBody>
      </p:sp>
      <p:sp>
        <p:nvSpPr>
          <p:cNvPr id="426" name="TextShape 2"/>
          <p:cNvSpPr txBox="1"/>
          <p:nvPr/>
        </p:nvSpPr>
        <p:spPr>
          <a:xfrm>
            <a:off x="838080" y="2118600"/>
            <a:ext cx="10513800" cy="2247120"/>
          </a:xfrm>
          <a:prstGeom prst="rect">
            <a:avLst/>
          </a:prstGeom>
          <a:noFill/>
          <a:ln>
            <a:noFill/>
          </a:ln>
        </p:spPr>
        <p:txBody>
          <a:bodyPr lIns="108720" tIns="54360" rIns="108720" bIns="54360">
            <a:normAutofit/>
          </a:bodyPr>
          <a:lstStyle/>
          <a:p>
            <a:pPr>
              <a:lnSpc>
                <a:spcPct val="90000"/>
              </a:lnSpc>
              <a:spcBef>
                <a:spcPts val="1191"/>
              </a:spcBef>
            </a:pPr>
            <a:r>
              <a:rPr lang="hu-HU" sz="2800" b="0" strike="noStrike" spc="-1">
                <a:solidFill>
                  <a:srgbClr val="FFFFFF"/>
                </a:solidFill>
                <a:latin typeface="Consolas"/>
              </a:rPr>
              <a:t>EXPLAIN PLAN FOR</a:t>
            </a:r>
            <a:endParaRPr lang="hu-HU" sz="2800" b="0" strike="noStrike" spc="-1">
              <a:solidFill>
                <a:srgbClr val="FFFFFF"/>
              </a:solidFill>
              <a:latin typeface="Calibri"/>
            </a:endParaRPr>
          </a:p>
          <a:p>
            <a:pPr>
              <a:lnSpc>
                <a:spcPct val="90000"/>
              </a:lnSpc>
              <a:spcBef>
                <a:spcPts val="1191"/>
              </a:spcBef>
            </a:pPr>
            <a:r>
              <a:rPr lang="hu-HU" sz="2800" b="0" strike="noStrike" spc="-1">
                <a:solidFill>
                  <a:srgbClr val="FFFFFF"/>
                </a:solidFill>
                <a:latin typeface="Consolas"/>
              </a:rPr>
              <a:t>SELECT e.employee_id, e.last_name</a:t>
            </a:r>
            <a:endParaRPr lang="hu-HU" sz="2800" b="0" strike="noStrike" spc="-1">
              <a:solidFill>
                <a:srgbClr val="FFFFFF"/>
              </a:solidFill>
              <a:latin typeface="Calibri"/>
            </a:endParaRPr>
          </a:p>
          <a:p>
            <a:pPr>
              <a:lnSpc>
                <a:spcPct val="90000"/>
              </a:lnSpc>
              <a:spcBef>
                <a:spcPts val="1191"/>
              </a:spcBef>
            </a:pPr>
            <a:r>
              <a:rPr lang="hu-HU" sz="2800" b="0" strike="noStrike" spc="-1">
                <a:solidFill>
                  <a:srgbClr val="FFFFFF"/>
                </a:solidFill>
                <a:latin typeface="Consolas"/>
              </a:rPr>
              <a:t>FROM employees e</a:t>
            </a:r>
            <a:endParaRPr lang="hu-HU" sz="2800" b="0" strike="noStrike" spc="-1">
              <a:solidFill>
                <a:srgbClr val="FFFFFF"/>
              </a:solidFill>
              <a:latin typeface="Calibri"/>
            </a:endParaRPr>
          </a:p>
          <a:p>
            <a:pPr>
              <a:lnSpc>
                <a:spcPct val="90000"/>
              </a:lnSpc>
              <a:spcBef>
                <a:spcPts val="1191"/>
              </a:spcBef>
            </a:pPr>
            <a:r>
              <a:rPr lang="hu-HU" sz="2800" b="0" strike="noStrike" spc="-1">
                <a:solidFill>
                  <a:srgbClr val="FFFFFF"/>
                </a:solidFill>
                <a:latin typeface="Consolas"/>
              </a:rPr>
              <a:t>WHERE e.employee_id = 19;</a:t>
            </a:r>
            <a:endParaRPr lang="hu-HU" sz="2800" b="0" strike="noStrike" spc="-1">
              <a:solidFill>
                <a:srgbClr val="FFFFFF"/>
              </a:solidFill>
              <a:latin typeface="Calibri"/>
            </a:endParaRPr>
          </a:p>
        </p:txBody>
      </p:sp>
      <p:sp>
        <p:nvSpPr>
          <p:cNvPr id="42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2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7E002076-9F90-4CB2-8CB4-595917FDB700}" type="slidenum">
              <a:rPr lang="hu-HU" sz="1400" b="0" strike="noStrike" spc="-1">
                <a:solidFill>
                  <a:srgbClr val="8B8B8B"/>
                </a:solidFill>
                <a:latin typeface="Garamond"/>
              </a:rPr>
              <a:t>45</a:t>
            </a:fld>
            <a:endParaRPr lang="hu-HU" sz="1400" b="0" strike="noStrike" spc="-1">
              <a:latin typeface="Times New Roman"/>
            </a:endParaRPr>
          </a:p>
        </p:txBody>
      </p:sp>
      <p:pic>
        <p:nvPicPr>
          <p:cNvPr id="429" name="Picture 11"/>
          <p:cNvPicPr/>
          <p:nvPr/>
        </p:nvPicPr>
        <p:blipFill>
          <a:blip r:embed="rId2"/>
          <a:stretch/>
        </p:blipFill>
        <p:spPr>
          <a:xfrm>
            <a:off x="46440" y="4365720"/>
            <a:ext cx="12109680" cy="172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Execution plan</a:t>
            </a:r>
            <a:endParaRPr lang="hu-HU" sz="4800" b="0" strike="noStrike" spc="-1">
              <a:solidFill>
                <a:srgbClr val="000000"/>
              </a:solidFill>
              <a:latin typeface="Garamond"/>
            </a:endParaRPr>
          </a:p>
        </p:txBody>
      </p:sp>
      <p:sp>
        <p:nvSpPr>
          <p:cNvPr id="431" name="TextShape 2"/>
          <p:cNvSpPr txBox="1"/>
          <p:nvPr/>
        </p:nvSpPr>
        <p:spPr>
          <a:xfrm>
            <a:off x="838080" y="2118600"/>
            <a:ext cx="10513800" cy="1526760"/>
          </a:xfrm>
          <a:prstGeom prst="rect">
            <a:avLst/>
          </a:prstGeom>
          <a:noFill/>
          <a:ln>
            <a:noFill/>
          </a:ln>
        </p:spPr>
        <p:txBody>
          <a:bodyPr lIns="108720" tIns="54360" rIns="108720" bIns="54360">
            <a:normAutofit/>
          </a:bodyPr>
          <a:lstStyle/>
          <a:p>
            <a:pPr>
              <a:lnSpc>
                <a:spcPct val="90000"/>
              </a:lnSpc>
              <a:spcBef>
                <a:spcPts val="1191"/>
              </a:spcBef>
            </a:pPr>
            <a:r>
              <a:rPr lang="hu-HU" sz="2800" b="0" strike="noStrike" spc="-1">
                <a:solidFill>
                  <a:srgbClr val="FFFFFF"/>
                </a:solidFill>
                <a:latin typeface="Consolas"/>
              </a:rPr>
              <a:t>SELECT * FROM employees </a:t>
            </a:r>
            <a:endParaRPr lang="hu-HU" sz="2800" b="0" strike="noStrike" spc="-1">
              <a:solidFill>
                <a:srgbClr val="FFFFFF"/>
              </a:solidFill>
              <a:latin typeface="Calibri"/>
            </a:endParaRPr>
          </a:p>
          <a:p>
            <a:pPr>
              <a:lnSpc>
                <a:spcPct val="90000"/>
              </a:lnSpc>
              <a:spcBef>
                <a:spcPts val="1191"/>
              </a:spcBef>
            </a:pPr>
            <a:r>
              <a:rPr lang="hu-HU" sz="2800" b="0" strike="noStrike" spc="-1">
                <a:solidFill>
                  <a:srgbClr val="FFFFFF"/>
                </a:solidFill>
                <a:latin typeface="Consolas"/>
              </a:rPr>
              <a:t>WHERE department_id = 20 AND salary &gt; 1000;</a:t>
            </a:r>
            <a:endParaRPr lang="hu-HU" sz="2800" b="0" strike="noStrike" spc="-1">
              <a:solidFill>
                <a:srgbClr val="FFFFFF"/>
              </a:solidFill>
              <a:latin typeface="Calibri"/>
            </a:endParaRPr>
          </a:p>
          <a:p>
            <a:pPr>
              <a:lnSpc>
                <a:spcPct val="90000"/>
              </a:lnSpc>
              <a:spcBef>
                <a:spcPts val="1191"/>
              </a:spcBef>
            </a:pPr>
            <a:endParaRPr lang="hu-HU" sz="2800" b="0" strike="noStrike" spc="-1">
              <a:solidFill>
                <a:srgbClr val="FFFFFF"/>
              </a:solidFill>
              <a:latin typeface="Calibri"/>
            </a:endParaRPr>
          </a:p>
        </p:txBody>
      </p:sp>
      <p:sp>
        <p:nvSpPr>
          <p:cNvPr id="432"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33"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4DA3CFC-47D5-4271-9571-43E6EA468694}" type="slidenum">
              <a:rPr lang="hu-HU" sz="1400" b="0" strike="noStrike" spc="-1">
                <a:solidFill>
                  <a:srgbClr val="8B8B8B"/>
                </a:solidFill>
                <a:latin typeface="Garamond"/>
              </a:rPr>
              <a:t>46</a:t>
            </a:fld>
            <a:endParaRPr lang="hu-HU" sz="1400" b="0" strike="noStrike" spc="-1">
              <a:latin typeface="Times New Roman"/>
            </a:endParaRPr>
          </a:p>
        </p:txBody>
      </p:sp>
      <p:pic>
        <p:nvPicPr>
          <p:cNvPr id="434" name="Kép 5"/>
          <p:cNvPicPr/>
          <p:nvPr/>
        </p:nvPicPr>
        <p:blipFill>
          <a:blip r:embed="rId2"/>
          <a:stretch/>
        </p:blipFill>
        <p:spPr>
          <a:xfrm>
            <a:off x="910800" y="3429720"/>
            <a:ext cx="10455480" cy="2520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831600" y="1710000"/>
            <a:ext cx="10513800" cy="2853000"/>
          </a:xfrm>
          <a:prstGeom prst="rect">
            <a:avLst/>
          </a:prstGeom>
          <a:noFill/>
          <a:ln>
            <a:noFill/>
          </a:ln>
        </p:spPr>
        <p:txBody>
          <a:bodyPr lIns="108720" tIns="54360" rIns="108720" bIns="54360" anchor="b">
            <a:noAutofit/>
          </a:bodyPr>
          <a:lstStyle/>
          <a:p>
            <a:pPr>
              <a:lnSpc>
                <a:spcPct val="90000"/>
              </a:lnSpc>
            </a:pPr>
            <a:r>
              <a:rPr lang="hu-HU" sz="7100" b="0" strike="noStrike" spc="-1">
                <a:solidFill>
                  <a:srgbClr val="FFFFFF"/>
                </a:solidFill>
                <a:latin typeface="Open Sans"/>
              </a:rPr>
              <a:t>Lekérdezés </a:t>
            </a:r>
            <a:r>
              <a:t/>
            </a:r>
            <a:br/>
            <a:r>
              <a:rPr lang="hu-HU" sz="7100" b="0" strike="noStrike" spc="-1">
                <a:solidFill>
                  <a:srgbClr val="FFFFFF"/>
                </a:solidFill>
                <a:latin typeface="Open Sans"/>
              </a:rPr>
              <a:t>optimalizálás</a:t>
            </a:r>
            <a:endParaRPr lang="hu-HU" sz="7100" b="0" strike="noStrike" spc="-1">
              <a:solidFill>
                <a:srgbClr val="000000"/>
              </a:solidFill>
              <a:latin typeface="Garamond"/>
            </a:endParaRPr>
          </a:p>
        </p:txBody>
      </p:sp>
      <p:sp>
        <p:nvSpPr>
          <p:cNvPr id="436" name="TextShape 2"/>
          <p:cNvSpPr txBox="1"/>
          <p:nvPr/>
        </p:nvSpPr>
        <p:spPr>
          <a:xfrm>
            <a:off x="831600" y="4590360"/>
            <a:ext cx="10513800" cy="1500120"/>
          </a:xfrm>
          <a:prstGeom prst="rect">
            <a:avLst/>
          </a:prstGeom>
          <a:noFill/>
          <a:ln>
            <a:noFill/>
          </a:ln>
        </p:spPr>
        <p:txBody>
          <a:bodyPr lIns="108720" tIns="54360" rIns="108720" bIns="54360">
            <a:noAutofit/>
          </a:bodyPr>
          <a:lstStyle/>
          <a:p>
            <a:endParaRPr lang="hu-HU" sz="3300" b="0" strike="noStrike" spc="-1">
              <a:solidFill>
                <a:srgbClr val="FFFFFF"/>
              </a:solidFill>
              <a:latin typeface="Calibri"/>
            </a:endParaRPr>
          </a:p>
        </p:txBody>
      </p:sp>
      <p:sp>
        <p:nvSpPr>
          <p:cNvPr id="43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3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C6E9CE52-1B6F-4693-AEB7-803C0B529AEF}" type="slidenum">
              <a:rPr lang="hu-HU" sz="1400" b="0" strike="noStrike" spc="-1">
                <a:solidFill>
                  <a:srgbClr val="8B8B8B"/>
                </a:solidFill>
                <a:latin typeface="Garamond"/>
              </a:rPr>
              <a:t>47</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Mi befolyásolja a CBO-t?</a:t>
            </a:r>
            <a:endParaRPr lang="hu-HU" sz="4800" b="0" strike="noStrike" spc="-1">
              <a:solidFill>
                <a:srgbClr val="000000"/>
              </a:solidFill>
              <a:latin typeface="Garamond"/>
            </a:endParaRPr>
          </a:p>
        </p:txBody>
      </p:sp>
      <p:sp>
        <p:nvSpPr>
          <p:cNvPr id="440" name="TextShape 2"/>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1" name="TextShape 3"/>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DF7D5587-1D65-4628-8686-ADB39AC5B74A}" type="slidenum">
              <a:rPr lang="hu-HU" sz="1400" b="0" strike="noStrike" spc="-1">
                <a:solidFill>
                  <a:srgbClr val="8B8B8B"/>
                </a:solidFill>
                <a:latin typeface="Garamond"/>
              </a:rPr>
              <a:t>48</a:t>
            </a:fld>
            <a:endParaRPr lang="hu-HU" sz="1400" b="0" strike="noStrike" spc="-1">
              <a:latin typeface="Times New Roman"/>
            </a:endParaRPr>
          </a:p>
        </p:txBody>
      </p:sp>
      <p:pic>
        <p:nvPicPr>
          <p:cNvPr id="442" name="Picture 2"/>
          <p:cNvPicPr/>
          <p:nvPr/>
        </p:nvPicPr>
        <p:blipFill>
          <a:blip r:embed="rId2"/>
          <a:stretch/>
        </p:blipFill>
        <p:spPr>
          <a:xfrm>
            <a:off x="2566800" y="1977120"/>
            <a:ext cx="6983640" cy="4364280"/>
          </a:xfrm>
          <a:prstGeom prst="rect">
            <a:avLst/>
          </a:prstGeom>
          <a:ln>
            <a:noFill/>
          </a:ln>
        </p:spPr>
      </p:pic>
      <p:sp>
        <p:nvSpPr>
          <p:cNvPr id="443" name="CustomShape 4"/>
          <p:cNvSpPr/>
          <p:nvPr/>
        </p:nvSpPr>
        <p:spPr>
          <a:xfrm>
            <a:off x="2255400" y="2997720"/>
            <a:ext cx="2015640" cy="720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p:style>
      </p:sp>
      <p:sp>
        <p:nvSpPr>
          <p:cNvPr id="444" name="CustomShape 5"/>
          <p:cNvSpPr/>
          <p:nvPr/>
        </p:nvSpPr>
        <p:spPr>
          <a:xfrm>
            <a:off x="6143400" y="4149720"/>
            <a:ext cx="1343520" cy="45036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Hintek</a:t>
            </a:r>
            <a:endParaRPr lang="hu-HU" sz="4800" b="0" strike="noStrike" spc="-1">
              <a:solidFill>
                <a:srgbClr val="000000"/>
              </a:solidFill>
              <a:latin typeface="Garamond"/>
            </a:endParaRPr>
          </a:p>
        </p:txBody>
      </p:sp>
      <p:sp>
        <p:nvSpPr>
          <p:cNvPr id="472" name="TextShape 2"/>
          <p:cNvSpPr txBox="1"/>
          <p:nvPr/>
        </p:nvSpPr>
        <p:spPr>
          <a:xfrm>
            <a:off x="838080" y="2118600"/>
            <a:ext cx="10513800" cy="4059360"/>
          </a:xfrm>
          <a:prstGeom prst="rect">
            <a:avLst/>
          </a:prstGeom>
          <a:noFill/>
          <a:ln>
            <a:noFill/>
          </a:ln>
        </p:spPr>
        <p:txBody>
          <a:bodyPr lIns="108720" tIns="54360" rIns="108720" bIns="54360">
            <a:normAutofit fontScale="91500" lnSpcReduction="10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„Tippek” az optimalizálónak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Ezek segítségével kényszeríthetünk ki</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access path választást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join módszer választást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join sorrend választást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stb.</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Nem ajánlott ész nélkül használni!</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 hatékonysága nagyon függ a környezettől.</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Inkább csak tesztelésre használjuk.</a:t>
            </a:r>
          </a:p>
        </p:txBody>
      </p:sp>
      <p:sp>
        <p:nvSpPr>
          <p:cNvPr id="47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7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55B10842-4163-4C4A-B568-BE9F33D61E90}" type="slidenum">
              <a:rPr lang="hu-HU" sz="1400" b="0" strike="noStrike" spc="-1">
                <a:solidFill>
                  <a:srgbClr val="8B8B8B"/>
                </a:solidFill>
                <a:latin typeface="Garamond"/>
              </a:rPr>
              <a:t>49</a:t>
            </a:fld>
            <a:endParaRPr lang="hu-HU" sz="1400" b="0" strike="noStrike" spc="-1">
              <a:latin typeface="Times New Roman"/>
            </a:endParaRPr>
          </a:p>
        </p:txBody>
      </p:sp>
    </p:spTree>
    <p:extLst>
      <p:ext uri="{BB962C8B-B14F-4D97-AF65-F5344CB8AC3E}">
        <p14:creationId xmlns:p14="http://schemas.microsoft.com/office/powerpoint/2010/main" val="112401845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Shared Pool Check</a:t>
            </a:r>
            <a:endParaRPr lang="hu-HU" sz="4800" b="0" strike="noStrike" spc="-1">
              <a:solidFill>
                <a:srgbClr val="000000"/>
              </a:solidFill>
              <a:latin typeface="Garamond"/>
            </a:endParaRPr>
          </a:p>
        </p:txBody>
      </p:sp>
      <p:sp>
        <p:nvSpPr>
          <p:cNvPr id="270" name="TextShape 2"/>
          <p:cNvSpPr txBox="1"/>
          <p:nvPr/>
        </p:nvSpPr>
        <p:spPr>
          <a:xfrm>
            <a:off x="838080" y="2118600"/>
            <a:ext cx="10513800" cy="4059360"/>
          </a:xfrm>
          <a:prstGeom prst="rect">
            <a:avLst/>
          </a:prstGeom>
          <a:noFill/>
          <a:ln>
            <a:noFill/>
          </a:ln>
        </p:spPr>
        <p:txBody>
          <a:bodyPr lIns="108720" tIns="54360" rIns="108720" bIns="54360">
            <a:noAutofit/>
          </a:bodyPr>
          <a:lstStyle/>
          <a:p>
            <a:pPr marL="97920">
              <a:lnSpc>
                <a:spcPct val="90000"/>
              </a:lnSpc>
              <a:spcBef>
                <a:spcPts val="1191"/>
              </a:spcBef>
            </a:pPr>
            <a:r>
              <a:rPr lang="hu-HU" sz="3300" b="0" strike="noStrike" spc="-1">
                <a:solidFill>
                  <a:srgbClr val="FFFFFF"/>
                </a:solidFill>
                <a:latin typeface="Calibri"/>
              </a:rPr>
              <a:t>Végrehajtottuk-e már ezt korábban?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Hash érték generálás (SQL ID)</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Összehasonlítás a korábban futtatott utasítások hash értékeivel</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van találat: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szemantikai ellenőrzés</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környezet ellenőrzés</a:t>
            </a:r>
          </a:p>
        </p:txBody>
      </p:sp>
      <p:sp>
        <p:nvSpPr>
          <p:cNvPr id="27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7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2E240206-7A6E-4FBD-BD1D-9CAB6307DF12}" type="slidenum">
              <a:rPr lang="hu-HU" sz="1400" b="0" strike="noStrike" spc="-1">
                <a:solidFill>
                  <a:srgbClr val="8B8B8B"/>
                </a:solidFill>
                <a:latin typeface="Garamond"/>
              </a:rPr>
              <a:t>5</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Hintek</a:t>
            </a:r>
            <a:endParaRPr lang="hu-HU" sz="4800" b="0" strike="noStrike" spc="-1">
              <a:solidFill>
                <a:srgbClr val="000000"/>
              </a:solidFill>
              <a:latin typeface="Garamond"/>
            </a:endParaRPr>
          </a:p>
        </p:txBody>
      </p:sp>
      <p:sp>
        <p:nvSpPr>
          <p:cNvPr id="476" name="TextShape 2"/>
          <p:cNvSpPr txBox="1"/>
          <p:nvPr/>
        </p:nvSpPr>
        <p:spPr>
          <a:xfrm>
            <a:off x="838080" y="2118600"/>
            <a:ext cx="10513800" cy="4059360"/>
          </a:xfrm>
          <a:prstGeom prst="rect">
            <a:avLst/>
          </a:prstGeom>
          <a:noFill/>
          <a:ln>
            <a:noFill/>
          </a:ln>
        </p:spPr>
        <p:txBody>
          <a:bodyPr lIns="108720" tIns="54360" rIns="108720" bIns="54360">
            <a:normAutofit fontScale="87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Szintaktikailag: speciális komment</a:t>
            </a:r>
          </a:p>
          <a:p>
            <a:pPr marL="97920">
              <a:lnSpc>
                <a:spcPct val="90000"/>
              </a:lnSpc>
              <a:spcBef>
                <a:spcPts val="1191"/>
              </a:spcBef>
            </a:pPr>
            <a:r>
              <a:rPr lang="hu-HU" sz="3300" b="0" strike="noStrike" spc="-1">
                <a:solidFill>
                  <a:srgbClr val="FFFFFF"/>
                </a:solidFill>
                <a:latin typeface="Consolas"/>
              </a:rPr>
              <a:t>	SELECT /*+ hint_text */ ...</a:t>
            </a:r>
            <a:endParaRPr lang="hu-HU" sz="3300" b="0" strike="noStrike" spc="-1">
              <a:solidFill>
                <a:srgbClr val="FFFFFF"/>
              </a:solidFill>
              <a:latin typeface="Calibri"/>
            </a:endParaRP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hintet a SELECT, UPDATE, INSERT, MERGE, vagy DELETE után írjuk.</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 közvetlenül a komment jel után következzen, nem szabad szóközt tenni közé.</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Csak egyetlen hintet tartalmazó komment lehet egy kifejezésben, de az tartalmazhat több, szóközzel elválasztott hintet.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szintaktikai hibás hintet figyelmen kívül hagyja a rendszer.</a:t>
            </a:r>
          </a:p>
          <a:p>
            <a:pPr>
              <a:lnSpc>
                <a:spcPct val="90000"/>
              </a:lnSpc>
              <a:spcBef>
                <a:spcPts val="1191"/>
              </a:spcBef>
            </a:pPr>
            <a:endParaRPr lang="hu-HU" sz="3300" b="0" strike="noStrike" spc="-1">
              <a:solidFill>
                <a:srgbClr val="FFFFFF"/>
              </a:solidFill>
              <a:latin typeface="Calibri"/>
            </a:endParaRPr>
          </a:p>
        </p:txBody>
      </p:sp>
      <p:sp>
        <p:nvSpPr>
          <p:cNvPr id="47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7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5D31252E-233E-4A6D-8406-D3DB9D20DF6C}" type="slidenum">
              <a:rPr lang="hu-HU" sz="1400" b="0" strike="noStrike" spc="-1">
                <a:solidFill>
                  <a:srgbClr val="8B8B8B"/>
                </a:solidFill>
                <a:latin typeface="Garamond"/>
              </a:rPr>
              <a:t>50</a:t>
            </a:fld>
            <a:endParaRPr lang="hu-HU" sz="1400" b="0" strike="noStrike" spc="-1">
              <a:latin typeface="Times New Roman"/>
            </a:endParaRPr>
          </a:p>
        </p:txBody>
      </p:sp>
    </p:spTree>
    <p:extLst>
      <p:ext uri="{BB962C8B-B14F-4D97-AF65-F5344CB8AC3E}">
        <p14:creationId xmlns:p14="http://schemas.microsoft.com/office/powerpoint/2010/main" val="3730597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Leggyakoribb hintek</a:t>
            </a:r>
            <a:endParaRPr lang="hu-HU" sz="4800" b="0" strike="noStrike" spc="-1">
              <a:solidFill>
                <a:srgbClr val="000000"/>
              </a:solidFill>
              <a:latin typeface="Garamond"/>
            </a:endParaRPr>
          </a:p>
        </p:txBody>
      </p:sp>
      <p:sp>
        <p:nvSpPr>
          <p:cNvPr id="480" name="TextShape 2"/>
          <p:cNvSpPr txBox="1"/>
          <p:nvPr/>
        </p:nvSpPr>
        <p:spPr>
          <a:xfrm>
            <a:off x="838800" y="2061720"/>
            <a:ext cx="10152720" cy="4441320"/>
          </a:xfrm>
          <a:prstGeom prst="rect">
            <a:avLst/>
          </a:prstGeom>
          <a:noFill/>
          <a:ln>
            <a:noFill/>
          </a:ln>
        </p:spPr>
        <p:txBody>
          <a:bodyPr lIns="108720" tIns="54360" rIns="108720" bIns="54360">
            <a:normAutofit fontScale="97000" lnSpcReduction="10000"/>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INDEX</a:t>
            </a:r>
            <a:r>
              <a:rPr lang="hu-HU" sz="3300" b="0" strike="noStrike" spc="-1">
                <a:solidFill>
                  <a:srgbClr val="FFFFFF"/>
                </a:solidFill>
                <a:latin typeface="Calibri"/>
              </a:rPr>
              <a:t> </a:t>
            </a:r>
            <a:r>
              <a:t/>
            </a:r>
            <a:br/>
            <a:r>
              <a:rPr lang="hu-HU" sz="3300" b="0" strike="noStrike" spc="-1">
                <a:solidFill>
                  <a:srgbClr val="FFFFFF"/>
                </a:solidFill>
                <a:latin typeface="Calibri"/>
              </a:rPr>
              <a:t>Index scan a megadott tábla megadott indexén INDEX(tábla indexnév)</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INDEX_DESC</a:t>
            </a:r>
            <a:r>
              <a:rPr lang="hu-HU" sz="3300" b="0" strike="noStrike" spc="-1">
                <a:solidFill>
                  <a:srgbClr val="FFFFFF"/>
                </a:solidFill>
                <a:latin typeface="Calibri"/>
              </a:rPr>
              <a:t> </a:t>
            </a:r>
            <a:r>
              <a:t/>
            </a:r>
            <a:br/>
            <a:r>
              <a:rPr lang="hu-HU" sz="3300" b="0" strike="noStrike" spc="-1">
                <a:solidFill>
                  <a:srgbClr val="FFFFFF"/>
                </a:solidFill>
                <a:latin typeface="Calibri"/>
              </a:rPr>
              <a:t>csökkenő sorrendű index scan</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INDEX_FFS</a:t>
            </a:r>
            <a:r>
              <a:rPr lang="hu-HU" sz="3300" b="0" strike="noStrike" spc="-1">
                <a:solidFill>
                  <a:srgbClr val="FFFFFF"/>
                </a:solidFill>
                <a:latin typeface="Calibri"/>
              </a:rPr>
              <a:t> </a:t>
            </a:r>
            <a:r>
              <a:t/>
            </a:r>
            <a:br/>
            <a:r>
              <a:rPr lang="hu-HU" sz="3300" b="0" strike="noStrike" spc="-1">
                <a:solidFill>
                  <a:srgbClr val="FFFFFF"/>
                </a:solidFill>
                <a:latin typeface="Calibri"/>
              </a:rPr>
              <a:t>index fast full scan</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INDEX_SS</a:t>
            </a:r>
            <a:r>
              <a:t/>
            </a:r>
            <a:br/>
            <a:r>
              <a:rPr lang="hu-HU" sz="3300" b="0" strike="noStrike" spc="-1">
                <a:solidFill>
                  <a:srgbClr val="FFFFFF"/>
                </a:solidFill>
                <a:latin typeface="Calibri"/>
              </a:rPr>
              <a:t>index skip scan</a:t>
            </a:r>
          </a:p>
          <a:p>
            <a:pPr>
              <a:lnSpc>
                <a:spcPct val="90000"/>
              </a:lnSpc>
              <a:spcBef>
                <a:spcPts val="1191"/>
              </a:spcBef>
            </a:pPr>
            <a:endParaRPr lang="hu-HU" sz="3300" b="0" strike="noStrike" spc="-1">
              <a:solidFill>
                <a:srgbClr val="FFFFFF"/>
              </a:solidFill>
              <a:latin typeface="Calibri"/>
            </a:endParaRPr>
          </a:p>
        </p:txBody>
      </p:sp>
      <p:sp>
        <p:nvSpPr>
          <p:cNvPr id="48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8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C2897E6-9359-442F-B79C-2FF3CF1CF6F8}" type="slidenum">
              <a:rPr lang="hu-HU" sz="1400" b="0" strike="noStrike" spc="-1">
                <a:solidFill>
                  <a:srgbClr val="8B8B8B"/>
                </a:solidFill>
                <a:latin typeface="Garamond"/>
              </a:rPr>
              <a:t>51</a:t>
            </a:fld>
            <a:endParaRPr lang="hu-HU" sz="1400" b="0" strike="noStrike" spc="-1">
              <a:latin typeface="Times New Roman"/>
            </a:endParaRPr>
          </a:p>
        </p:txBody>
      </p:sp>
    </p:spTree>
    <p:extLst>
      <p:ext uri="{BB962C8B-B14F-4D97-AF65-F5344CB8AC3E}">
        <p14:creationId xmlns:p14="http://schemas.microsoft.com/office/powerpoint/2010/main" val="39404246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Leggyakoribb hintek</a:t>
            </a:r>
            <a:endParaRPr lang="hu-HU" sz="4800" b="0" strike="noStrike" spc="-1">
              <a:solidFill>
                <a:srgbClr val="000000"/>
              </a:solidFill>
              <a:latin typeface="Garamond"/>
            </a:endParaRPr>
          </a:p>
        </p:txBody>
      </p:sp>
      <p:sp>
        <p:nvSpPr>
          <p:cNvPr id="484"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INDEX_JOIN</a:t>
            </a:r>
            <a:r>
              <a:rPr lang="hu-HU" sz="3300" b="0" strike="noStrike" spc="-1">
                <a:solidFill>
                  <a:srgbClr val="FFFFFF"/>
                </a:solidFill>
                <a:latin typeface="Calibri"/>
              </a:rPr>
              <a:t> </a:t>
            </a:r>
            <a:r>
              <a:t/>
            </a:r>
            <a:br/>
            <a:r>
              <a:rPr lang="hu-HU" sz="3300" b="0" strike="noStrike" spc="-1">
                <a:solidFill>
                  <a:srgbClr val="FFFFFF"/>
                </a:solidFill>
                <a:latin typeface="Calibri"/>
              </a:rPr>
              <a:t>index join scan a megadott indexek összekapcsolásával</a:t>
            </a:r>
            <a:r>
              <a:t/>
            </a:r>
            <a:br/>
            <a:r>
              <a:rPr lang="hu-HU" sz="3300" b="0" strike="noStrike" spc="-1">
                <a:solidFill>
                  <a:srgbClr val="FFFFFF"/>
                </a:solidFill>
                <a:latin typeface="Calibri"/>
              </a:rPr>
              <a:t>INDEX_JOIN(tábla indexnév1 indexnév2)</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FULL</a:t>
            </a:r>
            <a:r>
              <a:t/>
            </a:r>
            <a:br/>
            <a:r>
              <a:rPr lang="hu-HU" sz="3300" b="0" strike="noStrike" spc="-1">
                <a:solidFill>
                  <a:srgbClr val="FFFFFF"/>
                </a:solidFill>
                <a:latin typeface="Calibri"/>
              </a:rPr>
              <a:t>full table scan a megadott táblára</a:t>
            </a:r>
          </a:p>
        </p:txBody>
      </p:sp>
      <p:sp>
        <p:nvSpPr>
          <p:cNvPr id="48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8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74E179F2-B3D5-4C94-B07E-4F82D247A02E}" type="slidenum">
              <a:rPr lang="hu-HU" sz="1400" b="0" strike="noStrike" spc="-1">
                <a:solidFill>
                  <a:srgbClr val="8B8B8B"/>
                </a:solidFill>
                <a:latin typeface="Garamond"/>
              </a:rPr>
              <a:t>52</a:t>
            </a:fld>
            <a:endParaRPr lang="hu-HU" sz="1400" b="0" strike="noStrike" spc="-1">
              <a:latin typeface="Times New Roman"/>
            </a:endParaRPr>
          </a:p>
        </p:txBody>
      </p:sp>
    </p:spTree>
    <p:extLst>
      <p:ext uri="{BB962C8B-B14F-4D97-AF65-F5344CB8AC3E}">
        <p14:creationId xmlns:p14="http://schemas.microsoft.com/office/powerpoint/2010/main" val="13706234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Leggyakoribb hintek</a:t>
            </a:r>
            <a:endParaRPr lang="hu-HU" sz="4800" b="0" strike="noStrike" spc="-1">
              <a:solidFill>
                <a:srgbClr val="000000"/>
              </a:solidFill>
              <a:latin typeface="Garamond"/>
            </a:endParaRPr>
          </a:p>
        </p:txBody>
      </p:sp>
      <p:sp>
        <p:nvSpPr>
          <p:cNvPr id="488" name="TextShape 2"/>
          <p:cNvSpPr txBox="1"/>
          <p:nvPr/>
        </p:nvSpPr>
        <p:spPr>
          <a:xfrm>
            <a:off x="838080" y="2118600"/>
            <a:ext cx="10513800" cy="405936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USE_NL</a:t>
            </a:r>
            <a:r>
              <a:rPr lang="hu-HU" sz="3300" b="0" strike="noStrike" spc="-1">
                <a:solidFill>
                  <a:srgbClr val="FFFFFF"/>
                </a:solidFill>
                <a:latin typeface="Calibri"/>
              </a:rPr>
              <a:t> </a:t>
            </a:r>
            <a:r>
              <a:t/>
            </a:r>
            <a:br/>
            <a:r>
              <a:rPr lang="hu-HU" sz="3300" b="0" strike="noStrike" spc="-1">
                <a:solidFill>
                  <a:srgbClr val="FFFFFF"/>
                </a:solidFill>
                <a:latin typeface="Calibri"/>
              </a:rPr>
              <a:t>nested loop join, ahol a megadott tábla lesz a belső</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USE_MERGE</a:t>
            </a:r>
            <a:r>
              <a:rPr lang="hu-HU" sz="3300" b="0" strike="noStrike" spc="-1">
                <a:solidFill>
                  <a:srgbClr val="FFFFFF"/>
                </a:solidFill>
                <a:latin typeface="Calibri"/>
              </a:rPr>
              <a:t> </a:t>
            </a:r>
            <a:r>
              <a:t/>
            </a:r>
            <a:br/>
            <a:r>
              <a:rPr lang="hu-HU" sz="3300" b="0" strike="noStrike" spc="-1">
                <a:solidFill>
                  <a:srgbClr val="FFFFFF"/>
                </a:solidFill>
                <a:latin typeface="Calibri"/>
              </a:rPr>
              <a:t>sort-merge join </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USE_HASH </a:t>
            </a:r>
            <a:r>
              <a:t/>
            </a:r>
            <a:br/>
            <a:r>
              <a:rPr lang="hu-HU" sz="3300" b="0" strike="noStrike" spc="-1">
                <a:solidFill>
                  <a:srgbClr val="FFFFFF"/>
                </a:solidFill>
                <a:latin typeface="Calibri"/>
              </a:rPr>
              <a:t>hash join</a:t>
            </a:r>
          </a:p>
          <a:p>
            <a:pPr>
              <a:lnSpc>
                <a:spcPct val="90000"/>
              </a:lnSpc>
              <a:spcBef>
                <a:spcPts val="1191"/>
              </a:spcBef>
            </a:pPr>
            <a:endParaRPr lang="hu-HU" sz="3300" b="0" strike="noStrike" spc="-1">
              <a:solidFill>
                <a:srgbClr val="FFFFFF"/>
              </a:solidFill>
              <a:latin typeface="Calibri"/>
            </a:endParaRPr>
          </a:p>
        </p:txBody>
      </p:sp>
      <p:sp>
        <p:nvSpPr>
          <p:cNvPr id="48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9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5ED33A86-A852-4CB3-9C80-68ED2B27B99B}" type="slidenum">
              <a:rPr lang="hu-HU" sz="1400" b="0" strike="noStrike" spc="-1">
                <a:solidFill>
                  <a:srgbClr val="8B8B8B"/>
                </a:solidFill>
                <a:latin typeface="Garamond"/>
              </a:rPr>
              <a:t>53</a:t>
            </a:fld>
            <a:endParaRPr lang="hu-HU" sz="1400" b="0" strike="noStrike" spc="-1">
              <a:latin typeface="Times New Roman"/>
            </a:endParaRPr>
          </a:p>
        </p:txBody>
      </p:sp>
    </p:spTree>
    <p:extLst>
      <p:ext uri="{BB962C8B-B14F-4D97-AF65-F5344CB8AC3E}">
        <p14:creationId xmlns:p14="http://schemas.microsoft.com/office/powerpoint/2010/main" val="249470509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Leggyakoribb hintek</a:t>
            </a:r>
            <a:endParaRPr lang="hu-HU" sz="4800" b="0" strike="noStrike" spc="-1">
              <a:solidFill>
                <a:srgbClr val="000000"/>
              </a:solidFill>
              <a:latin typeface="Garamond"/>
            </a:endParaRPr>
          </a:p>
        </p:txBody>
      </p:sp>
      <p:sp>
        <p:nvSpPr>
          <p:cNvPr id="492" name="TextShape 2"/>
          <p:cNvSpPr txBox="1"/>
          <p:nvPr/>
        </p:nvSpPr>
        <p:spPr>
          <a:xfrm>
            <a:off x="838080" y="2118600"/>
            <a:ext cx="10513800" cy="4059360"/>
          </a:xfrm>
          <a:prstGeom prst="rect">
            <a:avLst/>
          </a:prstGeom>
          <a:noFill/>
          <a:ln>
            <a:noFill/>
          </a:ln>
        </p:spPr>
        <p:txBody>
          <a:bodyPr lIns="108720" tIns="54360" rIns="108720" bIns="54360">
            <a:normAutofit fontScale="92500" lnSpcReduction="10000"/>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ORDERED</a:t>
            </a:r>
            <a:r>
              <a:rPr lang="hu-HU" sz="3300" b="0" strike="noStrike" spc="-1">
                <a:solidFill>
                  <a:srgbClr val="FFFFFF"/>
                </a:solidFill>
                <a:latin typeface="Calibri"/>
              </a:rPr>
              <a:t> </a:t>
            </a:r>
            <a:r>
              <a:t/>
            </a:r>
            <a:br/>
            <a:r>
              <a:rPr lang="hu-HU" sz="3300" b="0" strike="noStrike" spc="-1">
                <a:solidFill>
                  <a:srgbClr val="FFFFFF"/>
                </a:solidFill>
                <a:latin typeface="Calibri"/>
              </a:rPr>
              <a:t>Olyan sorrendben végezze az összekapcsolást, amilyen sorrendben a FROM-ban szerepel (nincs paramétere!)</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LEADING</a:t>
            </a:r>
            <a:r>
              <a:rPr lang="hu-HU" sz="3300" b="0" strike="noStrike" spc="-1">
                <a:solidFill>
                  <a:srgbClr val="FFFFFF"/>
                </a:solidFill>
                <a:latin typeface="Calibri"/>
              </a:rPr>
              <a:t> </a:t>
            </a:r>
            <a:r>
              <a:t/>
            </a:r>
            <a:br/>
            <a:r>
              <a:rPr lang="hu-HU" sz="3300" b="0" strike="noStrike" spc="-1">
                <a:solidFill>
                  <a:srgbClr val="FFFFFF"/>
                </a:solidFill>
                <a:latin typeface="Calibri"/>
              </a:rPr>
              <a:t>Mely táblákkal kezdje az összekapcsolást (paraméterként megadható táblasorrend).</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Ha mindkettőt megadjuk, az ORDERED hint felülbírálja a LEADING hintet.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Az Oracle inkább a LEADING-et javasolja, mivel rugalmasabb.</a:t>
            </a:r>
          </a:p>
          <a:p>
            <a:endParaRPr lang="hu-HU" sz="2900" b="0" strike="noStrike" spc="-1">
              <a:solidFill>
                <a:srgbClr val="FFFFFF"/>
              </a:solidFill>
              <a:latin typeface="Calibri"/>
            </a:endParaRPr>
          </a:p>
          <a:p>
            <a:pPr>
              <a:lnSpc>
                <a:spcPct val="90000"/>
              </a:lnSpc>
              <a:spcBef>
                <a:spcPts val="1191"/>
              </a:spcBef>
            </a:pPr>
            <a:endParaRPr lang="hu-HU" sz="2900" b="0" strike="noStrike" spc="-1">
              <a:solidFill>
                <a:srgbClr val="FFFFFF"/>
              </a:solidFill>
              <a:latin typeface="Calibri"/>
            </a:endParaRPr>
          </a:p>
        </p:txBody>
      </p:sp>
      <p:sp>
        <p:nvSpPr>
          <p:cNvPr id="49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9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D89AC73D-3DEB-4C55-94BA-13C4F18CAC95}" type="slidenum">
              <a:rPr lang="hu-HU" sz="1400" b="0" strike="noStrike" spc="-1">
                <a:solidFill>
                  <a:srgbClr val="8B8B8B"/>
                </a:solidFill>
                <a:latin typeface="Garamond"/>
              </a:rPr>
              <a:t>54</a:t>
            </a:fld>
            <a:endParaRPr lang="hu-HU" sz="1400" b="0" strike="noStrike" spc="-1">
              <a:latin typeface="Times New Roman"/>
            </a:endParaRPr>
          </a:p>
        </p:txBody>
      </p:sp>
    </p:spTree>
    <p:extLst>
      <p:ext uri="{BB962C8B-B14F-4D97-AF65-F5344CB8AC3E}">
        <p14:creationId xmlns:p14="http://schemas.microsoft.com/office/powerpoint/2010/main" val="7159728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Leggyakoribb hintek</a:t>
            </a:r>
            <a:endParaRPr lang="hu-HU" sz="4800" b="0" strike="noStrike" spc="-1">
              <a:solidFill>
                <a:srgbClr val="000000"/>
              </a:solidFill>
              <a:latin typeface="Garamond"/>
            </a:endParaRPr>
          </a:p>
        </p:txBody>
      </p:sp>
      <p:sp>
        <p:nvSpPr>
          <p:cNvPr id="496" name="TextShape 2"/>
          <p:cNvSpPr txBox="1"/>
          <p:nvPr/>
        </p:nvSpPr>
        <p:spPr>
          <a:xfrm>
            <a:off x="838080" y="2118600"/>
            <a:ext cx="10513800" cy="405936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FIRST_ROWS</a:t>
            </a:r>
            <a:r>
              <a:rPr lang="hu-HU" sz="3300" b="0" strike="noStrike" spc="-1">
                <a:solidFill>
                  <a:srgbClr val="FFFFFF"/>
                </a:solidFill>
                <a:latin typeface="Calibri"/>
              </a:rPr>
              <a:t> </a:t>
            </a:r>
            <a:r>
              <a:t/>
            </a:r>
            <a:br/>
            <a:r>
              <a:rPr lang="hu-HU" sz="3300" b="0" strike="noStrike" spc="-1">
                <a:solidFill>
                  <a:srgbClr val="FFFFFF"/>
                </a:solidFill>
                <a:latin typeface="Calibri"/>
              </a:rPr>
              <a:t>válaszidőre optimalizál: az első n db sort a lehető leggyorsabban állítsa elő</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ALL_ROWS</a:t>
            </a:r>
            <a:r>
              <a:rPr lang="hu-HU" sz="3300" b="0" strike="noStrike" spc="-1">
                <a:solidFill>
                  <a:srgbClr val="FFFFFF"/>
                </a:solidFill>
                <a:latin typeface="Calibri"/>
              </a:rPr>
              <a:t> </a:t>
            </a:r>
            <a:r>
              <a:t/>
            </a:r>
            <a:br/>
            <a:r>
              <a:rPr lang="hu-HU" sz="3300" b="0" strike="noStrike" spc="-1">
                <a:solidFill>
                  <a:srgbClr val="FFFFFF"/>
                </a:solidFill>
                <a:latin typeface="Calibri"/>
              </a:rPr>
              <a:t>erőforrás felhasználásra optimalizál: összességében legyen kis költségű</a:t>
            </a:r>
          </a:p>
          <a:p>
            <a:pPr>
              <a:lnSpc>
                <a:spcPct val="90000"/>
              </a:lnSpc>
              <a:spcBef>
                <a:spcPts val="1191"/>
              </a:spcBef>
            </a:pPr>
            <a:endParaRPr lang="hu-HU" sz="3300" b="0" strike="noStrike" spc="-1">
              <a:solidFill>
                <a:srgbClr val="FFFFFF"/>
              </a:solidFill>
              <a:latin typeface="Calibri"/>
            </a:endParaRPr>
          </a:p>
        </p:txBody>
      </p:sp>
      <p:sp>
        <p:nvSpPr>
          <p:cNvPr id="49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9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8429CD94-953F-400B-9B12-493B80023AC3}" type="slidenum">
              <a:rPr lang="hu-HU" sz="1400" b="0" strike="noStrike" spc="-1">
                <a:solidFill>
                  <a:srgbClr val="8B8B8B"/>
                </a:solidFill>
                <a:latin typeface="Garamond"/>
              </a:rPr>
              <a:t>55</a:t>
            </a:fld>
            <a:endParaRPr lang="hu-HU" sz="1400" b="0" strike="noStrike" spc="-1">
              <a:latin typeface="Times New Roman"/>
            </a:endParaRPr>
          </a:p>
        </p:txBody>
      </p:sp>
    </p:spTree>
    <p:extLst>
      <p:ext uri="{BB962C8B-B14F-4D97-AF65-F5344CB8AC3E}">
        <p14:creationId xmlns:p14="http://schemas.microsoft.com/office/powerpoint/2010/main" val="12699468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Leggyakoribb hintek</a:t>
            </a:r>
            <a:endParaRPr lang="hu-HU" sz="4800" b="0" strike="noStrike" spc="-1">
              <a:solidFill>
                <a:srgbClr val="000000"/>
              </a:solidFill>
              <a:latin typeface="Garamond"/>
            </a:endParaRPr>
          </a:p>
        </p:txBody>
      </p:sp>
      <p:sp>
        <p:nvSpPr>
          <p:cNvPr id="500" name="TextShape 2"/>
          <p:cNvSpPr txBox="1"/>
          <p:nvPr/>
        </p:nvSpPr>
        <p:spPr>
          <a:xfrm>
            <a:off x="838080" y="2118600"/>
            <a:ext cx="10513800" cy="405936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UNNEST</a:t>
            </a:r>
            <a:r>
              <a:rPr lang="hu-HU" sz="3300" b="0" strike="noStrike" spc="-1">
                <a:solidFill>
                  <a:srgbClr val="FFFFFF"/>
                </a:solidFill>
                <a:latin typeface="Calibri"/>
              </a:rPr>
              <a:t> </a:t>
            </a:r>
            <a:r>
              <a:t/>
            </a:r>
            <a:br/>
            <a:r>
              <a:rPr lang="hu-HU" sz="3300" b="0" strike="noStrike" spc="-1">
                <a:solidFill>
                  <a:srgbClr val="FFFFFF"/>
                </a:solidFill>
                <a:latin typeface="Calibri"/>
              </a:rPr>
              <a:t>az allekérdezést „olvassza be” az őt tartalmazó lekérdezésbe, és a CBO ennek megfelelően válasszon access path-okat és join módszereket</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NO_UNNEST</a:t>
            </a:r>
            <a:endParaRPr lang="hu-HU" sz="3300" b="0" strike="noStrike" spc="-1">
              <a:solidFill>
                <a:srgbClr val="FFFFFF"/>
              </a:solidFill>
              <a:latin typeface="Calibri"/>
            </a:endParaRP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NO_QUERY_TRANSFORMATION</a:t>
            </a:r>
            <a:r>
              <a:t/>
            </a:r>
            <a:br/>
            <a:r>
              <a:rPr lang="hu-HU" sz="3300" b="0" strike="noStrike" spc="-1">
                <a:solidFill>
                  <a:srgbClr val="FFFFFF"/>
                </a:solidFill>
                <a:latin typeface="Calibri"/>
              </a:rPr>
              <a:t>semmilyen transzformációt ne végezzen</a:t>
            </a:r>
          </a:p>
          <a:p>
            <a:pPr>
              <a:lnSpc>
                <a:spcPct val="90000"/>
              </a:lnSpc>
              <a:spcBef>
                <a:spcPts val="1191"/>
              </a:spcBef>
            </a:pPr>
            <a:endParaRPr lang="hu-HU" sz="3300" b="0" strike="noStrike" spc="-1">
              <a:solidFill>
                <a:srgbClr val="FFFFFF"/>
              </a:solidFill>
              <a:latin typeface="Calibri"/>
            </a:endParaRPr>
          </a:p>
        </p:txBody>
      </p:sp>
      <p:sp>
        <p:nvSpPr>
          <p:cNvPr id="50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50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706563F5-895C-4E93-AEF1-E4DFE6EEDF97}" type="slidenum">
              <a:rPr lang="hu-HU" sz="1400" b="0" strike="noStrike" spc="-1">
                <a:solidFill>
                  <a:srgbClr val="8B8B8B"/>
                </a:solidFill>
                <a:latin typeface="Garamond"/>
              </a:rPr>
              <a:t>56</a:t>
            </a:fld>
            <a:endParaRPr lang="hu-HU" sz="1400" b="0" strike="noStrike" spc="-1">
              <a:latin typeface="Times New Roman"/>
            </a:endParaRPr>
          </a:p>
        </p:txBody>
      </p:sp>
    </p:spTree>
    <p:extLst>
      <p:ext uri="{BB962C8B-B14F-4D97-AF65-F5344CB8AC3E}">
        <p14:creationId xmlns:p14="http://schemas.microsoft.com/office/powerpoint/2010/main" val="8251719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a:solidFill>
                  <a:srgbClr val="FFFFFF"/>
                </a:solidFill>
                <a:latin typeface="Open Sans"/>
              </a:rPr>
              <a:t>Leggyakoribb hintek</a:t>
            </a:r>
            <a:endParaRPr lang="hu-HU" sz="4800" b="0" strike="noStrike" spc="-1" dirty="0">
              <a:solidFill>
                <a:srgbClr val="000000"/>
              </a:solidFill>
              <a:latin typeface="Garamond"/>
            </a:endParaRPr>
          </a:p>
        </p:txBody>
      </p:sp>
      <p:sp>
        <p:nvSpPr>
          <p:cNvPr id="504" name="TextShape 2"/>
          <p:cNvSpPr txBox="1"/>
          <p:nvPr/>
        </p:nvSpPr>
        <p:spPr>
          <a:xfrm>
            <a:off x="838080" y="2118600"/>
            <a:ext cx="10513800" cy="405936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MATERIALIZE </a:t>
            </a:r>
            <a:r>
              <a:t/>
            </a:r>
            <a:br/>
            <a:r>
              <a:rPr lang="hu-HU" sz="3300" b="0" strike="noStrike" spc="-1">
                <a:solidFill>
                  <a:srgbClr val="FFFFFF"/>
                </a:solidFill>
                <a:latin typeface="Calibri"/>
              </a:rPr>
              <a:t>az allekérdezésből készítsen ideiglenes táblát</a:t>
            </a:r>
          </a:p>
          <a:p>
            <a:pPr marL="272160" indent="-271800">
              <a:lnSpc>
                <a:spcPct val="90000"/>
              </a:lnSpc>
              <a:spcBef>
                <a:spcPts val="1191"/>
              </a:spcBef>
              <a:buClr>
                <a:srgbClr val="FFFFFF"/>
              </a:buClr>
              <a:buFont typeface="Arial"/>
              <a:buChar char="•"/>
            </a:pPr>
            <a:r>
              <a:rPr lang="hu-HU" sz="3300" b="1" strike="noStrike" spc="-1">
                <a:solidFill>
                  <a:srgbClr val="FFFFFF"/>
                </a:solidFill>
                <a:latin typeface="Calibri"/>
              </a:rPr>
              <a:t>INLINE</a:t>
            </a:r>
            <a:r>
              <a:t/>
            </a:r>
            <a:br/>
            <a:r>
              <a:rPr lang="hu-HU" sz="3300" b="0" strike="noStrike" spc="-1">
                <a:solidFill>
                  <a:srgbClr val="FFFFFF"/>
                </a:solidFill>
                <a:latin typeface="Calibri"/>
              </a:rPr>
              <a:t>az előző ellentéte</a:t>
            </a:r>
          </a:p>
        </p:txBody>
      </p:sp>
      <p:sp>
        <p:nvSpPr>
          <p:cNvPr id="50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dirty="0">
                <a:solidFill>
                  <a:srgbClr val="8B8B8B"/>
                </a:solidFill>
                <a:latin typeface="Garamond"/>
              </a:rPr>
              <a:t>2019/20 tavasz</a:t>
            </a:r>
            <a:endParaRPr lang="hu-HU" sz="1400" b="0" strike="noStrike" spc="-1" dirty="0">
              <a:latin typeface="Times New Roman"/>
            </a:endParaRPr>
          </a:p>
        </p:txBody>
      </p:sp>
      <p:sp>
        <p:nvSpPr>
          <p:cNvPr id="50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27F9C01-1B6D-4BAB-A1A3-5DB35416AB6A}" type="slidenum">
              <a:rPr lang="hu-HU" sz="1400" b="0" strike="noStrike" spc="-1">
                <a:solidFill>
                  <a:srgbClr val="8B8B8B"/>
                </a:solidFill>
                <a:latin typeface="Garamond"/>
              </a:rPr>
              <a:t>57</a:t>
            </a:fld>
            <a:endParaRPr lang="hu-HU" sz="1400" b="0" strike="noStrike" spc="-1" dirty="0">
              <a:latin typeface="Times New Roman"/>
            </a:endParaRPr>
          </a:p>
        </p:txBody>
      </p:sp>
    </p:spTree>
    <p:extLst>
      <p:ext uri="{BB962C8B-B14F-4D97-AF65-F5344CB8AC3E}">
        <p14:creationId xmlns:p14="http://schemas.microsoft.com/office/powerpoint/2010/main" val="33366282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Statisztikák</a:t>
            </a:r>
            <a:endParaRPr lang="hu-HU" sz="4800" b="0" strike="noStrike" spc="-1">
              <a:solidFill>
                <a:srgbClr val="000000"/>
              </a:solidFill>
              <a:latin typeface="Garamond"/>
            </a:endParaRPr>
          </a:p>
        </p:txBody>
      </p:sp>
      <p:sp>
        <p:nvSpPr>
          <p:cNvPr id="446"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Táblákról (pl. sorok száma, blokkok száma, stb.)</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Oszlopokról (pl. különböző értékek száma (NDV) egy oszlopban, NULL-ok száma, adatok eloszlása, stb.)</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Indexekről (levél blokkok száma, famagasság, stb.)</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Rendszerről (I/O, CPU teljesítmény és kihasználtság)</a:t>
            </a:r>
          </a:p>
          <a:p>
            <a:pPr>
              <a:lnSpc>
                <a:spcPct val="90000"/>
              </a:lnSpc>
              <a:spcBef>
                <a:spcPts val="1191"/>
              </a:spcBef>
            </a:pPr>
            <a:endParaRPr lang="hu-HU" sz="3300" b="0" strike="noStrike" spc="-1">
              <a:solidFill>
                <a:srgbClr val="FFFFFF"/>
              </a:solidFill>
              <a:latin typeface="Calibri"/>
            </a:endParaRPr>
          </a:p>
        </p:txBody>
      </p:sp>
      <p:sp>
        <p:nvSpPr>
          <p:cNvPr id="44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7D607F0-85CC-4B2D-A405-BFA301CE0FD0}" type="slidenum">
              <a:rPr lang="hu-HU" sz="1400" b="0" strike="noStrike" spc="-1">
                <a:solidFill>
                  <a:srgbClr val="8B8B8B"/>
                </a:solidFill>
                <a:latin typeface="Garamond"/>
              </a:rPr>
              <a:t>58</a:t>
            </a:fld>
            <a:endParaRPr lang="hu-HU" sz="1400" b="0" strike="noStrike" spc="-1">
              <a:latin typeface="Times New Roman"/>
            </a:endParaRPr>
          </a:p>
        </p:txBody>
      </p:sp>
    </p:spTree>
    <p:extLst>
      <p:ext uri="{BB962C8B-B14F-4D97-AF65-F5344CB8AC3E}">
        <p14:creationId xmlns:p14="http://schemas.microsoft.com/office/powerpoint/2010/main" val="13646142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Hisztogramok</a:t>
            </a:r>
            <a:endParaRPr lang="hu-HU" sz="4800" b="0" strike="noStrike" spc="-1">
              <a:solidFill>
                <a:srgbClr val="000000"/>
              </a:solidFill>
              <a:latin typeface="Garamond"/>
            </a:endParaRPr>
          </a:p>
        </p:txBody>
      </p:sp>
      <p:sp>
        <p:nvSpPr>
          <p:cNvPr id="450"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 CBO alapértelmezetten egyenletes eloszlásúnak feltételezi az adatokat</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azaz az előforduló különféle értékekből kb ugyanannyi van egy oszlopban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Ha ez nem így van, akkor a join és szűrő kifejezések becslése nagyon pontatlan lehet.</a:t>
            </a:r>
          </a:p>
        </p:txBody>
      </p:sp>
      <p:sp>
        <p:nvSpPr>
          <p:cNvPr id="451"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52"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FCA4A443-4388-46A2-8D06-6A1F723C411C}" type="slidenum">
              <a:rPr lang="hu-HU" sz="1400" b="0" strike="noStrike" spc="-1">
                <a:solidFill>
                  <a:srgbClr val="8B8B8B"/>
                </a:solidFill>
                <a:latin typeface="Garamond"/>
              </a:rPr>
              <a:t>59</a:t>
            </a:fld>
            <a:endParaRPr lang="hu-HU" sz="1400" b="0" strike="noStrike" spc="-1">
              <a:latin typeface="Times New Roman"/>
            </a:endParaRPr>
          </a:p>
        </p:txBody>
      </p:sp>
    </p:spTree>
    <p:extLst>
      <p:ext uri="{BB962C8B-B14F-4D97-AF65-F5344CB8AC3E}">
        <p14:creationId xmlns:p14="http://schemas.microsoft.com/office/powerpoint/2010/main" val="27882244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icture 1"/>
          <p:cNvPicPr/>
          <p:nvPr/>
        </p:nvPicPr>
        <p:blipFill>
          <a:blip r:embed="rId2"/>
          <a:stretch/>
        </p:blipFill>
        <p:spPr>
          <a:xfrm>
            <a:off x="910800" y="1989720"/>
            <a:ext cx="10355760" cy="4105080"/>
          </a:xfrm>
          <a:prstGeom prst="rect">
            <a:avLst/>
          </a:prstGeom>
          <a:ln>
            <a:noFill/>
          </a:ln>
        </p:spPr>
      </p:pic>
      <p:sp>
        <p:nvSpPr>
          <p:cNvPr id="274" name="CustomShape 1"/>
          <p:cNvSpPr/>
          <p:nvPr/>
        </p:nvSpPr>
        <p:spPr>
          <a:xfrm>
            <a:off x="838800" y="1125360"/>
            <a:ext cx="9995760" cy="1143000"/>
          </a:xfrm>
          <a:prstGeom prst="rect">
            <a:avLst/>
          </a:prstGeom>
          <a:noFill/>
          <a:ln>
            <a:noFill/>
          </a:ln>
        </p:spPr>
        <p:style>
          <a:lnRef idx="0">
            <a:scrgbClr r="0" g="0" b="0"/>
          </a:lnRef>
          <a:fillRef idx="0">
            <a:scrgbClr r="0" g="0" b="0"/>
          </a:fillRef>
          <a:effectRef idx="0">
            <a:scrgbClr r="0" g="0" b="0"/>
          </a:effectRef>
          <a:fontRef idx="minor"/>
        </p:style>
        <p:txBody>
          <a:bodyPr lIns="108720" tIns="54360" rIns="108720" bIns="54360">
            <a:noAutofit/>
          </a:bodyPr>
          <a:lstStyle/>
          <a:p>
            <a:pPr>
              <a:lnSpc>
                <a:spcPct val="100000"/>
              </a:lnSpc>
            </a:pPr>
            <a:r>
              <a:rPr lang="hu-HU" sz="4800" b="0" strike="noStrike" spc="-1">
                <a:solidFill>
                  <a:srgbClr val="FFFFFF"/>
                </a:solidFill>
                <a:latin typeface="Open Sans"/>
              </a:rPr>
              <a:t>Shared Pool Check</a:t>
            </a:r>
            <a:endParaRPr lang="hu-HU"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Hisztogramok</a:t>
            </a:r>
            <a:endParaRPr lang="hu-HU" sz="4800" b="0" strike="noStrike" spc="-1">
              <a:solidFill>
                <a:srgbClr val="000000"/>
              </a:solidFill>
              <a:latin typeface="Garamond"/>
            </a:endParaRPr>
          </a:p>
        </p:txBody>
      </p:sp>
      <p:sp>
        <p:nvSpPr>
          <p:cNvPr id="454" name="TextShape 2"/>
          <p:cNvSpPr txBox="1"/>
          <p:nvPr/>
        </p:nvSpPr>
        <p:spPr>
          <a:xfrm>
            <a:off x="838080" y="2118600"/>
            <a:ext cx="1094544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Kb. melyik érték milyen gyakori egy oszlopban.</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Ennek ábrázolása "bucket"-ekkel</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endpoint value: a bucketben lévő legnagyobb érték</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endpoint number: a bucket egyedi azonosítója (változó a szerepe)</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Segít a pontos kardinalitás-becslésben</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kardinalitás=hány sorból fog állni az adott művelet eredményeként kapott row source</a:t>
            </a:r>
          </a:p>
        </p:txBody>
      </p:sp>
      <p:sp>
        <p:nvSpPr>
          <p:cNvPr id="45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5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E5B2F97-3837-4A31-9161-B32B36A158CF}" type="slidenum">
              <a:rPr lang="hu-HU" sz="1400" b="0" strike="noStrike" spc="-1">
                <a:solidFill>
                  <a:srgbClr val="8B8B8B"/>
                </a:solidFill>
                <a:latin typeface="Garamond"/>
              </a:rPr>
              <a:t>60</a:t>
            </a:fld>
            <a:endParaRPr lang="hu-HU" sz="1400" b="0" strike="noStrike" spc="-1">
              <a:latin typeface="Times New Roman"/>
            </a:endParaRPr>
          </a:p>
        </p:txBody>
      </p:sp>
    </p:spTree>
    <p:extLst>
      <p:ext uri="{BB962C8B-B14F-4D97-AF65-F5344CB8AC3E}">
        <p14:creationId xmlns:p14="http://schemas.microsoft.com/office/powerpoint/2010/main" val="115758302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Hisztogram típusok</a:t>
            </a:r>
            <a:endParaRPr lang="hu-HU" sz="4800" b="0" strike="noStrike" spc="-1">
              <a:solidFill>
                <a:srgbClr val="000000"/>
              </a:solidFill>
              <a:latin typeface="Garamond"/>
            </a:endParaRPr>
          </a:p>
        </p:txBody>
      </p:sp>
      <p:sp>
        <p:nvSpPr>
          <p:cNvPr id="458" name="TextShape 2"/>
          <p:cNvSpPr txBox="1"/>
          <p:nvPr/>
        </p:nvSpPr>
        <p:spPr>
          <a:xfrm>
            <a:off x="838080" y="2118600"/>
            <a:ext cx="10513800" cy="4059360"/>
          </a:xfrm>
          <a:prstGeom prst="rect">
            <a:avLst/>
          </a:prstGeom>
          <a:noFill/>
          <a:ln>
            <a:noFill/>
          </a:ln>
        </p:spPr>
        <p:txBody>
          <a:bodyPr lIns="108720" tIns="54360" rIns="108720" bIns="54360">
            <a:normAutofit fontScale="89500"/>
          </a:bodyPr>
          <a:lstStyle/>
          <a:p>
            <a:pPr marL="272160" indent="-271800">
              <a:lnSpc>
                <a:spcPct val="90000"/>
              </a:lnSpc>
              <a:spcBef>
                <a:spcPts val="1191"/>
              </a:spcBef>
              <a:buClr>
                <a:srgbClr val="FFFFFF"/>
              </a:buClr>
              <a:buFont typeface="Arial"/>
              <a:buChar char="•"/>
            </a:pPr>
            <a:r>
              <a:rPr lang="hu-HU" sz="3300" b="0" strike="noStrike" spc="-1" dirty="0" err="1">
                <a:solidFill>
                  <a:srgbClr val="FFFFFF"/>
                </a:solidFill>
                <a:latin typeface="Calibri"/>
              </a:rPr>
              <a:t>Frequency</a:t>
            </a:r>
            <a:endParaRPr lang="hu-HU" sz="3300" b="0" strike="noStrike" spc="-1" dirty="0">
              <a:solidFill>
                <a:srgbClr val="FFFFFF"/>
              </a:solidFill>
              <a:latin typeface="Calibri"/>
            </a:endParaRP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minden érték külön </a:t>
            </a:r>
            <a:r>
              <a:rPr lang="hu-HU" sz="2900" b="0" strike="noStrike" spc="-1" dirty="0" err="1" smtClean="0">
                <a:solidFill>
                  <a:srgbClr val="FFFFFF"/>
                </a:solidFill>
                <a:latin typeface="Calibri"/>
              </a:rPr>
              <a:t>bucketbe</a:t>
            </a:r>
            <a:endParaRPr lang="hu-HU" sz="2900" b="0" strike="noStrike" spc="-1" dirty="0" smtClean="0">
              <a:solidFill>
                <a:srgbClr val="FFFFFF"/>
              </a:solidFill>
              <a:latin typeface="Calibri"/>
            </a:endParaRPr>
          </a:p>
          <a:p>
            <a:pPr marL="816480" lvl="1" indent="-271800">
              <a:lnSpc>
                <a:spcPct val="90000"/>
              </a:lnSpc>
              <a:spcBef>
                <a:spcPts val="595"/>
              </a:spcBef>
              <a:buClr>
                <a:srgbClr val="FFFFFF"/>
              </a:buClr>
              <a:buFont typeface="Arial"/>
              <a:buChar char="•"/>
            </a:pPr>
            <a:r>
              <a:rPr lang="hu-HU" sz="2900" spc="-1" dirty="0" smtClean="0">
                <a:solidFill>
                  <a:srgbClr val="FFFFFF"/>
                </a:solidFill>
                <a:latin typeface="Calibri"/>
              </a:rPr>
              <a:t>az </a:t>
            </a:r>
            <a:r>
              <a:rPr lang="hu-HU" sz="2900" spc="-1" dirty="0" err="1" smtClean="0">
                <a:solidFill>
                  <a:srgbClr val="FFFFFF"/>
                </a:solidFill>
                <a:latin typeface="Calibri"/>
              </a:rPr>
              <a:t>endpoint</a:t>
            </a:r>
            <a:r>
              <a:rPr lang="hu-HU" sz="2900" spc="-1" dirty="0" smtClean="0">
                <a:solidFill>
                  <a:srgbClr val="FFFFFF"/>
                </a:solidFill>
                <a:latin typeface="Calibri"/>
              </a:rPr>
              <a:t> </a:t>
            </a:r>
            <a:r>
              <a:rPr lang="hu-HU" sz="2900" spc="-1" dirty="0" err="1" smtClean="0">
                <a:solidFill>
                  <a:srgbClr val="FFFFFF"/>
                </a:solidFill>
                <a:latin typeface="Calibri"/>
              </a:rPr>
              <a:t>number</a:t>
            </a:r>
            <a:r>
              <a:rPr lang="hu-HU" sz="2900" spc="-1" dirty="0" smtClean="0">
                <a:solidFill>
                  <a:srgbClr val="FFFFFF"/>
                </a:solidFill>
                <a:latin typeface="Calibri"/>
              </a:rPr>
              <a:t> az </a:t>
            </a:r>
            <a:r>
              <a:rPr lang="hu-HU" sz="2900" spc="-1" dirty="0" err="1" smtClean="0">
                <a:solidFill>
                  <a:srgbClr val="FFFFFF"/>
                </a:solidFill>
                <a:latin typeface="Calibri"/>
              </a:rPr>
              <a:t>endpoint</a:t>
            </a:r>
            <a:r>
              <a:rPr lang="hu-HU" sz="2900" spc="-1" dirty="0" smtClean="0">
                <a:solidFill>
                  <a:srgbClr val="FFFFFF"/>
                </a:solidFill>
                <a:latin typeface="Calibri"/>
              </a:rPr>
              <a:t> kumulatív gyakorisága</a:t>
            </a:r>
            <a:br>
              <a:rPr lang="hu-HU" sz="2900" spc="-1" dirty="0" smtClean="0">
                <a:solidFill>
                  <a:srgbClr val="FFFFFF"/>
                </a:solidFill>
                <a:latin typeface="Calibri"/>
              </a:rPr>
            </a:br>
            <a:r>
              <a:rPr lang="hu-HU" sz="2900" spc="-1" dirty="0" smtClean="0">
                <a:solidFill>
                  <a:srgbClr val="FFFFFF"/>
                </a:solidFill>
                <a:latin typeface="Calibri"/>
              </a:rPr>
              <a:t>== az összes eddigi érték hányszor fordult elő összesen</a:t>
            </a:r>
            <a:endParaRPr lang="hu-HU" sz="2900" b="0" strike="noStrike" spc="-1" dirty="0">
              <a:solidFill>
                <a:srgbClr val="FFFFFF"/>
              </a:solidFill>
              <a:latin typeface="Calibri"/>
            </a:endParaRP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Top </a:t>
            </a:r>
            <a:r>
              <a:rPr lang="hu-HU" sz="2900" b="0" strike="noStrike" spc="-1" dirty="0" err="1">
                <a:solidFill>
                  <a:srgbClr val="FFFFFF"/>
                </a:solidFill>
                <a:latin typeface="Calibri"/>
              </a:rPr>
              <a:t>frequency</a:t>
            </a:r>
            <a:r>
              <a:rPr lang="hu-HU" sz="2900" b="0" strike="noStrike" spc="-1" dirty="0">
                <a:solidFill>
                  <a:srgbClr val="FFFFFF"/>
                </a:solidFill>
                <a:latin typeface="Calibri"/>
              </a:rPr>
              <a:t>: ugyanez, csak a ritka értékeknek nincs </a:t>
            </a:r>
            <a:r>
              <a:rPr lang="hu-HU" sz="2900" b="0" strike="noStrike" spc="-1" dirty="0" err="1">
                <a:solidFill>
                  <a:srgbClr val="FFFFFF"/>
                </a:solidFill>
                <a:latin typeface="Calibri"/>
              </a:rPr>
              <a:t>bucket</a:t>
            </a:r>
            <a:endParaRPr lang="hu-HU" sz="2900" b="0" strike="noStrike" spc="-1" dirty="0">
              <a:solidFill>
                <a:srgbClr val="FFFFFF"/>
              </a:solidFill>
              <a:latin typeface="Calibri"/>
            </a:endParaRPr>
          </a:p>
          <a:p>
            <a:pPr marL="272160" indent="-271800">
              <a:lnSpc>
                <a:spcPct val="90000"/>
              </a:lnSpc>
              <a:spcBef>
                <a:spcPts val="1191"/>
              </a:spcBef>
              <a:buClr>
                <a:srgbClr val="FFFFFF"/>
              </a:buClr>
              <a:buFont typeface="Arial"/>
              <a:buChar char="•"/>
            </a:pPr>
            <a:r>
              <a:rPr lang="hu-HU" sz="3300" b="0" strike="noStrike" spc="-1" dirty="0" err="1">
                <a:solidFill>
                  <a:srgbClr val="FFFFFF"/>
                </a:solidFill>
                <a:latin typeface="Calibri"/>
              </a:rPr>
              <a:t>Height-balanced</a:t>
            </a:r>
            <a:endParaRPr lang="hu-HU" sz="3300" b="0" strike="noStrike" spc="-1" dirty="0">
              <a:solidFill>
                <a:srgbClr val="FFFFFF"/>
              </a:solidFill>
              <a:latin typeface="Calibri"/>
            </a:endParaRP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régebbi típus</a:t>
            </a: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úgy alakítja a </a:t>
            </a:r>
            <a:r>
              <a:rPr lang="hu-HU" sz="2900" b="0" strike="noStrike" spc="-1" dirty="0" err="1">
                <a:solidFill>
                  <a:srgbClr val="FFFFFF"/>
                </a:solidFill>
                <a:latin typeface="Calibri"/>
              </a:rPr>
              <a:t>bucketeket</a:t>
            </a:r>
            <a:r>
              <a:rPr lang="hu-HU" sz="2900" b="0" strike="noStrike" spc="-1" dirty="0">
                <a:solidFill>
                  <a:srgbClr val="FFFFFF"/>
                </a:solidFill>
                <a:latin typeface="Calibri"/>
              </a:rPr>
              <a:t>, hogy mindegyikbe közel ugyanannyi rekord essen (de aztán az azonos </a:t>
            </a:r>
            <a:r>
              <a:rPr lang="hu-HU" sz="2900" b="0" strike="noStrike" spc="-1" dirty="0" err="1">
                <a:solidFill>
                  <a:srgbClr val="FFFFFF"/>
                </a:solidFill>
                <a:latin typeface="Calibri"/>
              </a:rPr>
              <a:t>endpointtal</a:t>
            </a:r>
            <a:r>
              <a:rPr lang="hu-HU" sz="2900" b="0" strike="noStrike" spc="-1" dirty="0">
                <a:solidFill>
                  <a:srgbClr val="FFFFFF"/>
                </a:solidFill>
                <a:latin typeface="Calibri"/>
              </a:rPr>
              <a:t> rendelkezőket összevonja</a:t>
            </a:r>
            <a:r>
              <a:rPr lang="hu-HU" sz="2900" b="0" strike="noStrike" spc="-1" dirty="0" smtClean="0">
                <a:solidFill>
                  <a:srgbClr val="FFFFFF"/>
                </a:solidFill>
                <a:latin typeface="Calibri"/>
              </a:rPr>
              <a:t>)</a:t>
            </a:r>
            <a:endParaRPr lang="hu-HU" sz="2900" b="0" strike="noStrike" spc="-1" dirty="0">
              <a:solidFill>
                <a:srgbClr val="FFFFFF"/>
              </a:solidFill>
              <a:latin typeface="Calibri"/>
            </a:endParaRPr>
          </a:p>
        </p:txBody>
      </p:sp>
      <p:sp>
        <p:nvSpPr>
          <p:cNvPr id="4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91F324-43CE-45A2-9D26-22A36E18B9CC}" type="slidenum">
              <a:rPr lang="hu-HU" sz="1400" b="0" strike="noStrike" spc="-1">
                <a:solidFill>
                  <a:srgbClr val="8B8B8B"/>
                </a:solidFill>
                <a:latin typeface="Garamond"/>
              </a:rPr>
              <a:t>61</a:t>
            </a:fld>
            <a:endParaRPr lang="hu-HU" sz="1400" b="0" strike="noStrike" spc="-1">
              <a:latin typeface="Times New Roman"/>
            </a:endParaRPr>
          </a:p>
        </p:txBody>
      </p:sp>
    </p:spTree>
    <p:extLst>
      <p:ext uri="{BB962C8B-B14F-4D97-AF65-F5344CB8AC3E}">
        <p14:creationId xmlns:p14="http://schemas.microsoft.com/office/powerpoint/2010/main" val="192252542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Frequency hisztogram</a:t>
            </a:r>
            <a:endParaRPr lang="hu-HU" sz="4800" b="0" strike="noStrike" spc="-1">
              <a:solidFill>
                <a:srgbClr val="000000"/>
              </a:solidFill>
              <a:latin typeface="Garamond"/>
            </a:endParaRPr>
          </a:p>
        </p:txBody>
      </p:sp>
      <p:sp>
        <p:nvSpPr>
          <p:cNvPr id="462" name="TextShape 2"/>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3" name="TextShape 3"/>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F63871C6-16AC-4860-AEA7-F21DAA12B5A8}" type="slidenum">
              <a:rPr lang="hu-HU" sz="1400" b="0" strike="noStrike" spc="-1">
                <a:solidFill>
                  <a:srgbClr val="8B8B8B"/>
                </a:solidFill>
                <a:latin typeface="Garamond"/>
              </a:rPr>
              <a:t>62</a:t>
            </a:fld>
            <a:endParaRPr lang="hu-HU" sz="1400" b="0" strike="noStrike" spc="-1">
              <a:latin typeface="Times New Roman"/>
            </a:endParaRPr>
          </a:p>
        </p:txBody>
      </p:sp>
      <p:pic>
        <p:nvPicPr>
          <p:cNvPr id="464" name="Picture 2" descr="Description of Figure 11-2 follows"/>
          <p:cNvPicPr/>
          <p:nvPr/>
        </p:nvPicPr>
        <p:blipFill>
          <a:blip r:embed="rId3"/>
          <a:srcRect b="38090"/>
          <a:stretch/>
        </p:blipFill>
        <p:spPr>
          <a:xfrm>
            <a:off x="3407432" y="2006280"/>
            <a:ext cx="5136046" cy="4506480"/>
          </a:xfrm>
          <a:prstGeom prst="rect">
            <a:avLst/>
          </a:prstGeom>
          <a:ln>
            <a:noFill/>
          </a:ln>
        </p:spPr>
      </p:pic>
    </p:spTree>
    <p:extLst>
      <p:ext uri="{BB962C8B-B14F-4D97-AF65-F5344CB8AC3E}">
        <p14:creationId xmlns:p14="http://schemas.microsoft.com/office/powerpoint/2010/main" val="241368494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Hisztogram típusok</a:t>
            </a:r>
            <a:endParaRPr lang="hu-HU" sz="4800" b="0" strike="noStrike" spc="-1">
              <a:solidFill>
                <a:srgbClr val="000000"/>
              </a:solidFill>
              <a:latin typeface="Garamond"/>
            </a:endParaRPr>
          </a:p>
        </p:txBody>
      </p:sp>
      <p:sp>
        <p:nvSpPr>
          <p:cNvPr id="458"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marL="272160" indent="-271800">
              <a:lnSpc>
                <a:spcPct val="90000"/>
              </a:lnSpc>
              <a:spcBef>
                <a:spcPts val="1191"/>
              </a:spcBef>
              <a:buClr>
                <a:srgbClr val="FFFFFF"/>
              </a:buClr>
              <a:buFont typeface="Arial"/>
              <a:buChar char="•"/>
            </a:pPr>
            <a:r>
              <a:rPr lang="hu-HU" sz="3300" b="0" strike="noStrike" spc="-1" dirty="0" err="1" smtClean="0">
                <a:solidFill>
                  <a:srgbClr val="FFFFFF"/>
                </a:solidFill>
                <a:latin typeface="Calibri"/>
              </a:rPr>
              <a:t>Hybrid</a:t>
            </a:r>
            <a:endParaRPr lang="hu-HU" sz="3300" b="0" strike="noStrike" spc="-1" dirty="0">
              <a:solidFill>
                <a:srgbClr val="FFFFFF"/>
              </a:solidFill>
              <a:latin typeface="Calibri"/>
            </a:endParaRPr>
          </a:p>
          <a:p>
            <a:pPr marL="816480" lvl="1" indent="-271800">
              <a:lnSpc>
                <a:spcPct val="90000"/>
              </a:lnSpc>
              <a:spcBef>
                <a:spcPts val="595"/>
              </a:spcBef>
              <a:buClr>
                <a:srgbClr val="FFFFFF"/>
              </a:buClr>
              <a:buFont typeface="Arial"/>
              <a:buChar char="•"/>
            </a:pPr>
            <a:r>
              <a:rPr lang="hu-HU" sz="2900" b="0" strike="noStrike" spc="-1" dirty="0">
                <a:solidFill>
                  <a:srgbClr val="FFFFFF"/>
                </a:solidFill>
                <a:latin typeface="Calibri"/>
              </a:rPr>
              <a:t>az előző kettő </a:t>
            </a:r>
            <a:r>
              <a:rPr lang="hu-HU" sz="2900" b="0" strike="noStrike" spc="-1" dirty="0" smtClean="0">
                <a:solidFill>
                  <a:srgbClr val="FFFFFF"/>
                </a:solidFill>
                <a:latin typeface="Calibri"/>
              </a:rPr>
              <a:t>előnyeit igyekszik egyesíteni</a:t>
            </a:r>
          </a:p>
          <a:p>
            <a:pPr marL="816480" lvl="1" indent="-271800">
              <a:lnSpc>
                <a:spcPct val="90000"/>
              </a:lnSpc>
              <a:spcBef>
                <a:spcPts val="595"/>
              </a:spcBef>
              <a:buClr>
                <a:srgbClr val="FFFFFF"/>
              </a:buClr>
              <a:buFont typeface="Arial"/>
              <a:buChar char="•"/>
            </a:pPr>
            <a:r>
              <a:rPr lang="hu-HU" sz="2900" spc="-1" dirty="0" smtClean="0">
                <a:solidFill>
                  <a:srgbClr val="FFFFFF"/>
                </a:solidFill>
                <a:latin typeface="Calibri"/>
              </a:rPr>
              <a:t>egyenlő szétosztásra törekszik, de olyan módon, hogy az azonos értékek ne legyenek megosztva több </a:t>
            </a:r>
            <a:r>
              <a:rPr lang="hu-HU" sz="2900" spc="-1" dirty="0" err="1" smtClean="0">
                <a:solidFill>
                  <a:srgbClr val="FFFFFF"/>
                </a:solidFill>
                <a:latin typeface="Calibri"/>
              </a:rPr>
              <a:t>bucket</a:t>
            </a:r>
            <a:r>
              <a:rPr lang="hu-HU" sz="2900" spc="-1" dirty="0" smtClean="0">
                <a:solidFill>
                  <a:srgbClr val="FFFFFF"/>
                </a:solidFill>
                <a:latin typeface="Calibri"/>
              </a:rPr>
              <a:t> között</a:t>
            </a:r>
            <a:endParaRPr lang="hu-HU" sz="2900" b="0" strike="noStrike" spc="-1" dirty="0">
              <a:solidFill>
                <a:srgbClr val="FFFFFF"/>
              </a:solidFill>
              <a:latin typeface="Calibri"/>
            </a:endParaRPr>
          </a:p>
        </p:txBody>
      </p:sp>
      <p:sp>
        <p:nvSpPr>
          <p:cNvPr id="4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91F324-43CE-45A2-9D26-22A36E18B9CC}" type="slidenum">
              <a:rPr lang="hu-HU" sz="1400" b="0" strike="noStrike" spc="-1">
                <a:solidFill>
                  <a:srgbClr val="8B8B8B"/>
                </a:solidFill>
                <a:latin typeface="Garamond"/>
              </a:rPr>
              <a:t>63</a:t>
            </a:fld>
            <a:endParaRPr lang="hu-HU" sz="1400" b="0" strike="noStrike" spc="-1">
              <a:latin typeface="Times New Roman"/>
            </a:endParaRPr>
          </a:p>
        </p:txBody>
      </p:sp>
    </p:spTree>
    <p:extLst>
      <p:ext uri="{BB962C8B-B14F-4D97-AF65-F5344CB8AC3E}">
        <p14:creationId xmlns:p14="http://schemas.microsoft.com/office/powerpoint/2010/main" val="33139045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err="1" smtClean="0">
                <a:solidFill>
                  <a:srgbClr val="FFFFFF"/>
                </a:solidFill>
                <a:latin typeface="Open Sans"/>
              </a:rPr>
              <a:t>Hybrid</a:t>
            </a:r>
            <a:r>
              <a:rPr lang="hu-HU" sz="4800" b="0" strike="noStrike" spc="-1" dirty="0" smtClean="0">
                <a:solidFill>
                  <a:srgbClr val="FFFFFF"/>
                </a:solidFill>
                <a:latin typeface="Open Sans"/>
              </a:rPr>
              <a:t> </a:t>
            </a:r>
            <a:r>
              <a:rPr lang="hu-HU" sz="4800" b="0" strike="noStrike" spc="-1" dirty="0">
                <a:solidFill>
                  <a:srgbClr val="FFFFFF"/>
                </a:solidFill>
                <a:latin typeface="Open Sans"/>
              </a:rPr>
              <a:t>hisztogram</a:t>
            </a:r>
            <a:endParaRPr lang="hu-HU" sz="4800" b="0" strike="noStrike" spc="-1" dirty="0">
              <a:solidFill>
                <a:srgbClr val="000000"/>
              </a:solidFill>
              <a:latin typeface="Garamond"/>
            </a:endParaRPr>
          </a:p>
        </p:txBody>
      </p:sp>
      <p:sp>
        <p:nvSpPr>
          <p:cNvPr id="462" name="TextShape 2"/>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3" name="TextShape 3"/>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F63871C6-16AC-4860-AEA7-F21DAA12B5A8}" type="slidenum">
              <a:rPr lang="hu-HU" sz="1400" b="0" strike="noStrike" spc="-1">
                <a:solidFill>
                  <a:srgbClr val="8B8B8B"/>
                </a:solidFill>
                <a:latin typeface="Garamond"/>
              </a:rPr>
              <a:t>64</a:t>
            </a:fld>
            <a:endParaRPr lang="hu-HU" sz="1400" b="0" strike="noStrike" spc="-1">
              <a:latin typeface="Times New Roman"/>
            </a:endParaRPr>
          </a:p>
        </p:txBody>
      </p:sp>
      <p:pic>
        <p:nvPicPr>
          <p:cNvPr id="4098" name="Picture 2" descr="Description of Figure 11-7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58" y="2745946"/>
            <a:ext cx="5184576" cy="30601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scription of Figure 11-8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278" y="2745946"/>
            <a:ext cx="5201928" cy="3070353"/>
          </a:xfrm>
          <a:prstGeom prst="rect">
            <a:avLst/>
          </a:prstGeom>
          <a:noFill/>
          <a:extLst>
            <a:ext uri="{909E8E84-426E-40DD-AFC4-6F175D3DCCD1}">
              <a14:hiddenFill xmlns:a14="http://schemas.microsoft.com/office/drawing/2010/main">
                <a:solidFill>
                  <a:srgbClr val="FFFFFF"/>
                </a:solidFill>
              </a14:hiddenFill>
            </a:ext>
          </a:extLst>
        </p:spPr>
      </p:pic>
      <p:sp>
        <p:nvSpPr>
          <p:cNvPr id="2" name="Jobbra nyíl 1"/>
          <p:cNvSpPr/>
          <p:nvPr/>
        </p:nvSpPr>
        <p:spPr>
          <a:xfrm>
            <a:off x="5591150" y="3995849"/>
            <a:ext cx="1003452" cy="65808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447502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spc="-1" dirty="0" smtClean="0">
                <a:solidFill>
                  <a:srgbClr val="FFFFFF"/>
                </a:solidFill>
                <a:latin typeface="Open Sans"/>
              </a:rPr>
              <a:t>Index </a:t>
            </a:r>
            <a:r>
              <a:rPr lang="hu-HU" sz="4800" spc="-1" dirty="0" err="1" smtClean="0">
                <a:solidFill>
                  <a:srgbClr val="FFFFFF"/>
                </a:solidFill>
                <a:latin typeface="Open Sans"/>
              </a:rPr>
              <a:t>c</a:t>
            </a:r>
            <a:r>
              <a:rPr lang="hu-HU" sz="4800" b="0" strike="noStrike" spc="-1" dirty="0" err="1" smtClean="0">
                <a:solidFill>
                  <a:srgbClr val="FFFFFF"/>
                </a:solidFill>
                <a:latin typeface="Open Sans"/>
              </a:rPr>
              <a:t>lustering</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factor</a:t>
            </a:r>
            <a:endParaRPr lang="hu-HU" sz="4800" b="0" strike="noStrike" spc="-1" dirty="0">
              <a:solidFill>
                <a:srgbClr val="000000"/>
              </a:solidFill>
              <a:latin typeface="Garamond"/>
            </a:endParaRPr>
          </a:p>
        </p:txBody>
      </p:sp>
      <p:sp>
        <p:nvSpPr>
          <p:cNvPr id="458"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marL="272160" indent="-271800">
              <a:lnSpc>
                <a:spcPct val="90000"/>
              </a:lnSpc>
              <a:spcBef>
                <a:spcPts val="1191"/>
              </a:spcBef>
              <a:buClr>
                <a:srgbClr val="FFFFFF"/>
              </a:buClr>
              <a:buFont typeface="Arial"/>
              <a:buChar char="•"/>
            </a:pPr>
            <a:r>
              <a:rPr lang="hu-HU" sz="3300" spc="-1" dirty="0" smtClean="0">
                <a:solidFill>
                  <a:srgbClr val="FFFFFF"/>
                </a:solidFill>
                <a:latin typeface="Calibri"/>
              </a:rPr>
              <a:t>Megmutatja, hogy a </a:t>
            </a:r>
            <a:r>
              <a:rPr lang="hu-HU" sz="3300" spc="-1" dirty="0" err="1" smtClean="0">
                <a:solidFill>
                  <a:srgbClr val="FFFFFF"/>
                </a:solidFill>
                <a:latin typeface="Calibri"/>
              </a:rPr>
              <a:t>B-fa</a:t>
            </a:r>
            <a:r>
              <a:rPr lang="hu-HU" sz="3300" spc="-1" dirty="0" smtClean="0">
                <a:solidFill>
                  <a:srgbClr val="FFFFFF"/>
                </a:solidFill>
                <a:latin typeface="Calibri"/>
              </a:rPr>
              <a:t> indexen végrehajtott </a:t>
            </a:r>
            <a:r>
              <a:rPr lang="hu-HU" sz="3300" spc="-1" dirty="0" err="1" smtClean="0">
                <a:solidFill>
                  <a:srgbClr val="FFFFFF"/>
                </a:solidFill>
                <a:latin typeface="Calibri"/>
              </a:rPr>
              <a:t>index-scan</a:t>
            </a:r>
            <a:r>
              <a:rPr lang="hu-HU" sz="3300" spc="-1" dirty="0" smtClean="0">
                <a:solidFill>
                  <a:srgbClr val="FFFFFF"/>
                </a:solidFill>
                <a:latin typeface="Calibri"/>
              </a:rPr>
              <a:t> mennyire költséges I/O szempontból</a:t>
            </a:r>
          </a:p>
          <a:p>
            <a:pPr marL="729360" lvl="1" indent="-271800">
              <a:lnSpc>
                <a:spcPct val="90000"/>
              </a:lnSpc>
              <a:spcBef>
                <a:spcPts val="1191"/>
              </a:spcBef>
              <a:buClr>
                <a:srgbClr val="FFFFFF"/>
              </a:buClr>
              <a:buFont typeface="Arial"/>
              <a:buChar char="•"/>
            </a:pPr>
            <a:r>
              <a:rPr lang="hu-HU" sz="2900" b="0" strike="noStrike" spc="-1" dirty="0" smtClean="0">
                <a:solidFill>
                  <a:srgbClr val="FFFFFF"/>
                </a:solidFill>
                <a:latin typeface="Calibri"/>
              </a:rPr>
              <a:t>Az egymás utáni index-bejegyzésekhez tartozó tábla rekordok mennyire tárolódnak közel egymáshoz az adatfájlban.</a:t>
            </a:r>
          </a:p>
          <a:p>
            <a:pPr marL="729360" lvl="1" indent="-271800">
              <a:lnSpc>
                <a:spcPct val="90000"/>
              </a:lnSpc>
              <a:spcBef>
                <a:spcPts val="1191"/>
              </a:spcBef>
              <a:buClr>
                <a:srgbClr val="FFFFFF"/>
              </a:buClr>
              <a:buFont typeface="Arial"/>
              <a:buChar char="•"/>
            </a:pPr>
            <a:r>
              <a:rPr lang="hu-HU" sz="2900" b="0" strike="noStrike" spc="-1" dirty="0" smtClean="0">
                <a:solidFill>
                  <a:srgbClr val="FFFFFF"/>
                </a:solidFill>
                <a:latin typeface="Calibri"/>
              </a:rPr>
              <a:t>Az index sorrendben történő kiolvasása során mennyit kell "ugrálni" az adatfájl blokkjai között.</a:t>
            </a:r>
            <a:endParaRPr lang="hu-HU" sz="2900" b="0" strike="noStrike" spc="-1" dirty="0">
              <a:solidFill>
                <a:srgbClr val="FFFFFF"/>
              </a:solidFill>
              <a:latin typeface="Calibri"/>
            </a:endParaRPr>
          </a:p>
        </p:txBody>
      </p:sp>
      <p:sp>
        <p:nvSpPr>
          <p:cNvPr id="4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91F324-43CE-45A2-9D26-22A36E18B9CC}" type="slidenum">
              <a:rPr lang="hu-HU" sz="1400" b="0" strike="noStrike" spc="-1">
                <a:solidFill>
                  <a:srgbClr val="8B8B8B"/>
                </a:solidFill>
                <a:latin typeface="Garamond"/>
              </a:rPr>
              <a:t>65</a:t>
            </a:fld>
            <a:endParaRPr lang="hu-HU" sz="1400" b="0" strike="noStrike" spc="-1">
              <a:latin typeface="Times New Roman"/>
            </a:endParaRPr>
          </a:p>
        </p:txBody>
      </p:sp>
    </p:spTree>
    <p:extLst>
      <p:ext uri="{BB962C8B-B14F-4D97-AF65-F5344CB8AC3E}">
        <p14:creationId xmlns:p14="http://schemas.microsoft.com/office/powerpoint/2010/main" val="280980913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spc="-1" dirty="0" smtClean="0">
                <a:solidFill>
                  <a:srgbClr val="FFFFFF"/>
                </a:solidFill>
                <a:latin typeface="Open Sans"/>
              </a:rPr>
              <a:t>Index </a:t>
            </a:r>
            <a:r>
              <a:rPr lang="hu-HU" sz="4800" spc="-1" dirty="0" err="1" smtClean="0">
                <a:solidFill>
                  <a:srgbClr val="FFFFFF"/>
                </a:solidFill>
                <a:latin typeface="Open Sans"/>
              </a:rPr>
              <a:t>c</a:t>
            </a:r>
            <a:r>
              <a:rPr lang="hu-HU" sz="4800" b="0" strike="noStrike" spc="-1" dirty="0" err="1" smtClean="0">
                <a:solidFill>
                  <a:srgbClr val="FFFFFF"/>
                </a:solidFill>
                <a:latin typeface="Open Sans"/>
              </a:rPr>
              <a:t>lustering</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factor</a:t>
            </a:r>
            <a:endParaRPr lang="hu-HU" sz="4800" b="0" strike="noStrike" spc="-1" dirty="0">
              <a:solidFill>
                <a:srgbClr val="000000"/>
              </a:solidFill>
              <a:latin typeface="Garamond"/>
            </a:endParaRPr>
          </a:p>
        </p:txBody>
      </p:sp>
      <p:sp>
        <p:nvSpPr>
          <p:cNvPr id="4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91F324-43CE-45A2-9D26-22A36E18B9CC}" type="slidenum">
              <a:rPr lang="hu-HU" sz="1400" b="0" strike="noStrike" spc="-1">
                <a:solidFill>
                  <a:srgbClr val="8B8B8B"/>
                </a:solidFill>
                <a:latin typeface="Garamond"/>
              </a:rPr>
              <a:t>66</a:t>
            </a:fld>
            <a:endParaRPr lang="hu-HU" sz="1400" b="0" strike="noStrike" spc="-1">
              <a:latin typeface="Times New Roman"/>
            </a:endParaRPr>
          </a:p>
        </p:txBody>
      </p:sp>
      <p:pic>
        <p:nvPicPr>
          <p:cNvPr id="6" name="Picture 1"/>
          <p:cNvPicPr/>
          <p:nvPr/>
        </p:nvPicPr>
        <p:blipFill>
          <a:blip r:embed="rId2"/>
          <a:stretch/>
        </p:blipFill>
        <p:spPr>
          <a:xfrm>
            <a:off x="1884011" y="2349674"/>
            <a:ext cx="8421938" cy="3096344"/>
          </a:xfrm>
          <a:prstGeom prst="rect">
            <a:avLst/>
          </a:prstGeom>
          <a:ln>
            <a:noFill/>
          </a:ln>
        </p:spPr>
      </p:pic>
    </p:spTree>
    <p:extLst>
      <p:ext uri="{BB962C8B-B14F-4D97-AF65-F5344CB8AC3E}">
        <p14:creationId xmlns:p14="http://schemas.microsoft.com/office/powerpoint/2010/main" val="222459417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spc="-1" dirty="0" smtClean="0">
                <a:solidFill>
                  <a:srgbClr val="FFFFFF"/>
                </a:solidFill>
                <a:latin typeface="Open Sans"/>
              </a:rPr>
              <a:t>Index </a:t>
            </a:r>
            <a:r>
              <a:rPr lang="hu-HU" sz="4800" spc="-1" dirty="0" err="1" smtClean="0">
                <a:solidFill>
                  <a:srgbClr val="FFFFFF"/>
                </a:solidFill>
                <a:latin typeface="Open Sans"/>
              </a:rPr>
              <a:t>c</a:t>
            </a:r>
            <a:r>
              <a:rPr lang="hu-HU" sz="4800" b="0" strike="noStrike" spc="-1" dirty="0" err="1" smtClean="0">
                <a:solidFill>
                  <a:srgbClr val="FFFFFF"/>
                </a:solidFill>
                <a:latin typeface="Open Sans"/>
              </a:rPr>
              <a:t>lustering</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factor</a:t>
            </a:r>
            <a:endParaRPr lang="hu-HU" sz="4800" b="0" strike="noStrike" spc="-1" dirty="0">
              <a:solidFill>
                <a:srgbClr val="000000"/>
              </a:solidFill>
              <a:latin typeface="Garamond"/>
            </a:endParaRPr>
          </a:p>
        </p:txBody>
      </p:sp>
      <p:sp>
        <p:nvSpPr>
          <p:cNvPr id="458" name="TextShape 2"/>
          <p:cNvSpPr txBox="1"/>
          <p:nvPr/>
        </p:nvSpPr>
        <p:spPr>
          <a:xfrm>
            <a:off x="838080" y="2118600"/>
            <a:ext cx="11161782" cy="4421700"/>
          </a:xfrm>
          <a:prstGeom prst="rect">
            <a:avLst/>
          </a:prstGeom>
          <a:noFill/>
          <a:ln>
            <a:noFill/>
          </a:ln>
        </p:spPr>
        <p:txBody>
          <a:bodyPr lIns="108720" tIns="54360" rIns="108720" bIns="54360">
            <a:normAutofit fontScale="97000"/>
          </a:bodyPr>
          <a:lstStyle/>
          <a:p>
            <a:pPr marL="272160" indent="-271800">
              <a:lnSpc>
                <a:spcPct val="90000"/>
              </a:lnSpc>
              <a:spcBef>
                <a:spcPts val="1191"/>
              </a:spcBef>
              <a:buClr>
                <a:srgbClr val="FFFFFF"/>
              </a:buClr>
              <a:buFont typeface="Arial"/>
              <a:buChar char="•"/>
            </a:pPr>
            <a:r>
              <a:rPr lang="hu-HU" sz="2800" spc="-1" dirty="0" smtClean="0">
                <a:solidFill>
                  <a:srgbClr val="FFFFFF"/>
                </a:solidFill>
                <a:latin typeface="Calibri"/>
              </a:rPr>
              <a:t>Alacsony </a:t>
            </a:r>
            <a:r>
              <a:rPr lang="hu-HU" sz="2800" spc="-1" dirty="0" err="1" smtClean="0">
                <a:solidFill>
                  <a:srgbClr val="FFFFFF"/>
                </a:solidFill>
                <a:latin typeface="Calibri"/>
              </a:rPr>
              <a:t>clustering</a:t>
            </a:r>
            <a:r>
              <a:rPr lang="hu-HU" sz="2800" spc="-1" dirty="0" smtClean="0">
                <a:solidFill>
                  <a:srgbClr val="FFFFFF"/>
                </a:solidFill>
                <a:latin typeface="Calibri"/>
              </a:rPr>
              <a:t> </a:t>
            </a:r>
            <a:r>
              <a:rPr lang="hu-HU" sz="2800" spc="-1" dirty="0" err="1" smtClean="0">
                <a:solidFill>
                  <a:srgbClr val="FFFFFF"/>
                </a:solidFill>
                <a:latin typeface="Calibri"/>
              </a:rPr>
              <a:t>factor</a:t>
            </a:r>
            <a:endParaRPr lang="hu-HU" sz="2800" spc="-1" dirty="0">
              <a:solidFill>
                <a:srgbClr val="FFFFFF"/>
              </a:solidFill>
              <a:latin typeface="Calibri"/>
            </a:endParaRPr>
          </a:p>
          <a:p>
            <a:pPr marL="729360" lvl="1" indent="-271800">
              <a:lnSpc>
                <a:spcPct val="90000"/>
              </a:lnSpc>
              <a:spcBef>
                <a:spcPts val="1191"/>
              </a:spcBef>
              <a:buClr>
                <a:srgbClr val="FFFFFF"/>
              </a:buClr>
              <a:buFont typeface="Arial"/>
              <a:buChar char="•"/>
            </a:pPr>
            <a:r>
              <a:rPr lang="hu-HU" sz="2400" b="0" strike="noStrike" spc="-1" dirty="0" smtClean="0">
                <a:solidFill>
                  <a:srgbClr val="FFFFFF"/>
                </a:solidFill>
                <a:latin typeface="Calibri"/>
              </a:rPr>
              <a:t>Az érték közelebb van a tábla </a:t>
            </a:r>
            <a:r>
              <a:rPr lang="hu-HU" sz="2400" b="1" strike="noStrike" spc="-1" dirty="0" smtClean="0">
                <a:solidFill>
                  <a:srgbClr val="FFFFFF"/>
                </a:solidFill>
                <a:latin typeface="Calibri"/>
              </a:rPr>
              <a:t>adatblokkjainak</a:t>
            </a:r>
            <a:r>
              <a:rPr lang="hu-HU" sz="2400" b="0" strike="noStrike" spc="-1" dirty="0" smtClean="0">
                <a:solidFill>
                  <a:srgbClr val="FFFFFF"/>
                </a:solidFill>
                <a:latin typeface="Calibri"/>
              </a:rPr>
              <a:t> számához</a:t>
            </a:r>
          </a:p>
          <a:p>
            <a:pPr marL="729360" lvl="1" indent="-271800">
              <a:lnSpc>
                <a:spcPct val="90000"/>
              </a:lnSpc>
              <a:spcBef>
                <a:spcPts val="1191"/>
              </a:spcBef>
              <a:buClr>
                <a:srgbClr val="FFFFFF"/>
              </a:buClr>
              <a:buFont typeface="Arial"/>
              <a:buChar char="•"/>
            </a:pPr>
            <a:r>
              <a:rPr lang="hu-HU" sz="2400" spc="-1" dirty="0" smtClean="0">
                <a:solidFill>
                  <a:srgbClr val="FFFFFF"/>
                </a:solidFill>
                <a:latin typeface="Calibri"/>
              </a:rPr>
              <a:t>Az indexben egymás után következő rekordok a táblában is közel vannak egymáshoz</a:t>
            </a:r>
            <a:endParaRPr lang="hu-HU" sz="2400" b="0" strike="noStrike" spc="-1" dirty="0" smtClean="0">
              <a:solidFill>
                <a:srgbClr val="FFFFFF"/>
              </a:solidFill>
              <a:latin typeface="Calibri"/>
            </a:endParaRPr>
          </a:p>
          <a:p>
            <a:pPr marL="729360" lvl="1" indent="-271800">
              <a:lnSpc>
                <a:spcPct val="90000"/>
              </a:lnSpc>
              <a:spcBef>
                <a:spcPts val="1191"/>
              </a:spcBef>
              <a:buClr>
                <a:srgbClr val="FFFFFF"/>
              </a:buClr>
              <a:buFont typeface="Arial"/>
              <a:buChar char="•"/>
            </a:pPr>
            <a:r>
              <a:rPr lang="hu-HU" sz="2400" spc="-1" dirty="0" smtClean="0">
                <a:solidFill>
                  <a:srgbClr val="FFFFFF"/>
                </a:solidFill>
                <a:latin typeface="Calibri"/>
              </a:rPr>
              <a:t>Az index </a:t>
            </a:r>
            <a:r>
              <a:rPr lang="hu-HU" sz="2400" spc="-1" dirty="0" err="1" smtClean="0">
                <a:solidFill>
                  <a:srgbClr val="FFFFFF"/>
                </a:solidFill>
                <a:latin typeface="Calibri"/>
              </a:rPr>
              <a:t>scan</a:t>
            </a:r>
            <a:r>
              <a:rPr lang="hu-HU" sz="2400" spc="-1" dirty="0" smtClean="0">
                <a:solidFill>
                  <a:srgbClr val="FFFFFF"/>
                </a:solidFill>
                <a:latin typeface="Calibri"/>
              </a:rPr>
              <a:t> így hatékony I/O szempontból</a:t>
            </a:r>
          </a:p>
          <a:p>
            <a:pPr marL="272160" indent="-271800">
              <a:lnSpc>
                <a:spcPct val="90000"/>
              </a:lnSpc>
              <a:spcBef>
                <a:spcPts val="1191"/>
              </a:spcBef>
              <a:buClr>
                <a:srgbClr val="FFFFFF"/>
              </a:buClr>
              <a:buFont typeface="Arial"/>
              <a:buChar char="•"/>
            </a:pPr>
            <a:r>
              <a:rPr lang="hu-HU" sz="2800" spc="-1" dirty="0" smtClean="0">
                <a:solidFill>
                  <a:srgbClr val="FFFFFF"/>
                </a:solidFill>
                <a:latin typeface="Calibri"/>
              </a:rPr>
              <a:t>Magas </a:t>
            </a:r>
            <a:r>
              <a:rPr lang="hu-HU" sz="2800" spc="-1" dirty="0" err="1" smtClean="0">
                <a:solidFill>
                  <a:srgbClr val="FFFFFF"/>
                </a:solidFill>
                <a:latin typeface="Calibri"/>
              </a:rPr>
              <a:t>clustering</a:t>
            </a:r>
            <a:r>
              <a:rPr lang="hu-HU" sz="2800" spc="-1" dirty="0" smtClean="0">
                <a:solidFill>
                  <a:srgbClr val="FFFFFF"/>
                </a:solidFill>
                <a:latin typeface="Calibri"/>
              </a:rPr>
              <a:t> </a:t>
            </a:r>
            <a:r>
              <a:rPr lang="hu-HU" sz="2800" spc="-1" dirty="0" err="1" smtClean="0">
                <a:solidFill>
                  <a:srgbClr val="FFFFFF"/>
                </a:solidFill>
                <a:latin typeface="Calibri"/>
              </a:rPr>
              <a:t>factor</a:t>
            </a:r>
            <a:endParaRPr lang="hu-HU" sz="2800" spc="-1" dirty="0" smtClean="0">
              <a:solidFill>
                <a:srgbClr val="FFFFFF"/>
              </a:solidFill>
              <a:latin typeface="Calibri"/>
            </a:endParaRPr>
          </a:p>
          <a:p>
            <a:pPr marL="729360" lvl="1" indent="-271800">
              <a:lnSpc>
                <a:spcPct val="90000"/>
              </a:lnSpc>
              <a:spcBef>
                <a:spcPts val="1191"/>
              </a:spcBef>
              <a:buClr>
                <a:srgbClr val="FFFFFF"/>
              </a:buClr>
              <a:buFont typeface="Arial"/>
              <a:buChar char="•"/>
            </a:pPr>
            <a:r>
              <a:rPr lang="hu-HU" sz="2400" b="0" strike="noStrike" spc="-1" dirty="0" smtClean="0">
                <a:solidFill>
                  <a:srgbClr val="FFFFFF"/>
                </a:solidFill>
                <a:latin typeface="Calibri"/>
              </a:rPr>
              <a:t>Az érték közelebb van a tábla </a:t>
            </a:r>
            <a:r>
              <a:rPr lang="hu-HU" sz="2400" b="1" strike="noStrike" spc="-1" dirty="0" smtClean="0">
                <a:solidFill>
                  <a:srgbClr val="FFFFFF"/>
                </a:solidFill>
                <a:latin typeface="Calibri"/>
              </a:rPr>
              <a:t>rekordjainak</a:t>
            </a:r>
            <a:r>
              <a:rPr lang="hu-HU" sz="2400" b="0" strike="noStrike" spc="-1" dirty="0" smtClean="0">
                <a:solidFill>
                  <a:srgbClr val="FFFFFF"/>
                </a:solidFill>
                <a:latin typeface="Calibri"/>
              </a:rPr>
              <a:t> számához</a:t>
            </a:r>
          </a:p>
          <a:p>
            <a:pPr marL="729360" lvl="1" indent="-271800">
              <a:lnSpc>
                <a:spcPct val="90000"/>
              </a:lnSpc>
              <a:spcBef>
                <a:spcPts val="1191"/>
              </a:spcBef>
              <a:buClr>
                <a:srgbClr val="FFFFFF"/>
              </a:buClr>
              <a:buFont typeface="Arial"/>
              <a:buChar char="•"/>
            </a:pPr>
            <a:r>
              <a:rPr lang="hu-HU" sz="2400" spc="-1" dirty="0" smtClean="0">
                <a:solidFill>
                  <a:srgbClr val="FFFFFF"/>
                </a:solidFill>
                <a:latin typeface="Calibri"/>
              </a:rPr>
              <a:t>Az indexben egymás után következő rekordok a táblában elszórva helyezkednek el</a:t>
            </a:r>
            <a:endParaRPr lang="hu-HU" sz="2400" b="0" strike="noStrike" spc="-1" dirty="0" smtClean="0">
              <a:solidFill>
                <a:srgbClr val="FFFFFF"/>
              </a:solidFill>
              <a:latin typeface="Calibri"/>
            </a:endParaRPr>
          </a:p>
          <a:p>
            <a:pPr marL="729360" lvl="1" indent="-271800">
              <a:lnSpc>
                <a:spcPct val="90000"/>
              </a:lnSpc>
              <a:spcBef>
                <a:spcPts val="1191"/>
              </a:spcBef>
              <a:buClr>
                <a:srgbClr val="FFFFFF"/>
              </a:buClr>
              <a:buFont typeface="Arial"/>
              <a:buChar char="•"/>
            </a:pPr>
            <a:r>
              <a:rPr lang="hu-HU" sz="2400" spc="-1" dirty="0" smtClean="0">
                <a:solidFill>
                  <a:srgbClr val="FFFFFF"/>
                </a:solidFill>
                <a:latin typeface="Calibri"/>
              </a:rPr>
              <a:t>Az index </a:t>
            </a:r>
            <a:r>
              <a:rPr lang="hu-HU" sz="2400" spc="-1" dirty="0" err="1" smtClean="0">
                <a:solidFill>
                  <a:srgbClr val="FFFFFF"/>
                </a:solidFill>
                <a:latin typeface="Calibri"/>
              </a:rPr>
              <a:t>scan</a:t>
            </a:r>
            <a:r>
              <a:rPr lang="hu-HU" sz="2400" spc="-1" dirty="0" smtClean="0">
                <a:solidFill>
                  <a:srgbClr val="FFFFFF"/>
                </a:solidFill>
                <a:latin typeface="Calibri"/>
              </a:rPr>
              <a:t> így kevésbé hatékony I/O szempontból</a:t>
            </a:r>
            <a:endParaRPr lang="hu-HU" sz="2400" b="0" strike="noStrike" spc="-1" dirty="0" smtClean="0">
              <a:solidFill>
                <a:srgbClr val="FFFFFF"/>
              </a:solidFill>
              <a:latin typeface="Calibri"/>
            </a:endParaRPr>
          </a:p>
        </p:txBody>
      </p:sp>
      <p:sp>
        <p:nvSpPr>
          <p:cNvPr id="4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91F324-43CE-45A2-9D26-22A36E18B9CC}" type="slidenum">
              <a:rPr lang="hu-HU" sz="1400" b="0" strike="noStrike" spc="-1">
                <a:solidFill>
                  <a:srgbClr val="8B8B8B"/>
                </a:solidFill>
                <a:latin typeface="Garamond"/>
              </a:rPr>
              <a:t>67</a:t>
            </a:fld>
            <a:endParaRPr lang="hu-HU" sz="1400" b="0" strike="noStrike" spc="-1">
              <a:latin typeface="Times New Roman"/>
            </a:endParaRPr>
          </a:p>
        </p:txBody>
      </p:sp>
    </p:spTree>
    <p:extLst>
      <p:ext uri="{BB962C8B-B14F-4D97-AF65-F5344CB8AC3E}">
        <p14:creationId xmlns:p14="http://schemas.microsoft.com/office/powerpoint/2010/main" val="13416169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spc="-1" dirty="0" smtClean="0">
                <a:solidFill>
                  <a:srgbClr val="FFFFFF"/>
                </a:solidFill>
                <a:latin typeface="Open Sans"/>
              </a:rPr>
              <a:t>Index </a:t>
            </a:r>
            <a:r>
              <a:rPr lang="hu-HU" sz="4800" spc="-1" dirty="0" err="1" smtClean="0">
                <a:solidFill>
                  <a:srgbClr val="FFFFFF"/>
                </a:solidFill>
                <a:latin typeface="Open Sans"/>
              </a:rPr>
              <a:t>c</a:t>
            </a:r>
            <a:r>
              <a:rPr lang="hu-HU" sz="4800" b="0" strike="noStrike" spc="-1" dirty="0" err="1" smtClean="0">
                <a:solidFill>
                  <a:srgbClr val="FFFFFF"/>
                </a:solidFill>
                <a:latin typeface="Open Sans"/>
              </a:rPr>
              <a:t>lustering</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factor</a:t>
            </a:r>
            <a:endParaRPr lang="hu-HU" sz="4800" b="0" strike="noStrike" spc="-1" dirty="0">
              <a:solidFill>
                <a:srgbClr val="000000"/>
              </a:solidFill>
              <a:latin typeface="Garamond"/>
            </a:endParaRPr>
          </a:p>
        </p:txBody>
      </p:sp>
      <p:sp>
        <p:nvSpPr>
          <p:cNvPr id="458" name="TextShape 2"/>
          <p:cNvSpPr txBox="1"/>
          <p:nvPr/>
        </p:nvSpPr>
        <p:spPr>
          <a:xfrm>
            <a:off x="838080" y="2118600"/>
            <a:ext cx="11161782" cy="4421700"/>
          </a:xfrm>
          <a:prstGeom prst="rect">
            <a:avLst/>
          </a:prstGeom>
          <a:noFill/>
          <a:ln>
            <a:noFill/>
          </a:ln>
        </p:spPr>
        <p:txBody>
          <a:bodyPr lIns="108720" tIns="54360" rIns="108720" bIns="54360">
            <a:normAutofit fontScale="97000"/>
          </a:bodyPr>
          <a:lstStyle/>
          <a:p>
            <a:pPr marL="272160" indent="-271800">
              <a:lnSpc>
                <a:spcPct val="90000"/>
              </a:lnSpc>
              <a:spcBef>
                <a:spcPts val="1191"/>
              </a:spcBef>
              <a:buClr>
                <a:srgbClr val="FFFFFF"/>
              </a:buClr>
              <a:buFont typeface="Arial"/>
              <a:buChar char="•"/>
            </a:pPr>
            <a:r>
              <a:rPr lang="hu-HU" sz="2800" spc="-1" dirty="0" smtClean="0">
                <a:solidFill>
                  <a:srgbClr val="FFFFFF"/>
                </a:solidFill>
                <a:latin typeface="Calibri"/>
              </a:rPr>
              <a:t>Lekérdezhető a USER_INDEXES nézetből</a:t>
            </a:r>
          </a:p>
          <a:p>
            <a:pPr marL="729360" lvl="1" indent="-271800">
              <a:lnSpc>
                <a:spcPct val="90000"/>
              </a:lnSpc>
              <a:spcBef>
                <a:spcPts val="1191"/>
              </a:spcBef>
              <a:buClr>
                <a:srgbClr val="FFFFFF"/>
              </a:buClr>
              <a:buFont typeface="Arial"/>
              <a:buChar char="•"/>
            </a:pPr>
            <a:r>
              <a:rPr lang="hu-HU" sz="2800" spc="-1" dirty="0" smtClean="0">
                <a:solidFill>
                  <a:srgbClr val="FFFFFF"/>
                </a:solidFill>
                <a:latin typeface="Calibri"/>
              </a:rPr>
              <a:t>Előtte szükséges lehet egy statisztika frissítés:</a:t>
            </a:r>
            <a:br>
              <a:rPr lang="hu-HU" sz="2800" spc="-1" dirty="0" smtClean="0">
                <a:solidFill>
                  <a:srgbClr val="FFFFFF"/>
                </a:solidFill>
                <a:latin typeface="Calibri"/>
              </a:rPr>
            </a:br>
            <a:r>
              <a:rPr lang="hu-HU" sz="2800" spc="-1" dirty="0" err="1" smtClean="0">
                <a:solidFill>
                  <a:srgbClr val="FFFFFF"/>
                </a:solidFill>
                <a:latin typeface="Calibri"/>
              </a:rPr>
              <a:t>exec</a:t>
            </a:r>
            <a:r>
              <a:rPr lang="hu-HU" sz="2800" spc="-1" dirty="0" smtClean="0">
                <a:solidFill>
                  <a:srgbClr val="FFFFFF"/>
                </a:solidFill>
                <a:latin typeface="Calibri"/>
              </a:rPr>
              <a:t> </a:t>
            </a:r>
            <a:r>
              <a:rPr lang="hu-HU" sz="2800" spc="-1" dirty="0" err="1" smtClean="0">
                <a:solidFill>
                  <a:srgbClr val="FFFFFF"/>
                </a:solidFill>
                <a:latin typeface="Calibri"/>
              </a:rPr>
              <a:t>dbms</a:t>
            </a:r>
            <a:r>
              <a:rPr lang="hu-HU" sz="2800" spc="-1" dirty="0" smtClean="0">
                <a:solidFill>
                  <a:srgbClr val="FFFFFF"/>
                </a:solidFill>
                <a:latin typeface="Calibri"/>
              </a:rPr>
              <a:t>_</a:t>
            </a:r>
            <a:r>
              <a:rPr lang="hu-HU" sz="2800" spc="-1" dirty="0" err="1" smtClean="0">
                <a:solidFill>
                  <a:srgbClr val="FFFFFF"/>
                </a:solidFill>
                <a:latin typeface="Calibri"/>
              </a:rPr>
              <a:t>stats.gather</a:t>
            </a:r>
            <a:r>
              <a:rPr lang="hu-HU" sz="2800" spc="-1" dirty="0" smtClean="0">
                <a:solidFill>
                  <a:srgbClr val="FFFFFF"/>
                </a:solidFill>
                <a:latin typeface="Calibri"/>
              </a:rPr>
              <a:t>_</a:t>
            </a:r>
            <a:r>
              <a:rPr lang="hu-HU" sz="2800" spc="-1" dirty="0" err="1" smtClean="0">
                <a:solidFill>
                  <a:srgbClr val="FFFFFF"/>
                </a:solidFill>
                <a:latin typeface="Calibri"/>
              </a:rPr>
              <a:t>table</a:t>
            </a:r>
            <a:r>
              <a:rPr lang="hu-HU" sz="2800" spc="-1" dirty="0" smtClean="0">
                <a:solidFill>
                  <a:srgbClr val="FFFFFF"/>
                </a:solidFill>
                <a:latin typeface="Calibri"/>
              </a:rPr>
              <a:t>_</a:t>
            </a:r>
            <a:r>
              <a:rPr lang="hu-HU" sz="2800" spc="-1" dirty="0" err="1" smtClean="0">
                <a:solidFill>
                  <a:srgbClr val="FFFFFF"/>
                </a:solidFill>
                <a:latin typeface="Calibri"/>
              </a:rPr>
              <a:t>stats</a:t>
            </a:r>
            <a:r>
              <a:rPr lang="hu-HU" sz="2800" spc="-1" dirty="0" smtClean="0">
                <a:solidFill>
                  <a:srgbClr val="FFFFFF"/>
                </a:solidFill>
                <a:latin typeface="Calibri"/>
              </a:rPr>
              <a:t>('HR', 'EMPLOYEES');</a:t>
            </a:r>
          </a:p>
          <a:p>
            <a:pPr marL="360">
              <a:lnSpc>
                <a:spcPct val="90000"/>
              </a:lnSpc>
              <a:spcBef>
                <a:spcPts val="1191"/>
              </a:spcBef>
              <a:buClr>
                <a:srgbClr val="FFFFFF"/>
              </a:buClr>
            </a:pPr>
            <a:endParaRPr lang="hu-HU" sz="2800" spc="-1" dirty="0" smtClean="0">
              <a:solidFill>
                <a:srgbClr val="FFFFFF"/>
              </a:solidFill>
              <a:latin typeface="Calibri"/>
            </a:endParaRPr>
          </a:p>
          <a:p>
            <a:pPr marL="360">
              <a:lnSpc>
                <a:spcPct val="90000"/>
              </a:lnSpc>
              <a:spcBef>
                <a:spcPts val="1191"/>
              </a:spcBef>
              <a:buClr>
                <a:srgbClr val="FFFFFF"/>
              </a:buClr>
            </a:pPr>
            <a:r>
              <a:rPr lang="en-US" sz="2500" spc="-1" dirty="0" smtClean="0">
                <a:solidFill>
                  <a:srgbClr val="FFFFFF"/>
                </a:solidFill>
                <a:latin typeface="Consolas" panose="020B0609020204030204" pitchFamily="49" charset="0"/>
                <a:cs typeface="Consolas" panose="020B0609020204030204" pitchFamily="49" charset="0"/>
              </a:rPr>
              <a:t>SELECT </a:t>
            </a:r>
            <a:r>
              <a:rPr lang="en-US" sz="2500" spc="-1" dirty="0" err="1" smtClean="0">
                <a:solidFill>
                  <a:srgbClr val="FFFFFF"/>
                </a:solidFill>
                <a:latin typeface="Consolas" panose="020B0609020204030204" pitchFamily="49" charset="0"/>
                <a:cs typeface="Consolas" panose="020B0609020204030204" pitchFamily="49" charset="0"/>
              </a:rPr>
              <a:t>index_name</a:t>
            </a:r>
            <a:r>
              <a:rPr lang="en-US" sz="2500" spc="-1" dirty="0" smtClean="0">
                <a:solidFill>
                  <a:srgbClr val="FFFFFF"/>
                </a:solidFill>
                <a:latin typeface="Consolas" panose="020B0609020204030204" pitchFamily="49" charset="0"/>
                <a:cs typeface="Consolas" panose="020B0609020204030204" pitchFamily="49" charset="0"/>
              </a:rPr>
              <a:t>, </a:t>
            </a:r>
            <a:r>
              <a:rPr lang="en-US" sz="2500" spc="-1" dirty="0" err="1" smtClean="0">
                <a:solidFill>
                  <a:srgbClr val="FFFFFF"/>
                </a:solidFill>
                <a:latin typeface="Consolas" panose="020B0609020204030204" pitchFamily="49" charset="0"/>
                <a:cs typeface="Consolas" panose="020B0609020204030204" pitchFamily="49" charset="0"/>
              </a:rPr>
              <a:t>clustering_factor</a:t>
            </a:r>
            <a:r>
              <a:rPr lang="en-US" sz="2500" spc="-1" dirty="0" smtClean="0">
                <a:solidFill>
                  <a:srgbClr val="FFFFFF"/>
                </a:solidFill>
                <a:latin typeface="Consolas" panose="020B0609020204030204" pitchFamily="49" charset="0"/>
                <a:cs typeface="Consolas" panose="020B0609020204030204" pitchFamily="49" charset="0"/>
              </a:rPr>
              <a:t> </a:t>
            </a:r>
            <a:endParaRPr lang="hu-HU" sz="2500" spc="-1" dirty="0" smtClean="0">
              <a:solidFill>
                <a:srgbClr val="FFFFFF"/>
              </a:solidFill>
              <a:latin typeface="Consolas" panose="020B0609020204030204" pitchFamily="49" charset="0"/>
              <a:cs typeface="Consolas" panose="020B0609020204030204" pitchFamily="49" charset="0"/>
            </a:endParaRPr>
          </a:p>
          <a:p>
            <a:pPr marL="360">
              <a:lnSpc>
                <a:spcPct val="90000"/>
              </a:lnSpc>
              <a:spcBef>
                <a:spcPts val="1191"/>
              </a:spcBef>
              <a:buClr>
                <a:srgbClr val="FFFFFF"/>
              </a:buClr>
            </a:pPr>
            <a:r>
              <a:rPr lang="en-US" sz="2500" spc="-1" dirty="0" smtClean="0">
                <a:solidFill>
                  <a:srgbClr val="FFFFFF"/>
                </a:solidFill>
                <a:latin typeface="Consolas" panose="020B0609020204030204" pitchFamily="49" charset="0"/>
                <a:cs typeface="Consolas" panose="020B0609020204030204" pitchFamily="49" charset="0"/>
              </a:rPr>
              <a:t>FROM USER_INDEXES</a:t>
            </a:r>
          </a:p>
          <a:p>
            <a:pPr marL="360">
              <a:lnSpc>
                <a:spcPct val="90000"/>
              </a:lnSpc>
              <a:spcBef>
                <a:spcPts val="1191"/>
              </a:spcBef>
              <a:buClr>
                <a:srgbClr val="FFFFFF"/>
              </a:buClr>
            </a:pPr>
            <a:r>
              <a:rPr lang="en-US" sz="2500" spc="-1" dirty="0" smtClean="0">
                <a:solidFill>
                  <a:srgbClr val="FFFFFF"/>
                </a:solidFill>
                <a:latin typeface="Consolas" panose="020B0609020204030204" pitchFamily="49" charset="0"/>
                <a:cs typeface="Consolas" panose="020B0609020204030204" pitchFamily="49" charset="0"/>
              </a:rPr>
              <a:t>WHERE </a:t>
            </a:r>
            <a:r>
              <a:rPr lang="en-US" sz="2500" spc="-1" dirty="0" err="1" smtClean="0">
                <a:solidFill>
                  <a:srgbClr val="FFFFFF"/>
                </a:solidFill>
                <a:latin typeface="Consolas" panose="020B0609020204030204" pitchFamily="49" charset="0"/>
                <a:cs typeface="Consolas" panose="020B0609020204030204" pitchFamily="49" charset="0"/>
              </a:rPr>
              <a:t>table_name</a:t>
            </a:r>
            <a:r>
              <a:rPr lang="en-US" sz="2500" spc="-1" dirty="0" smtClean="0">
                <a:solidFill>
                  <a:srgbClr val="FFFFFF"/>
                </a:solidFill>
                <a:latin typeface="Consolas" panose="020B0609020204030204" pitchFamily="49" charset="0"/>
                <a:cs typeface="Consolas" panose="020B0609020204030204" pitchFamily="49" charset="0"/>
              </a:rPr>
              <a:t>='EMPLOYEES';</a:t>
            </a:r>
            <a:endParaRPr lang="hu-HU" sz="2500" spc="-1" dirty="0" smtClean="0">
              <a:solidFill>
                <a:srgbClr val="FFFFFF"/>
              </a:solidFill>
              <a:latin typeface="Consolas" panose="020B0609020204030204" pitchFamily="49" charset="0"/>
              <a:cs typeface="Consolas" panose="020B0609020204030204" pitchFamily="49" charset="0"/>
            </a:endParaRPr>
          </a:p>
          <a:p>
            <a:pPr marL="360">
              <a:lnSpc>
                <a:spcPct val="90000"/>
              </a:lnSpc>
              <a:spcBef>
                <a:spcPts val="1191"/>
              </a:spcBef>
              <a:buClr>
                <a:srgbClr val="FFFFFF"/>
              </a:buClr>
            </a:pPr>
            <a:endParaRPr lang="hu-HU" sz="2400" b="0" strike="noStrike" spc="-1" dirty="0" smtClean="0">
              <a:solidFill>
                <a:srgbClr val="FFFFFF"/>
              </a:solidFill>
              <a:latin typeface="Calibri"/>
            </a:endParaRPr>
          </a:p>
        </p:txBody>
      </p:sp>
      <p:sp>
        <p:nvSpPr>
          <p:cNvPr id="45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6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91F324-43CE-45A2-9D26-22A36E18B9CC}" type="slidenum">
              <a:rPr lang="hu-HU" sz="1400" b="0" strike="noStrike" spc="-1">
                <a:solidFill>
                  <a:srgbClr val="8B8B8B"/>
                </a:solidFill>
                <a:latin typeface="Garamond"/>
              </a:rPr>
              <a:t>68</a:t>
            </a:fld>
            <a:endParaRPr lang="hu-HU" sz="1400" b="0" strike="noStrike" spc="-1">
              <a:latin typeface="Times New Roman"/>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334" y="3936100"/>
            <a:ext cx="4778765" cy="2397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2553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smtClean="0">
                <a:solidFill>
                  <a:srgbClr val="FFFFFF"/>
                </a:solidFill>
                <a:latin typeface="Open Sans"/>
              </a:rPr>
              <a:t>A lekérdezés optimalizálás folyamata</a:t>
            </a:r>
            <a:endParaRPr lang="hu-HU" sz="4800" b="0" strike="noStrike" spc="-1" dirty="0">
              <a:solidFill>
                <a:srgbClr val="000000"/>
              </a:solidFill>
              <a:latin typeface="Garamond"/>
            </a:endParaRPr>
          </a:p>
        </p:txBody>
      </p:sp>
      <p:sp>
        <p:nvSpPr>
          <p:cNvPr id="446"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a:lnSpc>
                <a:spcPct val="90000"/>
              </a:lnSpc>
              <a:spcBef>
                <a:spcPts val="1191"/>
              </a:spcBef>
            </a:pPr>
            <a:r>
              <a:rPr lang="hu-HU" sz="3300" b="0" strike="noStrike" spc="-1" dirty="0" smtClean="0">
                <a:solidFill>
                  <a:srgbClr val="FFFFFF"/>
                </a:solidFill>
                <a:latin typeface="Calibri"/>
              </a:rPr>
              <a:t>0. lépés: információ gyűjtés</a:t>
            </a:r>
          </a:p>
          <a:p>
            <a:pPr marL="914400" lvl="1" indent="-457200">
              <a:lnSpc>
                <a:spcPct val="90000"/>
              </a:lnSpc>
              <a:spcBef>
                <a:spcPts val="1191"/>
              </a:spcBef>
              <a:buFont typeface="Arial" panose="020B0604020202020204" pitchFamily="34" charset="0"/>
              <a:buChar char="•"/>
            </a:pPr>
            <a:r>
              <a:rPr lang="hu-HU" sz="2900" b="0" strike="noStrike" spc="-1" dirty="0" smtClean="0">
                <a:solidFill>
                  <a:srgbClr val="FFFFFF"/>
                </a:solidFill>
                <a:latin typeface="Calibri"/>
              </a:rPr>
              <a:t>táblák szerkezete, adattípusok; </a:t>
            </a:r>
          </a:p>
          <a:p>
            <a:pPr marL="914400" lvl="1" indent="-457200">
              <a:lnSpc>
                <a:spcPct val="90000"/>
              </a:lnSpc>
              <a:spcBef>
                <a:spcPts val="1191"/>
              </a:spcBef>
              <a:buFont typeface="Arial" panose="020B0604020202020204" pitchFamily="34" charset="0"/>
              <a:buChar char="•"/>
            </a:pPr>
            <a:r>
              <a:rPr lang="hu-HU" sz="2900" b="0" strike="noStrike" spc="-1" dirty="0" smtClean="0">
                <a:solidFill>
                  <a:srgbClr val="FFFFFF"/>
                </a:solidFill>
                <a:latin typeface="Calibri"/>
              </a:rPr>
              <a:t>milyen megszorítások, indexek, materializált nézetek vannak; </a:t>
            </a:r>
          </a:p>
          <a:p>
            <a:pPr marL="914400" lvl="1" indent="-457200">
              <a:lnSpc>
                <a:spcPct val="90000"/>
              </a:lnSpc>
              <a:spcBef>
                <a:spcPts val="1191"/>
              </a:spcBef>
              <a:buFont typeface="Arial" panose="020B0604020202020204" pitchFamily="34" charset="0"/>
              <a:buChar char="•"/>
            </a:pPr>
            <a:r>
              <a:rPr lang="hu-HU" sz="2900" b="0" strike="noStrike" spc="-1" dirty="0" smtClean="0">
                <a:solidFill>
                  <a:srgbClr val="FFFFFF"/>
                </a:solidFill>
                <a:latin typeface="Calibri"/>
              </a:rPr>
              <a:t>statisztikák frissek-e, hisztogram van-e</a:t>
            </a:r>
          </a:p>
          <a:p>
            <a:pPr>
              <a:lnSpc>
                <a:spcPct val="90000"/>
              </a:lnSpc>
              <a:spcBef>
                <a:spcPts val="1191"/>
              </a:spcBef>
            </a:pPr>
            <a:r>
              <a:rPr lang="hu-HU" sz="3300" b="0" strike="noStrike" spc="-1" dirty="0" smtClean="0">
                <a:solidFill>
                  <a:srgbClr val="FFFFFF"/>
                </a:solidFill>
                <a:latin typeface="Calibri"/>
              </a:rPr>
              <a:t>1. lépés: </a:t>
            </a:r>
            <a:r>
              <a:rPr lang="hu-HU" sz="3300" b="0" strike="noStrike" spc="-1" dirty="0" err="1" smtClean="0">
                <a:solidFill>
                  <a:srgbClr val="FFFFFF"/>
                </a:solidFill>
                <a:latin typeface="Calibri"/>
              </a:rPr>
              <a:t>explain</a:t>
            </a:r>
            <a:r>
              <a:rPr lang="hu-HU" sz="3300" b="0" strike="noStrike" spc="-1" dirty="0" smtClean="0">
                <a:solidFill>
                  <a:srgbClr val="FFFFFF"/>
                </a:solidFill>
                <a:latin typeface="Calibri"/>
              </a:rPr>
              <a:t> </a:t>
            </a:r>
            <a:r>
              <a:rPr lang="hu-HU" sz="3300" b="0" strike="noStrike" spc="-1" dirty="0" err="1" smtClean="0">
                <a:solidFill>
                  <a:srgbClr val="FFFFFF"/>
                </a:solidFill>
                <a:latin typeface="Calibri"/>
              </a:rPr>
              <a:t>plan</a:t>
            </a:r>
            <a:endParaRPr lang="hu-HU" sz="3300" b="0" strike="noStrike" spc="-1" dirty="0" smtClean="0">
              <a:solidFill>
                <a:srgbClr val="FFFFFF"/>
              </a:solidFill>
              <a:latin typeface="Calibri"/>
            </a:endParaRPr>
          </a:p>
          <a:p>
            <a:pPr marL="914400" lvl="1" indent="-457200">
              <a:lnSpc>
                <a:spcPct val="90000"/>
              </a:lnSpc>
              <a:spcBef>
                <a:spcPts val="1191"/>
              </a:spcBef>
              <a:buFont typeface="Arial" panose="020B0604020202020204" pitchFamily="34" charset="0"/>
              <a:buChar char="•"/>
            </a:pPr>
            <a:r>
              <a:rPr lang="hu-HU" sz="2900" b="0" strike="noStrike" spc="-1" dirty="0" smtClean="0">
                <a:solidFill>
                  <a:srgbClr val="FFFFFF"/>
                </a:solidFill>
                <a:latin typeface="Calibri"/>
              </a:rPr>
              <a:t>azonosítsuk a magas költségű műveleteket</a:t>
            </a:r>
          </a:p>
          <a:p>
            <a:pPr marL="914400" lvl="1" indent="-457200">
              <a:lnSpc>
                <a:spcPct val="90000"/>
              </a:lnSpc>
              <a:spcBef>
                <a:spcPts val="1191"/>
              </a:spcBef>
              <a:buFont typeface="Arial" panose="020B0604020202020204" pitchFamily="34" charset="0"/>
              <a:buChar char="•"/>
            </a:pPr>
            <a:r>
              <a:rPr lang="hu-HU" sz="2900" spc="-1" dirty="0" smtClean="0">
                <a:solidFill>
                  <a:srgbClr val="FFFFFF"/>
                </a:solidFill>
                <a:latin typeface="Calibri"/>
              </a:rPr>
              <a:t>vajon mitől lehet lassú?</a:t>
            </a:r>
            <a:endParaRPr lang="hu-HU" sz="2900" b="0" strike="noStrike" spc="-1" dirty="0">
              <a:solidFill>
                <a:srgbClr val="FFFFFF"/>
              </a:solidFill>
              <a:latin typeface="Calibri"/>
            </a:endParaRPr>
          </a:p>
        </p:txBody>
      </p:sp>
      <p:sp>
        <p:nvSpPr>
          <p:cNvPr id="44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7D607F0-85CC-4B2D-A405-BFA301CE0FD0}" type="slidenum">
              <a:rPr lang="hu-HU" sz="1400" b="0" strike="noStrike" spc="-1">
                <a:solidFill>
                  <a:srgbClr val="8B8B8B"/>
                </a:solidFill>
                <a:latin typeface="Garamond"/>
              </a:rPr>
              <a:t>69</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Optimalizálás</a:t>
            </a:r>
            <a:endParaRPr lang="hu-HU" sz="4800" b="0" strike="noStrike" spc="-1">
              <a:solidFill>
                <a:srgbClr val="000000"/>
              </a:solidFill>
              <a:latin typeface="Garamond"/>
            </a:endParaRPr>
          </a:p>
        </p:txBody>
      </p:sp>
      <p:sp>
        <p:nvSpPr>
          <p:cNvPr id="276" name="TextShape 2"/>
          <p:cNvSpPr txBox="1"/>
          <p:nvPr/>
        </p:nvSpPr>
        <p:spPr>
          <a:xfrm>
            <a:off x="694440" y="2118600"/>
            <a:ext cx="11233440" cy="4059360"/>
          </a:xfrm>
          <a:prstGeom prst="rect">
            <a:avLst/>
          </a:prstGeom>
          <a:noFill/>
          <a:ln>
            <a:noFill/>
          </a:ln>
        </p:spPr>
        <p:txBody>
          <a:bodyPr lIns="108720" tIns="54360" rIns="108720" bIns="54360">
            <a:normAutofit fontScale="94000"/>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Optimális végrehajtás megtervezése</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Execution plan (végrehajtási terv): hogyan hajtjuk végre az utasítást</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CBO (Cost-Based Optimization)</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Cost (költség) = </a:t>
            </a:r>
            <a:r>
              <a:rPr lang="hu-HU" sz="2900" b="1" strike="noStrike" spc="-1">
                <a:solidFill>
                  <a:srgbClr val="FFFFFF"/>
                </a:solidFill>
                <a:latin typeface="Calibri"/>
              </a:rPr>
              <a:t>adott környezetben </a:t>
            </a:r>
            <a:r>
              <a:rPr lang="hu-HU" sz="2900" b="0" strike="noStrike" spc="-1">
                <a:solidFill>
                  <a:srgbClr val="FFFFFF"/>
                </a:solidFill>
                <a:latin typeface="Calibri"/>
              </a:rPr>
              <a:t>a művelet becsült erőforrásigényét reprezentáló számérték</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több lehetséges végrehajtási terv közül a legkisebb költségűt választja ki</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statisztikák alapján becsül</a:t>
            </a:r>
          </a:p>
        </p:txBody>
      </p:sp>
      <p:sp>
        <p:nvSpPr>
          <p:cNvPr id="27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7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38281674-D425-4F4F-AEF0-E5BC8A9B7FE3}" type="slidenum">
              <a:rPr lang="hu-HU" sz="1400" b="0" strike="noStrike" spc="-1">
                <a:solidFill>
                  <a:srgbClr val="8B8B8B"/>
                </a:solidFill>
                <a:latin typeface="Garamond"/>
              </a:rPr>
              <a:t>7</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smtClean="0">
                <a:solidFill>
                  <a:srgbClr val="FFFFFF"/>
                </a:solidFill>
                <a:latin typeface="Open Sans"/>
              </a:rPr>
              <a:t>A lekérdezés optimalizálás folyamata</a:t>
            </a:r>
            <a:endParaRPr lang="hu-HU" sz="4800" b="0" strike="noStrike" spc="-1" dirty="0">
              <a:solidFill>
                <a:srgbClr val="000000"/>
              </a:solidFill>
              <a:latin typeface="Garamond"/>
            </a:endParaRPr>
          </a:p>
        </p:txBody>
      </p:sp>
      <p:sp>
        <p:nvSpPr>
          <p:cNvPr id="446"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a:lnSpc>
                <a:spcPct val="90000"/>
              </a:lnSpc>
              <a:spcBef>
                <a:spcPts val="1191"/>
              </a:spcBef>
            </a:pPr>
            <a:r>
              <a:rPr lang="hu-HU" sz="3300" b="0" strike="noStrike" spc="-1" dirty="0" smtClean="0">
                <a:solidFill>
                  <a:srgbClr val="FFFFFF"/>
                </a:solidFill>
                <a:latin typeface="Calibri"/>
              </a:rPr>
              <a:t>2. lépés: </a:t>
            </a:r>
          </a:p>
          <a:p>
            <a:pPr marL="457200" indent="-457200">
              <a:lnSpc>
                <a:spcPct val="90000"/>
              </a:lnSpc>
              <a:spcBef>
                <a:spcPts val="1191"/>
              </a:spcBef>
              <a:buFont typeface="Arial" panose="020B0604020202020204" pitchFamily="34" charset="0"/>
              <a:buChar char="•"/>
            </a:pPr>
            <a:r>
              <a:rPr lang="hu-HU" sz="3300" b="0" strike="noStrike" spc="-1" dirty="0" smtClean="0">
                <a:solidFill>
                  <a:srgbClr val="FFFFFF"/>
                </a:solidFill>
                <a:latin typeface="Calibri"/>
              </a:rPr>
              <a:t>Másik </a:t>
            </a:r>
            <a:r>
              <a:rPr lang="hu-HU" sz="3300" b="0" strike="noStrike" spc="-1" dirty="0" err="1" smtClean="0">
                <a:solidFill>
                  <a:srgbClr val="FFFFFF"/>
                </a:solidFill>
                <a:latin typeface="Calibri"/>
              </a:rPr>
              <a:t>join</a:t>
            </a:r>
            <a:r>
              <a:rPr lang="hu-HU" sz="3300" b="0" strike="noStrike" spc="-1" dirty="0" smtClean="0">
                <a:solidFill>
                  <a:srgbClr val="FFFFFF"/>
                </a:solidFill>
                <a:latin typeface="Calibri"/>
              </a:rPr>
              <a:t> módszer tesztelése</a:t>
            </a:r>
          </a:p>
          <a:p>
            <a:pPr marL="914400" lvl="1" indent="-457200">
              <a:lnSpc>
                <a:spcPct val="90000"/>
              </a:lnSpc>
              <a:spcBef>
                <a:spcPts val="1191"/>
              </a:spcBef>
              <a:buFont typeface="Arial" panose="020B0604020202020204" pitchFamily="34" charset="0"/>
              <a:buChar char="•"/>
            </a:pPr>
            <a:r>
              <a:rPr lang="hu-HU" sz="2900" spc="-1" dirty="0" err="1" smtClean="0">
                <a:solidFill>
                  <a:srgbClr val="FFFFFF"/>
                </a:solidFill>
                <a:latin typeface="Calibri"/>
              </a:rPr>
              <a:t>join</a:t>
            </a:r>
            <a:r>
              <a:rPr lang="hu-HU" sz="2900" spc="-1" dirty="0" smtClean="0">
                <a:solidFill>
                  <a:srgbClr val="FFFFFF"/>
                </a:solidFill>
                <a:latin typeface="Calibri"/>
              </a:rPr>
              <a:t> algoritmus hintek (</a:t>
            </a:r>
            <a:r>
              <a:rPr lang="hu-HU" sz="2900" spc="-1" dirty="0" err="1" smtClean="0">
                <a:solidFill>
                  <a:srgbClr val="FFFFFF"/>
                </a:solidFill>
                <a:latin typeface="Calibri"/>
              </a:rPr>
              <a:t>use</a:t>
            </a:r>
            <a:r>
              <a:rPr lang="hu-HU" sz="2900" spc="-1" dirty="0" smtClean="0">
                <a:solidFill>
                  <a:srgbClr val="FFFFFF"/>
                </a:solidFill>
                <a:latin typeface="Calibri"/>
              </a:rPr>
              <a:t>_</a:t>
            </a:r>
            <a:r>
              <a:rPr lang="hu-HU" sz="2900" spc="-1" dirty="0" err="1" smtClean="0">
                <a:solidFill>
                  <a:srgbClr val="FFFFFF"/>
                </a:solidFill>
                <a:latin typeface="Calibri"/>
              </a:rPr>
              <a:t>nl</a:t>
            </a:r>
            <a:r>
              <a:rPr lang="hu-HU" sz="2900" spc="-1" dirty="0" smtClean="0">
                <a:solidFill>
                  <a:srgbClr val="FFFFFF"/>
                </a:solidFill>
                <a:latin typeface="Calibri"/>
              </a:rPr>
              <a:t>, </a:t>
            </a:r>
            <a:r>
              <a:rPr lang="hu-HU" sz="2900" spc="-1" dirty="0" err="1" smtClean="0">
                <a:solidFill>
                  <a:srgbClr val="FFFFFF"/>
                </a:solidFill>
                <a:latin typeface="Calibri"/>
              </a:rPr>
              <a:t>use</a:t>
            </a:r>
            <a:r>
              <a:rPr lang="hu-HU" sz="2900" spc="-1" dirty="0" smtClean="0">
                <a:solidFill>
                  <a:srgbClr val="FFFFFF"/>
                </a:solidFill>
                <a:latin typeface="Calibri"/>
              </a:rPr>
              <a:t>_</a:t>
            </a:r>
            <a:r>
              <a:rPr lang="hu-HU" sz="2900" spc="-1" dirty="0" err="1" smtClean="0">
                <a:solidFill>
                  <a:srgbClr val="FFFFFF"/>
                </a:solidFill>
                <a:latin typeface="Calibri"/>
              </a:rPr>
              <a:t>hash</a:t>
            </a:r>
            <a:r>
              <a:rPr lang="hu-HU" sz="2900" spc="-1" dirty="0" smtClean="0">
                <a:solidFill>
                  <a:srgbClr val="FFFFFF"/>
                </a:solidFill>
                <a:latin typeface="Calibri"/>
              </a:rPr>
              <a:t>, </a:t>
            </a:r>
            <a:r>
              <a:rPr lang="hu-HU" sz="2900" spc="-1" dirty="0" err="1" smtClean="0">
                <a:solidFill>
                  <a:srgbClr val="FFFFFF"/>
                </a:solidFill>
                <a:latin typeface="Calibri"/>
              </a:rPr>
              <a:t>use</a:t>
            </a:r>
            <a:r>
              <a:rPr lang="hu-HU" sz="2900" spc="-1" dirty="0" smtClean="0">
                <a:solidFill>
                  <a:srgbClr val="FFFFFF"/>
                </a:solidFill>
                <a:latin typeface="Calibri"/>
              </a:rPr>
              <a:t>_</a:t>
            </a:r>
            <a:r>
              <a:rPr lang="hu-HU" sz="2900" spc="-1" dirty="0" err="1" smtClean="0">
                <a:solidFill>
                  <a:srgbClr val="FFFFFF"/>
                </a:solidFill>
                <a:latin typeface="Calibri"/>
              </a:rPr>
              <a:t>merge</a:t>
            </a:r>
            <a:r>
              <a:rPr lang="hu-HU" sz="2900" spc="-1" dirty="0" smtClean="0">
                <a:solidFill>
                  <a:srgbClr val="FFFFFF"/>
                </a:solidFill>
                <a:latin typeface="Calibri"/>
              </a:rPr>
              <a:t>)</a:t>
            </a:r>
            <a:endParaRPr lang="hu-HU" sz="2900" b="0" strike="noStrike" spc="-1" dirty="0" smtClean="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Allekérdezések</a:t>
            </a:r>
            <a:r>
              <a:rPr lang="hu-HU" sz="3300" b="0" strike="noStrike" spc="-1" dirty="0" smtClean="0">
                <a:solidFill>
                  <a:srgbClr val="FFFFFF"/>
                </a:solidFill>
                <a:latin typeface="Calibri"/>
              </a:rPr>
              <a:t> </a:t>
            </a:r>
            <a:r>
              <a:rPr lang="hu-HU" sz="3300" b="0" strike="noStrike" spc="-1" dirty="0" err="1" smtClean="0">
                <a:solidFill>
                  <a:srgbClr val="FFFFFF"/>
                </a:solidFill>
                <a:latin typeface="Calibri"/>
              </a:rPr>
              <a:t>hintjei</a:t>
            </a:r>
            <a:endParaRPr lang="hu-HU" sz="3300" spc="-1" dirty="0">
              <a:solidFill>
                <a:srgbClr val="FFFFFF"/>
              </a:solidFill>
              <a:latin typeface="Calibri"/>
            </a:endParaRPr>
          </a:p>
          <a:p>
            <a:pPr marL="914400" lvl="1" indent="-457200">
              <a:lnSpc>
                <a:spcPct val="90000"/>
              </a:lnSpc>
              <a:spcBef>
                <a:spcPts val="1191"/>
              </a:spcBef>
              <a:buFont typeface="Arial" panose="020B0604020202020204" pitchFamily="34" charset="0"/>
              <a:buChar char="•"/>
            </a:pPr>
            <a:r>
              <a:rPr lang="hu-HU" sz="2900" b="0" strike="noStrike" spc="-1" dirty="0" err="1" smtClean="0">
                <a:solidFill>
                  <a:srgbClr val="FFFFFF"/>
                </a:solidFill>
                <a:latin typeface="Calibri"/>
              </a:rPr>
              <a:t>inline</a:t>
            </a:r>
            <a:r>
              <a:rPr lang="hu-HU" sz="2900" b="0" strike="noStrike" spc="-1" dirty="0" smtClean="0">
                <a:solidFill>
                  <a:srgbClr val="FFFFFF"/>
                </a:solidFill>
                <a:latin typeface="Calibri"/>
              </a:rPr>
              <a:t>, </a:t>
            </a:r>
            <a:r>
              <a:rPr lang="hu-HU" sz="2900" b="0" strike="noStrike" spc="-1" dirty="0" err="1" smtClean="0">
                <a:solidFill>
                  <a:srgbClr val="FFFFFF"/>
                </a:solidFill>
                <a:latin typeface="Calibri"/>
              </a:rPr>
              <a:t>materialize</a:t>
            </a:r>
            <a:r>
              <a:rPr lang="hu-HU" sz="2900" b="0" strike="noStrike" spc="-1" dirty="0" smtClean="0">
                <a:solidFill>
                  <a:srgbClr val="FFFFFF"/>
                </a:solidFill>
                <a:latin typeface="Calibri"/>
              </a:rPr>
              <a:t>, no_</a:t>
            </a:r>
            <a:r>
              <a:rPr lang="hu-HU" sz="2900" b="0" strike="noStrike" spc="-1" dirty="0" err="1" smtClean="0">
                <a:solidFill>
                  <a:srgbClr val="FFFFFF"/>
                </a:solidFill>
                <a:latin typeface="Calibri"/>
              </a:rPr>
              <a:t>query</a:t>
            </a:r>
            <a:r>
              <a:rPr lang="hu-HU" sz="2900" b="0" strike="noStrike" spc="-1" dirty="0" smtClean="0">
                <a:solidFill>
                  <a:srgbClr val="FFFFFF"/>
                </a:solidFill>
                <a:latin typeface="Calibri"/>
              </a:rPr>
              <a:t>_</a:t>
            </a:r>
            <a:r>
              <a:rPr lang="hu-HU" sz="2900" b="0" strike="noStrike" spc="-1" dirty="0" err="1" smtClean="0">
                <a:solidFill>
                  <a:srgbClr val="FFFFFF"/>
                </a:solidFill>
                <a:latin typeface="Calibri"/>
              </a:rPr>
              <a:t>transformation</a:t>
            </a:r>
            <a:endParaRPr lang="hu-HU" sz="2900" b="0" strike="noStrike" spc="-1" dirty="0" smtClean="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Cardinality</a:t>
            </a:r>
            <a:r>
              <a:rPr lang="hu-HU" sz="3300" b="0" strike="noStrike" spc="-1" dirty="0" smtClean="0">
                <a:solidFill>
                  <a:srgbClr val="FFFFFF"/>
                </a:solidFill>
                <a:latin typeface="Calibri"/>
              </a:rPr>
              <a:t> becslés pontossága</a:t>
            </a:r>
          </a:p>
          <a:p>
            <a:pPr marL="914400" lvl="1" indent="-457200">
              <a:lnSpc>
                <a:spcPct val="90000"/>
              </a:lnSpc>
              <a:spcBef>
                <a:spcPts val="1191"/>
              </a:spcBef>
              <a:buFont typeface="Arial" panose="020B0604020202020204" pitchFamily="34" charset="0"/>
              <a:buChar char="•"/>
            </a:pPr>
            <a:r>
              <a:rPr lang="hu-HU" sz="2900" b="0" strike="noStrike" spc="-1" dirty="0" smtClean="0">
                <a:solidFill>
                  <a:srgbClr val="FFFFFF"/>
                </a:solidFill>
                <a:latin typeface="Calibri"/>
              </a:rPr>
              <a:t>statisztika frissítés, hisztogram készítés</a:t>
            </a:r>
            <a:endParaRPr lang="hu-HU" sz="2900" b="0" strike="noStrike" spc="-1" dirty="0">
              <a:solidFill>
                <a:srgbClr val="FFFFFF"/>
              </a:solidFill>
              <a:latin typeface="Calibri"/>
            </a:endParaRPr>
          </a:p>
        </p:txBody>
      </p:sp>
      <p:sp>
        <p:nvSpPr>
          <p:cNvPr id="44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7D607F0-85CC-4B2D-A405-BFA301CE0FD0}" type="slidenum">
              <a:rPr lang="hu-HU" sz="1400" b="0" strike="noStrike" spc="-1">
                <a:solidFill>
                  <a:srgbClr val="8B8B8B"/>
                </a:solidFill>
                <a:latin typeface="Garamond"/>
              </a:rPr>
              <a:t>70</a:t>
            </a:fld>
            <a:endParaRPr lang="hu-HU" sz="1400" b="0" strike="noStrike" spc="-1">
              <a:latin typeface="Times New Roman"/>
            </a:endParaRPr>
          </a:p>
        </p:txBody>
      </p:sp>
    </p:spTree>
    <p:extLst>
      <p:ext uri="{BB962C8B-B14F-4D97-AF65-F5344CB8AC3E}">
        <p14:creationId xmlns:p14="http://schemas.microsoft.com/office/powerpoint/2010/main" val="35333961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smtClean="0">
                <a:solidFill>
                  <a:srgbClr val="FFFFFF"/>
                </a:solidFill>
                <a:latin typeface="Open Sans"/>
              </a:rPr>
              <a:t>A lekérdezés optimalizálás folyamata</a:t>
            </a:r>
            <a:endParaRPr lang="hu-HU" sz="4800" b="0" strike="noStrike" spc="-1" dirty="0">
              <a:solidFill>
                <a:srgbClr val="000000"/>
              </a:solidFill>
              <a:latin typeface="Garamond"/>
            </a:endParaRPr>
          </a:p>
        </p:txBody>
      </p:sp>
      <p:sp>
        <p:nvSpPr>
          <p:cNvPr id="446"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a:lnSpc>
                <a:spcPct val="90000"/>
              </a:lnSpc>
              <a:spcBef>
                <a:spcPts val="1191"/>
              </a:spcBef>
            </a:pPr>
            <a:r>
              <a:rPr lang="hu-HU" sz="3300" b="0" strike="noStrike" spc="-1" dirty="0" smtClean="0">
                <a:solidFill>
                  <a:srgbClr val="FFFFFF"/>
                </a:solidFill>
                <a:latin typeface="Calibri"/>
              </a:rPr>
              <a:t>3. lépés: Lekérdezés átalakítása, korrigálása</a:t>
            </a:r>
          </a:p>
          <a:p>
            <a:pPr marL="457200" indent="-457200">
              <a:lnSpc>
                <a:spcPct val="90000"/>
              </a:lnSpc>
              <a:spcBef>
                <a:spcPts val="1191"/>
              </a:spcBef>
              <a:buFont typeface="Arial" panose="020B0604020202020204" pitchFamily="34" charset="0"/>
              <a:buChar char="•"/>
            </a:pPr>
            <a:r>
              <a:rPr lang="hu-HU" sz="3300" b="0" strike="noStrike" spc="-1" dirty="0" smtClean="0">
                <a:solidFill>
                  <a:srgbClr val="FFFFFF"/>
                </a:solidFill>
                <a:latin typeface="Calibri"/>
              </a:rPr>
              <a:t>Helyesség ellenőrzése (összekapcsolási feltételek)</a:t>
            </a:r>
          </a:p>
          <a:p>
            <a:pPr marL="457200" indent="-457200">
              <a:lnSpc>
                <a:spcPct val="90000"/>
              </a:lnSpc>
              <a:spcBef>
                <a:spcPts val="1191"/>
              </a:spcBef>
              <a:buFont typeface="Arial" panose="020B0604020202020204" pitchFamily="34" charset="0"/>
              <a:buChar char="•"/>
            </a:pPr>
            <a:r>
              <a:rPr lang="hu-HU" sz="3300" b="0" strike="noStrike" spc="-1" dirty="0" smtClean="0">
                <a:solidFill>
                  <a:srgbClr val="FFFFFF"/>
                </a:solidFill>
                <a:latin typeface="Calibri"/>
              </a:rPr>
              <a:t>Másik </a:t>
            </a:r>
            <a:r>
              <a:rPr lang="hu-HU" sz="3300" b="0" strike="noStrike" spc="-1" dirty="0" err="1" smtClean="0">
                <a:solidFill>
                  <a:srgbClr val="FFFFFF"/>
                </a:solidFill>
                <a:latin typeface="Calibri"/>
              </a:rPr>
              <a:t>join</a:t>
            </a:r>
            <a:r>
              <a:rPr lang="hu-HU" sz="3300" b="0" strike="noStrike" spc="-1" dirty="0" smtClean="0">
                <a:solidFill>
                  <a:srgbClr val="FFFFFF"/>
                </a:solidFill>
                <a:latin typeface="Calibri"/>
              </a:rPr>
              <a:t> típus (pl. </a:t>
            </a:r>
            <a:r>
              <a:rPr lang="hu-HU" sz="3300" b="0" strike="noStrike" spc="-1" dirty="0" err="1" smtClean="0">
                <a:solidFill>
                  <a:srgbClr val="FFFFFF"/>
                </a:solidFill>
                <a:latin typeface="Calibri"/>
              </a:rPr>
              <a:t>inner</a:t>
            </a:r>
            <a:r>
              <a:rPr lang="hu-HU" sz="3300" b="0" strike="noStrike" spc="-1" dirty="0" smtClean="0">
                <a:solidFill>
                  <a:srgbClr val="FFFFFF"/>
                </a:solidFill>
                <a:latin typeface="Calibri"/>
              </a:rPr>
              <a:t> helyett </a:t>
            </a:r>
            <a:r>
              <a:rPr lang="hu-HU" sz="3300" b="0" strike="noStrike" spc="-1" dirty="0" err="1" smtClean="0">
                <a:solidFill>
                  <a:srgbClr val="FFFFFF"/>
                </a:solidFill>
                <a:latin typeface="Calibri"/>
              </a:rPr>
              <a:t>left</a:t>
            </a:r>
            <a:r>
              <a:rPr lang="hu-HU" sz="3300" b="0" strike="noStrike" spc="-1" dirty="0" smtClean="0">
                <a:solidFill>
                  <a:srgbClr val="FFFFFF"/>
                </a:solidFill>
                <a:latin typeface="Calibri"/>
              </a:rPr>
              <a:t>, ha amúgy mindegy)</a:t>
            </a: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Allekérdezések</a:t>
            </a:r>
            <a:r>
              <a:rPr lang="hu-HU" sz="3300" b="0" strike="noStrike" spc="-1" dirty="0" smtClean="0">
                <a:solidFill>
                  <a:srgbClr val="FFFFFF"/>
                </a:solidFill>
                <a:latin typeface="Calibri"/>
              </a:rPr>
              <a:t> használata</a:t>
            </a:r>
          </a:p>
          <a:p>
            <a:pPr marL="914400" lvl="1" indent="-457200">
              <a:lnSpc>
                <a:spcPct val="90000"/>
              </a:lnSpc>
              <a:spcBef>
                <a:spcPts val="1191"/>
              </a:spcBef>
              <a:buFont typeface="Arial" panose="020B0604020202020204" pitchFamily="34" charset="0"/>
              <a:buChar char="•"/>
            </a:pPr>
            <a:r>
              <a:rPr lang="hu-HU" sz="2900" b="0" strike="noStrike" spc="-1" dirty="0" smtClean="0">
                <a:solidFill>
                  <a:srgbClr val="FFFFFF"/>
                </a:solidFill>
                <a:latin typeface="Calibri"/>
              </a:rPr>
              <a:t>pl. ha elkerülnénk a sort </a:t>
            </a:r>
            <a:r>
              <a:rPr lang="hu-HU" sz="2900" b="0" strike="noStrike" spc="-1" dirty="0" err="1" smtClean="0">
                <a:solidFill>
                  <a:srgbClr val="FFFFFF"/>
                </a:solidFill>
                <a:latin typeface="Calibri"/>
              </a:rPr>
              <a:t>group</a:t>
            </a:r>
            <a:r>
              <a:rPr lang="hu-HU" sz="2900" b="0" strike="noStrike" spc="-1" dirty="0" smtClean="0">
                <a:solidFill>
                  <a:srgbClr val="FFFFFF"/>
                </a:solidFill>
                <a:latin typeface="Calibri"/>
              </a:rPr>
              <a:t> </a:t>
            </a:r>
            <a:r>
              <a:rPr lang="hu-HU" sz="2900" b="0" strike="noStrike" spc="-1" dirty="0" err="1" smtClean="0">
                <a:solidFill>
                  <a:srgbClr val="FFFFFF"/>
                </a:solidFill>
                <a:latin typeface="Calibri"/>
              </a:rPr>
              <a:t>by-t</a:t>
            </a:r>
            <a:endParaRPr lang="hu-HU" sz="2900" b="0" strike="noStrike" spc="-1" dirty="0" smtClean="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Subquery</a:t>
            </a:r>
            <a:r>
              <a:rPr lang="hu-HU" sz="3300" b="0" strike="noStrike" spc="-1" dirty="0" smtClean="0">
                <a:solidFill>
                  <a:srgbClr val="FFFFFF"/>
                </a:solidFill>
                <a:latin typeface="Calibri"/>
              </a:rPr>
              <a:t> </a:t>
            </a:r>
            <a:r>
              <a:rPr lang="hu-HU" sz="3300" b="0" strike="noStrike" spc="-1" dirty="0" err="1" smtClean="0">
                <a:solidFill>
                  <a:srgbClr val="FFFFFF"/>
                </a:solidFill>
                <a:latin typeface="Calibri"/>
              </a:rPr>
              <a:t>factoring</a:t>
            </a:r>
            <a:endParaRPr lang="hu-HU" sz="3300" b="0" strike="noStrike" spc="-1" dirty="0">
              <a:solidFill>
                <a:srgbClr val="FFFFFF"/>
              </a:solidFill>
              <a:latin typeface="Calibri"/>
            </a:endParaRPr>
          </a:p>
        </p:txBody>
      </p:sp>
      <p:sp>
        <p:nvSpPr>
          <p:cNvPr id="44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7D607F0-85CC-4B2D-A405-BFA301CE0FD0}" type="slidenum">
              <a:rPr lang="hu-HU" sz="1400" b="0" strike="noStrike" spc="-1">
                <a:solidFill>
                  <a:srgbClr val="8B8B8B"/>
                </a:solidFill>
                <a:latin typeface="Garamond"/>
              </a:rPr>
              <a:t>71</a:t>
            </a:fld>
            <a:endParaRPr lang="hu-HU" sz="1400" b="0" strike="noStrike" spc="-1">
              <a:latin typeface="Times New Roman"/>
            </a:endParaRPr>
          </a:p>
        </p:txBody>
      </p:sp>
    </p:spTree>
    <p:extLst>
      <p:ext uri="{BB962C8B-B14F-4D97-AF65-F5344CB8AC3E}">
        <p14:creationId xmlns:p14="http://schemas.microsoft.com/office/powerpoint/2010/main" val="38853197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smtClean="0">
                <a:solidFill>
                  <a:srgbClr val="FFFFFF"/>
                </a:solidFill>
                <a:latin typeface="Open Sans"/>
              </a:rPr>
              <a:t>A lekérdezés optimalizálás folyamata</a:t>
            </a:r>
            <a:endParaRPr lang="hu-HU" sz="4800" b="0" strike="noStrike" spc="-1" dirty="0">
              <a:solidFill>
                <a:srgbClr val="000000"/>
              </a:solidFill>
              <a:latin typeface="Garamond"/>
            </a:endParaRPr>
          </a:p>
        </p:txBody>
      </p:sp>
      <p:sp>
        <p:nvSpPr>
          <p:cNvPr id="446"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a:lnSpc>
                <a:spcPct val="90000"/>
              </a:lnSpc>
              <a:spcBef>
                <a:spcPts val="1191"/>
              </a:spcBef>
            </a:pPr>
            <a:r>
              <a:rPr lang="hu-HU" sz="3300" b="0" strike="noStrike" spc="-1" dirty="0" smtClean="0">
                <a:solidFill>
                  <a:srgbClr val="FFFFFF"/>
                </a:solidFill>
                <a:latin typeface="Calibri"/>
              </a:rPr>
              <a:t>4. lépés: Index készítés</a:t>
            </a:r>
          </a:p>
          <a:p>
            <a:pPr marL="457200" indent="-457200">
              <a:lnSpc>
                <a:spcPct val="90000"/>
              </a:lnSpc>
              <a:spcBef>
                <a:spcPts val="1191"/>
              </a:spcBef>
              <a:buFont typeface="Arial" panose="020B0604020202020204" pitchFamily="34" charset="0"/>
              <a:buChar char="•"/>
            </a:pPr>
            <a:r>
              <a:rPr lang="hu-HU" sz="3300" b="0" strike="noStrike" spc="-1" dirty="0" smtClean="0">
                <a:solidFill>
                  <a:srgbClr val="FFFFFF"/>
                </a:solidFill>
                <a:latin typeface="Calibri"/>
              </a:rPr>
              <a:t>idegen kulcsokra, ha </a:t>
            </a:r>
            <a:r>
              <a:rPr lang="hu-HU" sz="3300" b="0" strike="noStrike" spc="-1" dirty="0" err="1" smtClean="0">
                <a:solidFill>
                  <a:srgbClr val="FFFFFF"/>
                </a:solidFill>
                <a:latin typeface="Calibri"/>
              </a:rPr>
              <a:t>join-olunk</a:t>
            </a:r>
            <a:endParaRPr lang="hu-HU" sz="3300" b="0" strike="noStrike" spc="-1" dirty="0" smtClean="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spc="-1" dirty="0" smtClean="0">
                <a:solidFill>
                  <a:srgbClr val="FFFFFF"/>
                </a:solidFill>
                <a:latin typeface="Calibri"/>
              </a:rPr>
              <a:t>feltétel mezőkre</a:t>
            </a:r>
            <a:endParaRPr lang="hu-HU" sz="3300" spc="-1" dirty="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function-based</a:t>
            </a:r>
            <a:r>
              <a:rPr lang="hu-HU" sz="3300" b="0" strike="noStrike" spc="-1" dirty="0" smtClean="0">
                <a:solidFill>
                  <a:srgbClr val="FFFFFF"/>
                </a:solidFill>
                <a:latin typeface="Calibri"/>
              </a:rPr>
              <a:t> index</a:t>
            </a: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clustering</a:t>
            </a:r>
            <a:r>
              <a:rPr lang="hu-HU" sz="3300" b="0" strike="noStrike" spc="-1" dirty="0" smtClean="0">
                <a:solidFill>
                  <a:srgbClr val="FFFFFF"/>
                </a:solidFill>
                <a:latin typeface="Calibri"/>
              </a:rPr>
              <a:t> faktor, szelektivitás?</a:t>
            </a:r>
          </a:p>
          <a:p>
            <a:pPr>
              <a:lnSpc>
                <a:spcPct val="90000"/>
              </a:lnSpc>
              <a:spcBef>
                <a:spcPts val="1191"/>
              </a:spcBef>
            </a:pPr>
            <a:endParaRPr lang="hu-HU" sz="3300" b="0" strike="noStrike" spc="-1" dirty="0">
              <a:solidFill>
                <a:srgbClr val="FFFFFF"/>
              </a:solidFill>
              <a:latin typeface="Calibri"/>
            </a:endParaRPr>
          </a:p>
        </p:txBody>
      </p:sp>
      <p:sp>
        <p:nvSpPr>
          <p:cNvPr id="44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7D607F0-85CC-4B2D-A405-BFA301CE0FD0}" type="slidenum">
              <a:rPr lang="hu-HU" sz="1400" b="0" strike="noStrike" spc="-1">
                <a:solidFill>
                  <a:srgbClr val="8B8B8B"/>
                </a:solidFill>
                <a:latin typeface="Garamond"/>
              </a:rPr>
              <a:t>72</a:t>
            </a:fld>
            <a:endParaRPr lang="hu-HU" sz="1400" b="0" strike="noStrike" spc="-1">
              <a:latin typeface="Times New Roman"/>
            </a:endParaRPr>
          </a:p>
        </p:txBody>
      </p:sp>
    </p:spTree>
    <p:extLst>
      <p:ext uri="{BB962C8B-B14F-4D97-AF65-F5344CB8AC3E}">
        <p14:creationId xmlns:p14="http://schemas.microsoft.com/office/powerpoint/2010/main" val="32596782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smtClean="0">
                <a:solidFill>
                  <a:srgbClr val="FFFFFF"/>
                </a:solidFill>
                <a:latin typeface="Open Sans"/>
              </a:rPr>
              <a:t>Információ gyűjtés</a:t>
            </a:r>
            <a:endParaRPr lang="hu-HU" sz="4800" b="0" strike="noStrike" spc="-1" dirty="0">
              <a:solidFill>
                <a:srgbClr val="000000"/>
              </a:solidFill>
              <a:latin typeface="Garamond"/>
            </a:endParaRPr>
          </a:p>
        </p:txBody>
      </p:sp>
      <p:sp>
        <p:nvSpPr>
          <p:cNvPr id="446" name="TextShape 2"/>
          <p:cNvSpPr txBox="1"/>
          <p:nvPr/>
        </p:nvSpPr>
        <p:spPr>
          <a:xfrm>
            <a:off x="838080" y="2118600"/>
            <a:ext cx="10513800" cy="4059360"/>
          </a:xfrm>
          <a:prstGeom prst="rect">
            <a:avLst/>
          </a:prstGeom>
          <a:noFill/>
          <a:ln>
            <a:noFill/>
          </a:ln>
        </p:spPr>
        <p:txBody>
          <a:bodyPr lIns="108720" tIns="54360" rIns="108720" bIns="54360">
            <a:normAutofit fontScale="97000"/>
          </a:bodyPr>
          <a:lstStyle/>
          <a:p>
            <a:pPr>
              <a:lnSpc>
                <a:spcPct val="90000"/>
              </a:lnSpc>
              <a:spcBef>
                <a:spcPts val="1191"/>
              </a:spcBef>
            </a:pPr>
            <a:r>
              <a:rPr lang="hu-HU" sz="3300" b="0" strike="noStrike" spc="-1" dirty="0" smtClean="0">
                <a:solidFill>
                  <a:srgbClr val="FFFFFF"/>
                </a:solidFill>
                <a:latin typeface="Calibri"/>
              </a:rPr>
              <a:t>Adatszótár fontosabb nézetei</a:t>
            </a: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user</a:t>
            </a:r>
            <a:r>
              <a:rPr lang="hu-HU" sz="3300" b="0" strike="noStrike" spc="-1" dirty="0" smtClean="0">
                <a:solidFill>
                  <a:srgbClr val="FFFFFF"/>
                </a:solidFill>
                <a:latin typeface="Calibri"/>
              </a:rPr>
              <a:t>_indexes</a:t>
            </a:r>
          </a:p>
          <a:p>
            <a:pPr marL="457200" indent="-457200">
              <a:lnSpc>
                <a:spcPct val="90000"/>
              </a:lnSpc>
              <a:spcBef>
                <a:spcPts val="1191"/>
              </a:spcBef>
              <a:buFont typeface="Arial" panose="020B0604020202020204" pitchFamily="34" charset="0"/>
              <a:buChar char="•"/>
            </a:pPr>
            <a:r>
              <a:rPr lang="hu-HU" sz="3300" spc="-1" dirty="0" err="1" smtClean="0">
                <a:solidFill>
                  <a:srgbClr val="FFFFFF"/>
                </a:solidFill>
                <a:latin typeface="Calibri"/>
              </a:rPr>
              <a:t>user</a:t>
            </a:r>
            <a:r>
              <a:rPr lang="hu-HU" sz="3300" spc="-1" dirty="0" smtClean="0">
                <a:solidFill>
                  <a:srgbClr val="FFFFFF"/>
                </a:solidFill>
                <a:latin typeface="Calibri"/>
              </a:rPr>
              <a:t>_ind_</a:t>
            </a:r>
            <a:r>
              <a:rPr lang="hu-HU" sz="3300" spc="-1" dirty="0" err="1" smtClean="0">
                <a:solidFill>
                  <a:srgbClr val="FFFFFF"/>
                </a:solidFill>
                <a:latin typeface="Calibri"/>
              </a:rPr>
              <a:t>columns</a:t>
            </a:r>
            <a:endParaRPr lang="hu-HU" sz="3300" spc="-1" dirty="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user</a:t>
            </a:r>
            <a:r>
              <a:rPr lang="hu-HU" sz="3300" b="0" strike="noStrike" spc="-1" dirty="0" smtClean="0">
                <a:solidFill>
                  <a:srgbClr val="FFFFFF"/>
                </a:solidFill>
                <a:latin typeface="Calibri"/>
              </a:rPr>
              <a:t>_</a:t>
            </a:r>
            <a:r>
              <a:rPr lang="hu-HU" sz="3300" b="0" strike="noStrike" spc="-1" dirty="0" err="1" smtClean="0">
                <a:solidFill>
                  <a:srgbClr val="FFFFFF"/>
                </a:solidFill>
                <a:latin typeface="Calibri"/>
              </a:rPr>
              <a:t>histograms</a:t>
            </a:r>
            <a:endParaRPr lang="hu-HU" sz="3300" b="0" strike="noStrike" spc="-1" dirty="0" smtClean="0">
              <a:solidFill>
                <a:srgbClr val="FFFFFF"/>
              </a:solidFill>
              <a:latin typeface="Calibri"/>
            </a:endParaRPr>
          </a:p>
          <a:p>
            <a:pPr marL="457200" indent="-457200">
              <a:lnSpc>
                <a:spcPct val="90000"/>
              </a:lnSpc>
              <a:spcBef>
                <a:spcPts val="1191"/>
              </a:spcBef>
              <a:buFont typeface="Arial" panose="020B0604020202020204" pitchFamily="34" charset="0"/>
              <a:buChar char="•"/>
            </a:pPr>
            <a:r>
              <a:rPr lang="hu-HU" sz="3300" b="0" strike="noStrike" spc="-1" dirty="0" err="1" smtClean="0">
                <a:solidFill>
                  <a:srgbClr val="FFFFFF"/>
                </a:solidFill>
                <a:latin typeface="Calibri"/>
              </a:rPr>
              <a:t>user</a:t>
            </a:r>
            <a:r>
              <a:rPr lang="hu-HU" sz="3300" b="0" strike="noStrike" spc="-1" dirty="0" smtClean="0">
                <a:solidFill>
                  <a:srgbClr val="FFFFFF"/>
                </a:solidFill>
                <a:latin typeface="Calibri"/>
              </a:rPr>
              <a:t>_</a:t>
            </a:r>
            <a:r>
              <a:rPr lang="hu-HU" sz="3300" b="0" strike="noStrike" spc="-1" dirty="0" err="1" smtClean="0">
                <a:solidFill>
                  <a:srgbClr val="FFFFFF"/>
                </a:solidFill>
                <a:latin typeface="Calibri"/>
              </a:rPr>
              <a:t>tab</a:t>
            </a:r>
            <a:r>
              <a:rPr lang="hu-HU" sz="3300" b="0" strike="noStrike" spc="-1" dirty="0" smtClean="0">
                <a:solidFill>
                  <a:srgbClr val="FFFFFF"/>
                </a:solidFill>
                <a:latin typeface="Calibri"/>
              </a:rPr>
              <a:t>_col_</a:t>
            </a:r>
            <a:r>
              <a:rPr lang="hu-HU" sz="3300" b="0" strike="noStrike" spc="-1" dirty="0" err="1" smtClean="0">
                <a:solidFill>
                  <a:srgbClr val="FFFFFF"/>
                </a:solidFill>
                <a:latin typeface="Calibri"/>
              </a:rPr>
              <a:t>statistics</a:t>
            </a:r>
            <a:endParaRPr lang="hu-HU" sz="3300" b="0" strike="noStrike" spc="-1" dirty="0" smtClean="0">
              <a:solidFill>
                <a:srgbClr val="FFFFFF"/>
              </a:solidFill>
              <a:latin typeface="Calibri"/>
            </a:endParaRPr>
          </a:p>
          <a:p>
            <a:pPr>
              <a:lnSpc>
                <a:spcPct val="90000"/>
              </a:lnSpc>
              <a:spcBef>
                <a:spcPts val="1191"/>
              </a:spcBef>
            </a:pPr>
            <a:r>
              <a:rPr lang="hu-HU" sz="3300" spc="-1" dirty="0" smtClean="0">
                <a:solidFill>
                  <a:srgbClr val="FFFFFF"/>
                </a:solidFill>
                <a:latin typeface="Calibri"/>
              </a:rPr>
              <a:t>+ SQL </a:t>
            </a:r>
            <a:r>
              <a:rPr lang="hu-HU" sz="3300" spc="-1" dirty="0" err="1" smtClean="0">
                <a:solidFill>
                  <a:srgbClr val="FFFFFF"/>
                </a:solidFill>
                <a:latin typeface="Calibri"/>
              </a:rPr>
              <a:t>Developer-ben</a:t>
            </a:r>
            <a:r>
              <a:rPr lang="hu-HU" sz="3300" spc="-1" dirty="0" smtClean="0">
                <a:solidFill>
                  <a:srgbClr val="FFFFFF"/>
                </a:solidFill>
                <a:latin typeface="Calibri"/>
              </a:rPr>
              <a:t> sok minden grafikus felületen látszik</a:t>
            </a:r>
            <a:endParaRPr lang="hu-HU" sz="3300" b="0" strike="noStrike" spc="-1" dirty="0" smtClean="0">
              <a:solidFill>
                <a:srgbClr val="FFFFFF"/>
              </a:solidFill>
              <a:latin typeface="Calibri"/>
            </a:endParaRPr>
          </a:p>
          <a:p>
            <a:pPr>
              <a:lnSpc>
                <a:spcPct val="90000"/>
              </a:lnSpc>
              <a:spcBef>
                <a:spcPts val="1191"/>
              </a:spcBef>
            </a:pPr>
            <a:endParaRPr lang="hu-HU" sz="3300" b="0" strike="noStrike" spc="-1" dirty="0">
              <a:solidFill>
                <a:srgbClr val="FFFFFF"/>
              </a:solidFill>
              <a:latin typeface="Calibri"/>
            </a:endParaRPr>
          </a:p>
        </p:txBody>
      </p:sp>
      <p:sp>
        <p:nvSpPr>
          <p:cNvPr id="447"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48"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A7D607F0-85CC-4B2D-A405-BFA301CE0FD0}" type="slidenum">
              <a:rPr lang="hu-HU" sz="1400" b="0" strike="noStrike" spc="-1">
                <a:solidFill>
                  <a:srgbClr val="8B8B8B"/>
                </a:solidFill>
                <a:latin typeface="Garamond"/>
              </a:rPr>
              <a:t>73</a:t>
            </a:fld>
            <a:endParaRPr lang="hu-HU" sz="1400" b="0" strike="noStrike" spc="-1">
              <a:latin typeface="Times New Roman"/>
            </a:endParaRPr>
          </a:p>
        </p:txBody>
      </p:sp>
    </p:spTree>
    <p:extLst>
      <p:ext uri="{BB962C8B-B14F-4D97-AF65-F5344CB8AC3E}">
        <p14:creationId xmlns:p14="http://schemas.microsoft.com/office/powerpoint/2010/main" val="39843710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spc="-1" dirty="0" smtClean="0">
                <a:solidFill>
                  <a:srgbClr val="FFFFFF"/>
                </a:solidFill>
                <a:latin typeface="Open Sans"/>
              </a:rPr>
              <a:t>Csoportosítás végrehajtása</a:t>
            </a:r>
            <a:endParaRPr lang="hu-HU" sz="4800" b="0" strike="noStrike" spc="-1" dirty="0">
              <a:solidFill>
                <a:srgbClr val="000000"/>
              </a:solidFill>
              <a:latin typeface="Garamond"/>
            </a:endParaRPr>
          </a:p>
        </p:txBody>
      </p:sp>
      <p:sp>
        <p:nvSpPr>
          <p:cNvPr id="472" name="TextShape 2"/>
          <p:cNvSpPr txBox="1"/>
          <p:nvPr/>
        </p:nvSpPr>
        <p:spPr>
          <a:xfrm>
            <a:off x="838080" y="2118600"/>
            <a:ext cx="10513800" cy="4059360"/>
          </a:xfrm>
          <a:prstGeom prst="rect">
            <a:avLst/>
          </a:prstGeom>
          <a:noFill/>
          <a:ln>
            <a:noFill/>
          </a:ln>
        </p:spPr>
        <p:txBody>
          <a:bodyPr lIns="108720" tIns="54360" rIns="108720" bIns="54360">
            <a:normAutofit fontScale="91500" lnSpcReduction="10000"/>
          </a:bodyPr>
          <a:lstStyle/>
          <a:p>
            <a:pPr marL="272160" indent="-271800">
              <a:lnSpc>
                <a:spcPct val="90000"/>
              </a:lnSpc>
              <a:spcBef>
                <a:spcPts val="1191"/>
              </a:spcBef>
              <a:buClr>
                <a:srgbClr val="FFFFFF"/>
              </a:buClr>
              <a:buFont typeface="Arial"/>
              <a:buChar char="•"/>
            </a:pPr>
            <a:r>
              <a:rPr lang="hu-HU" sz="3700" b="0" strike="noStrike" spc="-1" dirty="0" smtClean="0">
                <a:solidFill>
                  <a:srgbClr val="FFFFFF"/>
                </a:solidFill>
                <a:latin typeface="Calibri"/>
              </a:rPr>
              <a:t>SORT GROUP BY</a:t>
            </a:r>
          </a:p>
          <a:p>
            <a:pPr marL="729360" lvl="1" indent="-271800">
              <a:lnSpc>
                <a:spcPct val="90000"/>
              </a:lnSpc>
              <a:spcBef>
                <a:spcPts val="1191"/>
              </a:spcBef>
              <a:buClr>
                <a:srgbClr val="FFFFFF"/>
              </a:buClr>
              <a:buFont typeface="Arial"/>
              <a:buChar char="•"/>
            </a:pPr>
            <a:r>
              <a:rPr lang="hu-HU" sz="3300" b="0" strike="noStrike" spc="-1" dirty="0" smtClean="0">
                <a:solidFill>
                  <a:srgbClr val="FFFFFF"/>
                </a:solidFill>
                <a:latin typeface="Calibri"/>
              </a:rPr>
              <a:t>10.2 verzió előtt is létező megoldás</a:t>
            </a:r>
          </a:p>
          <a:p>
            <a:pPr marL="729360" lvl="1" indent="-271800">
              <a:lnSpc>
                <a:spcPct val="90000"/>
              </a:lnSpc>
              <a:spcBef>
                <a:spcPts val="1191"/>
              </a:spcBef>
              <a:buClr>
                <a:srgbClr val="FFFFFF"/>
              </a:buClr>
              <a:buFont typeface="Arial"/>
              <a:buChar char="•"/>
            </a:pPr>
            <a:r>
              <a:rPr lang="hu-HU" sz="3300" b="0" strike="noStrike" spc="-1" dirty="0" smtClean="0">
                <a:solidFill>
                  <a:srgbClr val="FFFFFF"/>
                </a:solidFill>
                <a:latin typeface="Calibri"/>
              </a:rPr>
              <a:t>a csoportosító mező szerint rendez, így az azonos csoportba tartozó rekordok egymás után következnek majd</a:t>
            </a:r>
          </a:p>
          <a:p>
            <a:pPr marL="272160" indent="-271800">
              <a:lnSpc>
                <a:spcPct val="90000"/>
              </a:lnSpc>
              <a:spcBef>
                <a:spcPts val="1191"/>
              </a:spcBef>
              <a:buClr>
                <a:srgbClr val="FFFFFF"/>
              </a:buClr>
              <a:buFont typeface="Arial"/>
              <a:buChar char="•"/>
            </a:pPr>
            <a:r>
              <a:rPr lang="hu-HU" sz="3700" b="0" strike="noStrike" spc="-1" dirty="0" smtClean="0">
                <a:solidFill>
                  <a:srgbClr val="FFFFFF"/>
                </a:solidFill>
                <a:latin typeface="Calibri"/>
              </a:rPr>
              <a:t>HASH GROUP BY</a:t>
            </a:r>
          </a:p>
          <a:p>
            <a:pPr marL="729360" lvl="1" indent="-271800">
              <a:lnSpc>
                <a:spcPct val="90000"/>
              </a:lnSpc>
              <a:spcBef>
                <a:spcPts val="1191"/>
              </a:spcBef>
              <a:buClr>
                <a:srgbClr val="FFFFFF"/>
              </a:buClr>
              <a:buFont typeface="Arial"/>
              <a:buChar char="•"/>
            </a:pPr>
            <a:r>
              <a:rPr lang="hu-HU" sz="3300" b="0" strike="noStrike" spc="-1" dirty="0" smtClean="0">
                <a:solidFill>
                  <a:srgbClr val="FFFFFF"/>
                </a:solidFill>
                <a:latin typeface="Calibri"/>
              </a:rPr>
              <a:t>10.2 verziótól</a:t>
            </a:r>
          </a:p>
          <a:p>
            <a:pPr marL="729360" lvl="1" indent="-271800">
              <a:lnSpc>
                <a:spcPct val="90000"/>
              </a:lnSpc>
              <a:spcBef>
                <a:spcPts val="1191"/>
              </a:spcBef>
              <a:buClr>
                <a:srgbClr val="FFFFFF"/>
              </a:buClr>
              <a:buFont typeface="Arial"/>
              <a:buChar char="•"/>
            </a:pPr>
            <a:r>
              <a:rPr lang="hu-HU" sz="3300" b="0" strike="noStrike" spc="-1" dirty="0" smtClean="0">
                <a:solidFill>
                  <a:srgbClr val="FFFFFF"/>
                </a:solidFill>
                <a:latin typeface="Calibri"/>
              </a:rPr>
              <a:t>általában gyorsabb a rendezés alapú megoldásnál</a:t>
            </a:r>
          </a:p>
          <a:p>
            <a:pPr marL="729360" lvl="1" indent="-271800">
              <a:lnSpc>
                <a:spcPct val="90000"/>
              </a:lnSpc>
              <a:spcBef>
                <a:spcPts val="1191"/>
              </a:spcBef>
              <a:buClr>
                <a:srgbClr val="FFFFFF"/>
              </a:buClr>
              <a:buFont typeface="Arial"/>
              <a:buChar char="•"/>
            </a:pPr>
            <a:r>
              <a:rPr lang="hu-HU" sz="3300" b="0" strike="noStrike" spc="-1" dirty="0" err="1" smtClean="0">
                <a:solidFill>
                  <a:srgbClr val="FFFFFF"/>
                </a:solidFill>
                <a:latin typeface="Calibri"/>
              </a:rPr>
              <a:t>hash</a:t>
            </a:r>
            <a:r>
              <a:rPr lang="hu-HU" sz="3300" b="0" strike="noStrike" spc="-1" dirty="0" smtClean="0">
                <a:solidFill>
                  <a:srgbClr val="FFFFFF"/>
                </a:solidFill>
                <a:latin typeface="Calibri"/>
              </a:rPr>
              <a:t> táblába végzi az aggregálást</a:t>
            </a:r>
          </a:p>
        </p:txBody>
      </p:sp>
      <p:sp>
        <p:nvSpPr>
          <p:cNvPr id="47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7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55B10842-4163-4C4A-B568-BE9F33D61E90}" type="slidenum">
              <a:rPr lang="hu-HU" sz="1400" b="0" strike="noStrike" spc="-1">
                <a:solidFill>
                  <a:srgbClr val="8B8B8B"/>
                </a:solidFill>
                <a:latin typeface="Garamond"/>
              </a:rPr>
              <a:t>74</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spc="-1" dirty="0" smtClean="0">
                <a:solidFill>
                  <a:srgbClr val="FFFFFF"/>
                </a:solidFill>
                <a:latin typeface="Open Sans"/>
              </a:rPr>
              <a:t>Csoportosítás végrehajtása</a:t>
            </a:r>
            <a:endParaRPr lang="hu-HU" sz="4800" b="0" strike="noStrike" spc="-1" dirty="0">
              <a:solidFill>
                <a:srgbClr val="000000"/>
              </a:solidFill>
              <a:latin typeface="Garamond"/>
            </a:endParaRPr>
          </a:p>
        </p:txBody>
      </p:sp>
      <p:sp>
        <p:nvSpPr>
          <p:cNvPr id="472" name="TextShape 2"/>
          <p:cNvSpPr txBox="1"/>
          <p:nvPr/>
        </p:nvSpPr>
        <p:spPr>
          <a:xfrm>
            <a:off x="838080" y="2118600"/>
            <a:ext cx="10513800" cy="4059360"/>
          </a:xfrm>
          <a:prstGeom prst="rect">
            <a:avLst/>
          </a:prstGeom>
          <a:noFill/>
          <a:ln>
            <a:noFill/>
          </a:ln>
        </p:spPr>
        <p:txBody>
          <a:bodyPr lIns="108720" tIns="54360" rIns="108720" bIns="54360">
            <a:normAutofit fontScale="99000"/>
          </a:bodyPr>
          <a:lstStyle/>
          <a:p>
            <a:pPr marL="457560" indent="-457200">
              <a:lnSpc>
                <a:spcPct val="90000"/>
              </a:lnSpc>
              <a:spcBef>
                <a:spcPts val="1191"/>
              </a:spcBef>
              <a:buClr>
                <a:srgbClr val="FFFFFF"/>
              </a:buClr>
              <a:buFont typeface="Arial" panose="020B0604020202020204" pitchFamily="34" charset="0"/>
              <a:buChar char="•"/>
            </a:pPr>
            <a:r>
              <a:rPr lang="hu-HU" sz="3300" b="0" strike="noStrike" spc="-1" dirty="0" smtClean="0">
                <a:solidFill>
                  <a:srgbClr val="FFFFFF"/>
                </a:solidFill>
                <a:latin typeface="Calibri"/>
              </a:rPr>
              <a:t>Az újabb verziókban is </a:t>
            </a:r>
            <a:r>
              <a:rPr lang="hu-HU" sz="3600" b="0" strike="noStrike" spc="-1" dirty="0" smtClean="0">
                <a:solidFill>
                  <a:srgbClr val="FFFFFF"/>
                </a:solidFill>
                <a:latin typeface="Calibri"/>
              </a:rPr>
              <a:t>SORT GROUP </a:t>
            </a:r>
            <a:r>
              <a:rPr lang="hu-HU" sz="3600" b="0" strike="noStrike" spc="-1" dirty="0" err="1" smtClean="0">
                <a:solidFill>
                  <a:srgbClr val="FFFFFF"/>
                </a:solidFill>
                <a:latin typeface="Calibri"/>
              </a:rPr>
              <a:t>BY-t</a:t>
            </a:r>
            <a:r>
              <a:rPr lang="hu-HU" sz="3600" b="0" strike="noStrike" spc="-1" dirty="0" smtClean="0">
                <a:solidFill>
                  <a:srgbClr val="FFFFFF"/>
                </a:solidFill>
                <a:latin typeface="Calibri"/>
              </a:rPr>
              <a:t> </a:t>
            </a:r>
            <a:r>
              <a:rPr lang="hu-HU" sz="3300" b="0" strike="noStrike" spc="-1" dirty="0" smtClean="0">
                <a:solidFill>
                  <a:srgbClr val="FFFFFF"/>
                </a:solidFill>
                <a:latin typeface="Calibri"/>
              </a:rPr>
              <a:t>választ a CBO, ha a </a:t>
            </a:r>
            <a:r>
              <a:rPr lang="hu-HU" sz="3300" b="0" strike="noStrike" spc="-1" dirty="0" err="1" smtClean="0">
                <a:solidFill>
                  <a:srgbClr val="FFFFFF"/>
                </a:solidFill>
                <a:latin typeface="Calibri"/>
              </a:rPr>
              <a:t>row</a:t>
            </a:r>
            <a:r>
              <a:rPr lang="hu-HU" sz="3300" b="0" strike="noStrike" spc="-1" dirty="0" smtClean="0">
                <a:solidFill>
                  <a:srgbClr val="FFFFFF"/>
                </a:solidFill>
                <a:latin typeface="Calibri"/>
              </a:rPr>
              <a:t> </a:t>
            </a:r>
            <a:r>
              <a:rPr lang="hu-HU" sz="3300" b="0" strike="noStrike" spc="-1" dirty="0" err="1" smtClean="0">
                <a:solidFill>
                  <a:srgbClr val="FFFFFF"/>
                </a:solidFill>
                <a:latin typeface="Calibri"/>
              </a:rPr>
              <a:t>source</a:t>
            </a:r>
            <a:r>
              <a:rPr lang="hu-HU" sz="3300" b="0" strike="noStrike" spc="-1" dirty="0" smtClean="0">
                <a:solidFill>
                  <a:srgbClr val="FFFFFF"/>
                </a:solidFill>
                <a:latin typeface="Calibri"/>
              </a:rPr>
              <a:t> rendezett, vagy amúgy is rendezni kell</a:t>
            </a:r>
          </a:p>
          <a:p>
            <a:pPr marL="457560" indent="-457200">
              <a:lnSpc>
                <a:spcPct val="90000"/>
              </a:lnSpc>
              <a:spcBef>
                <a:spcPts val="1191"/>
              </a:spcBef>
              <a:buClr>
                <a:srgbClr val="FFFFFF"/>
              </a:buClr>
              <a:buFont typeface="Arial" panose="020B0604020202020204" pitchFamily="34" charset="0"/>
              <a:buChar char="•"/>
            </a:pPr>
            <a:r>
              <a:rPr lang="hu-HU" sz="3300" spc="-1" dirty="0" smtClean="0">
                <a:solidFill>
                  <a:srgbClr val="FFFFFF"/>
                </a:solidFill>
                <a:latin typeface="Calibri"/>
              </a:rPr>
              <a:t>Ez azonban teljesítmény-csökkenéshez vezethet</a:t>
            </a:r>
          </a:p>
          <a:p>
            <a:pPr marL="914760" lvl="1" indent="-457200">
              <a:lnSpc>
                <a:spcPct val="90000"/>
              </a:lnSpc>
              <a:spcBef>
                <a:spcPts val="1191"/>
              </a:spcBef>
              <a:buClr>
                <a:srgbClr val="FFFFFF"/>
              </a:buClr>
              <a:buFont typeface="Arial" panose="020B0604020202020204" pitchFamily="34" charset="0"/>
              <a:buChar char="•"/>
            </a:pPr>
            <a:r>
              <a:rPr lang="hu-HU" sz="2800" b="0" strike="noStrike" spc="-1" dirty="0" smtClean="0">
                <a:solidFill>
                  <a:srgbClr val="FFFFFF"/>
                </a:solidFill>
                <a:latin typeface="Calibri"/>
              </a:rPr>
              <a:t>Nem mindegy, hogy csoportosítás előtt vagy után rendezünk, hiszen utána tipikusan sokkal kisebb a rekordok száma</a:t>
            </a:r>
          </a:p>
          <a:p>
            <a:pPr marL="457560" indent="-457200">
              <a:lnSpc>
                <a:spcPct val="90000"/>
              </a:lnSpc>
              <a:spcBef>
                <a:spcPts val="1191"/>
              </a:spcBef>
              <a:buClr>
                <a:srgbClr val="FFFFFF"/>
              </a:buClr>
              <a:buFont typeface="Arial" panose="020B0604020202020204" pitchFamily="34" charset="0"/>
              <a:buChar char="•"/>
            </a:pPr>
            <a:r>
              <a:rPr lang="hu-HU" sz="3200" spc="-1" dirty="0" smtClean="0">
                <a:solidFill>
                  <a:srgbClr val="FFFFFF"/>
                </a:solidFill>
                <a:latin typeface="Calibri"/>
              </a:rPr>
              <a:t>A lekérdezés átalakításával megoldható</a:t>
            </a:r>
          </a:p>
          <a:p>
            <a:pPr marL="914760" lvl="1" indent="-457200">
              <a:lnSpc>
                <a:spcPct val="90000"/>
              </a:lnSpc>
              <a:spcBef>
                <a:spcPts val="1191"/>
              </a:spcBef>
              <a:buClr>
                <a:srgbClr val="FFFFFF"/>
              </a:buClr>
              <a:buFont typeface="Arial" panose="020B0604020202020204" pitchFamily="34" charset="0"/>
              <a:buChar char="•"/>
            </a:pPr>
            <a:r>
              <a:rPr lang="hu-HU" sz="2800" b="0" strike="noStrike" spc="-1" dirty="0" smtClean="0">
                <a:solidFill>
                  <a:srgbClr val="FFFFFF"/>
                </a:solidFill>
                <a:latin typeface="Calibri"/>
              </a:rPr>
              <a:t>A csoportosítást tegyük </a:t>
            </a:r>
            <a:r>
              <a:rPr lang="hu-HU" sz="2800" b="0" strike="noStrike" spc="-1" dirty="0" err="1" smtClean="0">
                <a:solidFill>
                  <a:srgbClr val="FFFFFF"/>
                </a:solidFill>
                <a:latin typeface="Calibri"/>
              </a:rPr>
              <a:t>allekérdezésbe</a:t>
            </a:r>
            <a:r>
              <a:rPr lang="hu-HU" sz="2800" b="0" strike="noStrike" spc="-1" dirty="0" smtClean="0">
                <a:solidFill>
                  <a:srgbClr val="FFFFFF"/>
                </a:solidFill>
                <a:latin typeface="Calibri"/>
              </a:rPr>
              <a:t>, külön az ORDER </a:t>
            </a:r>
            <a:r>
              <a:rPr lang="hu-HU" sz="2800" b="0" strike="noStrike" spc="-1" dirty="0" err="1" smtClean="0">
                <a:solidFill>
                  <a:srgbClr val="FFFFFF"/>
                </a:solidFill>
                <a:latin typeface="Calibri"/>
              </a:rPr>
              <a:t>BY-tól</a:t>
            </a:r>
            <a:endParaRPr lang="hu-HU" sz="2800" b="0" strike="noStrike" spc="-1" dirty="0" smtClean="0">
              <a:solidFill>
                <a:srgbClr val="FFFFFF"/>
              </a:solidFill>
              <a:latin typeface="Calibri"/>
            </a:endParaRPr>
          </a:p>
        </p:txBody>
      </p:sp>
      <p:sp>
        <p:nvSpPr>
          <p:cNvPr id="473"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474"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55B10842-4163-4C4A-B568-BE9F33D61E90}" type="slidenum">
              <a:rPr lang="hu-HU" sz="1400" b="0" strike="noStrike" spc="-1">
                <a:solidFill>
                  <a:srgbClr val="8B8B8B"/>
                </a:solidFill>
                <a:latin typeface="Garamond"/>
              </a:rPr>
              <a:t>75</a:t>
            </a:fld>
            <a:endParaRPr lang="hu-HU" sz="1400" b="0" strike="noStrike" spc="-1">
              <a:latin typeface="Times New Roman"/>
            </a:endParaRPr>
          </a:p>
        </p:txBody>
      </p:sp>
    </p:spTree>
    <p:extLst>
      <p:ext uri="{BB962C8B-B14F-4D97-AF65-F5344CB8AC3E}">
        <p14:creationId xmlns:p14="http://schemas.microsoft.com/office/powerpoint/2010/main" val="178459589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2"/>
          <p:cNvSpPr txBox="1"/>
          <p:nvPr/>
        </p:nvSpPr>
        <p:spPr>
          <a:xfrm>
            <a:off x="838080" y="1989634"/>
            <a:ext cx="11063520" cy="4432406"/>
          </a:xfrm>
          <a:prstGeom prst="rect">
            <a:avLst/>
          </a:prstGeom>
          <a:noFill/>
          <a:ln>
            <a:noFill/>
          </a:ln>
        </p:spPr>
        <p:txBody>
          <a:bodyPr>
            <a:noAutofit/>
          </a:bodyPr>
          <a:lstStyle/>
          <a:p>
            <a:pPr marL="228600" indent="-228240">
              <a:lnSpc>
                <a:spcPct val="90000"/>
              </a:lnSpc>
              <a:spcBef>
                <a:spcPts val="1001"/>
              </a:spcBef>
              <a:buClr>
                <a:schemeClr val="bg1"/>
              </a:buClr>
              <a:buFont typeface="Arial"/>
              <a:buChar char="•"/>
            </a:pPr>
            <a:r>
              <a:rPr lang="hu-HU" sz="2800" b="0" strike="noStrike" spc="-1" dirty="0">
                <a:solidFill>
                  <a:schemeClr val="bg1"/>
                </a:solidFill>
                <a:latin typeface="Calibri"/>
              </a:rPr>
              <a:t>Figyeljük meg a </a:t>
            </a:r>
            <a:r>
              <a:rPr lang="hu-HU" sz="2800" b="0" strike="noStrike" spc="-1" dirty="0" err="1">
                <a:solidFill>
                  <a:schemeClr val="bg1"/>
                </a:solidFill>
                <a:latin typeface="Calibri"/>
              </a:rPr>
              <a:t>query</a:t>
            </a:r>
            <a:r>
              <a:rPr lang="hu-HU" sz="2800" b="0" strike="noStrike" spc="-1" dirty="0">
                <a:solidFill>
                  <a:schemeClr val="bg1"/>
                </a:solidFill>
                <a:latin typeface="Calibri"/>
              </a:rPr>
              <a:t> </a:t>
            </a:r>
            <a:r>
              <a:rPr lang="hu-HU" sz="2800" b="0" strike="noStrike" spc="-1" dirty="0" err="1">
                <a:solidFill>
                  <a:schemeClr val="bg1"/>
                </a:solidFill>
                <a:latin typeface="Calibri"/>
              </a:rPr>
              <a:t>rewrite</a:t>
            </a:r>
            <a:r>
              <a:rPr lang="hu-HU" sz="2800" b="0" strike="noStrike" spc="-1" dirty="0">
                <a:solidFill>
                  <a:schemeClr val="bg1"/>
                </a:solidFill>
                <a:latin typeface="Calibri"/>
              </a:rPr>
              <a:t> funkció működését</a:t>
            </a:r>
            <a:r>
              <a:rPr lang="hu-HU" sz="2800" b="0" strike="noStrike" spc="-1" dirty="0" smtClean="0">
                <a:solidFill>
                  <a:schemeClr val="bg1"/>
                </a:solidFill>
                <a:latin typeface="Calibri"/>
              </a:rPr>
              <a:t>!</a:t>
            </a:r>
          </a:p>
          <a:p>
            <a:pPr marL="685800" lvl="1" indent="-228240">
              <a:lnSpc>
                <a:spcPct val="90000"/>
              </a:lnSpc>
              <a:spcBef>
                <a:spcPts val="1001"/>
              </a:spcBef>
              <a:buClr>
                <a:schemeClr val="bg1"/>
              </a:buClr>
              <a:buFont typeface="Arial"/>
              <a:buChar char="•"/>
            </a:pPr>
            <a:r>
              <a:rPr lang="hu-HU" sz="2000" spc="-1" dirty="0" smtClean="0">
                <a:solidFill>
                  <a:schemeClr val="bg1"/>
                </a:solidFill>
                <a:latin typeface="Calibri"/>
              </a:rPr>
              <a:t>Szükséges a HR-nek jogosultságot adni a SYS felhasználóval:</a:t>
            </a:r>
            <a:br>
              <a:rPr lang="hu-HU" sz="2000" spc="-1" dirty="0" smtClean="0">
                <a:solidFill>
                  <a:schemeClr val="bg1"/>
                </a:solidFill>
                <a:latin typeface="Calibri"/>
              </a:rPr>
            </a:br>
            <a:r>
              <a:rPr lang="en-US" dirty="0" smtClean="0">
                <a:solidFill>
                  <a:schemeClr val="bg1"/>
                </a:solidFill>
              </a:rPr>
              <a:t>grant create materialized view to </a:t>
            </a:r>
            <a:r>
              <a:rPr lang="en-US" dirty="0" err="1" smtClean="0">
                <a:solidFill>
                  <a:schemeClr val="bg1"/>
                </a:solidFill>
              </a:rPr>
              <a:t>hr</a:t>
            </a:r>
            <a:r>
              <a:rPr lang="hu-HU" dirty="0" smtClean="0">
                <a:solidFill>
                  <a:schemeClr val="bg1"/>
                </a:solidFill>
              </a:rPr>
              <a:t>;</a:t>
            </a:r>
            <a:r>
              <a:rPr dirty="0">
                <a:solidFill>
                  <a:schemeClr val="bg1"/>
                </a:solidFill>
              </a:rPr>
              <a:t/>
            </a:r>
            <a:br>
              <a:rPr dirty="0">
                <a:solidFill>
                  <a:schemeClr val="bg1"/>
                </a:solidFill>
              </a:rPr>
            </a:br>
            <a:endParaRPr lang="hu-HU" sz="2800" b="0" strike="noStrike" spc="-1" dirty="0">
              <a:solidFill>
                <a:schemeClr val="bg1"/>
              </a:solidFill>
              <a:latin typeface="Calibri"/>
            </a:endParaRPr>
          </a:p>
          <a:p>
            <a:pPr>
              <a:lnSpc>
                <a:spcPct val="90000"/>
              </a:lnSpc>
              <a:spcBef>
                <a:spcPts val="1001"/>
              </a:spcBef>
              <a:buClr>
                <a:schemeClr val="bg1"/>
              </a:buClr>
            </a:pPr>
            <a:endParaRPr lang="hu-HU" sz="2400" b="0" strike="noStrike" spc="-1" dirty="0" smtClean="0">
              <a:solidFill>
                <a:schemeClr val="bg1"/>
              </a:solidFill>
              <a:latin typeface="Consolas"/>
            </a:endParaRPr>
          </a:p>
          <a:p>
            <a:pPr>
              <a:lnSpc>
                <a:spcPct val="90000"/>
              </a:lnSpc>
              <a:spcBef>
                <a:spcPts val="1001"/>
              </a:spcBef>
              <a:buClr>
                <a:schemeClr val="bg1"/>
              </a:buClr>
            </a:pPr>
            <a:r>
              <a:rPr lang="hu-HU" sz="2400" b="0" strike="noStrike" spc="-1" dirty="0" smtClean="0">
                <a:solidFill>
                  <a:schemeClr val="bg1"/>
                </a:solidFill>
                <a:latin typeface="Consolas"/>
              </a:rPr>
              <a:t>CREATE </a:t>
            </a:r>
            <a:r>
              <a:rPr lang="hu-HU" sz="2400" b="0" strike="noStrike" spc="-1" dirty="0">
                <a:solidFill>
                  <a:schemeClr val="bg1"/>
                </a:solidFill>
                <a:latin typeface="Consolas"/>
              </a:rPr>
              <a:t>MATERIALIZED VIEW </a:t>
            </a:r>
            <a:r>
              <a:rPr lang="hu-HU" sz="2400" b="0" strike="noStrike" spc="-1" dirty="0" err="1">
                <a:solidFill>
                  <a:schemeClr val="bg1"/>
                </a:solidFill>
                <a:latin typeface="Consolas"/>
              </a:rPr>
              <a:t>szaztiz</a:t>
            </a:r>
            <a:endParaRPr lang="hu-HU" sz="2400" b="0" strike="noStrike" spc="-1" dirty="0">
              <a:solidFill>
                <a:schemeClr val="bg1"/>
              </a:solidFill>
              <a:latin typeface="Calibri"/>
            </a:endParaRPr>
          </a:p>
          <a:p>
            <a:pPr>
              <a:lnSpc>
                <a:spcPct val="90000"/>
              </a:lnSpc>
              <a:spcBef>
                <a:spcPts val="1001"/>
              </a:spcBef>
              <a:buClr>
                <a:schemeClr val="bg1"/>
              </a:buClr>
            </a:pPr>
            <a:r>
              <a:rPr lang="hu-HU" sz="2400" b="0" strike="noStrike" spc="-1" dirty="0">
                <a:solidFill>
                  <a:schemeClr val="bg1"/>
                </a:solidFill>
                <a:latin typeface="Consolas"/>
              </a:rPr>
              <a:t>ENABLE QUERY REWRITE AS</a:t>
            </a:r>
            <a:endParaRPr lang="hu-HU" sz="2400" b="0" strike="noStrike" spc="-1" dirty="0">
              <a:solidFill>
                <a:schemeClr val="bg1"/>
              </a:solidFill>
              <a:latin typeface="Calibri"/>
            </a:endParaRPr>
          </a:p>
          <a:p>
            <a:pPr>
              <a:lnSpc>
                <a:spcPct val="90000"/>
              </a:lnSpc>
              <a:spcBef>
                <a:spcPts val="1001"/>
              </a:spcBef>
              <a:buClr>
                <a:schemeClr val="bg1"/>
              </a:buClr>
            </a:pPr>
            <a:r>
              <a:rPr lang="hu-HU" sz="2400" b="0" strike="noStrike" spc="-1" dirty="0">
                <a:solidFill>
                  <a:schemeClr val="bg1"/>
                </a:solidFill>
                <a:latin typeface="Consolas"/>
              </a:rPr>
              <a:t>SELECT * FROM </a:t>
            </a:r>
            <a:r>
              <a:rPr lang="hu-HU" sz="2400" b="0" strike="noStrike" spc="-1" dirty="0" err="1">
                <a:solidFill>
                  <a:schemeClr val="bg1"/>
                </a:solidFill>
                <a:latin typeface="Consolas"/>
              </a:rPr>
              <a:t>employees</a:t>
            </a:r>
            <a:r>
              <a:rPr lang="hu-HU" sz="2400" b="0" strike="noStrike" spc="-1" dirty="0">
                <a:solidFill>
                  <a:schemeClr val="bg1"/>
                </a:solidFill>
                <a:latin typeface="Consolas"/>
              </a:rPr>
              <a:t> WHERE </a:t>
            </a:r>
            <a:r>
              <a:rPr lang="hu-HU" sz="2400" b="0" strike="noStrike" spc="-1" dirty="0" err="1">
                <a:solidFill>
                  <a:schemeClr val="bg1"/>
                </a:solidFill>
                <a:latin typeface="Consolas"/>
              </a:rPr>
              <a:t>department</a:t>
            </a:r>
            <a:r>
              <a:rPr lang="hu-HU" sz="2400" b="0" strike="noStrike" spc="-1" dirty="0">
                <a:solidFill>
                  <a:schemeClr val="bg1"/>
                </a:solidFill>
                <a:latin typeface="Consolas"/>
              </a:rPr>
              <a:t>_</a:t>
            </a:r>
            <a:r>
              <a:rPr lang="hu-HU" sz="2400" b="0" strike="noStrike" spc="-1" dirty="0" err="1">
                <a:solidFill>
                  <a:schemeClr val="bg1"/>
                </a:solidFill>
                <a:latin typeface="Consolas"/>
              </a:rPr>
              <a:t>id</a:t>
            </a:r>
            <a:r>
              <a:rPr lang="hu-HU" sz="2400" b="0" strike="noStrike" spc="-1" dirty="0">
                <a:solidFill>
                  <a:schemeClr val="bg1"/>
                </a:solidFill>
                <a:latin typeface="Consolas"/>
              </a:rPr>
              <a:t>=110;</a:t>
            </a:r>
            <a:endParaRPr lang="hu-HU" sz="2400" b="0" strike="noStrike" spc="-1" dirty="0">
              <a:solidFill>
                <a:schemeClr val="bg1"/>
              </a:solidFill>
              <a:latin typeface="Calibri"/>
            </a:endParaRPr>
          </a:p>
          <a:p>
            <a:pPr>
              <a:lnSpc>
                <a:spcPct val="90000"/>
              </a:lnSpc>
              <a:spcBef>
                <a:spcPts val="1001"/>
              </a:spcBef>
              <a:buClr>
                <a:schemeClr val="bg1"/>
              </a:buClr>
            </a:pPr>
            <a:endParaRPr lang="hu-HU" sz="2400" b="0" strike="noStrike" spc="-1" dirty="0">
              <a:solidFill>
                <a:schemeClr val="bg1"/>
              </a:solidFill>
              <a:latin typeface="Calibri"/>
            </a:endParaRPr>
          </a:p>
        </p:txBody>
      </p:sp>
      <p:sp>
        <p:nvSpPr>
          <p:cNvPr id="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err="1" smtClean="0">
                <a:solidFill>
                  <a:srgbClr val="FFFFFF"/>
                </a:solidFill>
                <a:latin typeface="Open Sans"/>
              </a:rPr>
              <a:t>Query</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rewrite</a:t>
            </a:r>
            <a:endParaRPr lang="hu-HU" sz="4800" b="0" strike="noStrike" spc="-1" dirty="0">
              <a:solidFill>
                <a:srgbClr val="000000"/>
              </a:solidFill>
              <a:latin typeface="Garamond"/>
            </a:endParaRPr>
          </a:p>
        </p:txBody>
      </p:sp>
      <p:sp>
        <p:nvSpPr>
          <p:cNvPr id="8"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dirty="0">
                <a:solidFill>
                  <a:srgbClr val="8B8B8B"/>
                </a:solidFill>
                <a:latin typeface="Garamond"/>
              </a:rPr>
              <a:t>2019/20 tavasz</a:t>
            </a:r>
            <a:endParaRPr lang="hu-HU" sz="1400" b="0" strike="noStrike" spc="-1" dirty="0">
              <a:latin typeface="Times New Roman"/>
            </a:endParaRPr>
          </a:p>
        </p:txBody>
      </p:sp>
      <p:sp>
        <p:nvSpPr>
          <p:cNvPr id="9"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27F9C01-1B6D-4BAB-A1A3-5DB35416AB6A}" type="slidenum">
              <a:rPr lang="hu-HU" sz="1400" b="0" strike="noStrike" spc="-1">
                <a:solidFill>
                  <a:srgbClr val="8B8B8B"/>
                </a:solidFill>
                <a:latin typeface="Garamond"/>
              </a:rPr>
              <a:t>76</a:t>
            </a:fld>
            <a:endParaRPr lang="hu-HU" sz="1400" b="0" strike="noStrike" spc="-1" dirty="0">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2"/>
          <p:cNvSpPr txBox="1"/>
          <p:nvPr/>
        </p:nvSpPr>
        <p:spPr>
          <a:xfrm>
            <a:off x="838080" y="1989634"/>
            <a:ext cx="11063520" cy="4432406"/>
          </a:xfrm>
          <a:prstGeom prst="rect">
            <a:avLst/>
          </a:prstGeom>
          <a:noFill/>
          <a:ln>
            <a:noFill/>
          </a:ln>
        </p:spPr>
        <p:txBody>
          <a:bodyPr>
            <a:noAutofit/>
          </a:bodyPr>
          <a:lstStyle/>
          <a:p>
            <a:pPr>
              <a:lnSpc>
                <a:spcPct val="90000"/>
              </a:lnSpc>
              <a:spcBef>
                <a:spcPts val="1001"/>
              </a:spcBef>
              <a:buClr>
                <a:schemeClr val="bg1"/>
              </a:buClr>
            </a:pPr>
            <a:r>
              <a:rPr lang="hu-HU" sz="2400" b="0" strike="noStrike" spc="-1" dirty="0" smtClean="0">
                <a:solidFill>
                  <a:schemeClr val="bg1"/>
                </a:solidFill>
                <a:latin typeface="Consolas"/>
              </a:rPr>
              <a:t>SELECT </a:t>
            </a:r>
            <a:r>
              <a:rPr lang="hu-HU" sz="2400" b="0" strike="noStrike" spc="-1" dirty="0">
                <a:solidFill>
                  <a:schemeClr val="bg1"/>
                </a:solidFill>
                <a:latin typeface="Consolas"/>
              </a:rPr>
              <a:t>* FROM </a:t>
            </a:r>
            <a:r>
              <a:rPr lang="hu-HU" sz="2400" b="0" strike="noStrike" spc="-1" dirty="0" err="1">
                <a:solidFill>
                  <a:schemeClr val="bg1"/>
                </a:solidFill>
                <a:latin typeface="Consolas"/>
              </a:rPr>
              <a:t>szaztiz</a:t>
            </a:r>
            <a:r>
              <a:rPr lang="hu-HU" sz="2400" b="0" strike="noStrike" spc="-1" dirty="0" smtClean="0">
                <a:solidFill>
                  <a:schemeClr val="bg1"/>
                </a:solidFill>
                <a:latin typeface="Consolas"/>
              </a:rPr>
              <a:t>;</a:t>
            </a:r>
          </a:p>
          <a:p>
            <a:pPr>
              <a:lnSpc>
                <a:spcPct val="90000"/>
              </a:lnSpc>
              <a:spcBef>
                <a:spcPts val="1001"/>
              </a:spcBef>
              <a:buClr>
                <a:schemeClr val="bg1"/>
              </a:buClr>
            </a:pPr>
            <a:endParaRPr lang="hu-HU" sz="2400" spc="-1" dirty="0">
              <a:solidFill>
                <a:schemeClr val="bg1"/>
              </a:solidFill>
              <a:latin typeface="Consolas"/>
            </a:endParaRPr>
          </a:p>
          <a:p>
            <a:pPr>
              <a:lnSpc>
                <a:spcPct val="90000"/>
              </a:lnSpc>
              <a:spcBef>
                <a:spcPts val="1001"/>
              </a:spcBef>
              <a:buClr>
                <a:schemeClr val="bg1"/>
              </a:buClr>
            </a:pPr>
            <a:endParaRPr lang="hu-HU" sz="2400" b="0" strike="noStrike" spc="-1" dirty="0">
              <a:solidFill>
                <a:schemeClr val="bg1"/>
              </a:solidFill>
              <a:latin typeface="Calibri"/>
            </a:endParaRPr>
          </a:p>
          <a:p>
            <a:pPr>
              <a:lnSpc>
                <a:spcPct val="90000"/>
              </a:lnSpc>
              <a:spcBef>
                <a:spcPts val="1001"/>
              </a:spcBef>
              <a:buClr>
                <a:schemeClr val="bg1"/>
              </a:buClr>
            </a:pPr>
            <a:r>
              <a:rPr lang="hu-HU" sz="2400" b="0" strike="noStrike" spc="-1" dirty="0">
                <a:solidFill>
                  <a:schemeClr val="bg1"/>
                </a:solidFill>
                <a:latin typeface="Consolas"/>
              </a:rPr>
              <a:t>SELECT * FROM </a:t>
            </a:r>
            <a:r>
              <a:rPr lang="hu-HU" sz="2400" b="0" strike="noStrike" spc="-1" dirty="0" err="1">
                <a:solidFill>
                  <a:schemeClr val="bg1"/>
                </a:solidFill>
                <a:latin typeface="Consolas"/>
              </a:rPr>
              <a:t>employees</a:t>
            </a:r>
            <a:r>
              <a:rPr lang="hu-HU" sz="2400" b="0" strike="noStrike" spc="-1" dirty="0">
                <a:solidFill>
                  <a:schemeClr val="bg1"/>
                </a:solidFill>
                <a:latin typeface="Consolas"/>
              </a:rPr>
              <a:t> WHERE </a:t>
            </a:r>
            <a:r>
              <a:rPr lang="hu-HU" sz="2400" b="0" strike="noStrike" spc="-1" dirty="0" err="1">
                <a:solidFill>
                  <a:schemeClr val="bg1"/>
                </a:solidFill>
                <a:latin typeface="Consolas"/>
              </a:rPr>
              <a:t>department</a:t>
            </a:r>
            <a:r>
              <a:rPr lang="hu-HU" sz="2400" b="0" strike="noStrike" spc="-1" dirty="0">
                <a:solidFill>
                  <a:schemeClr val="bg1"/>
                </a:solidFill>
                <a:latin typeface="Consolas"/>
              </a:rPr>
              <a:t>_</a:t>
            </a:r>
            <a:r>
              <a:rPr lang="hu-HU" sz="2400" b="0" strike="noStrike" spc="-1" dirty="0" err="1">
                <a:solidFill>
                  <a:schemeClr val="bg1"/>
                </a:solidFill>
                <a:latin typeface="Consolas"/>
              </a:rPr>
              <a:t>id</a:t>
            </a:r>
            <a:r>
              <a:rPr lang="hu-HU" sz="2400" b="0" strike="noStrike" spc="-1" dirty="0">
                <a:solidFill>
                  <a:schemeClr val="bg1"/>
                </a:solidFill>
                <a:latin typeface="Consolas"/>
              </a:rPr>
              <a:t>=110;</a:t>
            </a:r>
            <a:endParaRPr lang="hu-HU" sz="2400" b="0" strike="noStrike" spc="-1" dirty="0">
              <a:solidFill>
                <a:schemeClr val="bg1"/>
              </a:solidFill>
              <a:latin typeface="Calibri"/>
            </a:endParaRPr>
          </a:p>
          <a:p>
            <a:pPr>
              <a:lnSpc>
                <a:spcPct val="90000"/>
              </a:lnSpc>
              <a:spcBef>
                <a:spcPts val="1001"/>
              </a:spcBef>
              <a:buClr>
                <a:schemeClr val="bg1"/>
              </a:buClr>
            </a:pPr>
            <a:endParaRPr lang="hu-HU" sz="2400" b="0" strike="noStrike" spc="-1" dirty="0" smtClean="0">
              <a:solidFill>
                <a:schemeClr val="bg1"/>
              </a:solidFill>
              <a:latin typeface="Calibri"/>
            </a:endParaRPr>
          </a:p>
          <a:p>
            <a:pPr>
              <a:lnSpc>
                <a:spcPct val="90000"/>
              </a:lnSpc>
              <a:spcBef>
                <a:spcPts val="1001"/>
              </a:spcBef>
              <a:buClr>
                <a:schemeClr val="bg1"/>
              </a:buClr>
            </a:pPr>
            <a:endParaRPr lang="hu-HU" sz="2400" spc="-1" dirty="0">
              <a:solidFill>
                <a:schemeClr val="bg1"/>
              </a:solidFill>
              <a:latin typeface="Calibri"/>
            </a:endParaRPr>
          </a:p>
          <a:p>
            <a:pPr>
              <a:lnSpc>
                <a:spcPct val="90000"/>
              </a:lnSpc>
              <a:spcBef>
                <a:spcPts val="1001"/>
              </a:spcBef>
              <a:buClr>
                <a:schemeClr val="bg1"/>
              </a:buClr>
            </a:pPr>
            <a:endParaRPr lang="hu-HU" sz="2400" b="0" strike="noStrike" spc="-1" dirty="0" smtClean="0">
              <a:solidFill>
                <a:schemeClr val="bg1"/>
              </a:solidFill>
              <a:latin typeface="Calibri"/>
            </a:endParaRPr>
          </a:p>
          <a:p>
            <a:pPr>
              <a:lnSpc>
                <a:spcPct val="90000"/>
              </a:lnSpc>
              <a:spcBef>
                <a:spcPts val="1001"/>
              </a:spcBef>
              <a:buClr>
                <a:schemeClr val="bg1"/>
              </a:buClr>
            </a:pPr>
            <a:endParaRPr lang="hu-HU" sz="2400" b="0" strike="noStrike" spc="-1" dirty="0">
              <a:solidFill>
                <a:schemeClr val="bg1"/>
              </a:solidFill>
              <a:latin typeface="Calibri"/>
            </a:endParaRPr>
          </a:p>
          <a:p>
            <a:pPr marL="228600" indent="-228240">
              <a:lnSpc>
                <a:spcPct val="90000"/>
              </a:lnSpc>
              <a:spcBef>
                <a:spcPts val="1001"/>
              </a:spcBef>
              <a:buClr>
                <a:schemeClr val="bg1"/>
              </a:buClr>
              <a:buFont typeface="Arial"/>
              <a:buChar char="•"/>
            </a:pPr>
            <a:r>
              <a:rPr lang="hu-HU" sz="2400" b="0" strike="noStrike" spc="-1" dirty="0">
                <a:solidFill>
                  <a:schemeClr val="bg1"/>
                </a:solidFill>
                <a:latin typeface="Calibri"/>
              </a:rPr>
              <a:t>Nem történt semmi különös.</a:t>
            </a:r>
          </a:p>
        </p:txBody>
      </p:sp>
      <p:sp>
        <p:nvSpPr>
          <p:cNvPr id="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err="1" smtClean="0">
                <a:solidFill>
                  <a:srgbClr val="FFFFFF"/>
                </a:solidFill>
                <a:latin typeface="Open Sans"/>
              </a:rPr>
              <a:t>Query</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rewrite</a:t>
            </a:r>
            <a:endParaRPr lang="hu-HU" sz="4800" b="0" strike="noStrike" spc="-1" dirty="0">
              <a:solidFill>
                <a:srgbClr val="000000"/>
              </a:solidFill>
              <a:latin typeface="Garamond"/>
            </a:endParaRPr>
          </a:p>
        </p:txBody>
      </p:sp>
      <p:sp>
        <p:nvSpPr>
          <p:cNvPr id="8"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dirty="0">
                <a:solidFill>
                  <a:srgbClr val="8B8B8B"/>
                </a:solidFill>
                <a:latin typeface="Garamond"/>
              </a:rPr>
              <a:t>2019/20 tavasz</a:t>
            </a:r>
            <a:endParaRPr lang="hu-HU" sz="1400" b="0" strike="noStrike" spc="-1" dirty="0">
              <a:latin typeface="Times New Roman"/>
            </a:endParaRPr>
          </a:p>
        </p:txBody>
      </p:sp>
      <p:sp>
        <p:nvSpPr>
          <p:cNvPr id="9"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27F9C01-1B6D-4BAB-A1A3-5DB35416AB6A}" type="slidenum">
              <a:rPr lang="hu-HU" sz="1400" b="0" strike="noStrike" spc="-1">
                <a:solidFill>
                  <a:srgbClr val="8B8B8B"/>
                </a:solidFill>
                <a:latin typeface="Garamond"/>
              </a:rPr>
              <a:t>77</a:t>
            </a:fld>
            <a:endParaRPr lang="hu-HU" sz="1400" b="0" strike="noStrike" spc="-1" dirty="0">
              <a:latin typeface="Times New Roma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80" y="2421682"/>
            <a:ext cx="8560918" cy="779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80" y="3789834"/>
            <a:ext cx="7942882"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482513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2"/>
          <p:cNvSpPr txBox="1"/>
          <p:nvPr/>
        </p:nvSpPr>
        <p:spPr>
          <a:xfrm>
            <a:off x="838080" y="2006280"/>
            <a:ext cx="11063520" cy="4415760"/>
          </a:xfrm>
          <a:prstGeom prst="rect">
            <a:avLst/>
          </a:prstGeom>
          <a:noFill/>
          <a:ln>
            <a:noFill/>
          </a:ln>
        </p:spPr>
        <p:txBody>
          <a:bodyPr>
            <a:noAutofit/>
          </a:bodyPr>
          <a:lstStyle/>
          <a:p>
            <a:pPr>
              <a:lnSpc>
                <a:spcPct val="90000"/>
              </a:lnSpc>
              <a:spcBef>
                <a:spcPts val="1001"/>
              </a:spcBef>
              <a:buClr>
                <a:schemeClr val="bg1"/>
              </a:buClr>
            </a:pPr>
            <a:r>
              <a:rPr lang="hu-HU" sz="2400" b="0" strike="noStrike" spc="-1" dirty="0" smtClean="0">
                <a:solidFill>
                  <a:schemeClr val="bg1"/>
                </a:solidFill>
                <a:latin typeface="Consolas"/>
              </a:rPr>
              <a:t>ALTER </a:t>
            </a:r>
            <a:r>
              <a:rPr lang="hu-HU" sz="2400" b="0" strike="noStrike" spc="-1" dirty="0">
                <a:solidFill>
                  <a:schemeClr val="bg1"/>
                </a:solidFill>
                <a:latin typeface="Consolas"/>
              </a:rPr>
              <a:t>SESSION SET QUERY_REWRITE_ENABLED = FORCE;</a:t>
            </a:r>
            <a:endParaRPr lang="hu-HU" sz="2400" b="0" strike="noStrike" spc="-1" dirty="0">
              <a:solidFill>
                <a:schemeClr val="bg1"/>
              </a:solidFill>
              <a:latin typeface="Calibri"/>
            </a:endParaRPr>
          </a:p>
          <a:p>
            <a:pPr>
              <a:lnSpc>
                <a:spcPct val="90000"/>
              </a:lnSpc>
              <a:spcBef>
                <a:spcPts val="1001"/>
              </a:spcBef>
              <a:buClr>
                <a:schemeClr val="bg1"/>
              </a:buClr>
            </a:pPr>
            <a:endParaRPr lang="hu-HU" sz="2400" b="0" strike="noStrike" spc="-1" dirty="0">
              <a:solidFill>
                <a:schemeClr val="bg1"/>
              </a:solidFill>
              <a:latin typeface="Calibri"/>
            </a:endParaRPr>
          </a:p>
          <a:p>
            <a:pPr>
              <a:lnSpc>
                <a:spcPct val="90000"/>
              </a:lnSpc>
              <a:spcBef>
                <a:spcPts val="1001"/>
              </a:spcBef>
              <a:buClr>
                <a:schemeClr val="bg1"/>
              </a:buClr>
            </a:pPr>
            <a:r>
              <a:rPr lang="hu-HU" sz="2400" b="0" strike="noStrike" spc="-1" dirty="0">
                <a:solidFill>
                  <a:schemeClr val="bg1"/>
                </a:solidFill>
                <a:latin typeface="Consolas"/>
              </a:rPr>
              <a:t>SELECT * FROM </a:t>
            </a:r>
            <a:r>
              <a:rPr lang="hu-HU" sz="2400" b="0" strike="noStrike" spc="-1" dirty="0" err="1">
                <a:solidFill>
                  <a:schemeClr val="bg1"/>
                </a:solidFill>
                <a:latin typeface="Consolas"/>
              </a:rPr>
              <a:t>employees</a:t>
            </a:r>
            <a:r>
              <a:rPr lang="hu-HU" sz="2400" b="0" strike="noStrike" spc="-1" dirty="0">
                <a:solidFill>
                  <a:schemeClr val="bg1"/>
                </a:solidFill>
                <a:latin typeface="Consolas"/>
              </a:rPr>
              <a:t> WHERE </a:t>
            </a:r>
            <a:r>
              <a:rPr lang="hu-HU" sz="2400" b="0" strike="noStrike" spc="-1" dirty="0" err="1">
                <a:solidFill>
                  <a:schemeClr val="bg1"/>
                </a:solidFill>
                <a:latin typeface="Consolas"/>
              </a:rPr>
              <a:t>department</a:t>
            </a:r>
            <a:r>
              <a:rPr lang="hu-HU" sz="2400" b="0" strike="noStrike" spc="-1" dirty="0">
                <a:solidFill>
                  <a:schemeClr val="bg1"/>
                </a:solidFill>
                <a:latin typeface="Consolas"/>
              </a:rPr>
              <a:t>_</a:t>
            </a:r>
            <a:r>
              <a:rPr lang="hu-HU" sz="2400" b="0" strike="noStrike" spc="-1" dirty="0" err="1">
                <a:solidFill>
                  <a:schemeClr val="bg1"/>
                </a:solidFill>
                <a:latin typeface="Consolas"/>
              </a:rPr>
              <a:t>id</a:t>
            </a:r>
            <a:r>
              <a:rPr lang="hu-HU" sz="2400" b="0" strike="noStrike" spc="-1" dirty="0">
                <a:solidFill>
                  <a:schemeClr val="bg1"/>
                </a:solidFill>
                <a:latin typeface="Consolas"/>
              </a:rPr>
              <a:t>=110;</a:t>
            </a:r>
            <a:endParaRPr lang="hu-HU" sz="2400" b="0" strike="noStrike" spc="-1" dirty="0">
              <a:solidFill>
                <a:schemeClr val="bg1"/>
              </a:solidFill>
              <a:latin typeface="Calibri"/>
            </a:endParaRPr>
          </a:p>
          <a:p>
            <a:pPr>
              <a:lnSpc>
                <a:spcPct val="90000"/>
              </a:lnSpc>
              <a:spcBef>
                <a:spcPts val="1001"/>
              </a:spcBef>
              <a:buClr>
                <a:schemeClr val="bg1"/>
              </a:buClr>
            </a:pPr>
            <a:endParaRPr lang="hu-HU" sz="2400" b="0" strike="noStrike" spc="-1" dirty="0" smtClean="0">
              <a:solidFill>
                <a:schemeClr val="bg1"/>
              </a:solidFill>
              <a:latin typeface="Calibri"/>
            </a:endParaRPr>
          </a:p>
          <a:p>
            <a:pPr>
              <a:lnSpc>
                <a:spcPct val="90000"/>
              </a:lnSpc>
              <a:spcBef>
                <a:spcPts val="1001"/>
              </a:spcBef>
              <a:buClr>
                <a:schemeClr val="bg1"/>
              </a:buClr>
            </a:pPr>
            <a:endParaRPr lang="hu-HU" sz="2400" spc="-1" dirty="0">
              <a:solidFill>
                <a:schemeClr val="bg1"/>
              </a:solidFill>
              <a:latin typeface="Calibri"/>
            </a:endParaRPr>
          </a:p>
          <a:p>
            <a:pPr>
              <a:lnSpc>
                <a:spcPct val="90000"/>
              </a:lnSpc>
              <a:spcBef>
                <a:spcPts val="1001"/>
              </a:spcBef>
              <a:buClr>
                <a:schemeClr val="bg1"/>
              </a:buClr>
            </a:pPr>
            <a:endParaRPr lang="hu-HU" sz="2400" b="0" strike="noStrike" spc="-1" dirty="0" smtClean="0">
              <a:solidFill>
                <a:schemeClr val="bg1"/>
              </a:solidFill>
              <a:latin typeface="Calibri"/>
            </a:endParaRPr>
          </a:p>
          <a:p>
            <a:pPr>
              <a:lnSpc>
                <a:spcPct val="90000"/>
              </a:lnSpc>
              <a:spcBef>
                <a:spcPts val="1001"/>
              </a:spcBef>
              <a:buClr>
                <a:schemeClr val="bg1"/>
              </a:buClr>
            </a:pPr>
            <a:endParaRPr lang="hu-HU" sz="2400" b="0" strike="noStrike" spc="-1" dirty="0">
              <a:solidFill>
                <a:schemeClr val="bg1"/>
              </a:solidFill>
              <a:latin typeface="Calibri"/>
            </a:endParaRPr>
          </a:p>
          <a:p>
            <a:pPr marL="228600" indent="-228240">
              <a:lnSpc>
                <a:spcPct val="90000"/>
              </a:lnSpc>
              <a:spcBef>
                <a:spcPts val="1001"/>
              </a:spcBef>
              <a:buClr>
                <a:schemeClr val="bg1"/>
              </a:buClr>
              <a:buFont typeface="Arial"/>
              <a:buChar char="•"/>
            </a:pPr>
            <a:r>
              <a:rPr lang="hu-HU" sz="2400" b="0" strike="noStrike" spc="-1" dirty="0" smtClean="0">
                <a:solidFill>
                  <a:schemeClr val="bg1"/>
                </a:solidFill>
                <a:latin typeface="Calibri"/>
              </a:rPr>
              <a:t>Így nagyobb a becsült </a:t>
            </a:r>
            <a:r>
              <a:rPr lang="hu-HU" sz="2400" b="0" strike="noStrike" spc="-1" dirty="0" err="1" smtClean="0">
                <a:solidFill>
                  <a:schemeClr val="bg1"/>
                </a:solidFill>
                <a:latin typeface="Calibri"/>
              </a:rPr>
              <a:t>cost</a:t>
            </a:r>
            <a:r>
              <a:rPr lang="hu-HU" sz="2400" b="0" strike="noStrike" spc="-1" dirty="0" smtClean="0">
                <a:solidFill>
                  <a:schemeClr val="bg1"/>
                </a:solidFill>
                <a:latin typeface="Calibri"/>
              </a:rPr>
              <a:t>, ezért kellett a FORCE opció.</a:t>
            </a:r>
            <a:endParaRPr lang="hu-HU" sz="2400" b="0" strike="noStrike" spc="-1" dirty="0">
              <a:solidFill>
                <a:schemeClr val="bg1"/>
              </a:solidFill>
              <a:latin typeface="Calibri"/>
            </a:endParaRPr>
          </a:p>
        </p:txBody>
      </p:sp>
      <p:sp>
        <p:nvSpPr>
          <p:cNvPr id="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dirty="0" err="1" smtClean="0">
                <a:solidFill>
                  <a:srgbClr val="FFFFFF"/>
                </a:solidFill>
                <a:latin typeface="Open Sans"/>
              </a:rPr>
              <a:t>Query</a:t>
            </a:r>
            <a:r>
              <a:rPr lang="hu-HU" sz="4800" b="0" strike="noStrike" spc="-1" dirty="0" smtClean="0">
                <a:solidFill>
                  <a:srgbClr val="FFFFFF"/>
                </a:solidFill>
                <a:latin typeface="Open Sans"/>
              </a:rPr>
              <a:t> </a:t>
            </a:r>
            <a:r>
              <a:rPr lang="hu-HU" sz="4800" b="0" strike="noStrike" spc="-1" dirty="0" err="1" smtClean="0">
                <a:solidFill>
                  <a:srgbClr val="FFFFFF"/>
                </a:solidFill>
                <a:latin typeface="Open Sans"/>
              </a:rPr>
              <a:t>rewrite</a:t>
            </a:r>
            <a:endParaRPr lang="hu-HU" sz="4800" b="0" strike="noStrike" spc="-1" dirty="0">
              <a:solidFill>
                <a:srgbClr val="000000"/>
              </a:solidFill>
              <a:latin typeface="Garamond"/>
            </a:endParaRPr>
          </a:p>
        </p:txBody>
      </p:sp>
      <p:sp>
        <p:nvSpPr>
          <p:cNvPr id="8"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dirty="0">
                <a:solidFill>
                  <a:srgbClr val="8B8B8B"/>
                </a:solidFill>
                <a:latin typeface="Garamond"/>
              </a:rPr>
              <a:t>2019/20 tavasz</a:t>
            </a:r>
            <a:endParaRPr lang="hu-HU" sz="1400" b="0" strike="noStrike" spc="-1" dirty="0">
              <a:latin typeface="Times New Roman"/>
            </a:endParaRPr>
          </a:p>
        </p:txBody>
      </p:sp>
      <p:sp>
        <p:nvSpPr>
          <p:cNvPr id="9"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27F9C01-1B6D-4BAB-A1A3-5DB35416AB6A}" type="slidenum">
              <a:rPr lang="hu-HU" sz="1400" b="0" strike="noStrike" spc="-1">
                <a:solidFill>
                  <a:srgbClr val="8B8B8B"/>
                </a:solidFill>
                <a:latin typeface="Garamond"/>
              </a:rPr>
              <a:t>78</a:t>
            </a:fld>
            <a:endParaRPr lang="hu-HU" sz="1400" b="0" strike="noStrike" spc="-1" dirty="0">
              <a:latin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80" y="3501802"/>
            <a:ext cx="8954622"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Forrás</a:t>
            </a:r>
            <a:endParaRPr lang="hu-HU" sz="4800" b="0" strike="noStrike" spc="-1">
              <a:solidFill>
                <a:srgbClr val="000000"/>
              </a:solidFill>
              <a:latin typeface="Garamond"/>
            </a:endParaRPr>
          </a:p>
        </p:txBody>
      </p:sp>
      <p:sp>
        <p:nvSpPr>
          <p:cNvPr id="518" name="TextShape 2"/>
          <p:cNvSpPr txBox="1"/>
          <p:nvPr/>
        </p:nvSpPr>
        <p:spPr>
          <a:xfrm>
            <a:off x="838080" y="2118600"/>
            <a:ext cx="10513800" cy="4059360"/>
          </a:xfrm>
          <a:prstGeom prst="rect">
            <a:avLst/>
          </a:prstGeom>
          <a:noFill/>
          <a:ln>
            <a:noFill/>
          </a:ln>
        </p:spPr>
        <p:txBody>
          <a:bodyPr lIns="108720" tIns="54360" rIns="108720" bIns="54360">
            <a:normAutofit/>
          </a:bodyPr>
          <a:lstStyle/>
          <a:p>
            <a:pPr marL="272160" indent="-271800">
              <a:lnSpc>
                <a:spcPct val="90000"/>
              </a:lnSpc>
              <a:spcBef>
                <a:spcPts val="1191"/>
              </a:spcBef>
              <a:buClr>
                <a:srgbClr val="FFFFFF"/>
              </a:buClr>
              <a:buFont typeface="Arial"/>
              <a:buChar char="•"/>
            </a:pPr>
            <a:r>
              <a:rPr lang="hu-HU" sz="3300" b="0" strike="noStrike" spc="-1" dirty="0">
                <a:solidFill>
                  <a:srgbClr val="FFFFFF"/>
                </a:solidFill>
                <a:latin typeface="Calibri"/>
              </a:rPr>
              <a:t>Oracle </a:t>
            </a:r>
            <a:r>
              <a:rPr lang="hu-HU" sz="3300" b="0" strike="noStrike" spc="-1" dirty="0" err="1">
                <a:solidFill>
                  <a:srgbClr val="FFFFFF"/>
                </a:solidFill>
                <a:latin typeface="Calibri"/>
              </a:rPr>
              <a:t>Database</a:t>
            </a:r>
            <a:r>
              <a:rPr lang="hu-HU" sz="3300" b="0" strike="noStrike" spc="-1" dirty="0">
                <a:solidFill>
                  <a:srgbClr val="FFFFFF"/>
                </a:solidFill>
                <a:latin typeface="Calibri"/>
              </a:rPr>
              <a:t> SQL </a:t>
            </a:r>
            <a:r>
              <a:rPr lang="hu-HU" sz="3300" b="0" strike="noStrike" spc="-1" dirty="0" err="1">
                <a:solidFill>
                  <a:srgbClr val="FFFFFF"/>
                </a:solidFill>
                <a:latin typeface="Calibri"/>
              </a:rPr>
              <a:t>Tuning</a:t>
            </a:r>
            <a:r>
              <a:rPr lang="hu-HU" sz="3300" b="0" strike="noStrike" spc="-1" dirty="0">
                <a:solidFill>
                  <a:srgbClr val="FFFFFF"/>
                </a:solidFill>
                <a:latin typeface="Calibri"/>
              </a:rPr>
              <a:t> </a:t>
            </a:r>
            <a:r>
              <a:rPr lang="hu-HU" sz="3300" b="0" strike="noStrike" spc="-1" dirty="0" err="1">
                <a:solidFill>
                  <a:srgbClr val="FFFFFF"/>
                </a:solidFill>
                <a:latin typeface="Calibri"/>
              </a:rPr>
              <a:t>Guide</a:t>
            </a:r>
            <a:r>
              <a:rPr dirty="0"/>
              <a:t/>
            </a:r>
            <a:br>
              <a:rPr dirty="0"/>
            </a:br>
            <a:r>
              <a:rPr lang="hu-HU" sz="3300" b="0" u="sng" strike="noStrike" spc="-1" dirty="0">
                <a:solidFill>
                  <a:srgbClr val="0563C1"/>
                </a:solidFill>
                <a:uFillTx/>
                <a:latin typeface="Calibri"/>
                <a:hlinkClick r:id="rId2"/>
              </a:rPr>
              <a:t>https://docs.oracle.com/database/121/TGSQL/toc.htm</a:t>
            </a:r>
            <a:endParaRPr lang="hu-HU" sz="3300" b="0" strike="noStrike" spc="-1" dirty="0">
              <a:solidFill>
                <a:srgbClr val="FFFFFF"/>
              </a:solidFill>
              <a:latin typeface="Calibri"/>
            </a:endParaRPr>
          </a:p>
          <a:p>
            <a:pPr marL="355680" indent="-355320">
              <a:lnSpc>
                <a:spcPct val="90000"/>
              </a:lnSpc>
              <a:spcBef>
                <a:spcPts val="1191"/>
              </a:spcBef>
              <a:buClr>
                <a:srgbClr val="FFFFFF"/>
              </a:buClr>
              <a:buFont typeface="Arial"/>
              <a:buChar char="•"/>
            </a:pPr>
            <a:r>
              <a:rPr lang="hu-HU" sz="3300" b="0" strike="noStrike" spc="-1" dirty="0" err="1">
                <a:solidFill>
                  <a:srgbClr val="FFFFFF"/>
                </a:solidFill>
                <a:latin typeface="Calibri"/>
              </a:rPr>
              <a:t>Histograms</a:t>
            </a:r>
            <a:r>
              <a:rPr dirty="0"/>
              <a:t/>
            </a:r>
            <a:br>
              <a:rPr dirty="0"/>
            </a:br>
            <a:r>
              <a:rPr lang="hu-HU" sz="3300" b="0" u="sng" strike="noStrike" spc="-1" dirty="0">
                <a:solidFill>
                  <a:srgbClr val="0563C1"/>
                </a:solidFill>
                <a:uFillTx/>
                <a:latin typeface="Calibri"/>
                <a:hlinkClick r:id="rId3"/>
              </a:rPr>
              <a:t>https://docs.oracle.com/database/121/TGSQL/tgsql_histo.htm#TGSQL95039</a:t>
            </a:r>
            <a:endParaRPr lang="hu-HU" sz="3300" b="0" strike="noStrike" spc="-1" dirty="0">
              <a:solidFill>
                <a:srgbClr val="FFFFFF"/>
              </a:solidFill>
              <a:latin typeface="Calibri"/>
            </a:endParaRPr>
          </a:p>
          <a:p>
            <a:pPr marL="272160" indent="-271800">
              <a:lnSpc>
                <a:spcPct val="90000"/>
              </a:lnSpc>
              <a:spcBef>
                <a:spcPts val="1191"/>
              </a:spcBef>
              <a:buClr>
                <a:srgbClr val="FFFFFF"/>
              </a:buClr>
              <a:buFont typeface="Arial"/>
              <a:buChar char="•"/>
            </a:pPr>
            <a:r>
              <a:rPr lang="hu-HU" sz="3300" b="0" strike="noStrike" spc="-1" dirty="0">
                <a:solidFill>
                  <a:srgbClr val="FFFFFF"/>
                </a:solidFill>
                <a:latin typeface="Calibri"/>
              </a:rPr>
              <a:t>ELTE tananyaga</a:t>
            </a:r>
            <a:r>
              <a:rPr dirty="0"/>
              <a:t/>
            </a:r>
            <a:br>
              <a:rPr dirty="0"/>
            </a:br>
            <a:r>
              <a:rPr lang="hu-HU" sz="3300" b="0" u="sng" strike="noStrike" spc="-1" dirty="0">
                <a:solidFill>
                  <a:srgbClr val="0563C1"/>
                </a:solidFill>
                <a:uFillTx/>
                <a:latin typeface="Calibri"/>
                <a:hlinkClick r:id="rId4"/>
              </a:rPr>
              <a:t>https://people.inf.elte.hu/kiss/11ab2/Oracle.ppt</a:t>
            </a:r>
            <a:r>
              <a:rPr lang="hu-HU" sz="3300" b="0" strike="noStrike" spc="-1" dirty="0">
                <a:solidFill>
                  <a:srgbClr val="FFFFFF"/>
                </a:solidFill>
                <a:latin typeface="Calibri"/>
              </a:rPr>
              <a:t> </a:t>
            </a:r>
          </a:p>
        </p:txBody>
      </p:sp>
      <p:sp>
        <p:nvSpPr>
          <p:cNvPr id="519"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520"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05958E78-C8B0-40FE-AE75-C85DDAF4E0D5}" type="slidenum">
              <a:rPr lang="hu-HU" sz="1400" b="0" strike="noStrike" spc="-1">
                <a:solidFill>
                  <a:srgbClr val="8B8B8B"/>
                </a:solidFill>
                <a:latin typeface="Garamond"/>
              </a:rPr>
              <a:t>79</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Optimization</a:t>
            </a:r>
            <a:endParaRPr lang="hu-HU" sz="4800" b="0" strike="noStrike" spc="-1">
              <a:solidFill>
                <a:srgbClr val="000000"/>
              </a:solidFill>
              <a:latin typeface="Garamond"/>
            </a:endParaRPr>
          </a:p>
        </p:txBody>
      </p:sp>
      <p:sp>
        <p:nvSpPr>
          <p:cNvPr id="280" name="TextShape 2"/>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81" name="TextShape 3"/>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ECB80FFF-1EA9-4CC7-9598-715BE84257DD}" type="slidenum">
              <a:rPr lang="hu-HU" sz="1400" b="0" strike="noStrike" spc="-1">
                <a:solidFill>
                  <a:srgbClr val="8B8B8B"/>
                </a:solidFill>
                <a:latin typeface="Garamond"/>
              </a:rPr>
              <a:t>8</a:t>
            </a:fld>
            <a:endParaRPr lang="hu-HU" sz="1400" b="0" strike="noStrike" spc="-1">
              <a:latin typeface="Times New Roman"/>
            </a:endParaRPr>
          </a:p>
        </p:txBody>
      </p:sp>
      <p:pic>
        <p:nvPicPr>
          <p:cNvPr id="282" name="Picture 2" descr="Description of "/>
          <p:cNvPicPr/>
          <p:nvPr/>
        </p:nvPicPr>
        <p:blipFill>
          <a:blip r:embed="rId2"/>
          <a:stretch/>
        </p:blipFill>
        <p:spPr>
          <a:xfrm>
            <a:off x="2495160" y="2052360"/>
            <a:ext cx="7416000" cy="4401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838080" y="1157400"/>
            <a:ext cx="10513800" cy="848880"/>
          </a:xfrm>
          <a:prstGeom prst="rect">
            <a:avLst/>
          </a:prstGeom>
          <a:noFill/>
          <a:ln>
            <a:noFill/>
          </a:ln>
        </p:spPr>
        <p:txBody>
          <a:bodyPr lIns="108720" tIns="54360" rIns="108720" bIns="54360" anchor="ctr">
            <a:noAutofit/>
          </a:bodyPr>
          <a:lstStyle/>
          <a:p>
            <a:pPr>
              <a:lnSpc>
                <a:spcPct val="90000"/>
              </a:lnSpc>
            </a:pPr>
            <a:r>
              <a:rPr lang="hu-HU" sz="4800" b="0" strike="noStrike" spc="-1">
                <a:solidFill>
                  <a:srgbClr val="FFFFFF"/>
                </a:solidFill>
                <a:latin typeface="Open Sans"/>
              </a:rPr>
              <a:t>Row Source Generation</a:t>
            </a:r>
            <a:endParaRPr lang="hu-HU" sz="4800" b="0" strike="noStrike" spc="-1">
              <a:solidFill>
                <a:srgbClr val="000000"/>
              </a:solidFill>
              <a:latin typeface="Garamond"/>
            </a:endParaRPr>
          </a:p>
        </p:txBody>
      </p:sp>
      <p:sp>
        <p:nvSpPr>
          <p:cNvPr id="284" name="TextShape 2"/>
          <p:cNvSpPr txBox="1"/>
          <p:nvPr/>
        </p:nvSpPr>
        <p:spPr>
          <a:xfrm>
            <a:off x="838080" y="2118600"/>
            <a:ext cx="10513800" cy="4059360"/>
          </a:xfrm>
          <a:prstGeom prst="rect">
            <a:avLst/>
          </a:prstGeom>
          <a:noFill/>
          <a:ln>
            <a:noFill/>
          </a:ln>
        </p:spPr>
        <p:txBody>
          <a:bodyPr lIns="108720" tIns="54360" rIns="108720" bIns="54360">
            <a:noAutofit/>
          </a:bodyPr>
          <a:lstStyle/>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Az optimális végrehajtási terv "lefordítása" az SQL motor által végrehajtható lépések sorozatára.</a:t>
            </a:r>
          </a:p>
          <a:p>
            <a:pPr marL="272160" indent="-271800">
              <a:lnSpc>
                <a:spcPct val="90000"/>
              </a:lnSpc>
              <a:spcBef>
                <a:spcPts val="1191"/>
              </a:spcBef>
              <a:buClr>
                <a:srgbClr val="FFFFFF"/>
              </a:buClr>
              <a:buFont typeface="Arial"/>
              <a:buChar char="•"/>
            </a:pPr>
            <a:r>
              <a:rPr lang="hu-HU" sz="3300" b="0" strike="noStrike" spc="-1">
                <a:solidFill>
                  <a:srgbClr val="FFFFFF"/>
                </a:solidFill>
                <a:latin typeface="Calibri"/>
              </a:rPr>
              <a:t>Row source: rekordok halmaza</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pl. táblák, nézetek; JOIN vagy GROUPING műveletek eredménye</a:t>
            </a:r>
          </a:p>
          <a:p>
            <a:pPr marL="816480" lvl="1" indent="-271800">
              <a:lnSpc>
                <a:spcPct val="90000"/>
              </a:lnSpc>
              <a:spcBef>
                <a:spcPts val="595"/>
              </a:spcBef>
              <a:buClr>
                <a:srgbClr val="FFFFFF"/>
              </a:buClr>
              <a:buFont typeface="Arial"/>
              <a:buChar char="•"/>
            </a:pPr>
            <a:r>
              <a:rPr lang="hu-HU" sz="2900" b="0" strike="noStrike" spc="-1">
                <a:solidFill>
                  <a:srgbClr val="FFFFFF"/>
                </a:solidFill>
                <a:latin typeface="Calibri"/>
              </a:rPr>
              <a:t>az egyes végrehajtási lépések bemenetei és kimenetei ilyen rekord halmazok</a:t>
            </a:r>
          </a:p>
        </p:txBody>
      </p:sp>
      <p:sp>
        <p:nvSpPr>
          <p:cNvPr id="285" name="TextShape 3"/>
          <p:cNvSpPr txBox="1"/>
          <p:nvPr/>
        </p:nvSpPr>
        <p:spPr>
          <a:xfrm>
            <a:off x="838080" y="6357960"/>
            <a:ext cx="2742480" cy="364680"/>
          </a:xfrm>
          <a:prstGeom prst="rect">
            <a:avLst/>
          </a:prstGeom>
          <a:noFill/>
          <a:ln>
            <a:noFill/>
          </a:ln>
        </p:spPr>
        <p:txBody>
          <a:bodyPr lIns="108720" tIns="54360" rIns="108720" bIns="54360" anchor="ctr">
            <a:noAutofit/>
          </a:bodyPr>
          <a:lstStyle/>
          <a:p>
            <a:pPr>
              <a:lnSpc>
                <a:spcPct val="100000"/>
              </a:lnSpc>
            </a:pPr>
            <a:r>
              <a:rPr lang="hu-HU" sz="1400" b="0" strike="noStrike" spc="-1">
                <a:solidFill>
                  <a:srgbClr val="8B8B8B"/>
                </a:solidFill>
                <a:latin typeface="Garamond"/>
              </a:rPr>
              <a:t>2019/20 tavasz</a:t>
            </a:r>
            <a:endParaRPr lang="hu-HU" sz="1400" b="0" strike="noStrike" spc="-1">
              <a:latin typeface="Times New Roman"/>
            </a:endParaRPr>
          </a:p>
        </p:txBody>
      </p:sp>
      <p:sp>
        <p:nvSpPr>
          <p:cNvPr id="286" name="TextShape 4"/>
          <p:cNvSpPr txBox="1"/>
          <p:nvPr/>
        </p:nvSpPr>
        <p:spPr>
          <a:xfrm>
            <a:off x="8609400" y="6357960"/>
            <a:ext cx="2742480" cy="364680"/>
          </a:xfrm>
          <a:prstGeom prst="rect">
            <a:avLst/>
          </a:prstGeom>
          <a:noFill/>
          <a:ln>
            <a:noFill/>
          </a:ln>
        </p:spPr>
        <p:txBody>
          <a:bodyPr lIns="108720" tIns="54360" rIns="108720" bIns="54360" anchor="ctr">
            <a:noAutofit/>
          </a:bodyPr>
          <a:lstStyle/>
          <a:p>
            <a:pPr algn="r">
              <a:lnSpc>
                <a:spcPct val="100000"/>
              </a:lnSpc>
            </a:pPr>
            <a:fld id="{496033CB-043B-4CBC-A667-652921E2CBEB}" type="slidenum">
              <a:rPr lang="hu-HU" sz="1400" b="0" strike="noStrike" spc="-1">
                <a:solidFill>
                  <a:srgbClr val="8B8B8B"/>
                </a:solidFill>
                <a:latin typeface="Garamond"/>
              </a:rPr>
              <a:t>9</a:t>
            </a:fld>
            <a:endParaRPr lang="hu-HU"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5750</TotalTime>
  <Words>3119</Words>
  <Application>Microsoft Office PowerPoint</Application>
  <PresentationFormat>Egyéni</PresentationFormat>
  <Paragraphs>592</Paragraphs>
  <Slides>79</Slides>
  <Notes>6</Notes>
  <HiddenSlides>0</HiddenSlides>
  <MMClips>0</MMClips>
  <ScaleCrop>false</ScaleCrop>
  <HeadingPairs>
    <vt:vector size="6" baseType="variant">
      <vt:variant>
        <vt:lpstr>Használt betűtípusok</vt:lpstr>
      </vt:variant>
      <vt:variant>
        <vt:i4>9</vt:i4>
      </vt:variant>
      <vt:variant>
        <vt:lpstr>Téma</vt:lpstr>
      </vt:variant>
      <vt:variant>
        <vt:i4>4</vt:i4>
      </vt:variant>
      <vt:variant>
        <vt:lpstr>Diacímek</vt:lpstr>
      </vt:variant>
      <vt:variant>
        <vt:i4>79</vt:i4>
      </vt:variant>
    </vt:vector>
  </HeadingPairs>
  <TitlesOfParts>
    <vt:vector size="92" baseType="lpstr">
      <vt:lpstr>Arial</vt:lpstr>
      <vt:lpstr>Calibri</vt:lpstr>
      <vt:lpstr>Consolas</vt:lpstr>
      <vt:lpstr>DejaVu Sans</vt:lpstr>
      <vt:lpstr>Garamond</vt:lpstr>
      <vt:lpstr>Open Sans</vt:lpstr>
      <vt:lpstr>Symbol</vt:lpstr>
      <vt:lpstr>Times New Roman</vt:lpstr>
      <vt:lpstr>Wingdings</vt:lpstr>
      <vt:lpstr>Office Theme</vt:lpstr>
      <vt:lpstr>Office Theme</vt:lpstr>
      <vt:lpstr>Office Theme</vt:lpstr>
      <vt:lpstr>Office Theme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Óbudai Egyetem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Adatbázis kezelés</dc:title>
  <dc:creator>Simon-Nagy Gabriella</dc:creator>
  <cp:lastModifiedBy>Dr. Fleiner Rita</cp:lastModifiedBy>
  <cp:revision>343</cp:revision>
  <dcterms:created xsi:type="dcterms:W3CDTF">2010-02-12T09:09:25Z</dcterms:created>
  <dcterms:modified xsi:type="dcterms:W3CDTF">2023-03-17T13:57:02Z</dcterms:modified>
  <dc:language>hu-HU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Óbudai Egyetem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Egyéni</vt:lpwstr>
  </property>
  <property fmtid="{D5CDD505-2E9C-101B-9397-08002B2CF9AE}" pid="10" name="ScaleCrop">
    <vt:bool>false</vt:bool>
  </property>
  <property fmtid="{D5CDD505-2E9C-101B-9397-08002B2CF9AE}" pid="11" name="ShareDoc">
    <vt:bool>false</vt:bool>
  </property>
  <property fmtid="{D5CDD505-2E9C-101B-9397-08002B2CF9AE}" pid="12" name="Slides">
    <vt:i4>62</vt:i4>
  </property>
</Properties>
</file>