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64"/>
  </p:notesMasterIdLst>
  <p:handoutMasterIdLst>
    <p:handoutMasterId r:id="rId65"/>
  </p:handoutMasterIdLst>
  <p:sldIdLst>
    <p:sldId id="256" r:id="rId3"/>
    <p:sldId id="384" r:id="rId4"/>
    <p:sldId id="319" r:id="rId5"/>
    <p:sldId id="320" r:id="rId6"/>
    <p:sldId id="332" r:id="rId7"/>
    <p:sldId id="322" r:id="rId8"/>
    <p:sldId id="323" r:id="rId9"/>
    <p:sldId id="324" r:id="rId10"/>
    <p:sldId id="325" r:id="rId11"/>
    <p:sldId id="328" r:id="rId12"/>
    <p:sldId id="326" r:id="rId13"/>
    <p:sldId id="327" r:id="rId14"/>
    <p:sldId id="329" r:id="rId15"/>
    <p:sldId id="330" r:id="rId16"/>
    <p:sldId id="331" r:id="rId17"/>
    <p:sldId id="349" r:id="rId18"/>
    <p:sldId id="283" r:id="rId19"/>
    <p:sldId id="350" r:id="rId20"/>
    <p:sldId id="352" r:id="rId21"/>
    <p:sldId id="351" r:id="rId22"/>
    <p:sldId id="353" r:id="rId23"/>
    <p:sldId id="368" r:id="rId24"/>
    <p:sldId id="369" r:id="rId25"/>
    <p:sldId id="341" r:id="rId26"/>
    <p:sldId id="342" r:id="rId27"/>
    <p:sldId id="355" r:id="rId28"/>
    <p:sldId id="356" r:id="rId29"/>
    <p:sldId id="357" r:id="rId30"/>
    <p:sldId id="385" r:id="rId31"/>
    <p:sldId id="386" r:id="rId32"/>
    <p:sldId id="387" r:id="rId33"/>
    <p:sldId id="381" r:id="rId34"/>
    <p:sldId id="382" r:id="rId35"/>
    <p:sldId id="383" r:id="rId36"/>
    <p:sldId id="345" r:id="rId37"/>
    <p:sldId id="346" r:id="rId38"/>
    <p:sldId id="358" r:id="rId39"/>
    <p:sldId id="359" r:id="rId40"/>
    <p:sldId id="360" r:id="rId41"/>
    <p:sldId id="295" r:id="rId42"/>
    <p:sldId id="296" r:id="rId43"/>
    <p:sldId id="339" r:id="rId44"/>
    <p:sldId id="340" r:id="rId45"/>
    <p:sldId id="301" r:id="rId46"/>
    <p:sldId id="362" r:id="rId47"/>
    <p:sldId id="363" r:id="rId48"/>
    <p:sldId id="364" r:id="rId49"/>
    <p:sldId id="365" r:id="rId50"/>
    <p:sldId id="366" r:id="rId51"/>
    <p:sldId id="367" r:id="rId52"/>
    <p:sldId id="370" r:id="rId53"/>
    <p:sldId id="371" r:id="rId54"/>
    <p:sldId id="372" r:id="rId55"/>
    <p:sldId id="373" r:id="rId56"/>
    <p:sldId id="374" r:id="rId57"/>
    <p:sldId id="375" r:id="rId58"/>
    <p:sldId id="376" r:id="rId59"/>
    <p:sldId id="377" r:id="rId60"/>
    <p:sldId id="378" r:id="rId61"/>
    <p:sldId id="379" r:id="rId62"/>
    <p:sldId id="380" r:id="rId63"/>
  </p:sldIdLst>
  <p:sldSz cx="9144000" cy="6858000" type="screen4x3"/>
  <p:notesSz cx="6797675" cy="9926638"/>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F47F1-ACAD-27D5-E3C3-A320DAB5FDD5}" v="2" dt="2023-03-14T06:53:59.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53494" autoAdjust="0"/>
  </p:normalViewPr>
  <p:slideViewPr>
    <p:cSldViewPr>
      <p:cViewPr varScale="1">
        <p:scale>
          <a:sx n="46" d="100"/>
          <a:sy n="46" d="100"/>
        </p:scale>
        <p:origin x="121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Fleiner Rita" userId="S::fleiner.rita@uni-obuda.hu::f93dfb96-91ad-4fef-8ed2-bda89ea45745" providerId="AD" clId="Web-{4EFF47F1-ACAD-27D5-E3C3-A320DAB5FDD5}"/>
    <pc:docChg chg="addSld sldOrd">
      <pc:chgData name="Dr. Fleiner Rita" userId="S::fleiner.rita@uni-obuda.hu::f93dfb96-91ad-4fef-8ed2-bda89ea45745" providerId="AD" clId="Web-{4EFF47F1-ACAD-27D5-E3C3-A320DAB5FDD5}" dt="2023-03-14T06:53:59.989" v="1"/>
      <pc:docMkLst>
        <pc:docMk/>
      </pc:docMkLst>
      <pc:sldChg chg="new ord">
        <pc:chgData name="Dr. Fleiner Rita" userId="S::fleiner.rita@uni-obuda.hu::f93dfb96-91ad-4fef-8ed2-bda89ea45745" providerId="AD" clId="Web-{4EFF47F1-ACAD-27D5-E3C3-A320DAB5FDD5}" dt="2023-03-14T06:53:59.989" v="1"/>
        <pc:sldMkLst>
          <pc:docMk/>
          <pc:sldMk cId="1825426463" sldId="38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6325" cy="498174"/>
          </a:xfrm>
          <a:prstGeom prst="rect">
            <a:avLst/>
          </a:prstGeom>
        </p:spPr>
        <p:txBody>
          <a:bodyPr vert="horz" lIns="83786" tIns="41893" rIns="83786" bIns="41893" rtlCol="0"/>
          <a:lstStyle>
            <a:lvl1pPr algn="l">
              <a:defRPr sz="1100"/>
            </a:lvl1pPr>
          </a:lstStyle>
          <a:p>
            <a:endParaRPr lang="hu-HU"/>
          </a:p>
        </p:txBody>
      </p:sp>
      <p:sp>
        <p:nvSpPr>
          <p:cNvPr id="3" name="Dátum helye 2"/>
          <p:cNvSpPr>
            <a:spLocks noGrp="1"/>
          </p:cNvSpPr>
          <p:nvPr>
            <p:ph type="dt" sz="quarter" idx="1"/>
          </p:nvPr>
        </p:nvSpPr>
        <p:spPr>
          <a:xfrm>
            <a:off x="3849923" y="1"/>
            <a:ext cx="2946325" cy="498174"/>
          </a:xfrm>
          <a:prstGeom prst="rect">
            <a:avLst/>
          </a:prstGeom>
        </p:spPr>
        <p:txBody>
          <a:bodyPr vert="horz" lIns="83786" tIns="41893" rIns="83786" bIns="41893" rtlCol="0"/>
          <a:lstStyle>
            <a:lvl1pPr algn="r">
              <a:defRPr sz="1100"/>
            </a:lvl1pPr>
          </a:lstStyle>
          <a:p>
            <a:fld id="{F5BB728A-D738-41F5-809C-DC739F17C84F}" type="datetimeFigureOut">
              <a:rPr lang="hu-HU" smtClean="0"/>
              <a:t>2023. 03. 17.</a:t>
            </a:fld>
            <a:endParaRPr lang="hu-HU"/>
          </a:p>
        </p:txBody>
      </p:sp>
      <p:sp>
        <p:nvSpPr>
          <p:cNvPr id="4" name="Élőláb helye 3"/>
          <p:cNvSpPr>
            <a:spLocks noGrp="1"/>
          </p:cNvSpPr>
          <p:nvPr>
            <p:ph type="ftr" sz="quarter" idx="2"/>
          </p:nvPr>
        </p:nvSpPr>
        <p:spPr>
          <a:xfrm>
            <a:off x="0" y="9428464"/>
            <a:ext cx="2946325" cy="498174"/>
          </a:xfrm>
          <a:prstGeom prst="rect">
            <a:avLst/>
          </a:prstGeom>
        </p:spPr>
        <p:txBody>
          <a:bodyPr vert="horz" lIns="83786" tIns="41893" rIns="83786" bIns="41893" rtlCol="0" anchor="b"/>
          <a:lstStyle>
            <a:lvl1pPr algn="l">
              <a:defRPr sz="1100"/>
            </a:lvl1pPr>
          </a:lstStyle>
          <a:p>
            <a:endParaRPr lang="hu-HU"/>
          </a:p>
        </p:txBody>
      </p:sp>
      <p:sp>
        <p:nvSpPr>
          <p:cNvPr id="5" name="Dia számának helye 4"/>
          <p:cNvSpPr>
            <a:spLocks noGrp="1"/>
          </p:cNvSpPr>
          <p:nvPr>
            <p:ph type="sldNum" sz="quarter" idx="3"/>
          </p:nvPr>
        </p:nvSpPr>
        <p:spPr>
          <a:xfrm>
            <a:off x="3849923" y="9428464"/>
            <a:ext cx="2946325" cy="498174"/>
          </a:xfrm>
          <a:prstGeom prst="rect">
            <a:avLst/>
          </a:prstGeom>
        </p:spPr>
        <p:txBody>
          <a:bodyPr vert="horz" lIns="83786" tIns="41893" rIns="83786" bIns="41893" rtlCol="0" anchor="b"/>
          <a:lstStyle>
            <a:lvl1pPr algn="r">
              <a:defRPr sz="1100"/>
            </a:lvl1pPr>
          </a:lstStyle>
          <a:p>
            <a:fld id="{688E361B-483D-4971-ADAE-13BCDDDA056D}" type="slidenum">
              <a:rPr lang="hu-HU" smtClean="0"/>
              <a:t>‹#›</a:t>
            </a:fld>
            <a:endParaRPr lang="hu-HU"/>
          </a:p>
        </p:txBody>
      </p:sp>
    </p:spTree>
    <p:extLst>
      <p:ext uri="{BB962C8B-B14F-4D97-AF65-F5344CB8AC3E}">
        <p14:creationId xmlns:p14="http://schemas.microsoft.com/office/powerpoint/2010/main" val="133226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915988" y="754063"/>
            <a:ext cx="4964112" cy="3722687"/>
          </a:xfrm>
          <a:prstGeom prst="rect">
            <a:avLst/>
          </a:prstGeom>
        </p:spPr>
        <p:txBody>
          <a:bodyPr lIns="0" tIns="0" rIns="0" bIns="0" anchor="ctr">
            <a:noAutofit/>
          </a:bodyPr>
          <a:lstStyle/>
          <a:p>
            <a:r>
              <a:rPr lang="hu-HU" sz="1600" b="0" strike="noStrike" spc="-1">
                <a:solidFill>
                  <a:srgbClr val="000000"/>
                </a:solidFill>
                <a:latin typeface="Calibri"/>
              </a:rPr>
              <a:t>A dia áthelyezéséhez kattintson ide</a:t>
            </a:r>
          </a:p>
        </p:txBody>
      </p:sp>
      <p:sp>
        <p:nvSpPr>
          <p:cNvPr id="121" name="PlaceHolder 2"/>
          <p:cNvSpPr>
            <a:spLocks noGrp="1"/>
          </p:cNvSpPr>
          <p:nvPr>
            <p:ph type="body"/>
          </p:nvPr>
        </p:nvSpPr>
        <p:spPr>
          <a:xfrm>
            <a:off x="679797" y="4715068"/>
            <a:ext cx="5438050" cy="4466731"/>
          </a:xfrm>
          <a:prstGeom prst="rect">
            <a:avLst/>
          </a:prstGeom>
        </p:spPr>
        <p:txBody>
          <a:bodyPr lIns="0" tIns="0" rIns="0" bIns="0">
            <a:noAutofit/>
          </a:bodyPr>
          <a:lstStyle/>
          <a:p>
            <a:r>
              <a:rPr lang="hu-HU" sz="1800" b="0" strike="noStrike" spc="-1">
                <a:latin typeface="Arial"/>
              </a:rPr>
              <a:t>A jegyzetformátum szerkesztéséhez kattintson ide</a:t>
            </a:r>
          </a:p>
        </p:txBody>
      </p:sp>
      <p:sp>
        <p:nvSpPr>
          <p:cNvPr id="122" name="PlaceHolder 3"/>
          <p:cNvSpPr>
            <a:spLocks noGrp="1"/>
          </p:cNvSpPr>
          <p:nvPr>
            <p:ph type="hdr"/>
          </p:nvPr>
        </p:nvSpPr>
        <p:spPr>
          <a:xfrm>
            <a:off x="0" y="0"/>
            <a:ext cx="2949994" cy="496006"/>
          </a:xfrm>
          <a:prstGeom prst="rect">
            <a:avLst/>
          </a:prstGeom>
        </p:spPr>
        <p:txBody>
          <a:bodyPr lIns="0" tIns="0" rIns="0" bIns="0">
            <a:noAutofit/>
          </a:bodyPr>
          <a:lstStyle/>
          <a:p>
            <a:r>
              <a:rPr lang="hu-HU" sz="1300" b="0" strike="noStrike" spc="-1">
                <a:latin typeface="Times New Roman"/>
              </a:rPr>
              <a:t> </a:t>
            </a:r>
          </a:p>
        </p:txBody>
      </p:sp>
      <p:sp>
        <p:nvSpPr>
          <p:cNvPr id="123" name="PlaceHolder 4"/>
          <p:cNvSpPr>
            <a:spLocks noGrp="1"/>
          </p:cNvSpPr>
          <p:nvPr>
            <p:ph type="dt"/>
          </p:nvPr>
        </p:nvSpPr>
        <p:spPr>
          <a:xfrm>
            <a:off x="3847649" y="0"/>
            <a:ext cx="2949994" cy="496006"/>
          </a:xfrm>
          <a:prstGeom prst="rect">
            <a:avLst/>
          </a:prstGeom>
        </p:spPr>
        <p:txBody>
          <a:bodyPr lIns="0" tIns="0" rIns="0" bIns="0">
            <a:noAutofit/>
          </a:bodyPr>
          <a:lstStyle/>
          <a:p>
            <a:pPr algn="r"/>
            <a:r>
              <a:rPr lang="hu-HU" sz="1300" b="0" strike="noStrike" spc="-1">
                <a:latin typeface="Times New Roman"/>
              </a:rPr>
              <a:t> </a:t>
            </a:r>
          </a:p>
        </p:txBody>
      </p:sp>
      <p:sp>
        <p:nvSpPr>
          <p:cNvPr id="124" name="PlaceHolder 5"/>
          <p:cNvSpPr>
            <a:spLocks noGrp="1"/>
          </p:cNvSpPr>
          <p:nvPr>
            <p:ph type="ftr"/>
          </p:nvPr>
        </p:nvSpPr>
        <p:spPr>
          <a:xfrm>
            <a:off x="0" y="9430471"/>
            <a:ext cx="2949994" cy="496006"/>
          </a:xfrm>
          <a:prstGeom prst="rect">
            <a:avLst/>
          </a:prstGeom>
        </p:spPr>
        <p:txBody>
          <a:bodyPr lIns="0" tIns="0" rIns="0" bIns="0" anchor="b">
            <a:noAutofit/>
          </a:bodyPr>
          <a:lstStyle/>
          <a:p>
            <a:r>
              <a:rPr lang="hu-HU" sz="1300" b="0" strike="noStrike" spc="-1">
                <a:latin typeface="Times New Roman"/>
              </a:rPr>
              <a:t> </a:t>
            </a:r>
          </a:p>
        </p:txBody>
      </p:sp>
      <p:sp>
        <p:nvSpPr>
          <p:cNvPr id="125" name="PlaceHolder 6"/>
          <p:cNvSpPr>
            <a:spLocks noGrp="1"/>
          </p:cNvSpPr>
          <p:nvPr>
            <p:ph type="sldNum"/>
          </p:nvPr>
        </p:nvSpPr>
        <p:spPr>
          <a:xfrm>
            <a:off x="3847649" y="9430471"/>
            <a:ext cx="2949994" cy="496006"/>
          </a:xfrm>
          <a:prstGeom prst="rect">
            <a:avLst/>
          </a:prstGeom>
        </p:spPr>
        <p:txBody>
          <a:bodyPr lIns="0" tIns="0" rIns="0" bIns="0" anchor="b">
            <a:noAutofit/>
          </a:bodyPr>
          <a:lstStyle/>
          <a:p>
            <a:pPr algn="r"/>
            <a:fld id="{D271F649-97DD-4DB9-8F20-E50217A3EAF5}" type="slidenum">
              <a:rPr lang="hu-HU" sz="1300" b="0" strike="noStrike" spc="-1">
                <a:latin typeface="Times New Roman"/>
              </a:rPr>
              <a:t>‹#›</a:t>
            </a:fld>
            <a:endParaRPr lang="hu-HU" sz="1300" b="0" strike="noStrike" spc="-1">
              <a:latin typeface="Times New Roman"/>
            </a:endParaRPr>
          </a:p>
        </p:txBody>
      </p:sp>
    </p:spTree>
    <p:extLst>
      <p:ext uri="{BB962C8B-B14F-4D97-AF65-F5344CB8AC3E}">
        <p14:creationId xmlns:p14="http://schemas.microsoft.com/office/powerpoint/2010/main" val="236900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database/121/TGSQL/glossary.htm#GUID-7146EF84-8E64-4B16-B936-BD75D6F98CD6"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oracle.com/database/121/TGSQL/glossary.htm#GUID-ED2009D8-C205-4CBA-85A7-BAC6595F65BF"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oracle.com/database/121/TGSQL/glossary.htm#GUID-7146EF84-8E64-4B16-B936-BD75D6F98CD6"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docs.oracle.com/database/121/TGSQL/glossary.htm#GUID-ED2009D8-C205-4CBA-85A7-BAC6595F65BF"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dirty="0"/>
              <a:t>Gabival átnézni:</a:t>
            </a:r>
          </a:p>
          <a:p>
            <a:r>
              <a:rPr lang="en-US" dirty="0"/>
              <a:t>SELECT </a:t>
            </a:r>
            <a:r>
              <a:rPr lang="en-US" dirty="0" err="1"/>
              <a:t>first_name</a:t>
            </a:r>
            <a:r>
              <a:rPr lang="en-US" dirty="0"/>
              <a:t>, </a:t>
            </a:r>
            <a:r>
              <a:rPr lang="en-US" dirty="0" err="1"/>
              <a:t>employee_id</a:t>
            </a:r>
            <a:r>
              <a:rPr lang="en-US" dirty="0"/>
              <a:t> FROM employees WHERE </a:t>
            </a:r>
            <a:r>
              <a:rPr lang="en-US" dirty="0" err="1"/>
              <a:t>employee_id</a:t>
            </a:r>
            <a:r>
              <a:rPr lang="en-US" dirty="0"/>
              <a:t>&gt;10 and </a:t>
            </a:r>
            <a:r>
              <a:rPr lang="en-US" dirty="0" err="1"/>
              <a:t>first_name</a:t>
            </a:r>
            <a:r>
              <a:rPr lang="en-US" dirty="0"/>
              <a:t> like 'A%';</a:t>
            </a:r>
          </a:p>
          <a:p>
            <a:endParaRPr lang="en-US" dirty="0"/>
          </a:p>
          <a:p>
            <a:r>
              <a:rPr lang="en-US" dirty="0"/>
              <a:t>SELECT COUNT(</a:t>
            </a:r>
            <a:r>
              <a:rPr lang="en-US" dirty="0" err="1"/>
              <a:t>department_id</a:t>
            </a:r>
            <a:r>
              <a:rPr lang="en-US" dirty="0"/>
              <a:t>) FROM employees;</a:t>
            </a:r>
          </a:p>
          <a:p>
            <a:r>
              <a:rPr lang="en-US" dirty="0"/>
              <a:t>	De! </a:t>
            </a:r>
          </a:p>
          <a:p>
            <a:r>
              <a:rPr lang="en-US" dirty="0"/>
              <a:t>SELECT MIN(</a:t>
            </a:r>
            <a:r>
              <a:rPr lang="en-US" dirty="0" err="1"/>
              <a:t>department_id</a:t>
            </a:r>
            <a:r>
              <a:rPr lang="en-US" dirty="0"/>
              <a:t>) FROM employees;</a:t>
            </a:r>
          </a:p>
          <a:p>
            <a:endParaRPr lang="en-US" dirty="0"/>
          </a:p>
          <a:p>
            <a:r>
              <a:rPr lang="en-US" dirty="0"/>
              <a:t>SELECT * FROM employees WHERE  </a:t>
            </a:r>
            <a:r>
              <a:rPr lang="en-US" dirty="0" err="1"/>
              <a:t>department_id</a:t>
            </a:r>
            <a:r>
              <a:rPr lang="en-US" dirty="0"/>
              <a:t>=20 AND salary&gt;1000;</a:t>
            </a:r>
          </a:p>
          <a:p>
            <a:endParaRPr lang="en-US" dirty="0"/>
          </a:p>
          <a:p>
            <a:r>
              <a:rPr lang="en-US" dirty="0"/>
              <a:t>SELECT </a:t>
            </a:r>
            <a:r>
              <a:rPr lang="en-US" dirty="0" err="1"/>
              <a:t>start_date</a:t>
            </a:r>
            <a:r>
              <a:rPr lang="en-US" dirty="0"/>
              <a:t> FROM </a:t>
            </a:r>
            <a:r>
              <a:rPr lang="en-US" dirty="0" err="1"/>
              <a:t>job_history</a:t>
            </a:r>
            <a:r>
              <a:rPr lang="en-US" dirty="0"/>
              <a:t> WHERE </a:t>
            </a:r>
            <a:r>
              <a:rPr lang="en-US" dirty="0" err="1"/>
              <a:t>start_date</a:t>
            </a:r>
            <a:r>
              <a:rPr lang="en-US" dirty="0"/>
              <a:t> &lt; </a:t>
            </a:r>
            <a:r>
              <a:rPr lang="en-US" dirty="0" err="1"/>
              <a:t>sysdate</a:t>
            </a:r>
            <a:r>
              <a:rPr lang="en-US" dirty="0"/>
              <a:t>;</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1</a:t>
            </a:fld>
            <a:endParaRPr lang="hu-HU" sz="1300" spc="-1">
              <a:latin typeface="Times New Roman"/>
            </a:endParaRPr>
          </a:p>
        </p:txBody>
      </p:sp>
    </p:spTree>
    <p:extLst>
      <p:ext uri="{BB962C8B-B14F-4D97-AF65-F5344CB8AC3E}">
        <p14:creationId xmlns:p14="http://schemas.microsoft.com/office/powerpoint/2010/main" val="211948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dirty="0"/>
              <a:t>An index join scan is a hash join of multiple indexes that together return all columns requested by a query. </a:t>
            </a:r>
            <a:endParaRPr lang="hu-HU" dirty="0"/>
          </a:p>
          <a:p>
            <a:r>
              <a:rPr lang="en-US" dirty="0"/>
              <a:t>The database does not need to access the table because all data is retrieved from the indexes.</a:t>
            </a:r>
            <a:endParaRPr lang="hu-HU" dirty="0"/>
          </a:p>
          <a:p>
            <a:endParaRPr lang="hu-HU" dirty="0"/>
          </a:p>
          <a:p>
            <a:r>
              <a:rPr lang="en-US" dirty="0"/>
              <a:t>When the Optimizer Considers Index Join Scans</a:t>
            </a:r>
            <a:r>
              <a:rPr lang="hu-HU" dirty="0"/>
              <a:t>?</a:t>
            </a:r>
          </a:p>
          <a:p>
            <a:r>
              <a:rPr lang="en-US" dirty="0"/>
              <a:t>A hash join of multiple indexes retrieves all data requested by the query, without requiring table access.</a:t>
            </a:r>
            <a:endParaRPr lang="hu-HU" dirty="0"/>
          </a:p>
          <a:p>
            <a:r>
              <a:rPr lang="en-US" dirty="0"/>
              <a:t>The cost of retrieving rows from the table is higher than reading the indexes without retrieving rows from the table. </a:t>
            </a:r>
            <a:endParaRPr lang="hu-HU" dirty="0"/>
          </a:p>
          <a:p>
            <a:r>
              <a:rPr lang="en-US" dirty="0"/>
              <a:t>An index join is often expensive. For example, when scanning two indexes and joining them, it is often less costly to choose the most selective index, and then probe the table.</a:t>
            </a:r>
          </a:p>
        </p:txBody>
      </p:sp>
      <p:sp>
        <p:nvSpPr>
          <p:cNvPr id="4" name="Dia számának helye 3"/>
          <p:cNvSpPr>
            <a:spLocks noGrp="1"/>
          </p:cNvSpPr>
          <p:nvPr>
            <p:ph type="sldNum" idx="10"/>
          </p:nvPr>
        </p:nvSpPr>
        <p:spPr/>
        <p:txBody>
          <a:bodyPr/>
          <a:lstStyle/>
          <a:p>
            <a:pPr algn="r" defTabSz="837865">
              <a:defRPr/>
            </a:pPr>
            <a:fld id="{D271F649-97DD-4DB9-8F20-E50217A3EAF5}" type="slidenum">
              <a:rPr lang="hu-HU" sz="1300" spc="-1">
                <a:solidFill>
                  <a:prstClr val="black"/>
                </a:solidFill>
                <a:latin typeface="Times New Roman"/>
              </a:rPr>
              <a:pPr algn="r" defTabSz="837865">
                <a:defRPr/>
              </a:pPr>
              <a:t>15</a:t>
            </a:fld>
            <a:endParaRPr lang="hu-HU" sz="1300" spc="-1">
              <a:solidFill>
                <a:prstClr val="black"/>
              </a:solidFill>
              <a:latin typeface="Times New Roman"/>
            </a:endParaRPr>
          </a:p>
        </p:txBody>
      </p:sp>
    </p:spTree>
    <p:extLst>
      <p:ext uri="{BB962C8B-B14F-4D97-AF65-F5344CB8AC3E}">
        <p14:creationId xmlns:p14="http://schemas.microsoft.com/office/powerpoint/2010/main" val="3777459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917575" y="754063"/>
            <a:ext cx="4960938" cy="3722687"/>
          </a:xfrm>
          <a:prstGeom prst="rect">
            <a:avLst/>
          </a:prstGeom>
        </p:spPr>
      </p:sp>
      <p:sp>
        <p:nvSpPr>
          <p:cNvPr id="360" name="PlaceHolder 2"/>
          <p:cNvSpPr>
            <a:spLocks noGrp="1"/>
          </p:cNvSpPr>
          <p:nvPr>
            <p:ph type="body"/>
          </p:nvPr>
        </p:nvSpPr>
        <p:spPr>
          <a:xfrm>
            <a:off x="679797" y="4715068"/>
            <a:ext cx="5438050" cy="1384995"/>
          </a:xfrm>
          <a:prstGeom prst="rect">
            <a:avLst/>
          </a:prstGeom>
        </p:spPr>
        <p:txBody>
          <a:bodyPr lIns="0" tIns="0" rIns="0" bIns="0">
            <a:spAutoFit/>
          </a:bodyPr>
          <a:lstStyle/>
          <a:p>
            <a:r>
              <a:rPr lang="hu-HU" sz="1200" b="0" i="0" u="none" strike="noStrike" kern="1200" baseline="0" dirty="0">
                <a:solidFill>
                  <a:schemeClr val="tx1"/>
                </a:solidFill>
                <a:latin typeface="+mn-lt"/>
                <a:ea typeface="+mn-ea"/>
                <a:cs typeface="+mn-cs"/>
              </a:rPr>
              <a:t>Alapvetően a tervet mindig post-</a:t>
            </a:r>
            <a:r>
              <a:rPr lang="hu-HU" sz="1200" b="0" i="0" u="none" strike="noStrike" kern="1200" baseline="0" dirty="0" err="1">
                <a:solidFill>
                  <a:schemeClr val="tx1"/>
                </a:solidFill>
                <a:latin typeface="+mn-lt"/>
                <a:ea typeface="+mn-ea"/>
                <a:cs typeface="+mn-cs"/>
              </a:rPr>
              <a:t>order</a:t>
            </a:r>
            <a:r>
              <a:rPr lang="hu-HU" sz="1200" b="0" i="0" u="none" strike="noStrike" kern="1200" baseline="0" dirty="0">
                <a:solidFill>
                  <a:schemeClr val="tx1"/>
                </a:solidFill>
                <a:latin typeface="+mn-lt"/>
                <a:ea typeface="+mn-ea"/>
                <a:cs typeface="+mn-cs"/>
              </a:rPr>
              <a:t> bejárással, tehát ebben az esetben belülről kifelé (jobbról balra, a levelektől a gyökér felé), azonos szinten belül pedig fentről lefelé olvassuk. </a:t>
            </a:r>
            <a:endParaRPr lang="hu-HU" sz="1800" spc="-1" dirty="0">
              <a:latin typeface="Arial"/>
            </a:endParaRPr>
          </a:p>
          <a:p>
            <a:endParaRPr lang="hu-HU" sz="1800" spc="-1" dirty="0">
              <a:latin typeface="Arial"/>
            </a:endParaRPr>
          </a:p>
          <a:p>
            <a:r>
              <a:rPr lang="hu-HU" sz="1800" spc="-1" dirty="0">
                <a:latin typeface="Arial"/>
              </a:rPr>
              <a:t>Az első kettő eltér abban, hogy mi az </a:t>
            </a:r>
            <a:r>
              <a:rPr lang="hu-HU" sz="1800" spc="-1" dirty="0" err="1">
                <a:latin typeface="Arial"/>
              </a:rPr>
              <a:t>outer</a:t>
            </a:r>
            <a:r>
              <a:rPr lang="hu-HU" sz="1800" spc="-1" dirty="0">
                <a:latin typeface="Arial"/>
              </a:rPr>
              <a:t> </a:t>
            </a:r>
            <a:r>
              <a:rPr lang="hu-HU" sz="1800" spc="-1" dirty="0" err="1">
                <a:latin typeface="Arial"/>
              </a:rPr>
              <a:t>table</a:t>
            </a:r>
            <a:r>
              <a:rPr lang="hu-HU" sz="1800" spc="-1" dirty="0">
                <a:latin typeface="Arial"/>
              </a:rPr>
              <a:t>, és melyik indexet használja hozzá! Ez az eltérés a </a:t>
            </a:r>
            <a:r>
              <a:rPr lang="hu-HU" sz="1800" spc="-1" dirty="0" err="1">
                <a:latin typeface="Arial"/>
              </a:rPr>
              <a:t>listázás</a:t>
            </a:r>
            <a:r>
              <a:rPr lang="hu-HU" sz="1800" spc="-1" dirty="0">
                <a:latin typeface="Arial"/>
              </a:rPr>
              <a:t> sorrendjében is megmutatkozik! Ezért van az </a:t>
            </a:r>
            <a:r>
              <a:rPr lang="hu-HU" sz="1800" spc="-1" dirty="0" err="1">
                <a:latin typeface="Arial"/>
              </a:rPr>
              <a:t>inner</a:t>
            </a:r>
            <a:r>
              <a:rPr lang="hu-HU" sz="1800" spc="-1" dirty="0">
                <a:latin typeface="Arial"/>
              </a:rPr>
              <a:t> </a:t>
            </a:r>
            <a:r>
              <a:rPr lang="hu-HU" sz="1800" spc="-1" dirty="0" err="1">
                <a:latin typeface="Arial"/>
              </a:rPr>
              <a:t>join</a:t>
            </a:r>
            <a:r>
              <a:rPr lang="hu-HU" sz="1800" spc="-1" dirty="0">
                <a:latin typeface="Arial"/>
              </a:rPr>
              <a:t> </a:t>
            </a:r>
            <a:r>
              <a:rPr lang="hu-HU" sz="1800" spc="-1" dirty="0" err="1">
                <a:latin typeface="Arial"/>
              </a:rPr>
              <a:t>department</a:t>
            </a:r>
            <a:r>
              <a:rPr lang="hu-HU" sz="1800" spc="-1" dirty="0">
                <a:latin typeface="Arial"/>
              </a:rPr>
              <a:t> szerinti sorrendben, mert ott az az </a:t>
            </a:r>
            <a:r>
              <a:rPr lang="hu-HU" sz="1800" spc="-1" dirty="0" err="1">
                <a:latin typeface="Arial"/>
              </a:rPr>
              <a:t>outer</a:t>
            </a:r>
            <a:r>
              <a:rPr lang="hu-HU" sz="1800" spc="-1" dirty="0">
                <a:latin typeface="Arial"/>
              </a:rPr>
              <a:t> </a:t>
            </a:r>
            <a:r>
              <a:rPr lang="hu-HU" sz="1800" spc="-1" dirty="0" err="1">
                <a:latin typeface="Arial"/>
              </a:rPr>
              <a:t>table</a:t>
            </a:r>
            <a:r>
              <a:rPr lang="hu-HU" sz="1800" spc="-1" dirty="0">
                <a:latin typeface="Arial"/>
              </a:rPr>
              <a:t>, amihez hozzákeresi az </a:t>
            </a:r>
            <a:r>
              <a:rPr lang="hu-HU" sz="1800" spc="-1" dirty="0" err="1">
                <a:latin typeface="Arial"/>
              </a:rPr>
              <a:t>employeekat</a:t>
            </a:r>
            <a:r>
              <a:rPr lang="hu-HU" sz="1800" spc="-1" dirty="0">
                <a:latin typeface="Arial"/>
              </a:rPr>
              <a:t>!</a:t>
            </a:r>
          </a:p>
        </p:txBody>
      </p:sp>
    </p:spTree>
    <p:extLst>
      <p:ext uri="{BB962C8B-B14F-4D97-AF65-F5344CB8AC3E}">
        <p14:creationId xmlns:p14="http://schemas.microsoft.com/office/powerpoint/2010/main" val="75128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a:solidFill>
                  <a:schemeClr val="tx1"/>
                </a:solidFill>
                <a:effectLst/>
                <a:latin typeface="+mn-lt"/>
                <a:ea typeface="+mn-ea"/>
                <a:cs typeface="+mn-cs"/>
              </a:rPr>
              <a:t>A</a:t>
            </a:r>
            <a:r>
              <a:rPr lang="en-US" sz="1200" b="0" i="0" kern="1200" dirty="0" err="1">
                <a:solidFill>
                  <a:schemeClr val="tx1"/>
                </a:solidFill>
                <a:effectLst/>
                <a:latin typeface="+mn-lt"/>
                <a:ea typeface="+mn-ea"/>
                <a:cs typeface="+mn-cs"/>
              </a:rPr>
              <a:t>lgorithm</a:t>
            </a:r>
            <a:r>
              <a:rPr lang="en-US" sz="1200" b="0" i="0" kern="1200" dirty="0">
                <a:solidFill>
                  <a:schemeClr val="tx1"/>
                </a:solidFill>
                <a:effectLst/>
                <a:latin typeface="+mn-lt"/>
                <a:ea typeface="+mn-ea"/>
                <a:cs typeface="+mn-cs"/>
              </a:rPr>
              <a:t> for a hash left outer join</a:t>
            </a:r>
            <a:r>
              <a:rPr lang="hu-HU"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build a </a:t>
            </a:r>
            <a:r>
              <a:rPr lang="en-US" sz="1200" b="0" i="0" kern="1200" dirty="0" err="1">
                <a:solidFill>
                  <a:schemeClr val="tx1"/>
                </a:solidFill>
                <a:effectLst/>
                <a:latin typeface="+mn-lt"/>
                <a:ea typeface="+mn-ea"/>
                <a:cs typeface="+mn-cs"/>
              </a:rPr>
              <a:t>hashtable</a:t>
            </a:r>
            <a:r>
              <a:rPr lang="en-US" sz="1200" b="0" i="0" kern="1200" dirty="0">
                <a:solidFill>
                  <a:schemeClr val="tx1"/>
                </a:solidFill>
                <a:effectLst/>
                <a:latin typeface="+mn-lt"/>
                <a:ea typeface="+mn-ea"/>
                <a:cs typeface="+mn-cs"/>
              </a:rPr>
              <a:t> on the right table and then loop through the left table and search in the </a:t>
            </a:r>
            <a:r>
              <a:rPr lang="en-US" sz="1200" b="0" i="0" kern="1200" dirty="0" err="1">
                <a:solidFill>
                  <a:schemeClr val="tx1"/>
                </a:solidFill>
                <a:effectLst/>
                <a:latin typeface="+mn-lt"/>
                <a:ea typeface="+mn-ea"/>
                <a:cs typeface="+mn-cs"/>
              </a:rPr>
              <a:t>hashtable</a:t>
            </a:r>
            <a:r>
              <a:rPr lang="en-US" sz="1200" b="0" i="0" kern="1200" dirty="0">
                <a:solidFill>
                  <a:schemeClr val="tx1"/>
                </a:solidFill>
                <a:effectLst/>
                <a:latin typeface="+mn-lt"/>
                <a:ea typeface="+mn-ea"/>
                <a:cs typeface="+mn-cs"/>
              </a:rPr>
              <a:t> for if there is a match</a:t>
            </a:r>
            <a:r>
              <a:rPr lang="hu-HU" sz="1200" b="0" i="0" kern="1200" dirty="0">
                <a:solidFill>
                  <a:schemeClr val="tx1"/>
                </a:solidFill>
                <a:effectLst/>
                <a:latin typeface="+mn-lt"/>
                <a:ea typeface="+mn-ea"/>
                <a:cs typeface="+mn-cs"/>
              </a:rPr>
              <a:t>.</a:t>
            </a:r>
          </a:p>
          <a:p>
            <a:r>
              <a:rPr lang="hu-HU" sz="1200" b="0" i="0" kern="1200" dirty="0">
                <a:solidFill>
                  <a:schemeClr val="tx1"/>
                </a:solidFill>
                <a:effectLst/>
                <a:latin typeface="+mn-lt"/>
                <a:ea typeface="+mn-ea"/>
                <a:cs typeface="+mn-cs"/>
              </a:rPr>
              <a:t>A</a:t>
            </a:r>
            <a:r>
              <a:rPr lang="en-US" sz="1200" b="0" i="0" kern="1200" dirty="0" err="1">
                <a:solidFill>
                  <a:schemeClr val="tx1"/>
                </a:solidFill>
                <a:effectLst/>
                <a:latin typeface="+mn-lt"/>
                <a:ea typeface="+mn-ea"/>
                <a:cs typeface="+mn-cs"/>
              </a:rPr>
              <a:t>lgorithm</a:t>
            </a:r>
            <a:r>
              <a:rPr lang="en-US" sz="1200" b="0" i="0" kern="1200" dirty="0">
                <a:solidFill>
                  <a:schemeClr val="tx1"/>
                </a:solidFill>
                <a:effectLst/>
                <a:latin typeface="+mn-lt"/>
                <a:ea typeface="+mn-ea"/>
                <a:cs typeface="+mn-cs"/>
              </a:rPr>
              <a:t> for a full outer join</a:t>
            </a:r>
            <a:r>
              <a:rPr lang="hu-HU"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While looping through the probe records you record which right tuples have found a match in the build table. You just set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to true for each one that matched. As a final pass in the algorithm you scan the build table and output all tuples that did not match previously.</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19</a:t>
            </a:fld>
            <a:endParaRPr lang="hu-HU" sz="1300" b="0" strike="noStrike" spc="-1">
              <a:latin typeface="Times New Roman"/>
            </a:endParaRPr>
          </a:p>
        </p:txBody>
      </p:sp>
    </p:spTree>
    <p:extLst>
      <p:ext uri="{BB962C8B-B14F-4D97-AF65-F5344CB8AC3E}">
        <p14:creationId xmlns:p14="http://schemas.microsoft.com/office/powerpoint/2010/main" val="201786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dirty="0" err="1"/>
              <a:t>Salary</a:t>
            </a:r>
            <a:r>
              <a:rPr lang="hu-HU" dirty="0"/>
              <a:t>-re megszorítás, hogy az &gt;0</a:t>
            </a:r>
          </a:p>
          <a:p>
            <a:endParaRPr lang="hu-HU" dirty="0"/>
          </a:p>
          <a:p>
            <a:r>
              <a:rPr lang="hu-HU" dirty="0" err="1"/>
              <a:t>Internal_function-nal</a:t>
            </a:r>
            <a:r>
              <a:rPr lang="hu-HU" dirty="0"/>
              <a:t> nem törődünk</a:t>
            </a:r>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20</a:t>
            </a:fld>
            <a:endParaRPr lang="hu-HU" sz="1300" spc="-1">
              <a:latin typeface="Times New Roman"/>
            </a:endParaRPr>
          </a:p>
        </p:txBody>
      </p:sp>
    </p:spTree>
    <p:extLst>
      <p:ext uri="{BB962C8B-B14F-4D97-AF65-F5344CB8AC3E}">
        <p14:creationId xmlns:p14="http://schemas.microsoft.com/office/powerpoint/2010/main" val="221734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sz="1100" dirty="0"/>
              <a:t>BUFFER SORT</a:t>
            </a:r>
          </a:p>
          <a:p>
            <a:r>
              <a:rPr lang="en-US" sz="1100" dirty="0"/>
              <a:t>It is a buffering technique - it may or may not actually involve sorting.</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21</a:t>
            </a:fld>
            <a:endParaRPr lang="hu-HU" sz="1300" spc="-1">
              <a:latin typeface="Times New Roman"/>
            </a:endParaRPr>
          </a:p>
        </p:txBody>
      </p:sp>
    </p:spTree>
    <p:extLst>
      <p:ext uri="{BB962C8B-B14F-4D97-AF65-F5344CB8AC3E}">
        <p14:creationId xmlns:p14="http://schemas.microsoft.com/office/powerpoint/2010/main" val="4008220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sz="1100" spc="-1" dirty="0" err="1">
                <a:solidFill>
                  <a:srgbClr val="000000"/>
                </a:solidFill>
                <a:latin typeface="Consolas"/>
              </a:rPr>
              <a:t>Consequence</a:t>
            </a:r>
            <a:r>
              <a:rPr lang="hu-HU" sz="1100" spc="-1" dirty="0">
                <a:solidFill>
                  <a:srgbClr val="000000"/>
                </a:solidFill>
                <a:latin typeface="Consolas"/>
              </a:rPr>
              <a:t> of /*+ORDERED*/ :</a:t>
            </a:r>
          </a:p>
          <a:p>
            <a:r>
              <a:rPr lang="hu-HU" sz="1100" spc="-1" dirty="0" err="1">
                <a:solidFill>
                  <a:srgbClr val="000000"/>
                </a:solidFill>
                <a:latin typeface="Consolas"/>
              </a:rPr>
              <a:t>Join</a:t>
            </a:r>
            <a:r>
              <a:rPr lang="hu-HU" sz="1100" spc="-1" dirty="0">
                <a:solidFill>
                  <a:srgbClr val="000000"/>
                </a:solidFill>
                <a:latin typeface="Consolas"/>
              </a:rPr>
              <a:t> </a:t>
            </a:r>
            <a:r>
              <a:rPr lang="hu-HU" sz="1100" spc="-1" dirty="0" err="1">
                <a:solidFill>
                  <a:srgbClr val="000000"/>
                </a:solidFill>
                <a:latin typeface="Consolas"/>
              </a:rPr>
              <a:t>order</a:t>
            </a:r>
            <a:r>
              <a:rPr lang="hu-HU" sz="1100" spc="-1" dirty="0">
                <a:solidFill>
                  <a:srgbClr val="000000"/>
                </a:solidFill>
                <a:latin typeface="Consolas"/>
              </a:rPr>
              <a:t>: (e </a:t>
            </a:r>
            <a:r>
              <a:rPr lang="hu-HU" sz="1100" spc="-1" dirty="0" err="1">
                <a:solidFill>
                  <a:srgbClr val="000000"/>
                </a:solidFill>
                <a:latin typeface="Consolas"/>
              </a:rPr>
              <a:t>join</a:t>
            </a:r>
            <a:r>
              <a:rPr lang="hu-HU" sz="1100" spc="-1" dirty="0">
                <a:solidFill>
                  <a:srgbClr val="000000"/>
                </a:solidFill>
                <a:latin typeface="Consolas"/>
              </a:rPr>
              <a:t> l) </a:t>
            </a:r>
            <a:r>
              <a:rPr lang="hu-HU" sz="1100" spc="-1" dirty="0" err="1">
                <a:solidFill>
                  <a:srgbClr val="000000"/>
                </a:solidFill>
                <a:latin typeface="Consolas"/>
              </a:rPr>
              <a:t>join</a:t>
            </a:r>
            <a:r>
              <a:rPr lang="hu-HU" sz="1100" spc="-1" dirty="0">
                <a:solidFill>
                  <a:srgbClr val="000000"/>
                </a:solidFill>
                <a:latin typeface="Consolas"/>
              </a:rPr>
              <a:t> d</a:t>
            </a:r>
          </a:p>
          <a:p>
            <a:endParaRPr lang="hu-HU" sz="1100" spc="-1" dirty="0">
              <a:solidFill>
                <a:srgbClr val="000000"/>
              </a:solidFill>
              <a:latin typeface="Consolas"/>
            </a:endParaRPr>
          </a:p>
          <a:p>
            <a:r>
              <a:rPr lang="hu-HU" sz="1100" spc="-1" dirty="0">
                <a:solidFill>
                  <a:srgbClr val="000000"/>
                </a:solidFill>
                <a:latin typeface="Consolas"/>
              </a:rPr>
              <a:t>(e </a:t>
            </a:r>
            <a:r>
              <a:rPr lang="hu-HU" sz="1100" spc="-1" dirty="0" err="1">
                <a:solidFill>
                  <a:srgbClr val="000000"/>
                </a:solidFill>
                <a:latin typeface="Consolas"/>
              </a:rPr>
              <a:t>join</a:t>
            </a:r>
            <a:r>
              <a:rPr lang="hu-HU" sz="1100" spc="-1" dirty="0">
                <a:solidFill>
                  <a:srgbClr val="000000"/>
                </a:solidFill>
                <a:latin typeface="Consolas"/>
              </a:rPr>
              <a:t> l) </a:t>
            </a:r>
            <a:r>
              <a:rPr lang="hu-HU" sz="1100" spc="-1" dirty="0" err="1">
                <a:solidFill>
                  <a:srgbClr val="000000"/>
                </a:solidFill>
                <a:latin typeface="Consolas"/>
              </a:rPr>
              <a:t>can</a:t>
            </a:r>
            <a:r>
              <a:rPr lang="hu-HU" sz="1100" spc="-1" dirty="0">
                <a:solidFill>
                  <a:srgbClr val="000000"/>
                </a:solidFill>
                <a:latin typeface="Consolas"/>
              </a:rPr>
              <a:t> be </a:t>
            </a:r>
            <a:r>
              <a:rPr lang="hu-HU" sz="1100" spc="-1" dirty="0" err="1">
                <a:solidFill>
                  <a:srgbClr val="000000"/>
                </a:solidFill>
                <a:latin typeface="Consolas"/>
              </a:rPr>
              <a:t>only</a:t>
            </a:r>
            <a:r>
              <a:rPr lang="hu-HU" sz="1100" spc="-1" dirty="0">
                <a:solidFill>
                  <a:srgbClr val="000000"/>
                </a:solidFill>
                <a:latin typeface="Consolas"/>
              </a:rPr>
              <a:t> a </a:t>
            </a:r>
            <a:r>
              <a:rPr lang="hu-HU" sz="1100" spc="-1" dirty="0" err="1">
                <a:solidFill>
                  <a:srgbClr val="000000"/>
                </a:solidFill>
                <a:latin typeface="Consolas"/>
              </a:rPr>
              <a:t>cartesian</a:t>
            </a:r>
            <a:r>
              <a:rPr lang="hu-HU" sz="1100" spc="-1" dirty="0">
                <a:solidFill>
                  <a:srgbClr val="000000"/>
                </a:solidFill>
                <a:latin typeface="Consolas"/>
              </a:rPr>
              <a:t> </a:t>
            </a:r>
            <a:r>
              <a:rPr lang="hu-HU" sz="1100" spc="-1" dirty="0" err="1">
                <a:solidFill>
                  <a:srgbClr val="000000"/>
                </a:solidFill>
                <a:latin typeface="Consolas"/>
              </a:rPr>
              <a:t>join</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22</a:t>
            </a:fld>
            <a:endParaRPr lang="hu-HU" sz="1300" spc="-1">
              <a:latin typeface="Times New Roman"/>
            </a:endParaRPr>
          </a:p>
        </p:txBody>
      </p:sp>
    </p:spTree>
    <p:extLst>
      <p:ext uri="{BB962C8B-B14F-4D97-AF65-F5344CB8AC3E}">
        <p14:creationId xmlns:p14="http://schemas.microsoft.com/office/powerpoint/2010/main" val="3791853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457200" lvl="1" indent="0">
              <a:buNone/>
            </a:pPr>
            <a:r>
              <a:rPr lang="hu-HU" sz="2800" dirty="0"/>
              <a:t>•10.2 verzió előtt is létező megoldás </a:t>
            </a:r>
          </a:p>
          <a:p>
            <a:pPr marL="457200" lvl="1" indent="0">
              <a:buNone/>
            </a:pPr>
            <a:r>
              <a:rPr lang="hu-HU" sz="2800" dirty="0"/>
              <a:t>•a csoportosító mező szerint rendez, így az azonos csoportba tartozó rekordok egymás után következnek majd </a:t>
            </a:r>
          </a:p>
          <a:p>
            <a:pPr marL="457200" lvl="1" indent="0">
              <a:buNone/>
            </a:pPr>
            <a:r>
              <a:rPr lang="hu-HU" sz="2800" dirty="0"/>
              <a:t>•újabb verziókban is választja ezt a CBO, ha a </a:t>
            </a:r>
            <a:r>
              <a:rPr lang="hu-HU" sz="2800" dirty="0" err="1"/>
              <a:t>row</a:t>
            </a:r>
            <a:r>
              <a:rPr lang="hu-HU" sz="2800" dirty="0"/>
              <a:t> </a:t>
            </a:r>
            <a:r>
              <a:rPr lang="hu-HU" sz="2800" dirty="0" err="1"/>
              <a:t>source</a:t>
            </a:r>
            <a:r>
              <a:rPr lang="hu-HU" sz="2800" dirty="0"/>
              <a:t> rendezett, vagy amúgy is rendezni kell </a:t>
            </a:r>
          </a:p>
          <a:p>
            <a:endParaRPr lang="hu-HU" sz="2800" dirty="0"/>
          </a:p>
          <a:p>
            <a:pPr marL="457560" indent="-457200">
              <a:lnSpc>
                <a:spcPct val="90000"/>
              </a:lnSpc>
              <a:spcBef>
                <a:spcPts val="1191"/>
              </a:spcBef>
              <a:buClr>
                <a:srgbClr val="FFFFFF"/>
              </a:buClr>
              <a:buFont typeface="Arial" panose="020B0604020202020204" pitchFamily="34" charset="0"/>
              <a:buChar char="•"/>
            </a:pPr>
            <a:r>
              <a:rPr lang="hu-HU" sz="3300" spc="-1" dirty="0">
                <a:solidFill>
                  <a:srgbClr val="FFFFFF"/>
                </a:solidFill>
                <a:latin typeface="Calibri"/>
              </a:rPr>
              <a:t>Ez azonban teljesítmény-csökkenéshez vezethet</a:t>
            </a:r>
          </a:p>
          <a:p>
            <a:pPr marL="914760" lvl="1" indent="-457200">
              <a:lnSpc>
                <a:spcPct val="90000"/>
              </a:lnSpc>
              <a:spcBef>
                <a:spcPts val="1191"/>
              </a:spcBef>
              <a:buClr>
                <a:srgbClr val="FFFFFF"/>
              </a:buClr>
              <a:buFont typeface="Arial" panose="020B0604020202020204" pitchFamily="34" charset="0"/>
              <a:buChar char="•"/>
            </a:pPr>
            <a:r>
              <a:rPr lang="hu-HU" sz="2800" b="0" strike="noStrike" spc="-1" dirty="0">
                <a:solidFill>
                  <a:srgbClr val="FFFFFF"/>
                </a:solidFill>
                <a:latin typeface="Calibri"/>
              </a:rPr>
              <a:t>Nem mindegy, hogy csoportosítás előtt vagy után rendezünk, hiszen utána tipikusan sokkal kisebb a rekordok száma</a:t>
            </a:r>
          </a:p>
          <a:p>
            <a:pPr marL="457560" indent="-457200">
              <a:lnSpc>
                <a:spcPct val="90000"/>
              </a:lnSpc>
              <a:spcBef>
                <a:spcPts val="1191"/>
              </a:spcBef>
              <a:buClr>
                <a:srgbClr val="FFFFFF"/>
              </a:buClr>
              <a:buFont typeface="Arial" panose="020B0604020202020204" pitchFamily="34" charset="0"/>
              <a:buChar char="•"/>
            </a:pPr>
            <a:r>
              <a:rPr lang="hu-HU" sz="3200" spc="-1" dirty="0">
                <a:solidFill>
                  <a:srgbClr val="FFFFFF"/>
                </a:solidFill>
                <a:latin typeface="Calibri"/>
              </a:rPr>
              <a:t>A lekérdezés átalakításával megoldható</a:t>
            </a:r>
          </a:p>
          <a:p>
            <a:pPr marL="914760" lvl="1" indent="-457200">
              <a:lnSpc>
                <a:spcPct val="90000"/>
              </a:lnSpc>
              <a:spcBef>
                <a:spcPts val="1191"/>
              </a:spcBef>
              <a:buClr>
                <a:srgbClr val="FFFFFF"/>
              </a:buClr>
              <a:buFont typeface="Arial" panose="020B0604020202020204" pitchFamily="34" charset="0"/>
              <a:buChar char="•"/>
            </a:pPr>
            <a:r>
              <a:rPr lang="hu-HU" sz="2800" b="0" strike="noStrike" spc="-1" dirty="0">
                <a:solidFill>
                  <a:srgbClr val="FFFFFF"/>
                </a:solidFill>
                <a:latin typeface="Calibri"/>
              </a:rPr>
              <a:t>A csoportosítást tegyük </a:t>
            </a:r>
            <a:r>
              <a:rPr lang="hu-HU" sz="2800" b="0" strike="noStrike" spc="-1" dirty="0" err="1">
                <a:solidFill>
                  <a:srgbClr val="FFFFFF"/>
                </a:solidFill>
                <a:latin typeface="Calibri"/>
              </a:rPr>
              <a:t>allekérdezésbe</a:t>
            </a:r>
            <a:r>
              <a:rPr lang="hu-HU" sz="2800" b="0" strike="noStrike" spc="-1" dirty="0">
                <a:solidFill>
                  <a:srgbClr val="FFFFFF"/>
                </a:solidFill>
                <a:latin typeface="Calibri"/>
              </a:rPr>
              <a:t>, külön az ORDER BY-</a:t>
            </a:r>
            <a:r>
              <a:rPr lang="hu-HU" sz="2800" b="0" strike="noStrike" spc="-1" dirty="0" err="1">
                <a:solidFill>
                  <a:srgbClr val="FFFFFF"/>
                </a:solidFill>
                <a:latin typeface="Calibri"/>
              </a:rPr>
              <a:t>tól</a:t>
            </a:r>
            <a:endParaRPr lang="hu-HU" sz="2800" b="0" strike="noStrike" spc="-1" dirty="0">
              <a:solidFill>
                <a:srgbClr val="FFFFFF"/>
              </a:solidFill>
              <a:latin typeface="Calibri"/>
            </a:endParaRPr>
          </a:p>
          <a:p>
            <a:endParaRPr lang="hu-HU" dirty="0"/>
          </a:p>
          <a:p>
            <a:pPr marL="457200" lvl="1" indent="0">
              <a:buNone/>
            </a:pPr>
            <a:r>
              <a:rPr lang="hu-HU" sz="2800" dirty="0"/>
              <a:t>10.2 verziótól </a:t>
            </a:r>
          </a:p>
          <a:p>
            <a:pPr marL="457200" lvl="1" indent="0">
              <a:buNone/>
            </a:pPr>
            <a:r>
              <a:rPr lang="hu-HU" sz="2800" dirty="0"/>
              <a:t>•általában gyorsabb a rendezés alapú megoldásnál </a:t>
            </a:r>
          </a:p>
          <a:p>
            <a:pPr marL="457200" lvl="1" indent="0">
              <a:buNone/>
            </a:pPr>
            <a:r>
              <a:rPr lang="hu-HU" sz="2800" dirty="0"/>
              <a:t>•</a:t>
            </a:r>
            <a:r>
              <a:rPr lang="hu-HU" sz="2800" dirty="0" err="1"/>
              <a:t>hash</a:t>
            </a:r>
            <a:r>
              <a:rPr lang="hu-HU" sz="2800" dirty="0"/>
              <a:t> táblába végzi az aggregálást </a:t>
            </a:r>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24</a:t>
            </a:fld>
            <a:endParaRPr lang="hu-HU" sz="1300" b="0" strike="noStrike" spc="-1">
              <a:latin typeface="Times New Roman"/>
            </a:endParaRPr>
          </a:p>
        </p:txBody>
      </p:sp>
    </p:spTree>
    <p:extLst>
      <p:ext uri="{BB962C8B-B14F-4D97-AF65-F5344CB8AC3E}">
        <p14:creationId xmlns:p14="http://schemas.microsoft.com/office/powerpoint/2010/main" val="2446938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In </a:t>
            </a:r>
            <a:r>
              <a:rPr lang="hu-HU" dirty="0" err="1"/>
              <a:t>the</a:t>
            </a:r>
            <a:r>
              <a:rPr lang="hu-HU" baseline="0" dirty="0"/>
              <a:t> </a:t>
            </a:r>
            <a:r>
              <a:rPr lang="hu-HU" baseline="0" dirty="0" err="1"/>
              <a:t>third</a:t>
            </a:r>
            <a:r>
              <a:rPr lang="hu-HU" baseline="0" dirty="0"/>
              <a:t> </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25</a:t>
            </a:fld>
            <a:endParaRPr lang="hu-HU" sz="1300" b="0" strike="noStrike" spc="-1">
              <a:latin typeface="Times New Roman"/>
            </a:endParaRPr>
          </a:p>
        </p:txBody>
      </p:sp>
    </p:spTree>
    <p:extLst>
      <p:ext uri="{BB962C8B-B14F-4D97-AF65-F5344CB8AC3E}">
        <p14:creationId xmlns:p14="http://schemas.microsoft.com/office/powerpoint/2010/main" val="3922053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dirty="0"/>
              <a:t>Index</a:t>
            </a:r>
            <a:r>
              <a:rPr lang="hu-HU" baseline="0" dirty="0"/>
              <a:t> </a:t>
            </a:r>
            <a:r>
              <a:rPr lang="hu-HU" baseline="0" dirty="0" err="1"/>
              <a:t>Range</a:t>
            </a:r>
            <a:r>
              <a:rPr lang="hu-HU" baseline="0" dirty="0"/>
              <a:t> </a:t>
            </a:r>
            <a:r>
              <a:rPr lang="hu-HU" baseline="0" dirty="0" err="1"/>
              <a:t>Scan</a:t>
            </a:r>
            <a:r>
              <a:rPr lang="hu-HU" baseline="0" dirty="0"/>
              <a:t> is </a:t>
            </a:r>
            <a:r>
              <a:rPr lang="hu-HU" baseline="0" dirty="0" err="1"/>
              <a:t>used</a:t>
            </a:r>
            <a:r>
              <a:rPr lang="hu-HU" baseline="0" dirty="0"/>
              <a:t> </a:t>
            </a:r>
            <a:r>
              <a:rPr lang="hu-HU" baseline="0" dirty="0" err="1"/>
              <a:t>to</a:t>
            </a:r>
            <a:r>
              <a:rPr lang="hu-HU" baseline="0" dirty="0"/>
              <a:t> </a:t>
            </a:r>
            <a:r>
              <a:rPr lang="hu-HU" baseline="0" dirty="0" err="1"/>
              <a:t>determine</a:t>
            </a:r>
            <a:r>
              <a:rPr lang="hu-HU" baseline="0" dirty="0"/>
              <a:t> </a:t>
            </a:r>
            <a:r>
              <a:rPr lang="hu-HU" baseline="0" dirty="0" err="1"/>
              <a:t>the</a:t>
            </a:r>
            <a:r>
              <a:rPr lang="hu-HU" baseline="0" dirty="0"/>
              <a:t> </a:t>
            </a:r>
            <a:r>
              <a:rPr lang="hu-HU" baseline="0" dirty="0" err="1"/>
              <a:t>number</a:t>
            </a:r>
            <a:r>
              <a:rPr lang="hu-HU" baseline="0" dirty="0"/>
              <a:t> of </a:t>
            </a:r>
            <a:r>
              <a:rPr lang="hu-HU" baseline="0" dirty="0" err="1"/>
              <a:t>people</a:t>
            </a:r>
            <a:r>
              <a:rPr lang="hu-HU" baseline="0" dirty="0"/>
              <a:t> </a:t>
            </a:r>
            <a:r>
              <a:rPr lang="hu-HU" baseline="0" dirty="0" err="1"/>
              <a:t>working</a:t>
            </a:r>
            <a:r>
              <a:rPr lang="hu-HU" baseline="0" dirty="0"/>
              <a:t> in </a:t>
            </a:r>
            <a:r>
              <a:rPr lang="hu-HU" baseline="0" dirty="0" err="1"/>
              <a:t>the</a:t>
            </a:r>
            <a:r>
              <a:rPr lang="hu-HU" baseline="0" dirty="0"/>
              <a:t> </a:t>
            </a:r>
            <a:r>
              <a:rPr lang="hu-HU" baseline="0" dirty="0" err="1"/>
              <a:t>same</a:t>
            </a:r>
            <a:r>
              <a:rPr lang="hu-HU" baseline="0" dirty="0"/>
              <a:t> </a:t>
            </a:r>
            <a:r>
              <a:rPr lang="hu-HU" baseline="0" dirty="0" err="1"/>
              <a:t>department</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26</a:t>
            </a:fld>
            <a:endParaRPr lang="hu-HU" sz="1300" spc="-1">
              <a:latin typeface="Times New Roman"/>
            </a:endParaRPr>
          </a:p>
        </p:txBody>
      </p:sp>
    </p:spTree>
    <p:extLst>
      <p:ext uri="{BB962C8B-B14F-4D97-AF65-F5344CB8AC3E}">
        <p14:creationId xmlns:p14="http://schemas.microsoft.com/office/powerpoint/2010/main" val="1523358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noRot="1" noChangeAspect="1"/>
          </p:cNvSpPr>
          <p:nvPr>
            <p:ph type="sldImg"/>
          </p:nvPr>
        </p:nvSpPr>
        <p:spPr>
          <a:xfrm>
            <a:off x="1166813" y="1241425"/>
            <a:ext cx="4464050" cy="3349625"/>
          </a:xfrm>
          <a:prstGeom prst="rect">
            <a:avLst/>
          </a:prstGeom>
        </p:spPr>
      </p:sp>
      <p:sp>
        <p:nvSpPr>
          <p:cNvPr id="362" name="PlaceHolder 2"/>
          <p:cNvSpPr>
            <a:spLocks noGrp="1"/>
          </p:cNvSpPr>
          <p:nvPr>
            <p:ph type="body"/>
          </p:nvPr>
        </p:nvSpPr>
        <p:spPr>
          <a:xfrm>
            <a:off x="679473" y="4776902"/>
            <a:ext cx="5438374" cy="3908557"/>
          </a:xfrm>
          <a:prstGeom prst="rect">
            <a:avLst/>
          </a:prstGeom>
        </p:spPr>
        <p:txBody>
          <a:bodyPr>
            <a:noAutofit/>
          </a:bodyPr>
          <a:lstStyle/>
          <a:p>
            <a:pPr marL="330" indent="0">
              <a:lnSpc>
                <a:spcPct val="90000"/>
              </a:lnSpc>
              <a:spcBef>
                <a:spcPts val="917"/>
              </a:spcBef>
              <a:buClr>
                <a:srgbClr val="000000"/>
              </a:buClr>
              <a:buFont typeface="Arial"/>
              <a:buNone/>
            </a:pPr>
            <a:r>
              <a:rPr lang="en-US" sz="1800" spc="-1" dirty="0">
                <a:latin typeface="+mn-lt"/>
              </a:rPr>
              <a:t>EXPLAIN PLAN FOR</a:t>
            </a:r>
          </a:p>
          <a:p>
            <a:pPr marL="330" indent="0">
              <a:lnSpc>
                <a:spcPct val="90000"/>
              </a:lnSpc>
              <a:spcBef>
                <a:spcPts val="917"/>
              </a:spcBef>
              <a:buClr>
                <a:srgbClr val="000000"/>
              </a:buClr>
              <a:buFont typeface="Arial"/>
              <a:buNone/>
            </a:pPr>
            <a:r>
              <a:rPr lang="en-US" sz="1800" spc="-1" dirty="0">
                <a:latin typeface="+mn-lt"/>
              </a:rPr>
              <a:t>SELECT </a:t>
            </a:r>
            <a:r>
              <a:rPr lang="en-US" sz="1800" spc="-1" dirty="0" err="1">
                <a:latin typeface="+mn-lt"/>
              </a:rPr>
              <a:t>first_name</a:t>
            </a:r>
            <a:r>
              <a:rPr lang="en-US" sz="1800" spc="-1" dirty="0">
                <a:latin typeface="+mn-lt"/>
              </a:rPr>
              <a:t>, </a:t>
            </a:r>
            <a:r>
              <a:rPr lang="en-US" sz="1800" spc="-1" dirty="0" err="1">
                <a:latin typeface="+mn-lt"/>
              </a:rPr>
              <a:t>last_name</a:t>
            </a:r>
            <a:r>
              <a:rPr lang="en-US" sz="1800" spc="-1" dirty="0">
                <a:latin typeface="+mn-lt"/>
              </a:rPr>
              <a:t>, </a:t>
            </a:r>
            <a:r>
              <a:rPr lang="en-US" sz="1800" spc="-1" dirty="0" err="1">
                <a:latin typeface="+mn-lt"/>
              </a:rPr>
              <a:t>job_id</a:t>
            </a:r>
            <a:r>
              <a:rPr lang="en-US" sz="1800" spc="-1" dirty="0">
                <a:latin typeface="+mn-lt"/>
              </a:rPr>
              <a:t> </a:t>
            </a:r>
          </a:p>
          <a:p>
            <a:pPr marL="330" indent="0">
              <a:lnSpc>
                <a:spcPct val="90000"/>
              </a:lnSpc>
              <a:spcBef>
                <a:spcPts val="917"/>
              </a:spcBef>
              <a:buClr>
                <a:srgbClr val="000000"/>
              </a:buClr>
              <a:buFont typeface="Arial"/>
              <a:buNone/>
            </a:pPr>
            <a:r>
              <a:rPr lang="en-US" sz="1800" spc="-1" dirty="0">
                <a:latin typeface="+mn-lt"/>
              </a:rPr>
              <a:t>FROM employees WHERE </a:t>
            </a:r>
            <a:r>
              <a:rPr lang="en-US" sz="1800" spc="-1" dirty="0" err="1">
                <a:latin typeface="+mn-lt"/>
              </a:rPr>
              <a:t>first_name</a:t>
            </a:r>
            <a:r>
              <a:rPr lang="en-US" sz="1800" spc="-1" dirty="0">
                <a:latin typeface="+mn-lt"/>
              </a:rPr>
              <a:t> = 'John';</a:t>
            </a:r>
          </a:p>
          <a:p>
            <a:pPr marL="330" indent="0">
              <a:lnSpc>
                <a:spcPct val="90000"/>
              </a:lnSpc>
              <a:spcBef>
                <a:spcPts val="917"/>
              </a:spcBef>
              <a:buClr>
                <a:srgbClr val="000000"/>
              </a:buClr>
              <a:buFont typeface="Arial"/>
              <a:buNone/>
            </a:pPr>
            <a:endParaRPr lang="en-US" sz="1800" spc="-1" dirty="0">
              <a:latin typeface="+mn-lt"/>
            </a:endParaRPr>
          </a:p>
          <a:p>
            <a:pPr marL="330" indent="0">
              <a:lnSpc>
                <a:spcPct val="90000"/>
              </a:lnSpc>
              <a:spcBef>
                <a:spcPts val="917"/>
              </a:spcBef>
              <a:buClr>
                <a:srgbClr val="000000"/>
              </a:buClr>
              <a:buFont typeface="Arial"/>
              <a:buNone/>
            </a:pPr>
            <a:r>
              <a:rPr lang="en-US" sz="1800" spc="-1" dirty="0">
                <a:latin typeface="+mn-lt"/>
              </a:rPr>
              <a:t>PLAN_TABLE formatted display</a:t>
            </a:r>
          </a:p>
          <a:p>
            <a:pPr marL="330" indent="0">
              <a:lnSpc>
                <a:spcPct val="90000"/>
              </a:lnSpc>
              <a:spcBef>
                <a:spcPts val="917"/>
              </a:spcBef>
              <a:buClr>
                <a:srgbClr val="000000"/>
              </a:buClr>
              <a:buFont typeface="Arial"/>
              <a:buNone/>
            </a:pPr>
            <a:r>
              <a:rPr lang="en-US" sz="1800" spc="-1" dirty="0">
                <a:latin typeface="+mn-lt"/>
              </a:rPr>
              <a:t>SELECT * FROM TABLE(DBMS_XPLAN.DISPLAY);</a:t>
            </a:r>
          </a:p>
          <a:p>
            <a:pPr marL="209466" indent="-209136">
              <a:lnSpc>
                <a:spcPct val="90000"/>
              </a:lnSpc>
              <a:spcBef>
                <a:spcPts val="917"/>
              </a:spcBef>
              <a:buClr>
                <a:srgbClr val="000000"/>
              </a:buClr>
              <a:buFont typeface="Arial"/>
              <a:buChar char="•"/>
            </a:pPr>
            <a:endParaRPr lang="hu-HU" sz="1800" spc="-1" dirty="0">
              <a:latin typeface="Arial"/>
            </a:endParaRPr>
          </a:p>
        </p:txBody>
      </p:sp>
      <p:sp>
        <p:nvSpPr>
          <p:cNvPr id="363" name="TextShape 3"/>
          <p:cNvSpPr txBox="1"/>
          <p:nvPr/>
        </p:nvSpPr>
        <p:spPr>
          <a:xfrm>
            <a:off x="3849915" y="9428465"/>
            <a:ext cx="2946110" cy="497678"/>
          </a:xfrm>
          <a:prstGeom prst="rect">
            <a:avLst/>
          </a:prstGeom>
          <a:noFill/>
          <a:ln>
            <a:noFill/>
          </a:ln>
        </p:spPr>
        <p:txBody>
          <a:bodyPr lIns="83786" tIns="41893" rIns="83786" bIns="41893" anchor="b">
            <a:noAutofit/>
          </a:bodyPr>
          <a:lstStyle/>
          <a:p>
            <a:pPr algn="r" defTabSz="837865">
              <a:defRPr/>
            </a:pPr>
            <a:fld id="{E97266C8-B0BD-4691-8BF6-6A1E26334344}" type="slidenum">
              <a:rPr lang="hu-HU" sz="1100" spc="-1">
                <a:solidFill>
                  <a:prstClr val="black"/>
                </a:solidFill>
                <a:latin typeface="Times New Roman"/>
              </a:rPr>
              <a:pPr algn="r" defTabSz="837865">
                <a:defRPr/>
              </a:pPr>
              <a:t>29</a:t>
            </a:fld>
            <a:endParaRPr lang="hu-HU" sz="1100" spc="-1">
              <a:solidFill>
                <a:prstClr val="black"/>
              </a:solidFill>
              <a:latin typeface="Times New Roman"/>
            </a:endParaRPr>
          </a:p>
        </p:txBody>
      </p:sp>
    </p:spTree>
    <p:extLst>
      <p:ext uri="{BB962C8B-B14F-4D97-AF65-F5344CB8AC3E}">
        <p14:creationId xmlns:p14="http://schemas.microsoft.com/office/powerpoint/2010/main" val="225652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dirty="0"/>
              <a:t>Az EXPLAIN PLAN utasítást inkább parancssorban szokták használni. </a:t>
            </a:r>
          </a:p>
          <a:p>
            <a:r>
              <a:rPr lang="hu-HU" dirty="0"/>
              <a:t>Ha beírjuk a következő utasítást, akkor az egy PLAN_TABLE nevű táblába teszi be a végrehajtási tervet és utána ebből a táblából tudjuk formázottan megjeleníteni: </a:t>
            </a:r>
          </a:p>
          <a:p>
            <a:r>
              <a:rPr lang="hu-HU" dirty="0"/>
              <a:t>Láthatjuk, hogy az alsó lekérdezésekben van egy DISPLAY() függvényhívás is, ami számos paraméterrel rendelkezhet. </a:t>
            </a:r>
          </a:p>
          <a:p>
            <a:endParaRPr lang="hu-HU" dirty="0"/>
          </a:p>
          <a:p>
            <a:r>
              <a:rPr lang="en-US" dirty="0"/>
              <a:t>The EXPLAIN PLAN statement is more commonly used on the command line. </a:t>
            </a:r>
          </a:p>
          <a:p>
            <a:r>
              <a:rPr lang="en-US" dirty="0"/>
              <a:t>When you type the following statement, it puts the execution plan into a table called PLAN_TABLE and then </a:t>
            </a:r>
            <a:r>
              <a:rPr lang="hu-HU" dirty="0"/>
              <a:t>we </a:t>
            </a:r>
            <a:r>
              <a:rPr lang="hu-HU" dirty="0" err="1"/>
              <a:t>can</a:t>
            </a:r>
            <a:r>
              <a:rPr lang="hu-HU" dirty="0"/>
              <a:t> display it f</a:t>
            </a:r>
            <a:r>
              <a:rPr lang="en-US" dirty="0"/>
              <a:t>rom </a:t>
            </a:r>
            <a:r>
              <a:rPr lang="en-US" dirty="0" err="1"/>
              <a:t>th</a:t>
            </a:r>
            <a:r>
              <a:rPr lang="hu-HU" dirty="0"/>
              <a:t>is</a:t>
            </a:r>
            <a:r>
              <a:rPr lang="en-US" dirty="0"/>
              <a:t> table</a:t>
            </a:r>
            <a:r>
              <a:rPr lang="hu-HU" dirty="0"/>
              <a:t> </a:t>
            </a:r>
            <a:r>
              <a:rPr lang="hu-HU" dirty="0" err="1"/>
              <a:t>with</a:t>
            </a:r>
            <a:r>
              <a:rPr lang="hu-HU" dirty="0"/>
              <a:t> a </a:t>
            </a:r>
            <a:r>
              <a:rPr lang="hu-HU" dirty="0" err="1"/>
              <a:t>specific</a:t>
            </a:r>
            <a:r>
              <a:rPr lang="hu-HU" dirty="0"/>
              <a:t> </a:t>
            </a:r>
            <a:r>
              <a:rPr lang="hu-HU" dirty="0" err="1"/>
              <a:t>format</a:t>
            </a:r>
            <a:r>
              <a:rPr lang="en-US" dirty="0"/>
              <a:t>: </a:t>
            </a:r>
          </a:p>
          <a:p>
            <a:r>
              <a:rPr lang="en-US" dirty="0"/>
              <a:t>You can see that in the lower queries there is also a DISPLAY() function call, which can have a number of parameters. </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2</a:t>
            </a:fld>
            <a:endParaRPr lang="hu-HU" sz="1300" spc="-1">
              <a:latin typeface="Times New Roman"/>
            </a:endParaRPr>
          </a:p>
        </p:txBody>
      </p:sp>
    </p:spTree>
    <p:extLst>
      <p:ext uri="{BB962C8B-B14F-4D97-AF65-F5344CB8AC3E}">
        <p14:creationId xmlns:p14="http://schemas.microsoft.com/office/powerpoint/2010/main" val="246362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sz="1100" dirty="0"/>
              <a:t>select distinct DEPARTMENT_ID from EMPLOYEES</a:t>
            </a:r>
          </a:p>
          <a:p>
            <a:r>
              <a:rPr lang="en-US" sz="1100" dirty="0"/>
              <a:t>order by DEPARTMENT_ID;</a:t>
            </a:r>
            <a:endParaRPr lang="hu-HU" sz="1100" dirty="0"/>
          </a:p>
          <a:p>
            <a:endParaRPr lang="hu-HU" sz="1100" dirty="0"/>
          </a:p>
          <a:p>
            <a:r>
              <a:rPr lang="en-US" sz="1100" dirty="0"/>
              <a:t>An </a:t>
            </a:r>
            <a:r>
              <a:rPr lang="en-US" sz="1100" b="1" dirty="0">
                <a:hlinkClick r:id="rId3"/>
              </a:rPr>
              <a:t>endpoint number</a:t>
            </a:r>
            <a:r>
              <a:rPr lang="en-US" sz="1100" dirty="0"/>
              <a:t> is a number that uniquely identifies a bucket. In frequency and hybrid histograms, the endpoint number is the cumulative frequency of all values included in the current and previous buckets. For example, a bucket with endpoint number 100 means the total frequency of values in the current and all previous buckets is 100. In height-balanced histograms, the optimizer numbers buckets sequentially, starting at 0 or 1. In all cases, the endpoint number is the bucket number.</a:t>
            </a:r>
          </a:p>
          <a:p>
            <a:r>
              <a:rPr lang="en-US" sz="1100" dirty="0"/>
              <a:t>An </a:t>
            </a:r>
            <a:r>
              <a:rPr lang="en-US" sz="1100" b="1" dirty="0">
                <a:hlinkClick r:id="rId4"/>
              </a:rPr>
              <a:t>endpoint value</a:t>
            </a:r>
            <a:r>
              <a:rPr lang="en-US" sz="1100" dirty="0"/>
              <a:t> is the highest value in the range of values in a bucket. For example, if a bucket contains only the values 52794 and 52795, then the endpoint value is 52795.</a:t>
            </a:r>
          </a:p>
          <a:p>
            <a:endParaRPr lang="hu-HU" dirty="0"/>
          </a:p>
        </p:txBody>
      </p:sp>
      <p:sp>
        <p:nvSpPr>
          <p:cNvPr id="4" name="Dia számának helye 3"/>
          <p:cNvSpPr>
            <a:spLocks noGrp="1"/>
          </p:cNvSpPr>
          <p:nvPr>
            <p:ph type="sldNum" idx="10"/>
          </p:nvPr>
        </p:nvSpPr>
        <p:spPr/>
        <p:txBody>
          <a:bodyPr/>
          <a:lstStyle/>
          <a:p>
            <a:pPr algn="r" defTabSz="837865">
              <a:defRPr/>
            </a:pPr>
            <a:fld id="{D271F649-97DD-4DB9-8F20-E50217A3EAF5}" type="slidenum">
              <a:rPr lang="hu-HU" sz="1300" spc="-1">
                <a:solidFill>
                  <a:prstClr val="black"/>
                </a:solidFill>
                <a:latin typeface="Times New Roman"/>
              </a:rPr>
              <a:pPr algn="r" defTabSz="837865">
                <a:defRPr/>
              </a:pPr>
              <a:t>30</a:t>
            </a:fld>
            <a:endParaRPr lang="hu-HU" sz="1300" spc="-1">
              <a:solidFill>
                <a:prstClr val="black"/>
              </a:solidFill>
              <a:latin typeface="Times New Roman"/>
            </a:endParaRPr>
          </a:p>
        </p:txBody>
      </p:sp>
    </p:spTree>
    <p:extLst>
      <p:ext uri="{BB962C8B-B14F-4D97-AF65-F5344CB8AC3E}">
        <p14:creationId xmlns:p14="http://schemas.microsoft.com/office/powerpoint/2010/main" val="384449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EXPLAIN PLAN FOR</a:t>
            </a:r>
          </a:p>
          <a:p>
            <a:r>
              <a:rPr lang="en-US" dirty="0"/>
              <a:t>SELECT </a:t>
            </a:r>
            <a:r>
              <a:rPr lang="en-US" dirty="0" err="1"/>
              <a:t>first_name</a:t>
            </a:r>
            <a:r>
              <a:rPr lang="en-US" dirty="0"/>
              <a:t>, </a:t>
            </a:r>
            <a:r>
              <a:rPr lang="en-US" dirty="0" err="1"/>
              <a:t>last_name</a:t>
            </a:r>
            <a:r>
              <a:rPr lang="en-US" dirty="0"/>
              <a:t>, </a:t>
            </a:r>
            <a:r>
              <a:rPr lang="en-US" dirty="0" err="1"/>
              <a:t>job_id</a:t>
            </a:r>
            <a:r>
              <a:rPr lang="en-US" dirty="0"/>
              <a:t> </a:t>
            </a:r>
          </a:p>
          <a:p>
            <a:r>
              <a:rPr lang="en-US" dirty="0"/>
              <a:t>FROM employees WHERE </a:t>
            </a:r>
            <a:r>
              <a:rPr lang="en-US" dirty="0" err="1"/>
              <a:t>first_name</a:t>
            </a:r>
            <a:r>
              <a:rPr lang="en-US" dirty="0"/>
              <a:t> = 'John';</a:t>
            </a:r>
          </a:p>
          <a:p>
            <a:endParaRPr lang="en-US" dirty="0"/>
          </a:p>
          <a:p>
            <a:r>
              <a:rPr lang="en-US" dirty="0"/>
              <a:t>PLAN_TABLE formatted display</a:t>
            </a:r>
          </a:p>
          <a:p>
            <a:r>
              <a:rPr lang="en-US" dirty="0"/>
              <a:t>SELECT * FROM TABLE(DBMS_XPLAN.DISPLAY);</a:t>
            </a:r>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31</a:t>
            </a:fld>
            <a:endParaRPr lang="hu-HU" sz="1300" b="0" strike="noStrike" spc="-1">
              <a:latin typeface="Times New Roman"/>
            </a:endParaRPr>
          </a:p>
        </p:txBody>
      </p:sp>
    </p:spTree>
    <p:extLst>
      <p:ext uri="{BB962C8B-B14F-4D97-AF65-F5344CB8AC3E}">
        <p14:creationId xmlns:p14="http://schemas.microsoft.com/office/powerpoint/2010/main" val="494647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11040" indent="-228600">
              <a:lnSpc>
                <a:spcPct val="90000"/>
              </a:lnSpc>
              <a:spcBef>
                <a:spcPts val="1001"/>
              </a:spcBef>
              <a:buAutoNum type="arabicPeriod"/>
            </a:pPr>
            <a:r>
              <a:rPr lang="hu-HU" sz="1200" spc="-1" dirty="0">
                <a:solidFill>
                  <a:srgbClr val="000000"/>
                </a:solidFill>
              </a:rPr>
              <a:t>CREATE INDEX </a:t>
            </a:r>
            <a:r>
              <a:rPr lang="hu-HU" sz="1200" spc="-1" dirty="0" err="1">
                <a:solidFill>
                  <a:srgbClr val="000000"/>
                </a:solidFill>
              </a:rPr>
              <a:t>logs_nums_ix</a:t>
            </a:r>
            <a:r>
              <a:rPr lang="hu-HU" sz="1200" spc="-1" dirty="0">
                <a:solidFill>
                  <a:srgbClr val="000000"/>
                </a:solidFill>
              </a:rPr>
              <a:t> ON logs(</a:t>
            </a:r>
            <a:r>
              <a:rPr lang="hu-HU" sz="1200" spc="-1" dirty="0" err="1">
                <a:solidFill>
                  <a:srgbClr val="000000"/>
                </a:solidFill>
              </a:rPr>
              <a:t>nums</a:t>
            </a:r>
            <a:r>
              <a:rPr lang="hu-HU" sz="1200" spc="-1" dirty="0">
                <a:solidFill>
                  <a:srgbClr val="000000"/>
                </a:solidFill>
              </a:rPr>
              <a:t>);</a:t>
            </a:r>
          </a:p>
          <a:p>
            <a:pPr marL="82440" indent="0">
              <a:lnSpc>
                <a:spcPct val="90000"/>
              </a:lnSpc>
              <a:spcBef>
                <a:spcPts val="1001"/>
              </a:spcBef>
              <a:buNone/>
            </a:pPr>
            <a:r>
              <a:rPr lang="hu-HU" sz="1200" spc="-1" dirty="0" err="1">
                <a:solidFill>
                  <a:srgbClr val="000000"/>
                </a:solidFill>
              </a:rPr>
              <a:t>Does</a:t>
            </a:r>
            <a:r>
              <a:rPr lang="hu-HU" sz="1200" spc="-1" dirty="0">
                <a:solidFill>
                  <a:srgbClr val="000000"/>
                </a:solidFill>
              </a:rPr>
              <a:t> it </a:t>
            </a:r>
            <a:r>
              <a:rPr lang="hu-HU" sz="1200" spc="-1" dirty="0" err="1">
                <a:solidFill>
                  <a:srgbClr val="000000"/>
                </a:solidFill>
              </a:rPr>
              <a:t>change</a:t>
            </a:r>
            <a:r>
              <a:rPr lang="hu-HU" sz="1200" spc="-1" dirty="0">
                <a:solidFill>
                  <a:srgbClr val="000000"/>
                </a:solidFill>
              </a:rPr>
              <a:t> </a:t>
            </a:r>
            <a:r>
              <a:rPr lang="hu-HU" sz="1200" spc="-1" dirty="0" err="1">
                <a:solidFill>
                  <a:srgbClr val="000000"/>
                </a:solidFill>
              </a:rPr>
              <a:t>anything</a:t>
            </a:r>
            <a:r>
              <a:rPr lang="hu-HU" sz="1200" spc="-1" dirty="0">
                <a:solidFill>
                  <a:srgbClr val="000000"/>
                </a:solidFill>
              </a:rPr>
              <a:t>? </a:t>
            </a:r>
            <a:r>
              <a:rPr lang="hu-HU" sz="1200" spc="-1" dirty="0" err="1">
                <a:solidFill>
                  <a:srgbClr val="000000"/>
                </a:solidFill>
              </a:rPr>
              <a:t>Why</a:t>
            </a:r>
            <a:r>
              <a:rPr lang="hu-HU" sz="1200" spc="-1" dirty="0">
                <a:solidFill>
                  <a:srgbClr val="000000"/>
                </a:solidFill>
              </a:rPr>
              <a:t>?</a:t>
            </a:r>
          </a:p>
          <a:p>
            <a:pPr marL="82440">
              <a:lnSpc>
                <a:spcPct val="90000"/>
              </a:lnSpc>
              <a:spcBef>
                <a:spcPts val="1001"/>
              </a:spcBef>
            </a:pPr>
            <a:r>
              <a:rPr lang="hu-HU" sz="1200" spc="-1" dirty="0">
                <a:solidFill>
                  <a:srgbClr val="000000"/>
                </a:solidFill>
              </a:rPr>
              <a:t>2. </a:t>
            </a:r>
            <a:r>
              <a:rPr lang="hu-HU" sz="1200" spc="-1" dirty="0" err="1">
                <a:solidFill>
                  <a:srgbClr val="000000"/>
                </a:solidFill>
              </a:rPr>
              <a:t>Try</a:t>
            </a:r>
            <a:r>
              <a:rPr lang="hu-HU" sz="1200" spc="-1" dirty="0">
                <a:solidFill>
                  <a:srgbClr val="000000"/>
                </a:solidFill>
              </a:rPr>
              <a:t>:  WHERE </a:t>
            </a:r>
            <a:r>
              <a:rPr lang="hu-HU" sz="1200" spc="-1" dirty="0" err="1">
                <a:solidFill>
                  <a:srgbClr val="000000"/>
                </a:solidFill>
              </a:rPr>
              <a:t>nums</a:t>
            </a:r>
            <a:r>
              <a:rPr lang="hu-HU" sz="1200" spc="-1" dirty="0">
                <a:solidFill>
                  <a:srgbClr val="000000"/>
                </a:solidFill>
              </a:rPr>
              <a:t> &gt; 4990;</a:t>
            </a:r>
          </a:p>
          <a:p>
            <a:pPr marL="82440" marR="0" lvl="0" indent="0" algn="l" defTabSz="914400" rtl="0" eaLnBrk="1" fontAlgn="auto" latinLnBrk="0" hangingPunct="1">
              <a:lnSpc>
                <a:spcPct val="90000"/>
              </a:lnSpc>
              <a:spcBef>
                <a:spcPts val="1001"/>
              </a:spcBef>
              <a:spcAft>
                <a:spcPts val="0"/>
              </a:spcAft>
              <a:buClrTx/>
              <a:buSzTx/>
              <a:buFontTx/>
              <a:buNone/>
              <a:tabLst/>
              <a:defRPr/>
            </a:pPr>
            <a:r>
              <a:rPr lang="hu-HU" sz="1200" spc="-1" dirty="0" err="1">
                <a:solidFill>
                  <a:srgbClr val="000000"/>
                </a:solidFill>
              </a:rPr>
              <a:t>Does</a:t>
            </a:r>
            <a:r>
              <a:rPr lang="hu-HU" sz="1200" spc="-1" dirty="0">
                <a:solidFill>
                  <a:srgbClr val="000000"/>
                </a:solidFill>
              </a:rPr>
              <a:t> it </a:t>
            </a:r>
            <a:r>
              <a:rPr lang="hu-HU" sz="1200" spc="-1" dirty="0" err="1">
                <a:solidFill>
                  <a:srgbClr val="000000"/>
                </a:solidFill>
              </a:rPr>
              <a:t>change</a:t>
            </a:r>
            <a:r>
              <a:rPr lang="hu-HU" sz="1200" spc="-1" dirty="0">
                <a:solidFill>
                  <a:srgbClr val="000000"/>
                </a:solidFill>
              </a:rPr>
              <a:t> </a:t>
            </a:r>
            <a:r>
              <a:rPr lang="hu-HU" sz="1200" spc="-1" dirty="0" err="1">
                <a:solidFill>
                  <a:srgbClr val="000000"/>
                </a:solidFill>
              </a:rPr>
              <a:t>anything</a:t>
            </a:r>
            <a:r>
              <a:rPr lang="hu-HU" sz="1200" spc="-1" dirty="0">
                <a:solidFill>
                  <a:srgbClr val="000000"/>
                </a:solidFill>
              </a:rPr>
              <a:t>? </a:t>
            </a:r>
            <a:r>
              <a:rPr lang="hu-HU" sz="1200" spc="-1" dirty="0" err="1">
                <a:solidFill>
                  <a:srgbClr val="000000"/>
                </a:solidFill>
              </a:rPr>
              <a:t>Why</a:t>
            </a:r>
            <a:r>
              <a:rPr lang="hu-HU" sz="1200" spc="-1" dirty="0">
                <a:solidFill>
                  <a:srgbClr val="000000"/>
                </a:solidFill>
              </a:rPr>
              <a:t>?</a:t>
            </a:r>
          </a:p>
          <a:p>
            <a:pPr marL="82440" indent="0">
              <a:lnSpc>
                <a:spcPct val="90000"/>
              </a:lnSpc>
              <a:spcBef>
                <a:spcPts val="1001"/>
              </a:spcBef>
              <a:buNone/>
            </a:pPr>
            <a:r>
              <a:rPr lang="hu-HU" sz="1200" spc="-1" dirty="0">
                <a:solidFill>
                  <a:srgbClr val="000000"/>
                </a:solidFill>
              </a:rPr>
              <a:t>3.  CREATE INDEX </a:t>
            </a:r>
            <a:r>
              <a:rPr lang="hu-HU" sz="1200" spc="-1" dirty="0" err="1">
                <a:solidFill>
                  <a:srgbClr val="000000"/>
                </a:solidFill>
              </a:rPr>
              <a:t>logs_emp_id_FK</a:t>
            </a:r>
            <a:r>
              <a:rPr lang="hu-HU" sz="1200" spc="-1" dirty="0">
                <a:solidFill>
                  <a:srgbClr val="000000"/>
                </a:solidFill>
              </a:rPr>
              <a:t> ON logs(</a:t>
            </a:r>
            <a:r>
              <a:rPr lang="hu-HU" sz="1200" spc="-1" dirty="0" err="1">
                <a:solidFill>
                  <a:srgbClr val="000000"/>
                </a:solidFill>
              </a:rPr>
              <a:t>employee_id</a:t>
            </a:r>
            <a:r>
              <a:rPr lang="hu-HU" sz="1200" spc="-1" dirty="0">
                <a:solidFill>
                  <a:srgbClr val="000000"/>
                </a:solidFill>
              </a:rPr>
              <a:t>);</a:t>
            </a:r>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35</a:t>
            </a:fld>
            <a:endParaRPr lang="hu-HU" sz="1300" b="0" strike="noStrike" spc="-1">
              <a:latin typeface="Times New Roman"/>
            </a:endParaRPr>
          </a:p>
        </p:txBody>
      </p:sp>
    </p:spTree>
    <p:extLst>
      <p:ext uri="{BB962C8B-B14F-4D97-AF65-F5344CB8AC3E}">
        <p14:creationId xmlns:p14="http://schemas.microsoft.com/office/powerpoint/2010/main" val="3441246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36</a:t>
            </a:fld>
            <a:endParaRPr lang="hu-HU" sz="1300" b="0" strike="noStrike" spc="-1">
              <a:latin typeface="Times New Roman"/>
            </a:endParaRPr>
          </a:p>
        </p:txBody>
      </p:sp>
    </p:spTree>
    <p:extLst>
      <p:ext uri="{BB962C8B-B14F-4D97-AF65-F5344CB8AC3E}">
        <p14:creationId xmlns:p14="http://schemas.microsoft.com/office/powerpoint/2010/main" val="1838881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11040" indent="-228600">
              <a:lnSpc>
                <a:spcPct val="90000"/>
              </a:lnSpc>
              <a:spcBef>
                <a:spcPts val="1001"/>
              </a:spcBef>
              <a:buAutoNum type="arabicPeriod"/>
            </a:pPr>
            <a:r>
              <a:rPr lang="hu-HU" sz="1200" spc="-1" dirty="0">
                <a:solidFill>
                  <a:srgbClr val="000000"/>
                </a:solidFill>
              </a:rPr>
              <a:t>CREATE INDEX </a:t>
            </a:r>
            <a:r>
              <a:rPr lang="hu-HU" sz="1200" spc="-1" dirty="0" err="1">
                <a:solidFill>
                  <a:srgbClr val="000000"/>
                </a:solidFill>
              </a:rPr>
              <a:t>logs_nums_ix</a:t>
            </a:r>
            <a:r>
              <a:rPr lang="hu-HU" sz="1200" spc="-1" dirty="0">
                <a:solidFill>
                  <a:srgbClr val="000000"/>
                </a:solidFill>
              </a:rPr>
              <a:t> ON logs(</a:t>
            </a:r>
            <a:r>
              <a:rPr lang="hu-HU" sz="1200" spc="-1" dirty="0" err="1">
                <a:solidFill>
                  <a:srgbClr val="000000"/>
                </a:solidFill>
              </a:rPr>
              <a:t>nums</a:t>
            </a:r>
            <a:r>
              <a:rPr lang="hu-HU" sz="1200" spc="-1" dirty="0">
                <a:solidFill>
                  <a:srgbClr val="000000"/>
                </a:solidFill>
              </a:rPr>
              <a:t>);</a:t>
            </a:r>
          </a:p>
          <a:p>
            <a:pPr marL="82440" indent="0">
              <a:lnSpc>
                <a:spcPct val="90000"/>
              </a:lnSpc>
              <a:spcBef>
                <a:spcPts val="1001"/>
              </a:spcBef>
              <a:buNone/>
            </a:pPr>
            <a:r>
              <a:rPr lang="hu-HU" sz="1200" spc="-1" dirty="0" err="1">
                <a:solidFill>
                  <a:srgbClr val="000000"/>
                </a:solidFill>
              </a:rPr>
              <a:t>Does</a:t>
            </a:r>
            <a:r>
              <a:rPr lang="hu-HU" sz="1200" spc="-1" dirty="0">
                <a:solidFill>
                  <a:srgbClr val="000000"/>
                </a:solidFill>
              </a:rPr>
              <a:t> it </a:t>
            </a:r>
            <a:r>
              <a:rPr lang="hu-HU" sz="1200" spc="-1" dirty="0" err="1">
                <a:solidFill>
                  <a:srgbClr val="000000"/>
                </a:solidFill>
              </a:rPr>
              <a:t>change</a:t>
            </a:r>
            <a:r>
              <a:rPr lang="hu-HU" sz="1200" spc="-1" dirty="0">
                <a:solidFill>
                  <a:srgbClr val="000000"/>
                </a:solidFill>
              </a:rPr>
              <a:t> </a:t>
            </a:r>
            <a:r>
              <a:rPr lang="hu-HU" sz="1200" spc="-1" dirty="0" err="1">
                <a:solidFill>
                  <a:srgbClr val="000000"/>
                </a:solidFill>
              </a:rPr>
              <a:t>anything</a:t>
            </a:r>
            <a:r>
              <a:rPr lang="hu-HU" sz="1200" spc="-1" dirty="0">
                <a:solidFill>
                  <a:srgbClr val="000000"/>
                </a:solidFill>
              </a:rPr>
              <a:t>? </a:t>
            </a:r>
            <a:r>
              <a:rPr lang="hu-HU" sz="1200" spc="-1" dirty="0" err="1">
                <a:solidFill>
                  <a:srgbClr val="000000"/>
                </a:solidFill>
              </a:rPr>
              <a:t>Why</a:t>
            </a:r>
            <a:r>
              <a:rPr lang="hu-HU" sz="1200" spc="-1" dirty="0">
                <a:solidFill>
                  <a:srgbClr val="000000"/>
                </a:solidFill>
              </a:rPr>
              <a:t>?</a:t>
            </a:r>
          </a:p>
          <a:p>
            <a:pPr marL="82440">
              <a:lnSpc>
                <a:spcPct val="90000"/>
              </a:lnSpc>
              <a:spcBef>
                <a:spcPts val="1001"/>
              </a:spcBef>
            </a:pPr>
            <a:r>
              <a:rPr lang="hu-HU" sz="1200" spc="-1" dirty="0">
                <a:solidFill>
                  <a:srgbClr val="000000"/>
                </a:solidFill>
              </a:rPr>
              <a:t>2. </a:t>
            </a:r>
            <a:r>
              <a:rPr lang="hu-HU" sz="1200" spc="-1" dirty="0" err="1">
                <a:solidFill>
                  <a:srgbClr val="000000"/>
                </a:solidFill>
              </a:rPr>
              <a:t>Try</a:t>
            </a:r>
            <a:r>
              <a:rPr lang="hu-HU" sz="1200" spc="-1" dirty="0">
                <a:solidFill>
                  <a:srgbClr val="000000"/>
                </a:solidFill>
              </a:rPr>
              <a:t>:  WHERE </a:t>
            </a:r>
            <a:r>
              <a:rPr lang="hu-HU" sz="1200" spc="-1" dirty="0" err="1">
                <a:solidFill>
                  <a:srgbClr val="000000"/>
                </a:solidFill>
              </a:rPr>
              <a:t>nums</a:t>
            </a:r>
            <a:r>
              <a:rPr lang="hu-HU" sz="1200" spc="-1" dirty="0">
                <a:solidFill>
                  <a:srgbClr val="000000"/>
                </a:solidFill>
              </a:rPr>
              <a:t> &gt; 4990;</a:t>
            </a:r>
          </a:p>
          <a:p>
            <a:pPr marL="82440" marR="0" lvl="0" indent="0" algn="l" defTabSz="914400" rtl="0" eaLnBrk="1" fontAlgn="auto" latinLnBrk="0" hangingPunct="1">
              <a:lnSpc>
                <a:spcPct val="90000"/>
              </a:lnSpc>
              <a:spcBef>
                <a:spcPts val="1001"/>
              </a:spcBef>
              <a:spcAft>
                <a:spcPts val="0"/>
              </a:spcAft>
              <a:buClrTx/>
              <a:buSzTx/>
              <a:buFontTx/>
              <a:buNone/>
              <a:tabLst/>
              <a:defRPr/>
            </a:pPr>
            <a:r>
              <a:rPr lang="hu-HU" sz="1200" spc="-1" dirty="0" err="1">
                <a:solidFill>
                  <a:srgbClr val="000000"/>
                </a:solidFill>
              </a:rPr>
              <a:t>Does</a:t>
            </a:r>
            <a:r>
              <a:rPr lang="hu-HU" sz="1200" spc="-1" dirty="0">
                <a:solidFill>
                  <a:srgbClr val="000000"/>
                </a:solidFill>
              </a:rPr>
              <a:t> it </a:t>
            </a:r>
            <a:r>
              <a:rPr lang="hu-HU" sz="1200" spc="-1" dirty="0" err="1">
                <a:solidFill>
                  <a:srgbClr val="000000"/>
                </a:solidFill>
              </a:rPr>
              <a:t>change</a:t>
            </a:r>
            <a:r>
              <a:rPr lang="hu-HU" sz="1200" spc="-1" dirty="0">
                <a:solidFill>
                  <a:srgbClr val="000000"/>
                </a:solidFill>
              </a:rPr>
              <a:t> </a:t>
            </a:r>
            <a:r>
              <a:rPr lang="hu-HU" sz="1200" spc="-1" dirty="0" err="1">
                <a:solidFill>
                  <a:srgbClr val="000000"/>
                </a:solidFill>
              </a:rPr>
              <a:t>anything</a:t>
            </a:r>
            <a:r>
              <a:rPr lang="hu-HU" sz="1200" spc="-1" dirty="0">
                <a:solidFill>
                  <a:srgbClr val="000000"/>
                </a:solidFill>
              </a:rPr>
              <a:t>? </a:t>
            </a:r>
            <a:r>
              <a:rPr lang="hu-HU" sz="1200" spc="-1" dirty="0" err="1">
                <a:solidFill>
                  <a:srgbClr val="000000"/>
                </a:solidFill>
              </a:rPr>
              <a:t>Why</a:t>
            </a:r>
            <a:r>
              <a:rPr lang="hu-HU" sz="1200" spc="-1" dirty="0">
                <a:solidFill>
                  <a:srgbClr val="000000"/>
                </a:solidFill>
              </a:rPr>
              <a:t>?</a:t>
            </a:r>
          </a:p>
          <a:p>
            <a:pPr marL="82440" indent="0">
              <a:lnSpc>
                <a:spcPct val="90000"/>
              </a:lnSpc>
              <a:spcBef>
                <a:spcPts val="1001"/>
              </a:spcBef>
              <a:buNone/>
            </a:pPr>
            <a:r>
              <a:rPr lang="hu-HU" sz="1200" spc="-1" dirty="0">
                <a:solidFill>
                  <a:srgbClr val="000000"/>
                </a:solidFill>
              </a:rPr>
              <a:t>3.  CREATE INDEX </a:t>
            </a:r>
            <a:r>
              <a:rPr lang="hu-HU" sz="1200" spc="-1" dirty="0" err="1">
                <a:solidFill>
                  <a:srgbClr val="000000"/>
                </a:solidFill>
              </a:rPr>
              <a:t>logs_emp_id_FK</a:t>
            </a:r>
            <a:r>
              <a:rPr lang="hu-HU" sz="1200" spc="-1" dirty="0">
                <a:solidFill>
                  <a:srgbClr val="000000"/>
                </a:solidFill>
              </a:rPr>
              <a:t> ON logs(</a:t>
            </a:r>
            <a:r>
              <a:rPr lang="hu-HU" sz="1200" spc="-1" dirty="0" err="1">
                <a:solidFill>
                  <a:srgbClr val="000000"/>
                </a:solidFill>
              </a:rPr>
              <a:t>employee_id</a:t>
            </a:r>
            <a:r>
              <a:rPr lang="hu-HU" sz="1200" spc="-1" dirty="0">
                <a:solidFill>
                  <a:srgbClr val="000000"/>
                </a:solidFill>
              </a:rPr>
              <a:t>);</a:t>
            </a:r>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37</a:t>
            </a:fld>
            <a:endParaRPr lang="hu-HU" sz="1300" b="0" strike="noStrike" spc="-1">
              <a:latin typeface="Times New Roman"/>
            </a:endParaRPr>
          </a:p>
        </p:txBody>
      </p:sp>
    </p:spTree>
    <p:extLst>
      <p:ext uri="{BB962C8B-B14F-4D97-AF65-F5344CB8AC3E}">
        <p14:creationId xmlns:p14="http://schemas.microsoft.com/office/powerpoint/2010/main" val="2512087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11040" indent="-228600">
              <a:lnSpc>
                <a:spcPct val="90000"/>
              </a:lnSpc>
              <a:spcBef>
                <a:spcPts val="1001"/>
              </a:spcBef>
              <a:buAutoNum type="arabicPeriod"/>
            </a:pPr>
            <a:endParaRPr lang="hu-HU" sz="1200" spc="-1" dirty="0">
              <a:solidFill>
                <a:srgbClr val="000000"/>
              </a:solidFill>
            </a:endParaRPr>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38</a:t>
            </a:fld>
            <a:endParaRPr lang="hu-HU" sz="1300" b="0" strike="noStrike" spc="-1">
              <a:latin typeface="Times New Roman"/>
            </a:endParaRPr>
          </a:p>
        </p:txBody>
      </p:sp>
    </p:spTree>
    <p:extLst>
      <p:ext uri="{BB962C8B-B14F-4D97-AF65-F5344CB8AC3E}">
        <p14:creationId xmlns:p14="http://schemas.microsoft.com/office/powerpoint/2010/main" val="322930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311040" indent="-228600">
              <a:lnSpc>
                <a:spcPct val="90000"/>
              </a:lnSpc>
              <a:spcBef>
                <a:spcPts val="1001"/>
              </a:spcBef>
              <a:buAutoNum type="arabicPeriod"/>
            </a:pPr>
            <a:endParaRPr lang="hu-HU" sz="1200" spc="-1" dirty="0">
              <a:solidFill>
                <a:srgbClr val="000000"/>
              </a:solidFill>
            </a:endParaRPr>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39</a:t>
            </a:fld>
            <a:endParaRPr lang="hu-HU" sz="1300" b="0" strike="noStrike" spc="-1">
              <a:latin typeface="Times New Roman"/>
            </a:endParaRPr>
          </a:p>
        </p:txBody>
      </p:sp>
    </p:spTree>
    <p:extLst>
      <p:ext uri="{BB962C8B-B14F-4D97-AF65-F5344CB8AC3E}">
        <p14:creationId xmlns:p14="http://schemas.microsoft.com/office/powerpoint/2010/main" val="2771517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dirty="0"/>
              <a:t>SORT GROUP BY</a:t>
            </a:r>
            <a:endParaRPr lang="hu-HU" dirty="0"/>
          </a:p>
          <a:p>
            <a:r>
              <a:rPr lang="en-US" sz="1100" dirty="0"/>
              <a:t>Sorts the result set on the group by columns and aggregates the sorted result in a second step. This operation needs large amounts of memory to materialize the intermediate result set (not pipelined). </a:t>
            </a:r>
            <a:endParaRPr lang="hu-HU" sz="1100" dirty="0"/>
          </a:p>
          <a:p>
            <a:r>
              <a:rPr lang="en-US" dirty="0"/>
              <a:t>SORT GROUP BY NOSORT</a:t>
            </a:r>
            <a:endParaRPr lang="hu-HU" dirty="0"/>
          </a:p>
          <a:p>
            <a:r>
              <a:rPr lang="en-US" sz="1100" dirty="0"/>
              <a:t>Aggregates a presorted set according the group by clause. This operation does not buffer the intermediate result: it is executed in a pipelined manner. </a:t>
            </a:r>
            <a:endParaRPr lang="hu-HU" sz="1100" dirty="0"/>
          </a:p>
          <a:p>
            <a:r>
              <a:rPr lang="hu-HU" sz="1100" dirty="0"/>
              <a:t>SORT AGGREGATE</a:t>
            </a:r>
          </a:p>
          <a:p>
            <a:r>
              <a:rPr lang="hu-HU" sz="1100" dirty="0"/>
              <a:t>It is </a:t>
            </a:r>
            <a:r>
              <a:rPr lang="hu-HU" sz="1100" dirty="0" err="1"/>
              <a:t>just</a:t>
            </a:r>
            <a:r>
              <a:rPr lang="hu-HU" sz="1100" dirty="0"/>
              <a:t> </a:t>
            </a:r>
            <a:r>
              <a:rPr lang="hu-HU" sz="1100" dirty="0" err="1"/>
              <a:t>aggregating</a:t>
            </a:r>
            <a:endParaRPr lang="hu-HU" sz="1100" dirty="0"/>
          </a:p>
          <a:p>
            <a:r>
              <a:rPr lang="hu-HU" sz="1100" dirty="0"/>
              <a:t>HASH </a:t>
            </a:r>
            <a:r>
              <a:rPr lang="en-US" sz="1100" dirty="0"/>
              <a:t>GROUP BY </a:t>
            </a:r>
            <a:endParaRPr lang="hu-HU" sz="1100" dirty="0"/>
          </a:p>
          <a:p>
            <a:r>
              <a:rPr lang="hu-HU" sz="1100" dirty="0"/>
              <a:t>It</a:t>
            </a:r>
            <a:r>
              <a:rPr lang="en-US" sz="1100" dirty="0"/>
              <a:t> creates the aggregates without sorting, and is almost always faster than sort-based GROUP BY. </a:t>
            </a:r>
            <a:endParaRPr lang="hu-HU" sz="1100" dirty="0"/>
          </a:p>
          <a:p>
            <a:endParaRPr lang="hu-HU" sz="1100" dirty="0"/>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41</a:t>
            </a:fld>
            <a:endParaRPr lang="hu-HU" sz="1300" spc="-1">
              <a:latin typeface="Times New Roman"/>
            </a:endParaRPr>
          </a:p>
        </p:txBody>
      </p:sp>
    </p:spTree>
    <p:extLst>
      <p:ext uri="{BB962C8B-B14F-4D97-AF65-F5344CB8AC3E}">
        <p14:creationId xmlns:p14="http://schemas.microsoft.com/office/powerpoint/2010/main" val="1210294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51</a:t>
            </a:fld>
            <a:endParaRPr lang="hu-HU" sz="1300" spc="-1">
              <a:latin typeface="Times New Roman"/>
            </a:endParaRPr>
          </a:p>
        </p:txBody>
      </p:sp>
    </p:spTree>
    <p:extLst>
      <p:ext uri="{BB962C8B-B14F-4D97-AF65-F5344CB8AC3E}">
        <p14:creationId xmlns:p14="http://schemas.microsoft.com/office/powerpoint/2010/main" val="3962798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dirty="0"/>
              <a:t>By default, CBO assumes that the data is evenly distributed</a:t>
            </a:r>
          </a:p>
          <a:p>
            <a:r>
              <a:rPr lang="en-US" dirty="0"/>
              <a:t>that is, about the same number of different values that occur in a column</a:t>
            </a:r>
          </a:p>
          <a:p>
            <a:r>
              <a:rPr lang="en-US" dirty="0"/>
              <a:t>If not, the estimation of join and filter expressions can be very inaccurate.</a:t>
            </a:r>
          </a:p>
          <a:p>
            <a:r>
              <a:rPr lang="en-US" dirty="0"/>
              <a:t>Histogram = approx. which value is common in a column.</a:t>
            </a:r>
          </a:p>
          <a:p>
            <a:r>
              <a:rPr lang="en-US" dirty="0"/>
              <a:t>Helps in accurate cardinality estimation</a:t>
            </a:r>
          </a:p>
          <a:p>
            <a:r>
              <a:rPr lang="en-US" dirty="0"/>
              <a:t>cardinality = the number of rows that will be the result of a given row source</a:t>
            </a:r>
            <a:endParaRPr lang="hu-HU" dirty="0"/>
          </a:p>
        </p:txBody>
      </p:sp>
      <p:sp>
        <p:nvSpPr>
          <p:cNvPr id="4" name="Dia számának helye 3"/>
          <p:cNvSpPr>
            <a:spLocks noGrp="1"/>
          </p:cNvSpPr>
          <p:nvPr>
            <p:ph type="sldNum" idx="10"/>
          </p:nvPr>
        </p:nvSpPr>
        <p:spPr/>
        <p:txBody>
          <a:bodyPr/>
          <a:lstStyle/>
          <a:p>
            <a:pPr algn="r" defTabSz="837865">
              <a:defRPr/>
            </a:pPr>
            <a:fld id="{D271F649-97DD-4DB9-8F20-E50217A3EAF5}" type="slidenum">
              <a:rPr lang="hu-HU" sz="1300" spc="-1">
                <a:solidFill>
                  <a:prstClr val="black"/>
                </a:solidFill>
                <a:latin typeface="Times New Roman"/>
              </a:rPr>
              <a:pPr algn="r" defTabSz="837865">
                <a:defRPr/>
              </a:pPr>
              <a:t>52</a:t>
            </a:fld>
            <a:endParaRPr lang="hu-HU" sz="1300" spc="-1">
              <a:solidFill>
                <a:prstClr val="black"/>
              </a:solidFill>
              <a:latin typeface="Times New Roman"/>
            </a:endParaRPr>
          </a:p>
        </p:txBody>
      </p:sp>
    </p:spTree>
    <p:extLst>
      <p:ext uri="{BB962C8B-B14F-4D97-AF65-F5344CB8AC3E}">
        <p14:creationId xmlns:p14="http://schemas.microsoft.com/office/powerpoint/2010/main" val="148198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hu-HU" dirty="0"/>
              <a:t>Az EXPLAIN PLAN utasítást inkább parancssorban szokták használni. </a:t>
            </a:r>
          </a:p>
          <a:p>
            <a:r>
              <a:rPr lang="hu-HU" dirty="0"/>
              <a:t>Ha beírjuk a következő utasítást, akkor az egy PLAN_TABLE nevű táblába teszi be a végrehajtási tervet és utána ebből a táblából tudjuk formázottan megjeleníteni: </a:t>
            </a:r>
          </a:p>
          <a:p>
            <a:r>
              <a:rPr lang="hu-HU" dirty="0"/>
              <a:t>Láthatjuk, hogy az alsó lekérdezésekben van egy DISPLAY() függvényhívás is, ami számos paraméterrel rendelkezhet. </a:t>
            </a:r>
          </a:p>
          <a:p>
            <a:endParaRPr lang="hu-HU" dirty="0"/>
          </a:p>
          <a:p>
            <a:r>
              <a:rPr lang="en-US" dirty="0"/>
              <a:t>The EXPLAIN PLAN statement is more commonly used on the command line. </a:t>
            </a:r>
          </a:p>
          <a:p>
            <a:r>
              <a:rPr lang="en-US" dirty="0"/>
              <a:t>When you type the following statement, it puts the execution plan into a table called PLAN_TABLE and then </a:t>
            </a:r>
            <a:r>
              <a:rPr lang="hu-HU" dirty="0"/>
              <a:t>we </a:t>
            </a:r>
            <a:r>
              <a:rPr lang="hu-HU" dirty="0" err="1"/>
              <a:t>can</a:t>
            </a:r>
            <a:r>
              <a:rPr lang="hu-HU" dirty="0"/>
              <a:t> display it f</a:t>
            </a:r>
            <a:r>
              <a:rPr lang="en-US" dirty="0"/>
              <a:t>rom </a:t>
            </a:r>
            <a:r>
              <a:rPr lang="en-US" dirty="0" err="1"/>
              <a:t>th</a:t>
            </a:r>
            <a:r>
              <a:rPr lang="hu-HU" dirty="0"/>
              <a:t>is</a:t>
            </a:r>
            <a:r>
              <a:rPr lang="en-US" dirty="0"/>
              <a:t> table</a:t>
            </a:r>
            <a:r>
              <a:rPr lang="hu-HU" dirty="0"/>
              <a:t> </a:t>
            </a:r>
            <a:r>
              <a:rPr lang="hu-HU" dirty="0" err="1"/>
              <a:t>with</a:t>
            </a:r>
            <a:r>
              <a:rPr lang="hu-HU" dirty="0"/>
              <a:t> a </a:t>
            </a:r>
            <a:r>
              <a:rPr lang="hu-HU" dirty="0" err="1"/>
              <a:t>specific</a:t>
            </a:r>
            <a:r>
              <a:rPr lang="hu-HU" dirty="0"/>
              <a:t> </a:t>
            </a:r>
            <a:r>
              <a:rPr lang="hu-HU" dirty="0" err="1"/>
              <a:t>format</a:t>
            </a:r>
            <a:r>
              <a:rPr lang="en-US" dirty="0"/>
              <a:t>: </a:t>
            </a:r>
          </a:p>
          <a:p>
            <a:r>
              <a:rPr lang="en-US" dirty="0"/>
              <a:t>You can see that in the lower queries there is also a DISPLAY() function call, which can have a number of parameters. </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3</a:t>
            </a:fld>
            <a:endParaRPr lang="hu-HU" sz="1300" spc="-1">
              <a:latin typeface="Times New Roman"/>
            </a:endParaRPr>
          </a:p>
        </p:txBody>
      </p:sp>
    </p:spTree>
    <p:extLst>
      <p:ext uri="{BB962C8B-B14F-4D97-AF65-F5344CB8AC3E}">
        <p14:creationId xmlns:p14="http://schemas.microsoft.com/office/powerpoint/2010/main" val="3463417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sz="1100" dirty="0"/>
              <a:t>An </a:t>
            </a:r>
            <a:r>
              <a:rPr lang="en-US" sz="1100" b="1" dirty="0">
                <a:hlinkClick r:id="rId3"/>
              </a:rPr>
              <a:t>endpoint number</a:t>
            </a:r>
            <a:r>
              <a:rPr lang="en-US" sz="1100" dirty="0"/>
              <a:t> </a:t>
            </a:r>
            <a:r>
              <a:rPr lang="hu-HU" sz="1100" dirty="0"/>
              <a:t>in </a:t>
            </a:r>
            <a:r>
              <a:rPr lang="en-US" sz="1100" dirty="0"/>
              <a:t>frequency and hybrid histograms, is the cumulative frequency of all values included in the current and previous buckets. For example, a bucket with endpoint number 100 means </a:t>
            </a:r>
            <a:r>
              <a:rPr lang="hu-HU" sz="1100" dirty="0" err="1"/>
              <a:t>that</a:t>
            </a:r>
            <a:r>
              <a:rPr lang="hu-HU" sz="1100" dirty="0"/>
              <a:t> </a:t>
            </a:r>
            <a:r>
              <a:rPr lang="en-US" sz="1100" dirty="0"/>
              <a:t>the total frequency of values in the current and all previous buckets is 100. In height-balanced histograms, the optimizer numbers buckets sequentially, starting at 0 or 1. In all cases, the endpoint number is the bucket number.</a:t>
            </a:r>
          </a:p>
          <a:p>
            <a:r>
              <a:rPr lang="en-US" sz="1100" dirty="0" err="1"/>
              <a:t>A</a:t>
            </a:r>
            <a:r>
              <a:rPr lang="en-US" sz="1100" b="1" dirty="0" err="1">
                <a:hlinkClick r:id="rId4"/>
              </a:rPr>
              <a:t>endpoint</a:t>
            </a:r>
            <a:r>
              <a:rPr lang="en-US" sz="1100" b="1" dirty="0">
                <a:hlinkClick r:id="rId4"/>
              </a:rPr>
              <a:t> value</a:t>
            </a:r>
            <a:r>
              <a:rPr lang="en-US" sz="1100" dirty="0"/>
              <a:t> is the highest value in the range of values in a bucket. For example, if a bucket contains only the values 52794 and 52795, then the endpoint value is 52795.</a:t>
            </a:r>
          </a:p>
          <a:p>
            <a:endParaRPr lang="hu-HU" dirty="0"/>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53</a:t>
            </a:fld>
            <a:endParaRPr lang="hu-HU" sz="1300" spc="-1">
              <a:latin typeface="Times New Roman"/>
            </a:endParaRPr>
          </a:p>
        </p:txBody>
      </p:sp>
    </p:spTree>
    <p:extLst>
      <p:ext uri="{BB962C8B-B14F-4D97-AF65-F5344CB8AC3E}">
        <p14:creationId xmlns:p14="http://schemas.microsoft.com/office/powerpoint/2010/main" val="511824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6CEBAA32-1BF8-45E5-ADE4-0E7A9C5E4D4E}" type="slidenum">
              <a:rPr lang="hu-HU" smtClean="0"/>
              <a:t>56</a:t>
            </a:fld>
            <a:endParaRPr lang="hu-HU"/>
          </a:p>
        </p:txBody>
      </p:sp>
    </p:spTree>
    <p:extLst>
      <p:ext uri="{BB962C8B-B14F-4D97-AF65-F5344CB8AC3E}">
        <p14:creationId xmlns:p14="http://schemas.microsoft.com/office/powerpoint/2010/main" val="3146811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6CEBAA32-1BF8-45E5-ADE4-0E7A9C5E4D4E}" type="slidenum">
              <a:rPr lang="hu-HU" smtClean="0"/>
              <a:t>57</a:t>
            </a:fld>
            <a:endParaRPr lang="hu-HU"/>
          </a:p>
        </p:txBody>
      </p:sp>
    </p:spTree>
    <p:extLst>
      <p:ext uri="{BB962C8B-B14F-4D97-AF65-F5344CB8AC3E}">
        <p14:creationId xmlns:p14="http://schemas.microsoft.com/office/powerpoint/2010/main" val="141392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dirty="0"/>
              <a:t>The database performs a full scan of the smaller data set</a:t>
            </a:r>
            <a:r>
              <a:rPr lang="hu-HU" dirty="0"/>
              <a:t> </a:t>
            </a:r>
            <a:r>
              <a:rPr lang="en-US" dirty="0"/>
              <a:t>and then applies a hash function to the join key in each row to build a hash table in the PGA.</a:t>
            </a:r>
          </a:p>
          <a:p>
            <a:endParaRPr lang="en-US" dirty="0"/>
          </a:p>
          <a:p>
            <a:r>
              <a:rPr lang="en-US" dirty="0"/>
              <a:t>FOR </a:t>
            </a:r>
            <a:r>
              <a:rPr lang="en-US" dirty="0" err="1"/>
              <a:t>small_table_row</a:t>
            </a:r>
            <a:r>
              <a:rPr lang="en-US" dirty="0"/>
              <a:t> IN (SELECT * FROM </a:t>
            </a:r>
            <a:r>
              <a:rPr lang="en-US" dirty="0" err="1"/>
              <a:t>small_table</a:t>
            </a:r>
            <a:r>
              <a:rPr lang="en-US" dirty="0"/>
              <a:t>)</a:t>
            </a:r>
          </a:p>
          <a:p>
            <a:r>
              <a:rPr lang="en-US" dirty="0"/>
              <a:t>LOOP</a:t>
            </a:r>
          </a:p>
          <a:p>
            <a:r>
              <a:rPr lang="en-US" dirty="0"/>
              <a:t>  </a:t>
            </a:r>
            <a:r>
              <a:rPr lang="en-US" dirty="0" err="1"/>
              <a:t>slot_number</a:t>
            </a:r>
            <a:r>
              <a:rPr lang="en-US" dirty="0"/>
              <a:t> := HASH(</a:t>
            </a:r>
            <a:r>
              <a:rPr lang="en-US" dirty="0" err="1"/>
              <a:t>small_table_row.join_key</a:t>
            </a:r>
            <a:r>
              <a:rPr lang="en-US" dirty="0"/>
              <a:t>);</a:t>
            </a:r>
          </a:p>
          <a:p>
            <a:r>
              <a:rPr lang="en-US" dirty="0"/>
              <a:t>  INSERT_HASH_TABLE(</a:t>
            </a:r>
            <a:r>
              <a:rPr lang="en-US" dirty="0" err="1"/>
              <a:t>slot_number,small_table_row</a:t>
            </a:r>
            <a:r>
              <a:rPr lang="en-US" dirty="0"/>
              <a:t>);</a:t>
            </a:r>
          </a:p>
          <a:p>
            <a:r>
              <a:rPr lang="en-US" dirty="0"/>
              <a:t>END LOOP;</a:t>
            </a:r>
            <a:endParaRPr lang="hu-HU" dirty="0"/>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58</a:t>
            </a:fld>
            <a:endParaRPr lang="hu-HU" sz="1300" spc="-1">
              <a:latin typeface="Times New Roman"/>
            </a:endParaRPr>
          </a:p>
        </p:txBody>
      </p:sp>
    </p:spTree>
    <p:extLst>
      <p:ext uri="{BB962C8B-B14F-4D97-AF65-F5344CB8AC3E}">
        <p14:creationId xmlns:p14="http://schemas.microsoft.com/office/powerpoint/2010/main" val="2134383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a:t>Cartesian product </a:t>
            </a:r>
            <a:r>
              <a:rPr lang="hu-HU"/>
              <a:t>=</a:t>
            </a:r>
            <a:r>
              <a:rPr lang="hu-HU" baseline="0"/>
              <a:t> </a:t>
            </a:r>
            <a:r>
              <a:rPr lang="hu-HU" sz="1100"/>
              <a:t>Descartes-</a:t>
            </a:r>
            <a:r>
              <a:rPr lang="hu-HU" sz="1100" b="1"/>
              <a:t>szorzat</a:t>
            </a:r>
            <a:endParaRPr lang="hu-HU"/>
          </a:p>
        </p:txBody>
      </p:sp>
      <p:sp>
        <p:nvSpPr>
          <p:cNvPr id="4" name="Dia számának helye 3"/>
          <p:cNvSpPr>
            <a:spLocks noGrp="1"/>
          </p:cNvSpPr>
          <p:nvPr>
            <p:ph type="sldNum" sz="quarter" idx="10"/>
          </p:nvPr>
        </p:nvSpPr>
        <p:spPr/>
        <p:txBody>
          <a:bodyPr/>
          <a:lstStyle/>
          <a:p>
            <a:fld id="{6CEBAA32-1BF8-45E5-ADE4-0E7A9C5E4D4E}" type="slidenum">
              <a:rPr lang="hu-HU" smtClean="0"/>
              <a:t>60</a:t>
            </a:fld>
            <a:endParaRPr lang="hu-HU"/>
          </a:p>
        </p:txBody>
      </p:sp>
    </p:spTree>
    <p:extLst>
      <p:ext uri="{BB962C8B-B14F-4D97-AF65-F5344CB8AC3E}">
        <p14:creationId xmlns:p14="http://schemas.microsoft.com/office/powerpoint/2010/main" val="399060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7575" y="754063"/>
            <a:ext cx="4962525" cy="3722687"/>
          </a:xfrm>
        </p:spPr>
      </p:sp>
      <p:sp>
        <p:nvSpPr>
          <p:cNvPr id="3" name="Jegyzetek helye 2"/>
          <p:cNvSpPr>
            <a:spLocks noGrp="1"/>
          </p:cNvSpPr>
          <p:nvPr>
            <p:ph type="body" idx="1"/>
          </p:nvPr>
        </p:nvSpPr>
        <p:spPr/>
        <p:txBody>
          <a:bodyPr/>
          <a:lstStyle/>
          <a:p>
            <a:r>
              <a:rPr lang="en-US" dirty="0"/>
              <a:t>The steps planned for the query specified with EXPLAIN PLAN are not actually executed, i.e. EXPLAIN PLAN does not execute the query. This means that any numerical values (cost, cardinality) that are displayed are only estimates! On the other hand, in the V$SQL_PLAN view, the plans of the queries executed most recently by any user, i.e. the contents of the Library Cache, are displayed. It is similar in structure to PLAN_TABLE, but not all schemas can be queried (due to privilege).</a:t>
            </a:r>
            <a:r>
              <a:rPr lang="hu-HU" dirty="0"/>
              <a:t> </a:t>
            </a:r>
          </a:p>
          <a:p>
            <a:endParaRPr lang="hu-HU" dirty="0"/>
          </a:p>
          <a:p>
            <a:r>
              <a:rPr lang="en-US" dirty="0"/>
              <a:t>GRANT SELECT ON </a:t>
            </a:r>
            <a:r>
              <a:rPr lang="en-US" dirty="0" err="1"/>
              <a:t>v_$session</a:t>
            </a:r>
            <a:r>
              <a:rPr lang="en-US" dirty="0"/>
              <a:t> TO ;</a:t>
            </a:r>
          </a:p>
          <a:p>
            <a:r>
              <a:rPr lang="en-US" dirty="0"/>
              <a:t>GRANT SELECT ON v_$</a:t>
            </a:r>
            <a:r>
              <a:rPr lang="en-US" dirty="0" err="1"/>
              <a:t>sql_plan_statistics_all</a:t>
            </a:r>
            <a:r>
              <a:rPr lang="en-US" dirty="0"/>
              <a:t> TO ;</a:t>
            </a:r>
          </a:p>
          <a:p>
            <a:r>
              <a:rPr lang="en-US" dirty="0"/>
              <a:t>GRANT SELECT ON v_$</a:t>
            </a:r>
            <a:r>
              <a:rPr lang="en-US" dirty="0" err="1"/>
              <a:t>sql_plan</a:t>
            </a:r>
            <a:r>
              <a:rPr lang="en-US" dirty="0"/>
              <a:t> TO ;</a:t>
            </a:r>
          </a:p>
          <a:p>
            <a:r>
              <a:rPr lang="en-US" dirty="0"/>
              <a:t>GRANT SELECT ON v_$</a:t>
            </a:r>
            <a:r>
              <a:rPr lang="en-US" dirty="0" err="1"/>
              <a:t>sql</a:t>
            </a:r>
            <a:r>
              <a:rPr lang="en-US" dirty="0"/>
              <a:t> TO ;</a:t>
            </a:r>
            <a:endParaRPr lang="hu-HU" dirty="0"/>
          </a:p>
          <a:p>
            <a:pPr defTabSz="837865">
              <a:defRPr/>
            </a:pPr>
            <a:endParaRPr lang="hu-HU" dirty="0"/>
          </a:p>
          <a:p>
            <a:pPr defTabSz="837865">
              <a:defRPr/>
            </a:pPr>
            <a:r>
              <a:rPr lang="hu-HU" dirty="0"/>
              <a:t>Az EXPLAIN PLAN kifejezéssel megadott lekérdezéshez tervezett lépések valójában nem kerülnek végrehajtásra, azaz az EXPLAIN PLAN nem futtatja le a lekérdezést. </a:t>
            </a:r>
          </a:p>
          <a:p>
            <a:pPr defTabSz="837865">
              <a:defRPr/>
            </a:pPr>
            <a:r>
              <a:rPr lang="hu-HU" dirty="0"/>
              <a:t>Ez azt jelenti, hogy minden számérték (költség, </a:t>
            </a:r>
            <a:r>
              <a:rPr lang="hu-HU" dirty="0" err="1"/>
              <a:t>kardinalitás</a:t>
            </a:r>
            <a:r>
              <a:rPr lang="hu-HU" dirty="0"/>
              <a:t>), ami megjelenik, csak becsült érték! Ezzel szemben a V$SQL_PLAN nézetben a bármely felhasználó által legutóbb végrehajtott lekérdezések tervei, azaz a </a:t>
            </a:r>
            <a:r>
              <a:rPr lang="hu-HU" dirty="0" err="1"/>
              <a:t>Library</a:t>
            </a:r>
            <a:r>
              <a:rPr lang="hu-HU" dirty="0"/>
              <a:t> Cache tartalma látható. A szerkezete hasonló a PLAN_TABLE-</a:t>
            </a:r>
            <a:r>
              <a:rPr lang="hu-HU" dirty="0" err="1"/>
              <a:t>höz</a:t>
            </a:r>
            <a:r>
              <a:rPr lang="hu-HU" dirty="0"/>
              <a:t>, de nem minden sémából lehet lekérdezni (jogosultság miatt).</a:t>
            </a:r>
          </a:p>
          <a:p>
            <a:endParaRPr lang="hu-HU" dirty="0"/>
          </a:p>
          <a:p>
            <a:endParaRPr lang="hu-HU" dirty="0"/>
          </a:p>
          <a:p>
            <a:r>
              <a:rPr lang="hu-HU" sz="1200" b="0" i="0" u="none" strike="noStrike" kern="1200" baseline="0" dirty="0">
                <a:solidFill>
                  <a:schemeClr val="tx1"/>
                </a:solidFill>
                <a:latin typeface="+mn-lt"/>
                <a:ea typeface="+mn-ea"/>
                <a:cs typeface="+mn-cs"/>
              </a:rPr>
              <a:t>• </a:t>
            </a:r>
            <a:r>
              <a:rPr lang="hu-HU" sz="1200" b="1" i="0" u="none" strike="noStrike" kern="1200" baseline="0" dirty="0" err="1">
                <a:solidFill>
                  <a:schemeClr val="tx1"/>
                </a:solidFill>
                <a:latin typeface="+mn-lt"/>
                <a:ea typeface="+mn-ea"/>
                <a:cs typeface="+mn-cs"/>
              </a:rPr>
              <a:t>Operation</a:t>
            </a:r>
            <a:r>
              <a:rPr lang="hu-HU" sz="1200" b="1" i="0" u="none" strike="noStrike" kern="1200" baseline="0" dirty="0">
                <a:solidFill>
                  <a:schemeClr val="tx1"/>
                </a:solidFill>
                <a:latin typeface="+mn-lt"/>
                <a:ea typeface="+mn-ea"/>
                <a:cs typeface="+mn-cs"/>
              </a:rPr>
              <a:t>: </a:t>
            </a:r>
            <a:r>
              <a:rPr lang="hu-HU" sz="1200" b="0" i="0" u="none" strike="noStrike" kern="1200" baseline="0" dirty="0">
                <a:solidFill>
                  <a:schemeClr val="tx1"/>
                </a:solidFill>
                <a:latin typeface="+mn-lt"/>
                <a:ea typeface="+mn-ea"/>
                <a:cs typeface="+mn-cs"/>
              </a:rPr>
              <a:t>maga a művelet, amit éppen elvégzünk (itt TABLE ACCESS FULL, azaz </a:t>
            </a:r>
            <a:r>
              <a:rPr lang="hu-HU" sz="1200" b="0" i="0" u="none" strike="noStrike" kern="1200" baseline="0" dirty="0" err="1">
                <a:solidFill>
                  <a:schemeClr val="tx1"/>
                </a:solidFill>
                <a:latin typeface="+mn-lt"/>
                <a:ea typeface="+mn-ea"/>
                <a:cs typeface="+mn-cs"/>
              </a:rPr>
              <a:t>full</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table</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scan</a:t>
            </a:r>
            <a:r>
              <a:rPr lang="hu-HU" sz="1200" b="0" i="0" u="none" strike="noStrike" kern="1200" baseline="0" dirty="0">
                <a:solidFill>
                  <a:schemeClr val="tx1"/>
                </a:solidFill>
                <a:latin typeface="+mn-lt"/>
                <a:ea typeface="+mn-ea"/>
                <a:cs typeface="+mn-cs"/>
              </a:rPr>
              <a:t>) </a:t>
            </a:r>
          </a:p>
          <a:p>
            <a:r>
              <a:rPr lang="hu-HU" sz="1200" b="0" i="0" u="none" strike="noStrike" kern="1200" baseline="0" dirty="0">
                <a:solidFill>
                  <a:schemeClr val="tx1"/>
                </a:solidFill>
                <a:latin typeface="+mn-lt"/>
                <a:ea typeface="+mn-ea"/>
                <a:cs typeface="+mn-cs"/>
              </a:rPr>
              <a:t>• </a:t>
            </a:r>
            <a:r>
              <a:rPr lang="hu-HU" sz="1200" b="1" i="0" u="none" strike="noStrike" kern="1200" baseline="0" dirty="0" err="1">
                <a:solidFill>
                  <a:schemeClr val="tx1"/>
                </a:solidFill>
                <a:latin typeface="+mn-lt"/>
                <a:ea typeface="+mn-ea"/>
                <a:cs typeface="+mn-cs"/>
              </a:rPr>
              <a:t>Object_name</a:t>
            </a:r>
            <a:r>
              <a:rPr lang="hu-HU" sz="1200" b="1" i="0" u="none" strike="noStrike" kern="1200" baseline="0" dirty="0">
                <a:solidFill>
                  <a:schemeClr val="tx1"/>
                </a:solidFill>
                <a:latin typeface="+mn-lt"/>
                <a:ea typeface="+mn-ea"/>
                <a:cs typeface="+mn-cs"/>
              </a:rPr>
              <a:t>: </a:t>
            </a:r>
            <a:r>
              <a:rPr lang="hu-HU" sz="1200" b="0" i="0" u="none" strike="noStrike" kern="1200" baseline="0" dirty="0">
                <a:solidFill>
                  <a:schemeClr val="tx1"/>
                </a:solidFill>
                <a:latin typeface="+mn-lt"/>
                <a:ea typeface="+mn-ea"/>
                <a:cs typeface="+mn-cs"/>
              </a:rPr>
              <a:t>az adatbázis objektum, amin elvégezzük a műveletet. Ez az esetek többségében egy tábla vagy egy index lesz, esetleg lehet nézet vagy ideiglenes tábla (itt az </a:t>
            </a:r>
            <a:r>
              <a:rPr lang="hu-HU" sz="1200" b="0" i="0" u="none" strike="noStrike" kern="1200" baseline="0" dirty="0" err="1">
                <a:solidFill>
                  <a:schemeClr val="tx1"/>
                </a:solidFill>
                <a:latin typeface="+mn-lt"/>
                <a:ea typeface="+mn-ea"/>
                <a:cs typeface="+mn-cs"/>
              </a:rPr>
              <a:t>employees</a:t>
            </a:r>
            <a:r>
              <a:rPr lang="hu-HU" sz="1200" b="0" i="0" u="none" strike="noStrike" kern="1200" baseline="0" dirty="0">
                <a:solidFill>
                  <a:schemeClr val="tx1"/>
                </a:solidFill>
                <a:latin typeface="+mn-lt"/>
                <a:ea typeface="+mn-ea"/>
                <a:cs typeface="+mn-cs"/>
              </a:rPr>
              <a:t> tábla). </a:t>
            </a:r>
          </a:p>
          <a:p>
            <a:r>
              <a:rPr lang="hu-HU" sz="1200" b="0" i="0" u="none" strike="noStrike" kern="1200" baseline="0" dirty="0">
                <a:solidFill>
                  <a:schemeClr val="tx1"/>
                </a:solidFill>
                <a:latin typeface="+mn-lt"/>
                <a:ea typeface="+mn-ea"/>
                <a:cs typeface="+mn-cs"/>
              </a:rPr>
              <a:t>• </a:t>
            </a:r>
            <a:r>
              <a:rPr lang="hu-HU" sz="1200" b="1" i="0" u="none" strike="noStrike" kern="1200" baseline="0" dirty="0" err="1">
                <a:solidFill>
                  <a:schemeClr val="tx1"/>
                </a:solidFill>
                <a:latin typeface="+mn-lt"/>
                <a:ea typeface="+mn-ea"/>
                <a:cs typeface="+mn-cs"/>
              </a:rPr>
              <a:t>Cardinality</a:t>
            </a:r>
            <a:r>
              <a:rPr lang="hu-HU" sz="1200" b="1" i="0" u="none" strike="noStrike" kern="1200" baseline="0" dirty="0">
                <a:solidFill>
                  <a:schemeClr val="tx1"/>
                </a:solidFill>
                <a:latin typeface="+mn-lt"/>
                <a:ea typeface="+mn-ea"/>
                <a:cs typeface="+mn-cs"/>
              </a:rPr>
              <a:t>: </a:t>
            </a:r>
            <a:r>
              <a:rPr lang="hu-HU" sz="1200" b="0" i="0" u="none" strike="noStrike" kern="1200" baseline="0" dirty="0">
                <a:solidFill>
                  <a:schemeClr val="tx1"/>
                </a:solidFill>
                <a:latin typeface="+mn-lt"/>
                <a:ea typeface="+mn-ea"/>
                <a:cs typeface="+mn-cs"/>
              </a:rPr>
              <a:t>a művelet </a:t>
            </a:r>
            <a:r>
              <a:rPr lang="hu-HU" sz="1200" b="0" i="0" u="none" strike="noStrike" kern="1200" baseline="0" dirty="0" err="1">
                <a:solidFill>
                  <a:schemeClr val="tx1"/>
                </a:solidFill>
                <a:latin typeface="+mn-lt"/>
                <a:ea typeface="+mn-ea"/>
                <a:cs typeface="+mn-cs"/>
              </a:rPr>
              <a:t>kardinalitása</a:t>
            </a:r>
            <a:r>
              <a:rPr lang="hu-HU" sz="1200" b="0" i="0" u="none" strike="noStrike" kern="1200" baseline="0" dirty="0">
                <a:solidFill>
                  <a:schemeClr val="tx1"/>
                </a:solidFill>
                <a:latin typeface="+mn-lt"/>
                <a:ea typeface="+mn-ea"/>
                <a:cs typeface="+mn-cs"/>
              </a:rPr>
              <a:t> azt jelenti, hogy ez a művelet hány sort fog eredményezni. Ez egy becslés. Általában pontos becslést kapunk, mert a rendszernek vannak mindenféle statisztikája az </a:t>
            </a:r>
            <a:r>
              <a:rPr lang="hu-HU" sz="1200" b="0" i="0" u="none" strike="noStrike" kern="1200" baseline="0" dirty="0" err="1">
                <a:solidFill>
                  <a:schemeClr val="tx1"/>
                </a:solidFill>
                <a:latin typeface="+mn-lt"/>
                <a:ea typeface="+mn-ea"/>
                <a:cs typeface="+mn-cs"/>
              </a:rPr>
              <a:t>employees</a:t>
            </a:r>
            <a:r>
              <a:rPr lang="hu-HU" sz="1200" b="0" i="0" u="none" strike="noStrike" kern="1200" baseline="0" dirty="0">
                <a:solidFill>
                  <a:schemeClr val="tx1"/>
                </a:solidFill>
                <a:latin typeface="+mn-lt"/>
                <a:ea typeface="+mn-ea"/>
                <a:cs typeface="+mn-cs"/>
              </a:rPr>
              <a:t> tábláról. Pl.: hány oszlop van, milyen értékek vannak az oszlopaiban, melyikben mennyi NULL van, hány különböző érték van benne, milyen eloszlásban vannak ezek az értékek. </a:t>
            </a:r>
          </a:p>
          <a:p>
            <a:r>
              <a:rPr lang="hu-HU" sz="1200" b="0" i="0" u="none" strike="noStrike" kern="1200" baseline="0" dirty="0">
                <a:solidFill>
                  <a:schemeClr val="tx1"/>
                </a:solidFill>
                <a:latin typeface="+mn-lt"/>
                <a:ea typeface="+mn-ea"/>
                <a:cs typeface="+mn-cs"/>
              </a:rPr>
              <a:t>• </a:t>
            </a:r>
            <a:r>
              <a:rPr lang="hu-HU" sz="1200" b="1" i="0" u="none" strike="noStrike" kern="1200" baseline="0" dirty="0">
                <a:solidFill>
                  <a:schemeClr val="tx1"/>
                </a:solidFill>
                <a:latin typeface="+mn-lt"/>
                <a:ea typeface="+mn-ea"/>
                <a:cs typeface="+mn-cs"/>
              </a:rPr>
              <a:t>Cost: </a:t>
            </a:r>
            <a:r>
              <a:rPr lang="hu-HU" sz="1200" b="0" i="0" u="none" strike="noStrike" kern="1200" baseline="0" dirty="0">
                <a:solidFill>
                  <a:schemeClr val="tx1"/>
                </a:solidFill>
                <a:latin typeface="+mn-lt"/>
                <a:ea typeface="+mn-ea"/>
                <a:cs typeface="+mn-cs"/>
              </a:rPr>
              <a:t>egy olyan költségérték, amibe sok minden bele van számolva. Ez nem egy futási idő önmagában vagy egy memóriahasználat önmagában, hanem számos faktorból összeálló költségérték, az Oracle saját mérőszáma. Arra fogjuk leginkább használni, hogy össze tudjunk hasonlítani két végrehajtási tervet illetve két műveletet, hogy azok közül melyik a kisebb költségű, másrészt pedig hogy egy ilyen végrehajtási terven belül fel tudjuk ismerni a lassú, nagy költségű műveleteket. </a:t>
            </a:r>
          </a:p>
          <a:p>
            <a:endParaRPr lang="hu-HU" dirty="0"/>
          </a:p>
          <a:p>
            <a:r>
              <a:rPr lang="hu-HU" sz="1200" b="0" i="0" u="none" strike="noStrike" kern="1200" baseline="0" dirty="0">
                <a:solidFill>
                  <a:schemeClr val="tx1"/>
                </a:solidFill>
                <a:latin typeface="+mn-lt"/>
                <a:ea typeface="+mn-ea"/>
                <a:cs typeface="+mn-cs"/>
              </a:rPr>
              <a:t>Filter </a:t>
            </a:r>
            <a:r>
              <a:rPr lang="hu-HU" sz="1200" b="0" i="0" u="none" strike="noStrike" kern="1200" baseline="0" dirty="0" err="1">
                <a:solidFill>
                  <a:schemeClr val="tx1"/>
                </a:solidFill>
                <a:latin typeface="+mn-lt"/>
                <a:ea typeface="+mn-ea"/>
                <a:cs typeface="+mn-cs"/>
              </a:rPr>
              <a:t>predicates</a:t>
            </a:r>
            <a:r>
              <a:rPr lang="hu-HU" sz="1200" b="0" i="0" u="none" strike="noStrike" kern="1200" baseline="0" dirty="0">
                <a:solidFill>
                  <a:schemeClr val="tx1"/>
                </a:solidFill>
                <a:latin typeface="+mn-lt"/>
                <a:ea typeface="+mn-ea"/>
                <a:cs typeface="+mn-cs"/>
              </a:rPr>
              <a:t>, hanem </a:t>
            </a:r>
            <a:r>
              <a:rPr lang="hu-HU" sz="1200" b="1" i="0" u="none" strike="noStrike" kern="1200" baseline="0" dirty="0">
                <a:solidFill>
                  <a:schemeClr val="tx1"/>
                </a:solidFill>
                <a:latin typeface="+mn-lt"/>
                <a:ea typeface="+mn-ea"/>
                <a:cs typeface="+mn-cs"/>
              </a:rPr>
              <a:t>Access </a:t>
            </a:r>
            <a:r>
              <a:rPr lang="hu-HU" sz="1200" b="1" i="0" u="none" strike="noStrike" kern="1200" baseline="0" dirty="0" err="1">
                <a:solidFill>
                  <a:schemeClr val="tx1"/>
                </a:solidFill>
                <a:latin typeface="+mn-lt"/>
                <a:ea typeface="+mn-ea"/>
                <a:cs typeface="+mn-cs"/>
              </a:rPr>
              <a:t>predicates</a:t>
            </a:r>
            <a:r>
              <a:rPr lang="hu-HU" sz="1200" b="0" i="0" u="none" strike="noStrike" kern="1200" baseline="0" dirty="0">
                <a:solidFill>
                  <a:schemeClr val="tx1"/>
                </a:solidFill>
                <a:latin typeface="+mn-lt"/>
                <a:ea typeface="+mn-ea"/>
                <a:cs typeface="+mn-cs"/>
              </a:rPr>
              <a:t>. A kettő között az a különbség, hogy az utóbbi eleve csak azokat az adatokat olvassa ki a </a:t>
            </a:r>
            <a:r>
              <a:rPr lang="hu-HU" sz="1200" b="0" i="0" u="none" strike="noStrike" kern="1200" baseline="0" dirty="0" err="1">
                <a:solidFill>
                  <a:schemeClr val="tx1"/>
                </a:solidFill>
                <a:latin typeface="+mn-lt"/>
                <a:ea typeface="+mn-ea"/>
                <a:cs typeface="+mn-cs"/>
              </a:rPr>
              <a:t>row</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source-ból</a:t>
            </a:r>
            <a:r>
              <a:rPr lang="hu-HU" sz="1200" b="0" i="0" u="none" strike="noStrike" kern="1200" baseline="0" dirty="0">
                <a:solidFill>
                  <a:schemeClr val="tx1"/>
                </a:solidFill>
                <a:latin typeface="+mn-lt"/>
                <a:ea typeface="+mn-ea"/>
                <a:cs typeface="+mn-cs"/>
              </a:rPr>
              <a:t>, ami megfelel a feltételnek. A Filter </a:t>
            </a:r>
            <a:r>
              <a:rPr lang="hu-HU" sz="1200" b="0" i="0" u="none" strike="noStrike" kern="1200" baseline="0" dirty="0" err="1">
                <a:solidFill>
                  <a:schemeClr val="tx1"/>
                </a:solidFill>
                <a:latin typeface="+mn-lt"/>
                <a:ea typeface="+mn-ea"/>
                <a:cs typeface="+mn-cs"/>
              </a:rPr>
              <a:t>predicates-nél</a:t>
            </a:r>
            <a:r>
              <a:rPr lang="hu-HU" sz="1200" b="0" i="0" u="none" strike="noStrike" kern="1200" baseline="0" dirty="0">
                <a:solidFill>
                  <a:schemeClr val="tx1"/>
                </a:solidFill>
                <a:latin typeface="+mn-lt"/>
                <a:ea typeface="+mn-ea"/>
                <a:cs typeface="+mn-cs"/>
              </a:rPr>
              <a:t> azt mondtuk, hogy előbb kiolvasunk mindent és utólag szűrünk </a:t>
            </a:r>
          </a:p>
          <a:p>
            <a:endParaRPr lang="hu-HU" sz="1200" b="0" i="0" u="none" strike="noStrike" kern="1200" baseline="0" dirty="0">
              <a:solidFill>
                <a:schemeClr val="tx1"/>
              </a:solidFill>
              <a:latin typeface="+mn-lt"/>
              <a:ea typeface="+mn-ea"/>
              <a:cs typeface="+mn-cs"/>
            </a:endParaRPr>
          </a:p>
          <a:p>
            <a:r>
              <a:rPr lang="hu-HU" sz="1200" b="0" i="0" u="none" strike="noStrike" kern="1200" baseline="0" dirty="0">
                <a:solidFill>
                  <a:schemeClr val="tx1"/>
                </a:solidFill>
                <a:latin typeface="+mn-lt"/>
                <a:ea typeface="+mn-ea"/>
                <a:cs typeface="+mn-cs"/>
              </a:rPr>
              <a:t>Alapvetően a tervet mindig post-</a:t>
            </a:r>
            <a:r>
              <a:rPr lang="hu-HU" sz="1200" b="0" i="0" u="none" strike="noStrike" kern="1200" baseline="0" dirty="0" err="1">
                <a:solidFill>
                  <a:schemeClr val="tx1"/>
                </a:solidFill>
                <a:latin typeface="+mn-lt"/>
                <a:ea typeface="+mn-ea"/>
                <a:cs typeface="+mn-cs"/>
              </a:rPr>
              <a:t>order</a:t>
            </a:r>
            <a:r>
              <a:rPr lang="hu-HU" sz="1200" b="0" i="0" u="none" strike="noStrike" kern="1200" baseline="0" dirty="0">
                <a:solidFill>
                  <a:schemeClr val="tx1"/>
                </a:solidFill>
                <a:latin typeface="+mn-lt"/>
                <a:ea typeface="+mn-ea"/>
                <a:cs typeface="+mn-cs"/>
              </a:rPr>
              <a:t> bejárással, tehát ebben az esetben belülről kifelé (jobbról balra, a levelektől a gyökér felé), azonos szinten belül pedig fentről lefelé olvassuk. </a:t>
            </a:r>
            <a:endParaRPr lang="hu-HU" dirty="0"/>
          </a:p>
          <a:p>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spc="-1">
                <a:latin typeface="Times New Roman"/>
              </a:rPr>
              <a:t>4</a:t>
            </a:fld>
            <a:endParaRPr lang="hu-HU" sz="1300" spc="-1">
              <a:latin typeface="Times New Roman"/>
            </a:endParaRPr>
          </a:p>
        </p:txBody>
      </p:sp>
    </p:spTree>
    <p:extLst>
      <p:ext uri="{BB962C8B-B14F-4D97-AF65-F5344CB8AC3E}">
        <p14:creationId xmlns:p14="http://schemas.microsoft.com/office/powerpoint/2010/main" val="381427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GB" sz="1200" b="1" kern="1200" dirty="0">
                <a:solidFill>
                  <a:schemeClr val="tx1"/>
                </a:solidFill>
                <a:effectLst/>
                <a:latin typeface="+mn-lt"/>
                <a:ea typeface="+mn-ea"/>
                <a:cs typeface="+mn-cs"/>
              </a:rPr>
              <a:t>Filter predicates</a:t>
            </a:r>
            <a:r>
              <a:rPr lang="hu-HU" sz="1200" b="1"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we read everything first and filter afterwards</a:t>
            </a:r>
            <a:endParaRPr lang="hu-HU" sz="1200" b="1" kern="1200" dirty="0">
              <a:solidFill>
                <a:schemeClr val="tx1"/>
              </a:solidFill>
              <a:effectLst/>
              <a:latin typeface="+mn-lt"/>
              <a:ea typeface="+mn-ea"/>
              <a:cs typeface="+mn-cs"/>
            </a:endParaRPr>
          </a:p>
          <a:p>
            <a:r>
              <a:rPr lang="hu-HU" sz="1200" b="1" kern="1200" dirty="0">
                <a:solidFill>
                  <a:schemeClr val="tx1"/>
                </a:solidFill>
                <a:effectLst/>
                <a:latin typeface="+mn-lt"/>
                <a:ea typeface="+mn-ea"/>
                <a:cs typeface="+mn-cs"/>
              </a:rPr>
              <a:t>A</a:t>
            </a:r>
            <a:r>
              <a:rPr lang="en-GB" sz="1200" b="1" kern="1200" dirty="0" err="1">
                <a:solidFill>
                  <a:schemeClr val="tx1"/>
                </a:solidFill>
                <a:effectLst/>
                <a:latin typeface="+mn-lt"/>
                <a:ea typeface="+mn-ea"/>
                <a:cs typeface="+mn-cs"/>
              </a:rPr>
              <a:t>ccess</a:t>
            </a:r>
            <a:r>
              <a:rPr lang="en-GB" sz="1200" b="1" kern="1200" dirty="0">
                <a:solidFill>
                  <a:schemeClr val="tx1"/>
                </a:solidFill>
                <a:effectLst/>
                <a:latin typeface="+mn-lt"/>
                <a:ea typeface="+mn-ea"/>
                <a:cs typeface="+mn-cs"/>
              </a:rPr>
              <a:t> predicates</a:t>
            </a:r>
            <a:r>
              <a:rPr lang="hu-HU" sz="1200" b="1"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only reads the data from the row source that matches the condition</a:t>
            </a:r>
            <a:r>
              <a:rPr lang="en-GB" sz="1200" kern="1200" dirty="0">
                <a:solidFill>
                  <a:schemeClr val="tx1"/>
                </a:solidFill>
                <a:effectLst/>
                <a:latin typeface="+mn-lt"/>
                <a:ea typeface="+mn-ea"/>
                <a:cs typeface="+mn-cs"/>
              </a:rPr>
              <a:t>. </a:t>
            </a:r>
            <a:endParaRPr lang="hu-HU" dirty="0"/>
          </a:p>
        </p:txBody>
      </p:sp>
      <p:sp>
        <p:nvSpPr>
          <p:cNvPr id="4" name="Dia számának helye 3"/>
          <p:cNvSpPr>
            <a:spLocks noGrp="1"/>
          </p:cNvSpPr>
          <p:nvPr>
            <p:ph type="sldNum" idx="10"/>
          </p:nvPr>
        </p:nvSpPr>
        <p:spPr/>
        <p:txBody>
          <a:bodyPr/>
          <a:lstStyle/>
          <a:p>
            <a:pPr algn="r"/>
            <a:fld id="{D271F649-97DD-4DB9-8F20-E50217A3EAF5}" type="slidenum">
              <a:rPr lang="hu-HU" sz="1300" b="0" strike="noStrike" spc="-1" smtClean="0">
                <a:latin typeface="Times New Roman"/>
              </a:rPr>
              <a:t>8</a:t>
            </a:fld>
            <a:endParaRPr lang="hu-HU" sz="1300" b="0" strike="noStrike" spc="-1">
              <a:latin typeface="Times New Roman"/>
            </a:endParaRPr>
          </a:p>
        </p:txBody>
      </p:sp>
    </p:spTree>
    <p:extLst>
      <p:ext uri="{BB962C8B-B14F-4D97-AF65-F5344CB8AC3E}">
        <p14:creationId xmlns:p14="http://schemas.microsoft.com/office/powerpoint/2010/main" val="136468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917575" y="754063"/>
            <a:ext cx="4960938" cy="3722687"/>
          </a:xfrm>
          <a:prstGeom prst="rect">
            <a:avLst/>
          </a:prstGeom>
        </p:spPr>
      </p:sp>
      <p:sp>
        <p:nvSpPr>
          <p:cNvPr id="356" name="PlaceHolder 2"/>
          <p:cNvSpPr>
            <a:spLocks noGrp="1"/>
          </p:cNvSpPr>
          <p:nvPr>
            <p:ph type="body"/>
          </p:nvPr>
        </p:nvSpPr>
        <p:spPr>
          <a:xfrm>
            <a:off x="679797" y="4715068"/>
            <a:ext cx="5438050" cy="553998"/>
          </a:xfrm>
          <a:prstGeom prst="rect">
            <a:avLst/>
          </a:prstGeom>
        </p:spPr>
        <p:txBody>
          <a:bodyPr lIns="0" tIns="0" rIns="0" bIns="0">
            <a:spAutoFit/>
          </a:bodyPr>
          <a:lstStyle/>
          <a:p>
            <a:r>
              <a:rPr lang="hu-HU" sz="1800" spc="-1" dirty="0">
                <a:latin typeface="Arial"/>
              </a:rPr>
              <a:t>Azért nem index </a:t>
            </a:r>
            <a:r>
              <a:rPr lang="hu-HU" sz="1800" spc="-1" dirty="0" err="1">
                <a:latin typeface="Arial"/>
              </a:rPr>
              <a:t>scan</a:t>
            </a:r>
            <a:r>
              <a:rPr lang="hu-HU" sz="1800" spc="-1" dirty="0">
                <a:latin typeface="Arial"/>
              </a:rPr>
              <a:t> a második, mert lehet null a </a:t>
            </a:r>
            <a:r>
              <a:rPr lang="hu-HU" sz="1800" spc="-1" dirty="0" err="1">
                <a:latin typeface="Arial"/>
              </a:rPr>
              <a:t>department_id</a:t>
            </a:r>
            <a:r>
              <a:rPr lang="hu-HU" sz="1800" spc="-1" dirty="0">
                <a:latin typeface="Arial"/>
              </a:rPr>
              <a:t>.</a:t>
            </a:r>
          </a:p>
          <a:p>
            <a:endParaRPr lang="hu-HU" sz="1800" spc="-1" dirty="0">
              <a:latin typeface="Arial"/>
            </a:endParaRPr>
          </a:p>
          <a:p>
            <a:r>
              <a:rPr lang="en-US" sz="1200" b="0" i="0" kern="1200" dirty="0">
                <a:solidFill>
                  <a:schemeClr val="tx1"/>
                </a:solidFill>
                <a:effectLst/>
                <a:latin typeface="+mn-lt"/>
                <a:ea typeface="+mn-ea"/>
                <a:cs typeface="+mn-cs"/>
              </a:rPr>
              <a:t>"sort aggregate„</a:t>
            </a:r>
            <a:r>
              <a:rPr lang="hu-HU" sz="1200" b="0"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Retrieval of a single row that is the result of applying a group function to a group of selected rows.</a:t>
            </a:r>
            <a:r>
              <a:rPr lang="en-US" sz="1800" dirty="0"/>
              <a:t/>
            </a:r>
            <a:br>
              <a:rPr lang="en-US" sz="1800" dirty="0"/>
            </a:br>
            <a:endParaRPr lang="hu-HU" sz="1800" spc="-1" dirty="0">
              <a:latin typeface="Arial"/>
            </a:endParaRPr>
          </a:p>
        </p:txBody>
      </p:sp>
    </p:spTree>
    <p:extLst>
      <p:ext uri="{BB962C8B-B14F-4D97-AF65-F5344CB8AC3E}">
        <p14:creationId xmlns:p14="http://schemas.microsoft.com/office/powerpoint/2010/main" val="387292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917575" y="754063"/>
            <a:ext cx="4960938" cy="3722687"/>
          </a:xfrm>
          <a:prstGeom prst="rect">
            <a:avLst/>
          </a:prstGeom>
        </p:spPr>
      </p:sp>
      <p:sp>
        <p:nvSpPr>
          <p:cNvPr id="356" name="PlaceHolder 2"/>
          <p:cNvSpPr>
            <a:spLocks noGrp="1"/>
          </p:cNvSpPr>
          <p:nvPr>
            <p:ph type="body"/>
          </p:nvPr>
        </p:nvSpPr>
        <p:spPr>
          <a:xfrm>
            <a:off x="679797" y="4715068"/>
            <a:ext cx="5438050" cy="3323987"/>
          </a:xfrm>
          <a:prstGeom prst="rect">
            <a:avLst/>
          </a:prstGeom>
        </p:spPr>
        <p:txBody>
          <a:bodyPr lIns="0" tIns="0" rIns="0" bIns="0">
            <a:spAutoFit/>
          </a:bodyPr>
          <a:lstStyle/>
          <a:p>
            <a:endParaRPr lang="hu-HU" sz="1800" spc="-1" dirty="0">
              <a:latin typeface="Arial"/>
            </a:endParaRPr>
          </a:p>
          <a:p>
            <a:r>
              <a:rPr lang="hu-HU" sz="1800" spc="-1" dirty="0">
                <a:latin typeface="Arial"/>
              </a:rPr>
              <a:t>Sort(</a:t>
            </a:r>
            <a:r>
              <a:rPr lang="hu-HU" sz="1800" spc="-1" dirty="0" err="1">
                <a:latin typeface="Arial"/>
              </a:rPr>
              <a:t>aggregate</a:t>
            </a:r>
            <a:r>
              <a:rPr lang="hu-HU" sz="1800" spc="-1" dirty="0">
                <a:latin typeface="Arial"/>
              </a:rPr>
              <a:t>) </a:t>
            </a:r>
            <a:r>
              <a:rPr lang="hu-HU" sz="1800" spc="-1" dirty="0" err="1">
                <a:latin typeface="Arial"/>
              </a:rPr>
              <a:t>calculates</a:t>
            </a:r>
            <a:r>
              <a:rPr lang="hu-HU" sz="1800" spc="-1" dirty="0">
                <a:latin typeface="Arial"/>
              </a:rPr>
              <a:t> </a:t>
            </a:r>
            <a:r>
              <a:rPr lang="hu-HU" sz="1800" spc="-1" dirty="0" err="1">
                <a:latin typeface="Arial"/>
              </a:rPr>
              <a:t>aggregation</a:t>
            </a:r>
            <a:r>
              <a:rPr lang="hu-HU" sz="1800" spc="-1" dirty="0">
                <a:latin typeface="Arial"/>
              </a:rPr>
              <a:t> </a:t>
            </a:r>
            <a:r>
              <a:rPr lang="hu-HU" sz="1800" spc="-1" dirty="0" err="1">
                <a:latin typeface="Arial"/>
              </a:rPr>
              <a:t>like</a:t>
            </a:r>
            <a:r>
              <a:rPr lang="hu-HU" sz="1800" spc="-1" dirty="0">
                <a:latin typeface="Arial"/>
              </a:rPr>
              <a:t> </a:t>
            </a:r>
            <a:r>
              <a:rPr lang="hu-HU" sz="1800" spc="-1" dirty="0" err="1">
                <a:latin typeface="Arial"/>
              </a:rPr>
              <a:t>avg</a:t>
            </a:r>
            <a:r>
              <a:rPr lang="hu-HU" sz="1800" spc="-1" dirty="0">
                <a:latin typeface="Arial"/>
              </a:rPr>
              <a:t>(), </a:t>
            </a:r>
            <a:r>
              <a:rPr lang="hu-HU" sz="1800" spc="-1" dirty="0" err="1">
                <a:latin typeface="Arial"/>
              </a:rPr>
              <a:t>count</a:t>
            </a:r>
            <a:r>
              <a:rPr lang="hu-HU" sz="1800" spc="-1" dirty="0">
                <a:latin typeface="Arial"/>
              </a:rPr>
              <a:t>(), …</a:t>
            </a:r>
          </a:p>
          <a:p>
            <a:endParaRPr lang="hu-HU" sz="1800" spc="-1" dirty="0">
              <a:latin typeface="Arial"/>
            </a:endParaRPr>
          </a:p>
          <a:p>
            <a:r>
              <a:rPr lang="en-US" sz="1800" dirty="0"/>
              <a:t>Index Full scan</a:t>
            </a:r>
            <a:r>
              <a:rPr lang="hu-HU" sz="1800" dirty="0"/>
              <a:t>: </a:t>
            </a:r>
            <a:r>
              <a:rPr lang="en-US" sz="1800" dirty="0"/>
              <a:t>The database reads the root block, and then navigates down the left hand side of the index (or right if</a:t>
            </a:r>
            <a:r>
              <a:rPr lang="hu-HU" sz="1800" dirty="0"/>
              <a:t> </a:t>
            </a:r>
            <a:r>
              <a:rPr lang="en-US" sz="1800" dirty="0"/>
              <a:t>doing a</a:t>
            </a:r>
            <a:r>
              <a:rPr lang="hu-HU" sz="1800" dirty="0"/>
              <a:t> </a:t>
            </a:r>
            <a:r>
              <a:rPr lang="en-US" sz="1800" dirty="0"/>
              <a:t>descending full scan) until it reaches a leaf block. The database then reads across the bottom of the index, one block at a time, in sorted order.</a:t>
            </a:r>
            <a:endParaRPr lang="hu-HU" sz="1800" dirty="0"/>
          </a:p>
          <a:p>
            <a:pPr defTabSz="837865">
              <a:defRPr/>
            </a:pPr>
            <a:endParaRPr lang="en-US" sz="1800" dirty="0"/>
          </a:p>
          <a:p>
            <a:endParaRPr lang="hu-HU" sz="1800" spc="-1" dirty="0">
              <a:latin typeface="Arial"/>
            </a:endParaRPr>
          </a:p>
        </p:txBody>
      </p:sp>
    </p:spTree>
    <p:extLst>
      <p:ext uri="{BB962C8B-B14F-4D97-AF65-F5344CB8AC3E}">
        <p14:creationId xmlns:p14="http://schemas.microsoft.com/office/powerpoint/2010/main" val="134416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917575" y="754063"/>
            <a:ext cx="4960938" cy="3722687"/>
          </a:xfrm>
          <a:prstGeom prst="rect">
            <a:avLst/>
          </a:prstGeom>
        </p:spPr>
      </p:sp>
      <p:sp>
        <p:nvSpPr>
          <p:cNvPr id="358" name="PlaceHolder 2"/>
          <p:cNvSpPr>
            <a:spLocks noGrp="1"/>
          </p:cNvSpPr>
          <p:nvPr>
            <p:ph type="body"/>
          </p:nvPr>
        </p:nvSpPr>
        <p:spPr>
          <a:xfrm>
            <a:off x="679797" y="4715068"/>
            <a:ext cx="5438050" cy="1723549"/>
          </a:xfrm>
          <a:prstGeom prst="rect">
            <a:avLst/>
          </a:prstGeom>
        </p:spPr>
        <p:txBody>
          <a:bodyPr lIns="0" tIns="0" rIns="0" bIns="0">
            <a:spAutoFit/>
          </a:bodyPr>
          <a:lstStyle/>
          <a:p>
            <a:pPr defTabSz="837865">
              <a:defRPr/>
            </a:pPr>
            <a:r>
              <a:rPr lang="en-US" sz="1100" dirty="0"/>
              <a:t>A fast full scan reads the entire index using </a:t>
            </a:r>
            <a:r>
              <a:rPr lang="en-US" sz="1100" dirty="0" err="1"/>
              <a:t>multiblock</a:t>
            </a:r>
            <a:r>
              <a:rPr lang="en-US" sz="1100" dirty="0"/>
              <a:t> reads, unlike a full index scan, and can be parallelized.</a:t>
            </a:r>
            <a:endParaRPr lang="hu-HU" sz="1100" dirty="0"/>
          </a:p>
          <a:p>
            <a:pPr defTabSz="837865">
              <a:defRPr/>
            </a:pPr>
            <a:r>
              <a:rPr lang="en-US" sz="1100" dirty="0"/>
              <a:t>It </a:t>
            </a:r>
            <a:r>
              <a:rPr lang="en-US" sz="1800" dirty="0"/>
              <a:t>accesses the data in the index itself, without accessing the table. It cannot be used to eliminate a sort operation, because the data is not ordered by the index key. </a:t>
            </a:r>
            <a:endParaRPr lang="hu-HU" sz="1800" dirty="0"/>
          </a:p>
          <a:p>
            <a:pPr rtl="0"/>
            <a:endParaRPr lang="hu-HU" sz="1800" spc="-1" dirty="0">
              <a:latin typeface="Arial"/>
            </a:endParaRPr>
          </a:p>
        </p:txBody>
      </p:sp>
    </p:spTree>
    <p:extLst>
      <p:ext uri="{BB962C8B-B14F-4D97-AF65-F5344CB8AC3E}">
        <p14:creationId xmlns:p14="http://schemas.microsoft.com/office/powerpoint/2010/main" val="1492690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917575" y="754063"/>
            <a:ext cx="4960938" cy="3722687"/>
          </a:xfrm>
          <a:prstGeom prst="rect">
            <a:avLst/>
          </a:prstGeom>
        </p:spPr>
      </p:sp>
      <p:sp>
        <p:nvSpPr>
          <p:cNvPr id="358" name="PlaceHolder 2"/>
          <p:cNvSpPr>
            <a:spLocks noGrp="1"/>
          </p:cNvSpPr>
          <p:nvPr>
            <p:ph type="body"/>
          </p:nvPr>
        </p:nvSpPr>
        <p:spPr>
          <a:xfrm>
            <a:off x="679797" y="4715068"/>
            <a:ext cx="5438050" cy="5447645"/>
          </a:xfrm>
          <a:prstGeom prst="rect">
            <a:avLst/>
          </a:prstGeom>
        </p:spPr>
        <p:txBody>
          <a:bodyPr lIns="0" tIns="0" rIns="0" bIns="0">
            <a:spAutoFit/>
          </a:bodyPr>
          <a:lstStyle/>
          <a:p>
            <a:r>
              <a:rPr lang="en-US" sz="2200" dirty="0"/>
              <a:t>When the first field of a comp</a:t>
            </a:r>
            <a:r>
              <a:rPr lang="hu-HU" sz="2200" dirty="0" err="1"/>
              <a:t>osite</a:t>
            </a:r>
            <a:r>
              <a:rPr lang="en-US" sz="2200" dirty="0"/>
              <a:t> index is ignored / not needed.</a:t>
            </a:r>
            <a:endParaRPr lang="hu-HU" sz="2200" dirty="0"/>
          </a:p>
          <a:p>
            <a:r>
              <a:rPr lang="en-US" sz="2200" b="1" dirty="0"/>
              <a:t>When the Optimizer Uses Index </a:t>
            </a:r>
            <a:r>
              <a:rPr lang="hu-HU" sz="2200" b="1" dirty="0" err="1"/>
              <a:t>Skip</a:t>
            </a:r>
            <a:r>
              <a:rPr lang="en-US" sz="2200" b="1" dirty="0"/>
              <a:t> Scans</a:t>
            </a:r>
          </a:p>
          <a:p>
            <a:pPr marL="314199" lvl="1"/>
            <a:r>
              <a:rPr lang="hu-HU" sz="2200" dirty="0"/>
              <a:t>T</a:t>
            </a:r>
            <a:r>
              <a:rPr lang="en-US" sz="2200" dirty="0"/>
              <a:t>he initial column of the composite index is not specified in the query. In other words, it is skipped.</a:t>
            </a:r>
            <a:r>
              <a:rPr lang="hu-HU" sz="2200" dirty="0"/>
              <a:t> </a:t>
            </a:r>
          </a:p>
          <a:p>
            <a:pPr marL="314199" lvl="1"/>
            <a:r>
              <a:rPr lang="en-US" sz="2200" dirty="0"/>
              <a:t>Skip scanning is advantageous if there are few distinct values in the leading column of the composite index and many distinct values in the </a:t>
            </a:r>
            <a:r>
              <a:rPr lang="en-US" sz="2200" dirty="0" err="1"/>
              <a:t>nonleading</a:t>
            </a:r>
            <a:r>
              <a:rPr lang="en-US" sz="2200" dirty="0"/>
              <a:t> key of the index.</a:t>
            </a:r>
            <a:endParaRPr lang="hu-HU" sz="2200" dirty="0"/>
          </a:p>
          <a:p>
            <a:endParaRPr lang="hu-HU" sz="1800" spc="-1" dirty="0">
              <a:latin typeface="Arial"/>
            </a:endParaRPr>
          </a:p>
          <a:p>
            <a:r>
              <a:rPr lang="hu-HU" sz="1800" spc="-1" dirty="0">
                <a:latin typeface="Arial"/>
              </a:rPr>
              <a:t>A másodiknál nekem nem kellett kényszeríteni a </a:t>
            </a:r>
            <a:r>
              <a:rPr lang="hu-HU" sz="1800" spc="-1" dirty="0" err="1">
                <a:latin typeface="Arial"/>
              </a:rPr>
              <a:t>skip</a:t>
            </a:r>
            <a:r>
              <a:rPr lang="hu-HU" sz="1800" spc="-1" dirty="0">
                <a:latin typeface="Arial"/>
              </a:rPr>
              <a:t> </a:t>
            </a:r>
            <a:r>
              <a:rPr lang="hu-HU" sz="1800" spc="-1" dirty="0" err="1">
                <a:latin typeface="Arial"/>
              </a:rPr>
              <a:t>scant</a:t>
            </a:r>
            <a:r>
              <a:rPr lang="hu-HU" sz="1800" spc="-1" dirty="0">
                <a:latin typeface="Arial"/>
              </a:rPr>
              <a:t>, de lehet, hogy csak a </a:t>
            </a:r>
            <a:r>
              <a:rPr lang="hu-HU" sz="1800" spc="-1" dirty="0" err="1">
                <a:latin typeface="Arial"/>
              </a:rPr>
              <a:t>többedik</a:t>
            </a:r>
            <a:r>
              <a:rPr lang="hu-HU" sz="1800" spc="-1" dirty="0">
                <a:latin typeface="Arial"/>
              </a:rPr>
              <a:t> próbálkozásra tanulja meg.</a:t>
            </a:r>
          </a:p>
          <a:p>
            <a:r>
              <a:rPr lang="hu-HU" sz="1800" spc="-1" dirty="0">
                <a:solidFill>
                  <a:srgbClr val="000000"/>
                </a:solidFill>
                <a:latin typeface="Consolas"/>
              </a:rPr>
              <a:t> /*+ INDEX_SS(</a:t>
            </a:r>
            <a:r>
              <a:rPr lang="hu-HU" sz="1800" spc="-1" dirty="0" err="1">
                <a:solidFill>
                  <a:srgbClr val="000000"/>
                </a:solidFill>
                <a:latin typeface="Consolas"/>
              </a:rPr>
              <a:t>employees</a:t>
            </a:r>
            <a:r>
              <a:rPr lang="hu-HU" sz="1800" spc="-1" dirty="0">
                <a:solidFill>
                  <a:srgbClr val="000000"/>
                </a:solidFill>
                <a:latin typeface="Consolas"/>
              </a:rPr>
              <a:t> </a:t>
            </a:r>
            <a:r>
              <a:rPr lang="hu-HU" sz="1800" spc="-1" dirty="0" err="1">
                <a:solidFill>
                  <a:srgbClr val="000000"/>
                </a:solidFill>
                <a:latin typeface="Consolas"/>
              </a:rPr>
              <a:t>emp_name_ix</a:t>
            </a:r>
            <a:r>
              <a:rPr lang="hu-HU" sz="1800" spc="-1" dirty="0">
                <a:solidFill>
                  <a:srgbClr val="000000"/>
                </a:solidFill>
                <a:latin typeface="Consolas"/>
              </a:rPr>
              <a:t>) */ </a:t>
            </a:r>
            <a:endParaRPr lang="hu-HU" sz="1800" spc="-1" dirty="0">
              <a:latin typeface="Arial"/>
            </a:endParaRPr>
          </a:p>
        </p:txBody>
      </p:sp>
    </p:spTree>
    <p:extLst>
      <p:ext uri="{BB962C8B-B14F-4D97-AF65-F5344CB8AC3E}">
        <p14:creationId xmlns:p14="http://schemas.microsoft.com/office/powerpoint/2010/main" val="40542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24" name="PlaceHolder 2"/>
          <p:cNvSpPr>
            <a:spLocks noGrp="1"/>
          </p:cNvSpPr>
          <p:nvPr>
            <p:ph type="body"/>
          </p:nvPr>
        </p:nvSpPr>
        <p:spPr>
          <a:xfrm>
            <a:off x="216000" y="720000"/>
            <a:ext cx="87116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25" name="PlaceHolder 3"/>
          <p:cNvSpPr>
            <a:spLocks noGrp="1"/>
          </p:cNvSpPr>
          <p:nvPr>
            <p:ph type="body"/>
          </p:nvPr>
        </p:nvSpPr>
        <p:spPr>
          <a:xfrm>
            <a:off x="216000" y="3697920"/>
            <a:ext cx="87116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21600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28" name="PlaceHolder 3"/>
          <p:cNvSpPr>
            <a:spLocks noGrp="1"/>
          </p:cNvSpPr>
          <p:nvPr>
            <p:ph type="body"/>
          </p:nvPr>
        </p:nvSpPr>
        <p:spPr>
          <a:xfrm>
            <a:off x="468036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29" name="PlaceHolder 4"/>
          <p:cNvSpPr>
            <a:spLocks noGrp="1"/>
          </p:cNvSpPr>
          <p:nvPr>
            <p:ph type="body"/>
          </p:nvPr>
        </p:nvSpPr>
        <p:spPr>
          <a:xfrm>
            <a:off x="216000" y="369792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0" name="PlaceHolder 5"/>
          <p:cNvSpPr>
            <a:spLocks noGrp="1"/>
          </p:cNvSpPr>
          <p:nvPr>
            <p:ph type="body"/>
          </p:nvPr>
        </p:nvSpPr>
        <p:spPr>
          <a:xfrm>
            <a:off x="4680360" y="369792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32" name="PlaceHolder 2"/>
          <p:cNvSpPr>
            <a:spLocks noGrp="1"/>
          </p:cNvSpPr>
          <p:nvPr>
            <p:ph type="body"/>
          </p:nvPr>
        </p:nvSpPr>
        <p:spPr>
          <a:xfrm>
            <a:off x="216000" y="72000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3" name="PlaceHolder 3"/>
          <p:cNvSpPr>
            <a:spLocks noGrp="1"/>
          </p:cNvSpPr>
          <p:nvPr>
            <p:ph type="body"/>
          </p:nvPr>
        </p:nvSpPr>
        <p:spPr>
          <a:xfrm>
            <a:off x="3161520" y="72000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4" name="PlaceHolder 4"/>
          <p:cNvSpPr>
            <a:spLocks noGrp="1"/>
          </p:cNvSpPr>
          <p:nvPr>
            <p:ph type="body"/>
          </p:nvPr>
        </p:nvSpPr>
        <p:spPr>
          <a:xfrm>
            <a:off x="6106680" y="72000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5" name="PlaceHolder 5"/>
          <p:cNvSpPr>
            <a:spLocks noGrp="1"/>
          </p:cNvSpPr>
          <p:nvPr>
            <p:ph type="body"/>
          </p:nvPr>
        </p:nvSpPr>
        <p:spPr>
          <a:xfrm>
            <a:off x="216000" y="369792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6" name="PlaceHolder 6"/>
          <p:cNvSpPr>
            <a:spLocks noGrp="1"/>
          </p:cNvSpPr>
          <p:nvPr>
            <p:ph type="body"/>
          </p:nvPr>
        </p:nvSpPr>
        <p:spPr>
          <a:xfrm>
            <a:off x="3161520" y="369792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37" name="PlaceHolder 7"/>
          <p:cNvSpPr>
            <a:spLocks noGrp="1"/>
          </p:cNvSpPr>
          <p:nvPr>
            <p:ph type="body"/>
          </p:nvPr>
        </p:nvSpPr>
        <p:spPr>
          <a:xfrm>
            <a:off x="6106680" y="3697920"/>
            <a:ext cx="280476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ctr"/>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Tree>
    <p:extLst>
      <p:ext uri="{BB962C8B-B14F-4D97-AF65-F5344CB8AC3E}">
        <p14:creationId xmlns:p14="http://schemas.microsoft.com/office/powerpoint/2010/main" val="381415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4000"/>
          </a:xfrm>
          <a:prstGeom prst="rect">
            <a:avLst/>
          </a:prstGeom>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
        <p:nvSpPr>
          <p:cNvPr id="6" name="Slide Number Placeholder 5"/>
          <p:cNvSpPr>
            <a:spLocks noGrp="1"/>
          </p:cNvSpPr>
          <p:nvPr>
            <p:ph type="sldNum" sz="quarter" idx="12"/>
          </p:nvPr>
        </p:nvSpPr>
        <p:spPr/>
        <p:txBody>
          <a:bodyPr/>
          <a:lstStyle/>
          <a:p>
            <a:pPr algn="r">
              <a:lnSpc>
                <a:spcPct val="100000"/>
              </a:lnSpc>
            </a:pPr>
            <a:fld id="{B4A8B392-B275-4BE4-B496-0AF73C6D52BE}" type="slidenum">
              <a:rPr lang="hu-HU" sz="1200" b="0" strike="noStrike" spc="-1" smtClean="0">
                <a:solidFill>
                  <a:srgbClr val="FFFFFF"/>
                </a:solidFill>
                <a:latin typeface="Calibri"/>
              </a:rPr>
              <a:t>‹#›</a:t>
            </a:fld>
            <a:endParaRPr lang="hu-HU" sz="1200" b="0" strike="noStrike" spc="-1">
              <a:latin typeface="Times New Roman"/>
            </a:endParaRPr>
          </a:p>
        </p:txBody>
      </p:sp>
    </p:spTree>
    <p:extLst>
      <p:ext uri="{BB962C8B-B14F-4D97-AF65-F5344CB8AC3E}">
        <p14:creationId xmlns:p14="http://schemas.microsoft.com/office/powerpoint/2010/main" val="134683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4000"/>
          </a:xfrm>
          <a:prstGeom prst="rect">
            <a:avLst/>
          </a:prstGeom>
        </p:spPr>
        <p:txBody>
          <a:bodyPr/>
          <a:lstStyle/>
          <a:p>
            <a:r>
              <a:rPr lang="hu-HU"/>
              <a:t>Mintacím szerkesztése</a:t>
            </a:r>
            <a:endParaRPr lang="en-US" dirty="0"/>
          </a:p>
        </p:txBody>
      </p:sp>
      <p:sp>
        <p:nvSpPr>
          <p:cNvPr id="3" name="Content Placeholder 2"/>
          <p:cNvSpPr>
            <a:spLocks noGrp="1"/>
          </p:cNvSpPr>
          <p:nvPr>
            <p:ph sz="half" idx="1"/>
          </p:nvPr>
        </p:nvSpPr>
        <p:spPr>
          <a:xfrm>
            <a:off x="216000" y="720000"/>
            <a:ext cx="4298850" cy="570123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720000"/>
            <a:ext cx="4298850" cy="570123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6" name="Footer Placeholder 5"/>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
        <p:nvSpPr>
          <p:cNvPr id="7" name="Slide Number Placeholder 6"/>
          <p:cNvSpPr>
            <a:spLocks noGrp="1"/>
          </p:cNvSpPr>
          <p:nvPr>
            <p:ph type="sldNum" sz="quarter" idx="12"/>
          </p:nvPr>
        </p:nvSpPr>
        <p:spPr/>
        <p:txBody>
          <a:bodyPr/>
          <a:lstStyle/>
          <a:p>
            <a:pPr algn="r">
              <a:lnSpc>
                <a:spcPct val="100000"/>
              </a:lnSpc>
            </a:pPr>
            <a:fld id="{B4A8B392-B275-4BE4-B496-0AF73C6D52BE}" type="slidenum">
              <a:rPr lang="hu-HU" sz="1200" b="0" strike="noStrike" spc="-1" smtClean="0">
                <a:solidFill>
                  <a:srgbClr val="FFFFFF"/>
                </a:solidFill>
                <a:latin typeface="Calibri"/>
              </a:rPr>
              <a:t>‹#›</a:t>
            </a:fld>
            <a:endParaRPr lang="hu-HU" sz="1200" b="0" strike="noStrike" spc="-1">
              <a:latin typeface="Times New Roman"/>
            </a:endParaRPr>
          </a:p>
        </p:txBody>
      </p:sp>
    </p:spTree>
    <p:extLst>
      <p:ext uri="{BB962C8B-B14F-4D97-AF65-F5344CB8AC3E}">
        <p14:creationId xmlns:p14="http://schemas.microsoft.com/office/powerpoint/2010/main" val="2610772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4000"/>
          </a:xfrm>
          <a:prstGeom prst="rect">
            <a:avLst/>
          </a:prstGeom>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4" name="Footer Placeholder 3"/>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
        <p:nvSpPr>
          <p:cNvPr id="5" name="Slide Number Placeholder 4"/>
          <p:cNvSpPr>
            <a:spLocks noGrp="1"/>
          </p:cNvSpPr>
          <p:nvPr>
            <p:ph type="sldNum" sz="quarter" idx="12"/>
          </p:nvPr>
        </p:nvSpPr>
        <p:spPr/>
        <p:txBody>
          <a:bodyPr/>
          <a:lstStyle/>
          <a:p>
            <a:pPr algn="r">
              <a:lnSpc>
                <a:spcPct val="100000"/>
              </a:lnSpc>
            </a:pPr>
            <a:fld id="{B4A8B392-B275-4BE4-B496-0AF73C6D52BE}" type="slidenum">
              <a:rPr lang="hu-HU" sz="1200" b="0" strike="noStrike" spc="-1" smtClean="0">
                <a:solidFill>
                  <a:srgbClr val="FFFFFF"/>
                </a:solidFill>
                <a:latin typeface="Calibri"/>
              </a:rPr>
              <a:t>‹#›</a:t>
            </a:fld>
            <a:endParaRPr lang="hu-HU" sz="1200" b="0" strike="noStrike" spc="-1">
              <a:latin typeface="Times New Roman"/>
            </a:endParaRPr>
          </a:p>
        </p:txBody>
      </p:sp>
    </p:spTree>
    <p:extLst>
      <p:ext uri="{BB962C8B-B14F-4D97-AF65-F5344CB8AC3E}">
        <p14:creationId xmlns:p14="http://schemas.microsoft.com/office/powerpoint/2010/main" val="1008664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3" name="Footer Placeholder 2"/>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
        <p:nvSpPr>
          <p:cNvPr id="4" name="Slide Number Placeholder 3"/>
          <p:cNvSpPr>
            <a:spLocks noGrp="1"/>
          </p:cNvSpPr>
          <p:nvPr>
            <p:ph type="sldNum" sz="quarter" idx="12"/>
          </p:nvPr>
        </p:nvSpPr>
        <p:spPr/>
        <p:txBody>
          <a:bodyPr/>
          <a:lstStyle/>
          <a:p>
            <a:pPr algn="r">
              <a:lnSpc>
                <a:spcPct val="100000"/>
              </a:lnSpc>
            </a:pPr>
            <a:fld id="{B4A8B392-B275-4BE4-B496-0AF73C6D52BE}" type="slidenum">
              <a:rPr lang="hu-HU" sz="1200" b="0" strike="noStrike" spc="-1" smtClean="0">
                <a:solidFill>
                  <a:srgbClr val="FFFFFF"/>
                </a:solidFill>
                <a:latin typeface="Calibri"/>
              </a:rPr>
              <a:t>‹#›</a:t>
            </a:fld>
            <a:endParaRPr lang="hu-HU" sz="1200" b="0" strike="noStrike" spc="-1">
              <a:latin typeface="Times New Roman"/>
            </a:endParaRPr>
          </a:p>
        </p:txBody>
      </p:sp>
    </p:spTree>
    <p:extLst>
      <p:ext uri="{BB962C8B-B14F-4D97-AF65-F5344CB8AC3E}">
        <p14:creationId xmlns:p14="http://schemas.microsoft.com/office/powerpoint/2010/main" val="248370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44" name="PlaceHolder 2"/>
          <p:cNvSpPr>
            <a:spLocks noGrp="1"/>
          </p:cNvSpPr>
          <p:nvPr>
            <p:ph type="subTitle"/>
          </p:nvPr>
        </p:nvSpPr>
        <p:spPr>
          <a:xfrm>
            <a:off x="216000" y="720000"/>
            <a:ext cx="8711640" cy="5700960"/>
          </a:xfrm>
          <a:prstGeom prst="rect">
            <a:avLst/>
          </a:prstGeom>
        </p:spPr>
        <p:txBody>
          <a:bodyPr lIns="0" tIns="0" rIns="0" bIns="0" anchor="ctr">
            <a:spAutoFit/>
          </a:bodyPr>
          <a:lstStyle/>
          <a:p>
            <a:pPr algn="ctr"/>
            <a:endParaRPr lang="hu-H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3" name="PlaceHolder 2"/>
          <p:cNvSpPr>
            <a:spLocks noGrp="1"/>
          </p:cNvSpPr>
          <p:nvPr>
            <p:ph type="subTitle"/>
          </p:nvPr>
        </p:nvSpPr>
        <p:spPr>
          <a:xfrm>
            <a:off x="216000" y="720000"/>
            <a:ext cx="8711640" cy="5700960"/>
          </a:xfrm>
          <a:prstGeom prst="rect">
            <a:avLst/>
          </a:prstGeom>
        </p:spPr>
        <p:txBody>
          <a:bodyPr lIns="0" tIns="0" rIns="0" bIns="0" anchor="ctr">
            <a:spAutoFit/>
          </a:bodyPr>
          <a:lstStyle/>
          <a:p>
            <a:pPr algn="ctr"/>
            <a:endParaRPr lang="hu-H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5" name="PlaceHolder 2"/>
          <p:cNvSpPr>
            <a:spLocks noGrp="1"/>
          </p:cNvSpPr>
          <p:nvPr>
            <p:ph type="body"/>
          </p:nvPr>
        </p:nvSpPr>
        <p:spPr>
          <a:xfrm>
            <a:off x="216000" y="720000"/>
            <a:ext cx="8711640" cy="570096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7" name="PlaceHolder 2"/>
          <p:cNvSpPr>
            <a:spLocks noGrp="1"/>
          </p:cNvSpPr>
          <p:nvPr>
            <p:ph type="body"/>
          </p:nvPr>
        </p:nvSpPr>
        <p:spPr>
          <a:xfrm>
            <a:off x="216000" y="720000"/>
            <a:ext cx="4251240" cy="570096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8" name="PlaceHolder 3"/>
          <p:cNvSpPr>
            <a:spLocks noGrp="1"/>
          </p:cNvSpPr>
          <p:nvPr>
            <p:ph type="body"/>
          </p:nvPr>
        </p:nvSpPr>
        <p:spPr>
          <a:xfrm>
            <a:off x="4680360" y="720000"/>
            <a:ext cx="4251240" cy="570096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0" y="0"/>
            <a:ext cx="9143640" cy="2336040"/>
          </a:xfrm>
          <a:prstGeom prst="rect">
            <a:avLst/>
          </a:prstGeom>
        </p:spPr>
        <p:txBody>
          <a:bodyPr lIns="0" tIns="0" rIns="0" bIns="0" anchor="ctr">
            <a:spAutoFit/>
          </a:bodyPr>
          <a:lstStyle/>
          <a:p>
            <a:pPr algn="ctr"/>
            <a:endParaRPr lang="hu-H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12" name="PlaceHolder 2"/>
          <p:cNvSpPr>
            <a:spLocks noGrp="1"/>
          </p:cNvSpPr>
          <p:nvPr>
            <p:ph type="body"/>
          </p:nvPr>
        </p:nvSpPr>
        <p:spPr>
          <a:xfrm>
            <a:off x="21600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13" name="PlaceHolder 3"/>
          <p:cNvSpPr>
            <a:spLocks noGrp="1"/>
          </p:cNvSpPr>
          <p:nvPr>
            <p:ph type="body"/>
          </p:nvPr>
        </p:nvSpPr>
        <p:spPr>
          <a:xfrm>
            <a:off x="4680360" y="720000"/>
            <a:ext cx="4251240" cy="570096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14" name="PlaceHolder 4"/>
          <p:cNvSpPr>
            <a:spLocks noGrp="1"/>
          </p:cNvSpPr>
          <p:nvPr>
            <p:ph type="body"/>
          </p:nvPr>
        </p:nvSpPr>
        <p:spPr>
          <a:xfrm>
            <a:off x="216000" y="369792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16" name="PlaceHolder 2"/>
          <p:cNvSpPr>
            <a:spLocks noGrp="1"/>
          </p:cNvSpPr>
          <p:nvPr>
            <p:ph type="body"/>
          </p:nvPr>
        </p:nvSpPr>
        <p:spPr>
          <a:xfrm>
            <a:off x="216000" y="720000"/>
            <a:ext cx="4251240" cy="570096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17" name="PlaceHolder 3"/>
          <p:cNvSpPr>
            <a:spLocks noGrp="1"/>
          </p:cNvSpPr>
          <p:nvPr>
            <p:ph type="body"/>
          </p:nvPr>
        </p:nvSpPr>
        <p:spPr>
          <a:xfrm>
            <a:off x="468036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18" name="PlaceHolder 4"/>
          <p:cNvSpPr>
            <a:spLocks noGrp="1"/>
          </p:cNvSpPr>
          <p:nvPr>
            <p:ph type="body"/>
          </p:nvPr>
        </p:nvSpPr>
        <p:spPr>
          <a:xfrm>
            <a:off x="4680360" y="369792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9143640" cy="503640"/>
          </a:xfrm>
          <a:prstGeom prst="rect">
            <a:avLst/>
          </a:prstGeom>
        </p:spPr>
        <p:txBody>
          <a:bodyPr lIns="0" tIns="0" rIns="0" bIns="0" anchor="ctr">
            <a:spAutoFit/>
          </a:bodyPr>
          <a:lstStyle/>
          <a:p>
            <a:endParaRPr lang="hu-HU" sz="1800" b="0" strike="noStrike" spc="-1">
              <a:solidFill>
                <a:srgbClr val="000000"/>
              </a:solidFill>
              <a:latin typeface="Calibri"/>
            </a:endParaRPr>
          </a:p>
        </p:txBody>
      </p:sp>
      <p:sp>
        <p:nvSpPr>
          <p:cNvPr id="20" name="PlaceHolder 2"/>
          <p:cNvSpPr>
            <a:spLocks noGrp="1"/>
          </p:cNvSpPr>
          <p:nvPr>
            <p:ph type="body"/>
          </p:nvPr>
        </p:nvSpPr>
        <p:spPr>
          <a:xfrm>
            <a:off x="21600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21" name="PlaceHolder 3"/>
          <p:cNvSpPr>
            <a:spLocks noGrp="1"/>
          </p:cNvSpPr>
          <p:nvPr>
            <p:ph type="body"/>
          </p:nvPr>
        </p:nvSpPr>
        <p:spPr>
          <a:xfrm>
            <a:off x="4680360" y="720000"/>
            <a:ext cx="42512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
        <p:nvSpPr>
          <p:cNvPr id="22" name="PlaceHolder 4"/>
          <p:cNvSpPr>
            <a:spLocks noGrp="1"/>
          </p:cNvSpPr>
          <p:nvPr>
            <p:ph type="body"/>
          </p:nvPr>
        </p:nvSpPr>
        <p:spPr>
          <a:xfrm>
            <a:off x="216000" y="3697920"/>
            <a:ext cx="8711640" cy="2719080"/>
          </a:xfrm>
          <a:prstGeom prst="rect">
            <a:avLst/>
          </a:prstGeom>
        </p:spPr>
        <p:txBody>
          <a:bodyPr lIns="0" tIns="0" rIns="0" bIns="0">
            <a:normAutofit/>
          </a:bodyPr>
          <a:lstStyle/>
          <a:p>
            <a:endParaRPr lang="hu-HU"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0" y="-320760"/>
            <a:ext cx="9143280" cy="1145160"/>
          </a:xfrm>
          <a:prstGeom prst="rect">
            <a:avLst/>
          </a:prstGeom>
        </p:spPr>
        <p:txBody>
          <a:bodyPr lIns="0" tIns="0" rIns="0" bIns="0" anchor="ctr">
            <a:spAutoFit/>
          </a:bodyPr>
          <a:lstStyle/>
          <a:p>
            <a:r>
              <a:rPr lang="hu-HU" sz="3200" b="0" strike="noStrike" spc="-1">
                <a:solidFill>
                  <a:srgbClr val="000000"/>
                </a:solidFill>
                <a:latin typeface="Calibri"/>
              </a:rPr>
              <a:t>Címszöveg formátumának szerkesztése</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28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0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18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18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4000"/>
          </a:xfrm>
          <a:prstGeom prst="rect">
            <a:avLst/>
          </a:prstGeom>
          <a:solidFill>
            <a:schemeClr val="accent1"/>
          </a:solidFill>
        </p:spPr>
        <p:txBody>
          <a:bodyPr vert="horz" lIns="91440" tIns="45720" rIns="91440" bIns="45720" rtlCol="0" anchor="ctr">
            <a:noAutofit/>
          </a:bodyPr>
          <a:lstStyle/>
          <a:p>
            <a:r>
              <a:rPr lang="hu-HU" dirty="0"/>
              <a:t>Mintacím szerkesztése</a:t>
            </a:r>
            <a:endParaRPr lang="en-US" dirty="0"/>
          </a:p>
        </p:txBody>
      </p:sp>
      <p:sp>
        <p:nvSpPr>
          <p:cNvPr id="3" name="Text Placeholder 2"/>
          <p:cNvSpPr>
            <a:spLocks noGrp="1"/>
          </p:cNvSpPr>
          <p:nvPr>
            <p:ph type="body" idx="1"/>
          </p:nvPr>
        </p:nvSpPr>
        <p:spPr>
          <a:xfrm>
            <a:off x="216000" y="720000"/>
            <a:ext cx="8712000" cy="5701236"/>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0" y="6640412"/>
            <a:ext cx="2057400" cy="217587"/>
          </a:xfrm>
          <a:prstGeom prst="rect">
            <a:avLst/>
          </a:prstGeom>
          <a:solidFill>
            <a:schemeClr val="accent2"/>
          </a:solidFill>
        </p:spPr>
        <p:txBody>
          <a:bodyPr vert="horz" lIns="91440" tIns="45720" rIns="91440" bIns="45720" rtlCol="0" anchor="ctr"/>
          <a:lstStyle>
            <a:lvl1pPr algn="l">
              <a:defRPr sz="1200" b="0">
                <a:solidFill>
                  <a:schemeClr val="bg1"/>
                </a:solidFill>
                <a:latin typeface="+mn-lt"/>
              </a:defRPr>
            </a:lvl1pPr>
          </a:lstStyle>
          <a:p>
            <a:r>
              <a:rPr lang="en-US" smtClean="0"/>
              <a:t>2023 Spring</a:t>
            </a:r>
            <a:endParaRPr lang="hu-HU" dirty="0"/>
          </a:p>
        </p:txBody>
      </p:sp>
      <p:sp>
        <p:nvSpPr>
          <p:cNvPr id="5" name="Footer Placeholder 4"/>
          <p:cNvSpPr>
            <a:spLocks noGrp="1"/>
          </p:cNvSpPr>
          <p:nvPr>
            <p:ph type="ftr" sz="quarter" idx="3"/>
          </p:nvPr>
        </p:nvSpPr>
        <p:spPr>
          <a:xfrm>
            <a:off x="2057400" y="6637236"/>
            <a:ext cx="5029200" cy="220764"/>
          </a:xfrm>
          <a:prstGeom prst="rect">
            <a:avLst/>
          </a:prstGeom>
          <a:solidFill>
            <a:schemeClr val="accent2"/>
          </a:solidFill>
        </p:spPr>
        <p:txBody>
          <a:bodyPr vert="horz" lIns="91440" tIns="45720" rIns="91440" bIns="45720" rtlCol="0" anchor="ctr"/>
          <a:lstStyle>
            <a:lvl1pPr algn="ctr">
              <a:defRPr sz="1200" b="0">
                <a:solidFill>
                  <a:schemeClr val="bg1"/>
                </a:solidFill>
                <a:latin typeface="+mn-lt"/>
              </a:defRPr>
            </a:lvl1pPr>
          </a:lstStyle>
          <a:p>
            <a:r>
              <a:rPr lang="hu-HU"/>
              <a:t>MSc DB lab</a:t>
            </a:r>
            <a:endParaRPr lang="hu-HU" dirty="0"/>
          </a:p>
        </p:txBody>
      </p:sp>
      <p:sp>
        <p:nvSpPr>
          <p:cNvPr id="6" name="Slide Number Placeholder 5"/>
          <p:cNvSpPr>
            <a:spLocks noGrp="1"/>
          </p:cNvSpPr>
          <p:nvPr>
            <p:ph type="sldNum" sz="quarter" idx="4"/>
          </p:nvPr>
        </p:nvSpPr>
        <p:spPr>
          <a:xfrm>
            <a:off x="7086600" y="6640412"/>
            <a:ext cx="2057400" cy="217588"/>
          </a:xfrm>
          <a:prstGeom prst="rect">
            <a:avLst/>
          </a:prstGeom>
          <a:solidFill>
            <a:schemeClr val="accent2"/>
          </a:solidFill>
        </p:spPr>
        <p:txBody>
          <a:bodyPr vert="horz" lIns="91440" tIns="45720" rIns="91440" bIns="45720" rtlCol="0" anchor="ctr"/>
          <a:lstStyle>
            <a:lvl1pPr algn="r">
              <a:defRPr sz="1200" b="0">
                <a:solidFill>
                  <a:schemeClr val="bg1"/>
                </a:solidFill>
                <a:latin typeface="+mn-lt"/>
              </a:defRPr>
            </a:lvl1pPr>
          </a:lstStyle>
          <a:p>
            <a:fld id="{21C50998-4C3C-4A4C-AA44-750EC56F4A58}" type="slidenum">
              <a:rPr lang="hu-HU" smtClean="0"/>
              <a:pPr/>
              <a:t>‹#›</a:t>
            </a:fld>
            <a:endParaRPr lang="hu-HU"/>
          </a:p>
        </p:txBody>
      </p:sp>
    </p:spTree>
    <p:extLst>
      <p:ext uri="{BB962C8B-B14F-4D97-AF65-F5344CB8AC3E}">
        <p14:creationId xmlns:p14="http://schemas.microsoft.com/office/powerpoint/2010/main" val="15925891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https://www.oracle.com/technetwork/database/bi-datawarehousing/twp-explain-the-explain-plan-052011-393674.pdf" TargetMode="External"/><Relationship Id="rId2" Type="http://schemas.openxmlformats.org/officeDocument/2006/relationships/hyperlink" Target="https://docs.oracle.com/database/121/TGSQL/toc.htm"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7.xml"/><Relationship Id="rId5" Type="http://schemas.openxmlformats.org/officeDocument/2006/relationships/hyperlink" Target="https://docs.oracle.com/database/121/TGSQL/glossary.htm#GUID-ED2009D8-C205-4CBA-85A7-BAC6595F65BF" TargetMode="External"/><Relationship Id="rId4" Type="http://schemas.openxmlformats.org/officeDocument/2006/relationships/hyperlink" Target="https://docs.oracle.com/database/121/TGSQL/glossary.htm#GUID-7146EF84-8E64-4B16-B936-BD75D6F98CD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85800" y="1122480"/>
            <a:ext cx="7771680" cy="2386800"/>
          </a:xfrm>
          <a:prstGeom prst="rect">
            <a:avLst/>
          </a:prstGeom>
          <a:solidFill>
            <a:srgbClr val="479BCA"/>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hu-HU" sz="6000" b="0" strike="noStrike" spc="-1" dirty="0" err="1">
                <a:solidFill>
                  <a:srgbClr val="FFFFFF"/>
                </a:solidFill>
                <a:latin typeface="Calibri Light"/>
              </a:rPr>
              <a:t>Lab</a:t>
            </a:r>
            <a:r>
              <a:rPr lang="hu-HU" sz="6000" b="0" strike="noStrike" spc="-1" dirty="0">
                <a:solidFill>
                  <a:srgbClr val="FFFFFF"/>
                </a:solidFill>
                <a:latin typeface="Calibri Light"/>
              </a:rPr>
              <a:t> 3</a:t>
            </a:r>
            <a:endParaRPr lang="hu-HU" sz="6000" b="0" strike="noStrike" spc="-1" dirty="0">
              <a:latin typeface="Arial"/>
            </a:endParaRPr>
          </a:p>
        </p:txBody>
      </p:sp>
      <p:sp>
        <p:nvSpPr>
          <p:cNvPr id="127" name="CustomShape 2"/>
          <p:cNvSpPr/>
          <p:nvPr/>
        </p:nvSpPr>
        <p:spPr>
          <a:xfrm>
            <a:off x="1143000" y="3602160"/>
            <a:ext cx="6857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pPr>
            <a:r>
              <a:rPr lang="hu-HU" sz="3600" b="0" strike="noStrike" spc="-1" dirty="0">
                <a:solidFill>
                  <a:srgbClr val="000000"/>
                </a:solidFill>
                <a:latin typeface="Calibri"/>
              </a:rPr>
              <a:t>2022/23/2</a:t>
            </a:r>
            <a:endParaRPr lang="hu-HU" sz="3600" b="0" strike="noStrike" spc="-1" dirty="0">
              <a:latin typeface="Arial"/>
            </a:endParaRPr>
          </a:p>
          <a:p>
            <a:pPr algn="ctr">
              <a:lnSpc>
                <a:spcPct val="90000"/>
              </a:lnSpc>
              <a:spcBef>
                <a:spcPts val="1001"/>
              </a:spcBef>
            </a:pPr>
            <a:r>
              <a:rPr lang="hu-HU" sz="2400" b="0" strike="noStrike" spc="-1" dirty="0">
                <a:solidFill>
                  <a:srgbClr val="000000"/>
                </a:solidFill>
                <a:latin typeface="Calibri"/>
              </a:rPr>
              <a:t>SQL </a:t>
            </a:r>
            <a:r>
              <a:rPr lang="hu-HU" sz="2400" b="0" strike="noStrike" spc="-1" dirty="0" err="1">
                <a:solidFill>
                  <a:srgbClr val="000000"/>
                </a:solidFill>
                <a:latin typeface="Calibri"/>
              </a:rPr>
              <a:t>Tuning</a:t>
            </a:r>
            <a:endParaRPr lang="hu-HU"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45" name="TextShape 2"/>
          <p:cNvSpPr txBox="1"/>
          <p:nvPr/>
        </p:nvSpPr>
        <p:spPr>
          <a:xfrm>
            <a:off x="216000" y="720000"/>
            <a:ext cx="8711640" cy="5700960"/>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range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department_id</a:t>
            </a:r>
            <a:r>
              <a:rPr kumimoji="0" lang="hu-HU" sz="2800" b="0" i="0" u="none" strike="noStrike" kern="1200" cap="none" spc="-1" normalizeH="0" baseline="0" noProof="0" dirty="0">
                <a:ln>
                  <a:noFill/>
                </a:ln>
                <a:solidFill>
                  <a:srgbClr val="000000"/>
                </a:solidFill>
                <a:effectLst/>
                <a:uLnTx/>
                <a:uFillTx/>
                <a:latin typeface="Consolas"/>
                <a:ea typeface="+mn-ea"/>
                <a:cs typeface="+mn-cs"/>
              </a:rPr>
              <a:t> = 20;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department_id</a:t>
            </a:r>
            <a:r>
              <a:rPr kumimoji="0" lang="hu-HU" sz="2800" b="0" i="0" u="none" strike="noStrike" kern="1200" cap="none" spc="-1" normalizeH="0" baseline="0" noProof="0" dirty="0">
                <a:ln>
                  <a:noFill/>
                </a:ln>
                <a:solidFill>
                  <a:srgbClr val="000000"/>
                </a:solidFill>
                <a:effectLst/>
                <a:uLnTx/>
                <a:uFillTx/>
                <a:latin typeface="Consolas"/>
                <a:ea typeface="+mn-ea"/>
                <a:cs typeface="+mn-cs"/>
              </a:rPr>
              <a:t>=20 AND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salary</a:t>
            </a:r>
            <a:r>
              <a:rPr kumimoji="0" lang="hu-HU" sz="2800" b="0" i="0" u="none" strike="noStrike" kern="1200" cap="none" spc="-1" normalizeH="0" baseline="0" noProof="0" dirty="0">
                <a:ln>
                  <a:noFill/>
                </a:ln>
                <a:solidFill>
                  <a:srgbClr val="000000"/>
                </a:solidFill>
                <a:effectLst/>
                <a:uLnTx/>
                <a:uFillTx/>
                <a:latin typeface="Consolas"/>
                <a:ea typeface="+mn-ea"/>
                <a:cs typeface="+mn-cs"/>
              </a:rPr>
              <a:t>&gt;1000;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department_id</a:t>
            </a:r>
            <a:r>
              <a:rPr kumimoji="0" lang="hu-HU" sz="2800" b="0" i="0" u="none" strike="noStrike" kern="1200" cap="none" spc="-1" normalizeH="0" baseline="0" noProof="0" dirty="0">
                <a:ln>
                  <a:noFill/>
                </a:ln>
                <a:solidFill>
                  <a:srgbClr val="000000"/>
                </a:solidFill>
                <a:effectLst/>
                <a:uLnTx/>
                <a:uFillTx/>
                <a:latin typeface="Consolas"/>
                <a:ea typeface="+mn-ea"/>
                <a:cs typeface="+mn-cs"/>
              </a:rPr>
              <a:t>&gt;=20;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4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832655-35B3-4CA0-B0A7-DD49859F02A6}"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3280640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40" name="TextShape 2"/>
          <p:cNvSpPr txBox="1"/>
          <p:nvPr/>
        </p:nvSpPr>
        <p:spPr>
          <a:xfrm>
            <a:off x="216000" y="720000"/>
            <a:ext cx="8711640" cy="5700960"/>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full</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job</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De! </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Consolas"/>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Consolas"/>
                <a:cs typeface="+mn-cs"/>
              </a:rPr>
              <a:t>department</a:t>
            </a:r>
            <a:r>
              <a:rPr kumimoji="0" lang="hu-HU" sz="2800" b="0" i="0" u="none" strike="noStrike" kern="1200" cap="none" spc="-1" normalizeH="0" baseline="0" noProof="0" dirty="0">
                <a:ln>
                  <a:noFill/>
                </a:ln>
                <a:solidFill>
                  <a:srgbClr val="000000"/>
                </a:solidFill>
                <a:effectLst/>
                <a:uLnTx/>
                <a:uFillTx/>
                <a:latin typeface="Consolas"/>
                <a:ea typeface="Consolas"/>
                <a:cs typeface="+mn-cs"/>
              </a:rPr>
              <a:t>_</a:t>
            </a:r>
            <a:r>
              <a:rPr kumimoji="0" lang="hu-HU" sz="2800" b="0" i="0" u="none" strike="noStrike" kern="1200" cap="none" spc="-1" normalizeH="0" baseline="0" noProof="0" dirty="0" err="1">
                <a:ln>
                  <a:noFill/>
                </a:ln>
                <a:solidFill>
                  <a:srgbClr val="000000"/>
                </a:solidFill>
                <a:effectLst/>
                <a:uLnTx/>
                <a:uFillTx/>
                <a:latin typeface="Consolas"/>
                <a:ea typeface="Consolas"/>
                <a:cs typeface="+mn-cs"/>
              </a:rPr>
              <a:t>id</a:t>
            </a:r>
            <a:r>
              <a:rPr kumimoji="0" lang="hu-HU" sz="2800" b="0" i="0" u="none" strike="noStrike" kern="1200" cap="none" spc="-1" normalizeH="0" baseline="0" noProof="0" dirty="0">
                <a:ln>
                  <a:noFill/>
                </a:ln>
                <a:solidFill>
                  <a:srgbClr val="000000"/>
                </a:solidFill>
                <a:effectLst/>
                <a:uLnTx/>
                <a:uFillTx/>
                <a:latin typeface="Consolas"/>
                <a:ea typeface="Consolas"/>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Consolas"/>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Consolas"/>
                <a:cs typeface="+mn-cs"/>
              </a:rPr>
              <a:t>;</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200" b="0" i="0" u="none" strike="noStrike" kern="1200" cap="none" spc="-1" normalizeH="0" baseline="0" noProof="0" dirty="0">
                <a:ln>
                  <a:noFill/>
                </a:ln>
                <a:solidFill>
                  <a:srgbClr val="000000"/>
                </a:solidFill>
                <a:effectLst/>
                <a:uLnTx/>
                <a:uFillTx/>
                <a:latin typeface="Calibri"/>
                <a:ea typeface="+mn-ea"/>
                <a:cs typeface="+mn-cs"/>
              </a:rPr>
              <a:t>--</a:t>
            </a:r>
            <a:r>
              <a:rPr kumimoji="0" lang="en-US" sz="2200" b="0" i="0" u="none" strike="noStrike" kern="1200" cap="none" spc="-1" normalizeH="0" baseline="0" noProof="0" dirty="0">
                <a:ln>
                  <a:noFill/>
                </a:ln>
                <a:solidFill>
                  <a:srgbClr val="000000"/>
                </a:solidFill>
                <a:effectLst/>
                <a:uLnTx/>
                <a:uFillTx/>
                <a:latin typeface="Calibri" panose="020F0502020204030204"/>
                <a:ea typeface="+mn-ea"/>
                <a:cs typeface="+mn-cs"/>
              </a:rPr>
              <a:t> Why is the latter not an index scan when there is an index for </a:t>
            </a:r>
            <a:r>
              <a:rPr kumimoji="0" lang="en-US" sz="2200" b="0" i="0" u="none" strike="noStrike" kern="1200" cap="none" spc="-1" normalizeH="0" baseline="0" noProof="0" dirty="0" err="1">
                <a:ln>
                  <a:noFill/>
                </a:ln>
                <a:solidFill>
                  <a:srgbClr val="000000"/>
                </a:solidFill>
                <a:effectLst/>
                <a:uLnTx/>
                <a:uFillTx/>
                <a:latin typeface="Calibri" panose="020F0502020204030204"/>
                <a:ea typeface="+mn-ea"/>
                <a:cs typeface="+mn-cs"/>
              </a:rPr>
              <a:t>department_id</a:t>
            </a:r>
            <a:r>
              <a:rPr kumimoji="0" lang="en-US" sz="2200" b="0" i="0" u="none" strike="noStrike" kern="1200" cap="none" spc="-1" normalizeH="0" baseline="0" noProof="0" dirty="0">
                <a:ln>
                  <a:noFill/>
                </a:ln>
                <a:solidFill>
                  <a:srgbClr val="000000"/>
                </a:solidFill>
                <a:effectLst/>
                <a:uLnTx/>
                <a:uFillTx/>
                <a:latin typeface="Calibri" panose="020F0502020204030204"/>
                <a:ea typeface="+mn-ea"/>
                <a:cs typeface="+mn-cs"/>
              </a:rPr>
              <a:t>?</a:t>
            </a:r>
            <a:r>
              <a:rPr kumimoji="0" lang="hu-HU" sz="2200" b="0" i="0" u="none" strike="noStrike" kern="1200" cap="none" spc="-1" normalizeH="0" baseline="0" noProof="0" dirty="0">
                <a:ln>
                  <a:noFill/>
                </a:ln>
                <a:solidFill>
                  <a:srgbClr val="000000"/>
                </a:solidFill>
                <a:effectLst/>
                <a:uLnTx/>
                <a:uFillTx/>
                <a:latin typeface="Calibri" panose="020F0502020204030204"/>
                <a:ea typeface="+mn-ea"/>
                <a:cs typeface="+mn-cs"/>
              </a:rPr>
              <a:t> </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COUNT(*)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4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6C1692-DEE0-4615-B4AA-B053C81BA97F}"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9764835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40" name="TextShape 2"/>
          <p:cNvSpPr txBox="1"/>
          <p:nvPr/>
        </p:nvSpPr>
        <p:spPr>
          <a:xfrm>
            <a:off x="216000" y="720000"/>
            <a:ext cx="8711640" cy="5700960"/>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full</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2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--We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don’t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need</a:t>
            </a:r>
            <a:r>
              <a:rPr kumimoji="0" lang="hu-HU" sz="2800" b="0" i="0" u="none" strike="noStrike" kern="1200" cap="none" spc="-1" normalizeH="0" baseline="0" noProof="0" dirty="0">
                <a:ln>
                  <a:noFill/>
                </a:ln>
                <a:solidFill>
                  <a:srgbClr val="000000"/>
                </a:solidFill>
                <a:effectLst/>
                <a:uLnTx/>
                <a:uFillTx/>
                <a:latin typeface="Calibri"/>
                <a:ea typeface="+mn-ea"/>
                <a:cs typeface="+mn-cs"/>
              </a:rPr>
              <a:t> an extra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ordering</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ORDER BY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DESC;</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COUNT(</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department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BUT! </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1" i="0" u="none" strike="noStrike" kern="1200" cap="none" spc="-1" normalizeH="0" baseline="0" noProof="0" dirty="0">
                <a:ln>
                  <a:noFill/>
                </a:ln>
                <a:solidFill>
                  <a:srgbClr val="000000"/>
                </a:solidFill>
                <a:effectLst/>
                <a:uLnTx/>
                <a:uFillTx/>
                <a:latin typeface="Consolas"/>
                <a:ea typeface="+mn-ea"/>
                <a:cs typeface="+mn-cs"/>
              </a:rPr>
              <a:t>MIN</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department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Study</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the</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value</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of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Cardinality</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4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4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6C1692-DEE0-4615-B4AA-B053C81BA97F}"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42524923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50" name="TextShape 2"/>
          <p:cNvSpPr txBox="1"/>
          <p:nvPr/>
        </p:nvSpPr>
        <p:spPr>
          <a:xfrm>
            <a:off x="107504" y="735120"/>
            <a:ext cx="9036136" cy="5646208"/>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fast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full</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6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employee</a:t>
            </a:r>
            <a:r>
              <a:rPr kumimoji="0" lang="hu-HU" sz="2600" b="0" i="0" u="none" strike="noStrike" kern="1200" cap="none" spc="-1" normalizeH="0" baseline="0" noProof="0" dirty="0">
                <a:ln>
                  <a:noFill/>
                </a:ln>
                <a:solidFill>
                  <a:srgbClr val="000000"/>
                </a:solidFill>
                <a:effectLst/>
                <a:uLnTx/>
                <a:uFillTx/>
                <a:latin typeface="Consolas"/>
                <a:ea typeface="+mn-ea"/>
                <a:cs typeface="+mn-cs"/>
              </a:rPr>
              <a:t>_</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600" b="0" i="0" u="none" strike="noStrike" kern="1200" cap="none" spc="-1" normalizeH="0" baseline="0" noProof="0" dirty="0">
                <a:ln>
                  <a:noFill/>
                </a:ln>
                <a:solidFill>
                  <a:srgbClr val="000000"/>
                </a:solidFill>
                <a:effectLst/>
                <a:uLnTx/>
                <a:uFillTx/>
                <a:latin typeface="Consolas"/>
                <a:ea typeface="+mn-ea"/>
                <a:cs typeface="+mn-cs"/>
              </a:rPr>
              <a:t>, </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job</a:t>
            </a:r>
            <a:r>
              <a:rPr kumimoji="0" lang="hu-HU" sz="2600" b="0" i="0" u="none" strike="noStrike" kern="1200" cap="none" spc="-1" normalizeH="0" baseline="0" noProof="0" dirty="0">
                <a:ln>
                  <a:noFill/>
                </a:ln>
                <a:solidFill>
                  <a:srgbClr val="000000"/>
                </a:solidFill>
                <a:effectLst/>
                <a:uLnTx/>
                <a:uFillTx/>
                <a:latin typeface="Consolas"/>
                <a:ea typeface="+mn-ea"/>
                <a:cs typeface="+mn-cs"/>
              </a:rPr>
              <a:t>_</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id</a:t>
            </a:r>
            <a:endParaRPr kumimoji="0" lang="hu-HU" sz="26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600" b="0" i="0" u="none" strike="noStrike" kern="1200" cap="none" spc="-1" normalizeH="0" baseline="0" noProof="0" dirty="0">
                <a:ln>
                  <a:noFill/>
                </a:ln>
                <a:solidFill>
                  <a:srgbClr val="000000"/>
                </a:solidFill>
                <a:effectLst/>
                <a:uLnTx/>
                <a:uFillTx/>
                <a:latin typeface="Consolas"/>
                <a:ea typeface="+mn-ea"/>
                <a:cs typeface="+mn-cs"/>
              </a:rPr>
              <a:t>FROM </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6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6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600" b="0" i="0" u="none" strike="noStrike" kern="1200" cap="none" spc="-1" normalizeH="0" baseline="0" noProof="0" dirty="0">
                <a:ln>
                  <a:noFill/>
                </a:ln>
                <a:solidFill>
                  <a:srgbClr val="000000"/>
                </a:solidFill>
                <a:effectLst/>
                <a:uLnTx/>
                <a:uFillTx/>
                <a:latin typeface="Consolas"/>
                <a:ea typeface="+mn-ea"/>
                <a:cs typeface="+mn-cs"/>
              </a:rPr>
              <a:t>SELECT /*+ INDEX_FFS(</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departments</a:t>
            </a:r>
            <a:r>
              <a:rPr kumimoji="0" lang="hu-HU" sz="2600" b="0" i="0" u="none" strike="noStrike" kern="1200" cap="none" spc="-1" normalizeH="0" baseline="0" noProof="0" dirty="0">
                <a:ln>
                  <a:noFill/>
                </a:ln>
                <a:solidFill>
                  <a:srgbClr val="000000"/>
                </a:solidFill>
                <a:effectLst/>
                <a:uLnTx/>
                <a:uFillTx/>
                <a:latin typeface="Consolas"/>
                <a:ea typeface="+mn-ea"/>
                <a:cs typeface="+mn-cs"/>
              </a:rPr>
              <a:t> </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dept</a:t>
            </a:r>
            <a:r>
              <a:rPr kumimoji="0" lang="hu-HU" sz="2600" b="0" i="0" u="none" strike="noStrike" kern="1200" cap="none" spc="-1" normalizeH="0" baseline="0" noProof="0" dirty="0">
                <a:ln>
                  <a:noFill/>
                </a:ln>
                <a:solidFill>
                  <a:srgbClr val="000000"/>
                </a:solidFill>
                <a:effectLst/>
                <a:uLnTx/>
                <a:uFillTx/>
                <a:latin typeface="Consolas"/>
                <a:ea typeface="+mn-ea"/>
                <a:cs typeface="+mn-cs"/>
              </a:rPr>
              <a:t>_</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id</a:t>
            </a:r>
            <a:r>
              <a:rPr kumimoji="0" lang="hu-HU" sz="2600" b="0" i="0" u="none" strike="noStrike" kern="1200" cap="none" spc="-1" normalizeH="0" baseline="0" noProof="0" dirty="0">
                <a:ln>
                  <a:noFill/>
                </a:ln>
                <a:solidFill>
                  <a:srgbClr val="000000"/>
                </a:solidFill>
                <a:effectLst/>
                <a:uLnTx/>
                <a:uFillTx/>
                <a:latin typeface="Consolas"/>
                <a:ea typeface="+mn-ea"/>
                <a:cs typeface="+mn-cs"/>
              </a:rPr>
              <a:t>_</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pk</a:t>
            </a:r>
            <a:r>
              <a:rPr kumimoji="0" lang="hu-HU" sz="2600" b="0" i="0" u="none" strike="noStrike" kern="1200" cap="none" spc="-1" normalizeH="0" baseline="0" noProof="0" dirty="0">
                <a:ln>
                  <a:noFill/>
                </a:ln>
                <a:solidFill>
                  <a:srgbClr val="000000"/>
                </a:solidFill>
                <a:effectLst/>
                <a:uLnTx/>
                <a:uFillTx/>
                <a:latin typeface="Consolas"/>
                <a:ea typeface="+mn-ea"/>
                <a:cs typeface="+mn-cs"/>
              </a:rPr>
              <a:t>) */</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600" b="0" i="0" u="none" strike="noStrike" kern="1200" cap="none" spc="-1" normalizeH="0" baseline="0" noProof="0" dirty="0">
                <a:ln>
                  <a:noFill/>
                </a:ln>
                <a:solidFill>
                  <a:srgbClr val="000000"/>
                </a:solidFill>
                <a:effectLst/>
                <a:uLnTx/>
                <a:uFillTx/>
                <a:latin typeface="Consolas"/>
                <a:ea typeface="+mn-ea"/>
                <a:cs typeface="+mn-cs"/>
              </a:rPr>
              <a:t>	COUNT(*) </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600" b="0" i="0" u="none" strike="noStrike" kern="1200" cap="none" spc="-1" normalizeH="0" baseline="0" noProof="0" dirty="0">
                <a:ln>
                  <a:noFill/>
                </a:ln>
                <a:solidFill>
                  <a:srgbClr val="000000"/>
                </a:solidFill>
                <a:effectLst/>
                <a:uLnTx/>
                <a:uFillTx/>
                <a:latin typeface="Consolas"/>
                <a:ea typeface="+mn-ea"/>
                <a:cs typeface="+mn-cs"/>
              </a:rPr>
              <a:t>FROM </a:t>
            </a:r>
            <a:r>
              <a:rPr kumimoji="0" lang="hu-HU" sz="2600" b="0" i="0" u="none" strike="noStrike" kern="1200" cap="none" spc="-1" normalizeH="0" baseline="0" noProof="0" dirty="0" err="1">
                <a:ln>
                  <a:noFill/>
                </a:ln>
                <a:solidFill>
                  <a:srgbClr val="000000"/>
                </a:solidFill>
                <a:effectLst/>
                <a:uLnTx/>
                <a:uFillTx/>
                <a:latin typeface="Consolas"/>
                <a:ea typeface="+mn-ea"/>
                <a:cs typeface="+mn-cs"/>
              </a:rPr>
              <a:t>departments</a:t>
            </a:r>
            <a:r>
              <a:rPr kumimoji="0" lang="hu-HU" sz="2600" b="0" i="0" u="none" strike="noStrike" kern="1200" cap="none" spc="-1"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5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968338-B2D0-431E-BC32-39AD326E36D1}"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24807907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50" name="TextShape 2"/>
          <p:cNvSpPr txBox="1"/>
          <p:nvPr/>
        </p:nvSpPr>
        <p:spPr>
          <a:xfrm>
            <a:off x="107504" y="735120"/>
            <a:ext cx="9036136" cy="5646208"/>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skip</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en-US"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a:ln>
                  <a:noFill/>
                </a:ln>
                <a:solidFill>
                  <a:srgbClr val="000000"/>
                </a:solidFill>
                <a:effectLst/>
                <a:uLnTx/>
                <a:uFillTx/>
                <a:latin typeface="Consolas"/>
                <a:ea typeface="+mn-ea"/>
                <a:cs typeface="+mn-cs"/>
              </a:rPr>
              <a:t>start_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date</a:t>
            </a:r>
            <a:r>
              <a:rPr kumimoji="0" lang="en-US" sz="2800" b="0" i="0" u="none" strike="noStrike" kern="1200" cap="none" spc="-1" normalizeH="0" baseline="0" noProof="0" dirty="0">
                <a:ln>
                  <a:noFill/>
                </a:ln>
                <a:solidFill>
                  <a:srgbClr val="000000"/>
                </a:solidFill>
                <a:effectLst/>
                <a:uLnTx/>
                <a:uFillTx/>
                <a:latin typeface="Consolas"/>
                <a:ea typeface="+mn-ea"/>
                <a:cs typeface="+mn-cs"/>
              </a:rPr>
              <a:t> </a:t>
            </a: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800" b="0" i="0" u="none" strike="noStrike" kern="1200" cap="none" spc="-1" normalizeH="0" baseline="0" noProof="0" dirty="0">
                <a:ln>
                  <a:noFill/>
                </a:ln>
                <a:solidFill>
                  <a:srgbClr val="000000"/>
                </a:solidFill>
                <a:effectLst/>
                <a:uLnTx/>
                <a:uFillTx/>
                <a:latin typeface="Consolas"/>
                <a:ea typeface="+mn-ea"/>
                <a:cs typeface="+mn-cs"/>
              </a:rPr>
              <a:t>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job</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history</a:t>
            </a: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a:ln>
                  <a:noFill/>
                </a:ln>
                <a:solidFill>
                  <a:srgbClr val="000000"/>
                </a:solidFill>
                <a:effectLst/>
                <a:uLnTx/>
                <a:uFillTx/>
                <a:latin typeface="Consolas"/>
                <a:ea typeface="+mn-ea"/>
                <a:cs typeface="+mn-cs"/>
              </a:rPr>
              <a:t>start_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date</a:t>
            </a:r>
            <a:r>
              <a:rPr kumimoji="0" lang="hu-HU" sz="2800" b="0" i="0" u="none" strike="noStrike" kern="1200" cap="none" spc="-1" normalizeH="0" baseline="0" noProof="0" dirty="0">
                <a:ln>
                  <a:noFill/>
                </a:ln>
                <a:solidFill>
                  <a:srgbClr val="000000"/>
                </a:solidFill>
                <a:effectLst/>
                <a:uLnTx/>
                <a:uFillTx/>
                <a:latin typeface="Consolas"/>
                <a:ea typeface="+mn-ea"/>
                <a:cs typeface="+mn-cs"/>
              </a:rPr>
              <a:t> &lt;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sysdate</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first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first_name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like</a:t>
            </a:r>
            <a:r>
              <a:rPr kumimoji="0" lang="hu-HU" sz="2800" b="0" i="0" u="none" strike="noStrike" kern="1200" cap="none" spc="-1" normalizeH="0" baseline="0" noProof="0" dirty="0">
                <a:ln>
                  <a:noFill/>
                </a:ln>
                <a:solidFill>
                  <a:srgbClr val="000000"/>
                </a:solidFill>
                <a:effectLst/>
                <a:uLnTx/>
                <a:uFillTx/>
                <a:latin typeface="Consolas"/>
                <a:ea typeface="+mn-ea"/>
                <a:cs typeface="+mn-cs"/>
              </a:rPr>
              <a:t> 'A%';</a:t>
            </a:r>
          </a:p>
          <a:p>
            <a:pPr marL="82440" marR="0" lvl="0" indent="0" algn="l" defTabSz="914400" rtl="0" eaLnBrk="1" fontAlgn="auto" latinLnBrk="0" hangingPunct="1">
              <a:lnSpc>
                <a:spcPct val="90000"/>
              </a:lnSpc>
              <a:spcBef>
                <a:spcPts val="1001"/>
              </a:spcBef>
              <a:spcAft>
                <a:spcPts val="0"/>
              </a:spcAft>
              <a:buClrTx/>
              <a:buSzTx/>
              <a:buFontTx/>
              <a:buNone/>
              <a:tabLst/>
              <a:defRPr/>
            </a:pPr>
            <a:r>
              <a:rPr lang="hu-HU" sz="2800" spc="-1" dirty="0">
                <a:solidFill>
                  <a:srgbClr val="000000"/>
                </a:solidFill>
                <a:latin typeface="Consolas"/>
              </a:rPr>
              <a:t>	BUT!</a:t>
            </a:r>
          </a:p>
          <a:p>
            <a:pPr marL="82440">
              <a:lnSpc>
                <a:spcPct val="90000"/>
              </a:lnSpc>
              <a:spcBef>
                <a:spcPts val="1001"/>
              </a:spcBef>
              <a:defRPr/>
            </a:pPr>
            <a:r>
              <a:rPr lang="en-US" sz="2800" spc="-1" dirty="0">
                <a:solidFill>
                  <a:srgbClr val="000000"/>
                </a:solidFill>
                <a:latin typeface="Consolas"/>
              </a:rPr>
              <a:t>SELECT </a:t>
            </a:r>
            <a:r>
              <a:rPr lang="en-US" sz="2800" spc="-1" dirty="0" err="1">
                <a:solidFill>
                  <a:srgbClr val="000000"/>
                </a:solidFill>
                <a:latin typeface="Consolas"/>
              </a:rPr>
              <a:t>first_name</a:t>
            </a:r>
            <a:r>
              <a:rPr lang="en-US" sz="2800" spc="-1" dirty="0">
                <a:solidFill>
                  <a:srgbClr val="000000"/>
                </a:solidFill>
                <a:latin typeface="Consolas"/>
              </a:rPr>
              <a:t> </a:t>
            </a:r>
            <a:r>
              <a:rPr lang="en-US" sz="2800" dirty="0"/>
              <a:t/>
            </a:r>
            <a:br>
              <a:rPr lang="en-US" sz="2800" dirty="0"/>
            </a:br>
            <a:r>
              <a:rPr lang="en-US" sz="2800" spc="-1" dirty="0">
                <a:solidFill>
                  <a:srgbClr val="000000"/>
                </a:solidFill>
                <a:latin typeface="Consolas"/>
              </a:rPr>
              <a:t>FROM employees </a:t>
            </a:r>
            <a:r>
              <a:rPr lang="en-US" sz="2800" dirty="0"/>
              <a:t/>
            </a:r>
            <a:br>
              <a:rPr lang="en-US" sz="2800" dirty="0"/>
            </a:br>
            <a:r>
              <a:rPr lang="en-US" sz="2800" spc="-1" dirty="0">
                <a:solidFill>
                  <a:srgbClr val="000000"/>
                </a:solidFill>
                <a:latin typeface="Consolas"/>
              </a:rPr>
              <a:t>WHERE </a:t>
            </a:r>
            <a:r>
              <a:rPr lang="en-US" sz="2800" spc="-1" dirty="0" err="1">
                <a:solidFill>
                  <a:srgbClr val="000000"/>
                </a:solidFill>
                <a:latin typeface="Consolas"/>
              </a:rPr>
              <a:t>first_name</a:t>
            </a:r>
            <a:r>
              <a:rPr lang="en-US" sz="2800" spc="-1" dirty="0">
                <a:solidFill>
                  <a:srgbClr val="000000"/>
                </a:solidFill>
                <a:latin typeface="Consolas"/>
              </a:rPr>
              <a:t> like '%</a:t>
            </a:r>
            <a:r>
              <a:rPr lang="hu-HU" sz="2800" spc="-1" dirty="0">
                <a:solidFill>
                  <a:srgbClr val="000000"/>
                </a:solidFill>
                <a:latin typeface="Consolas"/>
              </a:rPr>
              <a:t>a</a:t>
            </a:r>
            <a:r>
              <a:rPr lang="en-US" sz="2800" spc="-1" dirty="0">
                <a:solidFill>
                  <a:srgbClr val="000000"/>
                </a:solidFill>
                <a:latin typeface="Consolas"/>
              </a:rPr>
              <a:t>';</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5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968338-B2D0-431E-BC32-39AD326E36D1}"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4451007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55" name="TextShape 2"/>
          <p:cNvSpPr txBox="1"/>
          <p:nvPr/>
        </p:nvSpPr>
        <p:spPr>
          <a:xfrm>
            <a:off x="216000" y="720000"/>
            <a:ext cx="8928000" cy="5700960"/>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join</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en-US"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id</a:t>
            </a:r>
            <a:r>
              <a:rPr kumimoji="0" lang="en-US" sz="2800" b="0" i="0" u="none" strike="noStrike" kern="1200" cap="none" spc="-1" normalizeH="0" baseline="0" noProof="0" dirty="0">
                <a:ln>
                  <a:noFill/>
                </a:ln>
                <a:solidFill>
                  <a:srgbClr val="000000"/>
                </a:solidFill>
                <a:effectLst/>
                <a:uLnTx/>
                <a:uFillTx/>
                <a:latin typeface="Consolas"/>
                <a:ea typeface="+mn-ea"/>
                <a:cs typeface="+mn-cs"/>
              </a:rPr>
              <a:t>, email </a:t>
            </a: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800" b="0" i="0" u="none" strike="noStrike" kern="1200" cap="none" spc="-1" normalizeH="0" baseline="0" noProof="0" dirty="0">
                <a:ln>
                  <a:noFill/>
                </a:ln>
                <a:solidFill>
                  <a:srgbClr val="000000"/>
                </a:solidFill>
                <a:effectLst/>
                <a:uLnTx/>
                <a:uFillTx/>
                <a:latin typeface="Consolas"/>
                <a:ea typeface="+mn-ea"/>
                <a:cs typeface="+mn-cs"/>
              </a:rPr>
              <a:t>FROM employees</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en-US" sz="2800" b="0" i="0" u="none" strike="noStrike" kern="1200" cap="none" spc="-1" normalizeH="0" baseline="0" noProof="0" dirty="0">
                <a:ln>
                  <a:noFill/>
                </a:ln>
                <a:solidFill>
                  <a:srgbClr val="000000"/>
                </a:solidFill>
                <a:effectLst/>
                <a:uLnTx/>
                <a:uFillTx/>
                <a:latin typeface="Consolas"/>
                <a:ea typeface="+mn-ea"/>
                <a:cs typeface="+mn-cs"/>
              </a:rPr>
              <a:t>SELECT </a:t>
            </a:r>
            <a:r>
              <a:rPr kumimoji="0" lang="en-US" sz="2800" b="0" i="0" u="none" strike="noStrike" kern="1200" cap="none" spc="-1" normalizeH="0" baseline="0" noProof="0" dirty="0" err="1">
                <a:ln>
                  <a:noFill/>
                </a:ln>
                <a:solidFill>
                  <a:srgbClr val="000000"/>
                </a:solidFill>
                <a:effectLst/>
                <a:uLnTx/>
                <a:uFillTx/>
                <a:latin typeface="Consolas"/>
                <a:ea typeface="+mn-ea"/>
                <a:cs typeface="+mn-cs"/>
              </a:rPr>
              <a:t>last_name</a:t>
            </a:r>
            <a:r>
              <a:rPr kumimoji="0" lang="en-US" sz="2800" b="0" i="0" u="none" strike="noStrike" kern="1200" cap="none" spc="-1" normalizeH="0" baseline="0" noProof="0" dirty="0">
                <a:ln>
                  <a:noFill/>
                </a:ln>
                <a:solidFill>
                  <a:srgbClr val="000000"/>
                </a:solidFill>
                <a:effectLst/>
                <a:uLnTx/>
                <a:uFillTx/>
                <a:latin typeface="Consolas"/>
                <a:ea typeface="+mn-ea"/>
                <a:cs typeface="+mn-cs"/>
              </a:rPr>
              <a:t>, email </a:t>
            </a: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800" b="0" i="0" u="none" strike="noStrike" kern="1200" cap="none" spc="-1" normalizeH="0" baseline="0" noProof="0" dirty="0">
                <a:ln>
                  <a:noFill/>
                </a:ln>
                <a:solidFill>
                  <a:srgbClr val="000000"/>
                </a:solidFill>
                <a:effectLst/>
                <a:uLnTx/>
                <a:uFillTx/>
                <a:latin typeface="Consolas"/>
                <a:ea typeface="+mn-ea"/>
                <a:cs typeface="+mn-cs"/>
              </a:rPr>
              <a:t>FROM employees </a:t>
            </a: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last_name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email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last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like</a:t>
            </a:r>
            <a:r>
              <a:rPr kumimoji="0" lang="hu-HU" sz="2800" b="0" i="0" u="none" strike="noStrike" kern="1200" cap="none" spc="-1" normalizeH="0" baseline="0" noProof="0" dirty="0">
                <a:ln>
                  <a:noFill/>
                </a:ln>
                <a:solidFill>
                  <a:srgbClr val="000000"/>
                </a:solidFill>
                <a:effectLst/>
                <a:uLnTx/>
                <a:uFillTx/>
                <a:latin typeface="Consolas"/>
                <a:ea typeface="+mn-ea"/>
                <a:cs typeface="+mn-cs"/>
              </a:rPr>
              <a:t> 'A%'</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r>
              <a:rPr kumimoji="0" lang="hu-HU" sz="2400" b="0" i="0" u="none" strike="noStrike" kern="1200" cap="none" spc="-1" normalizeH="0" baseline="0" noProof="0" dirty="0" err="1">
                <a:ln>
                  <a:noFill/>
                </a:ln>
                <a:solidFill>
                  <a:srgbClr val="000000"/>
                </a:solidFill>
                <a:effectLst/>
                <a:uLnTx/>
                <a:uFillTx/>
                <a:latin typeface="Calibri" panose="020F0502020204030204" pitchFamily="34" charset="0"/>
                <a:ea typeface="+mn-ea"/>
                <a:cs typeface="+mn-cs"/>
              </a:rPr>
              <a:t>We</a:t>
            </a:r>
            <a:r>
              <a:rPr kumimoji="0" lang="hu-HU" sz="24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pitchFamily="34" charset="0"/>
                <a:ea typeface="+mn-ea"/>
                <a:cs typeface="+mn-cs"/>
              </a:rPr>
              <a:t>can</a:t>
            </a:r>
            <a:r>
              <a:rPr kumimoji="0" lang="hu-HU" sz="24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pitchFamily="34" charset="0"/>
                <a:ea typeface="+mn-ea"/>
                <a:cs typeface="+mn-cs"/>
              </a:rPr>
              <a:t>force</a:t>
            </a:r>
            <a:r>
              <a:rPr kumimoji="0" lang="hu-HU" sz="24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pitchFamily="34" charset="0"/>
                <a:ea typeface="+mn-ea"/>
                <a:cs typeface="+mn-cs"/>
              </a:rPr>
              <a:t>it</a:t>
            </a:r>
            <a:r>
              <a:rPr kumimoji="0" lang="hu-HU" sz="24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pitchFamily="34" charset="0"/>
                <a:ea typeface="+mn-ea"/>
                <a:cs typeface="+mn-cs"/>
              </a:rPr>
              <a:t>with</a:t>
            </a:r>
            <a:r>
              <a:rPr kumimoji="0" lang="hu-HU" sz="2400" b="0" i="0" u="none" strike="noStrike" kern="1200" cap="none" spc="-1" normalizeH="0" baseline="0" noProof="0" dirty="0">
                <a:ln>
                  <a:noFill/>
                </a:ln>
                <a:solidFill>
                  <a:srgbClr val="000000"/>
                </a:solidFill>
                <a:effectLst/>
                <a:uLnTx/>
                <a:uFillTx/>
                <a:latin typeface="Calibri" panose="020F0502020204030204" pitchFamily="34" charset="0"/>
                <a:ea typeface="+mn-ea"/>
                <a:cs typeface="+mn-cs"/>
              </a:rPr>
              <a:t> a hint: </a:t>
            </a:r>
            <a:r>
              <a:rPr kumimoji="0" lang="hu-HU" sz="2400" b="0" i="0" u="none" strike="noStrike" kern="1200" cap="none" spc="-1" normalizeH="0" baseline="0" noProof="0" dirty="0">
                <a:ln>
                  <a:noFill/>
                </a:ln>
                <a:solidFill>
                  <a:srgbClr val="000000"/>
                </a:solidFill>
                <a:effectLst/>
                <a:uLnTx/>
                <a:uFillTx/>
                <a:latin typeface="Consolas"/>
                <a:ea typeface="+mn-ea"/>
                <a:cs typeface="+mn-cs"/>
              </a:rPr>
              <a:t> /*+ INDEX_JOIN(</a:t>
            </a:r>
            <a:r>
              <a:rPr kumimoji="0" lang="hu-HU" sz="24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400" b="0" i="0" u="none" strike="noStrike" kern="1200" cap="none" spc="-1" normalizeH="0" baseline="0" noProof="0" dirty="0">
                <a:ln>
                  <a:noFill/>
                </a:ln>
                <a:solidFill>
                  <a:srgbClr val="000000"/>
                </a:solidFill>
                <a:effectLst/>
                <a:uLnTx/>
                <a:uFillTx/>
                <a:latin typeface="Consolas"/>
                <a:ea typeface="+mn-ea"/>
                <a:cs typeface="+mn-cs"/>
              </a:rPr>
              <a:t>) */ </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5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5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B58515-D1E0-4221-B594-B1DB804D8D37}"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20157880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Practise</a:t>
            </a:r>
            <a:endParaRPr lang="hu-HU" dirty="0"/>
          </a:p>
        </p:txBody>
      </p:sp>
      <p:sp>
        <p:nvSpPr>
          <p:cNvPr id="6" name="Tartalom helye 5"/>
          <p:cNvSpPr>
            <a:spLocks noGrp="1"/>
          </p:cNvSpPr>
          <p:nvPr>
            <p:ph idx="1"/>
          </p:nvPr>
        </p:nvSpPr>
        <p:spPr/>
        <p:txBody>
          <a:bodyPr/>
          <a:lstStyle/>
          <a:p>
            <a:pPr marL="0" indent="0">
              <a:buNone/>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a:t>
            </a:r>
          </a:p>
          <a:p>
            <a:pPr marL="0" indent="0">
              <a:buNone/>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departments</a:t>
            </a:r>
            <a:r>
              <a:rPr lang="hu-HU" dirty="0">
                <a:latin typeface="Consolas" panose="020B0609020204030204" pitchFamily="49" charset="0"/>
                <a:cs typeface="Consolas" panose="020B0609020204030204" pitchFamily="49" charset="0"/>
              </a:rPr>
              <a:t>;</a:t>
            </a:r>
          </a:p>
          <a:p>
            <a:pPr marL="0" indent="0">
              <a:buNone/>
            </a:pPr>
            <a:endParaRPr lang="hu-HU" dirty="0">
              <a:latin typeface="Consolas" panose="020B0609020204030204" pitchFamily="49" charset="0"/>
              <a:cs typeface="Consolas" panose="020B0609020204030204" pitchFamily="49" charset="0"/>
            </a:endParaRPr>
          </a:p>
          <a:p>
            <a:pPr marL="0" indent="0">
              <a:buNone/>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endParaRPr lang="hu-HU" dirty="0">
              <a:latin typeface="Consolas" panose="020B0609020204030204" pitchFamily="49" charset="0"/>
              <a:cs typeface="Consolas" panose="020B0609020204030204" pitchFamily="49" charset="0"/>
            </a:endParaRPr>
          </a:p>
          <a:p>
            <a:pPr marL="0" indent="0">
              <a:buNone/>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departments</a:t>
            </a:r>
            <a:r>
              <a:rPr lang="hu-HU" dirty="0">
                <a:latin typeface="Consolas" panose="020B0609020204030204" pitchFamily="49" charset="0"/>
                <a:cs typeface="Consolas" panose="020B0609020204030204" pitchFamily="49" charset="0"/>
              </a:rPr>
              <a:t>;</a:t>
            </a:r>
          </a:p>
          <a:p>
            <a:pPr marL="0" indent="0">
              <a:buNone/>
            </a:pPr>
            <a:endParaRPr lang="hu-HU" dirty="0">
              <a:latin typeface="Consolas" panose="020B0609020204030204" pitchFamily="49" charset="0"/>
              <a:cs typeface="Consolas" panose="020B0609020204030204" pitchFamily="49" charset="0"/>
            </a:endParaRPr>
          </a:p>
          <a:p>
            <a:pPr marL="0" indent="0">
              <a:buNone/>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a:t>
            </a:r>
          </a:p>
          <a:p>
            <a:pPr marL="0" indent="0">
              <a:buNone/>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departments</a:t>
            </a:r>
            <a:endParaRPr lang="hu-HU" dirty="0">
              <a:latin typeface="Consolas" panose="020B0609020204030204" pitchFamily="49" charset="0"/>
              <a:cs typeface="Consolas" panose="020B0609020204030204" pitchFamily="49" charset="0"/>
            </a:endParaRPr>
          </a:p>
          <a:p>
            <a:pPr marL="0" indent="0">
              <a:buNone/>
            </a:pPr>
            <a:r>
              <a:rPr lang="hu-HU" dirty="0">
                <a:latin typeface="Consolas" panose="020B0609020204030204" pitchFamily="49" charset="0"/>
                <a:cs typeface="Consolas" panose="020B0609020204030204" pitchFamily="49" charset="0"/>
              </a:rPr>
              <a:t>WHERE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&gt;60;</a:t>
            </a:r>
          </a:p>
          <a:p>
            <a:pPr marL="0" indent="0">
              <a:buNone/>
            </a:pPr>
            <a:endParaRPr lang="hu-HU" dirty="0">
              <a:latin typeface="Consolas" panose="020B0609020204030204" pitchFamily="49" charset="0"/>
              <a:cs typeface="Consolas" panose="020B0609020204030204" pitchFamily="49" charset="0"/>
            </a:endParaRPr>
          </a:p>
        </p:txBody>
      </p:sp>
      <p:sp>
        <p:nvSpPr>
          <p:cNvPr id="2" name="Dátum helye 1"/>
          <p:cNvSpPr>
            <a:spLocks noGrp="1"/>
          </p:cNvSpPr>
          <p:nvPr>
            <p:ph type="dt" sz="half" idx="10"/>
          </p:nvPr>
        </p:nvSpPr>
        <p:spPr/>
        <p:txBody>
          <a:bodyPr/>
          <a:lstStyle/>
          <a:p>
            <a:pPr>
              <a:lnSpc>
                <a:spcPct val="100000"/>
              </a:lnSpc>
            </a:pPr>
            <a:r>
              <a:rPr lang="en-US" sz="1200" b="0" strike="noStrike" spc="-1" smtClean="0">
                <a:solidFill>
                  <a:srgbClr val="FFFFFF"/>
                </a:solidFill>
                <a:latin typeface="Calibri"/>
              </a:rPr>
              <a:t>2023 Spring</a:t>
            </a:r>
            <a:endParaRPr lang="hu-HU" sz="1200" b="0" strike="noStrike" spc="-1">
              <a:latin typeface="Times New Roman"/>
            </a:endParaRPr>
          </a:p>
        </p:txBody>
      </p:sp>
      <p:sp>
        <p:nvSpPr>
          <p:cNvPr id="3" name="Élőláb helye 2"/>
          <p:cNvSpPr>
            <a:spLocks noGrp="1"/>
          </p:cNvSpPr>
          <p:nvPr>
            <p:ph type="ftr" sz="quarter" idx="11"/>
          </p:nvPr>
        </p:nvSpPr>
        <p:spPr/>
        <p:txBody>
          <a:bodyPr/>
          <a:lstStyle/>
          <a:p>
            <a:pPr algn="ctr">
              <a:lnSpc>
                <a:spcPct val="100000"/>
              </a:lnSpc>
            </a:pPr>
            <a:r>
              <a:rPr lang="hu-HU" sz="1200" b="0" strike="noStrike" spc="-1" smtClean="0">
                <a:solidFill>
                  <a:srgbClr val="FFFFFF"/>
                </a:solidFill>
                <a:latin typeface="Calibri"/>
              </a:rPr>
              <a:t>MSc DB lab</a:t>
            </a:r>
            <a:endParaRPr lang="hu-HU" sz="1200" b="0" strike="noStrike" spc="-1">
              <a:latin typeface="Times New Roman"/>
            </a:endParaRPr>
          </a:p>
        </p:txBody>
      </p:sp>
    </p:spTree>
    <p:extLst>
      <p:ext uri="{BB962C8B-B14F-4D97-AF65-F5344CB8AC3E}">
        <p14:creationId xmlns:p14="http://schemas.microsoft.com/office/powerpoint/2010/main" val="239576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Kép 6"/>
          <p:cNvPicPr/>
          <p:nvPr/>
        </p:nvPicPr>
        <p:blipFill>
          <a:blip r:embed="rId2"/>
          <a:stretch/>
        </p:blipFill>
        <p:spPr>
          <a:xfrm>
            <a:off x="2915640" y="3069000"/>
            <a:ext cx="5972760" cy="3312000"/>
          </a:xfrm>
          <a:prstGeom prst="rect">
            <a:avLst/>
          </a:prstGeom>
          <a:ln>
            <a:noFill/>
          </a:ln>
        </p:spPr>
      </p:pic>
      <p:sp>
        <p:nvSpPr>
          <p:cNvPr id="260" name="TextShape 1"/>
          <p:cNvSpPr txBox="1"/>
          <p:nvPr/>
        </p:nvSpPr>
        <p:spPr>
          <a:xfrm>
            <a:off x="0" y="0"/>
            <a:ext cx="9143640" cy="503640"/>
          </a:xfrm>
          <a:prstGeom prst="rect">
            <a:avLst/>
          </a:prstGeom>
          <a:solidFill>
            <a:srgbClr val="479BCA"/>
          </a:solidFill>
          <a:ln>
            <a:noFill/>
          </a:ln>
        </p:spPr>
        <p:txBody>
          <a:bodyPr anchor="ctr">
            <a:normAutofit fontScale="94000"/>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methods</a:t>
            </a:r>
            <a:endParaRPr lang="hu-HU" sz="3200" b="0" strike="noStrike" spc="-1" dirty="0">
              <a:solidFill>
                <a:srgbClr val="000000"/>
              </a:solidFill>
              <a:latin typeface="Calibri"/>
            </a:endParaRPr>
          </a:p>
        </p:txBody>
      </p:sp>
      <p:sp>
        <p:nvSpPr>
          <p:cNvPr id="261" name="TextShape 2"/>
          <p:cNvSpPr txBox="1"/>
          <p:nvPr/>
        </p:nvSpPr>
        <p:spPr>
          <a:xfrm>
            <a:off x="432484" y="1176636"/>
            <a:ext cx="8711640" cy="570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Nested</a:t>
            </a:r>
            <a:r>
              <a:rPr lang="hu-HU" sz="2800" b="0" strike="noStrike" spc="-1" dirty="0">
                <a:solidFill>
                  <a:srgbClr val="000000"/>
                </a:solidFill>
                <a:latin typeface="Calibri"/>
              </a:rPr>
              <a:t> </a:t>
            </a:r>
            <a:r>
              <a:rPr lang="hu-HU" sz="2800" b="0" strike="noStrike" spc="-1" dirty="0" err="1">
                <a:solidFill>
                  <a:srgbClr val="000000"/>
                </a:solidFill>
                <a:latin typeface="Calibri"/>
              </a:rPr>
              <a:t>loop</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0" strike="noStrike" spc="-1" dirty="0">
                <a:solidFill>
                  <a:srgbClr val="000000"/>
                </a:solidFill>
                <a:latin typeface="Calibri"/>
              </a:rPr>
              <a:t>Sort-</a:t>
            </a:r>
            <a:r>
              <a:rPr lang="hu-HU" sz="2800" b="0" strike="noStrike" spc="-1" dirty="0" err="1">
                <a:solidFill>
                  <a:srgbClr val="000000"/>
                </a:solidFill>
                <a:latin typeface="Calibri"/>
              </a:rPr>
              <a:t>merge</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Hash</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0" strike="noStrike" spc="-1" dirty="0">
                <a:solidFill>
                  <a:srgbClr val="000000"/>
                </a:solidFill>
                <a:latin typeface="Calibri"/>
              </a:rPr>
              <a:t>(</a:t>
            </a:r>
            <a:r>
              <a:rPr lang="hu-HU" sz="2800" b="0" strike="noStrike" spc="-1" dirty="0" err="1">
                <a:solidFill>
                  <a:srgbClr val="000000"/>
                </a:solidFill>
                <a:latin typeface="Calibri"/>
              </a:rPr>
              <a:t>Cartesian</a:t>
            </a:r>
            <a:r>
              <a:rPr lang="hu-HU" sz="2800" b="0" strike="noStrike" spc="-1" dirty="0">
                <a:solidFill>
                  <a:srgbClr val="000000"/>
                </a:solidFill>
                <a:latin typeface="Calibri"/>
              </a:rPr>
              <a:t> </a:t>
            </a:r>
            <a:r>
              <a:rPr lang="hu-HU" sz="2800" b="0" strike="noStrike" spc="-1" dirty="0" err="1">
                <a:solidFill>
                  <a:srgbClr val="000000"/>
                </a:solidFill>
                <a:latin typeface="Calibri"/>
              </a:rPr>
              <a:t>join</a:t>
            </a:r>
            <a:r>
              <a:rPr lang="hu-HU" sz="2800" b="0" strike="noStrike" spc="-1" dirty="0">
                <a:solidFill>
                  <a:srgbClr val="000000"/>
                </a:solidFill>
                <a:latin typeface="Calibri"/>
              </a:rPr>
              <a:t>)</a:t>
            </a:r>
          </a:p>
        </p:txBody>
      </p:sp>
      <p:sp>
        <p:nvSpPr>
          <p:cNvPr id="26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6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6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EB66047A-E255-4D54-BCCB-2CDD16C0747D}" type="slidenum">
              <a:rPr lang="hu-HU" sz="1200" b="0" strike="noStrike" spc="-1">
                <a:solidFill>
                  <a:srgbClr val="FFFFFF"/>
                </a:solidFill>
                <a:latin typeface="Calibri"/>
              </a:rPr>
              <a:t>17</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examples</a:t>
            </a:r>
            <a:endParaRPr lang="hu-HU" sz="3200" b="0" strike="noStrike" spc="-1" dirty="0">
              <a:solidFill>
                <a:srgbClr val="000000"/>
              </a:solidFill>
              <a:latin typeface="Calibri"/>
            </a:endParaRPr>
          </a:p>
        </p:txBody>
      </p:sp>
      <p:sp>
        <p:nvSpPr>
          <p:cNvPr id="271" name="TextShape 2"/>
          <p:cNvSpPr txBox="1"/>
          <p:nvPr/>
        </p:nvSpPr>
        <p:spPr>
          <a:xfrm>
            <a:off x="216000" y="720000"/>
            <a:ext cx="8711640" cy="570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Nested</a:t>
            </a:r>
            <a:r>
              <a:rPr lang="hu-HU" sz="2800" b="0" strike="noStrike" spc="-1" dirty="0">
                <a:solidFill>
                  <a:srgbClr val="000000"/>
                </a:solidFill>
                <a:latin typeface="Calibri"/>
              </a:rPr>
              <a:t> </a:t>
            </a:r>
            <a:r>
              <a:rPr lang="hu-HU" sz="2800" b="0" strike="noStrike" spc="-1" dirty="0" err="1">
                <a:solidFill>
                  <a:srgbClr val="000000"/>
                </a:solidFill>
                <a:latin typeface="Calibri"/>
              </a:rPr>
              <a:t>loop</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 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1" strike="noStrike" spc="-1" dirty="0">
                <a:solidFill>
                  <a:srgbClr val="000000"/>
                </a:solidFill>
                <a:latin typeface="Consolas"/>
              </a:rPr>
              <a:t>LEFT JOIN</a:t>
            </a:r>
            <a:r>
              <a:rPr lang="hu-HU" sz="2800" b="0" strike="noStrike" spc="-1" dirty="0">
                <a:solidFill>
                  <a:srgbClr val="000000"/>
                </a:solidFill>
                <a:latin typeface="Consolas"/>
              </a:rPr>
              <a:t>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USING (</a:t>
            </a:r>
            <a:r>
              <a:rPr lang="hu-HU" sz="2800" b="0" strike="noStrike" spc="-1" dirty="0" err="1">
                <a:solidFill>
                  <a:srgbClr val="000000"/>
                </a:solidFill>
                <a:latin typeface="Consolas"/>
              </a:rPr>
              <a:t>department</a:t>
            </a:r>
            <a:r>
              <a:rPr lang="hu-HU" sz="2800" b="0" strike="noStrike" spc="-1" dirty="0">
                <a:solidFill>
                  <a:srgbClr val="000000"/>
                </a:solidFill>
                <a:latin typeface="Consolas"/>
              </a:rPr>
              <a:t>_</a:t>
            </a:r>
            <a:r>
              <a:rPr lang="hu-HU" sz="2800" b="0" strike="noStrike" spc="-1" dirty="0" err="1">
                <a:solidFill>
                  <a:srgbClr val="000000"/>
                </a:solidFill>
                <a:latin typeface="Consolas"/>
              </a:rPr>
              <a:t>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996840" lvl="1" indent="-457200">
              <a:lnSpc>
                <a:spcPct val="90000"/>
              </a:lnSpc>
              <a:spcBef>
                <a:spcPts val="1001"/>
              </a:spcBef>
              <a:buFont typeface="Arial" panose="020B0604020202020204" pitchFamily="34" charset="0"/>
              <a:buChar char="•"/>
            </a:pPr>
            <a:r>
              <a:rPr lang="hu-HU" sz="2800" b="0" strike="noStrike" spc="-1" dirty="0" err="1">
                <a:solidFill>
                  <a:srgbClr val="000000"/>
                </a:solidFill>
                <a:latin typeface="Calibri"/>
              </a:rPr>
              <a:t>Outer</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employees</a:t>
            </a:r>
            <a:r>
              <a:rPr lang="hu-HU" sz="2800" b="0" strike="noStrike" spc="-1" dirty="0">
                <a:solidFill>
                  <a:srgbClr val="000000"/>
                </a:solidFill>
                <a:latin typeface="Calibri"/>
              </a:rPr>
              <a:t>, </a:t>
            </a:r>
            <a:r>
              <a:rPr lang="hu-HU" sz="2800" b="0" strike="noStrike" spc="-1" dirty="0" err="1">
                <a:solidFill>
                  <a:srgbClr val="000000"/>
                </a:solidFill>
                <a:latin typeface="Calibri"/>
              </a:rPr>
              <a:t>because</a:t>
            </a:r>
            <a:r>
              <a:rPr lang="hu-HU" sz="2800" b="0" strike="noStrike" spc="-1" dirty="0">
                <a:solidFill>
                  <a:srgbClr val="000000"/>
                </a:solidFill>
                <a:latin typeface="Calibri"/>
              </a:rPr>
              <a:t> </a:t>
            </a:r>
            <a:r>
              <a:rPr lang="hu-HU" sz="2800" b="0" strike="noStrike" spc="-1" dirty="0" err="1">
                <a:solidFill>
                  <a:srgbClr val="000000"/>
                </a:solidFill>
                <a:latin typeface="Calibri"/>
              </a:rPr>
              <a:t>it</a:t>
            </a:r>
            <a:r>
              <a:rPr lang="hu-HU" sz="2800" b="0" strike="noStrike" spc="-1" dirty="0">
                <a:solidFill>
                  <a:srgbClr val="000000"/>
                </a:solidFill>
                <a:latin typeface="Calibri"/>
              </a:rPr>
              <a:t> is </a:t>
            </a:r>
            <a:r>
              <a:rPr lang="hu-HU" sz="2800" b="0" strike="noStrike" spc="-1" dirty="0" err="1">
                <a:solidFill>
                  <a:srgbClr val="000000"/>
                </a:solidFill>
                <a:latin typeface="Calibri"/>
              </a:rPr>
              <a:t>left</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 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1" strike="noStrike" spc="-1" dirty="0">
                <a:solidFill>
                  <a:srgbClr val="000000"/>
                </a:solidFill>
                <a:latin typeface="Consolas"/>
              </a:rPr>
              <a:t>INNER JOIN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USING (</a:t>
            </a:r>
            <a:r>
              <a:rPr lang="hu-HU" sz="2800" b="0" strike="noStrike" spc="-1" dirty="0" err="1">
                <a:solidFill>
                  <a:srgbClr val="000000"/>
                </a:solidFill>
                <a:latin typeface="Consolas"/>
              </a:rPr>
              <a:t>department</a:t>
            </a:r>
            <a:r>
              <a:rPr lang="hu-HU" sz="2800" b="0" strike="noStrike" spc="-1" dirty="0">
                <a:solidFill>
                  <a:srgbClr val="000000"/>
                </a:solidFill>
                <a:latin typeface="Consolas"/>
              </a:rPr>
              <a:t>_</a:t>
            </a:r>
            <a:r>
              <a:rPr lang="hu-HU" sz="2800" b="0" strike="noStrike" spc="-1" dirty="0" err="1">
                <a:solidFill>
                  <a:srgbClr val="000000"/>
                </a:solidFill>
                <a:latin typeface="Consolas"/>
              </a:rPr>
              <a:t>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996840" lvl="1" indent="-457200">
              <a:lnSpc>
                <a:spcPct val="90000"/>
              </a:lnSpc>
              <a:spcBef>
                <a:spcPts val="1001"/>
              </a:spcBef>
              <a:buFont typeface="Arial" panose="020B0604020202020204" pitchFamily="34" charset="0"/>
              <a:buChar char="•"/>
            </a:pPr>
            <a:r>
              <a:rPr lang="hu-HU" sz="2800" b="0" strike="noStrike" spc="-1" dirty="0" err="1">
                <a:solidFill>
                  <a:srgbClr val="000000"/>
                </a:solidFill>
                <a:latin typeface="Calibri"/>
              </a:rPr>
              <a:t>Outer</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departments</a:t>
            </a:r>
            <a:r>
              <a:rPr lang="hu-HU" sz="2800" b="0" strike="noStrike" spc="-1" dirty="0">
                <a:solidFill>
                  <a:srgbClr val="000000"/>
                </a:solidFill>
                <a:latin typeface="Calibri"/>
              </a:rPr>
              <a:t>, </a:t>
            </a:r>
            <a:r>
              <a:rPr lang="hu-HU" sz="2800" b="0" strike="noStrike" spc="-1" dirty="0" err="1">
                <a:solidFill>
                  <a:srgbClr val="000000"/>
                </a:solidFill>
                <a:latin typeface="Calibri"/>
              </a:rPr>
              <a:t>because</a:t>
            </a:r>
            <a:r>
              <a:rPr lang="hu-HU" sz="2800" b="0" strike="noStrike" spc="-1" dirty="0">
                <a:solidFill>
                  <a:srgbClr val="000000"/>
                </a:solidFill>
                <a:latin typeface="Calibri"/>
              </a:rPr>
              <a:t> it is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smaller</a:t>
            </a:r>
            <a:endParaRPr lang="hu-HU" sz="2800" b="0" strike="noStrike" spc="-1" dirty="0">
              <a:solidFill>
                <a:srgbClr val="000000"/>
              </a:solidFill>
              <a:latin typeface="Calibri"/>
            </a:endParaRPr>
          </a:p>
          <a:p>
            <a:pPr marL="82440">
              <a:lnSpc>
                <a:spcPct val="90000"/>
              </a:lnSpc>
              <a:spcBef>
                <a:spcPts val="1001"/>
              </a:spcBef>
            </a:pPr>
            <a:r>
              <a:rPr lang="hu-HU" sz="2800" spc="-1" dirty="0">
                <a:solidFill>
                  <a:srgbClr val="000000"/>
                </a:solidFill>
                <a:latin typeface="Calibri"/>
              </a:rPr>
              <a:t>!!!</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 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1" strike="noStrike" spc="-1" dirty="0">
                <a:solidFill>
                  <a:srgbClr val="000000"/>
                </a:solidFill>
                <a:latin typeface="Consolas"/>
              </a:rPr>
              <a:t>INNER JOIN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USING (</a:t>
            </a:r>
            <a:r>
              <a:rPr lang="hu-HU" sz="2800" b="0" strike="noStrike" spc="-1" dirty="0" err="1">
                <a:solidFill>
                  <a:srgbClr val="000000"/>
                </a:solidFill>
                <a:latin typeface="Consolas"/>
              </a:rPr>
              <a:t>department</a:t>
            </a:r>
            <a:r>
              <a:rPr lang="hu-HU" sz="2800" b="0" strike="noStrike" spc="-1" dirty="0">
                <a:solidFill>
                  <a:srgbClr val="000000"/>
                </a:solidFill>
                <a:latin typeface="Consolas"/>
              </a:rPr>
              <a:t>_</a:t>
            </a:r>
            <a:r>
              <a:rPr lang="hu-HU" sz="2800" b="0" strike="noStrike" spc="-1" dirty="0" err="1">
                <a:solidFill>
                  <a:srgbClr val="000000"/>
                </a:solidFill>
                <a:latin typeface="Consolas"/>
              </a:rPr>
              <a:t>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82440">
              <a:lnSpc>
                <a:spcPct val="90000"/>
              </a:lnSpc>
              <a:spcBef>
                <a:spcPts val="1001"/>
              </a:spcBef>
            </a:pPr>
            <a:r>
              <a:rPr lang="hu-HU" sz="2800" b="1" strike="noStrike" spc="-1" dirty="0">
                <a:solidFill>
                  <a:srgbClr val="000000"/>
                </a:solidFill>
                <a:latin typeface="Consolas"/>
              </a:rPr>
              <a:t>WHERE </a:t>
            </a:r>
            <a:r>
              <a:rPr lang="hu-HU" sz="2800" b="1" strike="noStrike" spc="-1" dirty="0" err="1">
                <a:solidFill>
                  <a:srgbClr val="000000"/>
                </a:solidFill>
                <a:latin typeface="Consolas"/>
              </a:rPr>
              <a:t>employee</a:t>
            </a:r>
            <a:r>
              <a:rPr lang="hu-HU" sz="2800" b="1" strike="noStrike" spc="-1" dirty="0">
                <a:solidFill>
                  <a:srgbClr val="000000"/>
                </a:solidFill>
                <a:latin typeface="Consolas"/>
              </a:rPr>
              <a:t>_</a:t>
            </a:r>
            <a:r>
              <a:rPr lang="hu-HU" sz="2800" b="1" strike="noStrike" spc="-1" dirty="0" err="1">
                <a:solidFill>
                  <a:srgbClr val="000000"/>
                </a:solidFill>
                <a:latin typeface="Consolas"/>
              </a:rPr>
              <a:t>id</a:t>
            </a:r>
            <a:r>
              <a:rPr lang="hu-HU" sz="2800" b="1" strike="noStrike" spc="-1" dirty="0">
                <a:solidFill>
                  <a:srgbClr val="000000"/>
                </a:solidFill>
                <a:latin typeface="Consolas"/>
              </a:rPr>
              <a:t>=106;</a:t>
            </a:r>
            <a:endParaRPr lang="hu-HU" sz="2800" b="0" strike="noStrike" spc="-1" dirty="0">
              <a:solidFill>
                <a:srgbClr val="000000"/>
              </a:solidFill>
              <a:latin typeface="Calibri"/>
            </a:endParaRPr>
          </a:p>
        </p:txBody>
      </p:sp>
      <p:sp>
        <p:nvSpPr>
          <p:cNvPr id="27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7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7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9ED0C91-5340-49DF-BF11-34E21B82D6A4}" type="slidenum">
              <a:rPr lang="hu-HU" sz="1200" b="0" strike="noStrike" spc="-1">
                <a:solidFill>
                  <a:srgbClr val="FFFFFF"/>
                </a:solidFill>
                <a:latin typeface="Calibri"/>
              </a:rPr>
              <a:t>18</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199505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examples</a:t>
            </a:r>
            <a:endParaRPr lang="hu-HU" sz="3200" b="0" strike="noStrike" spc="-1" dirty="0">
              <a:solidFill>
                <a:srgbClr val="000000"/>
              </a:solidFill>
              <a:latin typeface="Calibri"/>
            </a:endParaRPr>
          </a:p>
        </p:txBody>
      </p:sp>
      <p:sp>
        <p:nvSpPr>
          <p:cNvPr id="301" name="TextShape 2"/>
          <p:cNvSpPr txBox="1"/>
          <p:nvPr/>
        </p:nvSpPr>
        <p:spPr>
          <a:xfrm>
            <a:off x="216000" y="720000"/>
            <a:ext cx="8711640" cy="570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hu-HU" sz="2400" b="0" strike="noStrike" spc="-1" dirty="0" err="1">
                <a:solidFill>
                  <a:srgbClr val="000000"/>
                </a:solidFill>
                <a:latin typeface="Calibri"/>
              </a:rPr>
              <a:t>Hash</a:t>
            </a:r>
            <a:r>
              <a:rPr lang="hu-HU" sz="2400" b="0" strike="noStrike" spc="-1" dirty="0">
                <a:solidFill>
                  <a:srgbClr val="000000"/>
                </a:solidFill>
                <a:latin typeface="Calibri"/>
              </a:rPr>
              <a:t> </a:t>
            </a:r>
            <a:r>
              <a:rPr lang="hu-HU" sz="2400" b="0" strike="noStrike" spc="-1" dirty="0" err="1">
                <a:solidFill>
                  <a:srgbClr val="000000"/>
                </a:solidFill>
                <a:latin typeface="Calibri"/>
              </a:rPr>
              <a:t>join</a:t>
            </a:r>
            <a:endParaRPr lang="hu-HU" sz="2400" b="0" strike="noStrike" spc="-1" dirty="0">
              <a:solidFill>
                <a:srgbClr val="000000"/>
              </a:solidFill>
              <a:latin typeface="Calibri"/>
            </a:endParaRPr>
          </a:p>
          <a:p>
            <a:pPr marL="82440">
              <a:lnSpc>
                <a:spcPct val="90000"/>
              </a:lnSpc>
              <a:spcBef>
                <a:spcPts val="1001"/>
              </a:spcBef>
            </a:pPr>
            <a:r>
              <a:rPr lang="hu-HU" sz="2400" b="0" strike="noStrike" spc="-1" dirty="0">
                <a:solidFill>
                  <a:srgbClr val="000000"/>
                </a:solidFill>
                <a:latin typeface="Consolas"/>
              </a:rPr>
              <a:t>SELECT </a:t>
            </a:r>
            <a:r>
              <a:rPr lang="hu-HU" sz="2400" b="0" strike="noStrike" spc="-1" dirty="0" err="1">
                <a:solidFill>
                  <a:srgbClr val="000000"/>
                </a:solidFill>
                <a:latin typeface="Consolas"/>
              </a:rPr>
              <a:t>employee_id</a:t>
            </a:r>
            <a:r>
              <a:rPr lang="hu-HU" sz="2400" b="0" strike="noStrike" spc="-1" dirty="0">
                <a:solidFill>
                  <a:srgbClr val="000000"/>
                </a:solidFill>
                <a:latin typeface="Consolas"/>
              </a:rPr>
              <a:t>, </a:t>
            </a:r>
            <a:r>
              <a:rPr lang="hu-HU" sz="2400" b="0" strike="noStrike" spc="-1" dirty="0" err="1">
                <a:solidFill>
                  <a:srgbClr val="000000"/>
                </a:solidFill>
                <a:latin typeface="Consolas"/>
              </a:rPr>
              <a:t>salary,department_name</a:t>
            </a:r>
            <a:endParaRPr lang="hu-HU" sz="2400" b="0" strike="noStrike" spc="-1" dirty="0">
              <a:solidFill>
                <a:srgbClr val="000000"/>
              </a:solidFill>
              <a:latin typeface="Calibri"/>
            </a:endParaRPr>
          </a:p>
          <a:p>
            <a:pPr marL="82440">
              <a:lnSpc>
                <a:spcPct val="90000"/>
              </a:lnSpc>
              <a:spcBef>
                <a:spcPts val="1001"/>
              </a:spcBef>
            </a:pPr>
            <a:r>
              <a:rPr lang="hu-HU" sz="2400" b="0" strike="noStrike" spc="-1" dirty="0">
                <a:solidFill>
                  <a:srgbClr val="000000"/>
                </a:solidFill>
                <a:latin typeface="Consolas"/>
              </a:rPr>
              <a:t>FROM </a:t>
            </a:r>
            <a:r>
              <a:rPr lang="hu-HU" sz="2400" b="0" strike="noStrike" spc="-1" dirty="0" err="1">
                <a:solidFill>
                  <a:srgbClr val="000000"/>
                </a:solidFill>
                <a:latin typeface="Consolas"/>
              </a:rPr>
              <a:t>employees</a:t>
            </a:r>
            <a:r>
              <a:rPr lang="hu-HU" sz="2400" b="0" strike="noStrike" spc="-1" dirty="0">
                <a:solidFill>
                  <a:srgbClr val="000000"/>
                </a:solidFill>
                <a:latin typeface="Consolas"/>
              </a:rPr>
              <a:t> FULL JOIN </a:t>
            </a:r>
            <a:r>
              <a:rPr lang="hu-HU" sz="2400" b="0" strike="noStrike" spc="-1" dirty="0" err="1">
                <a:solidFill>
                  <a:srgbClr val="000000"/>
                </a:solidFill>
                <a:latin typeface="Consolas"/>
              </a:rPr>
              <a:t>departments</a:t>
            </a:r>
            <a:r>
              <a:rPr lang="hu-HU" sz="2400" b="0" strike="noStrike" spc="-1" dirty="0">
                <a:solidFill>
                  <a:srgbClr val="000000"/>
                </a:solidFill>
                <a:latin typeface="Consolas"/>
              </a:rPr>
              <a:t> </a:t>
            </a:r>
            <a:endParaRPr lang="hu-HU" sz="2400" b="0" strike="noStrike" spc="-1" dirty="0">
              <a:solidFill>
                <a:srgbClr val="000000"/>
              </a:solidFill>
              <a:latin typeface="Calibri"/>
            </a:endParaRPr>
          </a:p>
          <a:p>
            <a:pPr marL="82440">
              <a:lnSpc>
                <a:spcPct val="90000"/>
              </a:lnSpc>
              <a:spcBef>
                <a:spcPts val="1001"/>
              </a:spcBef>
            </a:pPr>
            <a:r>
              <a:rPr lang="hu-HU" sz="2400" b="0" strike="noStrike" spc="-1" dirty="0">
                <a:solidFill>
                  <a:srgbClr val="000000"/>
                </a:solidFill>
                <a:latin typeface="Consolas"/>
              </a:rPr>
              <a:t>USING (</a:t>
            </a:r>
            <a:r>
              <a:rPr lang="hu-HU" sz="2400" b="0" strike="noStrike" spc="-1" dirty="0" err="1">
                <a:solidFill>
                  <a:srgbClr val="000000"/>
                </a:solidFill>
                <a:latin typeface="Consolas"/>
              </a:rPr>
              <a:t>department</a:t>
            </a:r>
            <a:r>
              <a:rPr lang="hu-HU" sz="2400" b="0" strike="noStrike" spc="-1" dirty="0">
                <a:solidFill>
                  <a:srgbClr val="000000"/>
                </a:solidFill>
                <a:latin typeface="Consolas"/>
              </a:rPr>
              <a:t>_</a:t>
            </a:r>
            <a:r>
              <a:rPr lang="hu-HU" sz="2400" b="0" strike="noStrike" spc="-1" dirty="0" err="1">
                <a:solidFill>
                  <a:srgbClr val="000000"/>
                </a:solidFill>
                <a:latin typeface="Consolas"/>
              </a:rPr>
              <a:t>id</a:t>
            </a:r>
            <a:r>
              <a:rPr lang="hu-HU" sz="2400" b="0" strike="noStrike" spc="-1" dirty="0">
                <a:solidFill>
                  <a:srgbClr val="000000"/>
                </a:solidFill>
                <a:latin typeface="Consolas"/>
              </a:rPr>
              <a:t>);</a:t>
            </a:r>
          </a:p>
          <a:p>
            <a:pPr marL="82440">
              <a:lnSpc>
                <a:spcPct val="90000"/>
              </a:lnSpc>
              <a:spcBef>
                <a:spcPts val="1001"/>
              </a:spcBef>
            </a:pPr>
            <a:endParaRPr lang="hu-HU" sz="2400" b="0" strike="noStrike" spc="-1" dirty="0">
              <a:solidFill>
                <a:srgbClr val="000000"/>
              </a:solidFill>
              <a:latin typeface="Consolas"/>
            </a:endParaRPr>
          </a:p>
          <a:p>
            <a:pPr marL="82440">
              <a:lnSpc>
                <a:spcPct val="90000"/>
              </a:lnSpc>
              <a:spcBef>
                <a:spcPts val="1001"/>
              </a:spcBef>
            </a:pPr>
            <a:r>
              <a:rPr lang="hu-HU" sz="2400" b="0" strike="noStrike" spc="-1" dirty="0">
                <a:solidFill>
                  <a:srgbClr val="000000"/>
                </a:solidFill>
                <a:latin typeface="Consolas"/>
              </a:rPr>
              <a:t>SELECT </a:t>
            </a:r>
            <a:r>
              <a:rPr lang="hu-HU" sz="2400" b="0" strike="noStrike" spc="-1" dirty="0" err="1">
                <a:solidFill>
                  <a:srgbClr val="000000"/>
                </a:solidFill>
                <a:latin typeface="Consolas"/>
              </a:rPr>
              <a:t>last_name</a:t>
            </a:r>
            <a:r>
              <a:rPr lang="hu-HU" sz="2400" b="0" strike="noStrike" spc="-1" dirty="0">
                <a:solidFill>
                  <a:srgbClr val="000000"/>
                </a:solidFill>
                <a:latin typeface="Consolas"/>
              </a:rPr>
              <a:t>, </a:t>
            </a:r>
            <a:r>
              <a:rPr lang="hu-HU" sz="2400" b="0" strike="noStrike" spc="-1" dirty="0" err="1">
                <a:solidFill>
                  <a:srgbClr val="000000"/>
                </a:solidFill>
                <a:latin typeface="Consolas"/>
              </a:rPr>
              <a:t>job</a:t>
            </a:r>
            <a:r>
              <a:rPr lang="hu-HU" sz="2400" spc="-1" dirty="0" err="1">
                <a:solidFill>
                  <a:srgbClr val="000000"/>
                </a:solidFill>
                <a:latin typeface="Consolas"/>
              </a:rPr>
              <a:t>_title</a:t>
            </a:r>
            <a:endParaRPr lang="hu-HU" sz="2400" spc="-1" dirty="0">
              <a:solidFill>
                <a:srgbClr val="000000"/>
              </a:solidFill>
              <a:latin typeface="Consolas"/>
            </a:endParaRPr>
          </a:p>
          <a:p>
            <a:pPr marL="82440">
              <a:lnSpc>
                <a:spcPct val="90000"/>
              </a:lnSpc>
              <a:spcBef>
                <a:spcPts val="1001"/>
              </a:spcBef>
            </a:pPr>
            <a:r>
              <a:rPr lang="hu-HU" sz="2400" b="0" strike="noStrike" spc="-1" dirty="0">
                <a:solidFill>
                  <a:srgbClr val="000000"/>
                </a:solidFill>
                <a:latin typeface="Consolas"/>
              </a:rPr>
              <a:t>FROM </a:t>
            </a:r>
            <a:r>
              <a:rPr lang="hu-HU" sz="2400" b="0" strike="noStrike" spc="-1" dirty="0" err="1">
                <a:solidFill>
                  <a:srgbClr val="000000"/>
                </a:solidFill>
                <a:latin typeface="Consolas"/>
              </a:rPr>
              <a:t>employees</a:t>
            </a:r>
            <a:r>
              <a:rPr lang="hu-HU" sz="2400" b="0" strike="noStrike" spc="-1" dirty="0">
                <a:solidFill>
                  <a:srgbClr val="000000"/>
                </a:solidFill>
                <a:latin typeface="Consolas"/>
              </a:rPr>
              <a:t> FULL JOIN </a:t>
            </a:r>
            <a:r>
              <a:rPr lang="hu-HU" sz="2400" b="0" strike="noStrike" spc="-1" dirty="0" err="1">
                <a:solidFill>
                  <a:srgbClr val="000000"/>
                </a:solidFill>
                <a:latin typeface="Consolas"/>
              </a:rPr>
              <a:t>jobs</a:t>
            </a:r>
            <a:endParaRPr lang="hu-HU" sz="2400" b="0" strike="noStrike" spc="-1" dirty="0">
              <a:solidFill>
                <a:srgbClr val="000000"/>
              </a:solidFill>
              <a:latin typeface="Consolas"/>
            </a:endParaRPr>
          </a:p>
          <a:p>
            <a:pPr marL="82440">
              <a:lnSpc>
                <a:spcPct val="90000"/>
              </a:lnSpc>
              <a:spcBef>
                <a:spcPts val="1001"/>
              </a:spcBef>
            </a:pPr>
            <a:r>
              <a:rPr lang="hu-HU" sz="2400" spc="-1" dirty="0">
                <a:solidFill>
                  <a:srgbClr val="000000"/>
                </a:solidFill>
                <a:latin typeface="Consolas"/>
              </a:rPr>
              <a:t>USING (</a:t>
            </a:r>
            <a:r>
              <a:rPr lang="hu-HU" sz="2400" spc="-1" dirty="0" err="1">
                <a:solidFill>
                  <a:srgbClr val="000000"/>
                </a:solidFill>
                <a:latin typeface="Consolas"/>
              </a:rPr>
              <a:t>job_id</a:t>
            </a:r>
            <a:r>
              <a:rPr lang="hu-HU" sz="2400" spc="-1" dirty="0">
                <a:solidFill>
                  <a:srgbClr val="000000"/>
                </a:solidFill>
                <a:latin typeface="Consolas"/>
              </a:rPr>
              <a:t>);</a:t>
            </a:r>
          </a:p>
          <a:p>
            <a:pPr marL="685800" lvl="1" indent="-228240">
              <a:lnSpc>
                <a:spcPct val="90000"/>
              </a:lnSpc>
              <a:spcBef>
                <a:spcPts val="1800"/>
              </a:spcBef>
              <a:spcAft>
                <a:spcPts val="600"/>
              </a:spcAft>
              <a:buClr>
                <a:srgbClr val="000000"/>
              </a:buClr>
              <a:buFont typeface="Arial"/>
              <a:buChar char="•"/>
            </a:pPr>
            <a:r>
              <a:rPr lang="hu-HU" sz="2000" spc="-1" dirty="0" err="1">
                <a:solidFill>
                  <a:srgbClr val="000000"/>
                </a:solidFill>
              </a:rPr>
              <a:t>But</a:t>
            </a:r>
            <a:r>
              <a:rPr lang="hu-HU" sz="2000" spc="-1" dirty="0">
                <a:solidFill>
                  <a:srgbClr val="000000"/>
                </a:solidFill>
              </a:rPr>
              <a:t> here NO:</a:t>
            </a:r>
          </a:p>
          <a:p>
            <a:pPr marL="82440">
              <a:lnSpc>
                <a:spcPct val="90000"/>
              </a:lnSpc>
              <a:spcBef>
                <a:spcPts val="1001"/>
              </a:spcBef>
            </a:pPr>
            <a:r>
              <a:rPr lang="hu-HU" sz="2000" spc="-1" dirty="0">
                <a:solidFill>
                  <a:srgbClr val="000000"/>
                </a:solidFill>
                <a:latin typeface="Consolas"/>
              </a:rPr>
              <a:t>SELECT </a:t>
            </a:r>
            <a:r>
              <a:rPr lang="hu-HU" sz="2000" spc="-1" dirty="0" err="1">
                <a:solidFill>
                  <a:srgbClr val="000000"/>
                </a:solidFill>
                <a:latin typeface="Consolas"/>
              </a:rPr>
              <a:t>last</a:t>
            </a:r>
            <a:r>
              <a:rPr lang="hu-HU" sz="2000" spc="-1" dirty="0">
                <a:solidFill>
                  <a:srgbClr val="000000"/>
                </a:solidFill>
                <a:latin typeface="Consolas"/>
              </a:rPr>
              <a:t>_</a:t>
            </a:r>
            <a:r>
              <a:rPr lang="hu-HU" sz="2000" spc="-1" dirty="0" err="1">
                <a:solidFill>
                  <a:srgbClr val="000000"/>
                </a:solidFill>
                <a:latin typeface="Consolas"/>
              </a:rPr>
              <a:t>name</a:t>
            </a:r>
            <a:r>
              <a:rPr lang="hu-HU" sz="2000" spc="-1" dirty="0">
                <a:solidFill>
                  <a:srgbClr val="000000"/>
                </a:solidFill>
                <a:latin typeface="Consolas"/>
              </a:rPr>
              <a:t>, </a:t>
            </a:r>
            <a:r>
              <a:rPr lang="hu-HU" sz="2000" spc="-1" dirty="0" err="1">
                <a:solidFill>
                  <a:srgbClr val="000000"/>
                </a:solidFill>
                <a:latin typeface="Consolas"/>
              </a:rPr>
              <a:t>job</a:t>
            </a:r>
            <a:r>
              <a:rPr lang="hu-HU" sz="2000" spc="-1" dirty="0">
                <a:solidFill>
                  <a:srgbClr val="000000"/>
                </a:solidFill>
                <a:latin typeface="Consolas"/>
              </a:rPr>
              <a:t>_</a:t>
            </a:r>
            <a:r>
              <a:rPr lang="hu-HU" sz="2000" spc="-1" dirty="0" err="1">
                <a:solidFill>
                  <a:srgbClr val="000000"/>
                </a:solidFill>
                <a:latin typeface="Consolas"/>
              </a:rPr>
              <a:t>title</a:t>
            </a:r>
            <a:endParaRPr lang="hu-HU" sz="2000" spc="-1" dirty="0">
              <a:solidFill>
                <a:srgbClr val="000000"/>
              </a:solidFill>
              <a:latin typeface="Consolas"/>
            </a:endParaRPr>
          </a:p>
          <a:p>
            <a:pPr marL="82440">
              <a:lnSpc>
                <a:spcPct val="90000"/>
              </a:lnSpc>
              <a:spcBef>
                <a:spcPts val="1001"/>
              </a:spcBef>
            </a:pPr>
            <a:r>
              <a:rPr lang="hu-HU" sz="2000" spc="-1" dirty="0">
                <a:solidFill>
                  <a:srgbClr val="000000"/>
                </a:solidFill>
                <a:latin typeface="Consolas"/>
              </a:rPr>
              <a:t>FROM </a:t>
            </a:r>
            <a:r>
              <a:rPr lang="hu-HU" sz="2000" spc="-1" dirty="0" err="1">
                <a:solidFill>
                  <a:srgbClr val="000000"/>
                </a:solidFill>
                <a:latin typeface="Consolas"/>
              </a:rPr>
              <a:t>employees</a:t>
            </a:r>
            <a:r>
              <a:rPr lang="hu-HU" sz="2000" spc="-1" dirty="0">
                <a:solidFill>
                  <a:srgbClr val="000000"/>
                </a:solidFill>
                <a:latin typeface="Consolas"/>
              </a:rPr>
              <a:t> NATURAL JOIN </a:t>
            </a:r>
            <a:r>
              <a:rPr lang="hu-HU" sz="2000" spc="-1" dirty="0" err="1">
                <a:solidFill>
                  <a:srgbClr val="000000"/>
                </a:solidFill>
                <a:latin typeface="Consolas"/>
              </a:rPr>
              <a:t>jobs</a:t>
            </a:r>
            <a:r>
              <a:rPr lang="hu-HU" sz="2000" spc="-1" dirty="0">
                <a:solidFill>
                  <a:srgbClr val="000000"/>
                </a:solidFill>
                <a:latin typeface="Consolas"/>
              </a:rPr>
              <a:t>;</a:t>
            </a:r>
          </a:p>
          <a:p>
            <a:pPr marL="82440">
              <a:lnSpc>
                <a:spcPct val="90000"/>
              </a:lnSpc>
              <a:spcBef>
                <a:spcPts val="1001"/>
              </a:spcBef>
            </a:pPr>
            <a:r>
              <a:rPr lang="hu-HU" sz="2800" b="0" strike="noStrike" spc="-1" dirty="0" err="1">
                <a:solidFill>
                  <a:srgbClr val="000000"/>
                </a:solidFill>
                <a:latin typeface="Calibri"/>
              </a:rPr>
              <a:t>Job_id</a:t>
            </a:r>
            <a:r>
              <a:rPr lang="hu-HU" sz="2800" b="0" strike="noStrike" spc="-1" dirty="0">
                <a:solidFill>
                  <a:srgbClr val="000000"/>
                </a:solidFill>
                <a:latin typeface="Calibri"/>
              </a:rPr>
              <a:t>, </a:t>
            </a:r>
            <a:r>
              <a:rPr lang="hu-HU" sz="2800" b="0" strike="noStrike" spc="-1" dirty="0" err="1">
                <a:solidFill>
                  <a:srgbClr val="000000"/>
                </a:solidFill>
                <a:latin typeface="Calibri"/>
              </a:rPr>
              <a:t>name</a:t>
            </a:r>
            <a:r>
              <a:rPr lang="hu-HU" sz="2800" b="0" strike="noStrike" spc="-1" dirty="0">
                <a:solidFill>
                  <a:srgbClr val="000000"/>
                </a:solidFill>
                <a:latin typeface="Calibri"/>
              </a:rPr>
              <a:t>, </a:t>
            </a:r>
            <a:r>
              <a:rPr lang="hu-HU" sz="2800" b="0" strike="noStrike" spc="-1" dirty="0" err="1">
                <a:solidFill>
                  <a:srgbClr val="000000"/>
                </a:solidFill>
                <a:latin typeface="Calibri"/>
              </a:rPr>
              <a:t>rowID</a:t>
            </a:r>
            <a:r>
              <a:rPr lang="hu-HU" sz="2800" b="0" strike="noStrike" spc="-1" dirty="0">
                <a:solidFill>
                  <a:srgbClr val="000000"/>
                </a:solidFill>
                <a:latin typeface="Calibri"/>
              </a:rPr>
              <a:t> </a:t>
            </a:r>
            <a:r>
              <a:rPr lang="hu-HU" sz="1600" b="0" strike="noStrike" spc="-1" dirty="0" err="1">
                <a:solidFill>
                  <a:srgbClr val="000000"/>
                </a:solidFill>
                <a:latin typeface="Calibri"/>
              </a:rPr>
              <a:t>employee</a:t>
            </a:r>
            <a:r>
              <a:rPr lang="hu-HU" sz="1600" b="0" strike="noStrike" spc="-1" dirty="0">
                <a:solidFill>
                  <a:srgbClr val="000000"/>
                </a:solidFill>
                <a:latin typeface="Calibri"/>
              </a:rPr>
              <a:t> </a:t>
            </a:r>
            <a:r>
              <a:rPr lang="hu-HU" sz="2400" b="0" strike="noStrike" spc="-1" dirty="0">
                <a:solidFill>
                  <a:srgbClr val="000000"/>
                </a:solidFill>
                <a:latin typeface="Calibri"/>
              </a:rPr>
              <a:t>, </a:t>
            </a:r>
            <a:r>
              <a:rPr lang="hu-HU" sz="2400" b="0" strike="noStrike" spc="-1" dirty="0" err="1">
                <a:solidFill>
                  <a:srgbClr val="000000"/>
                </a:solidFill>
                <a:latin typeface="Calibri"/>
              </a:rPr>
              <a:t>row</a:t>
            </a:r>
            <a:r>
              <a:rPr lang="hu-HU" sz="2400" b="0" strike="noStrike" spc="-1" dirty="0">
                <a:solidFill>
                  <a:srgbClr val="000000"/>
                </a:solidFill>
                <a:latin typeface="Calibri"/>
              </a:rPr>
              <a:t> </a:t>
            </a:r>
            <a:r>
              <a:rPr lang="hu-HU" sz="1600" b="0" strike="noStrike" spc="-1" dirty="0" err="1">
                <a:solidFill>
                  <a:srgbClr val="000000"/>
                </a:solidFill>
                <a:latin typeface="Calibri"/>
              </a:rPr>
              <a:t>job</a:t>
            </a:r>
            <a:endParaRPr lang="hu-HU" sz="1100" b="0" strike="noStrike" spc="-1" dirty="0">
              <a:solidFill>
                <a:srgbClr val="000000"/>
              </a:solidFill>
              <a:latin typeface="Calibri"/>
            </a:endParaRPr>
          </a:p>
        </p:txBody>
      </p:sp>
      <p:sp>
        <p:nvSpPr>
          <p:cNvPr id="30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0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0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2AC032B3-9A56-4B90-937D-860794F8AA99}" type="slidenum">
              <a:rPr lang="hu-HU" sz="1200" b="0" strike="noStrike" spc="-1">
                <a:solidFill>
                  <a:srgbClr val="FFFFFF"/>
                </a:solidFill>
                <a:latin typeface="Calibri"/>
              </a:rPr>
              <a:t>19</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71189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smtClean="0">
                <a:ln>
                  <a:noFill/>
                </a:ln>
                <a:solidFill>
                  <a:srgbClr val="FFFFFF"/>
                </a:solidFill>
                <a:effectLst/>
                <a:uLnTx/>
                <a:uFillTx/>
                <a:latin typeface="Calibri Light"/>
                <a:ea typeface="+mn-ea"/>
                <a:cs typeface="+mn-cs"/>
              </a:rPr>
              <a:t>Query</a:t>
            </a:r>
            <a:r>
              <a:rPr kumimoji="0" lang="hu-HU" sz="3200" b="0" i="0" u="none" strike="noStrike" kern="1200" cap="none" spc="-1" normalizeH="0" baseline="0" noProof="0" dirty="0" smtClean="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smtClean="0">
                <a:ln>
                  <a:noFill/>
                </a:ln>
                <a:solidFill>
                  <a:srgbClr val="FFFFFF"/>
                </a:solidFill>
                <a:effectLst/>
                <a:uLnTx/>
                <a:uFillTx/>
                <a:latin typeface="Calibri Light"/>
                <a:ea typeface="+mn-ea"/>
                <a:cs typeface="+mn-cs"/>
              </a:rPr>
              <a:t>execution</a:t>
            </a:r>
            <a:r>
              <a:rPr kumimoji="0" lang="hu-HU" sz="3200" b="0" i="0" u="none" strike="noStrike" kern="1200" cap="none" spc="-1" normalizeH="0" baseline="0" noProof="0" dirty="0" smtClean="0">
                <a:ln>
                  <a:noFill/>
                </a:ln>
                <a:solidFill>
                  <a:srgbClr val="FFFFFF"/>
                </a:solidFill>
                <a:effectLst/>
                <a:uLnTx/>
                <a:uFillTx/>
                <a:latin typeface="Calibri Light"/>
                <a:ea typeface="+mn-ea"/>
                <a:cs typeface="+mn-cs"/>
              </a:rPr>
              <a:t> – parsing</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15" name="TextShape 2"/>
          <p:cNvSpPr txBox="1"/>
          <p:nvPr/>
        </p:nvSpPr>
        <p:spPr>
          <a:xfrm>
            <a:off x="216000" y="720000"/>
            <a:ext cx="8711640" cy="5700960"/>
          </a:xfrm>
          <a:prstGeom prst="rect">
            <a:avLst/>
          </a:prstGeom>
          <a:noFill/>
          <a:ln>
            <a:noFill/>
          </a:ln>
        </p:spPr>
        <p:txBody>
          <a:bodyPr>
            <a:normAutofit/>
          </a:bodyPr>
          <a:lstStyle/>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Write</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 a </a:t>
            </a: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query</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where</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syntax</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check</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smtClean="0">
                <a:ln>
                  <a:noFill/>
                </a:ln>
                <a:solidFill>
                  <a:srgbClr val="000000"/>
                </a:solidFill>
                <a:effectLst/>
                <a:uLnTx/>
                <a:uFillTx/>
                <a:latin typeface="Calibri"/>
                <a:ea typeface="+mn-ea"/>
                <a:cs typeface="+mn-cs"/>
              </a:rPr>
              <a:t>fails</a:t>
            </a:r>
            <a:r>
              <a:rPr kumimoji="0" lang="hu-HU" sz="2400" b="0" i="0" u="none" strike="noStrike" kern="1200" cap="none" spc="-1" normalizeH="0" baseline="0" noProof="0" dirty="0" smtClean="0">
                <a:ln>
                  <a:noFill/>
                </a:ln>
                <a:solidFill>
                  <a:srgbClr val="000000"/>
                </a:solidFill>
                <a:effectLst/>
                <a:uLnTx/>
                <a:uFillTx/>
                <a:latin typeface="Calibri"/>
                <a:ea typeface="+mn-ea"/>
                <a:cs typeface="+mn-cs"/>
              </a:rPr>
              <a:t>!</a:t>
            </a:r>
          </a:p>
          <a:p>
            <a:pPr marL="82440" marR="0" lvl="0" algn="l" defTabSz="914400" rtl="0" eaLnBrk="1" fontAlgn="auto" latinLnBrk="0" hangingPunct="1">
              <a:lnSpc>
                <a:spcPct val="90000"/>
              </a:lnSpc>
              <a:spcBef>
                <a:spcPts val="1001"/>
              </a:spcBef>
              <a:spcAft>
                <a:spcPts val="0"/>
              </a:spcAft>
              <a:buClrTx/>
              <a:buSzTx/>
              <a:tabLst/>
              <a:defRPr/>
            </a:pPr>
            <a:endParaRPr lang="hu-HU" sz="2400" spc="-1" dirty="0" smtClean="0">
              <a:solidFill>
                <a:srgbClr val="000000"/>
              </a:solidFill>
              <a:latin typeface="Calibri"/>
            </a:endParaRPr>
          </a:p>
          <a:p>
            <a:pPr marL="82440" marR="0" lvl="0" algn="l" defTabSz="914400" rtl="0" eaLnBrk="1" fontAlgn="auto" latinLnBrk="0" hangingPunct="1">
              <a:lnSpc>
                <a:spcPct val="90000"/>
              </a:lnSpc>
              <a:spcBef>
                <a:spcPts val="1001"/>
              </a:spcBef>
              <a:spcAft>
                <a:spcPts val="0"/>
              </a:spcAft>
              <a:buClrTx/>
              <a:buSzTx/>
              <a:tabLst/>
              <a:defRPr/>
            </a:pPr>
            <a:endParaRPr lang="hu-HU" sz="2400" spc="-1" dirty="0">
              <a:solidFill>
                <a:srgbClr val="000000"/>
              </a:solidFill>
              <a:latin typeface="Calibri"/>
            </a:endParaRPr>
          </a:p>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endParaRPr kumimoji="0" lang="hu-HU" sz="2400" b="0" i="0" u="none" strike="noStrike" kern="1200" cap="none" spc="-1" normalizeH="0" baseline="0" noProof="0" dirty="0" smtClean="0">
              <a:ln>
                <a:noFill/>
              </a:ln>
              <a:solidFill>
                <a:srgbClr val="000000"/>
              </a:solidFill>
              <a:effectLst/>
              <a:uLnTx/>
              <a:uFillTx/>
              <a:latin typeface="Calibri"/>
              <a:ea typeface="+mn-ea"/>
              <a:cs typeface="+mn-cs"/>
            </a:endParaRPr>
          </a:p>
          <a:p>
            <a:pPr marL="82440" marR="0" lvl="0" algn="l" defTabSz="914400" rtl="0" eaLnBrk="1" fontAlgn="auto" latinLnBrk="0" hangingPunct="1">
              <a:lnSpc>
                <a:spcPct val="90000"/>
              </a:lnSpc>
              <a:spcBef>
                <a:spcPts val="1001"/>
              </a:spcBef>
              <a:spcAft>
                <a:spcPts val="0"/>
              </a:spcAft>
              <a:buClrTx/>
              <a:buSzTx/>
              <a:tabLst/>
              <a:defRPr/>
            </a:pP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425340" lvl="0" indent="-342900">
              <a:lnSpc>
                <a:spcPct val="90000"/>
              </a:lnSpc>
              <a:spcBef>
                <a:spcPts val="1001"/>
              </a:spcBef>
              <a:buFont typeface="Arial" panose="020B0604020202020204" pitchFamily="34" charset="0"/>
              <a:buChar char="•"/>
              <a:defRPr/>
            </a:pPr>
            <a:r>
              <a:rPr lang="hu-HU" sz="2400" spc="-1" dirty="0" err="1" smtClean="0">
                <a:solidFill>
                  <a:srgbClr val="000000"/>
                </a:solidFill>
              </a:rPr>
              <a:t>Write</a:t>
            </a:r>
            <a:r>
              <a:rPr lang="hu-HU" sz="2400" spc="-1" dirty="0" smtClean="0">
                <a:solidFill>
                  <a:srgbClr val="000000"/>
                </a:solidFill>
              </a:rPr>
              <a:t> a </a:t>
            </a:r>
            <a:r>
              <a:rPr lang="hu-HU" sz="2400" spc="-1" dirty="0" err="1" smtClean="0">
                <a:solidFill>
                  <a:srgbClr val="000000"/>
                </a:solidFill>
              </a:rPr>
              <a:t>query</a:t>
            </a:r>
            <a:r>
              <a:rPr lang="hu-HU" sz="2400" spc="-1" dirty="0" smtClean="0">
                <a:solidFill>
                  <a:srgbClr val="000000"/>
                </a:solidFill>
              </a:rPr>
              <a:t> </a:t>
            </a:r>
            <a:r>
              <a:rPr lang="hu-HU" sz="2400" spc="-1" dirty="0" err="1">
                <a:solidFill>
                  <a:srgbClr val="000000"/>
                </a:solidFill>
              </a:rPr>
              <a:t>where</a:t>
            </a:r>
            <a:r>
              <a:rPr lang="hu-HU" sz="2400" spc="-1" dirty="0">
                <a:solidFill>
                  <a:srgbClr val="000000"/>
                </a:solidFill>
              </a:rPr>
              <a:t> </a:t>
            </a:r>
            <a:r>
              <a:rPr lang="hu-HU" sz="2400" spc="-1" dirty="0" err="1" smtClean="0">
                <a:solidFill>
                  <a:srgbClr val="000000"/>
                </a:solidFill>
              </a:rPr>
              <a:t>semantic</a:t>
            </a:r>
            <a:r>
              <a:rPr lang="hu-HU" sz="2400" spc="-1" dirty="0" smtClean="0">
                <a:solidFill>
                  <a:srgbClr val="000000"/>
                </a:solidFill>
              </a:rPr>
              <a:t> </a:t>
            </a:r>
            <a:r>
              <a:rPr lang="hu-HU" sz="2400" spc="-1" dirty="0" err="1">
                <a:solidFill>
                  <a:srgbClr val="000000"/>
                </a:solidFill>
              </a:rPr>
              <a:t>check</a:t>
            </a:r>
            <a:r>
              <a:rPr lang="hu-HU" sz="2400" spc="-1" dirty="0">
                <a:solidFill>
                  <a:srgbClr val="000000"/>
                </a:solidFill>
              </a:rPr>
              <a:t> </a:t>
            </a:r>
            <a:r>
              <a:rPr lang="hu-HU" sz="2400" spc="-1" dirty="0" err="1" smtClean="0">
                <a:solidFill>
                  <a:srgbClr val="000000"/>
                </a:solidFill>
              </a:rPr>
              <a:t>fails</a:t>
            </a:r>
            <a:r>
              <a:rPr lang="hu-HU" sz="2400" spc="-1" dirty="0" smtClean="0">
                <a:solidFill>
                  <a:srgbClr val="000000"/>
                </a:solidFill>
              </a:rPr>
              <a:t>!</a:t>
            </a:r>
          </a:p>
          <a:p>
            <a:pPr marL="425340" lvl="0" indent="-342900">
              <a:lnSpc>
                <a:spcPct val="90000"/>
              </a:lnSpc>
              <a:spcBef>
                <a:spcPts val="1001"/>
              </a:spcBef>
              <a:buFont typeface="Arial" panose="020B0604020202020204" pitchFamily="34" charset="0"/>
              <a:buChar char="•"/>
              <a:defRPr/>
            </a:pPr>
            <a:endParaRPr lang="hu-HU" sz="2400" spc="-1" dirty="0" smtClean="0">
              <a:solidFill>
                <a:srgbClr val="000000"/>
              </a:solidFill>
            </a:endParaRPr>
          </a:p>
          <a:p>
            <a:pPr marL="425340" lvl="0" indent="-342900">
              <a:lnSpc>
                <a:spcPct val="90000"/>
              </a:lnSpc>
              <a:spcBef>
                <a:spcPts val="1001"/>
              </a:spcBef>
              <a:buFont typeface="Arial" panose="020B0604020202020204" pitchFamily="34" charset="0"/>
              <a:buChar char="•"/>
              <a:defRPr/>
            </a:pPr>
            <a:endParaRPr lang="hu-HU" sz="2400" spc="-1" dirty="0">
              <a:solidFill>
                <a:srgbClr val="000000"/>
              </a:solidFill>
            </a:endParaRPr>
          </a:p>
          <a:p>
            <a:pPr marL="425340" lvl="0" indent="-342900">
              <a:lnSpc>
                <a:spcPct val="90000"/>
              </a:lnSpc>
              <a:spcBef>
                <a:spcPts val="1001"/>
              </a:spcBef>
              <a:buFont typeface="Arial" panose="020B0604020202020204" pitchFamily="34" charset="0"/>
              <a:buChar char="•"/>
              <a:defRPr/>
            </a:pPr>
            <a:endParaRPr lang="hu-HU" sz="2400" spc="-1" dirty="0" smtClean="0">
              <a:solidFill>
                <a:srgbClr val="000000"/>
              </a:solidFill>
            </a:endParaRPr>
          </a:p>
          <a:p>
            <a:pPr marL="425340" lvl="0" indent="-342900">
              <a:lnSpc>
                <a:spcPct val="90000"/>
              </a:lnSpc>
              <a:spcBef>
                <a:spcPts val="1001"/>
              </a:spcBef>
              <a:buFont typeface="Arial" panose="020B0604020202020204" pitchFamily="34" charset="0"/>
              <a:buChar char="•"/>
              <a:defRPr/>
            </a:pPr>
            <a:endParaRPr lang="hu-HU" sz="2400" spc="-1" dirty="0">
              <a:solidFill>
                <a:srgbClr val="000000"/>
              </a:solidFill>
            </a:endParaRPr>
          </a:p>
          <a:p>
            <a:pPr marL="425340" lvl="0" indent="-342900">
              <a:lnSpc>
                <a:spcPct val="90000"/>
              </a:lnSpc>
              <a:spcBef>
                <a:spcPts val="1001"/>
              </a:spcBef>
              <a:buFont typeface="Arial" panose="020B0604020202020204" pitchFamily="34" charset="0"/>
              <a:buChar char="•"/>
              <a:defRPr/>
            </a:pPr>
            <a:endParaRPr lang="hu-HU" sz="2400" spc="-1" dirty="0">
              <a:solidFill>
                <a:srgbClr val="000000"/>
              </a:solidFill>
            </a:endParaRPr>
          </a:p>
          <a:p>
            <a:pPr marL="425340" lvl="0" indent="-342900">
              <a:lnSpc>
                <a:spcPct val="90000"/>
              </a:lnSpc>
              <a:spcBef>
                <a:spcPts val="1001"/>
              </a:spcBef>
              <a:buFont typeface="Arial" panose="020B0604020202020204" pitchFamily="34" charset="0"/>
              <a:buChar char="•"/>
              <a:defRPr/>
            </a:pPr>
            <a:endParaRPr lang="hu-HU" sz="2400" spc="-1" dirty="0" smtClean="0">
              <a:solidFill>
                <a:srgbClr val="000000"/>
              </a:solidFill>
            </a:endParaRPr>
          </a:p>
          <a:p>
            <a:pPr marL="82440" lvl="0">
              <a:lnSpc>
                <a:spcPct val="90000"/>
              </a:lnSpc>
              <a:spcBef>
                <a:spcPts val="1001"/>
              </a:spcBef>
              <a:defRPr/>
            </a:pPr>
            <a:endParaRPr lang="hu-HU" sz="2400" spc="-1" dirty="0">
              <a:solidFill>
                <a:srgbClr val="000000"/>
              </a:solidFill>
            </a:endParaRPr>
          </a:p>
        </p:txBody>
      </p:sp>
      <p:sp>
        <p:nvSpPr>
          <p:cNvPr id="21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1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1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BF987-1FB7-4D2F-893D-7234FF6485A9}"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dirty="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pic>
        <p:nvPicPr>
          <p:cNvPr id="3" name="Kép 2"/>
          <p:cNvPicPr>
            <a:picLocks noChangeAspect="1"/>
          </p:cNvPicPr>
          <p:nvPr/>
        </p:nvPicPr>
        <p:blipFill>
          <a:blip r:embed="rId3"/>
          <a:stretch>
            <a:fillRect/>
          </a:stretch>
        </p:blipFill>
        <p:spPr>
          <a:xfrm>
            <a:off x="1262565" y="1368268"/>
            <a:ext cx="5811061" cy="1467055"/>
          </a:xfrm>
          <a:prstGeom prst="rect">
            <a:avLst/>
          </a:prstGeom>
        </p:spPr>
      </p:pic>
      <p:pic>
        <p:nvPicPr>
          <p:cNvPr id="6" name="Kép 5"/>
          <p:cNvPicPr>
            <a:picLocks noChangeAspect="1"/>
          </p:cNvPicPr>
          <p:nvPr/>
        </p:nvPicPr>
        <p:blipFill>
          <a:blip r:embed="rId4"/>
          <a:stretch>
            <a:fillRect/>
          </a:stretch>
        </p:blipFill>
        <p:spPr>
          <a:xfrm>
            <a:off x="1619672" y="3570518"/>
            <a:ext cx="4544059" cy="1476581"/>
          </a:xfrm>
          <a:prstGeom prst="rect">
            <a:avLst/>
          </a:prstGeom>
        </p:spPr>
      </p:pic>
    </p:spTree>
    <p:extLst>
      <p:ext uri="{BB962C8B-B14F-4D97-AF65-F5344CB8AC3E}">
        <p14:creationId xmlns:p14="http://schemas.microsoft.com/office/powerpoint/2010/main" val="273694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examples</a:t>
            </a:r>
            <a:endParaRPr lang="hu-HU" sz="3200" b="0" strike="noStrike" spc="-1" dirty="0">
              <a:solidFill>
                <a:srgbClr val="FFFFFF"/>
              </a:solidFill>
              <a:latin typeface="Calibri Light"/>
            </a:endParaRPr>
          </a:p>
        </p:txBody>
      </p:sp>
      <p:sp>
        <p:nvSpPr>
          <p:cNvPr id="286" name="TextShape 2"/>
          <p:cNvSpPr txBox="1"/>
          <p:nvPr/>
        </p:nvSpPr>
        <p:spPr>
          <a:xfrm>
            <a:off x="216000" y="720000"/>
            <a:ext cx="8711640" cy="570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Sort-merge</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a:t>
            </a:r>
            <a:r>
              <a:rPr lang="hu-HU" sz="2800" b="0" strike="noStrike" spc="-1" dirty="0" err="1">
                <a:solidFill>
                  <a:srgbClr val="000000"/>
                </a:solidFill>
                <a:latin typeface="Consolas"/>
              </a:rPr>
              <a:t>employee</a:t>
            </a:r>
            <a:r>
              <a:rPr lang="hu-HU" sz="2800" b="0" strike="noStrike" spc="-1" dirty="0">
                <a:solidFill>
                  <a:srgbClr val="000000"/>
                </a:solidFill>
                <a:latin typeface="Consolas"/>
              </a:rPr>
              <a:t>_</a:t>
            </a:r>
            <a:r>
              <a:rPr lang="hu-HU" sz="2800" b="0" strike="noStrike" spc="-1" dirty="0" err="1">
                <a:solidFill>
                  <a:srgbClr val="000000"/>
                </a:solidFill>
                <a:latin typeface="Consolas"/>
              </a:rPr>
              <a:t>id</a:t>
            </a:r>
            <a:r>
              <a:rPr lang="hu-HU" sz="2800" b="0" strike="noStrike" spc="-1" dirty="0">
                <a:solidFill>
                  <a:srgbClr val="000000"/>
                </a:solidFill>
                <a:latin typeface="Consolas"/>
              </a:rPr>
              <a:t>, </a:t>
            </a:r>
            <a:r>
              <a:rPr lang="hu-HU" sz="2800" b="0" strike="noStrike" spc="-1" dirty="0" err="1">
                <a:solidFill>
                  <a:srgbClr val="000000"/>
                </a:solidFill>
                <a:latin typeface="Consolas"/>
              </a:rPr>
              <a:t>salary</a:t>
            </a:r>
            <a:r>
              <a:rPr lang="hu-HU" sz="2800" b="0" strike="noStrike" spc="-1" dirty="0">
                <a:solidFill>
                  <a:srgbClr val="000000"/>
                </a:solidFill>
                <a:latin typeface="Consolas"/>
              </a:rPr>
              <a:t>, </a:t>
            </a:r>
            <a:r>
              <a:rPr lang="hu-HU" sz="2800" b="0" strike="noStrike" spc="-1" dirty="0" err="1">
                <a:solidFill>
                  <a:srgbClr val="000000"/>
                </a:solidFill>
                <a:latin typeface="Consolas"/>
              </a:rPr>
              <a:t>job</a:t>
            </a:r>
            <a:r>
              <a:rPr lang="hu-HU" sz="2800" b="0" strike="noStrike" spc="-1" dirty="0">
                <a:solidFill>
                  <a:srgbClr val="000000"/>
                </a:solidFill>
                <a:latin typeface="Consolas"/>
              </a:rPr>
              <a:t>_</a:t>
            </a:r>
            <a:r>
              <a:rPr lang="hu-HU" sz="2800" b="0" strike="noStrike" spc="-1" dirty="0" err="1">
                <a:solidFill>
                  <a:srgbClr val="000000"/>
                </a:solidFill>
                <a:latin typeface="Consolas"/>
              </a:rPr>
              <a:t>title</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0" strike="noStrike" spc="-1" dirty="0" err="1">
                <a:solidFill>
                  <a:srgbClr val="000000"/>
                </a:solidFill>
                <a:latin typeface="Consolas"/>
              </a:rPr>
              <a:t>jobs</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WHERE </a:t>
            </a:r>
            <a:r>
              <a:rPr lang="hu-HU" sz="2800" b="0" strike="noStrike" spc="-1" dirty="0" err="1">
                <a:solidFill>
                  <a:srgbClr val="000000"/>
                </a:solidFill>
                <a:latin typeface="Consolas"/>
              </a:rPr>
              <a:t>salary</a:t>
            </a:r>
            <a:r>
              <a:rPr lang="hu-HU" sz="2800" b="0" strike="noStrike" spc="-1" dirty="0">
                <a:solidFill>
                  <a:srgbClr val="000000"/>
                </a:solidFill>
                <a:latin typeface="Consolas"/>
              </a:rPr>
              <a:t> &lt; </a:t>
            </a:r>
            <a:r>
              <a:rPr lang="hu-HU" sz="2800" b="0" strike="noStrike" spc="-1" dirty="0" err="1">
                <a:solidFill>
                  <a:srgbClr val="000000"/>
                </a:solidFill>
                <a:latin typeface="Consolas"/>
              </a:rPr>
              <a:t>max</a:t>
            </a:r>
            <a:r>
              <a:rPr lang="hu-HU" sz="2800" b="0" strike="noStrike" spc="-1" dirty="0">
                <a:solidFill>
                  <a:srgbClr val="000000"/>
                </a:solidFill>
                <a:latin typeface="Consolas"/>
              </a:rPr>
              <a:t>_</a:t>
            </a:r>
            <a:r>
              <a:rPr lang="hu-HU" sz="2800" b="0" strike="noStrike" spc="-1" dirty="0" err="1">
                <a:solidFill>
                  <a:srgbClr val="000000"/>
                </a:solidFill>
                <a:latin typeface="Consolas"/>
              </a:rPr>
              <a:t>salary</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685800" lvl="1" indent="-228240">
              <a:lnSpc>
                <a:spcPct val="90000"/>
              </a:lnSpc>
              <a:spcBef>
                <a:spcPts val="1800"/>
              </a:spcBef>
              <a:spcAft>
                <a:spcPts val="1199"/>
              </a:spcAft>
              <a:buClr>
                <a:srgbClr val="000000"/>
              </a:buClr>
              <a:buFont typeface="Arial"/>
              <a:buChar char="•"/>
            </a:pPr>
            <a:r>
              <a:rPr lang="hu-HU" sz="2800" b="0" strike="noStrike" spc="-1" dirty="0" err="1">
                <a:solidFill>
                  <a:srgbClr val="000000"/>
                </a:solidFill>
                <a:latin typeface="Calibri"/>
              </a:rPr>
              <a:t>But</a:t>
            </a:r>
            <a:r>
              <a:rPr lang="hu-HU" sz="2800" b="0" strike="noStrike" spc="-1" dirty="0">
                <a:solidFill>
                  <a:srgbClr val="000000"/>
                </a:solidFill>
                <a:latin typeface="Calibri"/>
              </a:rPr>
              <a:t> here: NO!</a:t>
            </a:r>
          </a:p>
          <a:p>
            <a:pPr marL="82440">
              <a:lnSpc>
                <a:spcPct val="90000"/>
              </a:lnSpc>
              <a:spcBef>
                <a:spcPts val="1001"/>
              </a:spcBef>
            </a:pPr>
            <a:r>
              <a:rPr lang="hu-HU" sz="2800" b="0" strike="noStrike" spc="-1" dirty="0">
                <a:solidFill>
                  <a:srgbClr val="000000"/>
                </a:solidFill>
                <a:latin typeface="Consolas"/>
              </a:rPr>
              <a:t>SELECT </a:t>
            </a:r>
            <a:r>
              <a:rPr lang="hu-HU" sz="2800" b="0" strike="noStrike" spc="-1" dirty="0" err="1">
                <a:solidFill>
                  <a:srgbClr val="000000"/>
                </a:solidFill>
                <a:latin typeface="Consolas"/>
              </a:rPr>
              <a:t>employee_id</a:t>
            </a:r>
            <a:r>
              <a:rPr lang="hu-HU" sz="2800" b="0" strike="noStrike" spc="-1" dirty="0">
                <a:solidFill>
                  <a:srgbClr val="000000"/>
                </a:solidFill>
                <a:latin typeface="Consolas"/>
              </a:rPr>
              <a:t>, </a:t>
            </a:r>
            <a:r>
              <a:rPr lang="hu-HU" sz="2800" b="0" strike="noStrike" spc="-1" dirty="0" err="1">
                <a:solidFill>
                  <a:srgbClr val="000000"/>
                </a:solidFill>
                <a:latin typeface="Consolas"/>
              </a:rPr>
              <a:t>salary</a:t>
            </a:r>
            <a:r>
              <a:rPr lang="hu-HU" sz="2800" b="0" strike="noStrike" spc="-1" dirty="0">
                <a:solidFill>
                  <a:srgbClr val="000000"/>
                </a:solidFill>
                <a:latin typeface="Consolas"/>
              </a:rPr>
              <a:t>, </a:t>
            </a:r>
            <a:r>
              <a:rPr lang="hu-HU" sz="2800" b="0" strike="noStrike" spc="-1" dirty="0" err="1">
                <a:solidFill>
                  <a:srgbClr val="000000"/>
                </a:solidFill>
                <a:latin typeface="Consolas"/>
              </a:rPr>
              <a:t>job_title</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0" strike="noStrike" spc="-1" dirty="0" err="1">
                <a:solidFill>
                  <a:srgbClr val="000000"/>
                </a:solidFill>
                <a:latin typeface="Consolas"/>
              </a:rPr>
              <a:t>jobs</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WHERE </a:t>
            </a:r>
            <a:r>
              <a:rPr lang="hu-HU" sz="2800" b="1" strike="noStrike" spc="-1" dirty="0" err="1">
                <a:solidFill>
                  <a:srgbClr val="000000"/>
                </a:solidFill>
                <a:latin typeface="Consolas"/>
              </a:rPr>
              <a:t>employees.job_id</a:t>
            </a:r>
            <a:r>
              <a:rPr lang="hu-HU" sz="2800" b="1" strike="noStrike" spc="-1" dirty="0">
                <a:solidFill>
                  <a:srgbClr val="000000"/>
                </a:solidFill>
                <a:latin typeface="Consolas"/>
              </a:rPr>
              <a:t>=</a:t>
            </a:r>
            <a:r>
              <a:rPr lang="hu-HU" sz="2800" b="1" strike="noStrike" spc="-1" dirty="0" err="1">
                <a:solidFill>
                  <a:srgbClr val="000000"/>
                </a:solidFill>
                <a:latin typeface="Consolas"/>
              </a:rPr>
              <a:t>jobs.job_id</a:t>
            </a:r>
            <a:r>
              <a:rPr lang="hu-HU" sz="2800" b="1" strike="noStrike" spc="-1" dirty="0">
                <a:solidFill>
                  <a:srgbClr val="000000"/>
                </a:solidFill>
                <a:latin typeface="Consolas"/>
              </a:rPr>
              <a:t> AND</a:t>
            </a:r>
            <a:r>
              <a:rPr lang="hu-HU" sz="2800" b="0" strike="noStrike" spc="-1" dirty="0">
                <a:solidFill>
                  <a:srgbClr val="000000"/>
                </a:solidFill>
                <a:latin typeface="Consolas"/>
              </a:rPr>
              <a:t> </a:t>
            </a:r>
            <a:r>
              <a:rPr lang="hu-HU" sz="2800" b="0" strike="noStrike" spc="-1" dirty="0" err="1">
                <a:solidFill>
                  <a:srgbClr val="000000"/>
                </a:solidFill>
                <a:latin typeface="Consolas"/>
              </a:rPr>
              <a:t>salary</a:t>
            </a:r>
            <a:r>
              <a:rPr lang="hu-HU" sz="2800" b="0" strike="noStrike" spc="-1" dirty="0">
                <a:solidFill>
                  <a:srgbClr val="000000"/>
                </a:solidFill>
                <a:latin typeface="Consolas"/>
              </a:rPr>
              <a:t> &lt; </a:t>
            </a:r>
            <a:r>
              <a:rPr lang="hu-HU" sz="2800" b="0" strike="noStrike" spc="-1" dirty="0" err="1">
                <a:solidFill>
                  <a:srgbClr val="000000"/>
                </a:solidFill>
                <a:latin typeface="Consolas"/>
              </a:rPr>
              <a:t>max_salary</a:t>
            </a:r>
            <a:r>
              <a:rPr lang="hu-HU" sz="2800" b="0" strike="noStrike" spc="-1" dirty="0">
                <a:solidFill>
                  <a:srgbClr val="000000"/>
                </a:solidFill>
                <a:latin typeface="Consolas"/>
              </a:rPr>
              <a:t>;</a:t>
            </a:r>
          </a:p>
          <a:p>
            <a:pPr marL="82440">
              <a:lnSpc>
                <a:spcPct val="90000"/>
              </a:lnSpc>
              <a:spcBef>
                <a:spcPts val="1001"/>
              </a:spcBef>
            </a:pPr>
            <a:endParaRPr lang="hu-HU" sz="2800" spc="-1" dirty="0">
              <a:solidFill>
                <a:srgbClr val="000000"/>
              </a:solidFill>
              <a:latin typeface="Consolas"/>
            </a:endParaRPr>
          </a:p>
          <a:p>
            <a:pPr marL="82440">
              <a:lnSpc>
                <a:spcPct val="90000"/>
              </a:lnSpc>
              <a:spcBef>
                <a:spcPts val="1001"/>
              </a:spcBef>
            </a:pPr>
            <a:r>
              <a:rPr lang="hu-HU" sz="2800" b="0" strike="noStrike" spc="-1" dirty="0">
                <a:solidFill>
                  <a:srgbClr val="000000"/>
                </a:solidFill>
                <a:latin typeface="Consolas"/>
              </a:rPr>
              <a:t>[</a:t>
            </a:r>
            <a:r>
              <a:rPr lang="hu-HU" sz="2800" b="0" strike="noStrike" spc="-1" dirty="0" err="1">
                <a:solidFill>
                  <a:srgbClr val="000000"/>
                </a:solidFill>
                <a:latin typeface="Consolas"/>
              </a:rPr>
              <a:t>Employees</a:t>
            </a:r>
            <a:r>
              <a:rPr lang="hu-HU" sz="2800" b="0" strike="noStrike" spc="-1" dirty="0">
                <a:solidFill>
                  <a:srgbClr val="000000"/>
                </a:solidFill>
                <a:latin typeface="Consolas"/>
              </a:rPr>
              <a:t> + ROWID</a:t>
            </a:r>
            <a:r>
              <a:rPr lang="hu-HU" sz="1600" b="0" strike="noStrike" spc="-1" dirty="0">
                <a:solidFill>
                  <a:srgbClr val="000000"/>
                </a:solidFill>
                <a:latin typeface="Consolas"/>
              </a:rPr>
              <a:t>JOBS</a:t>
            </a:r>
            <a:r>
              <a:rPr lang="hu-HU" sz="3200" b="0" strike="noStrike" spc="-1" dirty="0">
                <a:solidFill>
                  <a:srgbClr val="000000"/>
                </a:solidFill>
                <a:latin typeface="Consolas"/>
              </a:rPr>
              <a:t>]</a:t>
            </a:r>
            <a:endParaRPr lang="hu-HU" sz="3200" b="0" strike="noStrike" spc="-1" dirty="0">
              <a:solidFill>
                <a:srgbClr val="000000"/>
              </a:solidFill>
              <a:latin typeface="Calibri"/>
            </a:endParaRPr>
          </a:p>
        </p:txBody>
      </p:sp>
      <p:sp>
        <p:nvSpPr>
          <p:cNvPr id="28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8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8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A78DD695-3B51-4FBA-89A4-04BDD1045EBD}" type="slidenum">
              <a:rPr lang="hu-HU" sz="1200" b="0" strike="noStrike" spc="-1">
                <a:solidFill>
                  <a:srgbClr val="FFFFFF"/>
                </a:solidFill>
                <a:latin typeface="Calibri"/>
              </a:rPr>
              <a:t>20</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196739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a:t>
            </a:r>
            <a:r>
              <a:rPr lang="hu-HU" sz="3200" b="0" strike="noStrike" spc="-1" dirty="0">
                <a:solidFill>
                  <a:srgbClr val="FFFFFF"/>
                </a:solidFill>
                <a:latin typeface="Calibri Light"/>
              </a:rPr>
              <a:t> </a:t>
            </a:r>
            <a:r>
              <a:rPr lang="hu-HU" sz="3200" spc="-1" dirty="0" err="1">
                <a:solidFill>
                  <a:srgbClr val="FFFFFF"/>
                </a:solidFill>
                <a:latin typeface="Calibri Light"/>
              </a:rPr>
              <a:t>examples</a:t>
            </a:r>
            <a:endParaRPr lang="hu-HU" sz="3200" spc="-1" dirty="0">
              <a:solidFill>
                <a:srgbClr val="000000"/>
              </a:solidFill>
            </a:endParaRPr>
          </a:p>
        </p:txBody>
      </p:sp>
      <p:sp>
        <p:nvSpPr>
          <p:cNvPr id="311" name="TextShape 2"/>
          <p:cNvSpPr txBox="1"/>
          <p:nvPr/>
        </p:nvSpPr>
        <p:spPr>
          <a:xfrm>
            <a:off x="216000" y="720000"/>
            <a:ext cx="8711640" cy="570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Cartesian</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a:lnSpc>
                <a:spcPct val="90000"/>
              </a:lnSpc>
              <a:spcBef>
                <a:spcPts val="1001"/>
              </a:spcBef>
            </a:pP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a:t>
            </a:r>
            <a:r>
              <a:rPr lang="hu-HU" sz="2800" b="0" strike="noStrike" spc="-1" dirty="0" err="1">
                <a:solidFill>
                  <a:srgbClr val="000000"/>
                </a:solidFill>
                <a:latin typeface="Consolas"/>
              </a:rPr>
              <a:t>employee_id</a:t>
            </a:r>
            <a:r>
              <a:rPr lang="hu-HU" sz="2800" b="0" strike="noStrike" spc="-1" dirty="0">
                <a:solidFill>
                  <a:srgbClr val="000000"/>
                </a:solidFill>
                <a:latin typeface="Consolas"/>
              </a:rPr>
              <a:t>, </a:t>
            </a:r>
            <a:r>
              <a:rPr lang="hu-HU" sz="2800" b="0" strike="noStrike" spc="-1" dirty="0" err="1">
                <a:solidFill>
                  <a:srgbClr val="000000"/>
                </a:solidFill>
                <a:latin typeface="Consolas"/>
              </a:rPr>
              <a:t>salary</a:t>
            </a:r>
            <a:r>
              <a:rPr lang="hu-HU" sz="2800" b="0" strike="noStrike" spc="-1" dirty="0">
                <a:solidFill>
                  <a:srgbClr val="000000"/>
                </a:solidFill>
                <a:latin typeface="Consolas"/>
              </a:rPr>
              <a:t>,	</a:t>
            </a:r>
            <a:r>
              <a:rPr lang="hu-HU" sz="2800" b="0" strike="noStrike" spc="-1" dirty="0" err="1">
                <a:solidFill>
                  <a:srgbClr val="000000"/>
                </a:solidFill>
                <a:latin typeface="Consolas"/>
              </a:rPr>
              <a:t>department_name</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a:lnSpc>
                <a:spcPct val="90000"/>
              </a:lnSpc>
              <a:spcBef>
                <a:spcPts val="1001"/>
              </a:spcBef>
            </a:pPr>
            <a:endParaRPr lang="hu-HU" sz="2800" b="0" strike="noStrike" spc="-1" dirty="0">
              <a:solidFill>
                <a:srgbClr val="000000"/>
              </a:solidFill>
              <a:latin typeface="Calibri"/>
            </a:endParaRPr>
          </a:p>
        </p:txBody>
      </p:sp>
      <p:sp>
        <p:nvSpPr>
          <p:cNvPr id="31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1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1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996BCCBD-1947-417F-9F08-44A93E6E4417}" type="slidenum">
              <a:rPr lang="hu-HU" sz="1200" b="0" strike="noStrike" spc="-1">
                <a:solidFill>
                  <a:srgbClr val="FFFFFF"/>
                </a:solidFill>
                <a:latin typeface="Calibri"/>
              </a:rPr>
              <a:t>21</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185585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method</a:t>
            </a:r>
            <a:r>
              <a:rPr lang="hu-HU" sz="3200" b="0" strike="noStrike" spc="-1" dirty="0">
                <a:solidFill>
                  <a:srgbClr val="FFFFFF"/>
                </a:solidFill>
                <a:latin typeface="Calibri Light"/>
              </a:rPr>
              <a:t> </a:t>
            </a:r>
            <a:r>
              <a:rPr lang="hu-HU" sz="3200" spc="-1" dirty="0" err="1">
                <a:solidFill>
                  <a:srgbClr val="FFFFFF"/>
                </a:solidFill>
                <a:latin typeface="Calibri Light"/>
              </a:rPr>
              <a:t>examples</a:t>
            </a:r>
            <a:r>
              <a:rPr lang="hu-HU" sz="3200" spc="-1" dirty="0">
                <a:solidFill>
                  <a:srgbClr val="FFFFFF"/>
                </a:solidFill>
                <a:latin typeface="Calibri Light"/>
              </a:rPr>
              <a:t> - </a:t>
            </a:r>
            <a:r>
              <a:rPr lang="hu-HU" sz="3200" spc="-1" dirty="0" err="1">
                <a:solidFill>
                  <a:srgbClr val="FFFFFF"/>
                </a:solidFill>
                <a:latin typeface="Calibri Light"/>
              </a:rPr>
              <a:t>Hints</a:t>
            </a:r>
            <a:endParaRPr lang="hu-HU" sz="3200" spc="-1" dirty="0">
              <a:solidFill>
                <a:srgbClr val="000000"/>
              </a:solidFill>
            </a:endParaRPr>
          </a:p>
        </p:txBody>
      </p:sp>
      <p:sp>
        <p:nvSpPr>
          <p:cNvPr id="316" name="TextShape 2"/>
          <p:cNvSpPr txBox="1"/>
          <p:nvPr/>
        </p:nvSpPr>
        <p:spPr>
          <a:xfrm>
            <a:off x="194400" y="775440"/>
            <a:ext cx="7920360" cy="49330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Cartesian</a:t>
            </a:r>
            <a:r>
              <a:rPr lang="hu-HU" sz="2800" b="0" strike="noStrike" spc="-1" dirty="0">
                <a:solidFill>
                  <a:srgbClr val="000000"/>
                </a:solidFill>
                <a:latin typeface="Calibri"/>
              </a:rPr>
              <a:t> </a:t>
            </a:r>
            <a:r>
              <a:rPr lang="hu-HU" sz="2800" b="0" strike="noStrike" spc="-1" dirty="0" err="1">
                <a:solidFill>
                  <a:srgbClr val="000000"/>
                </a:solidFill>
                <a:latin typeface="Calibri"/>
              </a:rPr>
              <a:t>join</a:t>
            </a:r>
            <a:endParaRPr lang="hu-HU" sz="2800" b="0" strike="noStrike" spc="-1" dirty="0">
              <a:solidFill>
                <a:srgbClr val="000000"/>
              </a:solidFill>
              <a:latin typeface="Calibri"/>
            </a:endParaRPr>
          </a:p>
          <a:p>
            <a:pPr>
              <a:lnSpc>
                <a:spcPct val="90000"/>
              </a:lnSpc>
              <a:spcBef>
                <a:spcPts val="1001"/>
              </a:spcBef>
            </a:pP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/*+ORDERED*/ </a:t>
            </a:r>
            <a:r>
              <a:rPr lang="hu-HU" sz="2800" b="0" strike="noStrike" spc="-1" dirty="0" err="1">
                <a:solidFill>
                  <a:srgbClr val="000000"/>
                </a:solidFill>
                <a:latin typeface="Consolas"/>
              </a:rPr>
              <a:t>e.last_name</a:t>
            </a:r>
            <a:r>
              <a:rPr lang="hu-HU" sz="2800" b="0" strike="noStrike" spc="-1" dirty="0">
                <a:solidFill>
                  <a:srgbClr val="000000"/>
                </a:solidFill>
                <a:latin typeface="Consolas"/>
              </a:rPr>
              <a:t>, </a:t>
            </a:r>
            <a:r>
              <a:rPr lang="hu-HU" sz="2800" b="0" strike="noStrike" spc="-1" dirty="0" err="1">
                <a:solidFill>
                  <a:srgbClr val="000000"/>
                </a:solidFill>
                <a:latin typeface="Consolas"/>
              </a:rPr>
              <a:t>d.department_name</a:t>
            </a:r>
            <a:r>
              <a:rPr lang="hu-HU" sz="2800" b="0" strike="noStrike" spc="-1" dirty="0">
                <a:solidFill>
                  <a:srgbClr val="000000"/>
                </a:solidFill>
                <a:latin typeface="Consolas"/>
              </a:rPr>
              <a:t>, </a:t>
            </a:r>
            <a:r>
              <a:rPr lang="hu-HU" sz="2800" b="0" strike="noStrike" spc="-1" dirty="0" err="1">
                <a:solidFill>
                  <a:srgbClr val="000000"/>
                </a:solidFill>
                <a:latin typeface="Consolas"/>
              </a:rPr>
              <a:t>l.country_id</a:t>
            </a:r>
            <a:r>
              <a:rPr lang="hu-HU" sz="2800" b="0" strike="noStrike" spc="-1" dirty="0">
                <a:solidFill>
                  <a:srgbClr val="000000"/>
                </a:solidFill>
                <a:latin typeface="Consolas"/>
              </a:rPr>
              <a:t>, </a:t>
            </a:r>
            <a:r>
              <a:rPr lang="hu-HU" sz="2800" b="0" strike="noStrike" spc="-1" dirty="0" err="1">
                <a:solidFill>
                  <a:srgbClr val="000000"/>
                </a:solidFill>
                <a:latin typeface="Consolas"/>
              </a:rPr>
              <a:t>l.state_province</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e, </a:t>
            </a:r>
            <a:r>
              <a:rPr lang="hu-HU" sz="2800" b="0" strike="noStrike" spc="-1" dirty="0" err="1">
                <a:solidFill>
                  <a:srgbClr val="000000"/>
                </a:solidFill>
                <a:latin typeface="Consolas"/>
              </a:rPr>
              <a:t>locations</a:t>
            </a:r>
            <a:r>
              <a:rPr lang="hu-HU" sz="2800" b="0" strike="noStrike" spc="-1" dirty="0">
                <a:solidFill>
                  <a:srgbClr val="000000"/>
                </a:solidFill>
                <a:latin typeface="Consolas"/>
              </a:rPr>
              <a:t> l,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d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WHERE </a:t>
            </a:r>
            <a:r>
              <a:rPr lang="hu-HU" sz="2800" b="0" strike="noStrike" spc="-1" dirty="0" err="1">
                <a:solidFill>
                  <a:srgbClr val="000000"/>
                </a:solidFill>
                <a:latin typeface="Consolas"/>
              </a:rPr>
              <a:t>e.department_id</a:t>
            </a:r>
            <a:r>
              <a:rPr lang="hu-HU" sz="2800" b="0" strike="noStrike" spc="-1" dirty="0">
                <a:solidFill>
                  <a:srgbClr val="000000"/>
                </a:solidFill>
                <a:latin typeface="Consolas"/>
              </a:rPr>
              <a:t> = </a:t>
            </a:r>
            <a:r>
              <a:rPr lang="hu-HU" sz="2800" b="0" strike="noStrike" spc="-1" dirty="0" err="1">
                <a:solidFill>
                  <a:srgbClr val="000000"/>
                </a:solidFill>
                <a:latin typeface="Consolas"/>
              </a:rPr>
              <a:t>d.department_id</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AND </a:t>
            </a:r>
            <a:r>
              <a:rPr lang="hu-HU" sz="2800" b="0" strike="noStrike" spc="-1" dirty="0" err="1">
                <a:solidFill>
                  <a:srgbClr val="000000"/>
                </a:solidFill>
                <a:latin typeface="Consolas"/>
              </a:rPr>
              <a:t>d.location_id</a:t>
            </a:r>
            <a:r>
              <a:rPr lang="hu-HU" sz="2800" b="0" strike="noStrike" spc="-1" dirty="0">
                <a:solidFill>
                  <a:srgbClr val="000000"/>
                </a:solidFill>
                <a:latin typeface="Consolas"/>
              </a:rPr>
              <a:t> = </a:t>
            </a:r>
            <a:r>
              <a:rPr lang="hu-HU" sz="2800" b="0" strike="noStrike" spc="-1" dirty="0" err="1">
                <a:solidFill>
                  <a:srgbClr val="000000"/>
                </a:solidFill>
                <a:latin typeface="Consolas"/>
              </a:rPr>
              <a:t>l.location_id</a:t>
            </a:r>
            <a:r>
              <a:rPr lang="hu-HU" sz="2800" b="0" strike="noStrike" spc="-1" dirty="0">
                <a:solidFill>
                  <a:srgbClr val="000000"/>
                </a:solidFill>
                <a:latin typeface="Consolas"/>
              </a:rPr>
              <a:t>;</a:t>
            </a:r>
            <a:endParaRPr lang="hu-HU" sz="2800" b="0" strike="noStrike" spc="-1" dirty="0">
              <a:solidFill>
                <a:srgbClr val="000000"/>
              </a:solidFill>
              <a:latin typeface="Calibri"/>
            </a:endParaRPr>
          </a:p>
        </p:txBody>
      </p:sp>
      <p:sp>
        <p:nvSpPr>
          <p:cNvPr id="31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1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1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723F9FEA-C1FA-41BD-8C2D-E95055D6DFF2}" type="slidenum">
              <a:rPr lang="hu-HU" sz="1200" b="0" strike="noStrike" spc="-1">
                <a:solidFill>
                  <a:srgbClr val="FFFFFF"/>
                </a:solidFill>
                <a:latin typeface="Calibri"/>
              </a:rPr>
              <a:t>22</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4038581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lang="hu-HU" sz="3200" spc="-1" dirty="0">
                <a:solidFill>
                  <a:srgbClr val="FFFFFF"/>
                </a:solidFill>
                <a:latin typeface="Calibri Light"/>
              </a:rPr>
              <a:t>- </a:t>
            </a:r>
            <a:r>
              <a:rPr lang="hu-HU" sz="3200" spc="-1" dirty="0" err="1">
                <a:solidFill>
                  <a:srgbClr val="FFFFFF"/>
                </a:solidFill>
                <a:latin typeface="Calibri Light"/>
              </a:rPr>
              <a:t>Hints</a:t>
            </a:r>
            <a:endParaRPr lang="hu-HU" sz="3200" spc="-1" dirty="0">
              <a:solidFill>
                <a:srgbClr val="000000"/>
              </a:solidFill>
            </a:endParaRPr>
          </a:p>
        </p:txBody>
      </p:sp>
      <p:sp>
        <p:nvSpPr>
          <p:cNvPr id="230" name="TextShape 2"/>
          <p:cNvSpPr txBox="1"/>
          <p:nvPr/>
        </p:nvSpPr>
        <p:spPr>
          <a:xfrm>
            <a:off x="216000" y="720000"/>
            <a:ext cx="8711640" cy="5700960"/>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Table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access</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by</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rowid</a:t>
            </a:r>
            <a:r>
              <a:rPr kumimoji="0" lang="hu-HU" sz="2800" b="0" i="0" u="none" strike="noStrike" kern="1200" cap="none" spc="-1" normalizeH="0" baseline="0" noProof="0" dirty="0">
                <a:ln>
                  <a:noFill/>
                </a:ln>
                <a:solidFill>
                  <a:srgbClr val="000000"/>
                </a:solidFill>
                <a:effectLst/>
                <a:uLnTx/>
                <a:uFillTx/>
                <a:latin typeface="Calibri"/>
                <a:ea typeface="+mn-ea"/>
                <a:cs typeface="+mn-cs"/>
              </a:rPr>
              <a:t>, 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range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hu-HU" sz="2800" b="0" i="0" u="none" strike="noStrike" kern="1200" cap="none" spc="-1" normalizeH="0" baseline="0" noProof="0" dirty="0">
                <a:ln>
                  <a:noFill/>
                </a:ln>
                <a:solidFill>
                  <a:srgbClr val="000000"/>
                </a:solidFill>
                <a:effectLst/>
                <a:uLnTx/>
                <a:uFillTx/>
                <a:latin typeface="Consolas"/>
                <a:ea typeface="+mn-ea"/>
                <a:cs typeface="+mn-cs"/>
              </a:rPr>
              <a:t> &gt; 190;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After</a:t>
            </a:r>
            <a:r>
              <a:rPr kumimoji="0" lang="hu-HU" sz="2400" b="0" i="0" u="none" strike="noStrike" kern="1200" cap="none" spc="-1" normalizeH="0" baseline="0" noProof="0" dirty="0">
                <a:ln>
                  <a:noFill/>
                </a:ln>
                <a:solidFill>
                  <a:srgbClr val="000000"/>
                </a:solidFill>
                <a:effectLst/>
                <a:uLnTx/>
                <a:uFillTx/>
                <a:latin typeface="Calibri"/>
                <a:ea typeface="+mn-ea"/>
                <a:cs typeface="+mn-cs"/>
              </a:rPr>
              <a:t> Index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range</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But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we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can</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force</a:t>
            </a:r>
            <a:r>
              <a:rPr kumimoji="0" lang="hu-HU" sz="2800" b="0" i="0" u="none" strike="noStrike" kern="1200" cap="none" spc="-1" normalizeH="0" baseline="0" noProof="0" dirty="0">
                <a:ln>
                  <a:noFill/>
                </a:ln>
                <a:solidFill>
                  <a:srgbClr val="000000"/>
                </a:solidFill>
                <a:effectLst/>
                <a:uLnTx/>
                <a:uFillTx/>
                <a:latin typeface="Calibri"/>
                <a:ea typeface="+mn-ea"/>
                <a:cs typeface="+mn-cs"/>
              </a:rPr>
              <a:t> a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full</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table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with</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a</a:t>
            </a:r>
            <a:r>
              <a:rPr kumimoji="0" lang="hu-HU" sz="2800" b="0" i="0" u="none" strike="noStrike" kern="1200" cap="none" spc="-1" normalizeH="0" baseline="0" noProof="0" dirty="0">
                <a:ln>
                  <a:noFill/>
                </a:ln>
                <a:solidFill>
                  <a:srgbClr val="000000"/>
                </a:solidFill>
                <a:effectLst/>
                <a:uLnTx/>
                <a:uFillTx/>
                <a:latin typeface="Calibri"/>
                <a:ea typeface="+mn-ea"/>
                <a:cs typeface="+mn-cs"/>
              </a:rPr>
              <a:t> hint:</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FULL(</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hu-HU" sz="2800" b="0" i="0" u="none" strike="noStrike" kern="1200" cap="none" spc="-1" normalizeH="0" baseline="0" noProof="0" dirty="0">
                <a:ln>
                  <a:noFill/>
                </a:ln>
                <a:solidFill>
                  <a:srgbClr val="000000"/>
                </a:solidFill>
                <a:effectLst/>
                <a:uLnTx/>
                <a:uFillTx/>
                <a:latin typeface="Consolas"/>
                <a:ea typeface="+mn-ea"/>
                <a:cs typeface="+mn-cs"/>
              </a:rPr>
              <a:t> &gt; 190;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3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F6231-96A3-49DF-81E0-C97C8A74D1C5}"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39040822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GROUP BY</a:t>
            </a:r>
          </a:p>
        </p:txBody>
      </p:sp>
      <p:sp>
        <p:nvSpPr>
          <p:cNvPr id="3" name="Tartalom helye 2"/>
          <p:cNvSpPr>
            <a:spLocks noGrp="1"/>
          </p:cNvSpPr>
          <p:nvPr>
            <p:ph idx="1"/>
          </p:nvPr>
        </p:nvSpPr>
        <p:spPr>
          <a:xfrm>
            <a:off x="216000" y="718412"/>
            <a:ext cx="8712000" cy="5701236"/>
          </a:xfrm>
        </p:spPr>
        <p:txBody>
          <a:bodyPr>
            <a:normAutofit/>
          </a:bodyPr>
          <a:lstStyle/>
          <a:p>
            <a:pPr marL="0" indent="0">
              <a:buNone/>
            </a:pPr>
            <a:r>
              <a:rPr lang="hu-HU" sz="3200" dirty="0"/>
              <a:t>•SORT GROUP BY </a:t>
            </a:r>
          </a:p>
          <a:p>
            <a:pPr marL="457200" lvl="1" indent="0">
              <a:buNone/>
            </a:pPr>
            <a:r>
              <a:rPr lang="en-US" sz="2800" dirty="0"/>
              <a:t>• Solution exist</a:t>
            </a:r>
            <a:r>
              <a:rPr lang="hu-HU" sz="2800" dirty="0"/>
              <a:t>s </a:t>
            </a:r>
            <a:r>
              <a:rPr lang="hu-HU" sz="2800" dirty="0" err="1"/>
              <a:t>already</a:t>
            </a:r>
            <a:r>
              <a:rPr lang="hu-HU" sz="2800" dirty="0"/>
              <a:t> b</a:t>
            </a:r>
            <a:r>
              <a:rPr lang="en-US" sz="2800" dirty="0" err="1"/>
              <a:t>efore</a:t>
            </a:r>
            <a:r>
              <a:rPr lang="en-US" sz="2800" dirty="0"/>
              <a:t> version 10.2</a:t>
            </a:r>
          </a:p>
          <a:p>
            <a:pPr marL="457200" lvl="1" indent="0">
              <a:buNone/>
            </a:pPr>
            <a:r>
              <a:rPr lang="en-US" sz="2800" dirty="0"/>
              <a:t>• sorts by the grouping field so that records in the same group follow one another</a:t>
            </a:r>
          </a:p>
          <a:p>
            <a:pPr marL="457200" lvl="1" indent="0">
              <a:buNone/>
            </a:pPr>
            <a:r>
              <a:rPr lang="en-US" sz="2800" dirty="0"/>
              <a:t>• in newer versions, CBO </a:t>
            </a:r>
            <a:r>
              <a:rPr lang="hu-HU" sz="2800" dirty="0" err="1"/>
              <a:t>likes</a:t>
            </a:r>
            <a:r>
              <a:rPr lang="hu-HU" sz="2800" dirty="0"/>
              <a:t> </a:t>
            </a:r>
            <a:r>
              <a:rPr lang="hu-HU" sz="2800" dirty="0" err="1"/>
              <a:t>to</a:t>
            </a:r>
            <a:r>
              <a:rPr lang="en-US" sz="2800" dirty="0"/>
              <a:t> select</a:t>
            </a:r>
            <a:r>
              <a:rPr lang="hu-HU" sz="2800" dirty="0"/>
              <a:t> it</a:t>
            </a:r>
            <a:r>
              <a:rPr lang="en-US" sz="2800" dirty="0"/>
              <a:t> if the row source is sorted or needs to be sorted anyway</a:t>
            </a:r>
            <a:endParaRPr lang="hu-HU" sz="2800" dirty="0"/>
          </a:p>
          <a:p>
            <a:pPr marL="0" indent="0">
              <a:buNone/>
            </a:pPr>
            <a:r>
              <a:rPr lang="hu-HU" sz="3200" dirty="0"/>
              <a:t>•HASH GROUP BY </a:t>
            </a:r>
          </a:p>
          <a:p>
            <a:pPr marL="457200" lvl="1" indent="0">
              <a:buNone/>
            </a:pPr>
            <a:r>
              <a:rPr lang="hu-HU" sz="2800" dirty="0"/>
              <a:t>•</a:t>
            </a:r>
            <a:r>
              <a:rPr lang="hu-HU" sz="2800" dirty="0" err="1"/>
              <a:t>Exists</a:t>
            </a:r>
            <a:r>
              <a:rPr lang="hu-HU" sz="2800" dirty="0"/>
              <a:t> </a:t>
            </a:r>
            <a:r>
              <a:rPr lang="hu-HU" sz="2800" dirty="0" err="1"/>
              <a:t>from</a:t>
            </a:r>
            <a:r>
              <a:rPr lang="hu-HU" sz="2800" dirty="0"/>
              <a:t> </a:t>
            </a:r>
            <a:r>
              <a:rPr lang="en-US" sz="2800" dirty="0"/>
              <a:t>version 10.2</a:t>
            </a:r>
            <a:endParaRPr lang="hu-HU" sz="2800" dirty="0"/>
          </a:p>
          <a:p>
            <a:pPr marL="457200" lvl="1" indent="0">
              <a:buNone/>
            </a:pPr>
            <a:r>
              <a:rPr lang="en-US" sz="2800" dirty="0"/>
              <a:t>• is generally faster than </a:t>
            </a:r>
            <a:r>
              <a:rPr lang="hu-HU" sz="2800" dirty="0"/>
              <a:t>SORT GROUP BY </a:t>
            </a:r>
          </a:p>
          <a:p>
            <a:pPr marL="457200" lvl="1" indent="0">
              <a:buNone/>
            </a:pPr>
            <a:r>
              <a:rPr lang="en-US" sz="2800" dirty="0"/>
              <a:t>• aggregates into a hash table</a:t>
            </a:r>
            <a:endParaRPr lang="hu-HU" sz="2800" dirty="0"/>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468399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GROUP BY</a:t>
            </a:r>
          </a:p>
        </p:txBody>
      </p:sp>
      <p:sp>
        <p:nvSpPr>
          <p:cNvPr id="3" name="Tartalom helye 2"/>
          <p:cNvSpPr>
            <a:spLocks noGrp="1"/>
          </p:cNvSpPr>
          <p:nvPr>
            <p:ph idx="1"/>
          </p:nvPr>
        </p:nvSpPr>
        <p:spPr>
          <a:xfrm>
            <a:off x="216000" y="718412"/>
            <a:ext cx="8712000" cy="5701236"/>
          </a:xfrm>
        </p:spPr>
        <p:txBody>
          <a:bodyPr>
            <a:normAutofit lnSpcReduction="10000"/>
          </a:bodyPr>
          <a:lstStyle/>
          <a:p>
            <a:r>
              <a:rPr lang="en-US" dirty="0"/>
              <a:t>task to be performed individually</a:t>
            </a:r>
            <a:r>
              <a:rPr lang="hu-HU" dirty="0"/>
              <a:t>, </a:t>
            </a:r>
            <a:r>
              <a:rPr lang="hu-HU" dirty="0" err="1"/>
              <a:t>explore</a:t>
            </a:r>
            <a:r>
              <a:rPr lang="hu-HU" dirty="0"/>
              <a:t> </a:t>
            </a:r>
            <a:r>
              <a:rPr lang="hu-HU" dirty="0" err="1"/>
              <a:t>the</a:t>
            </a:r>
            <a:r>
              <a:rPr lang="hu-HU" dirty="0"/>
              <a:t> </a:t>
            </a:r>
            <a:r>
              <a:rPr lang="hu-HU" dirty="0" err="1"/>
              <a:t>different</a:t>
            </a:r>
            <a:r>
              <a:rPr lang="hu-HU" dirty="0"/>
              <a:t> </a:t>
            </a:r>
            <a:r>
              <a:rPr lang="hu-HU" dirty="0" err="1"/>
              <a:t>executions</a:t>
            </a:r>
            <a:r>
              <a:rPr lang="hu-HU" dirty="0"/>
              <a:t>, </a:t>
            </a:r>
            <a:r>
              <a:rPr lang="hu-HU" dirty="0" err="1"/>
              <a:t>understand</a:t>
            </a:r>
            <a:r>
              <a:rPr lang="hu-HU" dirty="0"/>
              <a:t> </a:t>
            </a:r>
            <a:r>
              <a:rPr lang="hu-HU" dirty="0" err="1"/>
              <a:t>the</a:t>
            </a:r>
            <a:r>
              <a:rPr lang="hu-HU" dirty="0"/>
              <a:t> </a:t>
            </a:r>
            <a:r>
              <a:rPr lang="hu-HU" dirty="0" err="1"/>
              <a:t>differences</a:t>
            </a:r>
            <a:r>
              <a:rPr lang="hu-HU" dirty="0"/>
              <a:t>!</a:t>
            </a:r>
          </a:p>
          <a:p>
            <a:pPr marL="0" indent="0">
              <a:buNone/>
            </a:pPr>
            <a:endParaRPr lang="hu-HU" dirty="0"/>
          </a:p>
          <a:p>
            <a:pPr marL="0" indent="0">
              <a:buNone/>
            </a:pPr>
            <a:r>
              <a:rPr lang="hu-HU" dirty="0"/>
              <a:t>SELECT SUM(</a:t>
            </a:r>
            <a:r>
              <a:rPr lang="hu-HU" dirty="0" err="1"/>
              <a:t>salary</a:t>
            </a:r>
            <a:r>
              <a:rPr lang="hu-HU" dirty="0"/>
              <a:t>) </a:t>
            </a:r>
            <a:r>
              <a:rPr lang="hu-HU" dirty="0" err="1"/>
              <a:t>osszeg</a:t>
            </a:r>
            <a:r>
              <a:rPr lang="hu-HU" dirty="0"/>
              <a:t>, </a:t>
            </a:r>
            <a:r>
              <a:rPr lang="hu-HU" dirty="0" err="1"/>
              <a:t>manager_id</a:t>
            </a:r>
            <a:r>
              <a:rPr lang="hu-HU" dirty="0"/>
              <a:t> </a:t>
            </a:r>
          </a:p>
          <a:p>
            <a:pPr marL="0" indent="0">
              <a:buNone/>
            </a:pPr>
            <a:r>
              <a:rPr lang="en-US" dirty="0"/>
              <a:t>FROM employees GROUP BY </a:t>
            </a:r>
            <a:r>
              <a:rPr lang="en-US" dirty="0" err="1"/>
              <a:t>manager_id</a:t>
            </a:r>
            <a:r>
              <a:rPr lang="en-US" dirty="0"/>
              <a:t>; </a:t>
            </a:r>
          </a:p>
          <a:p>
            <a:pPr marL="0" indent="0">
              <a:buNone/>
            </a:pPr>
            <a:endParaRPr lang="hu-HU" dirty="0"/>
          </a:p>
          <a:p>
            <a:pPr marL="0" indent="0">
              <a:buNone/>
            </a:pPr>
            <a:r>
              <a:rPr lang="hu-HU" dirty="0"/>
              <a:t>SELECT SUM(</a:t>
            </a:r>
            <a:r>
              <a:rPr lang="hu-HU" dirty="0" err="1"/>
              <a:t>salary</a:t>
            </a:r>
            <a:r>
              <a:rPr lang="hu-HU" dirty="0"/>
              <a:t>) </a:t>
            </a:r>
            <a:r>
              <a:rPr lang="hu-HU" dirty="0" err="1"/>
              <a:t>osszeg</a:t>
            </a:r>
            <a:r>
              <a:rPr lang="hu-HU" dirty="0"/>
              <a:t>, </a:t>
            </a:r>
            <a:r>
              <a:rPr lang="hu-HU" dirty="0" err="1"/>
              <a:t>manager_id</a:t>
            </a:r>
            <a:r>
              <a:rPr lang="hu-HU" dirty="0"/>
              <a:t> </a:t>
            </a:r>
          </a:p>
          <a:p>
            <a:pPr marL="0" indent="0">
              <a:buNone/>
            </a:pPr>
            <a:r>
              <a:rPr lang="en-US" dirty="0"/>
              <a:t>FROM employees GROUP BY </a:t>
            </a:r>
            <a:r>
              <a:rPr lang="en-US" dirty="0" err="1"/>
              <a:t>manager_id</a:t>
            </a:r>
            <a:r>
              <a:rPr lang="en-US" dirty="0"/>
              <a:t> </a:t>
            </a:r>
          </a:p>
          <a:p>
            <a:pPr marL="0" indent="0">
              <a:buNone/>
            </a:pPr>
            <a:r>
              <a:rPr lang="hu-HU" b="1" dirty="0"/>
              <a:t>ORDER BY </a:t>
            </a:r>
            <a:r>
              <a:rPr lang="hu-HU" b="1" dirty="0" err="1"/>
              <a:t>manager_id</a:t>
            </a:r>
            <a:r>
              <a:rPr lang="hu-HU" dirty="0"/>
              <a:t>; </a:t>
            </a:r>
          </a:p>
          <a:p>
            <a:pPr marL="0" indent="0">
              <a:buNone/>
            </a:pPr>
            <a:endParaRPr lang="hu-HU" dirty="0"/>
          </a:p>
          <a:p>
            <a:pPr marL="0" indent="0">
              <a:buNone/>
            </a:pPr>
            <a:r>
              <a:rPr lang="hu-HU" dirty="0"/>
              <a:t>SELECT SUM(</a:t>
            </a:r>
            <a:r>
              <a:rPr lang="hu-HU" dirty="0" err="1"/>
              <a:t>salary</a:t>
            </a:r>
            <a:r>
              <a:rPr lang="hu-HU" dirty="0"/>
              <a:t>) </a:t>
            </a:r>
            <a:r>
              <a:rPr lang="hu-HU" dirty="0" err="1"/>
              <a:t>osszeg</a:t>
            </a:r>
            <a:r>
              <a:rPr lang="hu-HU" dirty="0"/>
              <a:t>, </a:t>
            </a:r>
            <a:r>
              <a:rPr lang="hu-HU" dirty="0" err="1"/>
              <a:t>job_id</a:t>
            </a:r>
            <a:r>
              <a:rPr lang="hu-HU" dirty="0"/>
              <a:t> </a:t>
            </a:r>
          </a:p>
          <a:p>
            <a:pPr marL="0" indent="0">
              <a:buNone/>
            </a:pPr>
            <a:r>
              <a:rPr lang="en-US" dirty="0"/>
              <a:t>FROM employees </a:t>
            </a:r>
            <a:r>
              <a:rPr lang="en-US" b="1" dirty="0"/>
              <a:t>GROUP BY </a:t>
            </a:r>
            <a:r>
              <a:rPr lang="en-US" b="1" dirty="0" err="1"/>
              <a:t>job_id</a:t>
            </a:r>
            <a:r>
              <a:rPr lang="en-US" dirty="0"/>
              <a:t>; </a:t>
            </a:r>
            <a:endParaRPr lang="hu-HU" dirty="0"/>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5443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Subquery</a:t>
            </a:r>
            <a:r>
              <a:rPr lang="hu-HU" sz="3200" spc="-1" dirty="0">
                <a:solidFill>
                  <a:srgbClr val="FFFFFF"/>
                </a:solidFill>
                <a:latin typeface="Calibri Light"/>
              </a:rPr>
              <a:t> </a:t>
            </a:r>
            <a:r>
              <a:rPr lang="hu-HU" sz="3200" spc="-1" dirty="0" err="1">
                <a:solidFill>
                  <a:srgbClr val="FFFFFF"/>
                </a:solidFill>
                <a:latin typeface="Calibri Light"/>
              </a:rPr>
              <a:t>factoring</a:t>
            </a:r>
            <a:endParaRPr lang="hu-HU" sz="3200" b="0" strike="noStrike" spc="-1" dirty="0">
              <a:solidFill>
                <a:srgbClr val="000000"/>
              </a:solidFill>
              <a:latin typeface="Calibri"/>
            </a:endParaRPr>
          </a:p>
        </p:txBody>
      </p:sp>
      <p:sp>
        <p:nvSpPr>
          <p:cNvPr id="341" name="TextShape 2"/>
          <p:cNvSpPr txBox="1"/>
          <p:nvPr/>
        </p:nvSpPr>
        <p:spPr>
          <a:xfrm>
            <a:off x="467544" y="752652"/>
            <a:ext cx="8927640" cy="5700960"/>
          </a:xfrm>
          <a:prstGeom prst="rect">
            <a:avLst/>
          </a:prstGeom>
          <a:noFill/>
          <a:ln>
            <a:noFill/>
          </a:ln>
        </p:spPr>
        <p:txBody>
          <a:bodyPr>
            <a:noAutofit/>
          </a:bodyPr>
          <a:lstStyle/>
          <a:p>
            <a:pPr marL="360">
              <a:lnSpc>
                <a:spcPct val="90000"/>
              </a:lnSpc>
              <a:spcBef>
                <a:spcPts val="1001"/>
              </a:spcBef>
              <a:buClr>
                <a:srgbClr val="000000"/>
              </a:buClr>
            </a:pPr>
            <a:r>
              <a:rPr lang="en-US" sz="2800" spc="-1" dirty="0">
                <a:solidFill>
                  <a:srgbClr val="000000"/>
                </a:solidFill>
              </a:rPr>
              <a:t>Let's look at the examples </a:t>
            </a:r>
            <a:r>
              <a:rPr lang="hu-HU" sz="2800" spc="-1" dirty="0">
                <a:solidFill>
                  <a:srgbClr val="000000"/>
                </a:solidFill>
              </a:rPr>
              <a:t>of </a:t>
            </a:r>
            <a:r>
              <a:rPr lang="hu-HU" sz="2800" spc="-1" dirty="0" err="1">
                <a:solidFill>
                  <a:srgbClr val="000000"/>
                </a:solidFill>
              </a:rPr>
              <a:t>the</a:t>
            </a:r>
            <a:r>
              <a:rPr lang="hu-HU" sz="2800" spc="-1" dirty="0">
                <a:solidFill>
                  <a:srgbClr val="000000"/>
                </a:solidFill>
              </a:rPr>
              <a:t> 1st </a:t>
            </a:r>
            <a:r>
              <a:rPr lang="hu-HU" sz="2800" spc="-1" dirty="0" err="1">
                <a:solidFill>
                  <a:srgbClr val="000000"/>
                </a:solidFill>
              </a:rPr>
              <a:t>lesson</a:t>
            </a:r>
            <a:r>
              <a:rPr lang="hu-HU" sz="2800" spc="-1" dirty="0">
                <a:solidFill>
                  <a:srgbClr val="000000"/>
                </a:solidFill>
              </a:rPr>
              <a:t> </a:t>
            </a:r>
            <a:r>
              <a:rPr lang="hu-HU" sz="2800" spc="-1" dirty="0" err="1">
                <a:solidFill>
                  <a:srgbClr val="000000"/>
                </a:solidFill>
              </a:rPr>
              <a:t>code</a:t>
            </a:r>
            <a:r>
              <a:rPr lang="hu-HU" sz="2800" spc="-1" dirty="0">
                <a:solidFill>
                  <a:srgbClr val="000000"/>
                </a:solidFill>
              </a:rPr>
              <a:t> of WITH </a:t>
            </a:r>
            <a:r>
              <a:rPr lang="hu-HU" sz="2800" spc="-1" dirty="0" err="1">
                <a:solidFill>
                  <a:srgbClr val="000000"/>
                </a:solidFill>
              </a:rPr>
              <a:t>clause</a:t>
            </a:r>
            <a:r>
              <a:rPr lang="hu-HU" sz="2800" spc="-1" dirty="0">
                <a:solidFill>
                  <a:srgbClr val="000000"/>
                </a:solidFill>
              </a:rPr>
              <a:t>!</a:t>
            </a:r>
            <a:endParaRPr lang="en-US" sz="2800" spc="-1" dirty="0">
              <a:solidFill>
                <a:srgbClr val="000000"/>
              </a:solidFill>
            </a:endParaRPr>
          </a:p>
          <a:p>
            <a:pPr marL="228600" indent="-228240">
              <a:lnSpc>
                <a:spcPct val="90000"/>
              </a:lnSpc>
              <a:spcBef>
                <a:spcPts val="1001"/>
              </a:spcBef>
              <a:buClr>
                <a:srgbClr val="000000"/>
              </a:buClr>
              <a:buFont typeface="Arial"/>
              <a:buChar char="•"/>
            </a:pPr>
            <a:r>
              <a:rPr lang="en-US" sz="2800" spc="-1" dirty="0">
                <a:solidFill>
                  <a:srgbClr val="000000"/>
                </a:solidFill>
              </a:rPr>
              <a:t>In the simplest case, there is no change</a:t>
            </a:r>
            <a:endParaRPr lang="hu-HU" sz="2800" b="0" strike="noStrike" spc="-1" dirty="0">
              <a:solidFill>
                <a:srgbClr val="000000"/>
              </a:solidFill>
              <a:latin typeface="Calibri"/>
            </a:endParaRPr>
          </a:p>
          <a:p>
            <a:r>
              <a:rPr lang="en-US"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en-US" sz="2800" dirty="0">
                <a:latin typeface="Consolas" panose="020B0609020204030204" pitchFamily="49" charset="0"/>
                <a:cs typeface="Consolas" panose="020B0609020204030204" pitchFamily="49" charset="0"/>
              </a:rPr>
              <a:t>_name, </a:t>
            </a:r>
            <a:r>
              <a:rPr lang="en-US" sz="2800" dirty="0" err="1">
                <a:latin typeface="Consolas" panose="020B0609020204030204" pitchFamily="49" charset="0"/>
                <a:cs typeface="Consolas" panose="020B0609020204030204" pitchFamily="49" charset="0"/>
              </a:rPr>
              <a:t>emp_count</a:t>
            </a:r>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FROM   </a:t>
            </a:r>
            <a:r>
              <a:rPr lang="en-US" sz="2800" dirty="0" err="1">
                <a:latin typeface="Consolas" panose="020B0609020204030204" pitchFamily="49" charset="0"/>
                <a:cs typeface="Consolas" panose="020B0609020204030204" pitchFamily="49" charset="0"/>
              </a:rPr>
              <a:t>emp</a:t>
            </a:r>
            <a:r>
              <a:rPr lang="hu-HU" sz="2800" dirty="0" err="1">
                <a:latin typeface="Consolas" panose="020B0609020204030204" pitchFamily="49" charset="0"/>
                <a:cs typeface="Consolas" panose="020B0609020204030204" pitchFamily="49" charset="0"/>
              </a:rPr>
              <a:t>loyees</a:t>
            </a:r>
            <a:r>
              <a:rPr lang="hu-HU" sz="2800" dirty="0">
                <a:latin typeface="Consolas" panose="020B0609020204030204" pitchFamily="49" charset="0"/>
                <a:cs typeface="Consolas" panose="020B0609020204030204" pitchFamily="49" charset="0"/>
              </a:rPr>
              <a:t> NATURAL JOIN</a:t>
            </a:r>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en-US" sz="2800" dirty="0">
                <a:latin typeface="Consolas" panose="020B0609020204030204" pitchFamily="49" charset="0"/>
                <a:cs typeface="Consolas" panose="020B0609020204030204" pitchFamily="49" charset="0"/>
              </a:rPr>
              <a:t>, COUNT(*) AS </a:t>
            </a:r>
            <a:r>
              <a:rPr lang="hu-HU" sz="2800" dirty="0" err="1">
                <a:latin typeface="Consolas" panose="020B0609020204030204" pitchFamily="49" charset="0"/>
                <a:cs typeface="Consolas" panose="020B0609020204030204" pitchFamily="49" charset="0"/>
              </a:rPr>
              <a:t>emp</a:t>
            </a:r>
            <a:r>
              <a:rPr lang="en-US" sz="2800" dirty="0">
                <a:latin typeface="Consolas" panose="020B0609020204030204" pitchFamily="49" charset="0"/>
                <a:cs typeface="Consolas" panose="020B0609020204030204" pitchFamily="49" charset="0"/>
              </a:rPr>
              <a:t>_count</a:t>
            </a:r>
          </a:p>
          <a:p>
            <a:r>
              <a:rPr lang="en-US" sz="2800" dirty="0">
                <a:latin typeface="Consolas" panose="020B0609020204030204" pitchFamily="49" charset="0"/>
                <a:cs typeface="Consolas" panose="020B0609020204030204" pitchFamily="49" charset="0"/>
              </a:rPr>
              <a:t> FROM </a:t>
            </a:r>
            <a:r>
              <a:rPr lang="en-US" sz="2800" dirty="0" err="1">
                <a:latin typeface="Consolas" panose="020B0609020204030204" pitchFamily="49" charset="0"/>
                <a:cs typeface="Consolas" panose="020B0609020204030204" pitchFamily="49" charset="0"/>
              </a:rPr>
              <a:t>emp</a:t>
            </a:r>
            <a:r>
              <a:rPr lang="hu-HU" sz="2800" dirty="0" err="1">
                <a:latin typeface="Consolas" panose="020B0609020204030204" pitchFamily="49" charset="0"/>
                <a:cs typeface="Consolas" panose="020B0609020204030204" pitchFamily="49" charset="0"/>
              </a:rPr>
              <a:t>loyees</a:t>
            </a:r>
            <a:r>
              <a:rPr lang="en-US" sz="2800" dirty="0">
                <a:latin typeface="Consolas" panose="020B0609020204030204" pitchFamily="49" charset="0"/>
                <a:cs typeface="Consolas" panose="020B0609020204030204" pitchFamily="49" charset="0"/>
              </a:rPr>
              <a:t> GROUP BY dep</a:t>
            </a:r>
            <a:r>
              <a:rPr lang="hu-HU" sz="2800" dirty="0" err="1">
                <a:latin typeface="Consolas" panose="020B0609020204030204" pitchFamily="49" charset="0"/>
                <a:cs typeface="Consolas" panose="020B0609020204030204" pitchFamily="49" charset="0"/>
              </a:rPr>
              <a:t>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en-US" sz="2800" dirty="0">
                <a:latin typeface="Consolas" panose="020B0609020204030204" pitchFamily="49" charset="0"/>
                <a:cs typeface="Consolas" panose="020B0609020204030204" pitchFamily="49" charset="0"/>
              </a:rPr>
              <a:t>) dc</a:t>
            </a:r>
            <a:r>
              <a:rPr lang="hu-HU" sz="2800" dirty="0">
                <a:latin typeface="Consolas" panose="020B0609020204030204" pitchFamily="49" charset="0"/>
                <a:cs typeface="Consolas" panose="020B0609020204030204" pitchFamily="49" charset="0"/>
              </a:rPr>
              <a:t>;</a:t>
            </a:r>
          </a:p>
          <a:p>
            <a:endParaRPr lang="hu-HU" sz="2800" dirty="0">
              <a:latin typeface="Consolas" panose="020B0609020204030204" pitchFamily="49" charset="0"/>
              <a:cs typeface="Consolas" panose="020B0609020204030204" pitchFamily="49" charset="0"/>
            </a:endParaRPr>
          </a:p>
          <a:p>
            <a:r>
              <a:rPr lang="hu-HU" sz="2800" dirty="0">
                <a:latin typeface="Consolas" panose="020B0609020204030204" pitchFamily="49" charset="0"/>
                <a:cs typeface="Consolas" panose="020B0609020204030204" pitchFamily="49" charset="0"/>
              </a:rPr>
              <a:t>WITH </a:t>
            </a:r>
            <a:r>
              <a:rPr lang="hu-HU" sz="2800" dirty="0" err="1">
                <a:latin typeface="Consolas" panose="020B0609020204030204" pitchFamily="49" charset="0"/>
                <a:cs typeface="Consolas" panose="020B0609020204030204" pitchFamily="49" charset="0"/>
              </a:rPr>
              <a:t>dc</a:t>
            </a:r>
            <a:r>
              <a:rPr lang="hu-HU" sz="2800" dirty="0">
                <a:latin typeface="Consolas" panose="020B0609020204030204" pitchFamily="49" charset="0"/>
                <a:cs typeface="Consolas" panose="020B0609020204030204" pitchFamily="49" charset="0"/>
              </a:rPr>
              <a:t> AS</a:t>
            </a:r>
          </a:p>
          <a:p>
            <a:r>
              <a:rPr lang="en-US"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en-US" sz="2800" dirty="0">
                <a:latin typeface="Consolas" panose="020B0609020204030204" pitchFamily="49" charset="0"/>
                <a:cs typeface="Consolas" panose="020B0609020204030204" pitchFamily="49" charset="0"/>
              </a:rPr>
              <a:t>, COUNT(*) AS </a:t>
            </a:r>
            <a:r>
              <a:rPr lang="hu-HU" sz="2800" dirty="0" err="1">
                <a:latin typeface="Consolas" panose="020B0609020204030204" pitchFamily="49" charset="0"/>
                <a:cs typeface="Consolas" panose="020B0609020204030204" pitchFamily="49" charset="0"/>
              </a:rPr>
              <a:t>emp</a:t>
            </a:r>
            <a:r>
              <a:rPr lang="en-US" sz="2800" dirty="0">
                <a:latin typeface="Consolas" panose="020B0609020204030204" pitchFamily="49" charset="0"/>
                <a:cs typeface="Consolas" panose="020B0609020204030204" pitchFamily="49" charset="0"/>
              </a:rPr>
              <a:t>_count</a:t>
            </a:r>
          </a:p>
          <a:p>
            <a:r>
              <a:rPr lang="en-US" sz="2800" dirty="0">
                <a:latin typeface="Consolas" panose="020B0609020204030204" pitchFamily="49" charset="0"/>
                <a:cs typeface="Consolas" panose="020B0609020204030204" pitchFamily="49" charset="0"/>
              </a:rPr>
              <a:t> FROM </a:t>
            </a:r>
            <a:r>
              <a:rPr lang="en-US" sz="2800" dirty="0" err="1">
                <a:latin typeface="Consolas" panose="020B0609020204030204" pitchFamily="49" charset="0"/>
                <a:cs typeface="Consolas" panose="020B0609020204030204" pitchFamily="49" charset="0"/>
              </a:rPr>
              <a:t>emp</a:t>
            </a:r>
            <a:r>
              <a:rPr lang="hu-HU" sz="2800" dirty="0" err="1">
                <a:latin typeface="Consolas" panose="020B0609020204030204" pitchFamily="49" charset="0"/>
                <a:cs typeface="Consolas" panose="020B0609020204030204" pitchFamily="49" charset="0"/>
              </a:rPr>
              <a:t>loyees</a:t>
            </a:r>
            <a:r>
              <a:rPr lang="en-US" sz="2800" dirty="0">
                <a:latin typeface="Consolas" panose="020B0609020204030204" pitchFamily="49" charset="0"/>
                <a:cs typeface="Consolas" panose="020B0609020204030204" pitchFamily="49" charset="0"/>
              </a:rPr>
              <a:t> GROUP BY dep</a:t>
            </a:r>
            <a:r>
              <a:rPr lang="hu-HU" sz="2800" dirty="0" err="1">
                <a:latin typeface="Consolas" panose="020B0609020204030204" pitchFamily="49" charset="0"/>
                <a:cs typeface="Consolas" panose="020B0609020204030204" pitchFamily="49" charset="0"/>
              </a:rPr>
              <a:t>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en-US" sz="2800" dirty="0">
                <a:latin typeface="Consolas" panose="020B0609020204030204" pitchFamily="49" charset="0"/>
                <a:cs typeface="Consolas" panose="020B0609020204030204" pitchFamily="49" charset="0"/>
              </a:rPr>
              <a:t>) </a:t>
            </a:r>
            <a:endParaRPr lang="hu-HU"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en-US" sz="2800" dirty="0">
                <a:latin typeface="Consolas" panose="020B0609020204030204" pitchFamily="49" charset="0"/>
                <a:cs typeface="Consolas" panose="020B0609020204030204" pitchFamily="49" charset="0"/>
              </a:rPr>
              <a:t>_name, </a:t>
            </a:r>
            <a:r>
              <a:rPr lang="en-US" sz="2800" dirty="0" err="1">
                <a:latin typeface="Consolas" panose="020B0609020204030204" pitchFamily="49" charset="0"/>
                <a:cs typeface="Consolas" panose="020B0609020204030204" pitchFamily="49" charset="0"/>
              </a:rPr>
              <a:t>emp_count</a:t>
            </a:r>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FROM   </a:t>
            </a:r>
            <a:r>
              <a:rPr lang="en-US" sz="2800" dirty="0" err="1">
                <a:latin typeface="Consolas" panose="020B0609020204030204" pitchFamily="49" charset="0"/>
                <a:cs typeface="Consolas" panose="020B0609020204030204" pitchFamily="49" charset="0"/>
              </a:rPr>
              <a:t>emp</a:t>
            </a:r>
            <a:r>
              <a:rPr lang="hu-HU" sz="2800" dirty="0" err="1">
                <a:latin typeface="Consolas" panose="020B0609020204030204" pitchFamily="49" charset="0"/>
                <a:cs typeface="Consolas" panose="020B0609020204030204" pitchFamily="49" charset="0"/>
              </a:rPr>
              <a:t>loyees</a:t>
            </a:r>
            <a:r>
              <a:rPr lang="hu-HU" sz="2800" dirty="0">
                <a:latin typeface="Consolas" panose="020B0609020204030204" pitchFamily="49" charset="0"/>
                <a:cs typeface="Consolas" panose="020B0609020204030204" pitchFamily="49" charset="0"/>
              </a:rPr>
              <a:t> NATURAL JOIN </a:t>
            </a:r>
            <a:r>
              <a:rPr lang="en-US" sz="2800" dirty="0">
                <a:latin typeface="Consolas" panose="020B0609020204030204" pitchFamily="49" charset="0"/>
                <a:cs typeface="Consolas" panose="020B0609020204030204" pitchFamily="49" charset="0"/>
              </a:rPr>
              <a:t>dc</a:t>
            </a:r>
            <a:r>
              <a:rPr lang="hu-HU" sz="2800" dirty="0">
                <a:latin typeface="Consolas" panose="020B0609020204030204" pitchFamily="49" charset="0"/>
                <a:cs typeface="Consolas" panose="020B0609020204030204" pitchFamily="49" charset="0"/>
              </a:rPr>
              <a:t>;</a:t>
            </a:r>
          </a:p>
          <a:p>
            <a:pPr marL="82440">
              <a:lnSpc>
                <a:spcPct val="90000"/>
              </a:lnSpc>
              <a:spcBef>
                <a:spcPts val="1001"/>
              </a:spcBef>
            </a:pPr>
            <a:endParaRPr lang="hu-HU" sz="2800" b="0" strike="noStrike" spc="-1" dirty="0">
              <a:solidFill>
                <a:srgbClr val="000000"/>
              </a:solidFill>
              <a:latin typeface="Calibri"/>
            </a:endParaRPr>
          </a:p>
        </p:txBody>
      </p:sp>
      <p:sp>
        <p:nvSpPr>
          <p:cNvPr id="34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4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4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46E1507B-F82E-442A-B810-D7D3E34BC78E}" type="slidenum">
              <a:rPr lang="hu-HU" sz="1200" b="0" strike="noStrike" spc="-1">
                <a:solidFill>
                  <a:srgbClr val="FFFFFF"/>
                </a:solidFill>
                <a:latin typeface="Calibri"/>
              </a:rPr>
              <a:t>26</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77252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Subquery</a:t>
            </a:r>
            <a:r>
              <a:rPr lang="hu-HU" sz="3200" spc="-1" dirty="0">
                <a:solidFill>
                  <a:srgbClr val="FFFFFF"/>
                </a:solidFill>
                <a:latin typeface="Calibri Light"/>
              </a:rPr>
              <a:t> </a:t>
            </a:r>
            <a:r>
              <a:rPr lang="hu-HU" sz="3200" spc="-1" dirty="0" err="1">
                <a:solidFill>
                  <a:srgbClr val="FFFFFF"/>
                </a:solidFill>
                <a:latin typeface="Calibri Light"/>
              </a:rPr>
              <a:t>factoring</a:t>
            </a:r>
            <a:endParaRPr lang="hu-HU" sz="3200" b="0" strike="noStrike" spc="-1" dirty="0">
              <a:solidFill>
                <a:srgbClr val="000000"/>
              </a:solidFill>
              <a:latin typeface="Calibri"/>
            </a:endParaRPr>
          </a:p>
        </p:txBody>
      </p:sp>
      <p:sp>
        <p:nvSpPr>
          <p:cNvPr id="341" name="TextShape 2"/>
          <p:cNvSpPr txBox="1"/>
          <p:nvPr/>
        </p:nvSpPr>
        <p:spPr>
          <a:xfrm>
            <a:off x="216000" y="720000"/>
            <a:ext cx="8927640" cy="5700960"/>
          </a:xfrm>
          <a:prstGeom prst="rect">
            <a:avLst/>
          </a:prstGeom>
          <a:noFill/>
          <a:ln>
            <a:noFill/>
          </a:ln>
        </p:spPr>
        <p:txBody>
          <a:bodyPr>
            <a:noAutofit/>
          </a:bodyPr>
          <a:lstStyle/>
          <a:p>
            <a:pPr marL="360">
              <a:lnSpc>
                <a:spcPct val="90000"/>
              </a:lnSpc>
              <a:spcBef>
                <a:spcPts val="1001"/>
              </a:spcBef>
              <a:buClr>
                <a:srgbClr val="000000"/>
              </a:buClr>
            </a:pPr>
            <a:r>
              <a:rPr lang="en-US" sz="2800" spc="-1" dirty="0">
                <a:solidFill>
                  <a:srgbClr val="000000"/>
                </a:solidFill>
              </a:rPr>
              <a:t>Let's look at the examples </a:t>
            </a:r>
            <a:r>
              <a:rPr lang="hu-HU" sz="2800" spc="-1" dirty="0">
                <a:solidFill>
                  <a:srgbClr val="000000"/>
                </a:solidFill>
              </a:rPr>
              <a:t>of </a:t>
            </a:r>
            <a:r>
              <a:rPr lang="hu-HU" sz="2800" spc="-1" dirty="0" err="1">
                <a:solidFill>
                  <a:srgbClr val="000000"/>
                </a:solidFill>
              </a:rPr>
              <a:t>the</a:t>
            </a:r>
            <a:r>
              <a:rPr lang="hu-HU" sz="2800" spc="-1" dirty="0">
                <a:solidFill>
                  <a:srgbClr val="000000"/>
                </a:solidFill>
              </a:rPr>
              <a:t> 1st </a:t>
            </a:r>
            <a:r>
              <a:rPr lang="hu-HU" sz="2800" spc="-1" dirty="0" err="1">
                <a:solidFill>
                  <a:srgbClr val="000000"/>
                </a:solidFill>
              </a:rPr>
              <a:t>lesson</a:t>
            </a:r>
            <a:r>
              <a:rPr lang="hu-HU" sz="2800" spc="-1" dirty="0">
                <a:solidFill>
                  <a:srgbClr val="000000"/>
                </a:solidFill>
              </a:rPr>
              <a:t> </a:t>
            </a:r>
            <a:r>
              <a:rPr lang="hu-HU" sz="2800" spc="-1" dirty="0" err="1">
                <a:solidFill>
                  <a:srgbClr val="000000"/>
                </a:solidFill>
              </a:rPr>
              <a:t>code</a:t>
            </a:r>
            <a:r>
              <a:rPr lang="hu-HU" sz="2800" spc="-1" dirty="0">
                <a:solidFill>
                  <a:srgbClr val="000000"/>
                </a:solidFill>
              </a:rPr>
              <a:t> of WITH </a:t>
            </a:r>
            <a:r>
              <a:rPr lang="hu-HU" sz="2800" spc="-1" dirty="0" err="1">
                <a:solidFill>
                  <a:srgbClr val="000000"/>
                </a:solidFill>
              </a:rPr>
              <a:t>clause</a:t>
            </a:r>
            <a:r>
              <a:rPr lang="hu-HU" sz="2800" spc="-1" dirty="0">
                <a:solidFill>
                  <a:srgbClr val="000000"/>
                </a:solidFill>
              </a:rPr>
              <a:t>!</a:t>
            </a:r>
            <a:endParaRPr lang="en-US" sz="2800" spc="-1" dirty="0">
              <a:solidFill>
                <a:srgbClr val="000000"/>
              </a:solidFill>
            </a:endParaRPr>
          </a:p>
          <a:p>
            <a:r>
              <a:rPr lang="en-US" sz="2400" dirty="0">
                <a:latin typeface="Consolas" panose="020B0609020204030204" pitchFamily="49" charset="0"/>
              </a:rPr>
              <a:t>SELECT </a:t>
            </a:r>
            <a:r>
              <a:rPr lang="hu-HU" sz="2400" dirty="0" err="1">
                <a:latin typeface="Consolas" panose="020B0609020204030204" pitchFamily="49" charset="0"/>
              </a:rPr>
              <a:t>e.last</a:t>
            </a:r>
            <a:r>
              <a:rPr lang="en-US" sz="2400" dirty="0">
                <a:latin typeface="Consolas" panose="020B0609020204030204" pitchFamily="49" charset="0"/>
              </a:rPr>
              <a:t>_name, </a:t>
            </a:r>
            <a:r>
              <a:rPr lang="hu-HU" sz="2400" dirty="0">
                <a:latin typeface="Consolas" panose="020B0609020204030204" pitchFamily="49" charset="0"/>
              </a:rPr>
              <a:t>e_</a:t>
            </a:r>
            <a:r>
              <a:rPr lang="hu-HU" sz="2400" dirty="0" err="1">
                <a:latin typeface="Consolas" panose="020B0609020204030204" pitchFamily="49" charset="0"/>
              </a:rPr>
              <a:t>dc</a:t>
            </a:r>
            <a:r>
              <a:rPr lang="hu-HU" sz="2400" dirty="0">
                <a:latin typeface="Consolas" panose="020B0609020204030204" pitchFamily="49" charset="0"/>
              </a:rPr>
              <a:t>.</a:t>
            </a:r>
            <a:r>
              <a:rPr lang="en-US" sz="2400" dirty="0" err="1">
                <a:latin typeface="Consolas" panose="020B0609020204030204" pitchFamily="49" charset="0"/>
              </a:rPr>
              <a:t>emp_count</a:t>
            </a:r>
            <a:r>
              <a:rPr lang="hu-HU" sz="2400" dirty="0">
                <a:latin typeface="Consolas" panose="020B0609020204030204" pitchFamily="49" charset="0"/>
              </a:rPr>
              <a:t>, </a:t>
            </a:r>
          </a:p>
          <a:p>
            <a:r>
              <a:rPr lang="hu-HU" sz="2400" dirty="0">
                <a:latin typeface="Consolas" panose="020B0609020204030204" pitchFamily="49" charset="0"/>
              </a:rPr>
              <a:t>	 </a:t>
            </a:r>
            <a:r>
              <a:rPr lang="hu-HU" sz="2400" dirty="0" err="1">
                <a:latin typeface="Consolas" panose="020B0609020204030204" pitchFamily="49" charset="0"/>
              </a:rPr>
              <a:t>m.last</a:t>
            </a:r>
            <a:r>
              <a:rPr lang="hu-HU" sz="2400" dirty="0">
                <a:latin typeface="Consolas" panose="020B0609020204030204" pitchFamily="49" charset="0"/>
              </a:rPr>
              <a:t>_</a:t>
            </a:r>
            <a:r>
              <a:rPr lang="hu-HU" sz="2400" dirty="0" err="1">
                <a:latin typeface="Consolas" panose="020B0609020204030204" pitchFamily="49" charset="0"/>
              </a:rPr>
              <a:t>name</a:t>
            </a:r>
            <a:r>
              <a:rPr lang="hu-HU" sz="2400" dirty="0">
                <a:latin typeface="Consolas" panose="020B0609020204030204" pitchFamily="49" charset="0"/>
              </a:rPr>
              <a:t>, m_</a:t>
            </a:r>
            <a:r>
              <a:rPr lang="hu-HU" sz="2400" dirty="0" err="1">
                <a:latin typeface="Consolas" panose="020B0609020204030204" pitchFamily="49" charset="0"/>
              </a:rPr>
              <a:t>dc.emp</a:t>
            </a:r>
            <a:r>
              <a:rPr lang="hu-HU" sz="2400" dirty="0">
                <a:latin typeface="Consolas" panose="020B0609020204030204" pitchFamily="49" charset="0"/>
              </a:rPr>
              <a:t>_</a:t>
            </a:r>
            <a:r>
              <a:rPr lang="hu-HU" sz="2400" dirty="0" err="1">
                <a:latin typeface="Consolas" panose="020B0609020204030204" pitchFamily="49" charset="0"/>
              </a:rPr>
              <a:t>count</a:t>
            </a:r>
            <a:r>
              <a:rPr lang="hu-HU" sz="2400" dirty="0">
                <a:latin typeface="Consolas" panose="020B0609020204030204" pitchFamily="49" charset="0"/>
              </a:rPr>
              <a:t> </a:t>
            </a:r>
          </a:p>
          <a:p>
            <a:r>
              <a:rPr lang="en-US" sz="2400" dirty="0">
                <a:latin typeface="Consolas" panose="020B0609020204030204" pitchFamily="49" charset="0"/>
              </a:rPr>
              <a:t>FROM</a:t>
            </a:r>
            <a:r>
              <a:rPr lang="hu-HU" sz="2400" dirty="0">
                <a:latin typeface="Consolas" panose="020B0609020204030204" pitchFamily="49" charset="0"/>
              </a:rPr>
              <a:t> </a:t>
            </a:r>
            <a:r>
              <a:rPr lang="en-US" sz="2400" dirty="0" err="1">
                <a:latin typeface="Consolas" panose="020B0609020204030204" pitchFamily="49" charset="0"/>
              </a:rPr>
              <a:t>emp</a:t>
            </a:r>
            <a:r>
              <a:rPr lang="hu-HU" sz="2400" dirty="0" err="1">
                <a:latin typeface="Consolas" panose="020B0609020204030204" pitchFamily="49" charset="0"/>
              </a:rPr>
              <a:t>loyees</a:t>
            </a:r>
            <a:r>
              <a:rPr lang="hu-HU" sz="2400" dirty="0">
                <a:latin typeface="Consolas" panose="020B0609020204030204" pitchFamily="49" charset="0"/>
              </a:rPr>
              <a:t> e </a:t>
            </a:r>
          </a:p>
          <a:p>
            <a:r>
              <a:rPr lang="hu-HU" sz="2400" dirty="0">
                <a:latin typeface="Consolas" panose="020B0609020204030204" pitchFamily="49" charset="0"/>
              </a:rPr>
              <a:t>INNER JOIN </a:t>
            </a:r>
          </a:p>
          <a:p>
            <a:r>
              <a:rPr lang="en-US" sz="2400" b="1" dirty="0">
                <a:latin typeface="Consolas" panose="020B0609020204030204" pitchFamily="49" charset="0"/>
              </a:rPr>
              <a:t>(SELECT </a:t>
            </a:r>
            <a:r>
              <a:rPr lang="hu-HU" sz="2400" b="1" dirty="0" err="1">
                <a:latin typeface="Consolas" panose="020B0609020204030204" pitchFamily="49" charset="0"/>
              </a:rPr>
              <a:t>department_id</a:t>
            </a:r>
            <a:r>
              <a:rPr lang="en-US" sz="2400" b="1" dirty="0">
                <a:latin typeface="Consolas" panose="020B0609020204030204" pitchFamily="49" charset="0"/>
              </a:rPr>
              <a:t>, COUNT(*) AS </a:t>
            </a:r>
            <a:r>
              <a:rPr lang="hu-HU" sz="2400" b="1" dirty="0" err="1">
                <a:latin typeface="Consolas" panose="020B0609020204030204" pitchFamily="49" charset="0"/>
              </a:rPr>
              <a:t>emp</a:t>
            </a:r>
            <a:r>
              <a:rPr lang="en-US" sz="2400" b="1" dirty="0">
                <a:latin typeface="Consolas" panose="020B0609020204030204" pitchFamily="49" charset="0"/>
              </a:rPr>
              <a:t>_count</a:t>
            </a:r>
          </a:p>
          <a:p>
            <a:r>
              <a:rPr lang="en-US" sz="2400" b="1" dirty="0">
                <a:latin typeface="Consolas" panose="020B0609020204030204" pitchFamily="49" charset="0"/>
              </a:rPr>
              <a:t> FROM </a:t>
            </a:r>
            <a:r>
              <a:rPr lang="en-US" sz="2400" b="1" dirty="0" err="1">
                <a:latin typeface="Consolas" panose="020B0609020204030204" pitchFamily="49" charset="0"/>
              </a:rPr>
              <a:t>emp</a:t>
            </a:r>
            <a:r>
              <a:rPr lang="hu-HU" sz="2400" b="1" dirty="0" err="1">
                <a:latin typeface="Consolas" panose="020B0609020204030204" pitchFamily="49" charset="0"/>
              </a:rPr>
              <a:t>loyees</a:t>
            </a:r>
            <a:r>
              <a:rPr lang="en-US" sz="2400" b="1" dirty="0">
                <a:latin typeface="Consolas" panose="020B0609020204030204" pitchFamily="49" charset="0"/>
              </a:rPr>
              <a:t> GROUP BY dep</a:t>
            </a:r>
            <a:r>
              <a:rPr lang="hu-HU" sz="2400" b="1" dirty="0" err="1">
                <a:latin typeface="Consolas" panose="020B0609020204030204" pitchFamily="49" charset="0"/>
              </a:rPr>
              <a:t>artment_id</a:t>
            </a:r>
            <a:r>
              <a:rPr lang="en-US" sz="2400" b="1" dirty="0">
                <a:latin typeface="Consolas" panose="020B0609020204030204" pitchFamily="49" charset="0"/>
              </a:rPr>
              <a:t>)</a:t>
            </a:r>
            <a:r>
              <a:rPr lang="hu-HU" sz="2400" dirty="0">
                <a:latin typeface="Consolas" panose="020B0609020204030204" pitchFamily="49" charset="0"/>
              </a:rPr>
              <a:t> e_</a:t>
            </a:r>
            <a:r>
              <a:rPr lang="en-US" sz="2400" dirty="0">
                <a:latin typeface="Consolas" panose="020B0609020204030204" pitchFamily="49" charset="0"/>
              </a:rPr>
              <a:t>dc</a:t>
            </a:r>
            <a:r>
              <a:rPr lang="hu-HU" sz="2400" dirty="0">
                <a:latin typeface="Consolas" panose="020B0609020204030204" pitchFamily="49" charset="0"/>
              </a:rPr>
              <a:t> </a:t>
            </a:r>
          </a:p>
          <a:p>
            <a:r>
              <a:rPr lang="hu-HU" sz="2400" dirty="0">
                <a:latin typeface="Consolas" panose="020B0609020204030204" pitchFamily="49" charset="0"/>
              </a:rPr>
              <a:t>	ON </a:t>
            </a:r>
            <a:r>
              <a:rPr lang="hu-HU" sz="2400" dirty="0" err="1">
                <a:latin typeface="Consolas" panose="020B0609020204030204" pitchFamily="49" charset="0"/>
              </a:rPr>
              <a:t>e.department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=e_</a:t>
            </a:r>
            <a:r>
              <a:rPr lang="hu-HU" sz="2400" dirty="0" err="1">
                <a:latin typeface="Consolas" panose="020B0609020204030204" pitchFamily="49" charset="0"/>
              </a:rPr>
              <a:t>dc.department</a:t>
            </a:r>
            <a:r>
              <a:rPr lang="hu-HU" sz="2400" dirty="0">
                <a:latin typeface="Consolas" panose="020B0609020204030204" pitchFamily="49" charset="0"/>
              </a:rPr>
              <a:t>_</a:t>
            </a:r>
            <a:r>
              <a:rPr lang="hu-HU" sz="2400" dirty="0" err="1">
                <a:latin typeface="Consolas" panose="020B0609020204030204" pitchFamily="49" charset="0"/>
              </a:rPr>
              <a:t>id</a:t>
            </a:r>
            <a:endParaRPr lang="hu-HU" sz="2400" dirty="0">
              <a:latin typeface="Consolas" panose="020B0609020204030204" pitchFamily="49" charset="0"/>
            </a:endParaRPr>
          </a:p>
          <a:p>
            <a:r>
              <a:rPr lang="hu-HU" sz="2400" dirty="0">
                <a:latin typeface="Consolas" panose="020B0609020204030204" pitchFamily="49" charset="0"/>
              </a:rPr>
              <a:t>INNER JOIN </a:t>
            </a:r>
            <a:r>
              <a:rPr lang="hu-HU" sz="2400" dirty="0" err="1">
                <a:latin typeface="Consolas" panose="020B0609020204030204" pitchFamily="49" charset="0"/>
              </a:rPr>
              <a:t>employees</a:t>
            </a:r>
            <a:r>
              <a:rPr lang="hu-HU" sz="2400" dirty="0">
                <a:latin typeface="Consolas" panose="020B0609020204030204" pitchFamily="49" charset="0"/>
              </a:rPr>
              <a:t> m </a:t>
            </a:r>
          </a:p>
          <a:p>
            <a:r>
              <a:rPr lang="hu-HU" sz="2400" dirty="0">
                <a:latin typeface="Consolas" panose="020B0609020204030204" pitchFamily="49" charset="0"/>
              </a:rPr>
              <a:t>	ON </a:t>
            </a:r>
            <a:r>
              <a:rPr lang="hu-HU" sz="2400" dirty="0" err="1">
                <a:latin typeface="Consolas" panose="020B0609020204030204" pitchFamily="49" charset="0"/>
              </a:rPr>
              <a:t>e.manager</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a:t>
            </a:r>
            <a:r>
              <a:rPr lang="hu-HU" sz="2400" dirty="0" err="1">
                <a:latin typeface="Consolas" panose="020B0609020204030204" pitchFamily="49" charset="0"/>
              </a:rPr>
              <a:t>m.employee</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 </a:t>
            </a:r>
          </a:p>
          <a:p>
            <a:r>
              <a:rPr lang="hu-HU" sz="2400" dirty="0">
                <a:latin typeface="Consolas" panose="020B0609020204030204" pitchFamily="49" charset="0"/>
              </a:rPr>
              <a:t>INNER JOIN </a:t>
            </a:r>
          </a:p>
          <a:p>
            <a:r>
              <a:rPr lang="en-US" sz="2400" b="1" dirty="0">
                <a:latin typeface="Consolas" panose="020B0609020204030204" pitchFamily="49" charset="0"/>
              </a:rPr>
              <a:t>(SELECT </a:t>
            </a:r>
            <a:r>
              <a:rPr lang="hu-HU" sz="2400" b="1" dirty="0" err="1">
                <a:latin typeface="Consolas" panose="020B0609020204030204" pitchFamily="49" charset="0"/>
              </a:rPr>
              <a:t>department_id</a:t>
            </a:r>
            <a:r>
              <a:rPr lang="en-US" sz="2400" b="1" dirty="0">
                <a:latin typeface="Consolas" panose="020B0609020204030204" pitchFamily="49" charset="0"/>
              </a:rPr>
              <a:t>, COUNT(*) AS </a:t>
            </a:r>
            <a:r>
              <a:rPr lang="hu-HU" sz="2400" b="1" dirty="0" err="1">
                <a:latin typeface="Consolas" panose="020B0609020204030204" pitchFamily="49" charset="0"/>
              </a:rPr>
              <a:t>emp</a:t>
            </a:r>
            <a:r>
              <a:rPr lang="en-US" sz="2400" b="1" dirty="0">
                <a:latin typeface="Consolas" panose="020B0609020204030204" pitchFamily="49" charset="0"/>
              </a:rPr>
              <a:t>_count</a:t>
            </a:r>
          </a:p>
          <a:p>
            <a:r>
              <a:rPr lang="en-US" sz="2400" b="1" dirty="0">
                <a:latin typeface="Consolas" panose="020B0609020204030204" pitchFamily="49" charset="0"/>
              </a:rPr>
              <a:t> FROM </a:t>
            </a:r>
            <a:r>
              <a:rPr lang="en-US" sz="2400" b="1" dirty="0" err="1">
                <a:latin typeface="Consolas" panose="020B0609020204030204" pitchFamily="49" charset="0"/>
              </a:rPr>
              <a:t>emp</a:t>
            </a:r>
            <a:r>
              <a:rPr lang="hu-HU" sz="2400" b="1" dirty="0" err="1">
                <a:latin typeface="Consolas" panose="020B0609020204030204" pitchFamily="49" charset="0"/>
              </a:rPr>
              <a:t>loyees</a:t>
            </a:r>
            <a:r>
              <a:rPr lang="en-US" sz="2400" b="1" dirty="0">
                <a:latin typeface="Consolas" panose="020B0609020204030204" pitchFamily="49" charset="0"/>
              </a:rPr>
              <a:t> GROUP BY dep</a:t>
            </a:r>
            <a:r>
              <a:rPr lang="hu-HU" sz="2400" b="1" dirty="0" err="1">
                <a:latin typeface="Consolas" panose="020B0609020204030204" pitchFamily="49" charset="0"/>
              </a:rPr>
              <a:t>artment_id</a:t>
            </a:r>
            <a:r>
              <a:rPr lang="en-US" sz="2400" b="1" dirty="0">
                <a:latin typeface="Consolas" panose="020B0609020204030204" pitchFamily="49" charset="0"/>
              </a:rPr>
              <a:t>)</a:t>
            </a:r>
            <a:r>
              <a:rPr lang="hu-HU" sz="2400" dirty="0">
                <a:latin typeface="Consolas" panose="020B0609020204030204" pitchFamily="49" charset="0"/>
              </a:rPr>
              <a:t> m_</a:t>
            </a:r>
            <a:r>
              <a:rPr lang="en-US" sz="2400" dirty="0">
                <a:latin typeface="Consolas" panose="020B0609020204030204" pitchFamily="49" charset="0"/>
              </a:rPr>
              <a:t>dc</a:t>
            </a:r>
            <a:r>
              <a:rPr lang="hu-HU" sz="2400" dirty="0">
                <a:latin typeface="Consolas" panose="020B0609020204030204" pitchFamily="49" charset="0"/>
              </a:rPr>
              <a:t> </a:t>
            </a:r>
          </a:p>
          <a:p>
            <a:r>
              <a:rPr lang="hu-HU" sz="2400" dirty="0">
                <a:latin typeface="Consolas" panose="020B0609020204030204" pitchFamily="49" charset="0"/>
              </a:rPr>
              <a:t>	ON </a:t>
            </a:r>
            <a:r>
              <a:rPr lang="hu-HU" sz="2400" dirty="0" err="1">
                <a:latin typeface="Consolas" panose="020B0609020204030204" pitchFamily="49" charset="0"/>
              </a:rPr>
              <a:t>m.department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=m_</a:t>
            </a:r>
            <a:r>
              <a:rPr lang="hu-HU" sz="2400" dirty="0" err="1">
                <a:latin typeface="Consolas" panose="020B0609020204030204" pitchFamily="49" charset="0"/>
              </a:rPr>
              <a:t>dc.department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a:t>
            </a:r>
          </a:p>
          <a:p>
            <a:pPr marL="82440">
              <a:lnSpc>
                <a:spcPct val="90000"/>
              </a:lnSpc>
              <a:spcBef>
                <a:spcPts val="1001"/>
              </a:spcBef>
            </a:pPr>
            <a:endParaRPr lang="hu-HU" sz="2400" b="0" strike="noStrike" spc="-1" dirty="0">
              <a:solidFill>
                <a:srgbClr val="000000"/>
              </a:solidFill>
              <a:latin typeface="Calibri"/>
            </a:endParaRPr>
          </a:p>
        </p:txBody>
      </p:sp>
      <p:sp>
        <p:nvSpPr>
          <p:cNvPr id="34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4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4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46E1507B-F82E-442A-B810-D7D3E34BC78E}" type="slidenum">
              <a:rPr lang="hu-HU" sz="1200" b="0" strike="noStrike" spc="-1">
                <a:solidFill>
                  <a:srgbClr val="FFFFFF"/>
                </a:solidFill>
                <a:latin typeface="Calibri"/>
              </a:rPr>
              <a:t>27</a:t>
            </a:fld>
            <a:endParaRPr lang="hu-HU" sz="1200" b="0" strike="noStrike" spc="-1">
              <a:latin typeface="Times New Roman"/>
            </a:endParaRPr>
          </a:p>
        </p:txBody>
      </p:sp>
      <p:sp>
        <p:nvSpPr>
          <p:cNvPr id="5" name="Dátum helye 4"/>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6" name="Élőláb helye 5"/>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501092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Subquery</a:t>
            </a:r>
            <a:r>
              <a:rPr lang="hu-HU" sz="3200" spc="-1" dirty="0">
                <a:solidFill>
                  <a:srgbClr val="FFFFFF"/>
                </a:solidFill>
                <a:latin typeface="Calibri Light"/>
              </a:rPr>
              <a:t> </a:t>
            </a:r>
            <a:r>
              <a:rPr lang="hu-HU" sz="3200" spc="-1" dirty="0" err="1">
                <a:solidFill>
                  <a:srgbClr val="FFFFFF"/>
                </a:solidFill>
                <a:latin typeface="Calibri Light"/>
              </a:rPr>
              <a:t>factoring</a:t>
            </a:r>
            <a:endParaRPr lang="hu-HU" sz="3200" b="0" strike="noStrike" spc="-1" dirty="0">
              <a:solidFill>
                <a:srgbClr val="000000"/>
              </a:solidFill>
              <a:latin typeface="Calibri"/>
            </a:endParaRPr>
          </a:p>
        </p:txBody>
      </p:sp>
      <p:sp>
        <p:nvSpPr>
          <p:cNvPr id="341" name="TextShape 2"/>
          <p:cNvSpPr txBox="1"/>
          <p:nvPr/>
        </p:nvSpPr>
        <p:spPr>
          <a:xfrm>
            <a:off x="216000" y="720000"/>
            <a:ext cx="8927640" cy="5700960"/>
          </a:xfrm>
          <a:prstGeom prst="rect">
            <a:avLst/>
          </a:prstGeom>
          <a:noFill/>
          <a:ln>
            <a:noFill/>
          </a:ln>
        </p:spPr>
        <p:txBody>
          <a:bodyPr>
            <a:noAutofit/>
          </a:bodyPr>
          <a:lstStyle/>
          <a:p>
            <a:pPr marL="360">
              <a:lnSpc>
                <a:spcPct val="90000"/>
              </a:lnSpc>
              <a:spcBef>
                <a:spcPts val="1001"/>
              </a:spcBef>
              <a:buClr>
                <a:srgbClr val="000000"/>
              </a:buClr>
            </a:pPr>
            <a:r>
              <a:rPr lang="en-US" sz="2800" spc="-1" dirty="0">
                <a:solidFill>
                  <a:srgbClr val="000000"/>
                </a:solidFill>
              </a:rPr>
              <a:t>Let's look at the examples </a:t>
            </a:r>
            <a:r>
              <a:rPr lang="hu-HU" sz="2800" spc="-1" dirty="0">
                <a:solidFill>
                  <a:srgbClr val="000000"/>
                </a:solidFill>
              </a:rPr>
              <a:t>of </a:t>
            </a:r>
            <a:r>
              <a:rPr lang="hu-HU" sz="2800" spc="-1" dirty="0" err="1">
                <a:solidFill>
                  <a:srgbClr val="000000"/>
                </a:solidFill>
              </a:rPr>
              <a:t>the</a:t>
            </a:r>
            <a:r>
              <a:rPr lang="hu-HU" sz="2800" spc="-1" dirty="0">
                <a:solidFill>
                  <a:srgbClr val="000000"/>
                </a:solidFill>
              </a:rPr>
              <a:t> 1st </a:t>
            </a:r>
            <a:r>
              <a:rPr lang="hu-HU" sz="2800" spc="-1" dirty="0" err="1">
                <a:solidFill>
                  <a:srgbClr val="000000"/>
                </a:solidFill>
              </a:rPr>
              <a:t>lesson</a:t>
            </a:r>
            <a:r>
              <a:rPr lang="hu-HU" sz="2800" spc="-1" dirty="0">
                <a:solidFill>
                  <a:srgbClr val="000000"/>
                </a:solidFill>
              </a:rPr>
              <a:t> </a:t>
            </a:r>
            <a:r>
              <a:rPr lang="hu-HU" sz="2800" spc="-1" dirty="0" err="1">
                <a:solidFill>
                  <a:srgbClr val="000000"/>
                </a:solidFill>
              </a:rPr>
              <a:t>code</a:t>
            </a:r>
            <a:r>
              <a:rPr lang="hu-HU" sz="2800" spc="-1" dirty="0">
                <a:solidFill>
                  <a:srgbClr val="000000"/>
                </a:solidFill>
              </a:rPr>
              <a:t> of WITH </a:t>
            </a:r>
            <a:r>
              <a:rPr lang="hu-HU" sz="2800" spc="-1" dirty="0" err="1">
                <a:solidFill>
                  <a:srgbClr val="000000"/>
                </a:solidFill>
              </a:rPr>
              <a:t>clause</a:t>
            </a:r>
            <a:r>
              <a:rPr lang="hu-HU" sz="2800" spc="-1" dirty="0">
                <a:solidFill>
                  <a:srgbClr val="000000"/>
                </a:solidFill>
              </a:rPr>
              <a:t>!</a:t>
            </a:r>
            <a:endParaRPr lang="en-US" sz="2800" spc="-1" dirty="0">
              <a:solidFill>
                <a:srgbClr val="000000"/>
              </a:solidFill>
            </a:endParaRPr>
          </a:p>
          <a:p>
            <a:pPr marL="228600" indent="-228240">
              <a:lnSpc>
                <a:spcPct val="90000"/>
              </a:lnSpc>
              <a:spcBef>
                <a:spcPts val="1001"/>
              </a:spcBef>
              <a:buClr>
                <a:srgbClr val="000000"/>
              </a:buClr>
              <a:buFont typeface="Arial"/>
              <a:buChar char="•"/>
            </a:pPr>
            <a:r>
              <a:rPr lang="en-US" sz="2800" spc="-1" dirty="0">
                <a:solidFill>
                  <a:srgbClr val="000000"/>
                </a:solidFill>
              </a:rPr>
              <a:t>In </a:t>
            </a:r>
            <a:r>
              <a:rPr lang="hu-HU" sz="2800" spc="-1" dirty="0">
                <a:solidFill>
                  <a:srgbClr val="000000"/>
                </a:solidFill>
              </a:rPr>
              <a:t>more </a:t>
            </a:r>
            <a:r>
              <a:rPr lang="hu-HU" sz="2800" spc="-1" dirty="0" err="1">
                <a:solidFill>
                  <a:srgbClr val="000000"/>
                </a:solidFill>
              </a:rPr>
              <a:t>complicated</a:t>
            </a:r>
            <a:r>
              <a:rPr lang="hu-HU" sz="2800" spc="-1" dirty="0">
                <a:solidFill>
                  <a:srgbClr val="000000"/>
                </a:solidFill>
              </a:rPr>
              <a:t> </a:t>
            </a:r>
            <a:r>
              <a:rPr lang="en-US" sz="2800" spc="-1" dirty="0">
                <a:solidFill>
                  <a:srgbClr val="000000"/>
                </a:solidFill>
              </a:rPr>
              <a:t>case</a:t>
            </a:r>
            <a:r>
              <a:rPr lang="hu-HU" sz="2800" spc="-1" dirty="0">
                <a:solidFill>
                  <a:srgbClr val="000000"/>
                </a:solidFill>
              </a:rPr>
              <a:t>: </a:t>
            </a:r>
            <a:r>
              <a:rPr lang="hu-HU" sz="2800" b="1" spc="-1" dirty="0" err="1">
                <a:solidFill>
                  <a:srgbClr val="000000"/>
                </a:solidFill>
                <a:latin typeface="Calibri"/>
              </a:rPr>
              <a:t>temp</a:t>
            </a:r>
            <a:r>
              <a:rPr lang="hu-HU" sz="2800" b="1" spc="-1" dirty="0">
                <a:solidFill>
                  <a:srgbClr val="000000"/>
                </a:solidFill>
                <a:latin typeface="Calibri"/>
              </a:rPr>
              <a:t> </a:t>
            </a:r>
            <a:r>
              <a:rPr lang="hu-HU" sz="2800" b="1" spc="-1" dirty="0" err="1">
                <a:solidFill>
                  <a:srgbClr val="000000"/>
                </a:solidFill>
                <a:latin typeface="Calibri"/>
              </a:rPr>
              <a:t>table</a:t>
            </a:r>
            <a:r>
              <a:rPr lang="hu-HU" sz="2800" b="1" spc="-1" dirty="0">
                <a:solidFill>
                  <a:srgbClr val="000000"/>
                </a:solidFill>
                <a:latin typeface="Calibri"/>
              </a:rPr>
              <a:t> </a:t>
            </a:r>
            <a:r>
              <a:rPr lang="hu-HU" sz="2800" b="1" spc="-1" dirty="0" err="1">
                <a:solidFill>
                  <a:srgbClr val="000000"/>
                </a:solidFill>
                <a:latin typeface="Calibri"/>
              </a:rPr>
              <a:t>transformation</a:t>
            </a:r>
            <a:r>
              <a:rPr lang="hu-HU" sz="2800" spc="-1" dirty="0">
                <a:solidFill>
                  <a:srgbClr val="000000"/>
                </a:solidFill>
                <a:latin typeface="Calibri"/>
              </a:rPr>
              <a:t>!!</a:t>
            </a:r>
            <a:endParaRPr lang="hu-HU" sz="2800" b="0" strike="noStrike" spc="-1" dirty="0">
              <a:solidFill>
                <a:srgbClr val="000000"/>
              </a:solidFill>
              <a:latin typeface="Calibri"/>
            </a:endParaRPr>
          </a:p>
          <a:p>
            <a:r>
              <a:rPr lang="hu-HU" sz="2400" dirty="0">
                <a:latin typeface="Consolas" panose="020B0609020204030204" pitchFamily="49" charset="0"/>
              </a:rPr>
              <a:t>WITH </a:t>
            </a:r>
            <a:r>
              <a:rPr lang="hu-HU" sz="2400" dirty="0" err="1">
                <a:latin typeface="Consolas" panose="020B0609020204030204" pitchFamily="49" charset="0"/>
              </a:rPr>
              <a:t>dc</a:t>
            </a:r>
            <a:r>
              <a:rPr lang="hu-HU" sz="2400" dirty="0">
                <a:latin typeface="Consolas" panose="020B0609020204030204" pitchFamily="49" charset="0"/>
              </a:rPr>
              <a:t> AS</a:t>
            </a:r>
          </a:p>
          <a:p>
            <a:r>
              <a:rPr lang="en-US" sz="2400" b="1" dirty="0">
                <a:latin typeface="Consolas" panose="020B0609020204030204" pitchFamily="49" charset="0"/>
              </a:rPr>
              <a:t>(SELECT </a:t>
            </a:r>
            <a:r>
              <a:rPr lang="hu-HU" sz="2400" b="1" dirty="0" err="1">
                <a:latin typeface="Consolas" panose="020B0609020204030204" pitchFamily="49" charset="0"/>
              </a:rPr>
              <a:t>department</a:t>
            </a:r>
            <a:r>
              <a:rPr lang="hu-HU" sz="2400" b="1" dirty="0">
                <a:latin typeface="Consolas" panose="020B0609020204030204" pitchFamily="49" charset="0"/>
              </a:rPr>
              <a:t>_</a:t>
            </a:r>
            <a:r>
              <a:rPr lang="hu-HU" sz="2400" b="1" dirty="0" err="1">
                <a:latin typeface="Consolas" panose="020B0609020204030204" pitchFamily="49" charset="0"/>
              </a:rPr>
              <a:t>id</a:t>
            </a:r>
            <a:r>
              <a:rPr lang="en-US" sz="2400" b="1" dirty="0">
                <a:latin typeface="Consolas" panose="020B0609020204030204" pitchFamily="49" charset="0"/>
              </a:rPr>
              <a:t>, COUNT(*) AS </a:t>
            </a:r>
            <a:r>
              <a:rPr lang="hu-HU" sz="2400" b="1" dirty="0" err="1">
                <a:latin typeface="Consolas" panose="020B0609020204030204" pitchFamily="49" charset="0"/>
              </a:rPr>
              <a:t>emp</a:t>
            </a:r>
            <a:r>
              <a:rPr lang="en-US" sz="2400" b="1" dirty="0">
                <a:latin typeface="Consolas" panose="020B0609020204030204" pitchFamily="49" charset="0"/>
              </a:rPr>
              <a:t>_count</a:t>
            </a:r>
          </a:p>
          <a:p>
            <a:r>
              <a:rPr lang="en-US" sz="2400" b="1" dirty="0">
                <a:latin typeface="Consolas" panose="020B0609020204030204" pitchFamily="49" charset="0"/>
              </a:rPr>
              <a:t> FROM </a:t>
            </a:r>
            <a:r>
              <a:rPr lang="en-US" sz="2400" b="1" dirty="0" err="1">
                <a:latin typeface="Consolas" panose="020B0609020204030204" pitchFamily="49" charset="0"/>
              </a:rPr>
              <a:t>emp</a:t>
            </a:r>
            <a:r>
              <a:rPr lang="hu-HU" sz="2400" b="1" dirty="0" err="1">
                <a:latin typeface="Consolas" panose="020B0609020204030204" pitchFamily="49" charset="0"/>
              </a:rPr>
              <a:t>loyees</a:t>
            </a:r>
            <a:r>
              <a:rPr lang="en-US" sz="2400" b="1" dirty="0">
                <a:latin typeface="Consolas" panose="020B0609020204030204" pitchFamily="49" charset="0"/>
              </a:rPr>
              <a:t> GROUP BY dep</a:t>
            </a:r>
            <a:r>
              <a:rPr lang="hu-HU" sz="2400" b="1" dirty="0" err="1">
                <a:latin typeface="Consolas" panose="020B0609020204030204" pitchFamily="49" charset="0"/>
              </a:rPr>
              <a:t>artment</a:t>
            </a:r>
            <a:r>
              <a:rPr lang="hu-HU" sz="2400" b="1" dirty="0">
                <a:latin typeface="Consolas" panose="020B0609020204030204" pitchFamily="49" charset="0"/>
              </a:rPr>
              <a:t>_</a:t>
            </a:r>
            <a:r>
              <a:rPr lang="hu-HU" sz="2400" b="1" dirty="0" err="1">
                <a:latin typeface="Consolas" panose="020B0609020204030204" pitchFamily="49" charset="0"/>
              </a:rPr>
              <a:t>id</a:t>
            </a:r>
            <a:r>
              <a:rPr lang="en-US" sz="2400" b="1" dirty="0">
                <a:latin typeface="Consolas" panose="020B0609020204030204" pitchFamily="49" charset="0"/>
              </a:rPr>
              <a:t>) </a:t>
            </a:r>
            <a:endParaRPr lang="hu-HU" sz="2400" b="1" dirty="0">
              <a:latin typeface="Consolas" panose="020B0609020204030204" pitchFamily="49" charset="0"/>
            </a:endParaRPr>
          </a:p>
          <a:p>
            <a:r>
              <a:rPr lang="en-US" sz="2400" dirty="0">
                <a:latin typeface="Consolas" panose="020B0609020204030204" pitchFamily="49" charset="0"/>
              </a:rPr>
              <a:t>SELECT </a:t>
            </a:r>
            <a:r>
              <a:rPr lang="hu-HU" sz="2400" dirty="0" err="1">
                <a:latin typeface="Consolas" panose="020B0609020204030204" pitchFamily="49" charset="0"/>
              </a:rPr>
              <a:t>e.last</a:t>
            </a:r>
            <a:r>
              <a:rPr lang="en-US" sz="2400" dirty="0">
                <a:latin typeface="Consolas" panose="020B0609020204030204" pitchFamily="49" charset="0"/>
              </a:rPr>
              <a:t>_name, </a:t>
            </a:r>
            <a:r>
              <a:rPr lang="hu-HU" sz="2400" dirty="0">
                <a:latin typeface="Consolas" panose="020B0609020204030204" pitchFamily="49" charset="0"/>
              </a:rPr>
              <a:t>e_</a:t>
            </a:r>
            <a:r>
              <a:rPr lang="hu-HU" sz="2400" dirty="0" err="1">
                <a:latin typeface="Consolas" panose="020B0609020204030204" pitchFamily="49" charset="0"/>
              </a:rPr>
              <a:t>dc</a:t>
            </a:r>
            <a:r>
              <a:rPr lang="hu-HU" sz="2400" dirty="0">
                <a:latin typeface="Consolas" panose="020B0609020204030204" pitchFamily="49" charset="0"/>
              </a:rPr>
              <a:t>.</a:t>
            </a:r>
            <a:r>
              <a:rPr lang="en-US" sz="2400" dirty="0" err="1">
                <a:latin typeface="Consolas" panose="020B0609020204030204" pitchFamily="49" charset="0"/>
              </a:rPr>
              <a:t>emp_count</a:t>
            </a:r>
            <a:r>
              <a:rPr lang="hu-HU" sz="2400" dirty="0">
                <a:latin typeface="Consolas" panose="020B0609020204030204" pitchFamily="49" charset="0"/>
              </a:rPr>
              <a:t>, </a:t>
            </a:r>
          </a:p>
          <a:p>
            <a:r>
              <a:rPr lang="hu-HU" sz="2400" dirty="0">
                <a:latin typeface="Consolas" panose="020B0609020204030204" pitchFamily="49" charset="0"/>
              </a:rPr>
              <a:t>	 </a:t>
            </a:r>
            <a:r>
              <a:rPr lang="hu-HU" sz="2400" dirty="0" err="1">
                <a:latin typeface="Consolas" panose="020B0609020204030204" pitchFamily="49" charset="0"/>
              </a:rPr>
              <a:t>m.last</a:t>
            </a:r>
            <a:r>
              <a:rPr lang="hu-HU" sz="2400" dirty="0">
                <a:latin typeface="Consolas" panose="020B0609020204030204" pitchFamily="49" charset="0"/>
              </a:rPr>
              <a:t>_</a:t>
            </a:r>
            <a:r>
              <a:rPr lang="hu-HU" sz="2400" dirty="0" err="1">
                <a:latin typeface="Consolas" panose="020B0609020204030204" pitchFamily="49" charset="0"/>
              </a:rPr>
              <a:t>name</a:t>
            </a:r>
            <a:r>
              <a:rPr lang="hu-HU" sz="2400" dirty="0">
                <a:latin typeface="Consolas" panose="020B0609020204030204" pitchFamily="49" charset="0"/>
              </a:rPr>
              <a:t>, m_</a:t>
            </a:r>
            <a:r>
              <a:rPr lang="hu-HU" sz="2400" dirty="0" err="1">
                <a:latin typeface="Consolas" panose="020B0609020204030204" pitchFamily="49" charset="0"/>
              </a:rPr>
              <a:t>dc.emp</a:t>
            </a:r>
            <a:r>
              <a:rPr lang="hu-HU" sz="2400" dirty="0">
                <a:latin typeface="Consolas" panose="020B0609020204030204" pitchFamily="49" charset="0"/>
              </a:rPr>
              <a:t>_</a:t>
            </a:r>
            <a:r>
              <a:rPr lang="hu-HU" sz="2400" dirty="0" err="1">
                <a:latin typeface="Consolas" panose="020B0609020204030204" pitchFamily="49" charset="0"/>
              </a:rPr>
              <a:t>count</a:t>
            </a:r>
            <a:r>
              <a:rPr lang="hu-HU" sz="2400" dirty="0">
                <a:latin typeface="Consolas" panose="020B0609020204030204" pitchFamily="49" charset="0"/>
              </a:rPr>
              <a:t> </a:t>
            </a:r>
          </a:p>
          <a:p>
            <a:r>
              <a:rPr lang="en-US" sz="2400" dirty="0">
                <a:latin typeface="Consolas" panose="020B0609020204030204" pitchFamily="49" charset="0"/>
              </a:rPr>
              <a:t>FROM</a:t>
            </a:r>
            <a:r>
              <a:rPr lang="hu-HU" sz="2400" dirty="0">
                <a:latin typeface="Consolas" panose="020B0609020204030204" pitchFamily="49" charset="0"/>
              </a:rPr>
              <a:t> </a:t>
            </a:r>
            <a:r>
              <a:rPr lang="en-US" sz="2400" dirty="0" err="1">
                <a:latin typeface="Consolas" panose="020B0609020204030204" pitchFamily="49" charset="0"/>
              </a:rPr>
              <a:t>emp</a:t>
            </a:r>
            <a:r>
              <a:rPr lang="hu-HU" sz="2400" dirty="0" err="1">
                <a:latin typeface="Consolas" panose="020B0609020204030204" pitchFamily="49" charset="0"/>
              </a:rPr>
              <a:t>loyees</a:t>
            </a:r>
            <a:r>
              <a:rPr lang="hu-HU" sz="2400" dirty="0">
                <a:latin typeface="Consolas" panose="020B0609020204030204" pitchFamily="49" charset="0"/>
              </a:rPr>
              <a:t> e </a:t>
            </a:r>
          </a:p>
          <a:p>
            <a:r>
              <a:rPr lang="hu-HU" sz="2400" dirty="0">
                <a:latin typeface="Consolas" panose="020B0609020204030204" pitchFamily="49" charset="0"/>
              </a:rPr>
              <a:t>INNER JOIN </a:t>
            </a:r>
            <a:r>
              <a:rPr lang="hu-HU" sz="2400" dirty="0" err="1">
                <a:latin typeface="Consolas" panose="020B0609020204030204" pitchFamily="49" charset="0"/>
              </a:rPr>
              <a:t>dc</a:t>
            </a:r>
            <a:r>
              <a:rPr lang="hu-HU" sz="2400" dirty="0">
                <a:latin typeface="Consolas" panose="020B0609020204030204" pitchFamily="49" charset="0"/>
              </a:rPr>
              <a:t> e_</a:t>
            </a:r>
            <a:r>
              <a:rPr lang="en-US" sz="2400" dirty="0">
                <a:latin typeface="Consolas" panose="020B0609020204030204" pitchFamily="49" charset="0"/>
              </a:rPr>
              <a:t>dc</a:t>
            </a:r>
            <a:r>
              <a:rPr lang="hu-HU" sz="2400" dirty="0">
                <a:latin typeface="Consolas" panose="020B0609020204030204" pitchFamily="49" charset="0"/>
              </a:rPr>
              <a:t> </a:t>
            </a:r>
          </a:p>
          <a:p>
            <a:r>
              <a:rPr lang="hu-HU" sz="2400" dirty="0">
                <a:latin typeface="Consolas" panose="020B0609020204030204" pitchFamily="49" charset="0"/>
              </a:rPr>
              <a:t>	ON </a:t>
            </a:r>
            <a:r>
              <a:rPr lang="hu-HU" sz="2400" dirty="0" err="1">
                <a:latin typeface="Consolas" panose="020B0609020204030204" pitchFamily="49" charset="0"/>
              </a:rPr>
              <a:t>e.department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=e_</a:t>
            </a:r>
            <a:r>
              <a:rPr lang="hu-HU" sz="2400" dirty="0" err="1">
                <a:latin typeface="Consolas" panose="020B0609020204030204" pitchFamily="49" charset="0"/>
              </a:rPr>
              <a:t>dc.department</a:t>
            </a:r>
            <a:r>
              <a:rPr lang="hu-HU" sz="2400" dirty="0">
                <a:latin typeface="Consolas" panose="020B0609020204030204" pitchFamily="49" charset="0"/>
              </a:rPr>
              <a:t>_</a:t>
            </a:r>
            <a:r>
              <a:rPr lang="hu-HU" sz="2400" dirty="0" err="1">
                <a:latin typeface="Consolas" panose="020B0609020204030204" pitchFamily="49" charset="0"/>
              </a:rPr>
              <a:t>id</a:t>
            </a:r>
            <a:endParaRPr lang="hu-HU" sz="2400" dirty="0">
              <a:latin typeface="Consolas" panose="020B0609020204030204" pitchFamily="49" charset="0"/>
            </a:endParaRPr>
          </a:p>
          <a:p>
            <a:r>
              <a:rPr lang="hu-HU" sz="2400" dirty="0">
                <a:latin typeface="Consolas" panose="020B0609020204030204" pitchFamily="49" charset="0"/>
              </a:rPr>
              <a:t>INNER JOIN </a:t>
            </a:r>
            <a:r>
              <a:rPr lang="hu-HU" sz="2400" dirty="0" err="1">
                <a:latin typeface="Consolas" panose="020B0609020204030204" pitchFamily="49" charset="0"/>
              </a:rPr>
              <a:t>employees</a:t>
            </a:r>
            <a:r>
              <a:rPr lang="hu-HU" sz="2400" dirty="0">
                <a:latin typeface="Consolas" panose="020B0609020204030204" pitchFamily="49" charset="0"/>
              </a:rPr>
              <a:t> m </a:t>
            </a:r>
          </a:p>
          <a:p>
            <a:r>
              <a:rPr lang="hu-HU" sz="2400" dirty="0">
                <a:latin typeface="Consolas" panose="020B0609020204030204" pitchFamily="49" charset="0"/>
              </a:rPr>
              <a:t>	ON </a:t>
            </a:r>
            <a:r>
              <a:rPr lang="hu-HU" sz="2400" dirty="0" err="1">
                <a:latin typeface="Consolas" panose="020B0609020204030204" pitchFamily="49" charset="0"/>
              </a:rPr>
              <a:t>e.manager</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a:t>
            </a:r>
            <a:r>
              <a:rPr lang="hu-HU" sz="2400" dirty="0" err="1">
                <a:latin typeface="Consolas" panose="020B0609020204030204" pitchFamily="49" charset="0"/>
              </a:rPr>
              <a:t>m.employee</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 </a:t>
            </a:r>
          </a:p>
          <a:p>
            <a:r>
              <a:rPr lang="hu-HU" sz="2400" dirty="0">
                <a:latin typeface="Consolas" panose="020B0609020204030204" pitchFamily="49" charset="0"/>
              </a:rPr>
              <a:t>INNER JOIN dc m_</a:t>
            </a:r>
            <a:r>
              <a:rPr lang="en-US" sz="2400" dirty="0">
                <a:latin typeface="Consolas" panose="020B0609020204030204" pitchFamily="49" charset="0"/>
              </a:rPr>
              <a:t>dc</a:t>
            </a:r>
            <a:r>
              <a:rPr lang="hu-HU" sz="2400" dirty="0">
                <a:latin typeface="Consolas" panose="020B0609020204030204" pitchFamily="49" charset="0"/>
              </a:rPr>
              <a:t> </a:t>
            </a:r>
          </a:p>
          <a:p>
            <a:r>
              <a:rPr lang="hu-HU" sz="2400" dirty="0">
                <a:latin typeface="Consolas" panose="020B0609020204030204" pitchFamily="49" charset="0"/>
              </a:rPr>
              <a:t>	ON </a:t>
            </a:r>
            <a:r>
              <a:rPr lang="hu-HU" sz="2400" dirty="0" err="1">
                <a:latin typeface="Consolas" panose="020B0609020204030204" pitchFamily="49" charset="0"/>
              </a:rPr>
              <a:t>m.department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=m_</a:t>
            </a:r>
            <a:r>
              <a:rPr lang="hu-HU" sz="2400" dirty="0" err="1">
                <a:latin typeface="Consolas" panose="020B0609020204030204" pitchFamily="49" charset="0"/>
              </a:rPr>
              <a:t>dc.department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a:t>
            </a:r>
          </a:p>
          <a:p>
            <a:pPr marL="82440">
              <a:lnSpc>
                <a:spcPct val="90000"/>
              </a:lnSpc>
              <a:spcBef>
                <a:spcPts val="1001"/>
              </a:spcBef>
            </a:pPr>
            <a:endParaRPr lang="hu-HU" sz="2400" b="0" strike="noStrike" spc="-1" dirty="0">
              <a:solidFill>
                <a:srgbClr val="000000"/>
              </a:solidFill>
              <a:latin typeface="Calibri"/>
            </a:endParaRPr>
          </a:p>
        </p:txBody>
      </p:sp>
      <p:sp>
        <p:nvSpPr>
          <p:cNvPr id="34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4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4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46E1507B-F82E-442A-B810-D7D3E34BC78E}" type="slidenum">
              <a:rPr lang="hu-HU" sz="1200" b="0" strike="noStrike" spc="-1">
                <a:solidFill>
                  <a:srgbClr val="FFFFFF"/>
                </a:solidFill>
                <a:latin typeface="Calibri"/>
              </a:rPr>
              <a:t>28</a:t>
            </a:fld>
            <a:endParaRPr lang="hu-HU" sz="1200" b="0" strike="noStrike" spc="-1">
              <a:latin typeface="Times New Roman"/>
            </a:endParaRPr>
          </a:p>
        </p:txBody>
      </p:sp>
      <p:cxnSp>
        <p:nvCxnSpPr>
          <p:cNvPr id="3" name="Egyenes összekötő nyíllal 2"/>
          <p:cNvCxnSpPr/>
          <p:nvPr/>
        </p:nvCxnSpPr>
        <p:spPr>
          <a:xfrm flipH="1">
            <a:off x="5940152" y="1700808"/>
            <a:ext cx="432048" cy="576064"/>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Dátum helye 4"/>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6" name="Élőláb helye 5"/>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4217395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0" y="3626"/>
            <a:ext cx="9143640" cy="503640"/>
          </a:xfrm>
          <a:prstGeom prst="rect">
            <a:avLst/>
          </a:prstGeom>
          <a:solidFill>
            <a:srgbClr val="479BCA"/>
          </a:solidFill>
          <a:ln>
            <a:noFill/>
          </a:ln>
        </p:spPr>
        <p:txBody>
          <a:bodyPr anchor="ctr">
            <a:noAutofit/>
          </a:bodyPr>
          <a:lstStyle/>
          <a:p>
            <a:pPr>
              <a:defRPr/>
            </a:pPr>
            <a:r>
              <a:rPr lang="hu-HU" sz="3200" spc="-1" dirty="0" err="1">
                <a:solidFill>
                  <a:srgbClr val="FFFFFF"/>
                </a:solidFill>
                <a:latin typeface="Calibri Light"/>
              </a:rPr>
              <a:t>Histograms</a:t>
            </a:r>
            <a:r>
              <a:rPr lang="hu-HU" sz="3200" spc="-1" dirty="0">
                <a:solidFill>
                  <a:srgbClr val="FFFFFF"/>
                </a:solidFill>
                <a:latin typeface="Calibri Light"/>
              </a:rPr>
              <a:t> -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Cardinality</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estimation</a:t>
            </a:r>
            <a:endParaRPr kumimoji="0" lang="hu-HU" sz="3200" b="0" i="0" u="none" strike="noStrike" kern="1200" cap="none" spc="-1" normalizeH="0" baseline="0" noProof="0" dirty="0">
              <a:ln>
                <a:noFill/>
              </a:ln>
              <a:solidFill>
                <a:srgbClr val="FFFFFF"/>
              </a:solidFill>
              <a:effectLst/>
              <a:uLnTx/>
              <a:uFillTx/>
              <a:latin typeface="Calibri Light"/>
              <a:ea typeface="+mn-ea"/>
              <a:cs typeface="+mn-cs"/>
            </a:endParaRPr>
          </a:p>
        </p:txBody>
      </p:sp>
      <p:sp>
        <p:nvSpPr>
          <p:cNvPr id="346" name="TextShape 2"/>
          <p:cNvSpPr txBox="1"/>
          <p:nvPr/>
        </p:nvSpPr>
        <p:spPr>
          <a:xfrm>
            <a:off x="216000" y="620688"/>
            <a:ext cx="8711640" cy="5700960"/>
          </a:xfrm>
          <a:prstGeom prst="rect">
            <a:avLst/>
          </a:prstGeom>
          <a:noFill/>
          <a:ln>
            <a:noFill/>
          </a:ln>
        </p:spPr>
        <p:txBody>
          <a:bodyPr>
            <a:noAutofit/>
          </a:bodyPr>
          <a:lstStyle/>
          <a:p>
            <a:pPr marL="228600" lvl="0" indent="-228240">
              <a:lnSpc>
                <a:spcPct val="90000"/>
              </a:lnSpc>
              <a:spcBef>
                <a:spcPts val="1001"/>
              </a:spcBef>
              <a:buClr>
                <a:srgbClr val="000000"/>
              </a:buClr>
              <a:buFont typeface="Arial"/>
              <a:buChar char="•"/>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Incorrect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estimation</a:t>
            </a:r>
            <a:r>
              <a:rPr kumimoji="0" lang="hu-HU" sz="2800" b="0" i="0" u="none" strike="noStrike" kern="1200" cap="none" spc="-1" normalizeH="0" baseline="0" noProof="0" dirty="0">
                <a:ln>
                  <a:noFill/>
                </a:ln>
                <a:solidFill>
                  <a:srgbClr val="000000"/>
                </a:solidFill>
                <a:effectLst/>
                <a:uLnTx/>
                <a:uFillTx/>
                <a:latin typeface="Calibri"/>
                <a:ea typeface="+mn-ea"/>
                <a:cs typeface="+mn-cs"/>
              </a:rPr>
              <a:t> of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cardinality</a:t>
            </a:r>
            <a:r>
              <a:rPr lang="hu-HU" sz="2800" spc="-1" dirty="0">
                <a:solidFill>
                  <a:srgbClr val="000000"/>
                </a:solidFill>
              </a:rPr>
              <a:t> </a:t>
            </a:r>
            <a:r>
              <a:rPr lang="hu-HU" sz="2800" spc="-1" dirty="0" err="1">
                <a:solidFill>
                  <a:srgbClr val="000000"/>
                </a:solidFill>
              </a:rPr>
              <a:t>because</a:t>
            </a:r>
            <a:r>
              <a:rPr lang="hu-HU" sz="2800" spc="-1" dirty="0">
                <a:solidFill>
                  <a:srgbClr val="000000"/>
                </a:solidFill>
              </a:rPr>
              <a:t> </a:t>
            </a:r>
            <a:r>
              <a:rPr lang="hu-HU" sz="2800" spc="-1" dirty="0" err="1">
                <a:solidFill>
                  <a:srgbClr val="000000"/>
                </a:solidFill>
              </a:rPr>
              <a:t>there</a:t>
            </a:r>
            <a:r>
              <a:rPr lang="hu-HU" sz="2800" spc="-1" dirty="0">
                <a:solidFill>
                  <a:srgbClr val="000000"/>
                </a:solidFill>
              </a:rPr>
              <a:t> is no </a:t>
            </a:r>
            <a:r>
              <a:rPr lang="hu-HU" sz="2800" spc="-1" dirty="0" err="1">
                <a:solidFill>
                  <a:srgbClr val="000000"/>
                </a:solidFill>
              </a:rPr>
              <a:t>histogram</a:t>
            </a:r>
            <a:r>
              <a:rPr lang="hu-HU" sz="2800" spc="-1" dirty="0">
                <a:solidFill>
                  <a:srgbClr val="000000"/>
                </a:solidFill>
              </a:rPr>
              <a:t> </a:t>
            </a:r>
            <a:r>
              <a:rPr lang="hu-HU" sz="2800" spc="-1" dirty="0" err="1">
                <a:solidFill>
                  <a:srgbClr val="000000"/>
                </a:solidFill>
              </a:rPr>
              <a:t>for</a:t>
            </a:r>
            <a:r>
              <a:rPr lang="hu-HU" sz="2800" spc="-1" dirty="0">
                <a:solidFill>
                  <a:srgbClr val="000000"/>
                </a:solidFill>
              </a:rPr>
              <a:t> </a:t>
            </a:r>
            <a:r>
              <a:rPr lang="hu-HU" sz="2800" spc="-1" dirty="0" err="1">
                <a:solidFill>
                  <a:srgbClr val="000000"/>
                </a:solidFill>
              </a:rPr>
              <a:t>first_name</a:t>
            </a:r>
            <a:r>
              <a:rPr lang="hu-HU" sz="2800" spc="-1" dirty="0">
                <a:solidFill>
                  <a:srgbClr val="000000"/>
                </a:solidFill>
              </a:rPr>
              <a:t> :</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first</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name</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last</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name</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job</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id</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FROM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employees</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first</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name</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 'John';</a:t>
            </a: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endParaRPr>
          </a:p>
          <a:p>
            <a:pPr marL="182563" marR="0" lvl="0" indent="-182563" algn="l" defTabSz="914400" rtl="0" eaLnBrk="1" fontAlgn="auto" latinLnBrk="0" hangingPunct="1">
              <a:lnSpc>
                <a:spcPct val="90000"/>
              </a:lnSpc>
              <a:spcBef>
                <a:spcPts val="1001"/>
              </a:spcBef>
              <a:spcAft>
                <a:spcPts val="0"/>
              </a:spcAft>
              <a:buClrTx/>
              <a:buSzTx/>
              <a:buFont typeface="Arial" panose="020B0604020202020204" pitchFamily="34" charset="0"/>
              <a:buChar char="•"/>
              <a:tabLst>
                <a:tab pos="182563" algn="l"/>
              </a:tabLst>
              <a:defRPr/>
            </a:pP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Correct</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estimation</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of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cardinality</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because</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there</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exists</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histogram</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for</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job</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id</a:t>
            </a:r>
            <a:endPar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employee</a:t>
            </a:r>
            <a:r>
              <a:rPr kumimoji="0" lang="hu-HU" sz="2800" b="0" i="0" u="none" strike="noStrike" kern="1200" cap="none" spc="-1" normalizeH="0" baseline="0" noProof="0" dirty="0">
                <a:ln>
                  <a:noFill/>
                </a:ln>
                <a:solidFill>
                  <a:srgbClr val="000000"/>
                </a:solidFill>
                <a:effectLst/>
                <a:uLnTx/>
                <a:uFillTx/>
                <a:latin typeface="Calibri"/>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id</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last</a:t>
            </a:r>
            <a:r>
              <a:rPr kumimoji="0" lang="hu-HU" sz="2800" b="0" i="0" u="none" strike="noStrike" kern="1200" cap="none" spc="-1" normalizeH="0" baseline="0" noProof="0" dirty="0">
                <a:ln>
                  <a:noFill/>
                </a:ln>
                <a:solidFill>
                  <a:srgbClr val="000000"/>
                </a:solidFill>
                <a:effectLst/>
                <a:uLnTx/>
                <a:uFillTx/>
                <a:latin typeface="Calibri"/>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name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job</a:t>
            </a:r>
            <a:r>
              <a:rPr kumimoji="0" lang="hu-HU" sz="2800" b="0" i="0" u="none" strike="noStrike" kern="1200" cap="none" spc="-1" normalizeH="0" baseline="0" noProof="0" dirty="0">
                <a:ln>
                  <a:noFill/>
                </a:ln>
                <a:solidFill>
                  <a:srgbClr val="000000"/>
                </a:solidFill>
                <a:effectLst/>
                <a:uLnTx/>
                <a:uFillTx/>
                <a:latin typeface="Calibri"/>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id</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FROM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employees</a:t>
            </a:r>
            <a:r>
              <a:rPr kumimoji="0" lang="hu-HU" sz="2800" b="0" i="0" u="none" strike="noStrike" kern="1200" cap="none" spc="-1" normalizeH="0" baseline="0" noProof="0" dirty="0">
                <a:ln>
                  <a:noFill/>
                </a:ln>
                <a:solidFill>
                  <a:srgbClr val="000000"/>
                </a:solidFill>
                <a:effectLst/>
                <a:uLnTx/>
                <a:uFillTx/>
                <a:latin typeface="Calibri"/>
                <a:ea typeface="+mn-ea"/>
                <a:cs typeface="+mn-cs"/>
              </a:rPr>
              <a:t> WHERE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job</a:t>
            </a:r>
            <a:r>
              <a:rPr kumimoji="0" lang="hu-HU" sz="2800" b="0" i="0" u="none" strike="noStrike" kern="1200" cap="none" spc="-1" normalizeH="0" baseline="0" noProof="0" dirty="0">
                <a:ln>
                  <a:noFill/>
                </a:ln>
                <a:solidFill>
                  <a:srgbClr val="000000"/>
                </a:solidFill>
                <a:effectLst/>
                <a:uLnTx/>
                <a:uFillTx/>
                <a:latin typeface="Calibri"/>
                <a:ea typeface="+mn-ea"/>
                <a:cs typeface="+mn-cs"/>
              </a:rPr>
              <a:t>_</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id</a:t>
            </a:r>
            <a:r>
              <a:rPr kumimoji="0" lang="hu-HU" sz="2800" b="0" i="0" u="none" strike="noStrike" kern="1200" cap="none" spc="-1" normalizeH="0" baseline="0" noProof="0" dirty="0">
                <a:ln>
                  <a:noFill/>
                </a:ln>
                <a:solidFill>
                  <a:srgbClr val="000000"/>
                </a:solidFill>
                <a:effectLst/>
                <a:uLnTx/>
                <a:uFillTx/>
                <a:latin typeface="Calibri"/>
                <a:ea typeface="+mn-ea"/>
                <a:cs typeface="+mn-cs"/>
              </a:rPr>
              <a:t> = 'AD_VP';</a:t>
            </a:r>
          </a:p>
        </p:txBody>
      </p:sp>
      <p:sp>
        <p:nvSpPr>
          <p:cNvPr id="347"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48"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49"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7D8AFA-2F8B-4851-B134-B42BB6A2C315}"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86272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Execution</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plan</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display</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15" name="TextShape 2"/>
          <p:cNvSpPr txBox="1"/>
          <p:nvPr/>
        </p:nvSpPr>
        <p:spPr>
          <a:xfrm>
            <a:off x="216000" y="720000"/>
            <a:ext cx="8711640" cy="5700960"/>
          </a:xfrm>
          <a:prstGeom prst="rect">
            <a:avLst/>
          </a:prstGeom>
          <a:noFill/>
          <a:ln>
            <a:noFill/>
          </a:ln>
        </p:spPr>
        <p:txBody>
          <a:bodyPr>
            <a:normAutofit/>
          </a:bodyPr>
          <a:lstStyle/>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Plan</a:t>
            </a:r>
            <a:r>
              <a:rPr kumimoji="0" lang="hu-HU" sz="2400" b="0" i="0" u="none" strike="noStrike" kern="1200" cap="none" spc="-1" normalizeH="0" baseline="0" noProof="0" dirty="0">
                <a:ln>
                  <a:noFill/>
                </a:ln>
                <a:solidFill>
                  <a:srgbClr val="000000"/>
                </a:solidFill>
                <a:effectLst/>
                <a:uLnTx/>
                <a:uFillTx/>
                <a:latin typeface="Calibri"/>
                <a:ea typeface="+mn-ea"/>
                <a:cs typeface="+mn-cs"/>
              </a:rPr>
              <a:t> is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placed</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into</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table</a:t>
            </a:r>
            <a:r>
              <a:rPr kumimoji="0" lang="hu-HU" sz="2400" b="0" i="0" u="none" strike="noStrike" kern="1200" cap="none" spc="-1" normalizeH="0" baseline="0" noProof="0" dirty="0">
                <a:ln>
                  <a:noFill/>
                </a:ln>
                <a:solidFill>
                  <a:srgbClr val="000000"/>
                </a:solidFill>
                <a:effectLst/>
                <a:uLnTx/>
                <a:uFillTx/>
                <a:latin typeface="Calibri"/>
                <a:ea typeface="+mn-ea"/>
                <a:cs typeface="+mn-cs"/>
              </a:rPr>
              <a:t> PLAN_TABLE</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EXPLAIN PLAN FOR</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r>
              <a:rPr kumimoji="0" lang="hu-HU" sz="2400" b="0" i="0" u="none" strike="noStrike" kern="1200" cap="none" spc="-1" normalizeH="0" baseline="0" noProof="0" dirty="0">
                <a:ln>
                  <a:noFill/>
                </a:ln>
                <a:solidFill>
                  <a:srgbClr val="000000"/>
                </a:solidFill>
                <a:effectLst/>
                <a:uLnTx/>
                <a:uFillTx/>
                <a:latin typeface="Calibri"/>
                <a:ea typeface="+mn-ea"/>
                <a:cs typeface="+mn-cs"/>
              </a:rPr>
              <a:t>PLAN_TABLE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formatted</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display</a:t>
            </a: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TABLE(DBMS_XPLAN.DISPLAY);</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400" b="0" i="0" u="none" strike="noStrike" kern="1200" cap="none" spc="-1" normalizeH="0" baseline="0" noProof="0" dirty="0" err="1">
                <a:ln>
                  <a:noFill/>
                </a:ln>
                <a:solidFill>
                  <a:srgbClr val="000000"/>
                </a:solidFill>
                <a:effectLst/>
                <a:uLnTx/>
                <a:uFillTx/>
                <a:latin typeface="Consolas"/>
                <a:ea typeface="+mn-ea"/>
                <a:cs typeface="+mn-cs"/>
              </a:rPr>
              <a:t>or</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400" b="0" i="0" u="none" strike="noStrike" kern="1200" cap="none" spc="-1" normalizeH="0" baseline="0" noProof="0" dirty="0">
                <a:ln>
                  <a:noFill/>
                </a:ln>
                <a:solidFill>
                  <a:srgbClr val="000000"/>
                </a:solidFill>
                <a:effectLst/>
                <a:uLnTx/>
                <a:uFillTx/>
                <a:latin typeface="Consolas"/>
                <a:ea typeface="+mn-ea"/>
                <a:cs typeface="+mn-cs"/>
              </a:rPr>
              <a:t>... DBMS_XPLAN.DISPLAY(FORMAT=&gt;'BASIC'));</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400" b="0" i="0" u="none" strike="noStrike" kern="1200" cap="none" spc="-1" normalizeH="0" baseline="0" noProof="0" dirty="0">
                <a:ln>
                  <a:noFill/>
                </a:ln>
                <a:solidFill>
                  <a:srgbClr val="000000"/>
                </a:solidFill>
                <a:effectLst/>
                <a:uLnTx/>
                <a:uFillTx/>
                <a:latin typeface="Consolas"/>
                <a:ea typeface="+mn-ea"/>
                <a:cs typeface="+mn-cs"/>
              </a:rPr>
              <a:t>... DBMS_XPLAN.DISPLAY(FORMAT=&gt;'ALL'));</a:t>
            </a: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400" b="0" i="0" u="none" strike="noStrike" kern="1200" cap="none" spc="-1" normalizeH="0" baseline="0" noProof="0" dirty="0">
              <a:ln>
                <a:noFill/>
              </a:ln>
              <a:solidFill>
                <a:srgbClr val="000000"/>
              </a:solidFill>
              <a:effectLst/>
              <a:uLnTx/>
              <a:uFillTx/>
              <a:latin typeface="Consolas"/>
              <a:ea typeface="+mn-ea"/>
              <a:cs typeface="+mn-cs"/>
            </a:endParaRPr>
          </a:p>
          <a:p>
            <a:pPr marL="425340" marR="0" lvl="0" indent="-342900" algn="l" defTabSz="914400" rtl="0" eaLnBrk="1" fontAlgn="auto" latinLnBrk="0" hangingPunct="1">
              <a:lnSpc>
                <a:spcPct val="90000"/>
              </a:lnSpc>
              <a:spcBef>
                <a:spcPts val="1001"/>
              </a:spcBef>
              <a:spcAft>
                <a:spcPts val="0"/>
              </a:spcAft>
              <a:buClrTx/>
              <a:buSzTx/>
              <a:buFont typeface="Arial" panose="020B0604020202020204" pitchFamily="34" charset="0"/>
              <a:buChar char="•"/>
              <a:tabLst/>
              <a:defRPr/>
            </a:pPr>
            <a:r>
              <a:rPr lang="hu-HU" sz="2400" spc="-1" dirty="0" err="1">
                <a:solidFill>
                  <a:srgbClr val="000000"/>
                </a:solidFill>
                <a:latin typeface="Consolas"/>
              </a:rPr>
              <a:t>Used</a:t>
            </a:r>
            <a:r>
              <a:rPr lang="hu-HU" sz="2400" spc="-1" dirty="0">
                <a:solidFill>
                  <a:srgbClr val="000000"/>
                </a:solidFill>
                <a:latin typeface="Consolas"/>
              </a:rPr>
              <a:t> </a:t>
            </a:r>
            <a:r>
              <a:rPr lang="hu-HU" sz="2400" spc="-1" dirty="0" err="1">
                <a:solidFill>
                  <a:srgbClr val="000000"/>
                </a:solidFill>
                <a:latin typeface="Consolas"/>
              </a:rPr>
              <a:t>mainly</a:t>
            </a:r>
            <a:r>
              <a:rPr lang="hu-HU" sz="2400" spc="-1" dirty="0">
                <a:solidFill>
                  <a:srgbClr val="000000"/>
                </a:solidFill>
                <a:latin typeface="Consolas"/>
              </a:rPr>
              <a:t> in </a:t>
            </a:r>
            <a:r>
              <a:rPr lang="hu-HU" sz="2400" spc="-1" dirty="0" err="1">
                <a:solidFill>
                  <a:srgbClr val="000000"/>
                </a:solidFill>
                <a:latin typeface="Consolas"/>
              </a:rPr>
              <a:t>command</a:t>
            </a:r>
            <a:r>
              <a:rPr lang="hu-HU" sz="2400" spc="-1" dirty="0">
                <a:solidFill>
                  <a:srgbClr val="000000"/>
                </a:solidFill>
                <a:latin typeface="Consolas"/>
              </a:rPr>
              <a:t> line (SQL Plus)</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1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1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1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BF987-1FB7-4D2F-893D-7234FF6485A9}"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26226447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Histograms</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341" name="TextShape 2"/>
          <p:cNvSpPr txBox="1"/>
          <p:nvPr/>
        </p:nvSpPr>
        <p:spPr>
          <a:xfrm>
            <a:off x="432000" y="953664"/>
            <a:ext cx="8711640" cy="5700960"/>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What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do</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we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have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histogram</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for</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What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type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Querying</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histograms</a:t>
            </a:r>
            <a:r>
              <a:rPr kumimoji="0" lang="hu-HU" sz="2800" b="0" i="0" u="none" strike="noStrike" kern="1200" cap="none" spc="-1" normalizeH="0" baseline="0" noProof="0" dirty="0">
                <a:ln>
                  <a:noFill/>
                </a:ln>
                <a:solidFill>
                  <a:srgbClr val="000000"/>
                </a:solidFill>
                <a:effectLst/>
                <a:uLnTx/>
                <a:uFillTx/>
                <a:latin typeface="Calibri"/>
                <a:ea typeface="+mn-ea"/>
                <a:cs typeface="+mn-cs"/>
              </a:rPr>
              <a:t>:</a:t>
            </a: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COLUMN_NAME, HISTOGRAM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FROM USER_TAB_COL_STATISTICS </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lvl="0">
              <a:lnSpc>
                <a:spcPct val="90000"/>
              </a:lnSpc>
              <a:spcBef>
                <a:spcPts val="1001"/>
              </a:spcBef>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WHERE TABLE_NAME = </a:t>
            </a:r>
            <a:r>
              <a:rPr lang="hu-HU" sz="2800" spc="-1" dirty="0">
                <a:solidFill>
                  <a:srgbClr val="000000"/>
                </a:solidFill>
                <a:latin typeface="Consolas"/>
              </a:rPr>
              <a:t>'EMPLOYEES';</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ENDPOINT_NUMBER,ENDPOINT_VALUE FROM USER_HISTOGRAMS</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WHERE TABLE_NAME='EMPLOYEES' AND COLUMN_NAME='DEPARTMENT_ID';</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p:txBody>
      </p:sp>
      <p:sp>
        <p:nvSpPr>
          <p:cNvPr id="342"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43"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44"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E1507B-F82E-442A-B810-D7D3E34BC78E}"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2041424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Histograms</a:t>
            </a:r>
            <a:endParaRPr lang="hu-HU" dirty="0"/>
          </a:p>
        </p:txBody>
      </p:sp>
      <p:sp>
        <p:nvSpPr>
          <p:cNvPr id="6" name="Tartalom helye 5"/>
          <p:cNvSpPr>
            <a:spLocks noGrp="1"/>
          </p:cNvSpPr>
          <p:nvPr>
            <p:ph idx="1"/>
          </p:nvPr>
        </p:nvSpPr>
        <p:spPr>
          <a:xfrm>
            <a:off x="216000" y="718412"/>
            <a:ext cx="8712000" cy="5701236"/>
          </a:xfrm>
        </p:spPr>
        <p:txBody>
          <a:bodyPr>
            <a:normAutofit fontScale="92500"/>
          </a:bodyPr>
          <a:lstStyle/>
          <a:p>
            <a:pPr lvl="0" indent="-228240">
              <a:spcBef>
                <a:spcPts val="1001"/>
              </a:spcBef>
              <a:buClr>
                <a:srgbClr val="000000"/>
              </a:buClr>
              <a:buFont typeface="Arial"/>
              <a:buChar char="•"/>
              <a:defRPr/>
            </a:pPr>
            <a:r>
              <a:rPr lang="hu-HU" spc="-1" dirty="0" err="1">
                <a:solidFill>
                  <a:srgbClr val="000000"/>
                </a:solidFill>
              </a:rPr>
              <a:t>Incorrect</a:t>
            </a:r>
            <a:r>
              <a:rPr lang="hu-HU" spc="-1" dirty="0">
                <a:solidFill>
                  <a:srgbClr val="000000"/>
                </a:solidFill>
              </a:rPr>
              <a:t> </a:t>
            </a:r>
            <a:r>
              <a:rPr lang="hu-HU" spc="-1" dirty="0" err="1">
                <a:solidFill>
                  <a:srgbClr val="000000"/>
                </a:solidFill>
              </a:rPr>
              <a:t>estimation</a:t>
            </a:r>
            <a:r>
              <a:rPr lang="hu-HU" spc="-1" dirty="0">
                <a:solidFill>
                  <a:srgbClr val="000000"/>
                </a:solidFill>
              </a:rPr>
              <a:t> of </a:t>
            </a:r>
            <a:r>
              <a:rPr lang="hu-HU" spc="-1" dirty="0" err="1">
                <a:solidFill>
                  <a:srgbClr val="000000"/>
                </a:solidFill>
              </a:rPr>
              <a:t>cardinality</a:t>
            </a:r>
            <a:r>
              <a:rPr lang="hu-HU" spc="-1" dirty="0">
                <a:solidFill>
                  <a:srgbClr val="000000"/>
                </a:solidFill>
              </a:rPr>
              <a:t> </a:t>
            </a:r>
            <a:r>
              <a:rPr lang="hu-HU" spc="-1" dirty="0" err="1">
                <a:solidFill>
                  <a:srgbClr val="000000"/>
                </a:solidFill>
              </a:rPr>
              <a:t>because</a:t>
            </a:r>
            <a:r>
              <a:rPr lang="hu-HU" spc="-1" dirty="0">
                <a:solidFill>
                  <a:srgbClr val="000000"/>
                </a:solidFill>
              </a:rPr>
              <a:t> </a:t>
            </a:r>
            <a:r>
              <a:rPr lang="hu-HU" spc="-1" dirty="0" err="1">
                <a:solidFill>
                  <a:srgbClr val="000000"/>
                </a:solidFill>
              </a:rPr>
              <a:t>there</a:t>
            </a:r>
            <a:r>
              <a:rPr lang="hu-HU" spc="-1" dirty="0">
                <a:solidFill>
                  <a:srgbClr val="000000"/>
                </a:solidFill>
              </a:rPr>
              <a:t> is no </a:t>
            </a:r>
            <a:r>
              <a:rPr lang="hu-HU" spc="-1" dirty="0" err="1">
                <a:solidFill>
                  <a:srgbClr val="000000"/>
                </a:solidFill>
              </a:rPr>
              <a:t>histogram</a:t>
            </a:r>
            <a:r>
              <a:rPr lang="hu-HU" spc="-1" dirty="0">
                <a:solidFill>
                  <a:srgbClr val="000000"/>
                </a:solidFill>
              </a:rPr>
              <a:t> </a:t>
            </a:r>
            <a:r>
              <a:rPr lang="hu-HU" spc="-1" dirty="0" err="1">
                <a:solidFill>
                  <a:srgbClr val="000000"/>
                </a:solidFill>
              </a:rPr>
              <a:t>for</a:t>
            </a:r>
            <a:r>
              <a:rPr lang="hu-HU" spc="-1" dirty="0">
                <a:solidFill>
                  <a:srgbClr val="000000"/>
                </a:solidFill>
              </a:rPr>
              <a:t> </a:t>
            </a:r>
            <a:r>
              <a:rPr lang="hu-HU" spc="-1" dirty="0" err="1">
                <a:solidFill>
                  <a:srgbClr val="000000"/>
                </a:solidFill>
              </a:rPr>
              <a:t>because</a:t>
            </a:r>
            <a:r>
              <a:rPr lang="hu-HU" spc="-1" dirty="0">
                <a:solidFill>
                  <a:srgbClr val="000000"/>
                </a:solidFill>
              </a:rPr>
              <a:t> </a:t>
            </a:r>
            <a:r>
              <a:rPr lang="hu-HU" spc="-1" dirty="0" err="1">
                <a:solidFill>
                  <a:srgbClr val="000000"/>
                </a:solidFill>
              </a:rPr>
              <a:t>there</a:t>
            </a:r>
            <a:r>
              <a:rPr lang="hu-HU" spc="-1" dirty="0">
                <a:solidFill>
                  <a:srgbClr val="000000"/>
                </a:solidFill>
              </a:rPr>
              <a:t> </a:t>
            </a:r>
            <a:r>
              <a:rPr lang="hu-HU" spc="-1" dirty="0" err="1">
                <a:solidFill>
                  <a:srgbClr val="000000"/>
                </a:solidFill>
              </a:rPr>
              <a:t>exists</a:t>
            </a:r>
            <a:r>
              <a:rPr lang="hu-HU" spc="-1" dirty="0">
                <a:solidFill>
                  <a:srgbClr val="000000"/>
                </a:solidFill>
              </a:rPr>
              <a:t> </a:t>
            </a:r>
            <a:r>
              <a:rPr lang="hu-HU" spc="-1" dirty="0" err="1">
                <a:solidFill>
                  <a:srgbClr val="000000"/>
                </a:solidFill>
              </a:rPr>
              <a:t>histogram</a:t>
            </a:r>
            <a:r>
              <a:rPr lang="hu-HU" spc="-1" dirty="0">
                <a:solidFill>
                  <a:srgbClr val="000000"/>
                </a:solidFill>
              </a:rPr>
              <a:t> </a:t>
            </a:r>
            <a:r>
              <a:rPr lang="hu-HU" spc="-1" dirty="0" err="1">
                <a:solidFill>
                  <a:srgbClr val="000000"/>
                </a:solidFill>
              </a:rPr>
              <a:t>for</a:t>
            </a:r>
            <a:r>
              <a:rPr lang="hu-HU" spc="-1" dirty="0">
                <a:solidFill>
                  <a:srgbClr val="000000"/>
                </a:solidFill>
              </a:rPr>
              <a:t> </a:t>
            </a:r>
            <a:r>
              <a:rPr lang="hu-HU" spc="-1" dirty="0" err="1">
                <a:solidFill>
                  <a:srgbClr val="000000"/>
                </a:solidFill>
              </a:rPr>
              <a:t>first_name</a:t>
            </a:r>
            <a:r>
              <a:rPr lang="hu-HU" spc="-1" dirty="0">
                <a:solidFill>
                  <a:srgbClr val="000000"/>
                </a:solidFill>
              </a:rPr>
              <a:t> :</a:t>
            </a:r>
          </a:p>
          <a:p>
            <a:pPr marL="0" lvl="0" indent="0">
              <a:spcBef>
                <a:spcPts val="1001"/>
              </a:spcBef>
              <a:buNone/>
              <a:defRPr/>
            </a:pPr>
            <a:r>
              <a:rPr lang="hu-HU" spc="-1" dirty="0">
                <a:solidFill>
                  <a:srgbClr val="000000"/>
                </a:solidFill>
              </a:rPr>
              <a:t>SELECT </a:t>
            </a:r>
            <a:r>
              <a:rPr lang="hu-HU" spc="-1" dirty="0" err="1">
                <a:solidFill>
                  <a:srgbClr val="000000"/>
                </a:solidFill>
              </a:rPr>
              <a:t>first_name</a:t>
            </a:r>
            <a:r>
              <a:rPr lang="hu-HU" spc="-1" dirty="0">
                <a:solidFill>
                  <a:srgbClr val="000000"/>
                </a:solidFill>
              </a:rPr>
              <a:t>, </a:t>
            </a:r>
            <a:r>
              <a:rPr lang="hu-HU" spc="-1" dirty="0" err="1">
                <a:solidFill>
                  <a:srgbClr val="000000"/>
                </a:solidFill>
              </a:rPr>
              <a:t>last_name</a:t>
            </a:r>
            <a:r>
              <a:rPr lang="hu-HU" spc="-1" dirty="0">
                <a:solidFill>
                  <a:srgbClr val="000000"/>
                </a:solidFill>
              </a:rPr>
              <a:t>, </a:t>
            </a:r>
            <a:r>
              <a:rPr lang="hu-HU" spc="-1" dirty="0" err="1">
                <a:solidFill>
                  <a:srgbClr val="000000"/>
                </a:solidFill>
              </a:rPr>
              <a:t>job_id</a:t>
            </a:r>
            <a:r>
              <a:rPr lang="hu-HU" spc="-1" dirty="0">
                <a:solidFill>
                  <a:srgbClr val="000000"/>
                </a:solidFill>
              </a:rPr>
              <a:t> </a:t>
            </a:r>
          </a:p>
          <a:p>
            <a:pPr marL="0" lvl="0" indent="0">
              <a:spcBef>
                <a:spcPts val="1001"/>
              </a:spcBef>
              <a:buNone/>
              <a:defRPr/>
            </a:pPr>
            <a:r>
              <a:rPr lang="hu-HU" spc="-1" dirty="0">
                <a:solidFill>
                  <a:srgbClr val="000000"/>
                </a:solidFill>
              </a:rPr>
              <a:t>FROM </a:t>
            </a:r>
            <a:r>
              <a:rPr lang="hu-HU" spc="-1" dirty="0" err="1">
                <a:solidFill>
                  <a:srgbClr val="000000"/>
                </a:solidFill>
              </a:rPr>
              <a:t>employees</a:t>
            </a:r>
            <a:r>
              <a:rPr lang="hu-HU" spc="-1" dirty="0">
                <a:solidFill>
                  <a:srgbClr val="000000"/>
                </a:solidFill>
              </a:rPr>
              <a:t> WHERE </a:t>
            </a:r>
            <a:r>
              <a:rPr lang="hu-HU" spc="-1" dirty="0" err="1">
                <a:solidFill>
                  <a:srgbClr val="000000"/>
                </a:solidFill>
              </a:rPr>
              <a:t>first_name</a:t>
            </a:r>
            <a:r>
              <a:rPr lang="hu-HU" spc="-1" dirty="0">
                <a:solidFill>
                  <a:srgbClr val="000000"/>
                </a:solidFill>
              </a:rPr>
              <a:t> = 'John';</a:t>
            </a:r>
          </a:p>
          <a:p>
            <a:pPr marL="0" lvl="0" indent="0">
              <a:spcBef>
                <a:spcPts val="1001"/>
              </a:spcBef>
              <a:buNone/>
              <a:defRPr/>
            </a:pPr>
            <a:endParaRPr lang="hu-HU" spc="-1" dirty="0">
              <a:solidFill>
                <a:srgbClr val="000000"/>
              </a:solidFill>
            </a:endParaRPr>
          </a:p>
          <a:p>
            <a:r>
              <a:rPr lang="hu-HU" dirty="0" err="1"/>
              <a:t>Creating</a:t>
            </a:r>
            <a:r>
              <a:rPr lang="hu-HU" dirty="0"/>
              <a:t> </a:t>
            </a:r>
            <a:r>
              <a:rPr lang="hu-HU" dirty="0" err="1"/>
              <a:t>histograms</a:t>
            </a:r>
            <a:r>
              <a:rPr lang="hu-HU" dirty="0"/>
              <a:t> //</a:t>
            </a:r>
            <a:r>
              <a:rPr lang="hu-HU" dirty="0" err="1"/>
              <a:t>for</a:t>
            </a:r>
            <a:r>
              <a:rPr lang="hu-HU" dirty="0"/>
              <a:t> </a:t>
            </a:r>
            <a:r>
              <a:rPr lang="hu-HU" dirty="0" err="1"/>
              <a:t>the</a:t>
            </a:r>
            <a:r>
              <a:rPr lang="hu-HU" dirty="0"/>
              <a:t> FIRST_NAME </a:t>
            </a:r>
            <a:r>
              <a:rPr lang="hu-HU" dirty="0" err="1"/>
              <a:t>column</a:t>
            </a:r>
            <a:r>
              <a:rPr lang="hu-HU" dirty="0"/>
              <a:t>:</a:t>
            </a:r>
          </a:p>
          <a:p>
            <a:pPr marL="0" indent="0">
              <a:buNone/>
            </a:pPr>
            <a:r>
              <a:rPr lang="en-US" dirty="0">
                <a:latin typeface="Consolas" panose="020B0609020204030204" pitchFamily="49" charset="0"/>
                <a:cs typeface="Consolas" panose="020B0609020204030204" pitchFamily="49" charset="0"/>
              </a:rPr>
              <a:t>exec DBMS_STATS.GATHER_TABLE_STATS(</a:t>
            </a:r>
            <a:endParaRPr lang="hu-HU"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'HR', 'EMPLOYEES', </a:t>
            </a:r>
            <a:endParaRPr lang="hu-HU"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method_opt</a:t>
            </a:r>
            <a:r>
              <a:rPr lang="en-US" dirty="0">
                <a:latin typeface="Consolas" panose="020B0609020204030204" pitchFamily="49" charset="0"/>
                <a:cs typeface="Consolas" panose="020B0609020204030204" pitchFamily="49" charset="0"/>
              </a:rPr>
              <a:t>=&gt;'FOR COLUMNS FIRST_NAME');</a:t>
            </a:r>
            <a:endParaRPr lang="hu-HU" dirty="0">
              <a:latin typeface="Consolas" panose="020B0609020204030204" pitchFamily="49" charset="0"/>
              <a:cs typeface="Consolas" panose="020B0609020204030204" pitchFamily="49" charset="0"/>
            </a:endParaRPr>
          </a:p>
          <a:p>
            <a:pPr marL="0" indent="0">
              <a:buNone/>
            </a:pPr>
            <a:endParaRPr lang="hu-HU" dirty="0">
              <a:latin typeface="Consolas" panose="020B0609020204030204" pitchFamily="49" charset="0"/>
              <a:cs typeface="Consolas" panose="020B0609020204030204" pitchFamily="49" charset="0"/>
            </a:endParaRPr>
          </a:p>
          <a:p>
            <a:pPr>
              <a:buFont typeface="Symbol" panose="05050102010706020507" pitchFamily="18" charset="2"/>
              <a:buChar char="Þ"/>
            </a:pPr>
            <a:r>
              <a:rPr lang="hu-HU" dirty="0"/>
              <a:t>The </a:t>
            </a:r>
            <a:r>
              <a:rPr lang="hu-HU" dirty="0" err="1"/>
              <a:t>previous</a:t>
            </a:r>
            <a:r>
              <a:rPr lang="hu-HU" dirty="0"/>
              <a:t> </a:t>
            </a:r>
            <a:r>
              <a:rPr lang="hu-HU" dirty="0" err="1"/>
              <a:t>query</a:t>
            </a:r>
            <a:r>
              <a:rPr lang="hu-HU" dirty="0"/>
              <a:t> has </a:t>
            </a:r>
            <a:r>
              <a:rPr lang="hu-HU" dirty="0" err="1"/>
              <a:t>correct</a:t>
            </a:r>
            <a:r>
              <a:rPr lang="hu-HU" dirty="0"/>
              <a:t> </a:t>
            </a:r>
            <a:r>
              <a:rPr lang="hu-HU" dirty="0" err="1"/>
              <a:t>estimation</a:t>
            </a:r>
            <a:r>
              <a:rPr lang="hu-HU" dirty="0"/>
              <a:t> </a:t>
            </a:r>
            <a:r>
              <a:rPr lang="hu-HU" dirty="0" err="1"/>
              <a:t>now</a:t>
            </a:r>
            <a:endParaRPr lang="hu-HU" dirty="0"/>
          </a:p>
          <a:p>
            <a:pPr>
              <a:buFont typeface="Symbol" panose="05050102010706020507" pitchFamily="18" charset="2"/>
              <a:buChar char="Þ"/>
            </a:pPr>
            <a:r>
              <a:rPr lang="hu-HU" dirty="0"/>
              <a:t>(</a:t>
            </a:r>
            <a:r>
              <a:rPr lang="hu-HU" dirty="0" err="1"/>
              <a:t>remove</a:t>
            </a:r>
            <a:r>
              <a:rPr lang="hu-HU" dirty="0"/>
              <a:t> line </a:t>
            </a:r>
            <a:r>
              <a:rPr lang="hu-HU" dirty="0" err="1"/>
              <a:t>break</a:t>
            </a:r>
            <a:r>
              <a:rPr lang="hu-HU" dirty="0"/>
              <a:t>!)</a:t>
            </a:r>
          </a:p>
        </p:txBody>
      </p:sp>
      <p:sp>
        <p:nvSpPr>
          <p:cNvPr id="2" name="Dátum hely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Calibri"/>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3" name="Élőláb hely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MSc DB lab</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738445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2"/>
          <p:cNvSpPr txBox="1"/>
          <p:nvPr/>
        </p:nvSpPr>
        <p:spPr>
          <a:xfrm>
            <a:off x="628642" y="2348740"/>
            <a:ext cx="8298721" cy="3324737"/>
          </a:xfrm>
          <a:prstGeom prst="rect">
            <a:avLst/>
          </a:prstGeom>
          <a:noFill/>
          <a:ln>
            <a:noFill/>
          </a:ln>
        </p:spPr>
        <p:txBody>
          <a:bodyPr>
            <a:noAutofit/>
          </a:bodyPr>
          <a:lstStyle/>
          <a:p>
            <a:pPr marL="171473" indent="-171203">
              <a:lnSpc>
                <a:spcPct val="90000"/>
              </a:lnSpc>
              <a:spcBef>
                <a:spcPts val="751"/>
              </a:spcBef>
              <a:buClr>
                <a:schemeClr val="bg1"/>
              </a:buClr>
              <a:buFont typeface="Arial"/>
              <a:buChar char="•"/>
            </a:pPr>
            <a:r>
              <a:rPr lang="hu-HU" sz="2100" spc="-1" dirty="0">
                <a:latin typeface="Calibri"/>
              </a:rPr>
              <a:t>Figyeljük meg a </a:t>
            </a:r>
            <a:r>
              <a:rPr lang="hu-HU" sz="2100" spc="-1" dirty="0" err="1">
                <a:latin typeface="Calibri"/>
              </a:rPr>
              <a:t>query</a:t>
            </a:r>
            <a:r>
              <a:rPr lang="hu-HU" sz="2100" spc="-1" dirty="0">
                <a:latin typeface="Calibri"/>
              </a:rPr>
              <a:t> </a:t>
            </a:r>
            <a:r>
              <a:rPr lang="hu-HU" sz="2100" spc="-1" dirty="0" err="1">
                <a:latin typeface="Calibri"/>
              </a:rPr>
              <a:t>rewrite</a:t>
            </a:r>
            <a:r>
              <a:rPr lang="hu-HU" sz="2100" spc="-1" dirty="0">
                <a:latin typeface="Calibri"/>
              </a:rPr>
              <a:t> funkció működését!</a:t>
            </a:r>
          </a:p>
          <a:p>
            <a:pPr marL="514419" lvl="1" indent="-171203">
              <a:lnSpc>
                <a:spcPct val="90000"/>
              </a:lnSpc>
              <a:spcBef>
                <a:spcPts val="751"/>
              </a:spcBef>
              <a:buClr>
                <a:schemeClr val="bg1"/>
              </a:buClr>
              <a:buFont typeface="Arial"/>
              <a:buChar char="•"/>
            </a:pPr>
            <a:r>
              <a:rPr lang="hu-HU" sz="1500" spc="-1" dirty="0">
                <a:latin typeface="Calibri"/>
              </a:rPr>
              <a:t>Szükséges a HR-nek jogosultságot adni a SYS felhasználóval:</a:t>
            </a:r>
            <a:br>
              <a:rPr lang="hu-HU" sz="1500" spc="-1" dirty="0">
                <a:latin typeface="Calibri"/>
              </a:rPr>
            </a:br>
            <a:r>
              <a:rPr lang="en-US" sz="1350" dirty="0"/>
              <a:t>grant create materialized view to </a:t>
            </a:r>
            <a:r>
              <a:rPr lang="en-US" sz="1350" dirty="0" err="1"/>
              <a:t>hr</a:t>
            </a:r>
            <a:r>
              <a:rPr lang="hu-HU" sz="1350" dirty="0"/>
              <a:t>;</a:t>
            </a:r>
            <a:r>
              <a:rPr sz="1350" dirty="0"/>
              <a:t/>
            </a:r>
            <a:br>
              <a:rPr sz="1350" dirty="0"/>
            </a:br>
            <a:endParaRPr lang="hu-HU" sz="2100" spc="-1" dirty="0">
              <a:latin typeface="Calibri"/>
            </a:endParaRPr>
          </a:p>
          <a:p>
            <a:pPr>
              <a:lnSpc>
                <a:spcPct val="90000"/>
              </a:lnSpc>
              <a:spcBef>
                <a:spcPts val="751"/>
              </a:spcBef>
              <a:buClr>
                <a:schemeClr val="bg1"/>
              </a:buClr>
            </a:pPr>
            <a:endParaRPr lang="hu-HU" spc="-1" dirty="0">
              <a:latin typeface="Consolas"/>
            </a:endParaRPr>
          </a:p>
          <a:p>
            <a:pPr>
              <a:lnSpc>
                <a:spcPct val="90000"/>
              </a:lnSpc>
              <a:spcBef>
                <a:spcPts val="751"/>
              </a:spcBef>
              <a:buClr>
                <a:schemeClr val="bg1"/>
              </a:buClr>
            </a:pPr>
            <a:r>
              <a:rPr lang="hu-HU" spc="-1" dirty="0">
                <a:latin typeface="Consolas"/>
              </a:rPr>
              <a:t>CREATE MATERIALIZED VIEW </a:t>
            </a:r>
            <a:r>
              <a:rPr lang="hu-HU" spc="-1" dirty="0" err="1">
                <a:latin typeface="Consolas"/>
              </a:rPr>
              <a:t>szaztiz</a:t>
            </a:r>
            <a:endParaRPr lang="hu-HU" spc="-1" dirty="0">
              <a:latin typeface="Calibri"/>
            </a:endParaRPr>
          </a:p>
          <a:p>
            <a:pPr>
              <a:lnSpc>
                <a:spcPct val="90000"/>
              </a:lnSpc>
              <a:spcBef>
                <a:spcPts val="751"/>
              </a:spcBef>
              <a:buClr>
                <a:schemeClr val="bg1"/>
              </a:buClr>
            </a:pPr>
            <a:r>
              <a:rPr lang="hu-HU" spc="-1" dirty="0">
                <a:latin typeface="Consolas"/>
              </a:rPr>
              <a:t>ENABLE QUERY REWRITE AS</a:t>
            </a:r>
            <a:endParaRPr lang="hu-HU" spc="-1" dirty="0">
              <a:latin typeface="Calibri"/>
            </a:endParaRPr>
          </a:p>
          <a:p>
            <a:pPr>
              <a:lnSpc>
                <a:spcPct val="90000"/>
              </a:lnSpc>
              <a:spcBef>
                <a:spcPts val="751"/>
              </a:spcBef>
              <a:buClr>
                <a:schemeClr val="bg1"/>
              </a:buClr>
            </a:pPr>
            <a:r>
              <a:rPr lang="hu-HU" spc="-1" dirty="0">
                <a:latin typeface="Consolas"/>
              </a:rPr>
              <a:t>SELECT * FROM </a:t>
            </a:r>
            <a:r>
              <a:rPr lang="hu-HU" spc="-1" dirty="0" err="1">
                <a:latin typeface="Consolas"/>
              </a:rPr>
              <a:t>employees</a:t>
            </a:r>
            <a:r>
              <a:rPr lang="hu-HU" spc="-1" dirty="0">
                <a:latin typeface="Consolas"/>
              </a:rPr>
              <a:t> WHERE </a:t>
            </a:r>
            <a:r>
              <a:rPr lang="hu-HU" spc="-1" dirty="0" err="1">
                <a:latin typeface="Consolas"/>
              </a:rPr>
              <a:t>department</a:t>
            </a:r>
            <a:r>
              <a:rPr lang="hu-HU" spc="-1" dirty="0">
                <a:latin typeface="Consolas"/>
              </a:rPr>
              <a:t>_</a:t>
            </a:r>
            <a:r>
              <a:rPr lang="hu-HU" spc="-1" dirty="0" err="1">
                <a:latin typeface="Consolas"/>
              </a:rPr>
              <a:t>id</a:t>
            </a:r>
            <a:r>
              <a:rPr lang="hu-HU" spc="-1" dirty="0">
                <a:latin typeface="Consolas"/>
              </a:rPr>
              <a:t>=110;</a:t>
            </a:r>
            <a:endParaRPr lang="hu-HU" spc="-1" dirty="0">
              <a:latin typeface="Calibri"/>
            </a:endParaRPr>
          </a:p>
          <a:p>
            <a:pPr>
              <a:lnSpc>
                <a:spcPct val="90000"/>
              </a:lnSpc>
              <a:spcBef>
                <a:spcPts val="751"/>
              </a:spcBef>
              <a:buClr>
                <a:schemeClr val="bg1"/>
              </a:buClr>
            </a:pPr>
            <a:endParaRPr lang="hu-HU" spc="-1" dirty="0">
              <a:latin typeface="Calibri"/>
            </a:endParaRPr>
          </a:p>
        </p:txBody>
      </p:sp>
      <p:sp>
        <p:nvSpPr>
          <p:cNvPr id="7" name="TextShape 1"/>
          <p:cNvSpPr txBox="1"/>
          <p:nvPr/>
        </p:nvSpPr>
        <p:spPr>
          <a:xfrm>
            <a:off x="644418" y="1124744"/>
            <a:ext cx="7886377" cy="636743"/>
          </a:xfrm>
          <a:prstGeom prst="rect">
            <a:avLst/>
          </a:prstGeom>
          <a:noFill/>
          <a:ln>
            <a:noFill/>
          </a:ln>
        </p:spPr>
        <p:txBody>
          <a:bodyPr lIns="81551" tIns="40775" rIns="81551" bIns="40775" anchor="ctr">
            <a:noAutofit/>
          </a:bodyPr>
          <a:lstStyle/>
          <a:p>
            <a:pPr>
              <a:lnSpc>
                <a:spcPct val="90000"/>
              </a:lnSpc>
            </a:pPr>
            <a:r>
              <a:rPr lang="hu-HU" sz="3600" spc="-1" dirty="0" err="1">
                <a:latin typeface="Open Sans"/>
              </a:rPr>
              <a:t>Query</a:t>
            </a:r>
            <a:r>
              <a:rPr lang="hu-HU" sz="3600" spc="-1" dirty="0">
                <a:latin typeface="Open Sans"/>
              </a:rPr>
              <a:t> </a:t>
            </a:r>
            <a:r>
              <a:rPr lang="hu-HU" sz="3600" spc="-1" dirty="0" err="1">
                <a:latin typeface="Open Sans"/>
              </a:rPr>
              <a:t>rewrite</a:t>
            </a:r>
            <a:endParaRPr lang="hu-HU" sz="3600" spc="-1" dirty="0">
              <a:latin typeface="Garamond"/>
            </a:endParaRPr>
          </a:p>
        </p:txBody>
      </p:sp>
      <p:sp>
        <p:nvSpPr>
          <p:cNvPr id="8" name="TextShape 3"/>
          <p:cNvSpPr txBox="1"/>
          <p:nvPr/>
        </p:nvSpPr>
        <p:spPr>
          <a:xfrm>
            <a:off x="628642" y="5625410"/>
            <a:ext cx="2057128" cy="273546"/>
          </a:xfrm>
          <a:prstGeom prst="rect">
            <a:avLst/>
          </a:prstGeom>
          <a:noFill/>
          <a:ln>
            <a:noFill/>
          </a:ln>
        </p:spPr>
        <p:txBody>
          <a:bodyPr lIns="81551" tIns="40775" rIns="81551" bIns="40775" anchor="ctr">
            <a:noAutofit/>
          </a:bodyPr>
          <a:lstStyle/>
          <a:p>
            <a:pPr>
              <a:lnSpc>
                <a:spcPct val="100000"/>
              </a:lnSpc>
            </a:pPr>
            <a:r>
              <a:rPr lang="hu-HU" sz="1050" spc="-1" dirty="0">
                <a:solidFill>
                  <a:srgbClr val="8B8B8B"/>
                </a:solidFill>
                <a:latin typeface="Garamond"/>
              </a:rPr>
              <a:t>2019/20 tavasz</a:t>
            </a:r>
            <a:endParaRPr lang="hu-HU" sz="1050" spc="-1" dirty="0">
              <a:latin typeface="Times New Roman"/>
            </a:endParaRPr>
          </a:p>
        </p:txBody>
      </p:sp>
      <p:sp>
        <p:nvSpPr>
          <p:cNvPr id="9" name="TextShape 4"/>
          <p:cNvSpPr txBox="1"/>
          <p:nvPr/>
        </p:nvSpPr>
        <p:spPr>
          <a:xfrm>
            <a:off x="6457891" y="5625410"/>
            <a:ext cx="2057128" cy="273546"/>
          </a:xfrm>
          <a:prstGeom prst="rect">
            <a:avLst/>
          </a:prstGeom>
          <a:noFill/>
          <a:ln>
            <a:noFill/>
          </a:ln>
        </p:spPr>
        <p:txBody>
          <a:bodyPr lIns="81551" tIns="40775" rIns="81551" bIns="40775" anchor="ctr">
            <a:noAutofit/>
          </a:bodyPr>
          <a:lstStyle/>
          <a:p>
            <a:pPr algn="r">
              <a:lnSpc>
                <a:spcPct val="100000"/>
              </a:lnSpc>
            </a:pPr>
            <a:fld id="{E27F9C01-1B6D-4BAB-A1A3-5DB35416AB6A}" type="slidenum">
              <a:rPr lang="hu-HU" sz="1050" spc="-1">
                <a:solidFill>
                  <a:srgbClr val="8B8B8B"/>
                </a:solidFill>
                <a:latin typeface="Garamond"/>
              </a:rPr>
              <a:t>32</a:t>
            </a:fld>
            <a:endParaRPr lang="hu-HU" sz="1050" spc="-1" dirty="0">
              <a:latin typeface="Times New Roman"/>
            </a:endParaRPr>
          </a:p>
        </p:txBody>
      </p:sp>
      <p:sp>
        <p:nvSpPr>
          <p:cNvPr id="2" name="Dátum helye 1"/>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3" name="Élőláb helye 2"/>
          <p:cNvSpPr>
            <a:spLocks noGrp="1"/>
          </p:cNvSpPr>
          <p:nvPr>
            <p:ph type="ftr" sz="quarter" idx="11"/>
          </p:nvPr>
        </p:nvSpPr>
        <p:spPr/>
        <p:txBody>
          <a:bodyPr/>
          <a:lstStyle/>
          <a:p>
            <a:pPr algn="ctr">
              <a:lnSpc>
                <a:spcPct val="100000"/>
              </a:lnSpc>
            </a:pPr>
            <a:r>
              <a:rPr lang="hu-HU" sz="1200" b="0" strike="noStrike" spc="-1" smtClean="0">
                <a:latin typeface="Times New Roman"/>
              </a:rPr>
              <a:t>MSc DB lab</a:t>
            </a:r>
            <a:endParaRPr lang="hu-HU" sz="1200" b="0" strike="noStrike" spc="-1">
              <a:latin typeface="Times New Roman"/>
            </a:endParaRPr>
          </a:p>
        </p:txBody>
      </p:sp>
    </p:spTree>
    <p:extLst>
      <p:ext uri="{BB962C8B-B14F-4D97-AF65-F5344CB8AC3E}">
        <p14:creationId xmlns:p14="http://schemas.microsoft.com/office/powerpoint/2010/main" val="425766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2"/>
          <p:cNvSpPr txBox="1"/>
          <p:nvPr/>
        </p:nvSpPr>
        <p:spPr>
          <a:xfrm>
            <a:off x="628640" y="1891427"/>
            <a:ext cx="8298721" cy="3324737"/>
          </a:xfrm>
          <a:prstGeom prst="rect">
            <a:avLst/>
          </a:prstGeom>
          <a:noFill/>
          <a:ln>
            <a:noFill/>
          </a:ln>
        </p:spPr>
        <p:txBody>
          <a:bodyPr>
            <a:noAutofit/>
          </a:bodyPr>
          <a:lstStyle/>
          <a:p>
            <a:pPr>
              <a:lnSpc>
                <a:spcPct val="90000"/>
              </a:lnSpc>
              <a:spcBef>
                <a:spcPts val="751"/>
              </a:spcBef>
              <a:buClr>
                <a:schemeClr val="bg1"/>
              </a:buClr>
            </a:pPr>
            <a:r>
              <a:rPr lang="hu-HU" spc="-1" dirty="0">
                <a:latin typeface="Consolas"/>
              </a:rPr>
              <a:t>SELECT * FROM </a:t>
            </a:r>
            <a:r>
              <a:rPr lang="hu-HU" spc="-1" dirty="0" err="1">
                <a:latin typeface="Consolas"/>
              </a:rPr>
              <a:t>szaztiz</a:t>
            </a:r>
            <a:r>
              <a:rPr lang="hu-HU" spc="-1" dirty="0">
                <a:latin typeface="Consolas"/>
              </a:rPr>
              <a:t>;</a:t>
            </a:r>
          </a:p>
          <a:p>
            <a:pPr>
              <a:lnSpc>
                <a:spcPct val="90000"/>
              </a:lnSpc>
              <a:spcBef>
                <a:spcPts val="751"/>
              </a:spcBef>
              <a:buClr>
                <a:schemeClr val="bg1"/>
              </a:buClr>
            </a:pPr>
            <a:endParaRPr lang="hu-HU" spc="-1" dirty="0">
              <a:latin typeface="Consolas"/>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r>
              <a:rPr lang="hu-HU" spc="-1" dirty="0">
                <a:latin typeface="Consolas"/>
              </a:rPr>
              <a:t>SELECT * FROM </a:t>
            </a:r>
            <a:r>
              <a:rPr lang="hu-HU" spc="-1" dirty="0" err="1">
                <a:latin typeface="Consolas"/>
              </a:rPr>
              <a:t>employees</a:t>
            </a:r>
            <a:r>
              <a:rPr lang="hu-HU" spc="-1" dirty="0">
                <a:latin typeface="Consolas"/>
              </a:rPr>
              <a:t> WHERE </a:t>
            </a:r>
            <a:r>
              <a:rPr lang="hu-HU" spc="-1" dirty="0" err="1">
                <a:latin typeface="Consolas"/>
              </a:rPr>
              <a:t>department</a:t>
            </a:r>
            <a:r>
              <a:rPr lang="hu-HU" spc="-1" dirty="0">
                <a:latin typeface="Consolas"/>
              </a:rPr>
              <a:t>_</a:t>
            </a:r>
            <a:r>
              <a:rPr lang="hu-HU" spc="-1" dirty="0" err="1">
                <a:latin typeface="Consolas"/>
              </a:rPr>
              <a:t>id</a:t>
            </a:r>
            <a:r>
              <a:rPr lang="hu-HU" spc="-1" dirty="0">
                <a:latin typeface="Consolas"/>
              </a:rPr>
              <a:t>=110;</a:t>
            </a: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marL="171473" indent="-171203">
              <a:lnSpc>
                <a:spcPct val="90000"/>
              </a:lnSpc>
              <a:spcBef>
                <a:spcPts val="751"/>
              </a:spcBef>
              <a:buClr>
                <a:schemeClr val="bg1"/>
              </a:buClr>
              <a:buFont typeface="Arial"/>
              <a:buChar char="•"/>
            </a:pPr>
            <a:r>
              <a:rPr lang="hu-HU" spc="-1" dirty="0">
                <a:latin typeface="Calibri"/>
              </a:rPr>
              <a:t>Nem történt semmi különös.</a:t>
            </a:r>
          </a:p>
        </p:txBody>
      </p:sp>
      <p:sp>
        <p:nvSpPr>
          <p:cNvPr id="7" name="TextShape 1"/>
          <p:cNvSpPr txBox="1"/>
          <p:nvPr/>
        </p:nvSpPr>
        <p:spPr>
          <a:xfrm>
            <a:off x="834813" y="533753"/>
            <a:ext cx="7886377" cy="636743"/>
          </a:xfrm>
          <a:prstGeom prst="rect">
            <a:avLst/>
          </a:prstGeom>
          <a:noFill/>
          <a:ln>
            <a:noFill/>
          </a:ln>
        </p:spPr>
        <p:txBody>
          <a:bodyPr lIns="81551" tIns="40775" rIns="81551" bIns="40775" anchor="ctr">
            <a:noAutofit/>
          </a:bodyPr>
          <a:lstStyle/>
          <a:p>
            <a:pPr>
              <a:lnSpc>
                <a:spcPct val="90000"/>
              </a:lnSpc>
            </a:pPr>
            <a:r>
              <a:rPr lang="hu-HU" sz="3600" spc="-1" dirty="0" err="1">
                <a:latin typeface="Open Sans"/>
              </a:rPr>
              <a:t>Query</a:t>
            </a:r>
            <a:r>
              <a:rPr lang="hu-HU" sz="3600" spc="-1" dirty="0">
                <a:latin typeface="Open Sans"/>
              </a:rPr>
              <a:t> </a:t>
            </a:r>
            <a:r>
              <a:rPr lang="hu-HU" sz="3600" spc="-1" dirty="0" err="1">
                <a:latin typeface="Open Sans"/>
              </a:rPr>
              <a:t>rewrite</a:t>
            </a:r>
            <a:endParaRPr lang="hu-HU" sz="3600" spc="-1" dirty="0">
              <a:latin typeface="Garamond"/>
            </a:endParaRPr>
          </a:p>
        </p:txBody>
      </p:sp>
      <p:sp>
        <p:nvSpPr>
          <p:cNvPr id="8" name="TextShape 3"/>
          <p:cNvSpPr txBox="1"/>
          <p:nvPr/>
        </p:nvSpPr>
        <p:spPr>
          <a:xfrm>
            <a:off x="628642" y="5625410"/>
            <a:ext cx="2057128" cy="273546"/>
          </a:xfrm>
          <a:prstGeom prst="rect">
            <a:avLst/>
          </a:prstGeom>
          <a:noFill/>
          <a:ln>
            <a:noFill/>
          </a:ln>
        </p:spPr>
        <p:txBody>
          <a:bodyPr lIns="81551" tIns="40775" rIns="81551" bIns="40775" anchor="ctr">
            <a:noAutofit/>
          </a:bodyPr>
          <a:lstStyle/>
          <a:p>
            <a:pPr>
              <a:lnSpc>
                <a:spcPct val="100000"/>
              </a:lnSpc>
            </a:pPr>
            <a:r>
              <a:rPr lang="hu-HU" sz="1050" spc="-1" dirty="0">
                <a:solidFill>
                  <a:srgbClr val="8B8B8B"/>
                </a:solidFill>
                <a:latin typeface="Garamond"/>
              </a:rPr>
              <a:t>2019/20 tavasz</a:t>
            </a:r>
            <a:endParaRPr lang="hu-HU" sz="1050" spc="-1" dirty="0">
              <a:latin typeface="Times New Roman"/>
            </a:endParaRPr>
          </a:p>
        </p:txBody>
      </p:sp>
      <p:sp>
        <p:nvSpPr>
          <p:cNvPr id="9" name="TextShape 4"/>
          <p:cNvSpPr txBox="1"/>
          <p:nvPr/>
        </p:nvSpPr>
        <p:spPr>
          <a:xfrm>
            <a:off x="6457891" y="5625410"/>
            <a:ext cx="2057128" cy="273546"/>
          </a:xfrm>
          <a:prstGeom prst="rect">
            <a:avLst/>
          </a:prstGeom>
          <a:noFill/>
          <a:ln>
            <a:noFill/>
          </a:ln>
        </p:spPr>
        <p:txBody>
          <a:bodyPr lIns="81551" tIns="40775" rIns="81551" bIns="40775" anchor="ctr">
            <a:noAutofit/>
          </a:bodyPr>
          <a:lstStyle/>
          <a:p>
            <a:pPr algn="r">
              <a:lnSpc>
                <a:spcPct val="100000"/>
              </a:lnSpc>
            </a:pPr>
            <a:fld id="{E27F9C01-1B6D-4BAB-A1A3-5DB35416AB6A}" type="slidenum">
              <a:rPr lang="hu-HU" sz="1050" spc="-1">
                <a:solidFill>
                  <a:srgbClr val="8B8B8B"/>
                </a:solidFill>
                <a:latin typeface="Garamond"/>
              </a:rPr>
              <a:t>33</a:t>
            </a:fld>
            <a:endParaRPr lang="hu-HU" sz="1050" spc="-1" dirty="0">
              <a:latin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37" y="2276872"/>
            <a:ext cx="6421525" cy="584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13" y="3525739"/>
            <a:ext cx="5957937" cy="102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átum helye 1"/>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3" name="Élőláb helye 2"/>
          <p:cNvSpPr>
            <a:spLocks noGrp="1"/>
          </p:cNvSpPr>
          <p:nvPr>
            <p:ph type="ftr" sz="quarter" idx="11"/>
          </p:nvPr>
        </p:nvSpPr>
        <p:spPr/>
        <p:txBody>
          <a:bodyPr/>
          <a:lstStyle/>
          <a:p>
            <a:pPr algn="ctr">
              <a:lnSpc>
                <a:spcPct val="100000"/>
              </a:lnSpc>
            </a:pPr>
            <a:r>
              <a:rPr lang="hu-HU" sz="1200" b="0" strike="noStrike" spc="-1" smtClean="0">
                <a:latin typeface="Times New Roman"/>
              </a:rPr>
              <a:t>MSc DB lab</a:t>
            </a:r>
            <a:endParaRPr lang="hu-HU" sz="1200" b="0" strike="noStrike" spc="-1">
              <a:latin typeface="Times New Roman"/>
            </a:endParaRPr>
          </a:p>
        </p:txBody>
      </p:sp>
    </p:spTree>
    <p:extLst>
      <p:ext uri="{BB962C8B-B14F-4D97-AF65-F5344CB8AC3E}">
        <p14:creationId xmlns:p14="http://schemas.microsoft.com/office/powerpoint/2010/main" val="3927728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2"/>
          <p:cNvSpPr txBox="1"/>
          <p:nvPr/>
        </p:nvSpPr>
        <p:spPr>
          <a:xfrm>
            <a:off x="628642" y="2361226"/>
            <a:ext cx="8298721" cy="3312251"/>
          </a:xfrm>
          <a:prstGeom prst="rect">
            <a:avLst/>
          </a:prstGeom>
          <a:noFill/>
          <a:ln>
            <a:noFill/>
          </a:ln>
        </p:spPr>
        <p:txBody>
          <a:bodyPr>
            <a:noAutofit/>
          </a:bodyPr>
          <a:lstStyle/>
          <a:p>
            <a:pPr>
              <a:lnSpc>
                <a:spcPct val="90000"/>
              </a:lnSpc>
              <a:spcBef>
                <a:spcPts val="751"/>
              </a:spcBef>
              <a:buClr>
                <a:schemeClr val="bg1"/>
              </a:buClr>
            </a:pPr>
            <a:r>
              <a:rPr lang="hu-HU" spc="-1" dirty="0">
                <a:latin typeface="Consolas"/>
              </a:rPr>
              <a:t>ALTER SESSION SET QUERY_REWRITE_ENABLED = FORCE;</a:t>
            </a: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r>
              <a:rPr lang="hu-HU" spc="-1" dirty="0">
                <a:latin typeface="Consolas"/>
              </a:rPr>
              <a:t>SELECT * FROM </a:t>
            </a:r>
            <a:r>
              <a:rPr lang="hu-HU" spc="-1" dirty="0" err="1">
                <a:latin typeface="Consolas"/>
              </a:rPr>
              <a:t>employees</a:t>
            </a:r>
            <a:r>
              <a:rPr lang="hu-HU" spc="-1" dirty="0">
                <a:latin typeface="Consolas"/>
              </a:rPr>
              <a:t> WHERE </a:t>
            </a:r>
            <a:r>
              <a:rPr lang="hu-HU" spc="-1" dirty="0" err="1">
                <a:latin typeface="Consolas"/>
              </a:rPr>
              <a:t>department</a:t>
            </a:r>
            <a:r>
              <a:rPr lang="hu-HU" spc="-1" dirty="0">
                <a:latin typeface="Consolas"/>
              </a:rPr>
              <a:t>_</a:t>
            </a:r>
            <a:r>
              <a:rPr lang="hu-HU" spc="-1" dirty="0" err="1">
                <a:latin typeface="Consolas"/>
              </a:rPr>
              <a:t>id</a:t>
            </a:r>
            <a:r>
              <a:rPr lang="hu-HU" spc="-1" dirty="0">
                <a:latin typeface="Consolas"/>
              </a:rPr>
              <a:t>=110;</a:t>
            </a: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a:lnSpc>
                <a:spcPct val="90000"/>
              </a:lnSpc>
              <a:spcBef>
                <a:spcPts val="751"/>
              </a:spcBef>
              <a:buClr>
                <a:schemeClr val="bg1"/>
              </a:buClr>
            </a:pPr>
            <a:endParaRPr lang="hu-HU" spc="-1" dirty="0">
              <a:latin typeface="Calibri"/>
            </a:endParaRPr>
          </a:p>
          <a:p>
            <a:pPr marL="171473" indent="-171203">
              <a:lnSpc>
                <a:spcPct val="90000"/>
              </a:lnSpc>
              <a:spcBef>
                <a:spcPts val="751"/>
              </a:spcBef>
              <a:buClr>
                <a:schemeClr val="bg1"/>
              </a:buClr>
              <a:buFont typeface="Arial"/>
              <a:buChar char="•"/>
            </a:pPr>
            <a:r>
              <a:rPr lang="hu-HU" spc="-1" dirty="0">
                <a:latin typeface="Calibri"/>
              </a:rPr>
              <a:t>Így nagyobb a becsült </a:t>
            </a:r>
            <a:r>
              <a:rPr lang="hu-HU" spc="-1" dirty="0" err="1">
                <a:latin typeface="Calibri"/>
              </a:rPr>
              <a:t>cost</a:t>
            </a:r>
            <a:r>
              <a:rPr lang="hu-HU" spc="-1" dirty="0">
                <a:latin typeface="Calibri"/>
              </a:rPr>
              <a:t>, ezért kellett a FORCE opció.</a:t>
            </a:r>
          </a:p>
        </p:txBody>
      </p:sp>
      <p:sp>
        <p:nvSpPr>
          <p:cNvPr id="7" name="TextShape 1"/>
          <p:cNvSpPr txBox="1"/>
          <p:nvPr/>
        </p:nvSpPr>
        <p:spPr>
          <a:xfrm>
            <a:off x="628642" y="950356"/>
            <a:ext cx="7886377" cy="636743"/>
          </a:xfrm>
          <a:prstGeom prst="rect">
            <a:avLst/>
          </a:prstGeom>
          <a:noFill/>
          <a:ln>
            <a:noFill/>
          </a:ln>
        </p:spPr>
        <p:txBody>
          <a:bodyPr lIns="81551" tIns="40775" rIns="81551" bIns="40775" anchor="ctr">
            <a:noAutofit/>
          </a:bodyPr>
          <a:lstStyle/>
          <a:p>
            <a:pPr>
              <a:lnSpc>
                <a:spcPct val="90000"/>
              </a:lnSpc>
            </a:pPr>
            <a:r>
              <a:rPr lang="hu-HU" sz="3600" spc="-1" dirty="0" err="1">
                <a:latin typeface="Open Sans"/>
              </a:rPr>
              <a:t>Query</a:t>
            </a:r>
            <a:r>
              <a:rPr lang="hu-HU" sz="3600" spc="-1" dirty="0">
                <a:latin typeface="Open Sans"/>
              </a:rPr>
              <a:t> </a:t>
            </a:r>
            <a:r>
              <a:rPr lang="hu-HU" sz="3600" spc="-1" dirty="0" err="1">
                <a:latin typeface="Open Sans"/>
              </a:rPr>
              <a:t>rewrite</a:t>
            </a:r>
            <a:endParaRPr lang="hu-HU" sz="3600" spc="-1" dirty="0">
              <a:latin typeface="Garamond"/>
            </a:endParaRPr>
          </a:p>
        </p:txBody>
      </p:sp>
      <p:sp>
        <p:nvSpPr>
          <p:cNvPr id="8" name="TextShape 3"/>
          <p:cNvSpPr txBox="1"/>
          <p:nvPr/>
        </p:nvSpPr>
        <p:spPr>
          <a:xfrm>
            <a:off x="628642" y="5625410"/>
            <a:ext cx="2057128" cy="273546"/>
          </a:xfrm>
          <a:prstGeom prst="rect">
            <a:avLst/>
          </a:prstGeom>
          <a:noFill/>
          <a:ln>
            <a:noFill/>
          </a:ln>
        </p:spPr>
        <p:txBody>
          <a:bodyPr lIns="81551" tIns="40775" rIns="81551" bIns="40775" anchor="ctr">
            <a:noAutofit/>
          </a:bodyPr>
          <a:lstStyle/>
          <a:p>
            <a:pPr>
              <a:lnSpc>
                <a:spcPct val="100000"/>
              </a:lnSpc>
            </a:pPr>
            <a:r>
              <a:rPr lang="hu-HU" sz="1050" spc="-1" dirty="0">
                <a:solidFill>
                  <a:srgbClr val="8B8B8B"/>
                </a:solidFill>
                <a:latin typeface="Garamond"/>
              </a:rPr>
              <a:t>2019/20 tavasz</a:t>
            </a:r>
            <a:endParaRPr lang="hu-HU" sz="1050" spc="-1" dirty="0">
              <a:latin typeface="Times New Roman"/>
            </a:endParaRPr>
          </a:p>
        </p:txBody>
      </p:sp>
      <p:sp>
        <p:nvSpPr>
          <p:cNvPr id="9" name="TextShape 4"/>
          <p:cNvSpPr txBox="1"/>
          <p:nvPr/>
        </p:nvSpPr>
        <p:spPr>
          <a:xfrm>
            <a:off x="6457891" y="5625410"/>
            <a:ext cx="2057128" cy="273546"/>
          </a:xfrm>
          <a:prstGeom prst="rect">
            <a:avLst/>
          </a:prstGeom>
          <a:noFill/>
          <a:ln>
            <a:noFill/>
          </a:ln>
        </p:spPr>
        <p:txBody>
          <a:bodyPr lIns="81551" tIns="40775" rIns="81551" bIns="40775" anchor="ctr">
            <a:noAutofit/>
          </a:bodyPr>
          <a:lstStyle/>
          <a:p>
            <a:pPr algn="r">
              <a:lnSpc>
                <a:spcPct val="100000"/>
              </a:lnSpc>
            </a:pPr>
            <a:fld id="{E27F9C01-1B6D-4BAB-A1A3-5DB35416AB6A}" type="slidenum">
              <a:rPr lang="hu-HU" sz="1050" spc="-1">
                <a:solidFill>
                  <a:srgbClr val="8B8B8B"/>
                </a:solidFill>
                <a:latin typeface="Garamond"/>
              </a:rPr>
              <a:t>34</a:t>
            </a:fld>
            <a:endParaRPr lang="hu-HU" sz="1050" spc="-1" dirty="0">
              <a:latin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2" y="3483013"/>
            <a:ext cx="6716841" cy="594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átum helye 1"/>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3" name="Élőláb helye 2"/>
          <p:cNvSpPr>
            <a:spLocks noGrp="1"/>
          </p:cNvSpPr>
          <p:nvPr>
            <p:ph type="ftr" sz="quarter" idx="11"/>
          </p:nvPr>
        </p:nvSpPr>
        <p:spPr/>
        <p:txBody>
          <a:bodyPr/>
          <a:lstStyle/>
          <a:p>
            <a:pPr algn="ctr">
              <a:lnSpc>
                <a:spcPct val="100000"/>
              </a:lnSpc>
            </a:pPr>
            <a:r>
              <a:rPr lang="hu-HU" sz="1200" b="0" strike="noStrike" spc="-1" smtClean="0">
                <a:latin typeface="Times New Roman"/>
              </a:rPr>
              <a:t>MSc DB lab</a:t>
            </a:r>
            <a:endParaRPr lang="hu-HU" sz="1200" b="0" strike="noStrike" spc="-1">
              <a:latin typeface="Times New Roman"/>
            </a:endParaRPr>
          </a:p>
        </p:txBody>
      </p:sp>
    </p:spTree>
    <p:extLst>
      <p:ext uri="{BB962C8B-B14F-4D97-AF65-F5344CB8AC3E}">
        <p14:creationId xmlns:p14="http://schemas.microsoft.com/office/powerpoint/2010/main" val="4166555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Practise</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with</a:t>
            </a:r>
            <a:r>
              <a:rPr lang="hu-HU" sz="3200" b="0" strike="noStrike" spc="-1" dirty="0">
                <a:solidFill>
                  <a:srgbClr val="FFFFFF"/>
                </a:solidFill>
                <a:latin typeface="Calibri Light"/>
              </a:rPr>
              <a:t> logs </a:t>
            </a:r>
            <a:r>
              <a:rPr lang="hu-HU" sz="3200" b="0" strike="noStrike" spc="-1" dirty="0" err="1">
                <a:solidFill>
                  <a:srgbClr val="FFFFFF"/>
                </a:solidFill>
                <a:latin typeface="Calibri Light"/>
              </a:rPr>
              <a:t>table</a:t>
            </a:r>
            <a:endParaRPr lang="hu-HU" sz="3200" b="0" strike="noStrike" spc="-1" dirty="0">
              <a:solidFill>
                <a:srgbClr val="000000"/>
              </a:solidFill>
              <a:latin typeface="Calibri"/>
            </a:endParaRPr>
          </a:p>
        </p:txBody>
      </p:sp>
      <p:sp>
        <p:nvSpPr>
          <p:cNvPr id="321" name="TextShape 2"/>
          <p:cNvSpPr txBox="1"/>
          <p:nvPr/>
        </p:nvSpPr>
        <p:spPr>
          <a:xfrm>
            <a:off x="0" y="503640"/>
            <a:ext cx="8711640" cy="5700960"/>
          </a:xfrm>
          <a:prstGeom prst="rect">
            <a:avLst/>
          </a:prstGeom>
          <a:noFill/>
          <a:ln>
            <a:noFill/>
          </a:ln>
        </p:spPr>
        <p:txBody>
          <a:bodyPr>
            <a:noAutofit/>
          </a:bodyPr>
          <a:lstStyle/>
          <a:p>
            <a:pPr marL="82440">
              <a:lnSpc>
                <a:spcPct val="90000"/>
              </a:lnSpc>
              <a:spcBef>
                <a:spcPts val="1001"/>
              </a:spcBef>
            </a:pPr>
            <a:r>
              <a:rPr lang="hu-HU" sz="1600" spc="-1" dirty="0">
                <a:solidFill>
                  <a:srgbClr val="000000"/>
                </a:solidFill>
              </a:rPr>
              <a:t>CREATE TABLE logs AS</a:t>
            </a:r>
          </a:p>
          <a:p>
            <a:pPr marL="82440">
              <a:lnSpc>
                <a:spcPct val="90000"/>
              </a:lnSpc>
              <a:spcBef>
                <a:spcPts val="1001"/>
              </a:spcBef>
            </a:pPr>
            <a:r>
              <a:rPr lang="hu-HU" sz="1600" spc="-1" dirty="0">
                <a:solidFill>
                  <a:srgbClr val="000000"/>
                </a:solidFill>
              </a:rPr>
              <a:t>SELECT </a:t>
            </a:r>
            <a:r>
              <a:rPr lang="hu-HU" sz="1600" spc="-1" dirty="0" err="1">
                <a:solidFill>
                  <a:srgbClr val="000000"/>
                </a:solidFill>
              </a:rPr>
              <a:t>level</a:t>
            </a:r>
            <a:r>
              <a:rPr lang="hu-HU" sz="1600" spc="-1" dirty="0">
                <a:solidFill>
                  <a:srgbClr val="000000"/>
                </a:solidFill>
              </a:rPr>
              <a:t> </a:t>
            </a:r>
            <a:r>
              <a:rPr lang="hu-HU" sz="1600" spc="-1" dirty="0" err="1">
                <a:solidFill>
                  <a:srgbClr val="000000"/>
                </a:solidFill>
              </a:rPr>
              <a:t>log_id</a:t>
            </a:r>
            <a:r>
              <a:rPr lang="hu-HU" sz="1600" spc="-1" dirty="0">
                <a:solidFill>
                  <a:srgbClr val="000000"/>
                </a:solidFill>
              </a:rPr>
              <a:t>, </a:t>
            </a:r>
            <a:r>
              <a:rPr lang="hu-HU" sz="1600" spc="-1" dirty="0" err="1">
                <a:solidFill>
                  <a:srgbClr val="000000"/>
                </a:solidFill>
              </a:rPr>
              <a:t>dbms_random.string</a:t>
            </a:r>
            <a:r>
              <a:rPr lang="hu-HU" sz="1600" spc="-1" dirty="0">
                <a:solidFill>
                  <a:srgbClr val="000000"/>
                </a:solidFill>
              </a:rPr>
              <a:t>('a',100) </a:t>
            </a:r>
            <a:r>
              <a:rPr lang="hu-HU" sz="1600" spc="-1" dirty="0" err="1">
                <a:solidFill>
                  <a:srgbClr val="000000"/>
                </a:solidFill>
              </a:rPr>
              <a:t>cookie</a:t>
            </a:r>
            <a:r>
              <a:rPr lang="hu-HU" sz="1600" spc="-1" dirty="0">
                <a:solidFill>
                  <a:srgbClr val="000000"/>
                </a:solidFill>
              </a:rPr>
              <a:t>,</a:t>
            </a:r>
          </a:p>
          <a:p>
            <a:pPr marL="82440">
              <a:lnSpc>
                <a:spcPct val="90000"/>
              </a:lnSpc>
              <a:spcBef>
                <a:spcPts val="1001"/>
              </a:spcBef>
            </a:pPr>
            <a:r>
              <a:rPr lang="hu-HU" sz="1600" spc="-1" dirty="0" err="1">
                <a:solidFill>
                  <a:srgbClr val="000000"/>
                </a:solidFill>
              </a:rPr>
              <a:t>round</a:t>
            </a:r>
            <a:r>
              <a:rPr lang="hu-HU" sz="1600" spc="-1" dirty="0">
                <a:solidFill>
                  <a:srgbClr val="000000"/>
                </a:solidFill>
              </a:rPr>
              <a:t>(</a:t>
            </a:r>
            <a:r>
              <a:rPr lang="hu-HU" sz="1600" spc="-1" dirty="0" err="1">
                <a:solidFill>
                  <a:srgbClr val="000000"/>
                </a:solidFill>
              </a:rPr>
              <a:t>dbms_random.value</a:t>
            </a:r>
            <a:r>
              <a:rPr lang="hu-HU" sz="1600" spc="-1" dirty="0">
                <a:solidFill>
                  <a:srgbClr val="000000"/>
                </a:solidFill>
              </a:rPr>
              <a:t>() * (5000 - 1000) + 1000) </a:t>
            </a:r>
            <a:r>
              <a:rPr lang="hu-HU" sz="1600" spc="-1" dirty="0" err="1">
                <a:solidFill>
                  <a:srgbClr val="000000"/>
                </a:solidFill>
              </a:rPr>
              <a:t>nums</a:t>
            </a:r>
            <a:r>
              <a:rPr lang="hu-HU" sz="1600" spc="-1" dirty="0">
                <a:solidFill>
                  <a:srgbClr val="000000"/>
                </a:solidFill>
              </a:rPr>
              <a:t>,</a:t>
            </a:r>
          </a:p>
          <a:p>
            <a:pPr marL="82440">
              <a:lnSpc>
                <a:spcPct val="90000"/>
              </a:lnSpc>
              <a:spcBef>
                <a:spcPts val="1001"/>
              </a:spcBef>
            </a:pPr>
            <a:r>
              <a:rPr lang="hu-HU" sz="1600" spc="-1" dirty="0" err="1">
                <a:solidFill>
                  <a:srgbClr val="000000"/>
                </a:solidFill>
              </a:rPr>
              <a:t>round</a:t>
            </a:r>
            <a:r>
              <a:rPr lang="hu-HU" sz="1600" spc="-1" dirty="0">
                <a:solidFill>
                  <a:srgbClr val="000000"/>
                </a:solidFill>
              </a:rPr>
              <a:t>(</a:t>
            </a:r>
            <a:r>
              <a:rPr lang="hu-HU" sz="1600" spc="-1" dirty="0" err="1">
                <a:solidFill>
                  <a:srgbClr val="000000"/>
                </a:solidFill>
              </a:rPr>
              <a:t>dbms_random.value</a:t>
            </a:r>
            <a:r>
              <a:rPr lang="hu-HU" sz="1600" spc="-1" dirty="0">
                <a:solidFill>
                  <a:srgbClr val="000000"/>
                </a:solidFill>
              </a:rPr>
              <a:t>() * (206 - 100) + 100) </a:t>
            </a:r>
            <a:r>
              <a:rPr lang="hu-HU" sz="1600" spc="-1" dirty="0" err="1">
                <a:solidFill>
                  <a:srgbClr val="000000"/>
                </a:solidFill>
              </a:rPr>
              <a:t>employee_id</a:t>
            </a:r>
            <a:endParaRPr lang="hu-HU" sz="1600" spc="-1" dirty="0">
              <a:solidFill>
                <a:srgbClr val="000000"/>
              </a:solidFill>
            </a:endParaRPr>
          </a:p>
          <a:p>
            <a:pPr marL="82440">
              <a:lnSpc>
                <a:spcPct val="90000"/>
              </a:lnSpc>
              <a:spcBef>
                <a:spcPts val="1001"/>
              </a:spcBef>
            </a:pPr>
            <a:r>
              <a:rPr lang="hu-HU" sz="1600" spc="-1" dirty="0">
                <a:solidFill>
                  <a:srgbClr val="000000"/>
                </a:solidFill>
              </a:rPr>
              <a:t>FROM </a:t>
            </a:r>
            <a:r>
              <a:rPr lang="hu-HU" sz="1600" spc="-1" dirty="0" err="1">
                <a:solidFill>
                  <a:srgbClr val="000000"/>
                </a:solidFill>
              </a:rPr>
              <a:t>dual</a:t>
            </a:r>
            <a:r>
              <a:rPr lang="hu-HU" sz="1600" spc="-1" dirty="0">
                <a:solidFill>
                  <a:srgbClr val="000000"/>
                </a:solidFill>
              </a:rPr>
              <a:t> CONNECT BY LEVEL &lt;= 50000;</a:t>
            </a:r>
          </a:p>
          <a:p>
            <a:pPr marL="82440">
              <a:lnSpc>
                <a:spcPct val="90000"/>
              </a:lnSpc>
              <a:spcBef>
                <a:spcPts val="1001"/>
              </a:spcBef>
            </a:pPr>
            <a:endParaRPr lang="hu-HU" sz="1600" spc="-1" dirty="0">
              <a:solidFill>
                <a:srgbClr val="000000"/>
              </a:solidFill>
            </a:endParaRPr>
          </a:p>
          <a:p>
            <a:pPr marL="82440">
              <a:lnSpc>
                <a:spcPct val="90000"/>
              </a:lnSpc>
              <a:spcBef>
                <a:spcPts val="1001"/>
              </a:spcBef>
            </a:pPr>
            <a:r>
              <a:rPr lang="hu-HU" sz="1600" spc="-1" dirty="0">
                <a:solidFill>
                  <a:srgbClr val="000000"/>
                </a:solidFill>
              </a:rPr>
              <a:t>ALTER TABLE logs ADD CONSTRAINT </a:t>
            </a:r>
            <a:r>
              <a:rPr lang="hu-HU" sz="1600" spc="-1" dirty="0" err="1">
                <a:solidFill>
                  <a:srgbClr val="000000"/>
                </a:solidFill>
              </a:rPr>
              <a:t>log_pk</a:t>
            </a:r>
            <a:r>
              <a:rPr lang="hu-HU" sz="1600" spc="-1" dirty="0">
                <a:solidFill>
                  <a:srgbClr val="000000"/>
                </a:solidFill>
              </a:rPr>
              <a:t> PRIMARY KEY (</a:t>
            </a:r>
            <a:r>
              <a:rPr lang="hu-HU" sz="1600" spc="-1" dirty="0" err="1">
                <a:solidFill>
                  <a:srgbClr val="000000"/>
                </a:solidFill>
              </a:rPr>
              <a:t>log_id</a:t>
            </a:r>
            <a:r>
              <a:rPr lang="hu-HU" sz="1600" spc="-1" dirty="0">
                <a:solidFill>
                  <a:srgbClr val="000000"/>
                </a:solidFill>
              </a:rPr>
              <a:t>);</a:t>
            </a:r>
          </a:p>
          <a:p>
            <a:pPr marL="82440">
              <a:lnSpc>
                <a:spcPct val="90000"/>
              </a:lnSpc>
              <a:spcBef>
                <a:spcPts val="1001"/>
              </a:spcBef>
            </a:pPr>
            <a:r>
              <a:rPr lang="hu-HU" sz="1600" spc="-1" dirty="0">
                <a:solidFill>
                  <a:srgbClr val="000000"/>
                </a:solidFill>
              </a:rPr>
              <a:t>ALTER TABLE logs ADD CONSTRAINT </a:t>
            </a:r>
            <a:r>
              <a:rPr lang="hu-HU" sz="1600" spc="-1" dirty="0" err="1">
                <a:solidFill>
                  <a:srgbClr val="000000"/>
                </a:solidFill>
              </a:rPr>
              <a:t>log_fk</a:t>
            </a:r>
            <a:endParaRPr lang="hu-HU" sz="1600" spc="-1" dirty="0">
              <a:solidFill>
                <a:srgbClr val="000000"/>
              </a:solidFill>
            </a:endParaRPr>
          </a:p>
          <a:p>
            <a:pPr marL="82440">
              <a:lnSpc>
                <a:spcPct val="90000"/>
              </a:lnSpc>
              <a:spcBef>
                <a:spcPts val="1001"/>
              </a:spcBef>
            </a:pPr>
            <a:r>
              <a:rPr lang="hu-HU" sz="1600" spc="-1" dirty="0">
                <a:solidFill>
                  <a:srgbClr val="000000"/>
                </a:solidFill>
              </a:rPr>
              <a:t>FOREIGN KEY (</a:t>
            </a:r>
            <a:r>
              <a:rPr lang="hu-HU" sz="1600" spc="-1" dirty="0" err="1">
                <a:solidFill>
                  <a:srgbClr val="000000"/>
                </a:solidFill>
              </a:rPr>
              <a:t>employee_id</a:t>
            </a:r>
            <a:r>
              <a:rPr lang="hu-HU" sz="1600" spc="-1" dirty="0">
                <a:solidFill>
                  <a:srgbClr val="000000"/>
                </a:solidFill>
              </a:rPr>
              <a:t>) REFERENCES </a:t>
            </a:r>
            <a:r>
              <a:rPr lang="hu-HU" sz="1600" spc="-1" dirty="0" err="1">
                <a:solidFill>
                  <a:srgbClr val="000000"/>
                </a:solidFill>
              </a:rPr>
              <a:t>employees</a:t>
            </a:r>
            <a:r>
              <a:rPr lang="hu-HU" sz="1600" spc="-1" dirty="0">
                <a:solidFill>
                  <a:srgbClr val="000000"/>
                </a:solidFill>
              </a:rPr>
              <a:t> (</a:t>
            </a:r>
            <a:r>
              <a:rPr lang="hu-HU" sz="1600" spc="-1" dirty="0" err="1">
                <a:solidFill>
                  <a:srgbClr val="000000"/>
                </a:solidFill>
              </a:rPr>
              <a:t>employee_id</a:t>
            </a:r>
            <a:r>
              <a:rPr lang="hu-HU" sz="1600" spc="-1" dirty="0">
                <a:solidFill>
                  <a:srgbClr val="000000"/>
                </a:solidFill>
              </a:rPr>
              <a:t>);</a:t>
            </a:r>
          </a:p>
          <a:p>
            <a:pPr marL="82440">
              <a:lnSpc>
                <a:spcPct val="90000"/>
              </a:lnSpc>
              <a:spcBef>
                <a:spcPts val="1001"/>
              </a:spcBef>
            </a:pPr>
            <a:endParaRPr lang="hu-HU" sz="1600" spc="-1" dirty="0">
              <a:solidFill>
                <a:srgbClr val="000000"/>
              </a:solidFill>
            </a:endParaRPr>
          </a:p>
          <a:p>
            <a:pPr marL="82440">
              <a:lnSpc>
                <a:spcPct val="90000"/>
              </a:lnSpc>
              <a:spcBef>
                <a:spcPts val="1001"/>
              </a:spcBef>
            </a:pPr>
            <a:r>
              <a:rPr lang="hu-HU" sz="1600" spc="-1" dirty="0">
                <a:solidFill>
                  <a:srgbClr val="000000"/>
                </a:solidFill>
              </a:rPr>
              <a:t>SELECT </a:t>
            </a:r>
            <a:r>
              <a:rPr lang="hu-HU" sz="1600" spc="-1" dirty="0" err="1">
                <a:solidFill>
                  <a:srgbClr val="000000"/>
                </a:solidFill>
              </a:rPr>
              <a:t>department_id</a:t>
            </a:r>
            <a:r>
              <a:rPr lang="hu-HU" sz="1600" spc="-1" dirty="0">
                <a:solidFill>
                  <a:srgbClr val="000000"/>
                </a:solidFill>
              </a:rPr>
              <a:t>, </a:t>
            </a:r>
            <a:r>
              <a:rPr lang="hu-HU" sz="1600" spc="-1" dirty="0" err="1">
                <a:solidFill>
                  <a:srgbClr val="000000"/>
                </a:solidFill>
              </a:rPr>
              <a:t>nums</a:t>
            </a:r>
            <a:endParaRPr lang="hu-HU" sz="1600" spc="-1" dirty="0">
              <a:solidFill>
                <a:srgbClr val="000000"/>
              </a:solidFill>
            </a:endParaRPr>
          </a:p>
          <a:p>
            <a:pPr marL="82440">
              <a:lnSpc>
                <a:spcPct val="90000"/>
              </a:lnSpc>
              <a:spcBef>
                <a:spcPts val="1001"/>
              </a:spcBef>
            </a:pPr>
            <a:r>
              <a:rPr lang="hu-HU" sz="1600" spc="-1" dirty="0">
                <a:solidFill>
                  <a:srgbClr val="000000"/>
                </a:solidFill>
              </a:rPr>
              <a:t>FROM logs l INNER JOIN </a:t>
            </a:r>
            <a:r>
              <a:rPr lang="hu-HU" sz="1600" spc="-1" dirty="0" err="1">
                <a:solidFill>
                  <a:srgbClr val="000000"/>
                </a:solidFill>
              </a:rPr>
              <a:t>employees</a:t>
            </a:r>
            <a:r>
              <a:rPr lang="hu-HU" sz="1600" spc="-1" dirty="0">
                <a:solidFill>
                  <a:srgbClr val="000000"/>
                </a:solidFill>
              </a:rPr>
              <a:t> e ON </a:t>
            </a:r>
            <a:r>
              <a:rPr lang="hu-HU" sz="1600" spc="-1" dirty="0" err="1">
                <a:solidFill>
                  <a:srgbClr val="000000"/>
                </a:solidFill>
              </a:rPr>
              <a:t>l.employee_id</a:t>
            </a:r>
            <a:r>
              <a:rPr lang="hu-HU" sz="1600" spc="-1" dirty="0">
                <a:solidFill>
                  <a:srgbClr val="000000"/>
                </a:solidFill>
              </a:rPr>
              <a:t> = </a:t>
            </a:r>
            <a:r>
              <a:rPr lang="hu-HU" sz="1600" spc="-1" dirty="0" err="1">
                <a:solidFill>
                  <a:srgbClr val="000000"/>
                </a:solidFill>
              </a:rPr>
              <a:t>e.employee_id</a:t>
            </a:r>
            <a:endParaRPr lang="hu-HU" sz="1600" spc="-1" dirty="0">
              <a:solidFill>
                <a:srgbClr val="000000"/>
              </a:solidFill>
            </a:endParaRPr>
          </a:p>
          <a:p>
            <a:pPr marL="82440">
              <a:lnSpc>
                <a:spcPct val="90000"/>
              </a:lnSpc>
              <a:spcBef>
                <a:spcPts val="1001"/>
              </a:spcBef>
            </a:pPr>
            <a:r>
              <a:rPr lang="hu-HU" sz="1600" spc="-1" dirty="0">
                <a:solidFill>
                  <a:srgbClr val="000000"/>
                </a:solidFill>
              </a:rPr>
              <a:t>WHERE </a:t>
            </a:r>
            <a:r>
              <a:rPr lang="hu-HU" sz="1600" spc="-1" dirty="0" err="1">
                <a:solidFill>
                  <a:srgbClr val="000000"/>
                </a:solidFill>
              </a:rPr>
              <a:t>nums</a:t>
            </a:r>
            <a:r>
              <a:rPr lang="hu-HU" sz="1600" spc="-1" dirty="0">
                <a:solidFill>
                  <a:srgbClr val="000000"/>
                </a:solidFill>
              </a:rPr>
              <a:t> &gt; 3000;</a:t>
            </a:r>
          </a:p>
          <a:p>
            <a:pPr marL="82440">
              <a:lnSpc>
                <a:spcPct val="90000"/>
              </a:lnSpc>
              <a:spcBef>
                <a:spcPts val="1001"/>
              </a:spcBef>
            </a:pPr>
            <a:r>
              <a:rPr lang="hu-HU" sz="1600" b="1" spc="-1" dirty="0" err="1">
                <a:solidFill>
                  <a:srgbClr val="000000"/>
                </a:solidFill>
              </a:rPr>
              <a:t>Try</a:t>
            </a:r>
            <a:r>
              <a:rPr lang="hu-HU" sz="1600" b="1" spc="-1" dirty="0">
                <a:solidFill>
                  <a:srgbClr val="000000"/>
                </a:solidFill>
              </a:rPr>
              <a:t> </a:t>
            </a:r>
            <a:r>
              <a:rPr lang="hu-HU" sz="1600" b="1" spc="-1" dirty="0" err="1">
                <a:solidFill>
                  <a:srgbClr val="000000"/>
                </a:solidFill>
              </a:rPr>
              <a:t>to</a:t>
            </a:r>
            <a:r>
              <a:rPr lang="hu-HU" sz="1600" b="1" spc="-1" dirty="0">
                <a:solidFill>
                  <a:srgbClr val="000000"/>
                </a:solidFill>
              </a:rPr>
              <a:t> </a:t>
            </a:r>
            <a:r>
              <a:rPr lang="hu-HU" sz="1600" b="1" spc="-1" dirty="0" err="1">
                <a:solidFill>
                  <a:srgbClr val="000000"/>
                </a:solidFill>
              </a:rPr>
              <a:t>optimize</a:t>
            </a:r>
            <a:r>
              <a:rPr lang="hu-HU" sz="1600" b="1" spc="-1" dirty="0">
                <a:solidFill>
                  <a:srgbClr val="000000"/>
                </a:solidFill>
              </a:rPr>
              <a:t> </a:t>
            </a:r>
            <a:r>
              <a:rPr lang="hu-HU" sz="1600" b="1" spc="-1" dirty="0" err="1">
                <a:solidFill>
                  <a:srgbClr val="000000"/>
                </a:solidFill>
              </a:rPr>
              <a:t>the</a:t>
            </a:r>
            <a:r>
              <a:rPr lang="hu-HU" sz="1600" b="1" spc="-1" dirty="0">
                <a:solidFill>
                  <a:srgbClr val="000000"/>
                </a:solidFill>
              </a:rPr>
              <a:t> cost! </a:t>
            </a:r>
            <a:r>
              <a:rPr lang="hu-HU" sz="1600" b="1" spc="-1" dirty="0" err="1">
                <a:solidFill>
                  <a:srgbClr val="000000"/>
                </a:solidFill>
              </a:rPr>
              <a:t>What</a:t>
            </a:r>
            <a:r>
              <a:rPr lang="hu-HU" sz="1600" b="1" spc="-1" dirty="0">
                <a:solidFill>
                  <a:srgbClr val="000000"/>
                </a:solidFill>
              </a:rPr>
              <a:t> </a:t>
            </a:r>
            <a:r>
              <a:rPr lang="hu-HU" sz="1600" b="1" spc="-1" dirty="0" err="1">
                <a:solidFill>
                  <a:srgbClr val="000000"/>
                </a:solidFill>
              </a:rPr>
              <a:t>can</a:t>
            </a:r>
            <a:r>
              <a:rPr lang="hu-HU" sz="1600" b="1" spc="-1" dirty="0">
                <a:solidFill>
                  <a:srgbClr val="000000"/>
                </a:solidFill>
              </a:rPr>
              <a:t> we </a:t>
            </a:r>
            <a:r>
              <a:rPr lang="hu-HU" sz="1600" b="1" spc="-1" dirty="0" err="1">
                <a:solidFill>
                  <a:srgbClr val="000000"/>
                </a:solidFill>
              </a:rPr>
              <a:t>do</a:t>
            </a:r>
            <a:r>
              <a:rPr lang="hu-HU" sz="1600" b="1" spc="-1" dirty="0">
                <a:solidFill>
                  <a:srgbClr val="000000"/>
                </a:solidFill>
              </a:rPr>
              <a:t>?</a:t>
            </a: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35</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1969536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Practise</a:t>
            </a:r>
            <a:r>
              <a:rPr lang="hu-HU" sz="3200" spc="-1" dirty="0">
                <a:solidFill>
                  <a:srgbClr val="FFFFFF"/>
                </a:solidFill>
                <a:latin typeface="Calibri Light"/>
              </a:rPr>
              <a:t> </a:t>
            </a:r>
            <a:r>
              <a:rPr lang="hu-HU" sz="3200" spc="-1" dirty="0" err="1">
                <a:solidFill>
                  <a:srgbClr val="FFFFFF"/>
                </a:solidFill>
                <a:latin typeface="Calibri Light"/>
              </a:rPr>
              <a:t>with</a:t>
            </a:r>
            <a:r>
              <a:rPr lang="hu-HU" sz="3200" spc="-1" dirty="0">
                <a:solidFill>
                  <a:srgbClr val="FFFFFF"/>
                </a:solidFill>
                <a:latin typeface="Calibri Light"/>
              </a:rPr>
              <a:t> logs </a:t>
            </a:r>
            <a:r>
              <a:rPr lang="hu-HU" sz="3200" spc="-1" dirty="0" err="1">
                <a:solidFill>
                  <a:srgbClr val="FFFFFF"/>
                </a:solidFill>
                <a:latin typeface="Calibri Light"/>
              </a:rPr>
              <a:t>table</a:t>
            </a:r>
            <a:endParaRPr lang="hu-HU" sz="3200" spc="-1" dirty="0">
              <a:solidFill>
                <a:srgbClr val="000000"/>
              </a:solidFill>
            </a:endParaRPr>
          </a:p>
        </p:txBody>
      </p:sp>
      <p:sp>
        <p:nvSpPr>
          <p:cNvPr id="321" name="TextShape 2"/>
          <p:cNvSpPr txBox="1"/>
          <p:nvPr/>
        </p:nvSpPr>
        <p:spPr>
          <a:xfrm>
            <a:off x="0" y="764704"/>
            <a:ext cx="8711640" cy="5439896"/>
          </a:xfrm>
          <a:prstGeom prst="rect">
            <a:avLst/>
          </a:prstGeom>
          <a:noFill/>
          <a:ln>
            <a:noFill/>
          </a:ln>
        </p:spPr>
        <p:txBody>
          <a:bodyPr>
            <a:noAutofit/>
          </a:bodyPr>
          <a:lstStyle/>
          <a:p>
            <a:pPr marL="82440">
              <a:lnSpc>
                <a:spcPct val="90000"/>
              </a:lnSpc>
              <a:spcBef>
                <a:spcPts val="1001"/>
              </a:spcBef>
            </a:pPr>
            <a:r>
              <a:rPr lang="hu-HU" sz="2400" spc="-1" dirty="0" err="1">
                <a:solidFill>
                  <a:srgbClr val="000000"/>
                </a:solidFill>
              </a:rPr>
              <a:t>Improvements</a:t>
            </a:r>
            <a:r>
              <a:rPr lang="hu-HU" sz="2400" spc="-1" dirty="0">
                <a:solidFill>
                  <a:srgbClr val="000000"/>
                </a:solidFill>
              </a:rPr>
              <a:t>:</a:t>
            </a:r>
          </a:p>
          <a:p>
            <a:pPr marL="82440">
              <a:lnSpc>
                <a:spcPct val="90000"/>
              </a:lnSpc>
              <a:spcBef>
                <a:spcPts val="1001"/>
              </a:spcBef>
            </a:pPr>
            <a:r>
              <a:rPr lang="hu-HU" sz="2400" spc="-1" dirty="0">
                <a:solidFill>
                  <a:srgbClr val="000000"/>
                </a:solidFill>
              </a:rPr>
              <a:t>CREATE INDEX </a:t>
            </a:r>
            <a:r>
              <a:rPr lang="hu-HU" sz="2400" spc="-1" dirty="0" err="1">
                <a:solidFill>
                  <a:srgbClr val="000000"/>
                </a:solidFill>
              </a:rPr>
              <a:t>logs_nums_ix</a:t>
            </a:r>
            <a:r>
              <a:rPr lang="hu-HU" sz="2400" spc="-1" dirty="0">
                <a:solidFill>
                  <a:srgbClr val="000000"/>
                </a:solidFill>
              </a:rPr>
              <a:t> ON logs(</a:t>
            </a:r>
            <a:r>
              <a:rPr lang="hu-HU" sz="2400" spc="-1" dirty="0" err="1">
                <a:solidFill>
                  <a:srgbClr val="000000"/>
                </a:solidFill>
              </a:rPr>
              <a:t>nums</a:t>
            </a:r>
            <a:r>
              <a:rPr lang="hu-HU" sz="2400" spc="-1" dirty="0">
                <a:solidFill>
                  <a:srgbClr val="000000"/>
                </a:solidFill>
              </a:rPr>
              <a:t>);</a:t>
            </a:r>
          </a:p>
          <a:p>
            <a:pPr marL="82440">
              <a:lnSpc>
                <a:spcPct val="90000"/>
              </a:lnSpc>
              <a:spcBef>
                <a:spcPts val="1001"/>
              </a:spcBef>
            </a:pPr>
            <a:r>
              <a:rPr lang="hu-HU" sz="2400" spc="-1" dirty="0">
                <a:solidFill>
                  <a:srgbClr val="000000"/>
                </a:solidFill>
              </a:rPr>
              <a:t>CREATE INDEX </a:t>
            </a:r>
            <a:r>
              <a:rPr lang="hu-HU" sz="2400" spc="-1" dirty="0" err="1">
                <a:solidFill>
                  <a:srgbClr val="000000"/>
                </a:solidFill>
              </a:rPr>
              <a:t>logs_emp_id_FK</a:t>
            </a:r>
            <a:r>
              <a:rPr lang="hu-HU" sz="2400" spc="-1" dirty="0">
                <a:solidFill>
                  <a:srgbClr val="000000"/>
                </a:solidFill>
              </a:rPr>
              <a:t> ON logs(</a:t>
            </a:r>
            <a:r>
              <a:rPr lang="hu-HU" sz="2400" spc="-1" dirty="0" err="1">
                <a:solidFill>
                  <a:srgbClr val="000000"/>
                </a:solidFill>
              </a:rPr>
              <a:t>employee_id</a:t>
            </a:r>
            <a:r>
              <a:rPr lang="hu-HU" sz="2400" spc="-1" dirty="0">
                <a:solidFill>
                  <a:srgbClr val="000000"/>
                </a:solidFill>
              </a:rPr>
              <a:t>);</a:t>
            </a:r>
          </a:p>
          <a:p>
            <a:pPr marL="82440">
              <a:lnSpc>
                <a:spcPct val="90000"/>
              </a:lnSpc>
              <a:spcBef>
                <a:spcPts val="1001"/>
              </a:spcBef>
            </a:pPr>
            <a:endParaRPr lang="hu-HU" sz="2400" spc="-1" dirty="0">
              <a:solidFill>
                <a:srgbClr val="000000"/>
              </a:solidFill>
            </a:endParaRP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36</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262532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Practise</a:t>
            </a:r>
            <a:r>
              <a:rPr lang="hu-HU" sz="3200" b="0" strike="noStrike" spc="-1" dirty="0">
                <a:solidFill>
                  <a:srgbClr val="FFFFFF"/>
                </a:solidFill>
                <a:latin typeface="Calibri Light"/>
              </a:rPr>
              <a:t> - </a:t>
            </a:r>
            <a:r>
              <a:rPr lang="hu-HU" sz="3200" b="0" strike="noStrike" spc="-1" dirty="0" err="1">
                <a:solidFill>
                  <a:srgbClr val="FFFFFF"/>
                </a:solidFill>
                <a:latin typeface="Calibri Light"/>
              </a:rPr>
              <a:t>tuning</a:t>
            </a:r>
            <a:endParaRPr lang="hu-HU" sz="3200" b="0" strike="noStrike" spc="-1" dirty="0">
              <a:solidFill>
                <a:srgbClr val="000000"/>
              </a:solidFill>
              <a:latin typeface="Calibri"/>
            </a:endParaRPr>
          </a:p>
        </p:txBody>
      </p:sp>
      <p:sp>
        <p:nvSpPr>
          <p:cNvPr id="321" name="TextShape 2"/>
          <p:cNvSpPr txBox="1"/>
          <p:nvPr/>
        </p:nvSpPr>
        <p:spPr>
          <a:xfrm>
            <a:off x="0" y="503640"/>
            <a:ext cx="8711640" cy="5700960"/>
          </a:xfrm>
          <a:prstGeom prst="rect">
            <a:avLst/>
          </a:prstGeom>
          <a:noFill/>
          <a:ln>
            <a:noFill/>
          </a:ln>
        </p:spPr>
        <p:txBody>
          <a:bodyPr>
            <a:noAutofit/>
          </a:bodyPr>
          <a:lstStyle/>
          <a:p>
            <a:pPr marL="82440">
              <a:lnSpc>
                <a:spcPct val="90000"/>
              </a:lnSpc>
              <a:spcBef>
                <a:spcPts val="1001"/>
              </a:spcBef>
            </a:pPr>
            <a:r>
              <a:rPr lang="hu-HU" sz="1600" spc="-1" dirty="0">
                <a:solidFill>
                  <a:srgbClr val="000000"/>
                </a:solidFill>
              </a:rPr>
              <a:t>SELECT </a:t>
            </a:r>
            <a:r>
              <a:rPr lang="hu-HU" sz="1600" spc="-1" dirty="0" err="1">
                <a:solidFill>
                  <a:srgbClr val="000000"/>
                </a:solidFill>
              </a:rPr>
              <a:t>department_name</a:t>
            </a:r>
            <a:r>
              <a:rPr lang="hu-HU" sz="1600" spc="-1" dirty="0">
                <a:solidFill>
                  <a:srgbClr val="000000"/>
                </a:solidFill>
              </a:rPr>
              <a:t>, SUM(</a:t>
            </a:r>
            <a:r>
              <a:rPr lang="hu-HU" sz="1600" spc="-1" dirty="0" err="1">
                <a:solidFill>
                  <a:srgbClr val="000000"/>
                </a:solidFill>
              </a:rPr>
              <a:t>salary</a:t>
            </a:r>
            <a:r>
              <a:rPr lang="hu-HU" sz="1600" spc="-1" dirty="0">
                <a:solidFill>
                  <a:srgbClr val="000000"/>
                </a:solidFill>
              </a:rPr>
              <a:t>)</a:t>
            </a:r>
          </a:p>
          <a:p>
            <a:pPr marL="82440">
              <a:lnSpc>
                <a:spcPct val="90000"/>
              </a:lnSpc>
              <a:spcBef>
                <a:spcPts val="1001"/>
              </a:spcBef>
            </a:pPr>
            <a:r>
              <a:rPr lang="hu-HU" sz="1600" spc="-1" dirty="0">
                <a:solidFill>
                  <a:srgbClr val="000000"/>
                </a:solidFill>
              </a:rPr>
              <a:t>FROM </a:t>
            </a:r>
            <a:r>
              <a:rPr lang="hu-HU" sz="1600" spc="-1" dirty="0" err="1">
                <a:solidFill>
                  <a:srgbClr val="000000"/>
                </a:solidFill>
              </a:rPr>
              <a:t>departments</a:t>
            </a:r>
            <a:r>
              <a:rPr lang="hu-HU" sz="1600" spc="-1" dirty="0">
                <a:solidFill>
                  <a:srgbClr val="000000"/>
                </a:solidFill>
              </a:rPr>
              <a:t> d INNER JOIN </a:t>
            </a:r>
            <a:r>
              <a:rPr lang="hu-HU" sz="1600" spc="-1" dirty="0" err="1">
                <a:solidFill>
                  <a:srgbClr val="000000"/>
                </a:solidFill>
              </a:rPr>
              <a:t>employees</a:t>
            </a:r>
            <a:r>
              <a:rPr lang="hu-HU" sz="1600" spc="-1" dirty="0">
                <a:solidFill>
                  <a:srgbClr val="000000"/>
                </a:solidFill>
              </a:rPr>
              <a:t> e</a:t>
            </a:r>
          </a:p>
          <a:p>
            <a:pPr marL="82440">
              <a:lnSpc>
                <a:spcPct val="90000"/>
              </a:lnSpc>
              <a:spcBef>
                <a:spcPts val="1001"/>
              </a:spcBef>
            </a:pPr>
            <a:r>
              <a:rPr lang="hu-HU" sz="1600" spc="-1" dirty="0">
                <a:solidFill>
                  <a:srgbClr val="000000"/>
                </a:solidFill>
              </a:rPr>
              <a:t>ON </a:t>
            </a:r>
            <a:r>
              <a:rPr lang="hu-HU" sz="1600" spc="-1" dirty="0" err="1">
                <a:solidFill>
                  <a:srgbClr val="000000"/>
                </a:solidFill>
              </a:rPr>
              <a:t>e.department_id</a:t>
            </a:r>
            <a:r>
              <a:rPr lang="hu-HU" sz="1600" spc="-1" dirty="0">
                <a:solidFill>
                  <a:srgbClr val="000000"/>
                </a:solidFill>
              </a:rPr>
              <a:t> = </a:t>
            </a:r>
            <a:r>
              <a:rPr lang="hu-HU" sz="1600" spc="-1" dirty="0" err="1">
                <a:solidFill>
                  <a:srgbClr val="000000"/>
                </a:solidFill>
              </a:rPr>
              <a:t>d.department_id</a:t>
            </a:r>
            <a:endParaRPr lang="hu-HU" sz="1600" spc="-1" dirty="0">
              <a:solidFill>
                <a:srgbClr val="000000"/>
              </a:solidFill>
            </a:endParaRPr>
          </a:p>
          <a:p>
            <a:pPr marL="82440">
              <a:lnSpc>
                <a:spcPct val="90000"/>
              </a:lnSpc>
              <a:spcBef>
                <a:spcPts val="1001"/>
              </a:spcBef>
            </a:pPr>
            <a:r>
              <a:rPr lang="hu-HU" sz="1600" spc="-1" dirty="0">
                <a:solidFill>
                  <a:srgbClr val="000000"/>
                </a:solidFill>
              </a:rPr>
              <a:t>GROUP BY </a:t>
            </a:r>
            <a:r>
              <a:rPr lang="hu-HU" sz="1600" spc="-1" dirty="0" err="1">
                <a:solidFill>
                  <a:srgbClr val="000000"/>
                </a:solidFill>
              </a:rPr>
              <a:t>department_name</a:t>
            </a:r>
            <a:r>
              <a:rPr lang="hu-HU" sz="1600" spc="-1" dirty="0">
                <a:solidFill>
                  <a:srgbClr val="000000"/>
                </a:solidFill>
              </a:rPr>
              <a:t> HAVING SUM(</a:t>
            </a:r>
            <a:r>
              <a:rPr lang="hu-HU" sz="1600" spc="-1" dirty="0" err="1">
                <a:solidFill>
                  <a:srgbClr val="000000"/>
                </a:solidFill>
              </a:rPr>
              <a:t>salary</a:t>
            </a:r>
            <a:r>
              <a:rPr lang="hu-HU" sz="1600" spc="-1" dirty="0">
                <a:solidFill>
                  <a:srgbClr val="000000"/>
                </a:solidFill>
              </a:rPr>
              <a:t>) &gt; 10000;</a:t>
            </a:r>
          </a:p>
          <a:p>
            <a:pPr marL="82440">
              <a:lnSpc>
                <a:spcPct val="90000"/>
              </a:lnSpc>
              <a:spcBef>
                <a:spcPts val="1001"/>
              </a:spcBef>
            </a:pPr>
            <a:endParaRPr lang="hu-HU" sz="1600" spc="-1" dirty="0">
              <a:solidFill>
                <a:srgbClr val="000000"/>
              </a:solidFill>
            </a:endParaRPr>
          </a:p>
          <a:p>
            <a:pPr marL="82440">
              <a:lnSpc>
                <a:spcPct val="90000"/>
              </a:lnSpc>
              <a:spcBef>
                <a:spcPts val="1001"/>
              </a:spcBef>
            </a:pPr>
            <a:r>
              <a:rPr lang="hu-HU" sz="1600" b="1" spc="-1" dirty="0" err="1">
                <a:solidFill>
                  <a:srgbClr val="000000"/>
                </a:solidFill>
              </a:rPr>
              <a:t>How</a:t>
            </a:r>
            <a:r>
              <a:rPr lang="hu-HU" sz="1600" b="1" spc="-1" dirty="0">
                <a:solidFill>
                  <a:srgbClr val="000000"/>
                </a:solidFill>
              </a:rPr>
              <a:t> </a:t>
            </a:r>
            <a:r>
              <a:rPr lang="hu-HU" sz="1600" b="1" spc="-1" dirty="0" err="1">
                <a:solidFill>
                  <a:srgbClr val="000000"/>
                </a:solidFill>
              </a:rPr>
              <a:t>can</a:t>
            </a:r>
            <a:r>
              <a:rPr lang="hu-HU" sz="1600" b="1" spc="-1" dirty="0">
                <a:solidFill>
                  <a:srgbClr val="000000"/>
                </a:solidFill>
              </a:rPr>
              <a:t> we </a:t>
            </a:r>
            <a:r>
              <a:rPr lang="hu-HU" sz="1600" b="1" spc="-1" dirty="0" err="1">
                <a:solidFill>
                  <a:srgbClr val="000000"/>
                </a:solidFill>
              </a:rPr>
              <a:t>optimize</a:t>
            </a:r>
            <a:r>
              <a:rPr lang="hu-HU" sz="1600" b="1" spc="-1" dirty="0">
                <a:solidFill>
                  <a:srgbClr val="000000"/>
                </a:solidFill>
              </a:rPr>
              <a:t> </a:t>
            </a:r>
            <a:r>
              <a:rPr lang="hu-HU" sz="1600" b="1" spc="-1" dirty="0" err="1">
                <a:solidFill>
                  <a:srgbClr val="000000"/>
                </a:solidFill>
              </a:rPr>
              <a:t>the</a:t>
            </a:r>
            <a:r>
              <a:rPr lang="hu-HU" sz="1600" b="1" spc="-1" dirty="0">
                <a:solidFill>
                  <a:srgbClr val="000000"/>
                </a:solidFill>
              </a:rPr>
              <a:t> </a:t>
            </a:r>
            <a:r>
              <a:rPr lang="hu-HU" sz="1600" b="1" spc="-1" dirty="0" err="1">
                <a:solidFill>
                  <a:srgbClr val="000000"/>
                </a:solidFill>
              </a:rPr>
              <a:t>query</a:t>
            </a:r>
            <a:r>
              <a:rPr lang="hu-HU" sz="1600" b="1" spc="-1" dirty="0">
                <a:solidFill>
                  <a:srgbClr val="000000"/>
                </a:solidFill>
              </a:rPr>
              <a:t>?</a:t>
            </a:r>
          </a:p>
          <a:p>
            <a:pPr marL="82440">
              <a:lnSpc>
                <a:spcPct val="90000"/>
              </a:lnSpc>
              <a:spcBef>
                <a:spcPts val="1001"/>
              </a:spcBef>
            </a:pPr>
            <a:r>
              <a:rPr lang="hu-HU" sz="1600" b="1" spc="-1" dirty="0" err="1">
                <a:solidFill>
                  <a:srgbClr val="000000"/>
                </a:solidFill>
              </a:rPr>
              <a:t>How</a:t>
            </a:r>
            <a:r>
              <a:rPr lang="hu-HU" sz="1600" b="1" spc="-1" dirty="0">
                <a:solidFill>
                  <a:srgbClr val="000000"/>
                </a:solidFill>
              </a:rPr>
              <a:t> </a:t>
            </a:r>
            <a:r>
              <a:rPr lang="hu-HU" sz="1600" b="1" spc="-1" dirty="0" err="1">
                <a:solidFill>
                  <a:srgbClr val="000000"/>
                </a:solidFill>
              </a:rPr>
              <a:t>does</a:t>
            </a:r>
            <a:r>
              <a:rPr lang="hu-HU" sz="1600" b="1" spc="-1" dirty="0">
                <a:solidFill>
                  <a:srgbClr val="000000"/>
                </a:solidFill>
              </a:rPr>
              <a:t> </a:t>
            </a:r>
            <a:r>
              <a:rPr lang="hu-HU" sz="1600" b="1" spc="-1" dirty="0" err="1">
                <a:solidFill>
                  <a:srgbClr val="000000"/>
                </a:solidFill>
              </a:rPr>
              <a:t>this</a:t>
            </a:r>
            <a:r>
              <a:rPr lang="hu-HU" sz="1600" b="1" spc="-1" dirty="0">
                <a:solidFill>
                  <a:srgbClr val="000000"/>
                </a:solidFill>
              </a:rPr>
              <a:t> </a:t>
            </a:r>
            <a:r>
              <a:rPr lang="hu-HU" sz="1600" b="1" spc="-1" dirty="0" err="1">
                <a:solidFill>
                  <a:srgbClr val="000000"/>
                </a:solidFill>
              </a:rPr>
              <a:t>query</a:t>
            </a:r>
            <a:r>
              <a:rPr lang="hu-HU" sz="1600" b="1" spc="-1" dirty="0">
                <a:solidFill>
                  <a:srgbClr val="000000"/>
                </a:solidFill>
              </a:rPr>
              <a:t> </a:t>
            </a:r>
            <a:r>
              <a:rPr lang="hu-HU" sz="1600" b="1" spc="-1" dirty="0" err="1">
                <a:solidFill>
                  <a:srgbClr val="000000"/>
                </a:solidFill>
              </a:rPr>
              <a:t>differ</a:t>
            </a:r>
            <a:r>
              <a:rPr lang="hu-HU" sz="1600" b="1" spc="-1" dirty="0">
                <a:solidFill>
                  <a:srgbClr val="000000"/>
                </a:solidFill>
              </a:rPr>
              <a:t> </a:t>
            </a:r>
            <a:r>
              <a:rPr lang="hu-HU" sz="1600" b="1" spc="-1" dirty="0" err="1">
                <a:solidFill>
                  <a:srgbClr val="000000"/>
                </a:solidFill>
              </a:rPr>
              <a:t>from</a:t>
            </a:r>
            <a:r>
              <a:rPr lang="hu-HU" sz="1600" b="1" spc="-1" dirty="0">
                <a:solidFill>
                  <a:srgbClr val="000000"/>
                </a:solidFill>
              </a:rPr>
              <a:t> </a:t>
            </a:r>
            <a:r>
              <a:rPr lang="hu-HU" sz="1600" b="1" spc="-1" dirty="0" err="1">
                <a:solidFill>
                  <a:srgbClr val="000000"/>
                </a:solidFill>
              </a:rPr>
              <a:t>the</a:t>
            </a:r>
            <a:r>
              <a:rPr lang="hu-HU" sz="1600" b="1" spc="-1" dirty="0">
                <a:solidFill>
                  <a:srgbClr val="000000"/>
                </a:solidFill>
              </a:rPr>
              <a:t> </a:t>
            </a:r>
            <a:r>
              <a:rPr lang="hu-HU" sz="1600" b="1" spc="-1" dirty="0" err="1">
                <a:solidFill>
                  <a:srgbClr val="000000"/>
                </a:solidFill>
              </a:rPr>
              <a:t>previous</a:t>
            </a:r>
            <a:r>
              <a:rPr lang="hu-HU" sz="1600" b="1" spc="-1" dirty="0">
                <a:solidFill>
                  <a:srgbClr val="000000"/>
                </a:solidFill>
              </a:rPr>
              <a:t> in cost? </a:t>
            </a:r>
            <a:r>
              <a:rPr lang="hu-HU" sz="1600" b="1" spc="-1" dirty="0" err="1">
                <a:solidFill>
                  <a:srgbClr val="000000"/>
                </a:solidFill>
              </a:rPr>
              <a:t>Why</a:t>
            </a:r>
            <a:r>
              <a:rPr lang="hu-HU" sz="1600" b="1" spc="-1" dirty="0">
                <a:solidFill>
                  <a:srgbClr val="000000"/>
                </a:solidFill>
              </a:rPr>
              <a:t>?</a:t>
            </a:r>
          </a:p>
          <a:p>
            <a:pPr marL="82440">
              <a:lnSpc>
                <a:spcPct val="90000"/>
              </a:lnSpc>
              <a:spcBef>
                <a:spcPts val="1001"/>
              </a:spcBef>
            </a:pPr>
            <a:endParaRPr lang="hu-HU" sz="1600" b="1" spc="-1" dirty="0">
              <a:solidFill>
                <a:srgbClr val="000000"/>
              </a:solidFill>
            </a:endParaRPr>
          </a:p>
          <a:p>
            <a:pPr marL="82440">
              <a:lnSpc>
                <a:spcPct val="90000"/>
              </a:lnSpc>
              <a:spcBef>
                <a:spcPts val="1001"/>
              </a:spcBef>
            </a:pPr>
            <a:r>
              <a:rPr lang="hu-HU" sz="1600" spc="-1" dirty="0">
                <a:solidFill>
                  <a:srgbClr val="000000"/>
                </a:solidFill>
              </a:rPr>
              <a:t>SELECT </a:t>
            </a:r>
            <a:r>
              <a:rPr lang="hu-HU" sz="1600" b="1" spc="-1" dirty="0" err="1">
                <a:solidFill>
                  <a:srgbClr val="FF0000"/>
                </a:solidFill>
              </a:rPr>
              <a:t>department_id</a:t>
            </a:r>
            <a:r>
              <a:rPr lang="hu-HU" sz="1600" spc="-1" dirty="0">
                <a:solidFill>
                  <a:srgbClr val="000000"/>
                </a:solidFill>
              </a:rPr>
              <a:t>, SUM(</a:t>
            </a:r>
            <a:r>
              <a:rPr lang="hu-HU" sz="1600" spc="-1" dirty="0" err="1">
                <a:solidFill>
                  <a:srgbClr val="000000"/>
                </a:solidFill>
              </a:rPr>
              <a:t>salary</a:t>
            </a:r>
            <a:r>
              <a:rPr lang="hu-HU" sz="1600" spc="-1" dirty="0">
                <a:solidFill>
                  <a:srgbClr val="000000"/>
                </a:solidFill>
              </a:rPr>
              <a:t>)</a:t>
            </a:r>
          </a:p>
          <a:p>
            <a:pPr marL="82440">
              <a:lnSpc>
                <a:spcPct val="90000"/>
              </a:lnSpc>
              <a:spcBef>
                <a:spcPts val="1001"/>
              </a:spcBef>
            </a:pPr>
            <a:r>
              <a:rPr lang="hu-HU" sz="1600" spc="-1" dirty="0">
                <a:solidFill>
                  <a:srgbClr val="000000"/>
                </a:solidFill>
              </a:rPr>
              <a:t>FROM </a:t>
            </a:r>
            <a:r>
              <a:rPr lang="hu-HU" sz="1600" spc="-1" dirty="0" err="1">
                <a:solidFill>
                  <a:srgbClr val="000000"/>
                </a:solidFill>
              </a:rPr>
              <a:t>departments</a:t>
            </a:r>
            <a:r>
              <a:rPr lang="hu-HU" sz="1600" spc="-1" dirty="0">
                <a:solidFill>
                  <a:srgbClr val="000000"/>
                </a:solidFill>
              </a:rPr>
              <a:t> d INNER JOIN </a:t>
            </a:r>
            <a:r>
              <a:rPr lang="hu-HU" sz="1600" spc="-1" dirty="0" err="1">
                <a:solidFill>
                  <a:srgbClr val="000000"/>
                </a:solidFill>
              </a:rPr>
              <a:t>employees</a:t>
            </a:r>
            <a:r>
              <a:rPr lang="hu-HU" sz="1600" spc="-1" dirty="0">
                <a:solidFill>
                  <a:srgbClr val="000000"/>
                </a:solidFill>
              </a:rPr>
              <a:t> e</a:t>
            </a:r>
          </a:p>
          <a:p>
            <a:pPr marL="82440">
              <a:lnSpc>
                <a:spcPct val="90000"/>
              </a:lnSpc>
              <a:spcBef>
                <a:spcPts val="1001"/>
              </a:spcBef>
            </a:pPr>
            <a:r>
              <a:rPr lang="hu-HU" sz="1600" spc="-1" dirty="0">
                <a:solidFill>
                  <a:srgbClr val="000000"/>
                </a:solidFill>
              </a:rPr>
              <a:t>ON </a:t>
            </a:r>
            <a:r>
              <a:rPr lang="hu-HU" sz="1600" spc="-1" dirty="0" err="1">
                <a:solidFill>
                  <a:srgbClr val="000000"/>
                </a:solidFill>
              </a:rPr>
              <a:t>e.department_id</a:t>
            </a:r>
            <a:r>
              <a:rPr lang="hu-HU" sz="1600" spc="-1" dirty="0">
                <a:solidFill>
                  <a:srgbClr val="000000"/>
                </a:solidFill>
              </a:rPr>
              <a:t> = </a:t>
            </a:r>
            <a:r>
              <a:rPr lang="hu-HU" sz="1600" spc="-1" dirty="0" err="1">
                <a:solidFill>
                  <a:srgbClr val="000000"/>
                </a:solidFill>
              </a:rPr>
              <a:t>d.department_id</a:t>
            </a:r>
            <a:endParaRPr lang="hu-HU" sz="1600" spc="-1" dirty="0">
              <a:solidFill>
                <a:srgbClr val="000000"/>
              </a:solidFill>
            </a:endParaRPr>
          </a:p>
          <a:p>
            <a:pPr marL="82440">
              <a:lnSpc>
                <a:spcPct val="90000"/>
              </a:lnSpc>
              <a:spcBef>
                <a:spcPts val="1001"/>
              </a:spcBef>
            </a:pPr>
            <a:r>
              <a:rPr lang="hu-HU" sz="1600" spc="-1" dirty="0">
                <a:solidFill>
                  <a:srgbClr val="000000"/>
                </a:solidFill>
              </a:rPr>
              <a:t>GROUP BY </a:t>
            </a:r>
            <a:r>
              <a:rPr lang="hu-HU" sz="1600" spc="-1" dirty="0" err="1">
                <a:solidFill>
                  <a:srgbClr val="000000"/>
                </a:solidFill>
              </a:rPr>
              <a:t>department_name</a:t>
            </a:r>
            <a:r>
              <a:rPr lang="hu-HU" sz="1600" spc="-1" dirty="0">
                <a:solidFill>
                  <a:srgbClr val="000000"/>
                </a:solidFill>
              </a:rPr>
              <a:t> HAVING SUM(</a:t>
            </a:r>
            <a:r>
              <a:rPr lang="hu-HU" sz="1600" spc="-1" dirty="0" err="1">
                <a:solidFill>
                  <a:srgbClr val="000000"/>
                </a:solidFill>
              </a:rPr>
              <a:t>salary</a:t>
            </a:r>
            <a:r>
              <a:rPr lang="hu-HU" sz="1600" spc="-1" dirty="0">
                <a:solidFill>
                  <a:srgbClr val="000000"/>
                </a:solidFill>
              </a:rPr>
              <a:t>) &gt; 10000;</a:t>
            </a: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37</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525478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Practise</a:t>
            </a:r>
            <a:r>
              <a:rPr lang="hu-HU" sz="3200" spc="-1" dirty="0">
                <a:solidFill>
                  <a:srgbClr val="FFFFFF"/>
                </a:solidFill>
                <a:latin typeface="Calibri Light"/>
              </a:rPr>
              <a:t> - </a:t>
            </a:r>
            <a:r>
              <a:rPr lang="hu-HU" sz="3200" spc="-1" dirty="0" err="1">
                <a:solidFill>
                  <a:srgbClr val="FFFFFF"/>
                </a:solidFill>
                <a:latin typeface="Calibri Light"/>
              </a:rPr>
              <a:t>tuning</a:t>
            </a:r>
            <a:endParaRPr lang="hu-HU" sz="3200" spc="-1" dirty="0">
              <a:solidFill>
                <a:srgbClr val="000000"/>
              </a:solidFill>
            </a:endParaRPr>
          </a:p>
        </p:txBody>
      </p:sp>
      <p:sp>
        <p:nvSpPr>
          <p:cNvPr id="321" name="TextShape 2"/>
          <p:cNvSpPr txBox="1"/>
          <p:nvPr/>
        </p:nvSpPr>
        <p:spPr>
          <a:xfrm>
            <a:off x="0" y="552090"/>
            <a:ext cx="8711640" cy="5652509"/>
          </a:xfrm>
          <a:prstGeom prst="rect">
            <a:avLst/>
          </a:prstGeom>
          <a:noFill/>
          <a:ln>
            <a:noFill/>
          </a:ln>
        </p:spPr>
        <p:txBody>
          <a:bodyPr>
            <a:noAutofit/>
          </a:bodyPr>
          <a:lstStyle/>
          <a:p>
            <a:pPr marL="82440">
              <a:lnSpc>
                <a:spcPct val="90000"/>
              </a:lnSpc>
              <a:spcBef>
                <a:spcPts val="1001"/>
              </a:spcBef>
            </a:pPr>
            <a:r>
              <a:rPr lang="hu-HU" sz="1600" b="1" spc="-1" dirty="0">
                <a:solidFill>
                  <a:srgbClr val="000000"/>
                </a:solidFill>
              </a:rPr>
              <a:t>The </a:t>
            </a:r>
            <a:r>
              <a:rPr lang="hu-HU" sz="1600" b="1" spc="-1" dirty="0" err="1">
                <a:solidFill>
                  <a:srgbClr val="000000"/>
                </a:solidFill>
              </a:rPr>
              <a:t>previous</a:t>
            </a:r>
            <a:r>
              <a:rPr lang="hu-HU" sz="1600" b="1" spc="-1" dirty="0">
                <a:solidFill>
                  <a:srgbClr val="000000"/>
                </a:solidFill>
              </a:rPr>
              <a:t> </a:t>
            </a:r>
            <a:r>
              <a:rPr lang="hu-HU" sz="1600" b="1" spc="-1" dirty="0" err="1">
                <a:solidFill>
                  <a:srgbClr val="000000"/>
                </a:solidFill>
              </a:rPr>
              <a:t>exercise</a:t>
            </a:r>
            <a:r>
              <a:rPr lang="hu-HU" sz="1600" b="1" spc="-1" dirty="0">
                <a:solidFill>
                  <a:srgbClr val="000000"/>
                </a:solidFill>
              </a:rPr>
              <a:t> </a:t>
            </a:r>
            <a:r>
              <a:rPr lang="hu-HU" sz="1600" b="1" spc="-1" dirty="0" err="1">
                <a:solidFill>
                  <a:srgbClr val="000000"/>
                </a:solidFill>
              </a:rPr>
              <a:t>leads</a:t>
            </a:r>
            <a:r>
              <a:rPr lang="hu-HU" sz="1600" b="1" spc="-1" dirty="0">
                <a:solidFill>
                  <a:srgbClr val="000000"/>
                </a:solidFill>
              </a:rPr>
              <a:t> </a:t>
            </a:r>
            <a:r>
              <a:rPr lang="hu-HU" sz="1600" b="1" spc="-1" dirty="0" err="1">
                <a:solidFill>
                  <a:srgbClr val="000000"/>
                </a:solidFill>
              </a:rPr>
              <a:t>us</a:t>
            </a:r>
            <a:r>
              <a:rPr lang="hu-HU" sz="1600" b="1" spc="-1" dirty="0">
                <a:solidFill>
                  <a:srgbClr val="000000"/>
                </a:solidFill>
              </a:rPr>
              <a:t> </a:t>
            </a:r>
            <a:r>
              <a:rPr lang="hu-HU" sz="1600" b="1" spc="-1" dirty="0" err="1">
                <a:solidFill>
                  <a:srgbClr val="000000"/>
                </a:solidFill>
              </a:rPr>
              <a:t>to</a:t>
            </a:r>
            <a:r>
              <a:rPr lang="hu-HU" sz="1600" b="1" spc="-1" dirty="0">
                <a:solidFill>
                  <a:srgbClr val="000000"/>
                </a:solidFill>
              </a:rPr>
              <a:t> </a:t>
            </a:r>
            <a:r>
              <a:rPr lang="hu-HU" sz="1600" b="1" spc="-1" dirty="0" err="1">
                <a:solidFill>
                  <a:srgbClr val="000000"/>
                </a:solidFill>
              </a:rPr>
              <a:t>this</a:t>
            </a:r>
            <a:r>
              <a:rPr lang="hu-HU" sz="1600" b="1" spc="-1" dirty="0">
                <a:solidFill>
                  <a:srgbClr val="000000"/>
                </a:solidFill>
              </a:rPr>
              <a:t> </a:t>
            </a:r>
            <a:r>
              <a:rPr lang="hu-HU" sz="1600" b="1" spc="-1" dirty="0" err="1">
                <a:solidFill>
                  <a:srgbClr val="000000"/>
                </a:solidFill>
              </a:rPr>
              <a:t>solution</a:t>
            </a:r>
            <a:r>
              <a:rPr lang="hu-HU" sz="1600" b="1" spc="-1" dirty="0">
                <a:solidFill>
                  <a:srgbClr val="000000"/>
                </a:solidFill>
              </a:rPr>
              <a:t>:</a:t>
            </a:r>
          </a:p>
          <a:p>
            <a:pPr marL="82440">
              <a:lnSpc>
                <a:spcPct val="90000"/>
              </a:lnSpc>
              <a:spcBef>
                <a:spcPts val="1001"/>
              </a:spcBef>
            </a:pPr>
            <a:endParaRPr lang="hu-HU" sz="1600" b="1" spc="-1" dirty="0">
              <a:solidFill>
                <a:srgbClr val="000000"/>
              </a:solidFill>
            </a:endParaRPr>
          </a:p>
          <a:p>
            <a:pPr marL="82440">
              <a:lnSpc>
                <a:spcPct val="90000"/>
              </a:lnSpc>
              <a:spcBef>
                <a:spcPts val="1001"/>
              </a:spcBef>
            </a:pPr>
            <a:r>
              <a:rPr lang="hu-HU" sz="1600" spc="-1" dirty="0">
                <a:solidFill>
                  <a:srgbClr val="000000"/>
                </a:solidFill>
              </a:rPr>
              <a:t>SELECT </a:t>
            </a:r>
            <a:r>
              <a:rPr lang="hu-HU" sz="1600" spc="-1" dirty="0" err="1">
                <a:solidFill>
                  <a:srgbClr val="000000"/>
                </a:solidFill>
              </a:rPr>
              <a:t>department_name</a:t>
            </a:r>
            <a:r>
              <a:rPr lang="hu-HU" sz="1600" spc="-1" dirty="0">
                <a:solidFill>
                  <a:srgbClr val="000000"/>
                </a:solidFill>
              </a:rPr>
              <a:t>, </a:t>
            </a:r>
            <a:r>
              <a:rPr lang="hu-HU" sz="1600" spc="-1" dirty="0" err="1">
                <a:solidFill>
                  <a:srgbClr val="000000"/>
                </a:solidFill>
              </a:rPr>
              <a:t>összfizu</a:t>
            </a:r>
            <a:r>
              <a:rPr lang="hu-HU" sz="1600" spc="-1" dirty="0">
                <a:solidFill>
                  <a:srgbClr val="000000"/>
                </a:solidFill>
              </a:rPr>
              <a:t> </a:t>
            </a:r>
          </a:p>
          <a:p>
            <a:pPr marL="82440">
              <a:lnSpc>
                <a:spcPct val="90000"/>
              </a:lnSpc>
              <a:spcBef>
                <a:spcPts val="1001"/>
              </a:spcBef>
            </a:pPr>
            <a:r>
              <a:rPr lang="hu-HU" sz="1600" spc="-1" dirty="0">
                <a:solidFill>
                  <a:srgbClr val="000000"/>
                </a:solidFill>
              </a:rPr>
              <a:t>FROM </a:t>
            </a:r>
            <a:r>
              <a:rPr lang="hu-HU" sz="1600" spc="-1" dirty="0" err="1">
                <a:solidFill>
                  <a:srgbClr val="000000"/>
                </a:solidFill>
              </a:rPr>
              <a:t>departments</a:t>
            </a:r>
            <a:r>
              <a:rPr lang="hu-HU" sz="1600" spc="-1" dirty="0">
                <a:solidFill>
                  <a:srgbClr val="000000"/>
                </a:solidFill>
              </a:rPr>
              <a:t> a INNER JOIN </a:t>
            </a:r>
          </a:p>
          <a:p>
            <a:pPr marL="82440">
              <a:lnSpc>
                <a:spcPct val="90000"/>
              </a:lnSpc>
              <a:spcBef>
                <a:spcPts val="1001"/>
              </a:spcBef>
            </a:pPr>
            <a:r>
              <a:rPr lang="hu-HU" sz="1600" b="1" spc="-1" dirty="0">
                <a:solidFill>
                  <a:srgbClr val="000000"/>
                </a:solidFill>
              </a:rPr>
              <a:t>( SELECT </a:t>
            </a:r>
            <a:r>
              <a:rPr lang="hu-HU" sz="1600" b="1" spc="-1" dirty="0" err="1">
                <a:solidFill>
                  <a:srgbClr val="FF0000"/>
                </a:solidFill>
              </a:rPr>
              <a:t>de.department_id</a:t>
            </a:r>
            <a:r>
              <a:rPr lang="hu-HU" sz="1600" b="1" spc="-1" dirty="0">
                <a:solidFill>
                  <a:srgbClr val="000000"/>
                </a:solidFill>
              </a:rPr>
              <a:t>, SUM(</a:t>
            </a:r>
            <a:r>
              <a:rPr lang="hu-HU" sz="1600" b="1" spc="-1" dirty="0" err="1">
                <a:solidFill>
                  <a:srgbClr val="000000"/>
                </a:solidFill>
              </a:rPr>
              <a:t>salary</a:t>
            </a:r>
            <a:r>
              <a:rPr lang="hu-HU" sz="1600" b="1" spc="-1" dirty="0">
                <a:solidFill>
                  <a:srgbClr val="000000"/>
                </a:solidFill>
              </a:rPr>
              <a:t>) </a:t>
            </a:r>
            <a:r>
              <a:rPr lang="hu-HU" sz="1600" b="1" spc="-1" dirty="0" err="1">
                <a:solidFill>
                  <a:srgbClr val="000000"/>
                </a:solidFill>
              </a:rPr>
              <a:t>összfizu</a:t>
            </a:r>
            <a:r>
              <a:rPr lang="hu-HU" sz="1600" b="1" spc="-1" dirty="0">
                <a:solidFill>
                  <a:srgbClr val="000000"/>
                </a:solidFill>
              </a:rPr>
              <a:t> </a:t>
            </a:r>
          </a:p>
          <a:p>
            <a:pPr marL="82440">
              <a:lnSpc>
                <a:spcPct val="90000"/>
              </a:lnSpc>
              <a:spcBef>
                <a:spcPts val="1001"/>
              </a:spcBef>
            </a:pPr>
            <a:r>
              <a:rPr lang="hu-HU" sz="1600" b="1" spc="-1" dirty="0">
                <a:solidFill>
                  <a:srgbClr val="000000"/>
                </a:solidFill>
              </a:rPr>
              <a:t>FROM </a:t>
            </a:r>
            <a:r>
              <a:rPr lang="hu-HU" sz="1600" b="1" spc="-1" dirty="0" err="1">
                <a:solidFill>
                  <a:srgbClr val="000000"/>
                </a:solidFill>
              </a:rPr>
              <a:t>departments</a:t>
            </a:r>
            <a:r>
              <a:rPr lang="hu-HU" sz="1600" b="1" spc="-1" dirty="0">
                <a:solidFill>
                  <a:srgbClr val="000000"/>
                </a:solidFill>
              </a:rPr>
              <a:t> de INNER JOIN </a:t>
            </a:r>
            <a:r>
              <a:rPr lang="hu-HU" sz="1600" b="1" spc="-1" dirty="0" err="1">
                <a:solidFill>
                  <a:srgbClr val="000000"/>
                </a:solidFill>
              </a:rPr>
              <a:t>employees</a:t>
            </a:r>
            <a:r>
              <a:rPr lang="hu-HU" sz="1600" b="1" spc="-1" dirty="0">
                <a:solidFill>
                  <a:srgbClr val="000000"/>
                </a:solidFill>
              </a:rPr>
              <a:t> </a:t>
            </a:r>
            <a:r>
              <a:rPr lang="hu-HU" sz="1600" b="1" spc="-1" dirty="0" err="1">
                <a:solidFill>
                  <a:srgbClr val="000000"/>
                </a:solidFill>
              </a:rPr>
              <a:t>em</a:t>
            </a:r>
            <a:r>
              <a:rPr lang="hu-HU" sz="1600" b="1" spc="-1" dirty="0">
                <a:solidFill>
                  <a:srgbClr val="000000"/>
                </a:solidFill>
              </a:rPr>
              <a:t> </a:t>
            </a:r>
          </a:p>
          <a:p>
            <a:pPr marL="82440">
              <a:lnSpc>
                <a:spcPct val="90000"/>
              </a:lnSpc>
              <a:spcBef>
                <a:spcPts val="1001"/>
              </a:spcBef>
            </a:pPr>
            <a:r>
              <a:rPr lang="hu-HU" sz="1600" b="1" spc="-1" dirty="0">
                <a:solidFill>
                  <a:srgbClr val="000000"/>
                </a:solidFill>
              </a:rPr>
              <a:t>ON </a:t>
            </a:r>
            <a:r>
              <a:rPr lang="hu-HU" sz="1600" b="1" spc="-1" dirty="0" err="1">
                <a:solidFill>
                  <a:srgbClr val="000000"/>
                </a:solidFill>
              </a:rPr>
              <a:t>de.department_id</a:t>
            </a:r>
            <a:r>
              <a:rPr lang="hu-HU" sz="1600" b="1" spc="-1" dirty="0">
                <a:solidFill>
                  <a:srgbClr val="000000"/>
                </a:solidFill>
              </a:rPr>
              <a:t> = </a:t>
            </a:r>
            <a:r>
              <a:rPr lang="hu-HU" sz="1600" b="1" spc="-1" dirty="0" err="1">
                <a:solidFill>
                  <a:srgbClr val="000000"/>
                </a:solidFill>
              </a:rPr>
              <a:t>em.department_id</a:t>
            </a:r>
            <a:r>
              <a:rPr lang="hu-HU" sz="1600" b="1" spc="-1" dirty="0">
                <a:solidFill>
                  <a:srgbClr val="000000"/>
                </a:solidFill>
              </a:rPr>
              <a:t> </a:t>
            </a:r>
          </a:p>
          <a:p>
            <a:pPr marL="82440">
              <a:lnSpc>
                <a:spcPct val="90000"/>
              </a:lnSpc>
              <a:spcBef>
                <a:spcPts val="1001"/>
              </a:spcBef>
            </a:pPr>
            <a:r>
              <a:rPr lang="hu-HU" sz="1600" b="1" spc="-1" dirty="0">
                <a:solidFill>
                  <a:srgbClr val="000000"/>
                </a:solidFill>
              </a:rPr>
              <a:t>GROUP BY </a:t>
            </a:r>
            <a:r>
              <a:rPr lang="hu-HU" sz="1600" b="1" spc="-1" dirty="0" err="1">
                <a:solidFill>
                  <a:srgbClr val="000000"/>
                </a:solidFill>
              </a:rPr>
              <a:t>de.department_id</a:t>
            </a:r>
            <a:r>
              <a:rPr lang="hu-HU" sz="1600" b="1" spc="-1" dirty="0">
                <a:solidFill>
                  <a:srgbClr val="000000"/>
                </a:solidFill>
              </a:rPr>
              <a:t> </a:t>
            </a:r>
          </a:p>
          <a:p>
            <a:pPr marL="82440">
              <a:lnSpc>
                <a:spcPct val="90000"/>
              </a:lnSpc>
              <a:spcBef>
                <a:spcPts val="1001"/>
              </a:spcBef>
            </a:pPr>
            <a:r>
              <a:rPr lang="hu-HU" sz="1600" b="1" spc="-1" dirty="0">
                <a:solidFill>
                  <a:srgbClr val="000000"/>
                </a:solidFill>
              </a:rPr>
              <a:t>HAVING SUM(</a:t>
            </a:r>
            <a:r>
              <a:rPr lang="hu-HU" sz="1600" b="1" spc="-1" dirty="0" err="1">
                <a:solidFill>
                  <a:srgbClr val="000000"/>
                </a:solidFill>
              </a:rPr>
              <a:t>salary</a:t>
            </a:r>
            <a:r>
              <a:rPr lang="hu-HU" sz="1600" b="1" spc="-1" dirty="0">
                <a:solidFill>
                  <a:srgbClr val="000000"/>
                </a:solidFill>
              </a:rPr>
              <a:t>) &gt; 10000 ) b </a:t>
            </a:r>
          </a:p>
          <a:p>
            <a:pPr marL="82440">
              <a:lnSpc>
                <a:spcPct val="90000"/>
              </a:lnSpc>
              <a:spcBef>
                <a:spcPts val="1001"/>
              </a:spcBef>
            </a:pPr>
            <a:r>
              <a:rPr lang="hu-HU" sz="1600" spc="-1" dirty="0">
                <a:solidFill>
                  <a:srgbClr val="000000"/>
                </a:solidFill>
              </a:rPr>
              <a:t>ON </a:t>
            </a:r>
            <a:r>
              <a:rPr lang="hu-HU" sz="1600" spc="-1" dirty="0" err="1">
                <a:solidFill>
                  <a:srgbClr val="000000"/>
                </a:solidFill>
              </a:rPr>
              <a:t>a.department_id</a:t>
            </a:r>
            <a:r>
              <a:rPr lang="hu-HU" sz="1600" spc="-1" dirty="0">
                <a:solidFill>
                  <a:srgbClr val="000000"/>
                </a:solidFill>
              </a:rPr>
              <a:t> = </a:t>
            </a:r>
            <a:r>
              <a:rPr lang="hu-HU" sz="1600" spc="-1" dirty="0" err="1">
                <a:solidFill>
                  <a:srgbClr val="000000"/>
                </a:solidFill>
              </a:rPr>
              <a:t>b.department_id</a:t>
            </a:r>
            <a:r>
              <a:rPr lang="hu-HU" sz="1600" spc="-1" dirty="0">
                <a:solidFill>
                  <a:srgbClr val="000000"/>
                </a:solidFill>
              </a:rPr>
              <a:t>;</a:t>
            </a:r>
          </a:p>
          <a:p>
            <a:pPr marL="82440">
              <a:lnSpc>
                <a:spcPct val="90000"/>
              </a:lnSpc>
              <a:spcBef>
                <a:spcPts val="1001"/>
              </a:spcBef>
            </a:pPr>
            <a:endParaRPr lang="hu-HU" sz="1600" spc="-1" dirty="0">
              <a:solidFill>
                <a:srgbClr val="000000"/>
              </a:solidFill>
            </a:endParaRP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38</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849770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Practise</a:t>
            </a:r>
            <a:r>
              <a:rPr lang="hu-HU" sz="3200" spc="-1" dirty="0">
                <a:solidFill>
                  <a:srgbClr val="FFFFFF"/>
                </a:solidFill>
                <a:latin typeface="Calibri Light"/>
              </a:rPr>
              <a:t> - </a:t>
            </a:r>
            <a:r>
              <a:rPr lang="hu-HU" sz="3200" spc="-1" dirty="0" err="1">
                <a:solidFill>
                  <a:srgbClr val="FFFFFF"/>
                </a:solidFill>
                <a:latin typeface="Calibri Light"/>
              </a:rPr>
              <a:t>tuning</a:t>
            </a:r>
            <a:endParaRPr lang="hu-HU" sz="3200" spc="-1" dirty="0">
              <a:solidFill>
                <a:srgbClr val="000000"/>
              </a:solidFill>
            </a:endParaRPr>
          </a:p>
        </p:txBody>
      </p:sp>
      <p:sp>
        <p:nvSpPr>
          <p:cNvPr id="321" name="TextShape 2"/>
          <p:cNvSpPr txBox="1"/>
          <p:nvPr/>
        </p:nvSpPr>
        <p:spPr>
          <a:xfrm>
            <a:off x="0" y="552090"/>
            <a:ext cx="8711640" cy="5652509"/>
          </a:xfrm>
          <a:prstGeom prst="rect">
            <a:avLst/>
          </a:prstGeom>
          <a:noFill/>
          <a:ln>
            <a:noFill/>
          </a:ln>
        </p:spPr>
        <p:txBody>
          <a:bodyPr>
            <a:noAutofit/>
          </a:bodyPr>
          <a:lstStyle/>
          <a:p>
            <a:pPr marL="82440">
              <a:lnSpc>
                <a:spcPct val="90000"/>
              </a:lnSpc>
              <a:spcBef>
                <a:spcPts val="1001"/>
              </a:spcBef>
            </a:pPr>
            <a:r>
              <a:rPr lang="en-US" sz="2000" dirty="0"/>
              <a:t>SELECT </a:t>
            </a:r>
            <a:r>
              <a:rPr lang="en-US" sz="2000" dirty="0" err="1"/>
              <a:t>nums</a:t>
            </a:r>
            <a:r>
              <a:rPr lang="en-US" sz="2000" dirty="0"/>
              <a:t> FROM logs WHERE UPPER(cookie) = 'FGH';</a:t>
            </a:r>
            <a:endParaRPr lang="hu-HU" sz="2000" dirty="0"/>
          </a:p>
          <a:p>
            <a:pPr marL="82440">
              <a:lnSpc>
                <a:spcPct val="90000"/>
              </a:lnSpc>
              <a:spcBef>
                <a:spcPts val="1001"/>
              </a:spcBef>
            </a:pPr>
            <a:endParaRPr lang="hu-HU" sz="2000" spc="-1" dirty="0">
              <a:solidFill>
                <a:srgbClr val="000000"/>
              </a:solidFill>
            </a:endParaRPr>
          </a:p>
          <a:p>
            <a:pPr marL="82440">
              <a:lnSpc>
                <a:spcPct val="90000"/>
              </a:lnSpc>
              <a:spcBef>
                <a:spcPts val="1001"/>
              </a:spcBef>
            </a:pPr>
            <a:r>
              <a:rPr lang="en-US" sz="2000" dirty="0"/>
              <a:t>CREATE INDEX logs_</a:t>
            </a:r>
            <a:r>
              <a:rPr lang="hu-HU" sz="2000" dirty="0" err="1"/>
              <a:t>cookie</a:t>
            </a:r>
            <a:r>
              <a:rPr lang="hu-HU" sz="2000" dirty="0"/>
              <a:t>_</a:t>
            </a:r>
            <a:r>
              <a:rPr lang="en-US" sz="2000" dirty="0"/>
              <a:t>ix ON logs(cookie);</a:t>
            </a:r>
            <a:endParaRPr lang="hu-HU" sz="2000" dirty="0"/>
          </a:p>
          <a:p>
            <a:pPr marL="82440">
              <a:lnSpc>
                <a:spcPct val="90000"/>
              </a:lnSpc>
              <a:spcBef>
                <a:spcPts val="1001"/>
              </a:spcBef>
            </a:pPr>
            <a:endParaRPr lang="hu-HU" sz="2000" spc="-1" dirty="0">
              <a:solidFill>
                <a:srgbClr val="000000"/>
              </a:solidFill>
            </a:endParaRPr>
          </a:p>
          <a:p>
            <a:pPr marL="82440">
              <a:lnSpc>
                <a:spcPct val="90000"/>
              </a:lnSpc>
              <a:spcBef>
                <a:spcPts val="1001"/>
              </a:spcBef>
            </a:pPr>
            <a:r>
              <a:rPr lang="en-US" sz="2000" dirty="0"/>
              <a:t>CREATE INDEX </a:t>
            </a:r>
            <a:r>
              <a:rPr lang="en-US" sz="2000" dirty="0" err="1"/>
              <a:t>logs_UPPER_ix</a:t>
            </a:r>
            <a:r>
              <a:rPr lang="en-US" sz="2000" dirty="0"/>
              <a:t> ON logs(UPPER(cookie));</a:t>
            </a:r>
            <a:endParaRPr lang="hu-HU" sz="2000" spc="-1" dirty="0">
              <a:solidFill>
                <a:srgbClr val="000000"/>
              </a:solidFill>
            </a:endParaRPr>
          </a:p>
          <a:p>
            <a:pPr marL="82440">
              <a:lnSpc>
                <a:spcPct val="90000"/>
              </a:lnSpc>
              <a:spcBef>
                <a:spcPts val="1001"/>
              </a:spcBef>
            </a:pPr>
            <a:endParaRPr lang="hu-HU" sz="1600" spc="-1" dirty="0">
              <a:solidFill>
                <a:srgbClr val="000000"/>
              </a:solidFill>
            </a:endParaRP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39</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411420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Execution</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plan</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display</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20" name="TextShape 2"/>
          <p:cNvSpPr txBox="1"/>
          <p:nvPr/>
        </p:nvSpPr>
        <p:spPr>
          <a:xfrm>
            <a:off x="216000" y="720000"/>
            <a:ext cx="8711640" cy="5700960"/>
          </a:xfrm>
          <a:prstGeom prst="rect">
            <a:avLst/>
          </a:prstGeom>
          <a:noFill/>
          <a:ln>
            <a:noFill/>
          </a:ln>
        </p:spPr>
        <p:txBody>
          <a:bodyPr>
            <a:noAutofit/>
          </a:bodyPr>
          <a:lstStyle/>
          <a:p>
            <a:pPr marL="228600" lvl="0" indent="-228240">
              <a:lnSpc>
                <a:spcPct val="90000"/>
              </a:lnSpc>
              <a:spcBef>
                <a:spcPts val="1001"/>
              </a:spcBef>
              <a:buClr>
                <a:srgbClr val="000000"/>
              </a:buClr>
              <a:buFont typeface="Arial"/>
              <a:buChar char="•"/>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The </a:t>
            </a:r>
            <a:r>
              <a:rPr lang="hu-HU" sz="2800" spc="-1" dirty="0">
                <a:solidFill>
                  <a:srgbClr val="000000"/>
                </a:solidFill>
              </a:rPr>
              <a:t>PLAN_TABLE </a:t>
            </a:r>
            <a:r>
              <a:rPr lang="hu-HU" sz="2800" spc="-1" dirty="0" err="1">
                <a:solidFill>
                  <a:srgbClr val="000000"/>
                </a:solidFill>
              </a:rPr>
              <a:t>table</a:t>
            </a:r>
            <a:r>
              <a:rPr lang="hu-HU" sz="2800" spc="-1" dirty="0">
                <a:solidFill>
                  <a:srgbClr val="000000"/>
                </a:solidFill>
              </a:rPr>
              <a:t> </a:t>
            </a:r>
            <a:r>
              <a:rPr lang="hu-HU" sz="2800" spc="-1" dirty="0" err="1">
                <a:solidFill>
                  <a:srgbClr val="000000"/>
                </a:solidFill>
              </a:rPr>
              <a:t>contains</a:t>
            </a:r>
            <a:r>
              <a:rPr lang="hu-HU" sz="2800" spc="-1" dirty="0">
                <a:solidFill>
                  <a:srgbClr val="000000"/>
                </a:solidFill>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planned</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execution</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steps</a:t>
            </a:r>
            <a:endParaRPr lang="hu-HU" sz="2800" spc="-1" dirty="0">
              <a:solidFill>
                <a:srgbClr val="000000"/>
              </a:solidFill>
              <a:latin typeface="Calibri"/>
            </a:endParaRPr>
          </a:p>
          <a:p>
            <a:pPr marL="685800" lvl="1" indent="-228240">
              <a:lnSpc>
                <a:spcPct val="90000"/>
              </a:lnSpc>
              <a:spcBef>
                <a:spcPts val="1001"/>
              </a:spcBef>
              <a:buClr>
                <a:srgbClr val="000000"/>
              </a:buClr>
              <a:buFont typeface="Arial"/>
              <a:buChar char="•"/>
              <a:defRPr/>
            </a:pPr>
            <a:r>
              <a:rPr lang="hu-HU" sz="2800" spc="-1" dirty="0">
                <a:solidFill>
                  <a:srgbClr val="000000"/>
                </a:solidFill>
                <a:latin typeface="Calibri"/>
              </a:rPr>
              <a:t>S</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teps</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are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not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executed</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lvl="1" indent="-228240">
              <a:lnSpc>
                <a:spcPct val="90000"/>
              </a:lnSpc>
              <a:spcBef>
                <a:spcPts val="1001"/>
              </a:spcBef>
              <a:buClr>
                <a:srgbClr val="000000"/>
              </a:buClr>
              <a:buFont typeface="Arial"/>
              <a:buChar char="•"/>
              <a:defRPr/>
            </a:pPr>
            <a:r>
              <a:rPr lang="hu-HU" sz="2800" spc="-1" dirty="0" err="1">
                <a:solidFill>
                  <a:srgbClr val="000000"/>
                </a:solidFill>
                <a:latin typeface="Calibri"/>
              </a:rPr>
              <a:t>Numbers</a:t>
            </a:r>
            <a:r>
              <a:rPr lang="hu-HU" sz="2800" spc="-1" dirty="0">
                <a:solidFill>
                  <a:srgbClr val="000000"/>
                </a:solidFill>
                <a:latin typeface="Calibri"/>
              </a:rPr>
              <a:t> (cost, </a:t>
            </a:r>
            <a:r>
              <a:rPr lang="hu-HU" sz="2800" spc="-1" dirty="0" err="1">
                <a:solidFill>
                  <a:srgbClr val="000000"/>
                </a:solidFill>
                <a:latin typeface="Calibri"/>
              </a:rPr>
              <a:t>cardinality</a:t>
            </a:r>
            <a:r>
              <a:rPr lang="hu-HU" sz="2800" spc="-1" dirty="0">
                <a:solidFill>
                  <a:srgbClr val="000000"/>
                </a:solidFill>
                <a:latin typeface="Calibri"/>
              </a:rPr>
              <a:t>) </a:t>
            </a:r>
            <a:r>
              <a:rPr lang="hu-HU" sz="2800" spc="-1" dirty="0" err="1">
                <a:solidFill>
                  <a:srgbClr val="000000"/>
                </a:solidFill>
                <a:latin typeface="Calibri"/>
              </a:rPr>
              <a:t>are</a:t>
            </a:r>
            <a:r>
              <a:rPr lang="hu-HU" sz="2800" spc="-1" dirty="0">
                <a:solidFill>
                  <a:srgbClr val="000000"/>
                </a:solidFill>
                <a:latin typeface="Calibri"/>
              </a:rPr>
              <a:t> </a:t>
            </a:r>
            <a:r>
              <a:rPr lang="hu-HU" sz="2800" spc="-1" dirty="0" err="1">
                <a:solidFill>
                  <a:srgbClr val="000000"/>
                </a:solidFill>
                <a:latin typeface="Calibri"/>
              </a:rPr>
              <a:t>estimated</a:t>
            </a:r>
            <a:r>
              <a:rPr lang="hu-HU" sz="2800" spc="-1" dirty="0">
                <a:solidFill>
                  <a:srgbClr val="000000"/>
                </a:solidFill>
                <a:latin typeface="Calibri"/>
              </a:rPr>
              <a:t> </a:t>
            </a:r>
            <a:r>
              <a:rPr lang="hu-HU" sz="2800" spc="-1" dirty="0" err="1">
                <a:solidFill>
                  <a:srgbClr val="000000"/>
                </a:solidFill>
                <a:latin typeface="Calibri"/>
              </a:rPr>
              <a:t>values</a:t>
            </a:r>
            <a:r>
              <a:rPr lang="hu-HU" sz="2800" spc="-1" dirty="0">
                <a:solidFill>
                  <a:srgbClr val="000000"/>
                </a:solidFill>
                <a:latin typeface="Calibri"/>
              </a:rPr>
              <a:t>!</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V$SQL_PLAN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view</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steps</a:t>
            </a:r>
            <a:r>
              <a:rPr kumimoji="0" lang="hu-HU" sz="2800" b="0" i="0" u="none" strike="noStrike" kern="1200" cap="none" spc="-1" normalizeH="0" baseline="0" noProof="0" dirty="0">
                <a:ln>
                  <a:noFill/>
                </a:ln>
                <a:solidFill>
                  <a:srgbClr val="000000"/>
                </a:solidFill>
                <a:effectLst/>
                <a:uLnTx/>
                <a:uFillTx/>
                <a:latin typeface="Calibri"/>
                <a:ea typeface="+mn-ea"/>
                <a:cs typeface="+mn-cs"/>
              </a:rPr>
              <a:t> of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last</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execution</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of</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query</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Its</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structure</a:t>
            </a:r>
            <a:r>
              <a:rPr kumimoji="0" lang="hu-HU" sz="2400" b="0" i="0" u="none" strike="noStrike" kern="1200" cap="none" spc="-1" normalizeH="0" baseline="0" noProof="0" dirty="0">
                <a:ln>
                  <a:noFill/>
                </a:ln>
                <a:solidFill>
                  <a:srgbClr val="000000"/>
                </a:solidFill>
                <a:effectLst/>
                <a:uLnTx/>
                <a:uFillTx/>
                <a:latin typeface="Calibri"/>
                <a:ea typeface="+mn-ea"/>
                <a:cs typeface="+mn-cs"/>
              </a:rPr>
              <a:t> is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similar</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to</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400" b="0" i="0" u="none" strike="noStrike" kern="1200" cap="none" spc="-1" normalizeH="0" baseline="0" noProof="0" dirty="0">
                <a:ln>
                  <a:noFill/>
                </a:ln>
                <a:solidFill>
                  <a:srgbClr val="000000"/>
                </a:solidFill>
                <a:effectLst/>
                <a:uLnTx/>
                <a:uFillTx/>
                <a:latin typeface="Calibri"/>
                <a:ea typeface="+mn-ea"/>
                <a:cs typeface="+mn-cs"/>
              </a:rPr>
              <a:t> PLAN_TABLE</a:t>
            </a: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It</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en-US" sz="2400" b="0" i="0" u="none" strike="noStrike" kern="1200" cap="none" spc="-1" normalizeH="0" baseline="0" noProof="0" dirty="0">
                <a:ln>
                  <a:noFill/>
                </a:ln>
                <a:solidFill>
                  <a:srgbClr val="000000"/>
                </a:solidFill>
                <a:effectLst/>
                <a:uLnTx/>
                <a:uFillTx/>
                <a:latin typeface="Calibri" panose="020F0502020204030204"/>
                <a:ea typeface="+mn-ea"/>
                <a:cs typeface="+mn-cs"/>
              </a:rPr>
              <a:t>can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not</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en-US" sz="2400" b="0" i="0" u="none" strike="noStrike" kern="1200" cap="none" spc="-1" normalizeH="0" baseline="0" noProof="0" dirty="0">
                <a:ln>
                  <a:noFill/>
                </a:ln>
                <a:solidFill>
                  <a:srgbClr val="000000"/>
                </a:solidFill>
                <a:effectLst/>
                <a:uLnTx/>
                <a:uFillTx/>
                <a:latin typeface="Calibri" panose="020F0502020204030204"/>
                <a:ea typeface="+mn-ea"/>
                <a:cs typeface="+mn-cs"/>
              </a:rPr>
              <a:t>be queried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from</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all</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panose="020F0502020204030204"/>
                <a:ea typeface="+mn-ea"/>
                <a:cs typeface="+mn-cs"/>
              </a:rPr>
              <a:t>schemes</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en-US" sz="2400" b="0" i="0" u="none" strike="noStrike" kern="1200" cap="none" spc="-1" normalizeH="0" baseline="0" noProof="0" dirty="0">
                <a:ln>
                  <a:noFill/>
                </a:ln>
                <a:solidFill>
                  <a:srgbClr val="000000"/>
                </a:solidFill>
                <a:effectLst/>
                <a:uLnTx/>
                <a:uFillTx/>
                <a:latin typeface="Calibri" panose="020F0502020204030204"/>
                <a:ea typeface="+mn-ea"/>
                <a:cs typeface="+mn-cs"/>
              </a:rPr>
              <a:t>(permission)</a:t>
            </a:r>
            <a:endPar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lang="hu-HU" sz="2400" spc="-1" dirty="0" err="1">
                <a:solidFill>
                  <a:srgbClr val="000000"/>
                </a:solidFill>
                <a:latin typeface="Calibri" panose="020F0502020204030204"/>
              </a:rPr>
              <a:t>Use</a:t>
            </a:r>
            <a:r>
              <a:rPr lang="hu-HU" sz="2400" spc="-1" dirty="0">
                <a:solidFill>
                  <a:srgbClr val="000000"/>
                </a:solidFill>
                <a:latin typeface="Calibri" panose="020F0502020204030204"/>
              </a:rPr>
              <a:t> </a:t>
            </a:r>
            <a:r>
              <a:rPr lang="hu-HU" sz="2400" spc="-1" dirty="0" err="1">
                <a:solidFill>
                  <a:srgbClr val="000000"/>
                </a:solidFill>
                <a:latin typeface="Calibri" panose="020F0502020204030204"/>
              </a:rPr>
              <a:t>google</a:t>
            </a:r>
            <a:r>
              <a:rPr lang="hu-HU" sz="2400" spc="-1" dirty="0">
                <a:solidFill>
                  <a:srgbClr val="000000"/>
                </a:solidFill>
                <a:latin typeface="Calibri" panose="020F0502020204030204"/>
              </a:rPr>
              <a:t> </a:t>
            </a:r>
            <a:r>
              <a:rPr lang="hu-HU" sz="2400" spc="-1" dirty="0" err="1">
                <a:solidFill>
                  <a:srgbClr val="000000"/>
                </a:solidFill>
                <a:latin typeface="Calibri" panose="020F0502020204030204"/>
              </a:rPr>
              <a:t>to</a:t>
            </a:r>
            <a:r>
              <a:rPr lang="hu-HU" sz="2400" spc="-1" dirty="0">
                <a:solidFill>
                  <a:srgbClr val="000000"/>
                </a:solidFill>
                <a:latin typeface="Calibri" panose="020F0502020204030204"/>
              </a:rPr>
              <a:t> </a:t>
            </a:r>
            <a:r>
              <a:rPr lang="hu-HU" sz="2400" spc="-1" dirty="0" err="1">
                <a:solidFill>
                  <a:srgbClr val="000000"/>
                </a:solidFill>
                <a:latin typeface="Calibri" panose="020F0502020204030204"/>
              </a:rPr>
              <a:t>find</a:t>
            </a:r>
            <a:r>
              <a:rPr lang="hu-HU" sz="2400" spc="-1" dirty="0">
                <a:solidFill>
                  <a:srgbClr val="000000"/>
                </a:solidFill>
                <a:latin typeface="Calibri" panose="020F0502020204030204"/>
              </a:rPr>
              <a:t> out </a:t>
            </a:r>
            <a:r>
              <a:rPr lang="hu-HU" sz="2400" spc="-1" dirty="0" err="1">
                <a:solidFill>
                  <a:srgbClr val="000000"/>
                </a:solidFill>
                <a:latin typeface="Calibri" panose="020F0502020204030204"/>
              </a:rPr>
              <a:t>how</a:t>
            </a:r>
            <a:r>
              <a:rPr lang="hu-HU" sz="2400" spc="-1" dirty="0">
                <a:solidFill>
                  <a:srgbClr val="000000"/>
                </a:solidFill>
                <a:latin typeface="Calibri" panose="020F0502020204030204"/>
              </a:rPr>
              <a:t> it </a:t>
            </a:r>
            <a:r>
              <a:rPr lang="hu-HU" sz="2400" spc="-1" dirty="0" err="1">
                <a:solidFill>
                  <a:srgbClr val="000000"/>
                </a:solidFill>
                <a:latin typeface="Calibri" panose="020F0502020204030204"/>
              </a:rPr>
              <a:t>works</a:t>
            </a:r>
            <a:r>
              <a:rPr lang="hu-HU" sz="2400" spc="-1" dirty="0">
                <a:solidFill>
                  <a:srgbClr val="000000"/>
                </a:solidFill>
                <a:latin typeface="Calibri" panose="020F0502020204030204"/>
              </a:rPr>
              <a:t>!</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SQL Developer has a separate button / shortcut for it</a:t>
            </a:r>
            <a:endPar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endParaRPr>
          </a:p>
          <a:p>
            <a:pPr marL="685800" marR="0" lvl="1"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Explain</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plan</a:t>
            </a:r>
            <a:r>
              <a:rPr kumimoji="0" lang="hu-HU" sz="2400" b="0" i="0" u="none" strike="noStrike" kern="1200" cap="none" spc="-1" normalizeH="0" baseline="0" noProof="0" dirty="0">
                <a:ln>
                  <a:noFill/>
                </a:ln>
                <a:solidFill>
                  <a:srgbClr val="000000"/>
                </a:solidFill>
                <a:effectLst/>
                <a:uLnTx/>
                <a:uFillTx/>
                <a:latin typeface="Calibri"/>
                <a:ea typeface="+mn-ea"/>
                <a:cs typeface="+mn-cs"/>
              </a:rPr>
              <a:t>… (F10)</a:t>
            </a:r>
          </a:p>
        </p:txBody>
      </p:sp>
      <p:sp>
        <p:nvSpPr>
          <p:cNvPr id="22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2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2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E4F5B-CDDE-4B01-9909-9E6CB08D2FF4}"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408264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Practise</a:t>
            </a:r>
            <a:endParaRPr lang="hu-HU" sz="3200" b="0" strike="noStrike" spc="-1" dirty="0">
              <a:solidFill>
                <a:srgbClr val="000000"/>
              </a:solidFill>
              <a:latin typeface="Calibri"/>
            </a:endParaRPr>
          </a:p>
        </p:txBody>
      </p:sp>
      <p:sp>
        <p:nvSpPr>
          <p:cNvPr id="321" name="TextShape 2"/>
          <p:cNvSpPr txBox="1"/>
          <p:nvPr/>
        </p:nvSpPr>
        <p:spPr>
          <a:xfrm>
            <a:off x="216000" y="720000"/>
            <a:ext cx="8711640" cy="5700960"/>
          </a:xfrm>
          <a:prstGeom prst="rect">
            <a:avLst/>
          </a:prstGeom>
          <a:noFill/>
          <a:ln>
            <a:noFill/>
          </a:ln>
        </p:spPr>
        <p:txBody>
          <a:bodyPr>
            <a:noAutofit/>
          </a:bodyPr>
          <a:lstStyle/>
          <a:p>
            <a:pPr marL="82440">
              <a:lnSpc>
                <a:spcPct val="90000"/>
              </a:lnSpc>
              <a:spcBef>
                <a:spcPts val="1001"/>
              </a:spcBef>
            </a:pPr>
            <a:r>
              <a:rPr lang="hu-HU" sz="2800" b="0" strike="noStrike" spc="-1" dirty="0">
                <a:solidFill>
                  <a:srgbClr val="000000"/>
                </a:solidFill>
                <a:latin typeface="Consolas"/>
              </a:rPr>
              <a:t>SELECT </a:t>
            </a:r>
            <a:r>
              <a:rPr lang="hu-HU" sz="2800" b="0" strike="noStrike" spc="-1" dirty="0" err="1">
                <a:solidFill>
                  <a:srgbClr val="000000"/>
                </a:solidFill>
                <a:latin typeface="Consolas"/>
              </a:rPr>
              <a:t>e.employee_id</a:t>
            </a:r>
            <a:r>
              <a:rPr lang="hu-HU" sz="2800" b="0" strike="noStrike" spc="-1" dirty="0">
                <a:solidFill>
                  <a:srgbClr val="000000"/>
                </a:solidFill>
                <a:latin typeface="Consolas"/>
              </a:rPr>
              <a:t>, </a:t>
            </a:r>
            <a:r>
              <a:rPr lang="hu-HU" sz="2800" b="0" strike="noStrike" spc="-1" dirty="0" err="1">
                <a:solidFill>
                  <a:srgbClr val="000000"/>
                </a:solidFill>
                <a:latin typeface="Consolas"/>
              </a:rPr>
              <a:t>e.last_name</a:t>
            </a:r>
            <a:r>
              <a:rPr lang="hu-HU" sz="2800" b="0" strike="noStrike" spc="-1" dirty="0">
                <a:solidFill>
                  <a:srgbClr val="000000"/>
                </a:solidFill>
                <a:latin typeface="Consolas"/>
              </a:rPr>
              <a:t>, </a:t>
            </a:r>
            <a:r>
              <a:rPr lang="hu-HU" sz="2800" b="0" strike="noStrike" spc="-1" dirty="0" err="1">
                <a:solidFill>
                  <a:srgbClr val="000000"/>
                </a:solidFill>
                <a:latin typeface="Consolas"/>
              </a:rPr>
              <a:t>e.first_name</a:t>
            </a:r>
            <a:r>
              <a:rPr lang="hu-HU" sz="2800" b="0" strike="noStrike" spc="-1" dirty="0">
                <a:solidFill>
                  <a:srgbClr val="000000"/>
                </a:solidFill>
                <a:latin typeface="Consolas"/>
              </a:rPr>
              <a:t>, </a:t>
            </a:r>
            <a:r>
              <a:rPr lang="hu-HU" sz="2800" b="0" strike="noStrike" spc="-1" dirty="0" err="1">
                <a:solidFill>
                  <a:srgbClr val="000000"/>
                </a:solidFill>
                <a:latin typeface="Consolas"/>
              </a:rPr>
              <a:t>e.department_id</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err="1">
                <a:solidFill>
                  <a:srgbClr val="000000"/>
                </a:solidFill>
                <a:latin typeface="Consolas"/>
              </a:rPr>
              <a:t>d.department_name</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e,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d</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WHERE </a:t>
            </a:r>
            <a:r>
              <a:rPr lang="hu-HU" sz="2800" b="0" strike="noStrike" spc="-1" dirty="0" err="1">
                <a:solidFill>
                  <a:srgbClr val="000000"/>
                </a:solidFill>
                <a:latin typeface="Consolas"/>
              </a:rPr>
              <a:t>e.department_id</a:t>
            </a:r>
            <a:r>
              <a:rPr lang="hu-HU" sz="2800" b="0" strike="noStrike" spc="-1" dirty="0">
                <a:solidFill>
                  <a:srgbClr val="000000"/>
                </a:solidFill>
                <a:latin typeface="Consolas"/>
              </a:rPr>
              <a:t> = </a:t>
            </a:r>
            <a:r>
              <a:rPr lang="hu-HU" sz="2800" b="0" strike="noStrike" spc="-1" dirty="0" err="1">
                <a:solidFill>
                  <a:srgbClr val="000000"/>
                </a:solidFill>
                <a:latin typeface="Consolas"/>
              </a:rPr>
              <a:t>d.department_id</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ORDER BY </a:t>
            </a:r>
            <a:r>
              <a:rPr lang="hu-HU" sz="2800" b="0" strike="noStrike" spc="-1" dirty="0" err="1">
                <a:solidFill>
                  <a:srgbClr val="000000"/>
                </a:solidFill>
                <a:latin typeface="Consolas"/>
              </a:rPr>
              <a:t>department_id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82440">
              <a:lnSpc>
                <a:spcPct val="90000"/>
              </a:lnSpc>
              <a:spcBef>
                <a:spcPts val="1001"/>
              </a:spcBef>
            </a:pPr>
            <a:endParaRPr lang="hu-HU" sz="2800" b="0" strike="noStrike" spc="-1" dirty="0">
              <a:solidFill>
                <a:srgbClr val="000000"/>
              </a:solidFill>
              <a:latin typeface="Calibri"/>
            </a:endParaRPr>
          </a:p>
        </p:txBody>
      </p:sp>
      <p:sp>
        <p:nvSpPr>
          <p:cNvPr id="32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E4F4157-C62D-470A-8C88-D38086EFE5DF}" type="slidenum">
              <a:rPr lang="hu-HU" sz="1200" b="0" strike="noStrike" spc="-1">
                <a:solidFill>
                  <a:srgbClr val="FFFFFF"/>
                </a:solidFill>
                <a:latin typeface="Calibri"/>
              </a:rPr>
              <a:t>40</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Practise</a:t>
            </a:r>
            <a:endParaRPr lang="hu-HU" sz="3200" b="0" strike="noStrike" spc="-1" dirty="0">
              <a:solidFill>
                <a:srgbClr val="000000"/>
              </a:solidFill>
              <a:latin typeface="Calibri"/>
            </a:endParaRPr>
          </a:p>
        </p:txBody>
      </p:sp>
      <p:sp>
        <p:nvSpPr>
          <p:cNvPr id="326" name="TextShape 2"/>
          <p:cNvSpPr txBox="1"/>
          <p:nvPr/>
        </p:nvSpPr>
        <p:spPr>
          <a:xfrm>
            <a:off x="216000" y="720000"/>
            <a:ext cx="8711640" cy="5700960"/>
          </a:xfrm>
          <a:prstGeom prst="rect">
            <a:avLst/>
          </a:prstGeom>
          <a:noFill/>
          <a:ln>
            <a:noFill/>
          </a:ln>
        </p:spPr>
        <p:txBody>
          <a:bodyPr>
            <a:normAutofit/>
          </a:bodyPr>
          <a:lstStyle/>
          <a:p>
            <a:pPr marL="82440">
              <a:lnSpc>
                <a:spcPct val="90000"/>
              </a:lnSpc>
              <a:spcBef>
                <a:spcPts val="1001"/>
              </a:spcBef>
            </a:pPr>
            <a:r>
              <a:rPr lang="hu-HU" sz="2800" b="0" strike="noStrike" spc="-1" dirty="0">
                <a:solidFill>
                  <a:srgbClr val="000000"/>
                </a:solidFill>
                <a:latin typeface="Consolas"/>
              </a:rPr>
              <a:t>SELECT sum(</a:t>
            </a:r>
            <a:r>
              <a:rPr lang="hu-HU" sz="2800" b="0" strike="noStrike" spc="-1" dirty="0" err="1">
                <a:solidFill>
                  <a:srgbClr val="000000"/>
                </a:solidFill>
                <a:latin typeface="Consolas"/>
              </a:rPr>
              <a:t>salary</a:t>
            </a:r>
            <a:r>
              <a:rPr lang="hu-HU" sz="2800" b="0" strike="noStrike" spc="-1" dirty="0">
                <a:solidFill>
                  <a:srgbClr val="000000"/>
                </a:solidFill>
                <a:latin typeface="Consolas"/>
              </a:rPr>
              <a:t>) </a:t>
            </a:r>
            <a:r>
              <a:rPr lang="hu-HU" sz="2800" b="0" strike="noStrike" spc="-1" dirty="0" err="1">
                <a:solidFill>
                  <a:srgbClr val="000000"/>
                </a:solidFill>
                <a:latin typeface="Consolas"/>
              </a:rPr>
              <a:t>total</a:t>
            </a:r>
            <a:r>
              <a:rPr lang="hu-HU" sz="2800" b="0" strike="noStrike" spc="-1" dirty="0">
                <a:solidFill>
                  <a:srgbClr val="000000"/>
                </a:solidFill>
                <a:latin typeface="Consolas"/>
              </a:rPr>
              <a:t>, </a:t>
            </a:r>
            <a:r>
              <a:rPr lang="hu-HU" sz="2800" b="0" strike="noStrike" spc="-1" dirty="0" err="1">
                <a:solidFill>
                  <a:srgbClr val="000000"/>
                </a:solidFill>
                <a:latin typeface="Consolas"/>
              </a:rPr>
              <a:t>job_id</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GROUP BY </a:t>
            </a:r>
            <a:r>
              <a:rPr lang="hu-HU" sz="2800" b="0" strike="noStrike" spc="-1" dirty="0" err="1">
                <a:solidFill>
                  <a:srgbClr val="000000"/>
                </a:solidFill>
                <a:latin typeface="Consolas"/>
              </a:rPr>
              <a:t>job_id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82440">
              <a:lnSpc>
                <a:spcPct val="90000"/>
              </a:lnSpc>
              <a:spcBef>
                <a:spcPts val="1001"/>
              </a:spcBef>
            </a:pP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a:t>
            </a:r>
            <a:r>
              <a:rPr lang="hu-HU" sz="2800" b="0" strike="noStrike" spc="-1" dirty="0" err="1">
                <a:solidFill>
                  <a:srgbClr val="000000"/>
                </a:solidFill>
                <a:latin typeface="Consolas"/>
              </a:rPr>
              <a:t>job_title</a:t>
            </a:r>
            <a:r>
              <a:rPr lang="hu-HU" sz="2800" b="0" strike="noStrike" spc="-1" dirty="0">
                <a:solidFill>
                  <a:srgbClr val="000000"/>
                </a:solidFill>
                <a:latin typeface="Consolas"/>
              </a:rPr>
              <a:t>, </a:t>
            </a:r>
            <a:r>
              <a:rPr lang="hu-HU" sz="2800" spc="-1" dirty="0" err="1">
                <a:solidFill>
                  <a:srgbClr val="000000"/>
                </a:solidFill>
                <a:latin typeface="Consolas"/>
              </a:rPr>
              <a:t>total</a:t>
            </a:r>
            <a:r>
              <a:rPr lang="hu-HU" sz="2800" spc="-1" dirty="0">
                <a:solidFill>
                  <a:srgbClr val="000000"/>
                </a:solidFill>
                <a:latin typeface="Consolas"/>
              </a:rPr>
              <a:t> </a:t>
            </a:r>
            <a:r>
              <a:rPr lang="hu-HU" sz="2800" b="0" strike="noStrike" spc="-1" dirty="0">
                <a:solidFill>
                  <a:srgbClr val="000000"/>
                </a:solidFill>
                <a:latin typeface="Consolas"/>
              </a:rPr>
              <a:t>FROM </a:t>
            </a:r>
            <a:r>
              <a:rPr lang="hu-HU" sz="2800" b="0" strike="noStrike" spc="-1" dirty="0" err="1">
                <a:solidFill>
                  <a:srgbClr val="000000"/>
                </a:solidFill>
                <a:latin typeface="Consolas"/>
              </a:rPr>
              <a:t>jobs</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NATURAL JOIN</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(SELECT sum(</a:t>
            </a:r>
            <a:r>
              <a:rPr lang="hu-HU" sz="2800" b="0" strike="noStrike" spc="-1" dirty="0" err="1">
                <a:solidFill>
                  <a:srgbClr val="000000"/>
                </a:solidFill>
                <a:latin typeface="Consolas"/>
              </a:rPr>
              <a:t>salary</a:t>
            </a:r>
            <a:r>
              <a:rPr lang="hu-HU" sz="2800" b="0" strike="noStrike" spc="-1" dirty="0">
                <a:solidFill>
                  <a:srgbClr val="000000"/>
                </a:solidFill>
                <a:latin typeface="Consolas"/>
              </a:rPr>
              <a:t>) </a:t>
            </a:r>
            <a:r>
              <a:rPr lang="hu-HU" sz="2800" spc="-1" dirty="0" err="1">
                <a:solidFill>
                  <a:srgbClr val="000000"/>
                </a:solidFill>
                <a:latin typeface="Consolas"/>
              </a:rPr>
              <a:t>total</a:t>
            </a:r>
            <a:r>
              <a:rPr lang="hu-HU" sz="2800" spc="-1" dirty="0">
                <a:solidFill>
                  <a:srgbClr val="000000"/>
                </a:solidFill>
                <a:latin typeface="Consolas"/>
              </a:rPr>
              <a:t>, </a:t>
            </a:r>
            <a:r>
              <a:rPr lang="hu-HU" sz="2800" b="0" strike="noStrike" spc="-1" dirty="0" err="1">
                <a:solidFill>
                  <a:srgbClr val="000000"/>
                </a:solidFill>
                <a:latin typeface="Consolas"/>
              </a:rPr>
              <a:t>job_id</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FROM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GROUP BY </a:t>
            </a:r>
            <a:r>
              <a:rPr lang="hu-HU" sz="2800" b="0" strike="noStrike" spc="-1" dirty="0" err="1">
                <a:solidFill>
                  <a:srgbClr val="000000"/>
                </a:solidFill>
                <a:latin typeface="Consolas"/>
              </a:rPr>
              <a:t>job_id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82440">
              <a:lnSpc>
                <a:spcPct val="90000"/>
              </a:lnSpc>
              <a:spcBef>
                <a:spcPts val="1001"/>
              </a:spcBef>
            </a:pP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Adding</a:t>
            </a:r>
            <a:r>
              <a:rPr lang="hu-HU" sz="2800" b="0" strike="noStrike" spc="-1" dirty="0">
                <a:solidFill>
                  <a:srgbClr val="000000"/>
                </a:solidFill>
                <a:latin typeface="Calibri"/>
              </a:rPr>
              <a:t> a </a:t>
            </a:r>
            <a:r>
              <a:rPr lang="hu-HU" sz="2800" b="0" strike="noStrike" spc="-1" dirty="0" err="1">
                <a:solidFill>
                  <a:srgbClr val="000000"/>
                </a:solidFill>
                <a:latin typeface="Calibri"/>
              </a:rPr>
              <a:t>condition</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onsolas"/>
              </a:rPr>
              <a:t>WHERE </a:t>
            </a:r>
            <a:r>
              <a:rPr lang="hu-HU" sz="2800" spc="-1" dirty="0" err="1">
                <a:solidFill>
                  <a:srgbClr val="000000"/>
                </a:solidFill>
                <a:latin typeface="Consolas"/>
              </a:rPr>
              <a:t>total</a:t>
            </a:r>
            <a:r>
              <a:rPr lang="hu-HU" sz="2800" spc="-1" dirty="0">
                <a:solidFill>
                  <a:srgbClr val="000000"/>
                </a:solidFill>
                <a:latin typeface="Consolas"/>
              </a:rPr>
              <a:t> &gt;</a:t>
            </a:r>
            <a:r>
              <a:rPr lang="hu-HU" sz="2800" b="0" strike="noStrike" spc="-1" dirty="0">
                <a:solidFill>
                  <a:srgbClr val="000000"/>
                </a:solidFill>
                <a:latin typeface="Consolas"/>
              </a:rPr>
              <a:t>10000</a:t>
            </a:r>
            <a:endParaRPr lang="hu-HU" sz="2800" b="0" strike="noStrike" spc="-1" dirty="0">
              <a:solidFill>
                <a:srgbClr val="000000"/>
              </a:solidFill>
              <a:latin typeface="Calibri"/>
            </a:endParaRPr>
          </a:p>
        </p:txBody>
      </p:sp>
      <p:sp>
        <p:nvSpPr>
          <p:cNvPr id="32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2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2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04B97E7-E442-459F-8384-761AA9E6C45C}" type="slidenum">
              <a:rPr lang="hu-HU" sz="1200" b="0" strike="noStrike" spc="-1">
                <a:solidFill>
                  <a:srgbClr val="FFFFFF"/>
                </a:solidFill>
                <a:latin typeface="Calibri"/>
              </a:rPr>
              <a:t>41</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Query</a:t>
            </a:r>
            <a:r>
              <a:rPr lang="hu-HU" dirty="0"/>
              <a:t> </a:t>
            </a:r>
            <a:r>
              <a:rPr lang="hu-HU" dirty="0" err="1"/>
              <a:t>rewrite</a:t>
            </a:r>
            <a:endParaRPr lang="hu-HU" dirty="0"/>
          </a:p>
        </p:txBody>
      </p:sp>
      <p:sp>
        <p:nvSpPr>
          <p:cNvPr id="3" name="Tartalom helye 2"/>
          <p:cNvSpPr>
            <a:spLocks noGrp="1"/>
          </p:cNvSpPr>
          <p:nvPr>
            <p:ph idx="1"/>
          </p:nvPr>
        </p:nvSpPr>
        <p:spPr/>
        <p:txBody>
          <a:bodyPr>
            <a:normAutofit/>
          </a:bodyPr>
          <a:lstStyle/>
          <a:p>
            <a:r>
              <a:rPr lang="en-US" dirty="0"/>
              <a:t>Observe the operation of the query rewrite function (Give HR the right to create a mv</a:t>
            </a:r>
            <a:r>
              <a:rPr lang="hu-HU" dirty="0"/>
              <a:t>.</a:t>
            </a:r>
            <a:r>
              <a:rPr lang="en-US" dirty="0"/>
              <a:t> if necessary)</a:t>
            </a:r>
            <a:endParaRPr lang="hu-HU" dirty="0"/>
          </a:p>
          <a:p>
            <a:pPr marL="0" indent="0">
              <a:buNone/>
            </a:pPr>
            <a:endParaRPr lang="hu-HU" sz="2400" dirty="0">
              <a:latin typeface="Consolas" panose="020B0609020204030204" pitchFamily="49" charset="0"/>
            </a:endParaRPr>
          </a:p>
          <a:p>
            <a:pPr marL="0" indent="0">
              <a:buNone/>
            </a:pPr>
            <a:r>
              <a:rPr lang="hu-HU" sz="2400" dirty="0">
                <a:latin typeface="Consolas" panose="020B0609020204030204" pitchFamily="49" charset="0"/>
              </a:rPr>
              <a:t>CREATE MATERIALIZED VIEW </a:t>
            </a:r>
            <a:r>
              <a:rPr lang="hu-HU" sz="2400" dirty="0" err="1">
                <a:latin typeface="Consolas" panose="020B0609020204030204" pitchFamily="49" charset="0"/>
              </a:rPr>
              <a:t>szaztiz</a:t>
            </a:r>
            <a:endParaRPr lang="hu-HU" sz="2400" dirty="0">
              <a:latin typeface="Consolas" panose="020B0609020204030204" pitchFamily="49" charset="0"/>
            </a:endParaRPr>
          </a:p>
          <a:p>
            <a:pPr marL="0" indent="0">
              <a:buNone/>
            </a:pPr>
            <a:r>
              <a:rPr lang="hu-HU" sz="2400" dirty="0">
                <a:latin typeface="Consolas" panose="020B0609020204030204" pitchFamily="49" charset="0"/>
              </a:rPr>
              <a:t>ENABLE QUERY REWRITE AS</a:t>
            </a:r>
          </a:p>
          <a:p>
            <a:pPr marL="0" indent="0">
              <a:buNone/>
            </a:pPr>
            <a:r>
              <a:rPr lang="hu-HU" sz="2400" dirty="0">
                <a:latin typeface="Consolas" panose="020B0609020204030204" pitchFamily="49" charset="0"/>
              </a:rPr>
              <a:t>SELECT * FROM </a:t>
            </a:r>
            <a:r>
              <a:rPr lang="hu-HU" sz="2400" dirty="0" err="1">
                <a:latin typeface="Consolas" panose="020B0609020204030204" pitchFamily="49" charset="0"/>
              </a:rPr>
              <a:t>employees</a:t>
            </a:r>
            <a:r>
              <a:rPr lang="hu-HU" sz="2400" dirty="0">
                <a:latin typeface="Consolas" panose="020B0609020204030204" pitchFamily="49" charset="0"/>
              </a:rPr>
              <a:t> WHERE </a:t>
            </a:r>
            <a:r>
              <a:rPr lang="hu-HU" sz="2400" dirty="0" err="1">
                <a:latin typeface="Consolas" panose="020B0609020204030204" pitchFamily="49" charset="0"/>
              </a:rPr>
              <a:t>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=110;</a:t>
            </a:r>
          </a:p>
          <a:p>
            <a:pPr marL="0" indent="0">
              <a:buNone/>
            </a:pPr>
            <a:endParaRPr lang="hu-HU" sz="2400" dirty="0">
              <a:latin typeface="Consolas" panose="020B0609020204030204" pitchFamily="49" charset="0"/>
            </a:endParaRPr>
          </a:p>
          <a:p>
            <a:pPr marL="0" indent="0">
              <a:buNone/>
            </a:pPr>
            <a:r>
              <a:rPr lang="hu-HU" sz="2400" dirty="0">
                <a:latin typeface="Consolas" panose="020B0609020204030204" pitchFamily="49" charset="0"/>
              </a:rPr>
              <a:t>SELECT * FROM </a:t>
            </a:r>
            <a:r>
              <a:rPr lang="hu-HU" sz="2400" dirty="0" err="1">
                <a:latin typeface="Consolas" panose="020B0609020204030204" pitchFamily="49" charset="0"/>
              </a:rPr>
              <a:t>szaztiz</a:t>
            </a:r>
            <a:r>
              <a:rPr lang="hu-HU" sz="2400" dirty="0">
                <a:latin typeface="Consolas" panose="020B0609020204030204" pitchFamily="49" charset="0"/>
              </a:rPr>
              <a:t>;</a:t>
            </a:r>
          </a:p>
          <a:p>
            <a:pPr marL="0" indent="0">
              <a:buNone/>
            </a:pPr>
            <a:r>
              <a:rPr lang="hu-HU" sz="2400" dirty="0">
                <a:latin typeface="Consolas" panose="020B0609020204030204" pitchFamily="49" charset="0"/>
              </a:rPr>
              <a:t>SELECT * FROM </a:t>
            </a:r>
            <a:r>
              <a:rPr lang="hu-HU" sz="2400" dirty="0" err="1">
                <a:latin typeface="Consolas" panose="020B0609020204030204" pitchFamily="49" charset="0"/>
              </a:rPr>
              <a:t>employees</a:t>
            </a:r>
            <a:r>
              <a:rPr lang="hu-HU" sz="2400" dirty="0">
                <a:latin typeface="Consolas" panose="020B0609020204030204" pitchFamily="49" charset="0"/>
              </a:rPr>
              <a:t> WHERE </a:t>
            </a:r>
            <a:r>
              <a:rPr lang="hu-HU" sz="2400" dirty="0" err="1">
                <a:latin typeface="Consolas" panose="020B0609020204030204" pitchFamily="49" charset="0"/>
              </a:rPr>
              <a:t>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=110;</a:t>
            </a:r>
          </a:p>
          <a:p>
            <a:pPr marL="0" indent="0">
              <a:buNone/>
            </a:pPr>
            <a:endParaRPr lang="hu-HU" sz="2400" dirty="0">
              <a:latin typeface="Consolas" panose="020B0609020204030204" pitchFamily="49" charset="0"/>
            </a:endParaRPr>
          </a:p>
          <a:p>
            <a:r>
              <a:rPr lang="hu-HU" sz="2400" dirty="0" err="1"/>
              <a:t>Nothing</a:t>
            </a:r>
            <a:r>
              <a:rPr lang="hu-HU" sz="2400" dirty="0"/>
              <a:t> </a:t>
            </a:r>
            <a:r>
              <a:rPr lang="hu-HU" sz="2400" dirty="0" err="1"/>
              <a:t>special</a:t>
            </a:r>
            <a:r>
              <a:rPr lang="hu-HU" sz="2400" dirty="0"/>
              <a:t> </a:t>
            </a:r>
            <a:r>
              <a:rPr lang="hu-HU" sz="2400" dirty="0" err="1"/>
              <a:t>occured</a:t>
            </a:r>
            <a:r>
              <a:rPr lang="hu-HU" sz="2400" dirty="0"/>
              <a:t>.</a:t>
            </a:r>
          </a:p>
        </p:txBody>
      </p:sp>
      <p:sp>
        <p:nvSpPr>
          <p:cNvPr id="6" name="Dátum helye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7" name="Élőláb helye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229860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Query</a:t>
            </a:r>
            <a:r>
              <a:rPr lang="hu-HU" dirty="0"/>
              <a:t> </a:t>
            </a:r>
            <a:r>
              <a:rPr lang="hu-HU" dirty="0" err="1"/>
              <a:t>rewrite</a:t>
            </a:r>
            <a:endParaRPr lang="hu-HU" dirty="0"/>
          </a:p>
        </p:txBody>
      </p:sp>
      <p:sp>
        <p:nvSpPr>
          <p:cNvPr id="3" name="Tartalom helye 2"/>
          <p:cNvSpPr>
            <a:spLocks noGrp="1"/>
          </p:cNvSpPr>
          <p:nvPr>
            <p:ph idx="1"/>
          </p:nvPr>
        </p:nvSpPr>
        <p:spPr/>
        <p:txBody>
          <a:bodyPr/>
          <a:lstStyle/>
          <a:p>
            <a:r>
              <a:rPr lang="en-US" dirty="0"/>
              <a:t>Observe the operation of the query rewrite function (Give HR the right to create a mv</a:t>
            </a:r>
            <a:r>
              <a:rPr lang="hu-HU" dirty="0"/>
              <a:t>.</a:t>
            </a:r>
            <a:r>
              <a:rPr lang="en-US" dirty="0"/>
              <a:t> if necessary)</a:t>
            </a:r>
            <a:endParaRPr lang="hu-HU" dirty="0"/>
          </a:p>
          <a:p>
            <a:pPr marL="0" indent="0">
              <a:buNone/>
            </a:pPr>
            <a:endParaRPr lang="hu-HU" sz="2400" dirty="0">
              <a:latin typeface="Consolas" panose="020B0609020204030204" pitchFamily="49" charset="0"/>
            </a:endParaRPr>
          </a:p>
          <a:p>
            <a:pPr marL="0" indent="0">
              <a:buNone/>
            </a:pPr>
            <a:r>
              <a:rPr lang="en-US" sz="2400" dirty="0">
                <a:latin typeface="Consolas" panose="020B0609020204030204" pitchFamily="49" charset="0"/>
              </a:rPr>
              <a:t>ALTER SESSION SET QUERY_REWRITE_ENABLED = </a:t>
            </a:r>
            <a:r>
              <a:rPr lang="hu-HU" sz="2400" dirty="0">
                <a:latin typeface="Consolas" panose="020B0609020204030204" pitchFamily="49" charset="0"/>
              </a:rPr>
              <a:t>FORCE</a:t>
            </a:r>
            <a:r>
              <a:rPr lang="en-US" sz="2400" dirty="0">
                <a:latin typeface="Consolas" panose="020B0609020204030204" pitchFamily="49" charset="0"/>
              </a:rPr>
              <a:t>;</a:t>
            </a:r>
            <a:endParaRPr lang="hu-HU" sz="2400" dirty="0">
              <a:latin typeface="Consolas" panose="020B0609020204030204" pitchFamily="49" charset="0"/>
            </a:endParaRPr>
          </a:p>
          <a:p>
            <a:pPr marL="0" indent="0">
              <a:buNone/>
            </a:pPr>
            <a:endParaRPr lang="hu-HU" sz="2400" dirty="0">
              <a:latin typeface="Consolas" panose="020B0609020204030204" pitchFamily="49" charset="0"/>
            </a:endParaRPr>
          </a:p>
          <a:p>
            <a:pPr marL="0" indent="0">
              <a:buNone/>
            </a:pPr>
            <a:r>
              <a:rPr lang="hu-HU" sz="2400" dirty="0">
                <a:latin typeface="Consolas" panose="020B0609020204030204" pitchFamily="49" charset="0"/>
              </a:rPr>
              <a:t>SELECT * FROM </a:t>
            </a:r>
            <a:r>
              <a:rPr lang="hu-HU" sz="2400" dirty="0" err="1">
                <a:latin typeface="Consolas" panose="020B0609020204030204" pitchFamily="49" charset="0"/>
              </a:rPr>
              <a:t>szaztiz</a:t>
            </a:r>
            <a:r>
              <a:rPr lang="hu-HU" sz="2400" dirty="0">
                <a:latin typeface="Consolas" panose="020B0609020204030204" pitchFamily="49" charset="0"/>
              </a:rPr>
              <a:t>;</a:t>
            </a:r>
          </a:p>
          <a:p>
            <a:pPr marL="0" indent="0">
              <a:buNone/>
            </a:pPr>
            <a:r>
              <a:rPr lang="hu-HU" sz="2400" dirty="0">
                <a:latin typeface="Consolas" panose="020B0609020204030204" pitchFamily="49" charset="0"/>
              </a:rPr>
              <a:t>SELECT * FROM </a:t>
            </a:r>
            <a:r>
              <a:rPr lang="hu-HU" sz="2400" dirty="0" err="1">
                <a:latin typeface="Consolas" panose="020B0609020204030204" pitchFamily="49" charset="0"/>
              </a:rPr>
              <a:t>employees</a:t>
            </a:r>
            <a:r>
              <a:rPr lang="hu-HU" sz="2400" dirty="0">
                <a:latin typeface="Consolas" panose="020B0609020204030204" pitchFamily="49" charset="0"/>
              </a:rPr>
              <a:t> WHERE </a:t>
            </a:r>
            <a:r>
              <a:rPr lang="hu-HU" sz="2400" dirty="0" err="1">
                <a:latin typeface="Consolas" panose="020B0609020204030204" pitchFamily="49" charset="0"/>
              </a:rPr>
              <a:t>department</a:t>
            </a:r>
            <a:r>
              <a:rPr lang="hu-HU" sz="2400" dirty="0">
                <a:latin typeface="Consolas" panose="020B0609020204030204" pitchFamily="49" charset="0"/>
              </a:rPr>
              <a:t>_</a:t>
            </a:r>
            <a:r>
              <a:rPr lang="hu-HU" sz="2400" dirty="0" err="1">
                <a:latin typeface="Consolas" panose="020B0609020204030204" pitchFamily="49" charset="0"/>
              </a:rPr>
              <a:t>id</a:t>
            </a:r>
            <a:r>
              <a:rPr lang="hu-HU" sz="2400" dirty="0">
                <a:latin typeface="Consolas" panose="020B0609020204030204" pitchFamily="49" charset="0"/>
              </a:rPr>
              <a:t>=110;</a:t>
            </a:r>
          </a:p>
          <a:p>
            <a:pPr marL="0" indent="0">
              <a:buNone/>
            </a:pPr>
            <a:endParaRPr lang="hu-HU" sz="2400" dirty="0">
              <a:latin typeface="Consolas" panose="020B0609020204030204" pitchFamily="49" charset="0"/>
            </a:endParaRPr>
          </a:p>
          <a:p>
            <a:r>
              <a:rPr lang="hu-HU" sz="2400" dirty="0"/>
              <a:t>MAT_VIEW REWRITE ACCESS!</a:t>
            </a:r>
          </a:p>
        </p:txBody>
      </p:sp>
      <p:sp>
        <p:nvSpPr>
          <p:cNvPr id="6" name="Dátum helye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7" name="Élőláb helye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3996388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360" y="576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Literature</a:t>
            </a:r>
            <a:endParaRPr lang="hu-HU" sz="3200" b="0" strike="noStrike" spc="-1" dirty="0">
              <a:solidFill>
                <a:srgbClr val="000000"/>
              </a:solidFill>
              <a:latin typeface="Calibri"/>
            </a:endParaRPr>
          </a:p>
        </p:txBody>
      </p:sp>
      <p:sp>
        <p:nvSpPr>
          <p:cNvPr id="351" name="TextShape 2"/>
          <p:cNvSpPr txBox="1"/>
          <p:nvPr/>
        </p:nvSpPr>
        <p:spPr>
          <a:xfrm>
            <a:off x="216000" y="720000"/>
            <a:ext cx="8711640" cy="5700960"/>
          </a:xfrm>
          <a:prstGeom prst="rect">
            <a:avLst/>
          </a:prstGeom>
          <a:noFill/>
          <a:ln>
            <a:noFill/>
          </a:ln>
        </p:spPr>
        <p:txBody>
          <a:bodyPr>
            <a:noAutofit/>
          </a:bodyPr>
          <a:lstStyle/>
          <a:p>
            <a:pPr marL="538200" indent="-444240">
              <a:lnSpc>
                <a:spcPct val="90000"/>
              </a:lnSpc>
              <a:spcBef>
                <a:spcPts val="1001"/>
              </a:spcBef>
              <a:buClr>
                <a:srgbClr val="000000"/>
              </a:buClr>
              <a:buFont typeface="Arial"/>
              <a:buChar char="•"/>
            </a:pPr>
            <a:r>
              <a:rPr lang="hu-HU" sz="2800" b="0" strike="noStrike" spc="-1">
                <a:solidFill>
                  <a:srgbClr val="000000"/>
                </a:solidFill>
                <a:latin typeface="Calibri"/>
              </a:rPr>
              <a:t>Oracle Database SQL Tuning Guide</a:t>
            </a:r>
          </a:p>
          <a:p>
            <a:pPr marL="538200">
              <a:lnSpc>
                <a:spcPct val="90000"/>
              </a:lnSpc>
              <a:spcBef>
                <a:spcPts val="1001"/>
              </a:spcBef>
            </a:pPr>
            <a:r>
              <a:rPr lang="hu-HU" sz="2800" b="0" u="sng" strike="noStrike" spc="-1">
                <a:solidFill>
                  <a:srgbClr val="D76773"/>
                </a:solidFill>
                <a:uFillTx/>
                <a:latin typeface="Calibri"/>
                <a:hlinkClick r:id="rId2"/>
              </a:rPr>
              <a:t>https://docs.oracle.com/database/121/TGSQL/toc.htm</a:t>
            </a:r>
            <a:endParaRPr lang="hu-HU" sz="2800" b="0" strike="noStrike" spc="-1">
              <a:solidFill>
                <a:srgbClr val="000000"/>
              </a:solidFill>
              <a:latin typeface="Calibri"/>
            </a:endParaRPr>
          </a:p>
          <a:p>
            <a:pPr marL="539640" indent="-456840">
              <a:lnSpc>
                <a:spcPct val="90000"/>
              </a:lnSpc>
              <a:spcBef>
                <a:spcPts val="1001"/>
              </a:spcBef>
              <a:buClr>
                <a:srgbClr val="000000"/>
              </a:buClr>
              <a:buFont typeface="Arial"/>
              <a:buChar char="•"/>
            </a:pPr>
            <a:r>
              <a:rPr lang="hu-HU" sz="2800" b="0" strike="noStrike" spc="-1">
                <a:solidFill>
                  <a:srgbClr val="000000"/>
                </a:solidFill>
                <a:latin typeface="Calibri"/>
              </a:rPr>
              <a:t>The Oracle Optimizer - Explain the Explain Plan</a:t>
            </a:r>
            <a:r>
              <a:t/>
            </a:r>
            <a:br/>
            <a:r>
              <a:rPr lang="hu-HU" sz="2800" b="0" u="sng" strike="noStrike" spc="-1">
                <a:solidFill>
                  <a:srgbClr val="D76773"/>
                </a:solidFill>
                <a:uFillTx/>
                <a:latin typeface="Calibri"/>
                <a:hlinkClick r:id="rId3"/>
              </a:rPr>
              <a:t>https://www.oracle.com/technetwork/database/bi-datawarehousing/twp-explain-the-explain-plan-052011-393674.pdf</a:t>
            </a:r>
            <a:endParaRPr lang="hu-HU" sz="2800" b="0" strike="noStrike" spc="-1">
              <a:solidFill>
                <a:srgbClr val="000000"/>
              </a:solidFill>
              <a:latin typeface="Calibri"/>
            </a:endParaRPr>
          </a:p>
          <a:p>
            <a:pPr>
              <a:lnSpc>
                <a:spcPct val="90000"/>
              </a:lnSpc>
              <a:spcBef>
                <a:spcPts val="1001"/>
              </a:spcBef>
            </a:pPr>
            <a:endParaRPr lang="hu-HU" sz="2800" b="0" strike="noStrike" spc="-1">
              <a:solidFill>
                <a:srgbClr val="000000"/>
              </a:solidFill>
              <a:latin typeface="Calibri"/>
            </a:endParaRPr>
          </a:p>
        </p:txBody>
      </p:sp>
      <p:sp>
        <p:nvSpPr>
          <p:cNvPr id="35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5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5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DF2F2A49-6096-4FF0-A7A3-9549BC34D266}" type="slidenum">
              <a:rPr lang="hu-HU" sz="1200" b="0" strike="noStrike" spc="-1">
                <a:solidFill>
                  <a:srgbClr val="FFFFFF"/>
                </a:solidFill>
                <a:latin typeface="Calibri"/>
              </a:rPr>
              <a:t>44</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a:solidFill>
                  <a:srgbClr val="FFFFFF"/>
                </a:solidFill>
                <a:latin typeface="Calibri Light"/>
              </a:rPr>
              <a:t>Hints</a:t>
            </a:r>
            <a:endParaRPr lang="hu-HU" sz="3200" b="0" strike="noStrike" spc="-1" dirty="0">
              <a:solidFill>
                <a:srgbClr val="000000"/>
              </a:solidFill>
              <a:latin typeface="Calibri"/>
            </a:endParaRPr>
          </a:p>
        </p:txBody>
      </p:sp>
      <p:sp>
        <p:nvSpPr>
          <p:cNvPr id="171" name="TextShape 2"/>
          <p:cNvSpPr txBox="1"/>
          <p:nvPr/>
        </p:nvSpPr>
        <p:spPr>
          <a:xfrm>
            <a:off x="216000" y="720000"/>
            <a:ext cx="8711640" cy="5700960"/>
          </a:xfrm>
          <a:prstGeom prst="rect">
            <a:avLst/>
          </a:prstGeom>
          <a:noFill/>
          <a:ln>
            <a:noFill/>
          </a:ln>
        </p:spPr>
        <p:txBody>
          <a:bodyPr>
            <a:normAutofit/>
          </a:bodyPr>
          <a:lstStyle/>
          <a:p>
            <a:pPr marL="360">
              <a:lnSpc>
                <a:spcPct val="90000"/>
              </a:lnSpc>
              <a:spcBef>
                <a:spcPts val="1001"/>
              </a:spcBef>
              <a:buClr>
                <a:srgbClr val="000000"/>
              </a:buClr>
            </a:pPr>
            <a:r>
              <a:rPr lang="en-US" sz="2800" spc="-1" dirty="0">
                <a:solidFill>
                  <a:srgbClr val="000000"/>
                </a:solidFill>
              </a:rPr>
              <a:t>"Tips" for the optimizer</a:t>
            </a:r>
            <a:r>
              <a:rPr lang="hu-HU" sz="2800" spc="-1" dirty="0">
                <a:solidFill>
                  <a:srgbClr val="000000"/>
                </a:solidFill>
              </a:rPr>
              <a:t>:</a:t>
            </a:r>
            <a:endParaRPr lang="en-US" sz="2800" spc="-1" dirty="0">
              <a:solidFill>
                <a:srgbClr val="000000"/>
              </a:solidFill>
            </a:endParaRPr>
          </a:p>
          <a:p>
            <a:pPr marL="228600" indent="-228240">
              <a:lnSpc>
                <a:spcPct val="90000"/>
              </a:lnSpc>
              <a:spcBef>
                <a:spcPts val="1001"/>
              </a:spcBef>
              <a:buClr>
                <a:srgbClr val="000000"/>
              </a:buClr>
              <a:buFont typeface="Arial"/>
              <a:buChar char="•"/>
            </a:pPr>
            <a:r>
              <a:rPr lang="en-US" sz="2800" spc="-1" dirty="0">
                <a:solidFill>
                  <a:srgbClr val="000000"/>
                </a:solidFill>
              </a:rPr>
              <a:t>They can be used to force</a:t>
            </a:r>
          </a:p>
          <a:p>
            <a:pPr marL="685800" lvl="1" indent="-228240">
              <a:lnSpc>
                <a:spcPct val="90000"/>
              </a:lnSpc>
              <a:spcBef>
                <a:spcPts val="1001"/>
              </a:spcBef>
              <a:buClr>
                <a:srgbClr val="000000"/>
              </a:buClr>
              <a:buFont typeface="Arial"/>
              <a:buChar char="•"/>
            </a:pPr>
            <a:r>
              <a:rPr lang="en-US" sz="2800" spc="-1" dirty="0">
                <a:solidFill>
                  <a:srgbClr val="000000"/>
                </a:solidFill>
              </a:rPr>
              <a:t>access path choice</a:t>
            </a:r>
          </a:p>
          <a:p>
            <a:pPr marL="685800" lvl="1" indent="-228240">
              <a:lnSpc>
                <a:spcPct val="90000"/>
              </a:lnSpc>
              <a:spcBef>
                <a:spcPts val="1001"/>
              </a:spcBef>
              <a:buClr>
                <a:srgbClr val="000000"/>
              </a:buClr>
              <a:buFont typeface="Arial"/>
              <a:buChar char="•"/>
            </a:pPr>
            <a:r>
              <a:rPr lang="en-US" sz="2800" spc="-1" dirty="0">
                <a:solidFill>
                  <a:srgbClr val="000000"/>
                </a:solidFill>
              </a:rPr>
              <a:t>join method selection</a:t>
            </a:r>
          </a:p>
          <a:p>
            <a:pPr marL="685800" lvl="1" indent="-228240">
              <a:lnSpc>
                <a:spcPct val="90000"/>
              </a:lnSpc>
              <a:spcBef>
                <a:spcPts val="1001"/>
              </a:spcBef>
              <a:buClr>
                <a:srgbClr val="000000"/>
              </a:buClr>
              <a:buFont typeface="Arial"/>
              <a:buChar char="•"/>
            </a:pPr>
            <a:r>
              <a:rPr lang="en-US" sz="2800" spc="-1" dirty="0">
                <a:solidFill>
                  <a:srgbClr val="000000"/>
                </a:solidFill>
              </a:rPr>
              <a:t>join order selection</a:t>
            </a:r>
          </a:p>
          <a:p>
            <a:pPr marL="685800" lvl="1" indent="-228240">
              <a:lnSpc>
                <a:spcPct val="90000"/>
              </a:lnSpc>
              <a:spcBef>
                <a:spcPts val="1001"/>
              </a:spcBef>
              <a:buClr>
                <a:srgbClr val="000000"/>
              </a:buClr>
              <a:buFont typeface="Arial"/>
              <a:buChar char="•"/>
            </a:pPr>
            <a:r>
              <a:rPr lang="en-US" sz="2800" spc="-1" dirty="0" err="1">
                <a:solidFill>
                  <a:srgbClr val="000000"/>
                </a:solidFill>
              </a:rPr>
              <a:t>etc</a:t>
            </a:r>
            <a:endParaRPr lang="en-US" sz="2800" spc="-1" dirty="0">
              <a:solidFill>
                <a:srgbClr val="000000"/>
              </a:solidFill>
            </a:endParaRPr>
          </a:p>
          <a:p>
            <a:pPr marL="228600" indent="-228240">
              <a:lnSpc>
                <a:spcPct val="90000"/>
              </a:lnSpc>
              <a:spcBef>
                <a:spcPts val="1001"/>
              </a:spcBef>
              <a:buClr>
                <a:srgbClr val="000000"/>
              </a:buClr>
              <a:buFont typeface="Arial"/>
              <a:buChar char="•"/>
            </a:pPr>
            <a:r>
              <a:rPr lang="en-US" sz="2800" spc="-1" dirty="0">
                <a:solidFill>
                  <a:srgbClr val="000000"/>
                </a:solidFill>
              </a:rPr>
              <a:t>Not recommended for use without reason!</a:t>
            </a:r>
          </a:p>
          <a:p>
            <a:pPr marL="228600" indent="-228240">
              <a:lnSpc>
                <a:spcPct val="90000"/>
              </a:lnSpc>
              <a:spcBef>
                <a:spcPts val="1001"/>
              </a:spcBef>
              <a:buClr>
                <a:srgbClr val="000000"/>
              </a:buClr>
              <a:buFont typeface="Arial"/>
              <a:buChar char="•"/>
            </a:pPr>
            <a:r>
              <a:rPr lang="en-US" sz="2800" spc="-1" dirty="0">
                <a:solidFill>
                  <a:srgbClr val="000000"/>
                </a:solidFill>
              </a:rPr>
              <a:t>Its effectiveness depends very much on the environment.</a:t>
            </a:r>
          </a:p>
          <a:p>
            <a:pPr marL="228600" indent="-228240">
              <a:lnSpc>
                <a:spcPct val="90000"/>
              </a:lnSpc>
              <a:spcBef>
                <a:spcPts val="1001"/>
              </a:spcBef>
              <a:buClr>
                <a:srgbClr val="000000"/>
              </a:buClr>
              <a:buFont typeface="Arial"/>
              <a:buChar char="•"/>
            </a:pPr>
            <a:r>
              <a:rPr lang="hu-HU" sz="2800" spc="-1" dirty="0" err="1">
                <a:solidFill>
                  <a:srgbClr val="000000"/>
                </a:solidFill>
              </a:rPr>
              <a:t>Mainly</a:t>
            </a:r>
            <a:r>
              <a:rPr lang="en-US" sz="2800" spc="-1" dirty="0">
                <a:solidFill>
                  <a:srgbClr val="000000"/>
                </a:solidFill>
              </a:rPr>
              <a:t> it is used for testing purposes only.</a:t>
            </a:r>
            <a:endParaRPr lang="hu-HU" sz="2400" b="0" strike="noStrike" spc="-1" dirty="0">
              <a:solidFill>
                <a:srgbClr val="000000"/>
              </a:solidFill>
              <a:latin typeface="Calibri"/>
            </a:endParaRPr>
          </a:p>
        </p:txBody>
      </p:sp>
      <p:sp>
        <p:nvSpPr>
          <p:cNvPr id="17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7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7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AFE057C0-F625-4967-946D-CF5A5921DF5A}" type="slidenum">
              <a:rPr lang="hu-HU" sz="1200" b="0" strike="noStrike" spc="-1">
                <a:solidFill>
                  <a:srgbClr val="FFFFFF"/>
                </a:solidFill>
                <a:latin typeface="Calibri"/>
              </a:rPr>
              <a:t>45</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038265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a:solidFill>
                  <a:srgbClr val="FFFFFF"/>
                </a:solidFill>
                <a:latin typeface="Calibri Light"/>
              </a:rPr>
              <a:t>Hints</a:t>
            </a:r>
            <a:endParaRPr lang="hu-HU" sz="3200" b="0" strike="noStrike" spc="-1" dirty="0">
              <a:solidFill>
                <a:srgbClr val="000000"/>
              </a:solidFill>
              <a:latin typeface="Calibri"/>
            </a:endParaRPr>
          </a:p>
        </p:txBody>
      </p:sp>
      <p:sp>
        <p:nvSpPr>
          <p:cNvPr id="176" name="TextShape 2"/>
          <p:cNvSpPr txBox="1"/>
          <p:nvPr/>
        </p:nvSpPr>
        <p:spPr>
          <a:xfrm>
            <a:off x="216000" y="720000"/>
            <a:ext cx="8711640" cy="570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Syntacs</a:t>
            </a:r>
            <a:r>
              <a:rPr lang="hu-HU" sz="2800" b="0" strike="noStrike" spc="-1" dirty="0">
                <a:solidFill>
                  <a:srgbClr val="000000"/>
                </a:solidFill>
                <a:latin typeface="Calibri"/>
              </a:rPr>
              <a:t>: </a:t>
            </a:r>
            <a:r>
              <a:rPr lang="hu-HU" sz="2800" b="0" strike="noStrike" spc="-1" dirty="0" err="1">
                <a:solidFill>
                  <a:srgbClr val="000000"/>
                </a:solidFill>
                <a:latin typeface="Calibri"/>
              </a:rPr>
              <a:t>special</a:t>
            </a:r>
            <a:r>
              <a:rPr lang="hu-HU" sz="2800" b="0" strike="noStrike" spc="-1" dirty="0">
                <a:solidFill>
                  <a:srgbClr val="000000"/>
                </a:solidFill>
                <a:latin typeface="Calibri"/>
              </a:rPr>
              <a:t> comment</a:t>
            </a:r>
          </a:p>
          <a:p>
            <a:pPr marL="82440">
              <a:lnSpc>
                <a:spcPct val="90000"/>
              </a:lnSpc>
              <a:spcBef>
                <a:spcPts val="1001"/>
              </a:spcBef>
            </a:pPr>
            <a:r>
              <a:rPr lang="hu-HU" sz="2800" b="0" strike="noStrike" spc="-1" dirty="0">
                <a:solidFill>
                  <a:srgbClr val="000000"/>
                </a:solidFill>
                <a:latin typeface="Consolas"/>
              </a:rPr>
              <a:t>	SELECT /*+ hint_text */ ...</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0" strike="noStrike" spc="-1" dirty="0">
                <a:solidFill>
                  <a:srgbClr val="000000"/>
                </a:solidFill>
                <a:latin typeface="Calibri"/>
              </a:rPr>
              <a:t>Hint is </a:t>
            </a:r>
            <a:r>
              <a:rPr lang="hu-HU" sz="2800" b="0" strike="noStrike" spc="-1" dirty="0" err="1">
                <a:solidFill>
                  <a:srgbClr val="000000"/>
                </a:solidFill>
                <a:latin typeface="Calibri"/>
              </a:rPr>
              <a:t>written</a:t>
            </a:r>
            <a:r>
              <a:rPr lang="hu-HU" sz="2800" b="0" strike="noStrike" spc="-1" dirty="0">
                <a:solidFill>
                  <a:srgbClr val="000000"/>
                </a:solidFill>
                <a:latin typeface="Calibri"/>
              </a:rPr>
              <a:t> </a:t>
            </a:r>
            <a:r>
              <a:rPr lang="hu-HU" sz="2800" b="0" strike="noStrike" spc="-1" dirty="0" err="1">
                <a:solidFill>
                  <a:srgbClr val="000000"/>
                </a:solidFill>
                <a:latin typeface="Calibri"/>
              </a:rPr>
              <a:t>after</a:t>
            </a:r>
            <a:r>
              <a:rPr lang="hu-HU" sz="2800" b="0" strike="noStrike" spc="-1" dirty="0">
                <a:solidFill>
                  <a:srgbClr val="000000"/>
                </a:solidFill>
                <a:latin typeface="Calibri"/>
              </a:rPr>
              <a:t> a SELECT, UPDATE, INSERT, MERGE, </a:t>
            </a:r>
            <a:r>
              <a:rPr lang="hu-HU" sz="2800" b="0" strike="noStrike" spc="-1" dirty="0" err="1">
                <a:solidFill>
                  <a:srgbClr val="000000"/>
                </a:solidFill>
                <a:latin typeface="Calibri"/>
              </a:rPr>
              <a:t>or</a:t>
            </a:r>
            <a:r>
              <a:rPr lang="hu-HU" sz="2800" b="0" strike="noStrike" spc="-1" dirty="0">
                <a:solidFill>
                  <a:srgbClr val="000000"/>
                </a:solidFill>
                <a:latin typeface="Calibri"/>
              </a:rPr>
              <a:t> DELETE</a:t>
            </a:r>
          </a:p>
          <a:p>
            <a:pPr marL="228600" indent="-228240">
              <a:lnSpc>
                <a:spcPct val="90000"/>
              </a:lnSpc>
              <a:spcBef>
                <a:spcPts val="1001"/>
              </a:spcBef>
              <a:buClr>
                <a:srgbClr val="000000"/>
              </a:buClr>
              <a:buFont typeface="Arial"/>
              <a:buChar char="•"/>
            </a:pPr>
            <a:r>
              <a:rPr lang="en-US" sz="2800" spc="-1" dirty="0">
                <a:solidFill>
                  <a:srgbClr val="000000"/>
                </a:solidFill>
              </a:rPr>
              <a:t>The + </a:t>
            </a:r>
            <a:r>
              <a:rPr lang="hu-HU" sz="2800" spc="-1" dirty="0" err="1">
                <a:solidFill>
                  <a:srgbClr val="000000"/>
                </a:solidFill>
              </a:rPr>
              <a:t>comes</a:t>
            </a:r>
            <a:r>
              <a:rPr lang="hu-HU" sz="2800" spc="-1" dirty="0">
                <a:solidFill>
                  <a:srgbClr val="000000"/>
                </a:solidFill>
              </a:rPr>
              <a:t> </a:t>
            </a:r>
            <a:r>
              <a:rPr lang="en-US" sz="2800" spc="-1" dirty="0">
                <a:solidFill>
                  <a:srgbClr val="000000"/>
                </a:solidFill>
              </a:rPr>
              <a:t>after the comment </a:t>
            </a:r>
            <a:r>
              <a:rPr lang="hu-HU" sz="2800" spc="-1" dirty="0" err="1">
                <a:solidFill>
                  <a:srgbClr val="000000"/>
                </a:solidFill>
              </a:rPr>
              <a:t>sign</a:t>
            </a:r>
            <a:r>
              <a:rPr lang="hu-HU" sz="2800" spc="-1" dirty="0">
                <a:solidFill>
                  <a:srgbClr val="000000"/>
                </a:solidFill>
              </a:rPr>
              <a:t>, no</a:t>
            </a:r>
            <a:r>
              <a:rPr lang="en-US" sz="2800" spc="-1" dirty="0">
                <a:solidFill>
                  <a:srgbClr val="000000"/>
                </a:solidFill>
              </a:rPr>
              <a:t> space is allowed.</a:t>
            </a:r>
          </a:p>
          <a:p>
            <a:pPr marL="228600" indent="-228240">
              <a:lnSpc>
                <a:spcPct val="90000"/>
              </a:lnSpc>
              <a:spcBef>
                <a:spcPts val="1001"/>
              </a:spcBef>
              <a:buClr>
                <a:srgbClr val="000000"/>
              </a:buClr>
              <a:buFont typeface="Arial"/>
              <a:buChar char="•"/>
            </a:pPr>
            <a:r>
              <a:rPr lang="en-US" sz="2800" spc="-1" dirty="0">
                <a:solidFill>
                  <a:srgbClr val="000000"/>
                </a:solidFill>
              </a:rPr>
              <a:t>There can be only one </a:t>
            </a:r>
            <a:r>
              <a:rPr lang="hu-HU" sz="2800" spc="-1" dirty="0">
                <a:solidFill>
                  <a:srgbClr val="000000"/>
                </a:solidFill>
              </a:rPr>
              <a:t>hint </a:t>
            </a:r>
            <a:r>
              <a:rPr lang="en-US" sz="2800" spc="-1" dirty="0">
                <a:solidFill>
                  <a:srgbClr val="000000"/>
                </a:solidFill>
              </a:rPr>
              <a:t>comment </a:t>
            </a:r>
            <a:r>
              <a:rPr lang="hu-HU" sz="2800" spc="-1" dirty="0" err="1">
                <a:solidFill>
                  <a:srgbClr val="000000"/>
                </a:solidFill>
              </a:rPr>
              <a:t>in</a:t>
            </a:r>
            <a:r>
              <a:rPr lang="hu-HU" sz="2800" spc="-1" dirty="0">
                <a:solidFill>
                  <a:srgbClr val="000000"/>
                </a:solidFill>
              </a:rPr>
              <a:t> a </a:t>
            </a:r>
            <a:r>
              <a:rPr lang="hu-HU" sz="2800" spc="-1" dirty="0" err="1">
                <a:solidFill>
                  <a:srgbClr val="000000"/>
                </a:solidFill>
              </a:rPr>
              <a:t>query</a:t>
            </a:r>
            <a:r>
              <a:rPr lang="en-US" sz="2800" spc="-1" dirty="0">
                <a:solidFill>
                  <a:srgbClr val="000000"/>
                </a:solidFill>
              </a:rPr>
              <a:t>, but it can contain multiple </a:t>
            </a:r>
            <a:r>
              <a:rPr lang="hu-HU" sz="2800" spc="-1" dirty="0">
                <a:solidFill>
                  <a:srgbClr val="000000"/>
                </a:solidFill>
              </a:rPr>
              <a:t>hints</a:t>
            </a:r>
            <a:r>
              <a:rPr lang="en-US" sz="2800" spc="-1" dirty="0">
                <a:solidFill>
                  <a:srgbClr val="000000"/>
                </a:solidFill>
              </a:rPr>
              <a:t> separated by a space.</a:t>
            </a:r>
          </a:p>
          <a:p>
            <a:pPr marL="228600" indent="-228240">
              <a:lnSpc>
                <a:spcPct val="90000"/>
              </a:lnSpc>
              <a:spcBef>
                <a:spcPts val="1001"/>
              </a:spcBef>
              <a:buClr>
                <a:srgbClr val="000000"/>
              </a:buClr>
              <a:buFont typeface="Arial"/>
              <a:buChar char="•"/>
            </a:pPr>
            <a:r>
              <a:rPr lang="en-US" sz="2800" spc="-1" dirty="0">
                <a:solidFill>
                  <a:srgbClr val="000000"/>
                </a:solidFill>
              </a:rPr>
              <a:t>The syntactically incorrect </a:t>
            </a:r>
            <a:r>
              <a:rPr lang="hu-HU" sz="2800" spc="-1" dirty="0">
                <a:solidFill>
                  <a:srgbClr val="000000"/>
                </a:solidFill>
              </a:rPr>
              <a:t>hint</a:t>
            </a:r>
            <a:r>
              <a:rPr lang="en-US" sz="2800" spc="-1" dirty="0">
                <a:solidFill>
                  <a:srgbClr val="000000"/>
                </a:solidFill>
              </a:rPr>
              <a:t> is ignored.</a:t>
            </a:r>
            <a:endParaRPr lang="hu-HU" sz="2800" b="0" strike="noStrike" spc="-1" dirty="0">
              <a:solidFill>
                <a:srgbClr val="000000"/>
              </a:solidFill>
              <a:latin typeface="Calibri"/>
            </a:endParaRPr>
          </a:p>
        </p:txBody>
      </p:sp>
      <p:sp>
        <p:nvSpPr>
          <p:cNvPr id="17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7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7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0ED3A39B-5876-4505-BC1D-456592CCF29C}" type="slidenum">
              <a:rPr lang="hu-HU" sz="1200" b="0" strike="noStrike" spc="-1">
                <a:solidFill>
                  <a:srgbClr val="FFFFFF"/>
                </a:solidFill>
                <a:latin typeface="Calibri"/>
              </a:rPr>
              <a:t>46</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41801401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a:solidFill>
                  <a:srgbClr val="FFFFFF"/>
                </a:solidFill>
                <a:latin typeface="Calibri Light"/>
              </a:rPr>
              <a:t>The most </a:t>
            </a:r>
            <a:r>
              <a:rPr lang="hu-HU" sz="3200" spc="-1" dirty="0" err="1">
                <a:solidFill>
                  <a:srgbClr val="FFFFFF"/>
                </a:solidFill>
                <a:latin typeface="Calibri Light"/>
              </a:rPr>
              <a:t>popular</a:t>
            </a:r>
            <a:r>
              <a:rPr lang="hu-HU" sz="3200" spc="-1" dirty="0">
                <a:solidFill>
                  <a:srgbClr val="FFFFFF"/>
                </a:solidFill>
                <a:latin typeface="Calibri Light"/>
              </a:rPr>
              <a:t> hints</a:t>
            </a:r>
            <a:endParaRPr lang="hu-HU" sz="3200" b="0" strike="noStrike" spc="-1" dirty="0">
              <a:solidFill>
                <a:srgbClr val="000000"/>
              </a:solidFill>
              <a:latin typeface="Calibri"/>
            </a:endParaRPr>
          </a:p>
        </p:txBody>
      </p:sp>
      <p:sp>
        <p:nvSpPr>
          <p:cNvPr id="181" name="TextShape 2"/>
          <p:cNvSpPr txBox="1"/>
          <p:nvPr/>
        </p:nvSpPr>
        <p:spPr>
          <a:xfrm>
            <a:off x="346320" y="775440"/>
            <a:ext cx="7960680" cy="480024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INDEX</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alibri"/>
              </a:rPr>
              <a:t>Index </a:t>
            </a:r>
            <a:r>
              <a:rPr lang="hu-HU" sz="2800" b="0" strike="noStrike" spc="-1" dirty="0" err="1">
                <a:solidFill>
                  <a:srgbClr val="000000"/>
                </a:solidFill>
                <a:latin typeface="Calibri"/>
              </a:rPr>
              <a:t>scan</a:t>
            </a:r>
            <a:r>
              <a:rPr lang="hu-HU" sz="2800" b="0" strike="noStrike" spc="-1" dirty="0">
                <a:solidFill>
                  <a:srgbClr val="000000"/>
                </a:solidFill>
                <a:latin typeface="Calibri"/>
              </a:rPr>
              <a:t> </a:t>
            </a:r>
            <a:r>
              <a:rPr lang="hu-HU" sz="2800" b="0" strike="noStrike" spc="-1" dirty="0" err="1">
                <a:solidFill>
                  <a:srgbClr val="000000"/>
                </a:solidFill>
                <a:latin typeface="Calibri"/>
              </a:rPr>
              <a:t>on</a:t>
            </a:r>
            <a:r>
              <a:rPr lang="hu-HU" sz="2800" b="0" strike="noStrike" spc="-1" dirty="0">
                <a:solidFill>
                  <a:srgbClr val="000000"/>
                </a:solidFill>
                <a:latin typeface="Calibri"/>
              </a:rPr>
              <a:t>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spc="-1" dirty="0" err="1">
                <a:solidFill>
                  <a:srgbClr val="000000"/>
                </a:solidFill>
                <a:latin typeface="Calibri"/>
              </a:rPr>
              <a:t>index</a:t>
            </a:r>
            <a:r>
              <a:rPr lang="hu-HU" sz="2800" spc="-1" dirty="0">
                <a:solidFill>
                  <a:srgbClr val="000000"/>
                </a:solidFill>
                <a:latin typeface="Calibri"/>
              </a:rPr>
              <a:t> of </a:t>
            </a:r>
            <a:r>
              <a:rPr lang="hu-HU" sz="2800" spc="-1" dirty="0" err="1">
                <a:solidFill>
                  <a:srgbClr val="000000"/>
                </a:solidFill>
                <a:latin typeface="Calibri"/>
              </a:rPr>
              <a:t>the</a:t>
            </a:r>
            <a:r>
              <a:rPr lang="hu-HU" sz="2800" spc="-1" dirty="0">
                <a:solidFill>
                  <a:srgbClr val="000000"/>
                </a:solidFill>
                <a:latin typeface="Calibri"/>
              </a:rPr>
              <a:t> </a:t>
            </a:r>
            <a:r>
              <a:rPr lang="hu-HU" sz="2800" spc="-1" dirty="0" err="1">
                <a:solidFill>
                  <a:srgbClr val="000000"/>
                </a:solidFill>
                <a:latin typeface="Calibri"/>
              </a:rPr>
              <a:t>table</a:t>
            </a:r>
            <a:endParaRPr lang="hu-HU" sz="2800" spc="-1" dirty="0">
              <a:solidFill>
                <a:srgbClr val="000000"/>
              </a:solidFill>
              <a:latin typeface="Calibri"/>
            </a:endParaRPr>
          </a:p>
          <a:p>
            <a:pPr marL="360">
              <a:lnSpc>
                <a:spcPct val="90000"/>
              </a:lnSpc>
              <a:spcBef>
                <a:spcPts val="1001"/>
              </a:spcBef>
              <a:buClr>
                <a:srgbClr val="000000"/>
              </a:buClr>
            </a:pPr>
            <a:r>
              <a:rPr lang="hu-HU" sz="2800" b="0" strike="noStrike" spc="-1" dirty="0">
                <a:solidFill>
                  <a:srgbClr val="000000"/>
                </a:solidFill>
                <a:latin typeface="Calibri"/>
              </a:rPr>
              <a:t>   INDEX(</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indexname</a:t>
            </a:r>
            <a:r>
              <a:rPr lang="hu-HU" sz="2800" b="0" strike="noStrike" spc="-1" dirty="0">
                <a:solidFill>
                  <a:srgbClr val="000000"/>
                </a:solidFill>
                <a:latin typeface="Calibri"/>
              </a:rPr>
              <a:t>)</a:t>
            </a: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INDEX_DESC</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alibri"/>
              </a:rPr>
              <a:t>index </a:t>
            </a:r>
            <a:r>
              <a:rPr lang="hu-HU" sz="2800" b="0" strike="noStrike" spc="-1" dirty="0" err="1">
                <a:solidFill>
                  <a:srgbClr val="000000"/>
                </a:solidFill>
                <a:latin typeface="Calibri"/>
              </a:rPr>
              <a:t>scan</a:t>
            </a:r>
            <a:r>
              <a:rPr lang="hu-HU" sz="2800" b="0" strike="noStrike" spc="-1" dirty="0">
                <a:solidFill>
                  <a:srgbClr val="000000"/>
                </a:solidFill>
                <a:latin typeface="Calibri"/>
              </a:rPr>
              <a:t> </a:t>
            </a:r>
            <a:r>
              <a:rPr lang="hu-HU" sz="2800" b="0" strike="noStrike" spc="-1" dirty="0" err="1">
                <a:solidFill>
                  <a:srgbClr val="000000"/>
                </a:solidFill>
                <a:latin typeface="Calibri"/>
              </a:rPr>
              <a:t>in</a:t>
            </a:r>
            <a:r>
              <a:rPr lang="hu-HU" sz="2800" b="0" strike="noStrike" spc="-1" dirty="0">
                <a:solidFill>
                  <a:srgbClr val="000000"/>
                </a:solidFill>
                <a:latin typeface="Calibri"/>
              </a:rPr>
              <a:t> a </a:t>
            </a:r>
            <a:r>
              <a:rPr lang="hu-HU" sz="2800" b="0" strike="noStrike" spc="-1" dirty="0" err="1">
                <a:solidFill>
                  <a:srgbClr val="000000"/>
                </a:solidFill>
                <a:latin typeface="Calibri"/>
              </a:rPr>
              <a:t>decsreasing</a:t>
            </a:r>
            <a:r>
              <a:rPr lang="hu-HU" sz="2800" b="0" strike="noStrike" spc="-1" dirty="0">
                <a:solidFill>
                  <a:srgbClr val="000000"/>
                </a:solidFill>
                <a:latin typeface="Calibri"/>
              </a:rPr>
              <a:t> </a:t>
            </a:r>
            <a:r>
              <a:rPr lang="hu-HU" sz="2800" b="0" strike="noStrike" spc="-1" dirty="0" err="1">
                <a:solidFill>
                  <a:srgbClr val="000000"/>
                </a:solidFill>
                <a:latin typeface="Calibri"/>
              </a:rPr>
              <a:t>order</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INDEX_FFS</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alibri"/>
              </a:rPr>
              <a:t>index </a:t>
            </a:r>
            <a:r>
              <a:rPr lang="hu-HU" sz="2800" b="0" strike="noStrike" spc="-1" dirty="0" err="1">
                <a:solidFill>
                  <a:srgbClr val="000000"/>
                </a:solidFill>
                <a:latin typeface="Calibri"/>
              </a:rPr>
              <a:t>fast</a:t>
            </a:r>
            <a:r>
              <a:rPr lang="hu-HU" sz="2800" b="0" strike="noStrike" spc="-1" dirty="0">
                <a:solidFill>
                  <a:srgbClr val="000000"/>
                </a:solidFill>
                <a:latin typeface="Calibri"/>
              </a:rPr>
              <a:t> </a:t>
            </a:r>
            <a:r>
              <a:rPr lang="hu-HU" sz="2800" b="0" strike="noStrike" spc="-1" dirty="0" err="1">
                <a:solidFill>
                  <a:srgbClr val="000000"/>
                </a:solidFill>
                <a:latin typeface="Calibri"/>
              </a:rPr>
              <a:t>full</a:t>
            </a:r>
            <a:r>
              <a:rPr lang="hu-HU" sz="2800" b="0" strike="noStrike" spc="-1" dirty="0">
                <a:solidFill>
                  <a:srgbClr val="000000"/>
                </a:solidFill>
                <a:latin typeface="Calibri"/>
              </a:rPr>
              <a:t> </a:t>
            </a:r>
            <a:r>
              <a:rPr lang="hu-HU" sz="2800" b="0" strike="noStrike" spc="-1" dirty="0" err="1">
                <a:solidFill>
                  <a:srgbClr val="000000"/>
                </a:solidFill>
                <a:latin typeface="Calibri"/>
              </a:rPr>
              <a:t>scan</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INDEX_SS</a:t>
            </a:r>
            <a:r>
              <a:rPr dirty="0"/>
              <a:t/>
            </a:r>
            <a:br>
              <a:rPr dirty="0"/>
            </a:br>
            <a:r>
              <a:rPr lang="hu-HU" sz="2800" b="0" strike="noStrike" spc="-1" dirty="0">
                <a:solidFill>
                  <a:srgbClr val="000000"/>
                </a:solidFill>
                <a:latin typeface="Calibri"/>
              </a:rPr>
              <a:t>index </a:t>
            </a:r>
            <a:r>
              <a:rPr lang="hu-HU" sz="2800" b="0" strike="noStrike" spc="-1" dirty="0" err="1">
                <a:solidFill>
                  <a:srgbClr val="000000"/>
                </a:solidFill>
                <a:latin typeface="Calibri"/>
              </a:rPr>
              <a:t>skip</a:t>
            </a:r>
            <a:r>
              <a:rPr lang="hu-HU" sz="2800" b="0" strike="noStrike" spc="-1" dirty="0">
                <a:solidFill>
                  <a:srgbClr val="000000"/>
                </a:solidFill>
                <a:latin typeface="Calibri"/>
              </a:rPr>
              <a:t> </a:t>
            </a:r>
            <a:r>
              <a:rPr lang="hu-HU" sz="2800" b="0" strike="noStrike" spc="-1" dirty="0" err="1">
                <a:solidFill>
                  <a:srgbClr val="000000"/>
                </a:solidFill>
                <a:latin typeface="Calibri"/>
              </a:rPr>
              <a:t>scan</a:t>
            </a:r>
            <a:endParaRPr lang="hu-HU" sz="2800" b="0" strike="noStrike" spc="-1" dirty="0">
              <a:solidFill>
                <a:srgbClr val="000000"/>
              </a:solidFill>
              <a:latin typeface="Calibri"/>
            </a:endParaRPr>
          </a:p>
          <a:p>
            <a:pPr>
              <a:lnSpc>
                <a:spcPct val="90000"/>
              </a:lnSpc>
              <a:spcBef>
                <a:spcPts val="1001"/>
              </a:spcBef>
            </a:pPr>
            <a:endParaRPr lang="hu-HU" sz="2800" b="0" strike="noStrike" spc="-1" dirty="0">
              <a:solidFill>
                <a:srgbClr val="000000"/>
              </a:solidFill>
              <a:latin typeface="Calibri"/>
            </a:endParaRPr>
          </a:p>
        </p:txBody>
      </p:sp>
      <p:sp>
        <p:nvSpPr>
          <p:cNvPr id="18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8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8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554AA59-5B35-4AEC-9B3A-AAB7CCBED44B}" type="slidenum">
              <a:rPr lang="hu-HU" sz="1200" b="0" strike="noStrike" spc="-1">
                <a:solidFill>
                  <a:srgbClr val="FFFFFF"/>
                </a:solidFill>
                <a:latin typeface="Calibri"/>
              </a:rPr>
              <a:t>47</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93265540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a:solidFill>
                  <a:srgbClr val="FFFFFF"/>
                </a:solidFill>
                <a:latin typeface="Calibri Light"/>
              </a:rPr>
              <a:t>The most </a:t>
            </a:r>
            <a:r>
              <a:rPr lang="hu-HU" sz="3200" spc="-1" dirty="0" err="1">
                <a:solidFill>
                  <a:srgbClr val="FFFFFF"/>
                </a:solidFill>
                <a:latin typeface="Calibri Light"/>
              </a:rPr>
              <a:t>popular</a:t>
            </a:r>
            <a:r>
              <a:rPr lang="hu-HU" sz="3200" spc="-1" dirty="0">
                <a:solidFill>
                  <a:srgbClr val="FFFFFF"/>
                </a:solidFill>
                <a:latin typeface="Calibri Light"/>
              </a:rPr>
              <a:t> hints</a:t>
            </a:r>
            <a:endParaRPr lang="hu-HU" sz="3200" spc="-1" dirty="0">
              <a:solidFill>
                <a:srgbClr val="000000"/>
              </a:solidFill>
            </a:endParaRPr>
          </a:p>
        </p:txBody>
      </p:sp>
      <p:sp>
        <p:nvSpPr>
          <p:cNvPr id="186" name="TextShape 2"/>
          <p:cNvSpPr txBox="1"/>
          <p:nvPr/>
        </p:nvSpPr>
        <p:spPr>
          <a:xfrm>
            <a:off x="216000" y="720000"/>
            <a:ext cx="8711640" cy="570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INDEX_JOIN</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alibri"/>
              </a:rPr>
              <a:t>index </a:t>
            </a:r>
            <a:r>
              <a:rPr lang="hu-HU" sz="2800" b="0" strike="noStrike" spc="-1" dirty="0" err="1">
                <a:solidFill>
                  <a:srgbClr val="000000"/>
                </a:solidFill>
                <a:latin typeface="Calibri"/>
              </a:rPr>
              <a:t>join</a:t>
            </a:r>
            <a:r>
              <a:rPr lang="hu-HU" sz="2800" b="0" strike="noStrike" spc="-1" dirty="0">
                <a:solidFill>
                  <a:srgbClr val="000000"/>
                </a:solidFill>
                <a:latin typeface="Calibri"/>
              </a:rPr>
              <a:t> </a:t>
            </a:r>
            <a:r>
              <a:rPr lang="hu-HU" sz="2800" b="0" strike="noStrike" spc="-1" dirty="0" err="1">
                <a:solidFill>
                  <a:srgbClr val="000000"/>
                </a:solidFill>
                <a:latin typeface="Calibri"/>
              </a:rPr>
              <a:t>scan</a:t>
            </a:r>
            <a:r>
              <a:rPr lang="hu-HU" sz="2800" b="0" strike="noStrike" spc="-1" dirty="0">
                <a:solidFill>
                  <a:srgbClr val="000000"/>
                </a:solidFill>
                <a:latin typeface="Calibri"/>
              </a:rPr>
              <a:t> </a:t>
            </a:r>
            <a:r>
              <a:rPr lang="hu-HU" sz="2800" b="0" strike="noStrike" spc="-1" dirty="0" err="1">
                <a:solidFill>
                  <a:srgbClr val="000000"/>
                </a:solidFill>
                <a:latin typeface="Calibri"/>
              </a:rPr>
              <a:t>on</a:t>
            </a:r>
            <a:r>
              <a:rPr lang="hu-HU" sz="2800" b="0" strike="noStrike" spc="-1" dirty="0">
                <a:solidFill>
                  <a:srgbClr val="000000"/>
                </a:solidFill>
                <a:latin typeface="Calibri"/>
              </a:rPr>
              <a:t> </a:t>
            </a:r>
            <a:r>
              <a:rPr lang="hu-HU" sz="2800" b="0" strike="noStrike" spc="-1" dirty="0" err="1">
                <a:solidFill>
                  <a:srgbClr val="000000"/>
                </a:solidFill>
                <a:latin typeface="Calibri"/>
              </a:rPr>
              <a:t>the</a:t>
            </a:r>
            <a:r>
              <a:rPr lang="hu-HU" sz="2800" b="0" strike="noStrike" spc="-1" dirty="0">
                <a:solidFill>
                  <a:srgbClr val="000000"/>
                </a:solidFill>
                <a:latin typeface="Calibri"/>
              </a:rPr>
              <a:t> 2 indexes</a:t>
            </a:r>
            <a:r>
              <a:rPr dirty="0"/>
              <a:t/>
            </a:r>
            <a:br>
              <a:rPr dirty="0"/>
            </a:br>
            <a:r>
              <a:rPr lang="hu-HU" sz="2800" b="0" strike="noStrike" spc="-1" dirty="0">
                <a:solidFill>
                  <a:srgbClr val="000000"/>
                </a:solidFill>
                <a:latin typeface="Calibri"/>
              </a:rPr>
              <a:t>INDEX_JOIN(</a:t>
            </a:r>
            <a:r>
              <a:rPr lang="hu-HU" sz="2800" b="0" strike="noStrike" spc="-1" dirty="0" err="1">
                <a:solidFill>
                  <a:srgbClr val="000000"/>
                </a:solidFill>
                <a:latin typeface="Calibri"/>
              </a:rPr>
              <a:t>table</a:t>
            </a:r>
            <a:r>
              <a:rPr lang="hu-HU" sz="2800" b="0" strike="noStrike" spc="-1" dirty="0">
                <a:solidFill>
                  <a:srgbClr val="000000"/>
                </a:solidFill>
                <a:latin typeface="Calibri"/>
              </a:rPr>
              <a:t> indexname1 indexname2)</a:t>
            </a: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FULL</a:t>
            </a:r>
            <a:r>
              <a:rPr dirty="0"/>
              <a:t/>
            </a:r>
            <a:br>
              <a:rPr dirty="0"/>
            </a:br>
            <a:r>
              <a:rPr lang="hu-HU" sz="2800" b="0" strike="noStrike" spc="-1" dirty="0" err="1">
                <a:solidFill>
                  <a:srgbClr val="000000"/>
                </a:solidFill>
                <a:latin typeface="Calibri"/>
              </a:rPr>
              <a:t>full</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scan</a:t>
            </a:r>
            <a:r>
              <a:rPr lang="hu-HU" sz="2800" b="0" strike="noStrike" spc="-1" dirty="0">
                <a:solidFill>
                  <a:srgbClr val="000000"/>
                </a:solidFill>
                <a:latin typeface="Calibri"/>
              </a:rPr>
              <a:t> </a:t>
            </a:r>
            <a:r>
              <a:rPr lang="hu-HU" sz="2800" b="0" strike="noStrike" spc="-1" dirty="0" err="1">
                <a:solidFill>
                  <a:srgbClr val="000000"/>
                </a:solidFill>
                <a:latin typeface="Calibri"/>
              </a:rPr>
              <a:t>on</a:t>
            </a:r>
            <a:r>
              <a:rPr lang="hu-HU" sz="2800" b="0" strike="noStrike" spc="-1" dirty="0">
                <a:solidFill>
                  <a:srgbClr val="000000"/>
                </a:solidFill>
                <a:latin typeface="Calibri"/>
              </a:rPr>
              <a:t>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given</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1" spc="-1" dirty="0">
                <a:solidFill>
                  <a:srgbClr val="000000"/>
                </a:solidFill>
              </a:rPr>
              <a:t>USE_NL</a:t>
            </a:r>
            <a:r>
              <a:rPr lang="hu-HU" sz="2800" spc="-1" dirty="0">
                <a:solidFill>
                  <a:srgbClr val="000000"/>
                </a:solidFill>
              </a:rPr>
              <a:t> </a:t>
            </a:r>
            <a:r>
              <a:rPr lang="hu-HU" sz="2800" dirty="0"/>
              <a:t/>
            </a:r>
            <a:br>
              <a:rPr lang="hu-HU" sz="2800" dirty="0"/>
            </a:br>
            <a:r>
              <a:rPr lang="hu-HU" sz="2800" spc="-1" dirty="0" err="1">
                <a:solidFill>
                  <a:srgbClr val="000000"/>
                </a:solidFill>
              </a:rPr>
              <a:t>nested</a:t>
            </a:r>
            <a:r>
              <a:rPr lang="hu-HU" sz="2800" spc="-1" dirty="0">
                <a:solidFill>
                  <a:srgbClr val="000000"/>
                </a:solidFill>
              </a:rPr>
              <a:t> </a:t>
            </a:r>
            <a:r>
              <a:rPr lang="hu-HU" sz="2800" spc="-1" dirty="0" err="1">
                <a:solidFill>
                  <a:srgbClr val="000000"/>
                </a:solidFill>
              </a:rPr>
              <a:t>loop</a:t>
            </a:r>
            <a:r>
              <a:rPr lang="hu-HU" sz="2800" spc="-1" dirty="0">
                <a:solidFill>
                  <a:srgbClr val="000000"/>
                </a:solidFill>
              </a:rPr>
              <a:t> </a:t>
            </a:r>
            <a:r>
              <a:rPr lang="hu-HU" sz="2800" spc="-1" dirty="0" err="1">
                <a:solidFill>
                  <a:srgbClr val="000000"/>
                </a:solidFill>
              </a:rPr>
              <a:t>join</a:t>
            </a:r>
            <a:r>
              <a:rPr lang="hu-HU" sz="2800" spc="-1" dirty="0">
                <a:solidFill>
                  <a:srgbClr val="000000"/>
                </a:solidFill>
              </a:rPr>
              <a:t>, </a:t>
            </a:r>
            <a:r>
              <a:rPr lang="hu-HU" sz="2800" spc="-1" dirty="0" err="1">
                <a:solidFill>
                  <a:srgbClr val="000000"/>
                </a:solidFill>
              </a:rPr>
              <a:t>where</a:t>
            </a:r>
            <a:r>
              <a:rPr lang="hu-HU" sz="2800" spc="-1" dirty="0">
                <a:solidFill>
                  <a:srgbClr val="000000"/>
                </a:solidFill>
              </a:rPr>
              <a:t> </a:t>
            </a:r>
            <a:r>
              <a:rPr lang="hu-HU" sz="2800" spc="-1" dirty="0" err="1">
                <a:solidFill>
                  <a:srgbClr val="000000"/>
                </a:solidFill>
              </a:rPr>
              <a:t>the</a:t>
            </a:r>
            <a:r>
              <a:rPr lang="hu-HU" sz="2800" spc="-1" dirty="0">
                <a:solidFill>
                  <a:srgbClr val="000000"/>
                </a:solidFill>
              </a:rPr>
              <a:t> </a:t>
            </a:r>
            <a:r>
              <a:rPr lang="hu-HU" sz="2800" spc="-1" dirty="0" err="1">
                <a:solidFill>
                  <a:srgbClr val="000000"/>
                </a:solidFill>
              </a:rPr>
              <a:t>given</a:t>
            </a:r>
            <a:r>
              <a:rPr lang="hu-HU" sz="2800" spc="-1" dirty="0">
                <a:solidFill>
                  <a:srgbClr val="000000"/>
                </a:solidFill>
              </a:rPr>
              <a:t> </a:t>
            </a:r>
            <a:r>
              <a:rPr lang="hu-HU" sz="2800" spc="-1" dirty="0" err="1">
                <a:solidFill>
                  <a:srgbClr val="000000"/>
                </a:solidFill>
              </a:rPr>
              <a:t>table</a:t>
            </a:r>
            <a:r>
              <a:rPr lang="hu-HU" sz="2800" spc="-1" dirty="0">
                <a:solidFill>
                  <a:srgbClr val="000000"/>
                </a:solidFill>
              </a:rPr>
              <a:t> </a:t>
            </a:r>
            <a:r>
              <a:rPr lang="hu-HU" sz="2800" spc="-1" dirty="0" err="1">
                <a:solidFill>
                  <a:srgbClr val="000000"/>
                </a:solidFill>
              </a:rPr>
              <a:t>will</a:t>
            </a:r>
            <a:r>
              <a:rPr lang="hu-HU" sz="2800" spc="-1" dirty="0">
                <a:solidFill>
                  <a:srgbClr val="000000"/>
                </a:solidFill>
              </a:rPr>
              <a:t> be </a:t>
            </a:r>
            <a:r>
              <a:rPr lang="hu-HU" sz="2800" spc="-1" dirty="0" err="1">
                <a:solidFill>
                  <a:srgbClr val="000000"/>
                </a:solidFill>
              </a:rPr>
              <a:t>the</a:t>
            </a:r>
            <a:r>
              <a:rPr lang="hu-HU" sz="2800" spc="-1" dirty="0">
                <a:solidFill>
                  <a:srgbClr val="000000"/>
                </a:solidFill>
              </a:rPr>
              <a:t> </a:t>
            </a:r>
            <a:r>
              <a:rPr lang="hu-HU" sz="2800" spc="-1" dirty="0" err="1">
                <a:solidFill>
                  <a:srgbClr val="000000"/>
                </a:solidFill>
              </a:rPr>
              <a:t>first</a:t>
            </a:r>
            <a:endParaRPr lang="hu-HU" sz="2800" spc="-1" dirty="0">
              <a:solidFill>
                <a:srgbClr val="000000"/>
              </a:solidFill>
            </a:endParaRPr>
          </a:p>
          <a:p>
            <a:pPr marL="228600" indent="-228240">
              <a:lnSpc>
                <a:spcPct val="90000"/>
              </a:lnSpc>
              <a:spcBef>
                <a:spcPts val="1001"/>
              </a:spcBef>
              <a:buClr>
                <a:srgbClr val="000000"/>
              </a:buClr>
              <a:buFont typeface="Arial"/>
              <a:buChar char="•"/>
            </a:pPr>
            <a:r>
              <a:rPr lang="hu-HU" sz="2800" b="1" spc="-1" dirty="0">
                <a:solidFill>
                  <a:srgbClr val="000000"/>
                </a:solidFill>
              </a:rPr>
              <a:t>USE_MERGE</a:t>
            </a:r>
            <a:r>
              <a:rPr lang="hu-HU" sz="2800" spc="-1" dirty="0">
                <a:solidFill>
                  <a:srgbClr val="000000"/>
                </a:solidFill>
              </a:rPr>
              <a:t> </a:t>
            </a:r>
            <a:r>
              <a:rPr lang="hu-HU" sz="2800" dirty="0"/>
              <a:t/>
            </a:r>
            <a:br>
              <a:rPr lang="hu-HU" sz="2800" dirty="0"/>
            </a:br>
            <a:r>
              <a:rPr lang="hu-HU" sz="2800" spc="-1" dirty="0" err="1">
                <a:solidFill>
                  <a:srgbClr val="000000"/>
                </a:solidFill>
              </a:rPr>
              <a:t>sort-merge</a:t>
            </a:r>
            <a:r>
              <a:rPr lang="hu-HU" sz="2800" spc="-1" dirty="0">
                <a:solidFill>
                  <a:srgbClr val="000000"/>
                </a:solidFill>
              </a:rPr>
              <a:t> </a:t>
            </a:r>
            <a:r>
              <a:rPr lang="hu-HU" sz="2800" spc="-1" dirty="0" err="1">
                <a:solidFill>
                  <a:srgbClr val="000000"/>
                </a:solidFill>
              </a:rPr>
              <a:t>join</a:t>
            </a:r>
            <a:r>
              <a:rPr lang="hu-HU" sz="2800" spc="-1" dirty="0">
                <a:solidFill>
                  <a:srgbClr val="000000"/>
                </a:solidFill>
              </a:rPr>
              <a:t> </a:t>
            </a:r>
          </a:p>
          <a:p>
            <a:pPr marL="228600" indent="-228240">
              <a:lnSpc>
                <a:spcPct val="90000"/>
              </a:lnSpc>
              <a:spcBef>
                <a:spcPts val="1001"/>
              </a:spcBef>
              <a:buClr>
                <a:srgbClr val="000000"/>
              </a:buClr>
              <a:buFont typeface="Arial"/>
              <a:buChar char="•"/>
            </a:pPr>
            <a:r>
              <a:rPr lang="hu-HU" sz="2800" b="1" spc="-1" dirty="0">
                <a:solidFill>
                  <a:srgbClr val="000000"/>
                </a:solidFill>
              </a:rPr>
              <a:t>USE_HASH </a:t>
            </a:r>
            <a:r>
              <a:rPr lang="hu-HU" sz="2800" dirty="0"/>
              <a:t/>
            </a:r>
            <a:br>
              <a:rPr lang="hu-HU" sz="2800" dirty="0"/>
            </a:br>
            <a:r>
              <a:rPr lang="hu-HU" sz="2800" spc="-1" dirty="0" err="1">
                <a:solidFill>
                  <a:srgbClr val="000000"/>
                </a:solidFill>
              </a:rPr>
              <a:t>hash</a:t>
            </a:r>
            <a:r>
              <a:rPr lang="hu-HU" sz="2800" spc="-1" dirty="0">
                <a:solidFill>
                  <a:srgbClr val="000000"/>
                </a:solidFill>
              </a:rPr>
              <a:t> </a:t>
            </a:r>
            <a:r>
              <a:rPr lang="hu-HU" sz="2800" spc="-1" dirty="0" err="1">
                <a:solidFill>
                  <a:srgbClr val="000000"/>
                </a:solidFill>
              </a:rPr>
              <a:t>join</a:t>
            </a:r>
            <a:endParaRPr lang="hu-HU" sz="2800" spc="-1" dirty="0">
              <a:solidFill>
                <a:srgbClr val="000000"/>
              </a:solidFill>
            </a:endParaRPr>
          </a:p>
          <a:p>
            <a:pPr marL="228600" indent="-228240">
              <a:lnSpc>
                <a:spcPct val="90000"/>
              </a:lnSpc>
              <a:spcBef>
                <a:spcPts val="1001"/>
              </a:spcBef>
              <a:buClr>
                <a:srgbClr val="000000"/>
              </a:buClr>
              <a:buFont typeface="Arial"/>
              <a:buChar char="•"/>
            </a:pPr>
            <a:endParaRPr lang="hu-HU" sz="2800" b="0" strike="noStrike" spc="-1" dirty="0">
              <a:solidFill>
                <a:srgbClr val="000000"/>
              </a:solidFill>
              <a:latin typeface="Calibri"/>
            </a:endParaRPr>
          </a:p>
        </p:txBody>
      </p:sp>
      <p:sp>
        <p:nvSpPr>
          <p:cNvPr id="18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8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8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CE4A2B3A-8529-46F2-A42B-0FD73CA9C7AC}" type="slidenum">
              <a:rPr lang="hu-HU" sz="1200" b="0" strike="noStrike" spc="-1">
                <a:solidFill>
                  <a:srgbClr val="FFFFFF"/>
                </a:solidFill>
                <a:latin typeface="Calibri"/>
              </a:rPr>
              <a:t>48</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6206532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a:solidFill>
                  <a:srgbClr val="FFFFFF"/>
                </a:solidFill>
                <a:latin typeface="Calibri Light"/>
              </a:rPr>
              <a:t>The most </a:t>
            </a:r>
            <a:r>
              <a:rPr lang="hu-HU" sz="3200" spc="-1" dirty="0" err="1">
                <a:solidFill>
                  <a:srgbClr val="FFFFFF"/>
                </a:solidFill>
                <a:latin typeface="Calibri Light"/>
              </a:rPr>
              <a:t>popular</a:t>
            </a:r>
            <a:r>
              <a:rPr lang="hu-HU" sz="3200" spc="-1" dirty="0">
                <a:solidFill>
                  <a:srgbClr val="FFFFFF"/>
                </a:solidFill>
                <a:latin typeface="Calibri Light"/>
              </a:rPr>
              <a:t> hints</a:t>
            </a:r>
            <a:endParaRPr lang="hu-HU" sz="3200" spc="-1" dirty="0">
              <a:solidFill>
                <a:srgbClr val="000000"/>
              </a:solidFill>
            </a:endParaRPr>
          </a:p>
        </p:txBody>
      </p:sp>
      <p:sp>
        <p:nvSpPr>
          <p:cNvPr id="196" name="TextShape 2"/>
          <p:cNvSpPr txBox="1"/>
          <p:nvPr/>
        </p:nvSpPr>
        <p:spPr>
          <a:xfrm>
            <a:off x="216000" y="720000"/>
            <a:ext cx="8711640" cy="570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ORDERED</a:t>
            </a:r>
            <a:r>
              <a:rPr lang="hu-HU" sz="2800" b="0" strike="noStrike" spc="-1" dirty="0">
                <a:solidFill>
                  <a:srgbClr val="000000"/>
                </a:solidFill>
                <a:latin typeface="Calibri"/>
              </a:rPr>
              <a:t> </a:t>
            </a:r>
            <a:r>
              <a:rPr dirty="0"/>
              <a:t/>
            </a:r>
            <a:br>
              <a:rPr dirty="0"/>
            </a:br>
            <a:r>
              <a:rPr lang="hu-HU" sz="2800" b="0" strike="noStrike" spc="-1" dirty="0">
                <a:solidFill>
                  <a:srgbClr val="000000"/>
                </a:solidFill>
                <a:latin typeface="Calibri"/>
              </a:rPr>
              <a:t>The </a:t>
            </a:r>
            <a:r>
              <a:rPr lang="hu-HU" sz="2800" b="0" strike="noStrike" spc="-1" dirty="0" err="1">
                <a:solidFill>
                  <a:srgbClr val="000000"/>
                </a:solidFill>
                <a:latin typeface="Calibri"/>
              </a:rPr>
              <a:t>join</a:t>
            </a:r>
            <a:r>
              <a:rPr lang="hu-HU" sz="2800" b="0" strike="noStrike" spc="-1" dirty="0">
                <a:solidFill>
                  <a:srgbClr val="000000"/>
                </a:solidFill>
                <a:latin typeface="Calibri"/>
              </a:rPr>
              <a:t> </a:t>
            </a:r>
            <a:r>
              <a:rPr lang="hu-HU" sz="2800" b="0" strike="noStrike" spc="-1" dirty="0" err="1">
                <a:solidFill>
                  <a:srgbClr val="000000"/>
                </a:solidFill>
                <a:latin typeface="Calibri"/>
              </a:rPr>
              <a:t>should</a:t>
            </a:r>
            <a:r>
              <a:rPr lang="hu-HU" sz="2800" b="0" strike="noStrike" spc="-1" dirty="0">
                <a:solidFill>
                  <a:srgbClr val="000000"/>
                </a:solidFill>
                <a:latin typeface="Calibri"/>
              </a:rPr>
              <a:t> </a:t>
            </a:r>
            <a:r>
              <a:rPr lang="hu-HU" sz="2800" b="0" strike="noStrike" spc="-1" dirty="0" err="1">
                <a:solidFill>
                  <a:srgbClr val="000000"/>
                </a:solidFill>
                <a:latin typeface="Calibri"/>
              </a:rPr>
              <a:t>run</a:t>
            </a:r>
            <a:r>
              <a:rPr lang="hu-HU" sz="2800" b="0" strike="noStrike" spc="-1" dirty="0">
                <a:solidFill>
                  <a:srgbClr val="000000"/>
                </a:solidFill>
                <a:latin typeface="Calibri"/>
              </a:rPr>
              <a:t> in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order</a:t>
            </a:r>
            <a:r>
              <a:rPr lang="hu-HU" sz="2800" b="0" strike="noStrike" spc="-1" dirty="0">
                <a:solidFill>
                  <a:srgbClr val="000000"/>
                </a:solidFill>
                <a:latin typeface="Calibri"/>
              </a:rPr>
              <a:t> fixed in </a:t>
            </a:r>
            <a:r>
              <a:rPr lang="hu-HU" sz="2800" b="0" strike="noStrike" spc="-1" dirty="0" err="1">
                <a:solidFill>
                  <a:srgbClr val="000000"/>
                </a:solidFill>
                <a:latin typeface="Calibri"/>
              </a:rPr>
              <a:t>the</a:t>
            </a:r>
            <a:r>
              <a:rPr lang="hu-HU" sz="2800" b="0" strike="noStrike" spc="-1" dirty="0">
                <a:solidFill>
                  <a:srgbClr val="000000"/>
                </a:solidFill>
                <a:latin typeface="Calibri"/>
              </a:rPr>
              <a:t> FROM </a:t>
            </a:r>
            <a:r>
              <a:rPr lang="hu-HU" sz="2800" b="0" strike="noStrike" spc="-1" dirty="0" err="1">
                <a:solidFill>
                  <a:srgbClr val="000000"/>
                </a:solidFill>
                <a:latin typeface="Calibri"/>
              </a:rPr>
              <a:t>clause</a:t>
            </a:r>
            <a:r>
              <a:rPr lang="hu-HU" sz="2800" b="0" strike="noStrike" spc="-1" dirty="0">
                <a:solidFill>
                  <a:srgbClr val="000000"/>
                </a:solidFill>
                <a:latin typeface="Calibri"/>
              </a:rPr>
              <a:t> (no </a:t>
            </a:r>
            <a:r>
              <a:rPr lang="hu-HU" sz="2800" b="0" strike="noStrike" spc="-1" dirty="0" err="1">
                <a:solidFill>
                  <a:srgbClr val="000000"/>
                </a:solidFill>
                <a:latin typeface="Calibri"/>
              </a:rPr>
              <a:t>parameter</a:t>
            </a:r>
            <a:r>
              <a:rPr lang="hu-HU" sz="2800" b="0" strike="noStrike" spc="-1" dirty="0">
                <a:solidFill>
                  <a:srgbClr val="000000"/>
                </a:solidFill>
                <a:latin typeface="Calibri"/>
              </a:rPr>
              <a:t>!)</a:t>
            </a: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LEADING</a:t>
            </a:r>
            <a:r>
              <a:rPr lang="hu-HU" sz="2800" b="0" strike="noStrike" spc="-1" dirty="0">
                <a:solidFill>
                  <a:srgbClr val="000000"/>
                </a:solidFill>
                <a:latin typeface="Calibri"/>
              </a:rPr>
              <a:t> </a:t>
            </a:r>
            <a:r>
              <a:rPr dirty="0"/>
              <a:t/>
            </a:r>
            <a:br>
              <a:rPr dirty="0"/>
            </a:br>
            <a:r>
              <a:rPr lang="hu-HU" sz="2800" b="0" strike="noStrike" spc="-1" dirty="0" err="1">
                <a:solidFill>
                  <a:srgbClr val="000000"/>
                </a:solidFill>
                <a:latin typeface="Calibri"/>
              </a:rPr>
              <a:t>Which</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should</a:t>
            </a:r>
            <a:r>
              <a:rPr lang="hu-HU" sz="2800" b="0" strike="noStrike" spc="-1" dirty="0">
                <a:solidFill>
                  <a:srgbClr val="000000"/>
                </a:solidFill>
                <a:latin typeface="Calibri"/>
              </a:rPr>
              <a:t> stand </a:t>
            </a:r>
            <a:r>
              <a:rPr lang="hu-HU" sz="2800" b="0" strike="noStrike" spc="-1" dirty="0" err="1">
                <a:solidFill>
                  <a:srgbClr val="000000"/>
                </a:solidFill>
                <a:latin typeface="Calibri"/>
              </a:rPr>
              <a:t>at</a:t>
            </a:r>
            <a:r>
              <a:rPr lang="hu-HU" sz="2800" b="0" strike="noStrike" spc="-1" dirty="0">
                <a:solidFill>
                  <a:srgbClr val="000000"/>
                </a:solidFill>
                <a:latin typeface="Calibri"/>
              </a:rPr>
              <a:t> </a:t>
            </a:r>
            <a:r>
              <a:rPr lang="hu-HU" sz="2800" b="0" strike="noStrike" spc="-1" dirty="0" err="1">
                <a:solidFill>
                  <a:srgbClr val="000000"/>
                </a:solidFill>
                <a:latin typeface="Calibri"/>
              </a:rPr>
              <a:t>first</a:t>
            </a:r>
            <a:r>
              <a:rPr lang="hu-HU" sz="2800" b="0" strike="noStrike" spc="-1" dirty="0">
                <a:solidFill>
                  <a:srgbClr val="000000"/>
                </a:solidFill>
                <a:latin typeface="Calibri"/>
              </a:rPr>
              <a:t> in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join</a:t>
            </a:r>
            <a:r>
              <a:rPr lang="hu-HU" sz="2800" b="0" strike="noStrike" spc="-1" dirty="0">
                <a:solidFill>
                  <a:srgbClr val="000000"/>
                </a:solidFill>
                <a:latin typeface="Calibri"/>
              </a:rPr>
              <a:t>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table</a:t>
            </a:r>
            <a:r>
              <a:rPr lang="hu-HU" sz="2800" b="0" strike="noStrike" spc="-1" dirty="0">
                <a:solidFill>
                  <a:srgbClr val="000000"/>
                </a:solidFill>
                <a:latin typeface="Calibri"/>
              </a:rPr>
              <a:t> </a:t>
            </a:r>
            <a:r>
              <a:rPr lang="hu-HU" sz="2800" b="0" strike="noStrike" spc="-1" dirty="0" err="1">
                <a:solidFill>
                  <a:srgbClr val="000000"/>
                </a:solidFill>
                <a:latin typeface="Calibri"/>
              </a:rPr>
              <a:t>order</a:t>
            </a:r>
            <a:r>
              <a:rPr lang="hu-HU" sz="2800" b="0" strike="noStrike" spc="-1" dirty="0">
                <a:solidFill>
                  <a:srgbClr val="000000"/>
                </a:solidFill>
                <a:latin typeface="Calibri"/>
              </a:rPr>
              <a:t> </a:t>
            </a:r>
            <a:r>
              <a:rPr lang="hu-HU" sz="2800" b="0" strike="noStrike" spc="-1" dirty="0" err="1">
                <a:solidFill>
                  <a:srgbClr val="000000"/>
                </a:solidFill>
                <a:latin typeface="Calibri"/>
              </a:rPr>
              <a:t>can</a:t>
            </a:r>
            <a:r>
              <a:rPr lang="hu-HU" sz="2800" b="0" strike="noStrike" spc="-1" dirty="0">
                <a:solidFill>
                  <a:srgbClr val="000000"/>
                </a:solidFill>
                <a:latin typeface="Calibri"/>
              </a:rPr>
              <a:t> stand </a:t>
            </a:r>
            <a:r>
              <a:rPr lang="hu-HU" sz="2800" b="0" strike="noStrike" spc="-1" dirty="0" err="1">
                <a:solidFill>
                  <a:srgbClr val="000000"/>
                </a:solidFill>
                <a:latin typeface="Calibri"/>
              </a:rPr>
              <a:t>as</a:t>
            </a:r>
            <a:r>
              <a:rPr lang="hu-HU" sz="2800" b="0" strike="noStrike" spc="-1" dirty="0">
                <a:solidFill>
                  <a:srgbClr val="000000"/>
                </a:solidFill>
                <a:latin typeface="Calibri"/>
              </a:rPr>
              <a:t> </a:t>
            </a:r>
            <a:r>
              <a:rPr lang="hu-HU" sz="2800" b="0" strike="noStrike" spc="-1" dirty="0" err="1">
                <a:solidFill>
                  <a:srgbClr val="000000"/>
                </a:solidFill>
                <a:latin typeface="Calibri"/>
              </a:rPr>
              <a:t>the</a:t>
            </a:r>
            <a:r>
              <a:rPr lang="hu-HU" sz="2800" b="0" strike="noStrike" spc="-1" dirty="0">
                <a:solidFill>
                  <a:srgbClr val="000000"/>
                </a:solidFill>
                <a:latin typeface="Calibri"/>
              </a:rPr>
              <a:t> </a:t>
            </a:r>
            <a:r>
              <a:rPr lang="hu-HU" sz="2800" b="0" strike="noStrike" spc="-1" dirty="0" err="1">
                <a:solidFill>
                  <a:srgbClr val="000000"/>
                </a:solidFill>
                <a:latin typeface="Calibri"/>
              </a:rPr>
              <a:t>parameter</a:t>
            </a:r>
            <a:r>
              <a:rPr lang="hu-HU" sz="2800" b="0" strike="noStrike" spc="-1" dirty="0">
                <a:solidFill>
                  <a:srgbClr val="000000"/>
                </a:solidFill>
                <a:latin typeface="Calibri"/>
              </a:rPr>
              <a:t> of </a:t>
            </a:r>
            <a:r>
              <a:rPr lang="hu-HU" sz="2800" b="0" strike="noStrike" spc="-1" dirty="0" err="1">
                <a:solidFill>
                  <a:srgbClr val="000000"/>
                </a:solidFill>
                <a:latin typeface="Calibri"/>
              </a:rPr>
              <a:t>the</a:t>
            </a:r>
            <a:r>
              <a:rPr lang="hu-HU" sz="2800" b="0" strike="noStrike" spc="-1" dirty="0">
                <a:solidFill>
                  <a:srgbClr val="000000"/>
                </a:solidFill>
                <a:latin typeface="Calibri"/>
              </a:rPr>
              <a:t> hint)</a:t>
            </a:r>
          </a:p>
          <a:p>
            <a:pPr marL="685800" lvl="1" indent="-228240">
              <a:lnSpc>
                <a:spcPct val="90000"/>
              </a:lnSpc>
              <a:spcBef>
                <a:spcPts val="499"/>
              </a:spcBef>
              <a:buClr>
                <a:srgbClr val="000000"/>
              </a:buClr>
              <a:buFont typeface="Arial"/>
              <a:buChar char="•"/>
            </a:pPr>
            <a:r>
              <a:rPr lang="hu-HU" sz="2400" b="0" strike="noStrike" spc="-1" dirty="0" err="1">
                <a:solidFill>
                  <a:srgbClr val="000000"/>
                </a:solidFill>
                <a:latin typeface="Calibri"/>
              </a:rPr>
              <a:t>If</a:t>
            </a:r>
            <a:r>
              <a:rPr lang="hu-HU" sz="2400" b="0" strike="noStrike" spc="-1" dirty="0">
                <a:solidFill>
                  <a:srgbClr val="000000"/>
                </a:solidFill>
                <a:latin typeface="Calibri"/>
              </a:rPr>
              <a:t> </a:t>
            </a:r>
            <a:r>
              <a:rPr lang="hu-HU" sz="2400" b="0" strike="noStrike" spc="-1" dirty="0" err="1">
                <a:solidFill>
                  <a:srgbClr val="000000"/>
                </a:solidFill>
                <a:latin typeface="Calibri"/>
              </a:rPr>
              <a:t>both</a:t>
            </a:r>
            <a:r>
              <a:rPr lang="hu-HU" sz="2400" b="0" strike="noStrike" spc="-1" dirty="0">
                <a:solidFill>
                  <a:srgbClr val="000000"/>
                </a:solidFill>
                <a:latin typeface="Calibri"/>
              </a:rPr>
              <a:t> </a:t>
            </a:r>
            <a:r>
              <a:rPr lang="hu-HU" sz="2400" b="0" strike="noStrike" spc="-1" dirty="0" err="1">
                <a:solidFill>
                  <a:srgbClr val="000000"/>
                </a:solidFill>
                <a:latin typeface="Calibri"/>
              </a:rPr>
              <a:t>are</a:t>
            </a:r>
            <a:r>
              <a:rPr lang="hu-HU" sz="2400" b="0" strike="noStrike" spc="-1" dirty="0">
                <a:solidFill>
                  <a:srgbClr val="000000"/>
                </a:solidFill>
                <a:latin typeface="Calibri"/>
              </a:rPr>
              <a:t> </a:t>
            </a:r>
            <a:r>
              <a:rPr lang="hu-HU" sz="2400" b="0" strike="noStrike" spc="-1" dirty="0" err="1">
                <a:solidFill>
                  <a:srgbClr val="000000"/>
                </a:solidFill>
                <a:latin typeface="Calibri"/>
              </a:rPr>
              <a:t>used</a:t>
            </a:r>
            <a:r>
              <a:rPr lang="hu-HU" sz="2400" b="0" strike="noStrike" spc="-1" dirty="0">
                <a:solidFill>
                  <a:srgbClr val="000000"/>
                </a:solidFill>
                <a:latin typeface="Calibri"/>
              </a:rPr>
              <a:t>, ORDERED has </a:t>
            </a:r>
            <a:r>
              <a:rPr lang="hu-HU" sz="2400" b="0" strike="noStrike" spc="-1" dirty="0" err="1">
                <a:solidFill>
                  <a:srgbClr val="000000"/>
                </a:solidFill>
                <a:latin typeface="Calibri"/>
              </a:rPr>
              <a:t>higher</a:t>
            </a:r>
            <a:r>
              <a:rPr lang="hu-HU" sz="2400" b="0" strike="noStrike" spc="-1" dirty="0">
                <a:solidFill>
                  <a:srgbClr val="000000"/>
                </a:solidFill>
                <a:latin typeface="Calibri"/>
              </a:rPr>
              <a:t> </a:t>
            </a:r>
            <a:r>
              <a:rPr lang="hu-HU" sz="2400" b="0" strike="noStrike" spc="-1" dirty="0" err="1">
                <a:solidFill>
                  <a:srgbClr val="000000"/>
                </a:solidFill>
                <a:latin typeface="Calibri"/>
              </a:rPr>
              <a:t>precedence</a:t>
            </a:r>
            <a:r>
              <a:rPr lang="hu-HU" sz="2400" b="0" strike="noStrike" spc="-1" dirty="0">
                <a:solidFill>
                  <a:srgbClr val="000000"/>
                </a:solidFill>
                <a:latin typeface="Calibri"/>
              </a:rPr>
              <a:t>.</a:t>
            </a:r>
          </a:p>
          <a:p>
            <a:pPr marL="685800" lvl="1" indent="-228240">
              <a:lnSpc>
                <a:spcPct val="90000"/>
              </a:lnSpc>
              <a:spcBef>
                <a:spcPts val="499"/>
              </a:spcBef>
              <a:buClr>
                <a:srgbClr val="000000"/>
              </a:buClr>
              <a:buFont typeface="Arial"/>
              <a:buChar char="•"/>
            </a:pPr>
            <a:r>
              <a:rPr lang="hu-HU" sz="2400" b="0" strike="noStrike" spc="-1" dirty="0">
                <a:solidFill>
                  <a:srgbClr val="000000"/>
                </a:solidFill>
                <a:latin typeface="Calibri"/>
              </a:rPr>
              <a:t>Oracle </a:t>
            </a:r>
            <a:r>
              <a:rPr lang="hu-HU" sz="2400" b="0" strike="noStrike" spc="-1" dirty="0" err="1">
                <a:solidFill>
                  <a:srgbClr val="000000"/>
                </a:solidFill>
                <a:latin typeface="Calibri"/>
              </a:rPr>
              <a:t>suggests</a:t>
            </a:r>
            <a:r>
              <a:rPr lang="hu-HU" sz="2400" b="0" strike="noStrike" spc="-1" dirty="0">
                <a:solidFill>
                  <a:srgbClr val="000000"/>
                </a:solidFill>
                <a:latin typeface="Calibri"/>
              </a:rPr>
              <a:t> </a:t>
            </a:r>
            <a:r>
              <a:rPr lang="hu-HU" sz="2400" b="0" strike="noStrike" spc="-1" dirty="0" err="1">
                <a:solidFill>
                  <a:srgbClr val="000000"/>
                </a:solidFill>
                <a:latin typeface="Calibri"/>
              </a:rPr>
              <a:t>to</a:t>
            </a:r>
            <a:r>
              <a:rPr lang="hu-HU" sz="2400" b="0" strike="noStrike" spc="-1" dirty="0">
                <a:solidFill>
                  <a:srgbClr val="000000"/>
                </a:solidFill>
                <a:latin typeface="Calibri"/>
              </a:rPr>
              <a:t> </a:t>
            </a:r>
            <a:r>
              <a:rPr lang="hu-HU" sz="2400" b="0" strike="noStrike" spc="-1" dirty="0" err="1">
                <a:solidFill>
                  <a:srgbClr val="000000"/>
                </a:solidFill>
                <a:latin typeface="Calibri"/>
              </a:rPr>
              <a:t>use</a:t>
            </a:r>
            <a:r>
              <a:rPr lang="hu-HU" sz="2400" b="0" strike="noStrike" spc="-1" dirty="0">
                <a:solidFill>
                  <a:srgbClr val="000000"/>
                </a:solidFill>
                <a:latin typeface="Calibri"/>
              </a:rPr>
              <a:t> LEADING, </a:t>
            </a:r>
            <a:r>
              <a:rPr lang="hu-HU" sz="2400" b="0" strike="noStrike" spc="-1" dirty="0" err="1">
                <a:solidFill>
                  <a:srgbClr val="000000"/>
                </a:solidFill>
                <a:latin typeface="Calibri"/>
              </a:rPr>
              <a:t>because</a:t>
            </a:r>
            <a:r>
              <a:rPr lang="hu-HU" sz="2400" b="0" strike="noStrike" spc="-1" dirty="0">
                <a:solidFill>
                  <a:srgbClr val="000000"/>
                </a:solidFill>
                <a:latin typeface="Calibri"/>
              </a:rPr>
              <a:t> it is more </a:t>
            </a:r>
            <a:r>
              <a:rPr lang="hu-HU" sz="2400" b="0" strike="noStrike" spc="-1" dirty="0" err="1">
                <a:solidFill>
                  <a:srgbClr val="000000"/>
                </a:solidFill>
                <a:latin typeface="Calibri"/>
              </a:rPr>
              <a:t>flexible</a:t>
            </a:r>
            <a:r>
              <a:rPr lang="hu-HU" sz="2400" b="0" strike="noStrike" spc="-1" dirty="0">
                <a:solidFill>
                  <a:srgbClr val="000000"/>
                </a:solidFill>
                <a:latin typeface="Calibri"/>
              </a:rPr>
              <a:t>.</a:t>
            </a:r>
          </a:p>
          <a:p>
            <a:endParaRPr lang="hu-HU" sz="2400" b="0" strike="noStrike" spc="-1" dirty="0">
              <a:solidFill>
                <a:srgbClr val="000000"/>
              </a:solidFill>
              <a:latin typeface="Calibri"/>
            </a:endParaRPr>
          </a:p>
          <a:p>
            <a:pPr>
              <a:lnSpc>
                <a:spcPct val="90000"/>
              </a:lnSpc>
              <a:spcBef>
                <a:spcPts val="1001"/>
              </a:spcBef>
            </a:pPr>
            <a:endParaRPr lang="hu-HU" sz="2400" b="0" strike="noStrike" spc="-1" dirty="0">
              <a:solidFill>
                <a:srgbClr val="000000"/>
              </a:solidFill>
              <a:latin typeface="Calibri"/>
            </a:endParaRPr>
          </a:p>
        </p:txBody>
      </p:sp>
      <p:sp>
        <p:nvSpPr>
          <p:cNvPr id="19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9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9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F66F47CB-BC72-4284-9C72-C2448222B769}" type="slidenum">
              <a:rPr lang="hu-HU" sz="1200" b="0" strike="noStrike" spc="-1">
                <a:solidFill>
                  <a:srgbClr val="FFFFFF"/>
                </a:solidFill>
                <a:latin typeface="Calibri"/>
              </a:rPr>
              <a:t>49</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0565330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err="1"/>
              <a:t>Description</a:t>
            </a:r>
            <a:r>
              <a:rPr lang="hu-HU" dirty="0"/>
              <a:t> of indexes</a:t>
            </a:r>
          </a:p>
        </p:txBody>
      </p:sp>
      <p:sp>
        <p:nvSpPr>
          <p:cNvPr id="5" name="Tartalom helye 4"/>
          <p:cNvSpPr>
            <a:spLocks noGrp="1"/>
          </p:cNvSpPr>
          <p:nvPr>
            <p:ph idx="1"/>
          </p:nvPr>
        </p:nvSpPr>
        <p:spPr/>
        <p:txBody>
          <a:bodyPr/>
          <a:lstStyle/>
          <a:p>
            <a:r>
              <a:rPr lang="en-US" dirty="0"/>
              <a:t>To understand the execution plan, </a:t>
            </a:r>
            <a:r>
              <a:rPr lang="hu-HU" dirty="0" err="1"/>
              <a:t>we</a:t>
            </a:r>
            <a:r>
              <a:rPr lang="en-US" dirty="0"/>
              <a:t> need to know what indexes exist for the tables.</a:t>
            </a:r>
            <a:endParaRPr lang="hu-HU" dirty="0"/>
          </a:p>
          <a:p>
            <a:r>
              <a:rPr lang="hu-HU" dirty="0" err="1"/>
              <a:t>Query</a:t>
            </a:r>
            <a:r>
              <a:rPr lang="hu-HU" dirty="0"/>
              <a:t> </a:t>
            </a:r>
            <a:r>
              <a:rPr lang="hu-HU" dirty="0" err="1"/>
              <a:t>the</a:t>
            </a:r>
            <a:r>
              <a:rPr lang="hu-HU" dirty="0"/>
              <a:t> </a:t>
            </a:r>
            <a:r>
              <a:rPr lang="hu-HU" dirty="0" err="1"/>
              <a:t>data</a:t>
            </a:r>
            <a:r>
              <a:rPr lang="hu-HU" dirty="0"/>
              <a:t> </a:t>
            </a:r>
            <a:r>
              <a:rPr lang="hu-HU" dirty="0" err="1"/>
              <a:t>dictionary</a:t>
            </a:r>
            <a:r>
              <a:rPr lang="hu-HU" dirty="0"/>
              <a:t>:</a:t>
            </a:r>
          </a:p>
          <a:p>
            <a:pPr lvl="1"/>
            <a:r>
              <a:rPr lang="hu-HU" dirty="0" err="1"/>
              <a:t>user_indexes</a:t>
            </a:r>
            <a:endParaRPr lang="hu-HU" dirty="0"/>
          </a:p>
          <a:p>
            <a:pPr lvl="1"/>
            <a:r>
              <a:rPr lang="hu-HU" dirty="0" err="1"/>
              <a:t>user</a:t>
            </a:r>
            <a:r>
              <a:rPr lang="hu-HU" dirty="0"/>
              <a:t>_ind_</a:t>
            </a:r>
            <a:r>
              <a:rPr lang="hu-HU" dirty="0" err="1"/>
              <a:t>columns</a:t>
            </a:r>
            <a:endParaRPr lang="hu-HU" dirty="0"/>
          </a:p>
          <a:p>
            <a:pPr lvl="1"/>
            <a:endParaRPr lang="hu-HU" dirty="0"/>
          </a:p>
          <a:p>
            <a:pPr marL="0" indent="0">
              <a:buNone/>
            </a:pPr>
            <a:r>
              <a:rPr lang="hu-HU" sz="2400" dirty="0">
                <a:latin typeface="Consolas" panose="020B0609020204030204" pitchFamily="49" charset="0"/>
                <a:cs typeface="Consolas" panose="020B0609020204030204" pitchFamily="49" charset="0"/>
              </a:rPr>
              <a:t>SELECT </a:t>
            </a:r>
            <a:r>
              <a:rPr lang="hu-HU" sz="2400" dirty="0" err="1">
                <a:latin typeface="Consolas" panose="020B0609020204030204" pitchFamily="49" charset="0"/>
                <a:cs typeface="Consolas" panose="020B0609020204030204" pitchFamily="49" charset="0"/>
              </a:rPr>
              <a:t>user_indexes.table_name</a:t>
            </a:r>
            <a:r>
              <a:rPr lang="hu-HU" sz="2400" dirty="0">
                <a:latin typeface="Consolas" panose="020B0609020204030204" pitchFamily="49" charset="0"/>
                <a:cs typeface="Consolas" panose="020B0609020204030204" pitchFamily="49" charset="0"/>
              </a:rPr>
              <a:t>, </a:t>
            </a:r>
            <a:r>
              <a:rPr lang="hu-HU" sz="2400" dirty="0" err="1">
                <a:latin typeface="Consolas" panose="020B0609020204030204" pitchFamily="49" charset="0"/>
                <a:cs typeface="Consolas" panose="020B0609020204030204" pitchFamily="49" charset="0"/>
              </a:rPr>
              <a:t>index_name</a:t>
            </a:r>
            <a:r>
              <a:rPr lang="hu-HU" sz="2400" dirty="0">
                <a:latin typeface="Consolas" panose="020B0609020204030204" pitchFamily="49" charset="0"/>
                <a:cs typeface="Consolas" panose="020B0609020204030204" pitchFamily="49" charset="0"/>
              </a:rPr>
              <a:t>,</a:t>
            </a:r>
          </a:p>
          <a:p>
            <a:pPr marL="0" indent="0">
              <a:buNone/>
            </a:pPr>
            <a:r>
              <a:rPr lang="hu-HU" sz="2400" dirty="0" err="1">
                <a:latin typeface="Consolas" panose="020B0609020204030204" pitchFamily="49" charset="0"/>
                <a:cs typeface="Consolas" panose="020B0609020204030204" pitchFamily="49" charset="0"/>
              </a:rPr>
              <a:t>column</a:t>
            </a:r>
            <a:r>
              <a:rPr lang="hu-HU" sz="2400" dirty="0">
                <a:latin typeface="Consolas" panose="020B0609020204030204" pitchFamily="49" charset="0"/>
                <a:cs typeface="Consolas" panose="020B0609020204030204" pitchFamily="49" charset="0"/>
              </a:rPr>
              <a:t>_</a:t>
            </a:r>
            <a:r>
              <a:rPr lang="hu-HU" sz="2400" dirty="0" err="1">
                <a:latin typeface="Consolas" panose="020B0609020204030204" pitchFamily="49" charset="0"/>
                <a:cs typeface="Consolas" panose="020B0609020204030204" pitchFamily="49" charset="0"/>
              </a:rPr>
              <a:t>name</a:t>
            </a:r>
            <a:r>
              <a:rPr lang="hu-HU" sz="2400" dirty="0">
                <a:latin typeface="Consolas" panose="020B0609020204030204" pitchFamily="49" charset="0"/>
                <a:cs typeface="Consolas" panose="020B0609020204030204" pitchFamily="49" charset="0"/>
              </a:rPr>
              <a:t>, </a:t>
            </a:r>
            <a:r>
              <a:rPr lang="hu-HU" sz="2400" dirty="0" err="1">
                <a:latin typeface="Consolas" panose="020B0609020204030204" pitchFamily="49" charset="0"/>
                <a:cs typeface="Consolas" panose="020B0609020204030204" pitchFamily="49" charset="0"/>
              </a:rPr>
              <a:t>column</a:t>
            </a:r>
            <a:r>
              <a:rPr lang="hu-HU" sz="2400" dirty="0">
                <a:latin typeface="Consolas" panose="020B0609020204030204" pitchFamily="49" charset="0"/>
                <a:cs typeface="Consolas" panose="020B0609020204030204" pitchFamily="49" charset="0"/>
              </a:rPr>
              <a:t>_</a:t>
            </a:r>
            <a:r>
              <a:rPr lang="hu-HU" sz="2400" dirty="0" err="1">
                <a:latin typeface="Consolas" panose="020B0609020204030204" pitchFamily="49" charset="0"/>
                <a:cs typeface="Consolas" panose="020B0609020204030204" pitchFamily="49" charset="0"/>
              </a:rPr>
              <a:t>position</a:t>
            </a:r>
            <a:r>
              <a:rPr lang="hu-HU" sz="2400" dirty="0">
                <a:latin typeface="Consolas" panose="020B0609020204030204" pitchFamily="49" charset="0"/>
                <a:cs typeface="Consolas" panose="020B0609020204030204" pitchFamily="49" charset="0"/>
              </a:rPr>
              <a:t>, </a:t>
            </a:r>
            <a:r>
              <a:rPr lang="hu-HU" sz="2400" dirty="0" err="1">
                <a:latin typeface="Consolas" panose="020B0609020204030204" pitchFamily="49" charset="0"/>
                <a:cs typeface="Consolas" panose="020B0609020204030204" pitchFamily="49" charset="0"/>
              </a:rPr>
              <a:t>uniqueness</a:t>
            </a:r>
            <a:endParaRPr lang="hu-HU" sz="2400" dirty="0">
              <a:latin typeface="Consolas" panose="020B0609020204030204" pitchFamily="49" charset="0"/>
              <a:cs typeface="Consolas" panose="020B0609020204030204" pitchFamily="49" charset="0"/>
            </a:endParaRPr>
          </a:p>
          <a:p>
            <a:pPr marL="0" indent="0">
              <a:buNone/>
            </a:pPr>
            <a:r>
              <a:rPr lang="hu-HU" sz="2400" dirty="0">
                <a:latin typeface="Consolas" panose="020B0609020204030204" pitchFamily="49" charset="0"/>
                <a:cs typeface="Consolas" panose="020B0609020204030204" pitchFamily="49" charset="0"/>
              </a:rPr>
              <a:t>FROM </a:t>
            </a:r>
            <a:r>
              <a:rPr lang="hu-HU" sz="2400" dirty="0" err="1">
                <a:latin typeface="Consolas" panose="020B0609020204030204" pitchFamily="49" charset="0"/>
                <a:cs typeface="Consolas" panose="020B0609020204030204" pitchFamily="49" charset="0"/>
              </a:rPr>
              <a:t>user</a:t>
            </a:r>
            <a:r>
              <a:rPr lang="hu-HU" sz="2400" dirty="0">
                <a:latin typeface="Consolas" panose="020B0609020204030204" pitchFamily="49" charset="0"/>
                <a:cs typeface="Consolas" panose="020B0609020204030204" pitchFamily="49" charset="0"/>
              </a:rPr>
              <a:t>_indexes </a:t>
            </a:r>
          </a:p>
          <a:p>
            <a:pPr marL="0" indent="0">
              <a:buNone/>
            </a:pPr>
            <a:r>
              <a:rPr lang="hu-HU" sz="2400" dirty="0">
                <a:latin typeface="Consolas" panose="020B0609020204030204" pitchFamily="49" charset="0"/>
                <a:cs typeface="Consolas" panose="020B0609020204030204" pitchFamily="49" charset="0"/>
              </a:rPr>
              <a:t>INNER JOIN </a:t>
            </a:r>
            <a:r>
              <a:rPr lang="hu-HU" sz="2400" dirty="0" err="1">
                <a:latin typeface="Consolas" panose="020B0609020204030204" pitchFamily="49" charset="0"/>
                <a:cs typeface="Consolas" panose="020B0609020204030204" pitchFamily="49" charset="0"/>
              </a:rPr>
              <a:t>user</a:t>
            </a:r>
            <a:r>
              <a:rPr lang="hu-HU" sz="2400" dirty="0">
                <a:latin typeface="Consolas" panose="020B0609020204030204" pitchFamily="49" charset="0"/>
                <a:cs typeface="Consolas" panose="020B0609020204030204" pitchFamily="49" charset="0"/>
              </a:rPr>
              <a:t>_ind_</a:t>
            </a:r>
            <a:r>
              <a:rPr lang="hu-HU" sz="2400" dirty="0" err="1">
                <a:latin typeface="Consolas" panose="020B0609020204030204" pitchFamily="49" charset="0"/>
                <a:cs typeface="Consolas" panose="020B0609020204030204" pitchFamily="49" charset="0"/>
              </a:rPr>
              <a:t>columns</a:t>
            </a:r>
            <a:r>
              <a:rPr lang="hu-HU" sz="2400" dirty="0">
                <a:latin typeface="Consolas" panose="020B0609020204030204" pitchFamily="49" charset="0"/>
                <a:cs typeface="Consolas" panose="020B0609020204030204" pitchFamily="49" charset="0"/>
              </a:rPr>
              <a:t> USING (index_</a:t>
            </a:r>
            <a:r>
              <a:rPr lang="hu-HU" sz="2400" dirty="0" err="1">
                <a:latin typeface="Consolas" panose="020B0609020204030204" pitchFamily="49" charset="0"/>
                <a:cs typeface="Consolas" panose="020B0609020204030204" pitchFamily="49" charset="0"/>
              </a:rPr>
              <a:t>name</a:t>
            </a:r>
            <a:r>
              <a:rPr lang="hu-HU" sz="2400" dirty="0">
                <a:latin typeface="Consolas" panose="020B0609020204030204" pitchFamily="49" charset="0"/>
                <a:cs typeface="Consolas" panose="020B0609020204030204" pitchFamily="49" charset="0"/>
              </a:rPr>
              <a:t>)</a:t>
            </a:r>
          </a:p>
          <a:p>
            <a:pPr marL="0" indent="0">
              <a:buNone/>
            </a:pPr>
            <a:r>
              <a:rPr lang="hu-HU" sz="2400" dirty="0">
                <a:latin typeface="Consolas" panose="020B0609020204030204" pitchFamily="49" charset="0"/>
                <a:cs typeface="Consolas" panose="020B0609020204030204" pitchFamily="49" charset="0"/>
              </a:rPr>
              <a:t>ORDER BY 1, 2, 4;</a:t>
            </a:r>
          </a:p>
        </p:txBody>
      </p:sp>
      <p:sp>
        <p:nvSpPr>
          <p:cNvPr id="6" name="Dátum helye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7" name="Élőláb helye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693714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a:solidFill>
                  <a:srgbClr val="FFFFFF"/>
                </a:solidFill>
                <a:latin typeface="Calibri Light"/>
              </a:rPr>
              <a:t>The most </a:t>
            </a:r>
            <a:r>
              <a:rPr lang="hu-HU" sz="3200" spc="-1" dirty="0" err="1">
                <a:solidFill>
                  <a:srgbClr val="FFFFFF"/>
                </a:solidFill>
                <a:latin typeface="Calibri Light"/>
              </a:rPr>
              <a:t>popular</a:t>
            </a:r>
            <a:r>
              <a:rPr lang="hu-HU" sz="3200" spc="-1" dirty="0">
                <a:solidFill>
                  <a:srgbClr val="FFFFFF"/>
                </a:solidFill>
                <a:latin typeface="Calibri Light"/>
              </a:rPr>
              <a:t> hints</a:t>
            </a:r>
            <a:endParaRPr lang="hu-HU" sz="3200" spc="-1" dirty="0">
              <a:solidFill>
                <a:srgbClr val="000000"/>
              </a:solidFill>
            </a:endParaRPr>
          </a:p>
        </p:txBody>
      </p:sp>
      <p:sp>
        <p:nvSpPr>
          <p:cNvPr id="201" name="TextShape 2"/>
          <p:cNvSpPr txBox="1"/>
          <p:nvPr/>
        </p:nvSpPr>
        <p:spPr>
          <a:xfrm>
            <a:off x="-252536" y="501435"/>
            <a:ext cx="8711640" cy="570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FIRST_ROWS</a:t>
            </a:r>
            <a:r>
              <a:rPr lang="hu-HU" sz="2800" b="0" strike="noStrike" spc="-1" dirty="0">
                <a:solidFill>
                  <a:srgbClr val="000000"/>
                </a:solidFill>
                <a:latin typeface="Calibri"/>
              </a:rPr>
              <a:t> </a:t>
            </a:r>
            <a:r>
              <a:rPr dirty="0"/>
              <a:t/>
            </a:r>
            <a:br>
              <a:rPr dirty="0"/>
            </a:br>
            <a:r>
              <a:rPr lang="en-US" sz="2800" spc="-1" dirty="0">
                <a:solidFill>
                  <a:srgbClr val="000000"/>
                </a:solidFill>
              </a:rPr>
              <a:t> optimizes for response time: generate</a:t>
            </a:r>
            <a:r>
              <a:rPr lang="hu-HU" sz="2800" spc="-1" dirty="0">
                <a:solidFill>
                  <a:srgbClr val="000000"/>
                </a:solidFill>
              </a:rPr>
              <a:t>s</a:t>
            </a:r>
            <a:r>
              <a:rPr lang="en-US" sz="2800" spc="-1" dirty="0">
                <a:solidFill>
                  <a:srgbClr val="000000"/>
                </a:solidFill>
              </a:rPr>
              <a:t> the first n lines as fast as possible</a:t>
            </a:r>
            <a:endParaRPr lang="hu-HU"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ALL_ROWS</a:t>
            </a:r>
            <a:r>
              <a:rPr lang="hu-HU" sz="2800" b="0" strike="noStrike" spc="-1" dirty="0">
                <a:solidFill>
                  <a:srgbClr val="000000"/>
                </a:solidFill>
                <a:latin typeface="Calibri"/>
              </a:rPr>
              <a:t> </a:t>
            </a:r>
            <a:r>
              <a:rPr dirty="0"/>
              <a:t/>
            </a:r>
            <a:br>
              <a:rPr dirty="0"/>
            </a:br>
            <a:r>
              <a:rPr lang="en-US" sz="2800" spc="-1" dirty="0">
                <a:solidFill>
                  <a:srgbClr val="000000"/>
                </a:solidFill>
              </a:rPr>
              <a:t>optimizes for resource usage: overall low cost</a:t>
            </a:r>
            <a:endParaRPr lang="hu-HU" sz="2800" spc="-1" dirty="0">
              <a:solidFill>
                <a:srgbClr val="000000"/>
              </a:solidFill>
            </a:endParaRPr>
          </a:p>
          <a:p>
            <a:pPr marL="228600" indent="-228240">
              <a:lnSpc>
                <a:spcPct val="90000"/>
              </a:lnSpc>
              <a:spcBef>
                <a:spcPts val="1001"/>
              </a:spcBef>
              <a:buClr>
                <a:srgbClr val="000000"/>
              </a:buClr>
              <a:buFont typeface="Arial"/>
              <a:buChar char="•"/>
            </a:pPr>
            <a:r>
              <a:rPr lang="hu-HU" sz="2800" b="1" strike="noStrike" spc="-1" dirty="0">
                <a:solidFill>
                  <a:srgbClr val="000000"/>
                </a:solidFill>
                <a:latin typeface="Calibri"/>
              </a:rPr>
              <a:t>UNNEST</a:t>
            </a:r>
            <a:r>
              <a:rPr lang="hu-HU" sz="2800" b="0" strike="noStrike" spc="-1" dirty="0">
                <a:solidFill>
                  <a:srgbClr val="000000"/>
                </a:solidFill>
                <a:latin typeface="Calibri"/>
              </a:rPr>
              <a:t> </a:t>
            </a:r>
            <a:r>
              <a:rPr dirty="0"/>
              <a:t/>
            </a:r>
            <a:br>
              <a:rPr dirty="0"/>
            </a:br>
            <a:r>
              <a:rPr lang="en-US" sz="2800" spc="-1" dirty="0">
                <a:solidFill>
                  <a:srgbClr val="000000"/>
                </a:solidFill>
              </a:rPr>
              <a:t>will "fetch" the subquery into the query that contains it, and the CBO will select access paths and join methods accordingly</a:t>
            </a:r>
            <a:endParaRPr lang="hu-HU" sz="2800" b="0" strike="noStrike" spc="-1" dirty="0">
              <a:solidFill>
                <a:srgbClr val="000000"/>
              </a:solidFill>
              <a:latin typeface="Calibri"/>
            </a:endParaRPr>
          </a:p>
        </p:txBody>
      </p:sp>
      <p:sp>
        <p:nvSpPr>
          <p:cNvPr id="20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0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0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48C1F5E4-5E9F-475E-A725-4E66443BA319}" type="slidenum">
              <a:rPr lang="hu-HU" sz="1200" b="0" strike="noStrike" spc="-1">
                <a:solidFill>
                  <a:srgbClr val="FFFFFF"/>
                </a:solidFill>
                <a:latin typeface="Calibri"/>
              </a:rPr>
              <a:t>50</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14982700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Statistics</a:t>
            </a:r>
            <a:endParaRPr lang="hu-HU" sz="3200" b="0" strike="noStrike" spc="-1" dirty="0">
              <a:solidFill>
                <a:srgbClr val="000000"/>
              </a:solidFill>
              <a:latin typeface="Calibri"/>
            </a:endParaRPr>
          </a:p>
        </p:txBody>
      </p:sp>
      <p:sp>
        <p:nvSpPr>
          <p:cNvPr id="166" name="TextShape 2"/>
          <p:cNvSpPr txBox="1"/>
          <p:nvPr/>
        </p:nvSpPr>
        <p:spPr>
          <a:xfrm>
            <a:off x="216000" y="720000"/>
            <a:ext cx="8711640" cy="570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spc="-1" dirty="0">
                <a:solidFill>
                  <a:srgbClr val="000000"/>
                </a:solidFill>
              </a:rPr>
              <a:t>About tables (</a:t>
            </a:r>
            <a:r>
              <a:rPr lang="en-US" sz="2800" spc="-1" dirty="0" err="1">
                <a:solidFill>
                  <a:srgbClr val="000000"/>
                </a:solidFill>
              </a:rPr>
              <a:t>eg</a:t>
            </a:r>
            <a:r>
              <a:rPr lang="en-US" sz="2800" spc="-1" dirty="0">
                <a:solidFill>
                  <a:srgbClr val="000000"/>
                </a:solidFill>
              </a:rPr>
              <a:t> number of rows, number of blocks, etc.)</a:t>
            </a:r>
          </a:p>
          <a:p>
            <a:pPr marL="228600" indent="-228240">
              <a:lnSpc>
                <a:spcPct val="90000"/>
              </a:lnSpc>
              <a:spcBef>
                <a:spcPts val="1001"/>
              </a:spcBef>
              <a:buClr>
                <a:srgbClr val="000000"/>
              </a:buClr>
              <a:buFont typeface="Arial"/>
              <a:buChar char="•"/>
            </a:pPr>
            <a:r>
              <a:rPr lang="en-US" sz="2800" spc="-1" dirty="0">
                <a:solidFill>
                  <a:srgbClr val="000000"/>
                </a:solidFill>
              </a:rPr>
              <a:t>About columns (</a:t>
            </a:r>
            <a:r>
              <a:rPr lang="en-US" sz="2800" spc="-1" dirty="0" err="1">
                <a:solidFill>
                  <a:srgbClr val="000000"/>
                </a:solidFill>
              </a:rPr>
              <a:t>eg</a:t>
            </a:r>
            <a:r>
              <a:rPr lang="en-US" sz="2800" spc="-1" dirty="0">
                <a:solidFill>
                  <a:srgbClr val="000000"/>
                </a:solidFill>
              </a:rPr>
              <a:t> number of different values (NDV) in a column, number of NULLs, data distribution, etc.)</a:t>
            </a:r>
          </a:p>
          <a:p>
            <a:pPr marL="228600" indent="-228240">
              <a:lnSpc>
                <a:spcPct val="90000"/>
              </a:lnSpc>
              <a:spcBef>
                <a:spcPts val="1001"/>
              </a:spcBef>
              <a:buClr>
                <a:srgbClr val="000000"/>
              </a:buClr>
              <a:buFont typeface="Arial"/>
              <a:buChar char="•"/>
            </a:pPr>
            <a:r>
              <a:rPr lang="en-US" sz="2800" spc="-1" dirty="0">
                <a:solidFill>
                  <a:srgbClr val="000000"/>
                </a:solidFill>
              </a:rPr>
              <a:t>About indexes (number of leaf blocks, tree height, etc.)</a:t>
            </a:r>
          </a:p>
          <a:p>
            <a:pPr marL="228600" indent="-228240">
              <a:lnSpc>
                <a:spcPct val="90000"/>
              </a:lnSpc>
              <a:spcBef>
                <a:spcPts val="1001"/>
              </a:spcBef>
              <a:buClr>
                <a:srgbClr val="000000"/>
              </a:buClr>
              <a:buFont typeface="Arial"/>
              <a:buChar char="•"/>
            </a:pPr>
            <a:r>
              <a:rPr lang="en-US" sz="2800" spc="-1" dirty="0">
                <a:solidFill>
                  <a:srgbClr val="000000"/>
                </a:solidFill>
              </a:rPr>
              <a:t>About the system (I / O, CPU performance and utilization)</a:t>
            </a:r>
            <a:endParaRPr lang="hu-HU" sz="2800" b="0" strike="noStrike" spc="-1" dirty="0">
              <a:solidFill>
                <a:srgbClr val="000000"/>
              </a:solidFill>
              <a:latin typeface="Calibri"/>
            </a:endParaRPr>
          </a:p>
        </p:txBody>
      </p:sp>
      <p:sp>
        <p:nvSpPr>
          <p:cNvPr id="16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16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16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51F9C523-3B26-408D-9176-1CA9091A0294}" type="slidenum">
              <a:rPr lang="hu-HU" sz="1200" b="0" strike="noStrike" spc="-1">
                <a:solidFill>
                  <a:srgbClr val="FFFFFF"/>
                </a:solidFill>
                <a:latin typeface="Calibri"/>
              </a:rPr>
              <a:t>51</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7640655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Histograms</a:t>
            </a:r>
            <a:endParaRPr kumimoji="0" lang="hu-HU" sz="3200" b="0" i="0" u="none" strike="noStrike" kern="1200" cap="none" spc="-1" normalizeH="0" baseline="0" noProof="0" dirty="0">
              <a:ln>
                <a:noFill/>
              </a:ln>
              <a:solidFill>
                <a:srgbClr val="FFFFFF"/>
              </a:solidFill>
              <a:effectLst/>
              <a:uLnTx/>
              <a:uFillTx/>
              <a:latin typeface="Calibri Light"/>
              <a:ea typeface="+mn-ea"/>
              <a:cs typeface="+mn-cs"/>
            </a:endParaRPr>
          </a:p>
        </p:txBody>
      </p:sp>
      <p:sp>
        <p:nvSpPr>
          <p:cNvPr id="336" name="TextShape 2"/>
          <p:cNvSpPr txBox="1"/>
          <p:nvPr/>
        </p:nvSpPr>
        <p:spPr>
          <a:xfrm>
            <a:off x="216000" y="738704"/>
            <a:ext cx="8711640" cy="6133236"/>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By default, CBO assumes that the data is evenly distributed</a:t>
            </a:r>
          </a:p>
          <a:p>
            <a:pPr marL="685800" marR="0" lvl="1"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about the same number of different values occur in a column</a:t>
            </a: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If not, the estimation of join and filter expressions can be very inaccurate.</a:t>
            </a: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Histogram = approx.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how</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many</a:t>
            </a: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times</a:t>
            </a:r>
            <a:r>
              <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rPr>
              <a:t> a </a:t>
            </a: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value </a:t>
            </a:r>
            <a:r>
              <a:rPr kumimoji="0" lang="hu-HU" sz="2800" b="0" i="0" u="none" strike="noStrike" kern="1200" cap="none" spc="-1" normalizeH="0" baseline="0" noProof="0" dirty="0" err="1">
                <a:ln>
                  <a:noFill/>
                </a:ln>
                <a:solidFill>
                  <a:srgbClr val="000000"/>
                </a:solidFill>
                <a:effectLst/>
                <a:uLnTx/>
                <a:uFillTx/>
                <a:latin typeface="Calibri" panose="020F0502020204030204"/>
                <a:ea typeface="+mn-ea"/>
                <a:cs typeface="+mn-cs"/>
              </a:rPr>
              <a:t>occurs</a:t>
            </a: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 in a column.</a:t>
            </a:r>
          </a:p>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Helps in accurate cardinality estimation</a:t>
            </a:r>
          </a:p>
          <a:p>
            <a:pPr marL="685800" marR="0" lvl="1"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Calibri" panose="020F0502020204030204"/>
                <a:ea typeface="+mn-ea"/>
                <a:cs typeface="+mn-cs"/>
              </a:rPr>
              <a:t>cardinality = the number of rows that will be the result of a given row source</a:t>
            </a:r>
            <a:endParaRPr lang="hu-HU" sz="2400" spc="-1" dirty="0">
              <a:solidFill>
                <a:srgbClr val="000000"/>
              </a:solidFill>
              <a:latin typeface="Calibri"/>
            </a:endParaRPr>
          </a:p>
          <a:p>
            <a:pPr marL="360">
              <a:lnSpc>
                <a:spcPct val="90000"/>
              </a:lnSpc>
              <a:spcBef>
                <a:spcPts val="1001"/>
              </a:spcBef>
              <a:buClr>
                <a:srgbClr val="000000"/>
              </a:buClr>
              <a:defRPr/>
            </a:pPr>
            <a:r>
              <a:rPr lang="en-US" sz="2000" spc="-1" dirty="0">
                <a:solidFill>
                  <a:srgbClr val="000000"/>
                </a:solidFill>
              </a:rPr>
              <a:t>EXPLAIN PLAN FOR</a:t>
            </a:r>
            <a:r>
              <a:rPr lang="hu-HU" sz="2000" spc="-1" dirty="0">
                <a:solidFill>
                  <a:srgbClr val="000000"/>
                </a:solidFill>
              </a:rPr>
              <a:t> </a:t>
            </a:r>
            <a:r>
              <a:rPr lang="en-US" sz="2000" spc="-1" dirty="0">
                <a:solidFill>
                  <a:srgbClr val="000000"/>
                </a:solidFill>
              </a:rPr>
              <a:t>SELECT </a:t>
            </a:r>
            <a:r>
              <a:rPr lang="hu-HU" sz="2000" spc="-1" dirty="0">
                <a:solidFill>
                  <a:srgbClr val="000000"/>
                </a:solidFill>
              </a:rPr>
              <a:t> ….</a:t>
            </a:r>
            <a:r>
              <a:rPr lang="en-US" sz="2000" spc="-1" dirty="0">
                <a:solidFill>
                  <a:srgbClr val="000000"/>
                </a:solidFill>
              </a:rPr>
              <a:t>;</a:t>
            </a:r>
          </a:p>
          <a:p>
            <a:pPr marL="360">
              <a:lnSpc>
                <a:spcPct val="90000"/>
              </a:lnSpc>
              <a:spcBef>
                <a:spcPts val="1001"/>
              </a:spcBef>
              <a:buClr>
                <a:srgbClr val="000000"/>
              </a:buClr>
              <a:defRPr/>
            </a:pPr>
            <a:r>
              <a:rPr lang="en-US" sz="2000" spc="-1" dirty="0">
                <a:solidFill>
                  <a:srgbClr val="000000"/>
                </a:solidFill>
              </a:rPr>
              <a:t>SELECT * FROM TABLE(DBMS_XPLAN.DISPLAY);</a:t>
            </a:r>
          </a:p>
          <a:p>
            <a:pPr marL="360">
              <a:lnSpc>
                <a:spcPct val="90000"/>
              </a:lnSpc>
              <a:spcBef>
                <a:spcPts val="1001"/>
              </a:spcBef>
              <a:buClr>
                <a:srgbClr val="000000"/>
              </a:buClr>
              <a:defRPr/>
            </a:pPr>
            <a:endParaRPr kumimoji="0" lang="hu-HU" sz="28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337"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38"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339"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53EFEA-6C2A-499E-9A24-88D47154F785}"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2960026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3" name="Élőláb hely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pic>
        <p:nvPicPr>
          <p:cNvPr id="4" name="Picture 2" descr="Description of Figure 11-2 follows"/>
          <p:cNvPicPr>
            <a:picLocks noChangeAspect="1" noChangeArrowheads="1"/>
          </p:cNvPicPr>
          <p:nvPr/>
        </p:nvPicPr>
        <p:blipFill rotWithShape="1">
          <a:blip r:embed="rId3">
            <a:extLst>
              <a:ext uri="{28A0092B-C50C-407E-A947-70E740481C1C}">
                <a14:useLocalDpi xmlns:a14="http://schemas.microsoft.com/office/drawing/2010/main" val="0"/>
              </a:ext>
            </a:extLst>
          </a:blip>
          <a:srcRect b="38093"/>
          <a:stretch/>
        </p:blipFill>
        <p:spPr bwMode="auto">
          <a:xfrm>
            <a:off x="1374353" y="531403"/>
            <a:ext cx="5712247" cy="4217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Histograms</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6" name="Téglalap 5"/>
          <p:cNvSpPr/>
          <p:nvPr/>
        </p:nvSpPr>
        <p:spPr>
          <a:xfrm>
            <a:off x="0" y="5062194"/>
            <a:ext cx="9143640" cy="1323439"/>
          </a:xfrm>
          <a:prstGeom prst="rect">
            <a:avLst/>
          </a:prstGeom>
        </p:spPr>
        <p:txBody>
          <a:bodyPr wrap="square">
            <a:spAutoFit/>
          </a:bodyPr>
          <a:lstStyle/>
          <a:p>
            <a:r>
              <a:rPr lang="en-US" sz="2000" b="1" dirty="0">
                <a:hlinkClick r:id="rId4"/>
              </a:rPr>
              <a:t>endpoint number</a:t>
            </a:r>
            <a:r>
              <a:rPr lang="en-US" sz="2000" dirty="0"/>
              <a:t> </a:t>
            </a:r>
            <a:r>
              <a:rPr lang="hu-HU" sz="2000" dirty="0"/>
              <a:t>i</a:t>
            </a:r>
            <a:r>
              <a:rPr lang="en-US" sz="2000" dirty="0"/>
              <a:t>the cumulative frequency of all values included in the current and previous buckets. </a:t>
            </a:r>
          </a:p>
          <a:p>
            <a:r>
              <a:rPr lang="en-US" sz="2000" b="1" dirty="0">
                <a:hlinkClick r:id="rId5"/>
              </a:rPr>
              <a:t>endpoint value</a:t>
            </a:r>
            <a:r>
              <a:rPr lang="en-US" sz="2000" dirty="0"/>
              <a:t> </a:t>
            </a:r>
            <a:r>
              <a:rPr lang="hu-HU" sz="2000" dirty="0"/>
              <a:t>:</a:t>
            </a:r>
            <a:r>
              <a:rPr lang="en-US" sz="2000" dirty="0"/>
              <a:t> highest value in the range of values in a bucket. For example, if a bucket contains values </a:t>
            </a:r>
            <a:r>
              <a:rPr lang="hu-HU" sz="2000" dirty="0"/>
              <a:t>2, 3, 4, 5, </a:t>
            </a:r>
            <a:r>
              <a:rPr lang="en-US" sz="2000" dirty="0"/>
              <a:t>then the endpoint value is 5</a:t>
            </a:r>
            <a:r>
              <a:rPr lang="hu-HU" sz="2000" dirty="0"/>
              <a:t>.</a:t>
            </a:r>
            <a:endParaRPr lang="en-US" sz="2000" dirty="0"/>
          </a:p>
        </p:txBody>
      </p:sp>
    </p:spTree>
    <p:extLst>
      <p:ext uri="{BB962C8B-B14F-4D97-AF65-F5344CB8AC3E}">
        <p14:creationId xmlns:p14="http://schemas.microsoft.com/office/powerpoint/2010/main" val="1011284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Nested</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loop</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execution</a:t>
            </a:r>
            <a:endParaRPr lang="hu-HU" sz="3200" b="0" strike="noStrike" spc="-1" dirty="0">
              <a:solidFill>
                <a:srgbClr val="000000"/>
              </a:solidFill>
              <a:latin typeface="Calibri"/>
            </a:endParaRPr>
          </a:p>
        </p:txBody>
      </p:sp>
      <p:sp>
        <p:nvSpPr>
          <p:cNvPr id="266" name="TextShape 2"/>
          <p:cNvSpPr txBox="1"/>
          <p:nvPr/>
        </p:nvSpPr>
        <p:spPr>
          <a:xfrm>
            <a:off x="326160" y="890280"/>
            <a:ext cx="8172000" cy="507708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spc="-1" dirty="0">
                <a:solidFill>
                  <a:srgbClr val="000000"/>
                </a:solidFill>
              </a:rPr>
              <a:t>Useful when the database joins small subsets of data</a:t>
            </a:r>
            <a:endParaRPr lang="hu-HU" sz="2800" spc="-1" dirty="0">
              <a:solidFill>
                <a:srgbClr val="000000"/>
              </a:solidFill>
            </a:endParaRPr>
          </a:p>
          <a:p>
            <a:pPr marL="228600" indent="-228240">
              <a:lnSpc>
                <a:spcPct val="90000"/>
              </a:lnSpc>
              <a:spcBef>
                <a:spcPts val="1001"/>
              </a:spcBef>
              <a:buClr>
                <a:srgbClr val="000000"/>
              </a:buClr>
              <a:buFont typeface="Arial"/>
              <a:buChar char="•"/>
            </a:pPr>
            <a:r>
              <a:rPr lang="hu-HU" sz="2800" b="0" strike="noStrike" spc="-1" dirty="0" err="1">
                <a:solidFill>
                  <a:srgbClr val="000000"/>
                </a:solidFill>
                <a:latin typeface="Calibri"/>
              </a:rPr>
              <a:t>Pseudocode</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FOR </a:t>
            </a:r>
            <a:r>
              <a:rPr lang="hu-HU" sz="2800" b="0" strike="noStrike" spc="-1" dirty="0" err="1">
                <a:solidFill>
                  <a:srgbClr val="000000"/>
                </a:solidFill>
                <a:latin typeface="Consolas"/>
              </a:rPr>
              <a:t>erow</a:t>
            </a:r>
            <a:r>
              <a:rPr lang="hu-HU" sz="2800" b="0" strike="noStrike" spc="-1" dirty="0">
                <a:solidFill>
                  <a:srgbClr val="000000"/>
                </a:solidFill>
                <a:latin typeface="Consolas"/>
              </a:rPr>
              <a:t> IN (</a:t>
            </a:r>
            <a:r>
              <a:rPr lang="hu-HU" sz="2800" b="0" strike="noStrike" spc="-1" dirty="0" err="1">
                <a:solidFill>
                  <a:srgbClr val="000000"/>
                </a:solidFill>
                <a:latin typeface="Consolas"/>
              </a:rPr>
              <a:t>select</a:t>
            </a:r>
            <a:r>
              <a:rPr lang="hu-HU" sz="2800" b="0" strike="noStrike" spc="-1" dirty="0">
                <a:solidFill>
                  <a:srgbClr val="000000"/>
                </a:solidFill>
                <a:latin typeface="Consolas"/>
              </a:rPr>
              <a:t> * </a:t>
            </a:r>
            <a:r>
              <a:rPr lang="hu-HU" sz="2800" b="0" strike="noStrike" spc="-1" dirty="0" err="1">
                <a:solidFill>
                  <a:srgbClr val="000000"/>
                </a:solidFill>
                <a:latin typeface="Consolas"/>
              </a:rPr>
              <a:t>from</a:t>
            </a:r>
            <a:r>
              <a:rPr lang="hu-HU" sz="2800" b="0" strike="noStrike" spc="-1" dirty="0">
                <a:solidFill>
                  <a:srgbClr val="000000"/>
                </a:solidFill>
                <a:latin typeface="Consolas"/>
              </a:rPr>
              <a:t> </a:t>
            </a:r>
            <a:r>
              <a:rPr lang="hu-HU" sz="2800" b="0" strike="noStrike" spc="-1" dirty="0" err="1">
                <a:solidFill>
                  <a:srgbClr val="000000"/>
                </a:solidFill>
                <a:latin typeface="Consolas"/>
              </a:rPr>
              <a:t>employees</a:t>
            </a:r>
            <a:r>
              <a:rPr lang="hu-HU" sz="2800" b="0" strike="noStrike" spc="-1" dirty="0">
                <a:solidFill>
                  <a:srgbClr val="000000"/>
                </a:solidFill>
                <a:latin typeface="Consolas"/>
              </a:rPr>
              <a:t> </a:t>
            </a:r>
            <a:r>
              <a:rPr lang="hu-HU" sz="2800" b="0" strike="noStrike" spc="-1" dirty="0" err="1">
                <a:solidFill>
                  <a:srgbClr val="000000"/>
                </a:solidFill>
                <a:latin typeface="Consolas"/>
              </a:rPr>
              <a:t>where</a:t>
            </a:r>
            <a:r>
              <a:rPr lang="hu-HU" sz="2800" b="0" strike="noStrike" spc="-1" dirty="0">
                <a:solidFill>
                  <a:srgbClr val="000000"/>
                </a:solidFill>
                <a:latin typeface="Consolas"/>
              </a:rPr>
              <a:t> X=Y)</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LOOP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   FOR </a:t>
            </a:r>
            <a:r>
              <a:rPr lang="hu-HU" sz="2800" b="0" strike="noStrike" spc="-1" dirty="0" err="1">
                <a:solidFill>
                  <a:srgbClr val="000000"/>
                </a:solidFill>
                <a:latin typeface="Consolas"/>
              </a:rPr>
              <a:t>drow</a:t>
            </a:r>
            <a:r>
              <a:rPr lang="hu-HU" sz="2800" b="0" strike="noStrike" spc="-1" dirty="0">
                <a:solidFill>
                  <a:srgbClr val="000000"/>
                </a:solidFill>
                <a:latin typeface="Consolas"/>
              </a:rPr>
              <a:t> IN (</a:t>
            </a:r>
            <a:r>
              <a:rPr lang="hu-HU" sz="2800" b="0" strike="noStrike" spc="-1" dirty="0" err="1">
                <a:solidFill>
                  <a:srgbClr val="000000"/>
                </a:solidFill>
                <a:latin typeface="Consolas"/>
              </a:rPr>
              <a:t>select</a:t>
            </a:r>
            <a:r>
              <a:rPr lang="hu-HU" sz="2800" b="0" strike="noStrike" spc="-1" dirty="0">
                <a:solidFill>
                  <a:srgbClr val="000000"/>
                </a:solidFill>
                <a:latin typeface="Consolas"/>
              </a:rPr>
              <a:t> * </a:t>
            </a:r>
            <a:r>
              <a:rPr lang="hu-HU" sz="2800" b="0" strike="noStrike" spc="-1" dirty="0" err="1">
                <a:solidFill>
                  <a:srgbClr val="000000"/>
                </a:solidFill>
                <a:latin typeface="Consolas"/>
              </a:rPr>
              <a:t>from</a:t>
            </a:r>
            <a:r>
              <a:rPr lang="hu-HU" sz="2800" b="0" strike="noStrike" spc="-1" dirty="0">
                <a:solidFill>
                  <a:srgbClr val="000000"/>
                </a:solidFill>
                <a:latin typeface="Consolas"/>
              </a:rPr>
              <a:t> 	</a:t>
            </a:r>
            <a:r>
              <a:rPr lang="hu-HU" sz="2800" b="0" strike="noStrike" spc="-1" dirty="0" err="1">
                <a:solidFill>
                  <a:srgbClr val="000000"/>
                </a:solidFill>
                <a:latin typeface="Consolas"/>
              </a:rPr>
              <a:t>departments</a:t>
            </a:r>
            <a:r>
              <a:rPr lang="hu-HU" sz="2800" b="0" strike="noStrike" spc="-1" dirty="0">
                <a:solidFill>
                  <a:srgbClr val="000000"/>
                </a:solidFill>
                <a:latin typeface="Consolas"/>
              </a:rPr>
              <a:t> </a:t>
            </a:r>
            <a:r>
              <a:rPr lang="hu-HU" sz="2800" b="0" strike="noStrike" spc="-1" dirty="0" err="1">
                <a:solidFill>
                  <a:srgbClr val="000000"/>
                </a:solidFill>
                <a:latin typeface="Consolas"/>
              </a:rPr>
              <a:t>where</a:t>
            </a:r>
            <a:r>
              <a:rPr lang="hu-HU" sz="2800" b="0" strike="noStrike" spc="-1" dirty="0">
                <a:solidFill>
                  <a:srgbClr val="000000"/>
                </a:solidFill>
                <a:latin typeface="Consolas"/>
              </a:rPr>
              <a:t> </a:t>
            </a:r>
            <a:r>
              <a:rPr lang="hu-HU" sz="2800" b="0" strike="noStrike" spc="-1" dirty="0" err="1">
                <a:solidFill>
                  <a:srgbClr val="000000"/>
                </a:solidFill>
                <a:latin typeface="Consolas"/>
              </a:rPr>
              <a:t>erow</a:t>
            </a:r>
            <a:r>
              <a:rPr lang="hu-HU" sz="2800" b="0" strike="noStrike" spc="-1" dirty="0">
                <a:solidFill>
                  <a:srgbClr val="000000"/>
                </a:solidFill>
                <a:latin typeface="Consolas"/>
              </a:rPr>
              <a:t> is </a:t>
            </a:r>
            <a:r>
              <a:rPr lang="hu-HU" sz="2800" b="0" strike="noStrike" spc="-1" dirty="0" err="1">
                <a:solidFill>
                  <a:srgbClr val="000000"/>
                </a:solidFill>
                <a:latin typeface="Consolas"/>
              </a:rPr>
              <a:t>matched</a:t>
            </a:r>
            <a:r>
              <a:rPr lang="hu-HU" sz="2800" b="0" strike="noStrike" spc="-1" dirty="0">
                <a:solidFill>
                  <a:srgbClr val="000000"/>
                </a:solidFill>
                <a:latin typeface="Consolas"/>
              </a:rPr>
              <a:t>)</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   LOOP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	output </a:t>
            </a:r>
            <a:r>
              <a:rPr lang="hu-HU" sz="2800" b="0" strike="noStrike" spc="-1" dirty="0" err="1">
                <a:solidFill>
                  <a:srgbClr val="000000"/>
                </a:solidFill>
                <a:latin typeface="Consolas"/>
              </a:rPr>
              <a:t>values</a:t>
            </a:r>
            <a:r>
              <a:rPr lang="hu-HU" sz="2800" b="0" strike="noStrike" spc="-1" dirty="0">
                <a:solidFill>
                  <a:srgbClr val="000000"/>
                </a:solidFill>
                <a:latin typeface="Consolas"/>
              </a:rPr>
              <a:t> </a:t>
            </a:r>
            <a:r>
              <a:rPr lang="hu-HU" sz="2800" b="0" strike="noStrike" spc="-1" dirty="0" err="1">
                <a:solidFill>
                  <a:srgbClr val="000000"/>
                </a:solidFill>
                <a:latin typeface="Consolas"/>
              </a:rPr>
              <a:t>from</a:t>
            </a:r>
            <a:r>
              <a:rPr lang="hu-HU" sz="2800" b="0" strike="noStrike" spc="-1" dirty="0">
                <a:solidFill>
                  <a:srgbClr val="000000"/>
                </a:solidFill>
                <a:latin typeface="Consolas"/>
              </a:rPr>
              <a:t> </a:t>
            </a:r>
            <a:r>
              <a:rPr lang="hu-HU" sz="2800" b="0" strike="noStrike" spc="-1" dirty="0" err="1">
                <a:solidFill>
                  <a:srgbClr val="000000"/>
                </a:solidFill>
                <a:latin typeface="Consolas"/>
              </a:rPr>
              <a:t>erow</a:t>
            </a:r>
            <a:r>
              <a:rPr lang="hu-HU" sz="2800" b="0" strike="noStrike" spc="-1" dirty="0">
                <a:solidFill>
                  <a:srgbClr val="000000"/>
                </a:solidFill>
                <a:latin typeface="Consolas"/>
              </a:rPr>
              <a:t> and </a:t>
            </a:r>
            <a:r>
              <a:rPr lang="hu-HU" sz="2800" b="0" strike="noStrike" spc="-1" dirty="0" err="1">
                <a:solidFill>
                  <a:srgbClr val="000000"/>
                </a:solidFill>
                <a:latin typeface="Consolas"/>
              </a:rPr>
              <a:t>drow</a:t>
            </a:r>
            <a:r>
              <a:rPr lang="hu-HU" sz="2800" b="0" strike="noStrike" spc="-1" dirty="0">
                <a:solidFill>
                  <a:srgbClr val="000000"/>
                </a:solidFill>
                <a:latin typeface="Consolas"/>
              </a:rPr>
              <a:t>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   END LOOP </a:t>
            </a:r>
            <a:endParaRPr lang="hu-HU" sz="2800" b="0" strike="noStrike" spc="-1" dirty="0">
              <a:solidFill>
                <a:srgbClr val="000000"/>
              </a:solidFill>
              <a:latin typeface="Calibri"/>
            </a:endParaRPr>
          </a:p>
          <a:p>
            <a:pPr marL="82440">
              <a:lnSpc>
                <a:spcPct val="90000"/>
              </a:lnSpc>
              <a:spcBef>
                <a:spcPts val="1001"/>
              </a:spcBef>
            </a:pPr>
            <a:r>
              <a:rPr lang="hu-HU" sz="2800" b="0" strike="noStrike" spc="-1" dirty="0">
                <a:solidFill>
                  <a:srgbClr val="000000"/>
                </a:solidFill>
                <a:latin typeface="Consolas"/>
              </a:rPr>
              <a:t>END LOOP</a:t>
            </a:r>
            <a:endParaRPr lang="hu-HU" sz="2800" b="0" strike="noStrike" spc="-1" dirty="0">
              <a:solidFill>
                <a:srgbClr val="000000"/>
              </a:solidFill>
              <a:latin typeface="Calibri"/>
            </a:endParaRPr>
          </a:p>
        </p:txBody>
      </p:sp>
      <p:sp>
        <p:nvSpPr>
          <p:cNvPr id="26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6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6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0B6F6782-2EEE-4140-B1CE-4BF20B24E86B}" type="slidenum">
              <a:rPr lang="hu-HU" sz="1200" b="0" strike="noStrike" spc="-1">
                <a:solidFill>
                  <a:srgbClr val="FFFFFF"/>
                </a:solidFill>
                <a:latin typeface="Calibri"/>
              </a:rPr>
              <a:t>54</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3801607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Sort-merge</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execution</a:t>
            </a:r>
            <a:endParaRPr lang="hu-HU" sz="3200" b="0" strike="noStrike" spc="-1" dirty="0">
              <a:solidFill>
                <a:srgbClr val="000000"/>
              </a:solidFill>
              <a:latin typeface="Calibri"/>
            </a:endParaRPr>
          </a:p>
        </p:txBody>
      </p:sp>
      <p:sp>
        <p:nvSpPr>
          <p:cNvPr id="27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7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7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5B148F62-9C32-4686-ADD4-01C394F3A95F}" type="slidenum">
              <a:rPr lang="hu-HU" sz="1200" b="0" strike="noStrike" spc="-1">
                <a:solidFill>
                  <a:srgbClr val="FFFFFF"/>
                </a:solidFill>
                <a:latin typeface="Calibri"/>
              </a:rPr>
              <a:t>55</a:t>
            </a:fld>
            <a:endParaRPr lang="hu-HU" sz="1200" b="0" strike="noStrike" spc="-1">
              <a:latin typeface="Times New Roman"/>
            </a:endParaRPr>
          </a:p>
        </p:txBody>
      </p:sp>
      <p:pic>
        <p:nvPicPr>
          <p:cNvPr id="7" name="Picture 4" descr="Description of Figure 9-6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26" y="1052736"/>
            <a:ext cx="7308885" cy="4647967"/>
          </a:xfrm>
          <a:prstGeom prst="rect">
            <a:avLst/>
          </a:prstGeom>
          <a:noFill/>
          <a:extLst>
            <a:ext uri="{909E8E84-426E-40DD-AFC4-6F175D3DCCD1}">
              <a14:hiddenFill xmlns:a14="http://schemas.microsoft.com/office/drawing/2010/main">
                <a:solidFill>
                  <a:srgbClr val="FFFFFF"/>
                </a:solidFill>
              </a14:hiddenFill>
            </a:ext>
          </a:extLst>
        </p:spPr>
      </p:pic>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0912883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Join Methods: Sort merge join</a:t>
            </a:r>
          </a:p>
        </p:txBody>
      </p:sp>
      <p:sp>
        <p:nvSpPr>
          <p:cNvPr id="3" name="Tartalom helye 2"/>
          <p:cNvSpPr>
            <a:spLocks noGrp="1"/>
          </p:cNvSpPr>
          <p:nvPr>
            <p:ph idx="1"/>
          </p:nvPr>
        </p:nvSpPr>
        <p:spPr/>
        <p:txBody>
          <a:bodyPr>
            <a:normAutofit/>
          </a:bodyPr>
          <a:lstStyle/>
          <a:p>
            <a:r>
              <a:rPr lang="hu-HU"/>
              <a:t>A</a:t>
            </a:r>
            <a:r>
              <a:rPr lang="en-US"/>
              <a:t> variation on a nested loops join.</a:t>
            </a:r>
            <a:endParaRPr lang="hu-HU"/>
          </a:p>
          <a:p>
            <a:r>
              <a:rPr lang="en-US">
                <a:solidFill>
                  <a:srgbClr val="00B050"/>
                </a:solidFill>
              </a:rPr>
              <a:t>SORT JOIN</a:t>
            </a:r>
            <a:r>
              <a:rPr lang="hu-HU">
                <a:solidFill>
                  <a:srgbClr val="00B050"/>
                </a:solidFill>
              </a:rPr>
              <a:t> </a:t>
            </a:r>
            <a:r>
              <a:rPr lang="en-US">
                <a:solidFill>
                  <a:srgbClr val="00B050"/>
                </a:solidFill>
              </a:rPr>
              <a:t>operations</a:t>
            </a:r>
            <a:r>
              <a:rPr lang="hu-HU">
                <a:solidFill>
                  <a:srgbClr val="00B050"/>
                </a:solidFill>
              </a:rPr>
              <a:t>: </a:t>
            </a:r>
            <a:r>
              <a:rPr lang="en-US"/>
              <a:t>If the two data sets in the join are not already sorted, then the database sorts them.</a:t>
            </a:r>
            <a:endParaRPr lang="hu-HU"/>
          </a:p>
          <a:p>
            <a:r>
              <a:rPr lang="en-US">
                <a:solidFill>
                  <a:srgbClr val="00B050"/>
                </a:solidFill>
              </a:rPr>
              <a:t>MERGE JOIN</a:t>
            </a:r>
            <a:r>
              <a:rPr lang="hu-HU">
                <a:solidFill>
                  <a:srgbClr val="00B050"/>
                </a:solidFill>
              </a:rPr>
              <a:t> </a:t>
            </a:r>
            <a:r>
              <a:rPr lang="en-US">
                <a:solidFill>
                  <a:srgbClr val="00B050"/>
                </a:solidFill>
              </a:rPr>
              <a:t>operations</a:t>
            </a:r>
            <a:r>
              <a:rPr lang="hu-HU">
                <a:solidFill>
                  <a:srgbClr val="00B050"/>
                </a:solidFill>
              </a:rPr>
              <a:t>:</a:t>
            </a:r>
            <a:r>
              <a:rPr lang="hu-HU"/>
              <a:t> </a:t>
            </a:r>
            <a:r>
              <a:rPr lang="en-US"/>
              <a:t>For each row in the first data set, the database probes the second data set for matching rows and joins them, </a:t>
            </a:r>
            <a:r>
              <a:rPr lang="en-US" b="1"/>
              <a:t>basing its start position on the match made in the previous iteration</a:t>
            </a:r>
            <a:endParaRPr lang="hu-HU" b="1"/>
          </a:p>
        </p:txBody>
      </p:sp>
      <p:sp>
        <p:nvSpPr>
          <p:cNvPr id="6" name="Dátum helye 5"/>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7" name="Élőláb helye 6"/>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738818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Join Methods: Sort merge join</a:t>
            </a:r>
          </a:p>
        </p:txBody>
      </p:sp>
      <p:sp>
        <p:nvSpPr>
          <p:cNvPr id="3" name="Tartalom helye 2"/>
          <p:cNvSpPr>
            <a:spLocks noGrp="1"/>
          </p:cNvSpPr>
          <p:nvPr>
            <p:ph idx="1"/>
          </p:nvPr>
        </p:nvSpPr>
        <p:spPr/>
        <p:txBody>
          <a:bodyPr>
            <a:normAutofit/>
          </a:bodyPr>
          <a:lstStyle/>
          <a:p>
            <a:pPr marL="0" indent="0">
              <a:buNone/>
            </a:pPr>
            <a:r>
              <a:rPr lang="en-US" b="1" dirty="0"/>
              <a:t>When the Optimizer Considers Sort Merge Joins</a:t>
            </a:r>
            <a:r>
              <a:rPr lang="hu-HU" b="1" dirty="0"/>
              <a:t>?</a:t>
            </a:r>
          </a:p>
          <a:p>
            <a:r>
              <a:rPr lang="en-US" dirty="0"/>
              <a:t>The join condition between two tables is not an equijoin, that is, uses an inequality condition such as &lt;, &lt;=, &gt;, or &gt;=.</a:t>
            </a:r>
            <a:endParaRPr lang="hu-HU" dirty="0"/>
          </a:p>
          <a:p>
            <a:r>
              <a:rPr lang="hu-HU" dirty="0"/>
              <a:t>O</a:t>
            </a:r>
            <a:r>
              <a:rPr lang="en-US" dirty="0" err="1"/>
              <a:t>utput</a:t>
            </a:r>
            <a:r>
              <a:rPr lang="en-US" dirty="0"/>
              <a:t> should be ordered</a:t>
            </a:r>
            <a:endParaRPr lang="hu-HU" dirty="0"/>
          </a:p>
          <a:p>
            <a:endParaRPr lang="hu-HU" dirty="0"/>
          </a:p>
          <a:p>
            <a:pPr marL="0" indent="0">
              <a:buNone/>
            </a:pPr>
            <a:r>
              <a:rPr lang="hu-HU" dirty="0" err="1"/>
              <a:t>Note</a:t>
            </a:r>
            <a:r>
              <a:rPr lang="hu-HU" dirty="0"/>
              <a:t>: </a:t>
            </a:r>
            <a:r>
              <a:rPr lang="en-US" dirty="0"/>
              <a:t>If an index exists, then the database can avoid sorting the first data set.</a:t>
            </a:r>
          </a:p>
        </p:txBody>
      </p:sp>
      <p:sp>
        <p:nvSpPr>
          <p:cNvPr id="6" name="Dátum helye 5"/>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7" name="Élőláb helye 6"/>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230857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Execution</a:t>
            </a:r>
            <a:r>
              <a:rPr lang="hu-HU" sz="3200" b="0" strike="noStrike" spc="-1" dirty="0">
                <a:solidFill>
                  <a:srgbClr val="FFFFFF"/>
                </a:solidFill>
                <a:latin typeface="Calibri Light"/>
              </a:rPr>
              <a:t> of </a:t>
            </a:r>
            <a:r>
              <a:rPr lang="hu-HU" sz="3200" b="0" strike="noStrike" spc="-1" dirty="0" err="1">
                <a:solidFill>
                  <a:srgbClr val="FFFFFF"/>
                </a:solidFill>
                <a:latin typeface="Calibri Light"/>
              </a:rPr>
              <a:t>Hash</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(1)</a:t>
            </a:r>
            <a:endParaRPr lang="hu-HU" sz="3200" b="0" strike="noStrike" spc="-1" dirty="0">
              <a:solidFill>
                <a:srgbClr val="000000"/>
              </a:solidFill>
              <a:latin typeface="Calibri"/>
            </a:endParaRPr>
          </a:p>
        </p:txBody>
      </p:sp>
      <p:sp>
        <p:nvSpPr>
          <p:cNvPr id="291" name="TextShape 2"/>
          <p:cNvSpPr txBox="1"/>
          <p:nvPr/>
        </p:nvSpPr>
        <p:spPr>
          <a:xfrm>
            <a:off x="228600" y="627480"/>
            <a:ext cx="8915040" cy="4800240"/>
          </a:xfrm>
          <a:prstGeom prst="rect">
            <a:avLst/>
          </a:prstGeom>
          <a:noFill/>
          <a:ln>
            <a:noFill/>
          </a:ln>
        </p:spPr>
        <p:txBody>
          <a:bodyPr>
            <a:normAutofit/>
          </a:bodyPr>
          <a:lstStyle/>
          <a:p>
            <a:pPr marL="82440">
              <a:lnSpc>
                <a:spcPct val="90000"/>
              </a:lnSpc>
              <a:spcBef>
                <a:spcPts val="1001"/>
              </a:spcBef>
            </a:pPr>
            <a:endParaRPr lang="hu-HU" sz="2800" b="0" strike="noStrike" spc="-1" dirty="0">
              <a:solidFill>
                <a:srgbClr val="000000"/>
              </a:solidFill>
              <a:latin typeface="Calibri"/>
            </a:endParaRPr>
          </a:p>
          <a:p>
            <a:r>
              <a:rPr lang="en-US" sz="2800" dirty="0"/>
              <a:t>The database uses a hash join </a:t>
            </a:r>
            <a:r>
              <a:rPr lang="en-US" sz="2800" u="sng" dirty="0"/>
              <a:t>to join larger data sets</a:t>
            </a:r>
            <a:r>
              <a:rPr lang="en-US" sz="2800" dirty="0"/>
              <a:t>.</a:t>
            </a:r>
            <a:endParaRPr lang="hu-HU" sz="2800" dirty="0"/>
          </a:p>
          <a:p>
            <a:endParaRPr lang="hu-HU" sz="2800" dirty="0"/>
          </a:p>
          <a:p>
            <a:r>
              <a:rPr lang="en-US" sz="2800" b="1" dirty="0"/>
              <a:t>How does it work?</a:t>
            </a:r>
            <a:endParaRPr lang="hu-HU" sz="2800" b="1" dirty="0"/>
          </a:p>
          <a:p>
            <a:pPr marL="514350" indent="-514350">
              <a:buFont typeface="+mj-lt"/>
              <a:buAutoNum type="arabicPeriod"/>
            </a:pPr>
            <a:r>
              <a:rPr lang="en-US" sz="2800" dirty="0"/>
              <a:t>The optimizer uses the smaller of two data sets to build a hash table on the join key in memory, using a deterministic hash function to specify the location in the hash table in which to store each row. </a:t>
            </a:r>
            <a:endParaRPr lang="hu-HU" sz="2800" dirty="0"/>
          </a:p>
          <a:p>
            <a:pPr marL="514350" indent="-514350">
              <a:buFont typeface="+mj-lt"/>
              <a:buAutoNum type="arabicPeriod"/>
            </a:pPr>
            <a:r>
              <a:rPr lang="en-US" sz="2800" dirty="0"/>
              <a:t>The database then scans the larger data set, probing the hash table to find the rows that meet the join condition</a:t>
            </a:r>
            <a:endParaRPr lang="hu-HU" sz="2800" dirty="0"/>
          </a:p>
        </p:txBody>
      </p:sp>
      <p:sp>
        <p:nvSpPr>
          <p:cNvPr id="29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9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9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47DC3DC-1C47-458C-A4A7-77AB0DC5C56B}" type="slidenum">
              <a:rPr lang="hu-HU" sz="1200" b="0" strike="noStrike" spc="-1">
                <a:solidFill>
                  <a:srgbClr val="FFFFFF"/>
                </a:solidFill>
                <a:latin typeface="Calibri"/>
              </a:rPr>
              <a:t>58</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1809149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spc="-1" dirty="0" err="1">
                <a:solidFill>
                  <a:srgbClr val="FFFFFF"/>
                </a:solidFill>
                <a:latin typeface="Calibri Light"/>
              </a:rPr>
              <a:t>Execution</a:t>
            </a:r>
            <a:r>
              <a:rPr lang="hu-HU" sz="3200" spc="-1" dirty="0">
                <a:solidFill>
                  <a:srgbClr val="FFFFFF"/>
                </a:solidFill>
                <a:latin typeface="Calibri Light"/>
              </a:rPr>
              <a:t> of </a:t>
            </a:r>
            <a:r>
              <a:rPr lang="hu-HU" sz="3200" spc="-1" dirty="0" err="1">
                <a:solidFill>
                  <a:srgbClr val="FFFFFF"/>
                </a:solidFill>
                <a:latin typeface="Calibri Light"/>
              </a:rPr>
              <a:t>Hash</a:t>
            </a:r>
            <a:r>
              <a:rPr lang="hu-HU" sz="3200" spc="-1" dirty="0">
                <a:solidFill>
                  <a:srgbClr val="FFFFFF"/>
                </a:solidFill>
                <a:latin typeface="Calibri Light"/>
              </a:rPr>
              <a:t> </a:t>
            </a:r>
            <a:r>
              <a:rPr lang="hu-HU" sz="3200" spc="-1" dirty="0" err="1">
                <a:solidFill>
                  <a:srgbClr val="FFFFFF"/>
                </a:solidFill>
                <a:latin typeface="Calibri Light"/>
              </a:rPr>
              <a:t>join</a:t>
            </a:r>
            <a:r>
              <a:rPr lang="hu-HU" sz="3200" spc="-1" dirty="0">
                <a:solidFill>
                  <a:srgbClr val="FFFFFF"/>
                </a:solidFill>
                <a:latin typeface="Calibri Light"/>
              </a:rPr>
              <a:t> (1</a:t>
            </a:r>
            <a:r>
              <a:rPr lang="hu-HU" sz="3200" b="0" strike="noStrike" spc="-1" dirty="0">
                <a:solidFill>
                  <a:srgbClr val="FFFFFF"/>
                </a:solidFill>
                <a:latin typeface="Calibri Light"/>
              </a:rPr>
              <a:t>)</a:t>
            </a:r>
            <a:endParaRPr lang="hu-HU" sz="3200" b="0" strike="noStrike" spc="-1" dirty="0">
              <a:solidFill>
                <a:srgbClr val="000000"/>
              </a:solidFill>
              <a:latin typeface="Calibri"/>
            </a:endParaRPr>
          </a:p>
        </p:txBody>
      </p:sp>
      <p:sp>
        <p:nvSpPr>
          <p:cNvPr id="291" name="TextShape 2"/>
          <p:cNvSpPr txBox="1"/>
          <p:nvPr/>
        </p:nvSpPr>
        <p:spPr>
          <a:xfrm>
            <a:off x="228600" y="627480"/>
            <a:ext cx="8915040" cy="4800240"/>
          </a:xfrm>
          <a:prstGeom prst="rect">
            <a:avLst/>
          </a:prstGeom>
          <a:noFill/>
          <a:ln>
            <a:noFill/>
          </a:ln>
        </p:spPr>
        <p:txBody>
          <a:bodyPr>
            <a:normAutofit/>
          </a:bodyPr>
          <a:lstStyle/>
          <a:p>
            <a:pPr marL="82440">
              <a:lnSpc>
                <a:spcPct val="90000"/>
              </a:lnSpc>
              <a:spcBef>
                <a:spcPts val="1001"/>
              </a:spcBef>
            </a:pPr>
            <a:endParaRPr lang="hu-HU" sz="2800" b="0" strike="noStrike" spc="-1" dirty="0">
              <a:solidFill>
                <a:srgbClr val="000000"/>
              </a:solidFill>
              <a:latin typeface="Calibri"/>
            </a:endParaRPr>
          </a:p>
          <a:p>
            <a:r>
              <a:rPr lang="en-US" sz="2800" dirty="0"/>
              <a:t>When the Optimizer Considers Hash Joins</a:t>
            </a:r>
            <a:r>
              <a:rPr lang="hu-HU" sz="2800" dirty="0"/>
              <a:t>?</a:t>
            </a:r>
          </a:p>
          <a:p>
            <a:endParaRPr lang="en-US" sz="2800" dirty="0"/>
          </a:p>
          <a:p>
            <a:pPr marL="457200" indent="-457200">
              <a:buFont typeface="Arial" panose="020B0604020202020204" pitchFamily="34" charset="0"/>
              <a:buChar char="•"/>
            </a:pPr>
            <a:r>
              <a:rPr lang="en-US" sz="2800" dirty="0"/>
              <a:t>In general, the optimizer considers a hash join when a relatively large amount of data must be joined (or a large percentage of a small table must be joined), </a:t>
            </a:r>
            <a:endParaRPr lang="hu-HU" sz="2800" dirty="0"/>
          </a:p>
          <a:p>
            <a:pPr marL="457200" indent="-457200">
              <a:buFont typeface="Arial" panose="020B0604020202020204" pitchFamily="34" charset="0"/>
              <a:buChar char="•"/>
            </a:pPr>
            <a:r>
              <a:rPr lang="en-US" sz="2800" dirty="0"/>
              <a:t>and the join is an equijoin.</a:t>
            </a:r>
            <a:endParaRPr lang="hu-HU" sz="2800" dirty="0"/>
          </a:p>
        </p:txBody>
      </p:sp>
      <p:sp>
        <p:nvSpPr>
          <p:cNvPr id="292"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293"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294"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147DC3DC-1C47-458C-A4A7-77AB0DC5C56B}" type="slidenum">
              <a:rPr lang="hu-HU" sz="1200" b="0" strike="noStrike" spc="-1">
                <a:solidFill>
                  <a:srgbClr val="FFFFFF"/>
                </a:solidFill>
                <a:latin typeface="Calibri"/>
              </a:rPr>
              <a:t>59</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67949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25" name="TextShape 2"/>
          <p:cNvSpPr txBox="1"/>
          <p:nvPr/>
        </p:nvSpPr>
        <p:spPr>
          <a:xfrm>
            <a:off x="216000" y="720000"/>
            <a:ext cx="8711640" cy="5700960"/>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Full</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table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ORDER BY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first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DESC;</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last</a:t>
            </a:r>
            <a:r>
              <a:rPr kumimoji="0" lang="hu-HU" sz="2800" b="0" i="0" u="none" strike="noStrike" kern="1200" cap="none" spc="-1" normalizeH="0" baseline="0" noProof="0" dirty="0">
                <a:ln>
                  <a:noFill/>
                </a:ln>
                <a:solidFill>
                  <a:srgbClr val="000000"/>
                </a:solidFill>
                <a:effectLst/>
                <a:uLnTx/>
                <a:uFillTx/>
                <a:latin typeface="Consolas"/>
                <a:ea typeface="+mn-ea"/>
                <a:cs typeface="+mn-cs"/>
              </a:rPr>
              <a:t>_</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name</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salary</a:t>
            </a:r>
            <a:r>
              <a:rPr kumimoji="0" lang="hu-HU" sz="2800" b="0" i="0" u="none" strike="noStrike" kern="1200" cap="none" spc="-1" normalizeH="0" baseline="0" noProof="0" dirty="0">
                <a:ln>
                  <a:noFill/>
                </a:ln>
                <a:solidFill>
                  <a:srgbClr val="000000"/>
                </a:solidFill>
                <a:effectLst/>
                <a:uLnTx/>
                <a:uFillTx/>
                <a:latin typeface="Consolas"/>
                <a:ea typeface="+mn-ea"/>
                <a:cs typeface="+mn-cs"/>
              </a:rPr>
              <a:t>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salary</a:t>
            </a:r>
            <a:r>
              <a:rPr kumimoji="0" lang="hu-HU" sz="2800" b="0" i="0" u="none" strike="noStrike" kern="1200" cap="none" spc="-1" normalizeH="0" baseline="0" noProof="0" dirty="0">
                <a:ln>
                  <a:noFill/>
                </a:ln>
                <a:solidFill>
                  <a:srgbClr val="000000"/>
                </a:solidFill>
                <a:effectLst/>
                <a:uLnTx/>
                <a:uFillTx/>
                <a:latin typeface="Consolas"/>
                <a:ea typeface="+mn-ea"/>
                <a:cs typeface="+mn-cs"/>
              </a:rPr>
              <a:t> &gt; 4000;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a:ln>
                  <a:noFill/>
                </a:ln>
                <a:solidFill>
                  <a:srgbClr val="000000"/>
                </a:solidFill>
                <a:effectLst/>
                <a:uLnTx/>
                <a:uFillTx/>
                <a:latin typeface="Calibri"/>
                <a:ea typeface="+mn-ea"/>
                <a:cs typeface="+mn-cs"/>
              </a:rPr>
              <a:t>no index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for</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salary</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2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2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2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984359-3336-4BDF-8A42-CBAC14A088B4}"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984117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Join Methods: Cartesian join</a:t>
            </a:r>
          </a:p>
        </p:txBody>
      </p:sp>
      <p:sp>
        <p:nvSpPr>
          <p:cNvPr id="3" name="Tartalom helye 2"/>
          <p:cNvSpPr>
            <a:spLocks noGrp="1"/>
          </p:cNvSpPr>
          <p:nvPr>
            <p:ph idx="1"/>
          </p:nvPr>
        </p:nvSpPr>
        <p:spPr/>
        <p:txBody>
          <a:bodyPr>
            <a:normAutofit/>
          </a:bodyPr>
          <a:lstStyle/>
          <a:p>
            <a:r>
              <a:rPr lang="en-US" dirty="0"/>
              <a:t>The database uses a Cartesian join when </a:t>
            </a:r>
            <a:r>
              <a:rPr lang="en-US" u="sng" dirty="0"/>
              <a:t>one or more of the tables does not have any join conditions to any other tables</a:t>
            </a:r>
            <a:r>
              <a:rPr lang="en-US" dirty="0"/>
              <a:t> in the statement.</a:t>
            </a:r>
            <a:endParaRPr lang="hu-HU" dirty="0"/>
          </a:p>
          <a:p>
            <a:r>
              <a:rPr lang="en-US" dirty="0"/>
              <a:t>The optimizer joins every row from one data source with every row from the other data source, creating the Cartesian product of the two sets.</a:t>
            </a:r>
            <a:endParaRPr lang="hu-HU" dirty="0"/>
          </a:p>
          <a:p>
            <a:endParaRPr lang="hu-HU" dirty="0"/>
          </a:p>
          <a:p>
            <a:pPr marL="0" indent="0">
              <a:buNone/>
            </a:pPr>
            <a:r>
              <a:rPr lang="en-US" b="1" dirty="0"/>
              <a:t>When the Optimizer Considers Cartesian Joins</a:t>
            </a:r>
            <a:endParaRPr lang="hu-HU" b="1" dirty="0"/>
          </a:p>
          <a:p>
            <a:r>
              <a:rPr lang="hu-HU" dirty="0"/>
              <a:t>No </a:t>
            </a:r>
            <a:r>
              <a:rPr lang="hu-HU" dirty="0" err="1"/>
              <a:t>join</a:t>
            </a:r>
            <a:r>
              <a:rPr lang="hu-HU" dirty="0"/>
              <a:t> </a:t>
            </a:r>
            <a:r>
              <a:rPr lang="hu-HU" dirty="0" err="1"/>
              <a:t>condition</a:t>
            </a:r>
            <a:r>
              <a:rPr lang="hu-HU" dirty="0"/>
              <a:t> </a:t>
            </a:r>
            <a:r>
              <a:rPr lang="hu-HU" dirty="0" err="1"/>
              <a:t>exists</a:t>
            </a:r>
            <a:r>
              <a:rPr lang="hu-HU" dirty="0"/>
              <a:t>.</a:t>
            </a:r>
            <a:endParaRPr lang="en-US" b="1" dirty="0"/>
          </a:p>
          <a:p>
            <a:endParaRPr lang="en-US" dirty="0"/>
          </a:p>
        </p:txBody>
      </p:sp>
      <p:sp>
        <p:nvSpPr>
          <p:cNvPr id="6" name="Dátum helye 5"/>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7" name="Élőláb helye 6"/>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2822388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0" y="0"/>
            <a:ext cx="9143640" cy="503640"/>
          </a:xfrm>
          <a:prstGeom prst="rect">
            <a:avLst/>
          </a:prstGeom>
          <a:solidFill>
            <a:srgbClr val="479BCA"/>
          </a:solidFill>
          <a:ln>
            <a:noFill/>
          </a:ln>
        </p:spPr>
        <p:txBody>
          <a:bodyPr anchor="ctr">
            <a:noAutofit/>
          </a:bodyPr>
          <a:lstStyle/>
          <a:p>
            <a:pPr>
              <a:lnSpc>
                <a:spcPct val="90000"/>
              </a:lnSpc>
            </a:pPr>
            <a:r>
              <a:rPr lang="hu-HU" sz="3200" b="0" strike="noStrike" spc="-1" dirty="0" err="1">
                <a:solidFill>
                  <a:srgbClr val="FFFFFF"/>
                </a:solidFill>
                <a:latin typeface="Calibri Light"/>
              </a:rPr>
              <a:t>Cartesian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join</a:t>
            </a:r>
            <a:r>
              <a:rPr lang="hu-HU" sz="3200" b="0" strike="noStrike" spc="-1" dirty="0">
                <a:solidFill>
                  <a:srgbClr val="FFFFFF"/>
                </a:solidFill>
                <a:latin typeface="Calibri Light"/>
              </a:rPr>
              <a:t> </a:t>
            </a:r>
            <a:r>
              <a:rPr lang="hu-HU" sz="3200" b="0" strike="noStrike" spc="-1" dirty="0" err="1">
                <a:solidFill>
                  <a:srgbClr val="FFFFFF"/>
                </a:solidFill>
                <a:latin typeface="Calibri Light"/>
              </a:rPr>
              <a:t>execution</a:t>
            </a:r>
            <a:endParaRPr lang="hu-HU" sz="3200" b="0" strike="noStrike" spc="-1" dirty="0">
              <a:solidFill>
                <a:srgbClr val="000000"/>
              </a:solidFill>
              <a:latin typeface="Calibri"/>
            </a:endParaRPr>
          </a:p>
        </p:txBody>
      </p:sp>
      <p:sp>
        <p:nvSpPr>
          <p:cNvPr id="306" name="TextShape 2"/>
          <p:cNvSpPr txBox="1"/>
          <p:nvPr/>
        </p:nvSpPr>
        <p:spPr>
          <a:xfrm>
            <a:off x="216000" y="720000"/>
            <a:ext cx="8711640" cy="5700960"/>
          </a:xfrm>
          <a:prstGeom prst="rect">
            <a:avLst/>
          </a:prstGeom>
          <a:noFill/>
          <a:ln>
            <a:noFill/>
          </a:ln>
        </p:spPr>
        <p:txBody>
          <a:bodyPr>
            <a:normAutofit/>
          </a:bodyPr>
          <a:lstStyle/>
          <a:p>
            <a:pPr marL="82440">
              <a:lnSpc>
                <a:spcPct val="90000"/>
              </a:lnSpc>
              <a:spcBef>
                <a:spcPts val="1001"/>
              </a:spcBef>
            </a:pPr>
            <a:r>
              <a:rPr lang="hu-HU" sz="2800" b="0" strike="noStrike" spc="-1">
                <a:solidFill>
                  <a:srgbClr val="000000"/>
                </a:solidFill>
                <a:latin typeface="Consolas"/>
              </a:rPr>
              <a:t>FOR ds1_row IN ds1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LOOP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   FOR ds2_row IN ds2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   LOOP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	output ds1_row and ds2_row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   END LOOP </a:t>
            </a:r>
            <a:endParaRPr lang="hu-HU" sz="2800" b="0" strike="noStrike" spc="-1">
              <a:solidFill>
                <a:srgbClr val="000000"/>
              </a:solidFill>
              <a:latin typeface="Calibri"/>
            </a:endParaRPr>
          </a:p>
          <a:p>
            <a:pPr marL="82440">
              <a:lnSpc>
                <a:spcPct val="90000"/>
              </a:lnSpc>
              <a:spcBef>
                <a:spcPts val="1001"/>
              </a:spcBef>
            </a:pPr>
            <a:r>
              <a:rPr lang="hu-HU" sz="2800" b="0" strike="noStrike" spc="-1">
                <a:solidFill>
                  <a:srgbClr val="000000"/>
                </a:solidFill>
                <a:latin typeface="Consolas"/>
              </a:rPr>
              <a:t>END LOOP</a:t>
            </a:r>
            <a:endParaRPr lang="hu-HU" sz="2800" b="0" strike="noStrike" spc="-1">
              <a:solidFill>
                <a:srgbClr val="000000"/>
              </a:solidFill>
              <a:latin typeface="Calibri"/>
            </a:endParaRPr>
          </a:p>
        </p:txBody>
      </p:sp>
      <p:sp>
        <p:nvSpPr>
          <p:cNvPr id="307" name="TextShape 3"/>
          <p:cNvSpPr txBox="1"/>
          <p:nvPr/>
        </p:nvSpPr>
        <p:spPr>
          <a:xfrm>
            <a:off x="0" y="6640560"/>
            <a:ext cx="2057040" cy="217080"/>
          </a:xfrm>
          <a:prstGeom prst="rect">
            <a:avLst/>
          </a:prstGeom>
          <a:solidFill>
            <a:srgbClr val="555555"/>
          </a:solidFill>
          <a:ln>
            <a:noFill/>
          </a:ln>
        </p:spPr>
        <p:txBody>
          <a:bodyPr anchor="ctr">
            <a:noAutofit/>
          </a:bodyPr>
          <a:lstStyle/>
          <a:p>
            <a:pPr>
              <a:lnSpc>
                <a:spcPct val="100000"/>
              </a:lnSpc>
            </a:pPr>
            <a:r>
              <a:rPr lang="hu-HU" sz="1200" b="0" strike="noStrike" spc="-1">
                <a:solidFill>
                  <a:srgbClr val="FFFFFF"/>
                </a:solidFill>
                <a:latin typeface="Calibri"/>
              </a:rPr>
              <a:t>2018/19/2</a:t>
            </a:r>
            <a:endParaRPr lang="hu-HU" sz="1200" b="0" strike="noStrike" spc="-1">
              <a:latin typeface="Times New Roman"/>
            </a:endParaRPr>
          </a:p>
        </p:txBody>
      </p:sp>
      <p:sp>
        <p:nvSpPr>
          <p:cNvPr id="308" name="TextShape 4"/>
          <p:cNvSpPr txBox="1"/>
          <p:nvPr/>
        </p:nvSpPr>
        <p:spPr>
          <a:xfrm>
            <a:off x="2057400" y="6642000"/>
            <a:ext cx="5028840" cy="215640"/>
          </a:xfrm>
          <a:prstGeom prst="rect">
            <a:avLst/>
          </a:prstGeom>
          <a:solidFill>
            <a:srgbClr val="555555"/>
          </a:solidFill>
          <a:ln>
            <a:noFill/>
          </a:ln>
        </p:spPr>
        <p:txBody>
          <a:bodyPr anchor="ctr">
            <a:noAutofit/>
          </a:bodyPr>
          <a:lstStyle/>
          <a:p>
            <a:pPr algn="ctr">
              <a:lnSpc>
                <a:spcPct val="100000"/>
              </a:lnSpc>
            </a:pPr>
            <a:r>
              <a:rPr lang="hu-HU" sz="1200" b="0" strike="noStrike" spc="-1">
                <a:solidFill>
                  <a:srgbClr val="FFFFFF"/>
                </a:solidFill>
                <a:latin typeface="Calibri"/>
              </a:rPr>
              <a:t>nagy.gabriella@nik.uni-obuda.hu</a:t>
            </a:r>
            <a:endParaRPr lang="hu-HU" sz="1200" b="0" strike="noStrike" spc="-1">
              <a:latin typeface="Times New Roman"/>
            </a:endParaRPr>
          </a:p>
        </p:txBody>
      </p:sp>
      <p:sp>
        <p:nvSpPr>
          <p:cNvPr id="309" name="TextShape 5"/>
          <p:cNvSpPr txBox="1"/>
          <p:nvPr/>
        </p:nvSpPr>
        <p:spPr>
          <a:xfrm>
            <a:off x="7086600" y="6640560"/>
            <a:ext cx="2057040" cy="217080"/>
          </a:xfrm>
          <a:prstGeom prst="rect">
            <a:avLst/>
          </a:prstGeom>
          <a:solidFill>
            <a:srgbClr val="555555"/>
          </a:solidFill>
          <a:ln>
            <a:noFill/>
          </a:ln>
        </p:spPr>
        <p:txBody>
          <a:bodyPr anchor="ctr">
            <a:noAutofit/>
          </a:bodyPr>
          <a:lstStyle/>
          <a:p>
            <a:pPr algn="r">
              <a:lnSpc>
                <a:spcPct val="100000"/>
              </a:lnSpc>
            </a:pPr>
            <a:fld id="{7FAF05F0-F9F7-430C-9080-E147DDF66AB8}" type="slidenum">
              <a:rPr lang="hu-HU" sz="1200" b="0" strike="noStrike" spc="-1">
                <a:solidFill>
                  <a:srgbClr val="FFFFFF"/>
                </a:solidFill>
                <a:latin typeface="Calibri"/>
              </a:rPr>
              <a:t>61</a:t>
            </a:fld>
            <a:endParaRPr lang="hu-HU" sz="1200" b="0" strike="noStrike" spc="-1">
              <a:latin typeface="Times New Roman"/>
            </a:endParaRPr>
          </a:p>
        </p:txBody>
      </p:sp>
      <p:sp>
        <p:nvSpPr>
          <p:cNvPr id="4" name="Dátum helye 3"/>
          <p:cNvSpPr>
            <a:spLocks noGrp="1"/>
          </p:cNvSpPr>
          <p:nvPr>
            <p:ph type="dt" sz="half" idx="10"/>
          </p:nvPr>
        </p:nvSpPr>
        <p:spPr/>
        <p:txBody>
          <a:bodyPr/>
          <a:lstStyle/>
          <a:p>
            <a:pPr>
              <a:lnSpc>
                <a:spcPct val="100000"/>
              </a:lnSpc>
            </a:pPr>
            <a:r>
              <a:rPr lang="en-US" sz="1200" b="0" strike="noStrike" spc="-1" smtClean="0">
                <a:latin typeface="Times New Roman"/>
              </a:rPr>
              <a:t>2023 Spring</a:t>
            </a:r>
            <a:endParaRPr lang="hu-HU" sz="1200" b="0" strike="noStrike" spc="-1">
              <a:latin typeface="Times New Roman"/>
            </a:endParaRPr>
          </a:p>
        </p:txBody>
      </p:sp>
      <p:sp>
        <p:nvSpPr>
          <p:cNvPr id="5" name="Élőláb helye 4"/>
          <p:cNvSpPr>
            <a:spLocks noGrp="1"/>
          </p:cNvSpPr>
          <p:nvPr>
            <p:ph type="ftr" sz="quarter" idx="11"/>
          </p:nvPr>
        </p:nvSpPr>
        <p:spPr/>
        <p:txBody>
          <a:bodyPr/>
          <a:lstStyle/>
          <a:p>
            <a:pPr algn="ctr">
              <a:lnSpc>
                <a:spcPct val="100000"/>
              </a:lnSpc>
            </a:pPr>
            <a:r>
              <a:rPr lang="hu-HU" sz="1200" b="0" strike="noStrike" spc="-1">
                <a:latin typeface="Times New Roman"/>
              </a:rPr>
              <a:t>MSc DB lab</a:t>
            </a:r>
          </a:p>
        </p:txBody>
      </p:sp>
    </p:spTree>
    <p:extLst>
      <p:ext uri="{BB962C8B-B14F-4D97-AF65-F5344CB8AC3E}">
        <p14:creationId xmlns:p14="http://schemas.microsoft.com/office/powerpoint/2010/main" val="344980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30" name="TextShape 2"/>
          <p:cNvSpPr txBox="1"/>
          <p:nvPr/>
        </p:nvSpPr>
        <p:spPr>
          <a:xfrm>
            <a:off x="216000" y="720000"/>
            <a:ext cx="8711640" cy="5700960"/>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err="1">
                <a:ln>
                  <a:noFill/>
                </a:ln>
                <a:solidFill>
                  <a:srgbClr val="000000"/>
                </a:solidFill>
                <a:effectLst/>
                <a:uLnTx/>
                <a:uFillTx/>
                <a:latin typeface="Calibri"/>
                <a:ea typeface="+mn-ea"/>
                <a:cs typeface="+mn-cs"/>
              </a:rPr>
              <a:t>Table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access</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by</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rowid</a:t>
            </a:r>
            <a:r>
              <a:rPr kumimoji="0" lang="hu-HU" sz="2800" b="0" i="0" u="none" strike="noStrike" kern="1200" cap="none" spc="-1" normalizeH="0" baseline="0" noProof="0" dirty="0">
                <a:ln>
                  <a:noFill/>
                </a:ln>
                <a:solidFill>
                  <a:srgbClr val="000000"/>
                </a:solidFill>
                <a:effectLst/>
                <a:uLnTx/>
                <a:uFillTx/>
                <a:latin typeface="Calibri"/>
                <a:ea typeface="+mn-ea"/>
                <a:cs typeface="+mn-cs"/>
              </a:rPr>
              <a:t>, 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range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hu-HU" sz="2800" b="0" i="0" u="none" strike="noStrike" kern="1200" cap="none" spc="-1" normalizeH="0" baseline="0" noProof="0" dirty="0">
                <a:ln>
                  <a:noFill/>
                </a:ln>
                <a:solidFill>
                  <a:srgbClr val="000000"/>
                </a:solidFill>
                <a:effectLst/>
                <a:uLnTx/>
                <a:uFillTx/>
                <a:latin typeface="Consolas"/>
                <a:ea typeface="+mn-ea"/>
                <a:cs typeface="+mn-cs"/>
              </a:rPr>
              <a:t> &gt; 190;</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After</a:t>
            </a:r>
            <a:r>
              <a:rPr kumimoji="0" lang="hu-HU" sz="2400" b="0" i="0" u="none" strike="noStrike" kern="1200" cap="none" spc="-1" normalizeH="0" baseline="0" noProof="0" dirty="0">
                <a:ln>
                  <a:noFill/>
                </a:ln>
                <a:solidFill>
                  <a:srgbClr val="000000"/>
                </a:solidFill>
                <a:effectLst/>
                <a:uLnTx/>
                <a:uFillTx/>
                <a:latin typeface="Calibri"/>
                <a:ea typeface="+mn-ea"/>
                <a:cs typeface="+mn-cs"/>
              </a:rPr>
              <a:t> Index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range</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3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F6231-96A3-49DF-81E0-C97C8A74D1C5}"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40630857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30" name="TextShape 2"/>
          <p:cNvSpPr txBox="1"/>
          <p:nvPr/>
        </p:nvSpPr>
        <p:spPr>
          <a:xfrm>
            <a:off x="216000" y="720000"/>
            <a:ext cx="8711640" cy="5700960"/>
          </a:xfrm>
          <a:prstGeom prst="rect">
            <a:avLst/>
          </a:prstGeom>
          <a:noFill/>
          <a:ln>
            <a:noFill/>
          </a:ln>
        </p:spPr>
        <p:txBody>
          <a:bodyPr>
            <a:no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Access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predicate</a:t>
            </a:r>
            <a:r>
              <a:rPr kumimoji="0" lang="hu-HU" sz="2800" b="0" i="0" u="none" strike="noStrike" kern="1200" cap="none" spc="-1" normalizeH="0" baseline="0" noProof="0" dirty="0">
                <a:ln>
                  <a:noFill/>
                </a:ln>
                <a:solidFill>
                  <a:srgbClr val="000000"/>
                </a:solidFill>
                <a:effectLst/>
                <a:uLnTx/>
                <a:uFillTx/>
                <a:latin typeface="Calibri"/>
                <a:ea typeface="+mn-ea"/>
                <a:cs typeface="+mn-cs"/>
              </a:rPr>
              <a:t>, filter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predicate</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en-US" sz="2800" b="0" i="0" u="none" strike="noStrike" kern="1200" cap="none" spc="-1" normalizeH="0" baseline="0" noProof="0" dirty="0">
                <a:ln>
                  <a:noFill/>
                </a:ln>
                <a:solidFill>
                  <a:srgbClr val="000000"/>
                </a:solidFill>
                <a:effectLst/>
                <a:uLnTx/>
                <a:uFillTx/>
                <a:latin typeface="Consolas"/>
                <a:ea typeface="+mn-ea"/>
                <a:cs typeface="+mn-cs"/>
              </a:rPr>
              <a:t>SELECT </a:t>
            </a:r>
            <a:r>
              <a:rPr kumimoji="0" lang="en-US" sz="2800" b="0" i="0" u="none" strike="noStrike" kern="1200" cap="none" spc="-1" normalizeH="0" baseline="0" noProof="0" dirty="0" err="1">
                <a:ln>
                  <a:noFill/>
                </a:ln>
                <a:solidFill>
                  <a:srgbClr val="000000"/>
                </a:solidFill>
                <a:effectLst/>
                <a:uLnTx/>
                <a:uFillTx/>
                <a:latin typeface="Consolas"/>
                <a:ea typeface="+mn-ea"/>
                <a:cs typeface="+mn-cs"/>
              </a:rPr>
              <a:t>first_name</a:t>
            </a:r>
            <a:r>
              <a:rPr kumimoji="0" lang="en-US" sz="2800" b="0" i="0" u="none" strike="noStrike" kern="1200" cap="none" spc="-1" normalizeH="0" baseline="0" noProof="0" dirty="0">
                <a:ln>
                  <a:noFill/>
                </a:ln>
                <a:solidFill>
                  <a:srgbClr val="000000"/>
                </a:solidFill>
                <a:effectLst/>
                <a:uLnTx/>
                <a:uFillTx/>
                <a:latin typeface="Consolas"/>
                <a:ea typeface="+mn-ea"/>
                <a:cs typeface="+mn-cs"/>
              </a:rPr>
              <a:t>, </a:t>
            </a:r>
            <a:r>
              <a:rPr kumimoji="0" lang="en-US"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en-US" sz="2800" b="0" i="0" u="none" strike="noStrike" kern="1200" cap="none" spc="-1" normalizeH="0" baseline="0" noProof="0" dirty="0">
                <a:ln>
                  <a:noFill/>
                </a:ln>
                <a:solidFill>
                  <a:srgbClr val="000000"/>
                </a:solidFill>
                <a:effectLst/>
                <a:uLnTx/>
                <a:uFillTx/>
                <a:latin typeface="Consolas"/>
                <a:ea typeface="+mn-ea"/>
                <a:cs typeface="+mn-cs"/>
              </a:rPr>
              <a:t> FROM employees WHERE </a:t>
            </a:r>
            <a:r>
              <a:rPr kumimoji="0" lang="en-US"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en-US" sz="2800" b="0" i="0" u="none" strike="noStrike" kern="1200" cap="none" spc="-1" normalizeH="0" baseline="0" noProof="0" dirty="0">
                <a:ln>
                  <a:noFill/>
                </a:ln>
                <a:solidFill>
                  <a:srgbClr val="000000"/>
                </a:solidFill>
                <a:effectLst/>
                <a:uLnTx/>
                <a:uFillTx/>
                <a:latin typeface="Consolas"/>
                <a:ea typeface="+mn-ea"/>
                <a:cs typeface="+mn-cs"/>
              </a:rPr>
              <a:t>&gt;10 and </a:t>
            </a:r>
            <a:r>
              <a:rPr kumimoji="0" lang="en-US" sz="2800" b="0" i="0" u="none" strike="noStrike" kern="1200" cap="none" spc="-1" normalizeH="0" baseline="0" noProof="0" dirty="0" err="1">
                <a:ln>
                  <a:noFill/>
                </a:ln>
                <a:solidFill>
                  <a:srgbClr val="000000"/>
                </a:solidFill>
                <a:effectLst/>
                <a:uLnTx/>
                <a:uFillTx/>
                <a:latin typeface="Consolas"/>
                <a:ea typeface="+mn-ea"/>
                <a:cs typeface="+mn-cs"/>
              </a:rPr>
              <a:t>first_name</a:t>
            </a:r>
            <a:r>
              <a:rPr kumimoji="0" lang="en-US" sz="2800" b="0" i="0" u="none" strike="noStrike" kern="1200" cap="none" spc="-1" normalizeH="0" baseline="0" noProof="0" dirty="0">
                <a:ln>
                  <a:noFill/>
                </a:ln>
                <a:solidFill>
                  <a:srgbClr val="000000"/>
                </a:solidFill>
                <a:effectLst/>
                <a:uLnTx/>
                <a:uFillTx/>
                <a:latin typeface="Consolas"/>
                <a:ea typeface="+mn-ea"/>
                <a:cs typeface="+mn-cs"/>
              </a:rPr>
              <a:t> like 'A%';</a:t>
            </a:r>
            <a:endParaRPr kumimoji="0" lang="hu-HU" sz="2800" b="0" i="0" u="none" strike="noStrike" kern="1200" cap="none" spc="-1" normalizeH="0" baseline="0" noProof="0" dirty="0">
              <a:ln>
                <a:noFill/>
              </a:ln>
              <a:solidFill>
                <a:srgbClr val="000000"/>
              </a:solidFill>
              <a:effectLst/>
              <a:uLnTx/>
              <a:uFillTx/>
              <a:latin typeface="Consolas"/>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Calibri" panose="020F0502020204030204"/>
                <a:ea typeface="+mn-ea"/>
                <a:cs typeface="+mn-cs"/>
              </a:rPr>
              <a:t>"Access" predicates are those that are used to scan the index - these predicates are used to select which branch and leaf blocks to retrieve from the index</a:t>
            </a:r>
            <a:r>
              <a:rPr kumimoji="0" lang="hu-HU" sz="2400" b="0" i="0" u="none" strike="noStrike" kern="1200" cap="none" spc="-1" normalizeH="0" baseline="0" noProof="0" dirty="0">
                <a:ln>
                  <a:noFill/>
                </a:ln>
                <a:solidFill>
                  <a:srgbClr val="000000"/>
                </a:solidFill>
                <a:effectLst/>
                <a:uLnTx/>
                <a:uFillTx/>
                <a:latin typeface="Calibri" panose="020F0502020204030204"/>
                <a:ea typeface="+mn-ea"/>
                <a:cs typeface="+mn-cs"/>
              </a:rPr>
              <a:t> </a:t>
            </a: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Calibri" panose="020F0502020204030204"/>
                <a:ea typeface="+mn-ea"/>
                <a:cs typeface="+mn-cs"/>
              </a:rPr>
              <a:t>"Filter" predicates are those that are applied to the rows returned from the index; they determine which rows are ultimately sent up to the next step in the query execution plan. </a:t>
            </a: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hu-HU" sz="2400" b="0" i="0" u="none" strike="noStrike" kern="1200" cap="none" spc="-1" normalizeH="0" baseline="0" noProof="0" dirty="0">
              <a:ln>
                <a:noFill/>
              </a:ln>
              <a:solidFill>
                <a:srgbClr val="000000"/>
              </a:solidFill>
              <a:effectLst/>
              <a:uLnTx/>
              <a:uFillTx/>
              <a:latin typeface="Calibri"/>
              <a:ea typeface="+mn-ea"/>
              <a:cs typeface="+mn-cs"/>
            </a:endParaRPr>
          </a:p>
        </p:txBody>
      </p:sp>
      <p:sp>
        <p:nvSpPr>
          <p:cNvPr id="231"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2"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3"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F6231-96A3-49DF-81E0-C97C8A74D1C5}"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1204377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0" y="0"/>
            <a:ext cx="9143640" cy="503640"/>
          </a:xfrm>
          <a:prstGeom prst="rect">
            <a:avLst/>
          </a:prstGeom>
          <a:solidFill>
            <a:srgbClr val="479BCA"/>
          </a:solidFill>
          <a:ln>
            <a:noFill/>
          </a:ln>
        </p:spPr>
        <p:txBody>
          <a:bodyPr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hu-HU" sz="3200" b="0" i="0" u="none" strike="noStrike" kern="1200" cap="none" spc="-1" normalizeH="0" baseline="0" noProof="0" dirty="0">
                <a:ln>
                  <a:noFill/>
                </a:ln>
                <a:solidFill>
                  <a:srgbClr val="FFFFFF"/>
                </a:solidFill>
                <a:effectLst/>
                <a:uLnTx/>
                <a:uFillTx/>
                <a:latin typeface="Calibri Light"/>
                <a:ea typeface="+mn-ea"/>
                <a:cs typeface="+mn-cs"/>
              </a:rPr>
              <a:t>Access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path</a:t>
            </a:r>
            <a:r>
              <a:rPr kumimoji="0" lang="hu-HU" sz="3200" b="0" i="0" u="none" strike="noStrike" kern="1200" cap="none" spc="-1" normalizeH="0" baseline="0" noProof="0" dirty="0">
                <a:ln>
                  <a:noFill/>
                </a:ln>
                <a:solidFill>
                  <a:srgbClr val="FFFFFF"/>
                </a:solidFill>
                <a:effectLst/>
                <a:uLnTx/>
                <a:uFillTx/>
                <a:latin typeface="Calibri Light"/>
                <a:ea typeface="+mn-ea"/>
                <a:cs typeface="+mn-cs"/>
              </a:rPr>
              <a:t> </a:t>
            </a:r>
            <a:r>
              <a:rPr kumimoji="0" lang="hu-HU" sz="3200" b="0" i="0" u="none" strike="noStrike" kern="1200" cap="none" spc="-1" normalizeH="0" baseline="0" noProof="0" dirty="0" err="1">
                <a:ln>
                  <a:noFill/>
                </a:ln>
                <a:solidFill>
                  <a:srgbClr val="FFFFFF"/>
                </a:solidFill>
                <a:effectLst/>
                <a:uLnTx/>
                <a:uFillTx/>
                <a:latin typeface="Calibri Light"/>
                <a:ea typeface="+mn-ea"/>
                <a:cs typeface="+mn-cs"/>
              </a:rPr>
              <a:t>examples</a:t>
            </a:r>
            <a:endParaRPr kumimoji="0" lang="hu-HU" sz="3200" b="0" i="0" u="none" strike="noStrike" kern="1200" cap="none" spc="-1" normalizeH="0" baseline="0" noProof="0" dirty="0">
              <a:ln>
                <a:noFill/>
              </a:ln>
              <a:solidFill>
                <a:srgbClr val="000000"/>
              </a:solidFill>
              <a:effectLst/>
              <a:uLnTx/>
              <a:uFillTx/>
              <a:latin typeface="Calibri" panose="020F0502020204030204"/>
              <a:ea typeface="+mn-ea"/>
              <a:cs typeface="+mn-cs"/>
            </a:endParaRPr>
          </a:p>
        </p:txBody>
      </p:sp>
      <p:sp>
        <p:nvSpPr>
          <p:cNvPr id="235" name="TextShape 2"/>
          <p:cNvSpPr txBox="1"/>
          <p:nvPr/>
        </p:nvSpPr>
        <p:spPr>
          <a:xfrm>
            <a:off x="216000" y="720000"/>
            <a:ext cx="8711640" cy="5700960"/>
          </a:xfrm>
          <a:prstGeom prst="rect">
            <a:avLst/>
          </a:prstGeom>
          <a:noFill/>
          <a:ln>
            <a:noFill/>
          </a:ln>
        </p:spPr>
        <p:txBody>
          <a:bodyPr>
            <a:normAutofit/>
          </a:bodyPr>
          <a:lstStyle/>
          <a:p>
            <a:pPr marL="228600" marR="0" lvl="0" indent="-22824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hu-HU" sz="2800" b="0" i="0" u="none" strike="noStrike" kern="1200" cap="none" spc="-1" normalizeH="0" baseline="0" noProof="0" dirty="0">
                <a:ln>
                  <a:noFill/>
                </a:ln>
                <a:solidFill>
                  <a:srgbClr val="000000"/>
                </a:solidFill>
                <a:effectLst/>
                <a:uLnTx/>
                <a:uFillTx/>
                <a:latin typeface="Calibri"/>
                <a:ea typeface="+mn-ea"/>
                <a:cs typeface="+mn-cs"/>
              </a:rPr>
              <a:t>Index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unique</a:t>
            </a:r>
            <a:r>
              <a:rPr kumimoji="0" lang="hu-HU" sz="2800" b="0" i="0" u="none" strike="noStrike" kern="1200" cap="none" spc="-1" normalizeH="0" baseline="0" noProof="0" dirty="0">
                <a:ln>
                  <a:noFill/>
                </a:ln>
                <a:solidFill>
                  <a:srgbClr val="000000"/>
                </a:solidFill>
                <a:effectLst/>
                <a:uLnTx/>
                <a:uFillTx/>
                <a:latin typeface="Calibri"/>
                <a:ea typeface="+mn-ea"/>
                <a:cs typeface="+mn-cs"/>
              </a:rPr>
              <a:t> </a:t>
            </a:r>
            <a:r>
              <a:rPr kumimoji="0" lang="hu-HU" sz="2800" b="0" i="0" u="none" strike="noStrike" kern="1200" cap="none" spc="-1" normalizeH="0" baseline="0" noProof="0" dirty="0" err="1">
                <a:ln>
                  <a:noFill/>
                </a:ln>
                <a:solidFill>
                  <a:srgbClr val="000000"/>
                </a:solidFill>
                <a:effectLst/>
                <a:uLnTx/>
                <a:uFillTx/>
                <a:latin typeface="Calibri"/>
                <a:ea typeface="+mn-ea"/>
                <a:cs typeface="+mn-cs"/>
              </a:rPr>
              <a:t>scan</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r>
              <a:rPr kumimoji="0" lang="hu-HU" sz="2800" b="0" i="0" u="none" strike="noStrike" kern="1200" cap="none" spc="-1" normalizeH="0" baseline="0" noProof="0" dirty="0">
                <a:ln>
                  <a:noFill/>
                </a:ln>
                <a:solidFill>
                  <a:srgbClr val="000000"/>
                </a:solidFill>
                <a:effectLst/>
                <a:uLnTx/>
                <a:uFillTx/>
                <a:latin typeface="Consolas"/>
                <a:ea typeface="+mn-ea"/>
                <a:cs typeface="+mn-cs"/>
              </a:rPr>
              <a:t>SELECT * FROM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employees</a:t>
            </a:r>
            <a:r>
              <a:rPr kumimoji="0" lang="hu-HU" sz="2800" b="0" i="0" u="none" strike="noStrike" kern="1200" cap="none" spc="-1" normalizeH="0" baseline="0" noProof="0" dirty="0">
                <a:ln>
                  <a:noFill/>
                </a:ln>
                <a:solidFill>
                  <a:srgbClr val="000000"/>
                </a:solidFill>
                <a:effectLst/>
                <a:uLnTx/>
                <a:uFillTx/>
                <a:latin typeface="Consolas"/>
                <a:ea typeface="+mn-ea"/>
                <a:cs typeface="+mn-cs"/>
              </a:rPr>
              <a:t> </a:t>
            </a:r>
            <a: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t/>
            </a:r>
            <a:br>
              <a:rPr kumimoji="0" sz="1800" b="0"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hu-HU" sz="2800" b="0" i="0" u="none" strike="noStrike" kern="1200" cap="none" spc="-1" normalizeH="0" baseline="0" noProof="0" dirty="0">
                <a:ln>
                  <a:noFill/>
                </a:ln>
                <a:solidFill>
                  <a:srgbClr val="000000"/>
                </a:solidFill>
                <a:effectLst/>
                <a:uLnTx/>
                <a:uFillTx/>
                <a:latin typeface="Consolas"/>
                <a:ea typeface="+mn-ea"/>
                <a:cs typeface="+mn-cs"/>
              </a:rPr>
              <a:t>WHERE </a:t>
            </a:r>
            <a:r>
              <a:rPr kumimoji="0" lang="hu-HU" sz="2800" b="0" i="0" u="none" strike="noStrike" kern="1200" cap="none" spc="-1" normalizeH="0" baseline="0" noProof="0" dirty="0" err="1">
                <a:ln>
                  <a:noFill/>
                </a:ln>
                <a:solidFill>
                  <a:srgbClr val="000000"/>
                </a:solidFill>
                <a:effectLst/>
                <a:uLnTx/>
                <a:uFillTx/>
                <a:latin typeface="Consolas"/>
                <a:ea typeface="+mn-ea"/>
                <a:cs typeface="+mn-cs"/>
              </a:rPr>
              <a:t>employee_id</a:t>
            </a:r>
            <a:r>
              <a:rPr kumimoji="0" lang="hu-HU" sz="2800" b="0" i="0" u="none" strike="noStrike" kern="1200" cap="none" spc="-1" normalizeH="0" baseline="0" noProof="0" dirty="0">
                <a:ln>
                  <a:noFill/>
                </a:ln>
                <a:solidFill>
                  <a:srgbClr val="000000"/>
                </a:solidFill>
                <a:effectLst/>
                <a:uLnTx/>
                <a:uFillTx/>
                <a:latin typeface="Consolas"/>
                <a:ea typeface="+mn-ea"/>
                <a:cs typeface="+mn-cs"/>
              </a:rPr>
              <a:t>=106;</a:t>
            </a: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82440" marR="0" lvl="0" indent="0" algn="l" defTabSz="914400" rtl="0" eaLnBrk="1" fontAlgn="auto" latinLnBrk="0" hangingPunct="1">
              <a:lnSpc>
                <a:spcPct val="90000"/>
              </a:lnSpc>
              <a:spcBef>
                <a:spcPts val="1001"/>
              </a:spcBef>
              <a:spcAft>
                <a:spcPts val="0"/>
              </a:spcAft>
              <a:buClrTx/>
              <a:buSzTx/>
              <a:buFontTx/>
              <a:buNone/>
              <a:tabLst/>
              <a:defRPr/>
            </a:pPr>
            <a:endParaRPr kumimoji="0" lang="hu-HU" sz="2800" b="0" i="0" u="none" strike="noStrike" kern="1200" cap="none" spc="-1" normalizeH="0" baseline="0" noProof="0" dirty="0">
              <a:ln>
                <a:noFill/>
              </a:ln>
              <a:solidFill>
                <a:srgbClr val="000000"/>
              </a:solidFill>
              <a:effectLst/>
              <a:uLnTx/>
              <a:uFillTx/>
              <a:latin typeface="Calibri"/>
              <a:ea typeface="+mn-ea"/>
              <a:cs typeface="+mn-cs"/>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r>
              <a:rPr kumimoji="0" lang="hu-HU" sz="2400" b="0" i="0" u="none" strike="noStrike" kern="1200" cap="none" spc="-1" normalizeH="0" baseline="0" noProof="0" dirty="0" err="1">
                <a:ln>
                  <a:noFill/>
                </a:ln>
                <a:solidFill>
                  <a:srgbClr val="000000"/>
                </a:solidFill>
                <a:effectLst/>
                <a:uLnTx/>
                <a:uFillTx/>
                <a:latin typeface="Calibri"/>
                <a:ea typeface="+mn-ea"/>
                <a:cs typeface="+mn-cs"/>
              </a:rPr>
              <a:t>Rowid</a:t>
            </a:r>
            <a:r>
              <a:rPr kumimoji="0" lang="hu-HU" sz="2400" b="0" i="0" u="none" strike="noStrike" kern="1200" cap="none" spc="-1" normalizeH="0" baseline="0" noProof="0" dirty="0">
                <a:ln>
                  <a:noFill/>
                </a:ln>
                <a:solidFill>
                  <a:srgbClr val="000000"/>
                </a:solidFill>
                <a:effectLst/>
                <a:uLnTx/>
                <a:uFillTx/>
                <a:latin typeface="Calibri"/>
                <a:ea typeface="+mn-ea"/>
                <a:cs typeface="+mn-cs"/>
              </a:rPr>
              <a:t> is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determined</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uniquely</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by</a:t>
            </a:r>
            <a:r>
              <a:rPr kumimoji="0" lang="hu-HU" sz="2400" b="0" i="0" u="none" strike="noStrike" kern="1200" cap="none" spc="-1" normalizeH="0" baseline="0" noProof="0" dirty="0">
                <a:ln>
                  <a:noFill/>
                </a:ln>
                <a:solidFill>
                  <a:srgbClr val="000000"/>
                </a:solidFill>
                <a:effectLst/>
                <a:uLnTx/>
                <a:uFillTx/>
                <a:latin typeface="Calibri"/>
                <a:ea typeface="+mn-ea"/>
                <a:cs typeface="+mn-cs"/>
              </a:rPr>
              <a:t> </a:t>
            </a:r>
            <a:r>
              <a:rPr kumimoji="0" lang="hu-HU" sz="2400" b="0" i="0" u="none" strike="noStrike" kern="1200" cap="none" spc="-1" normalizeH="0" baseline="0" noProof="0" dirty="0" err="1">
                <a:ln>
                  <a:noFill/>
                </a:ln>
                <a:solidFill>
                  <a:srgbClr val="000000"/>
                </a:solidFill>
                <a:effectLst/>
                <a:uLnTx/>
                <a:uFillTx/>
                <a:latin typeface="Calibri"/>
                <a:ea typeface="+mn-ea"/>
                <a:cs typeface="+mn-cs"/>
              </a:rPr>
              <a:t>the</a:t>
            </a:r>
            <a:r>
              <a:rPr kumimoji="0" lang="hu-HU" sz="2400" b="0" i="0" u="none" strike="noStrike" kern="1200" cap="none" spc="-1" normalizeH="0" baseline="0" noProof="0" dirty="0">
                <a:ln>
                  <a:noFill/>
                </a:ln>
                <a:solidFill>
                  <a:srgbClr val="000000"/>
                </a:solidFill>
                <a:effectLst/>
                <a:uLnTx/>
                <a:uFillTx/>
                <a:latin typeface="Calibri"/>
                <a:ea typeface="+mn-ea"/>
                <a:cs typeface="+mn-cs"/>
              </a:rPr>
              <a:t> index.</a:t>
            </a: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endParaRPr lang="hu-HU" sz="2400" spc="-1" dirty="0">
              <a:solidFill>
                <a:srgbClr val="000000"/>
              </a:solidFill>
              <a:latin typeface="Calibri"/>
            </a:endParaRPr>
          </a:p>
          <a:p>
            <a:pPr marL="685800" marR="0" lvl="1" indent="-228240" algn="l" defTabSz="914400" rtl="0" eaLnBrk="1" fontAlgn="auto" latinLnBrk="0" hangingPunct="1">
              <a:lnSpc>
                <a:spcPct val="90000"/>
              </a:lnSpc>
              <a:spcBef>
                <a:spcPts val="499"/>
              </a:spcBef>
              <a:spcAft>
                <a:spcPts val="0"/>
              </a:spcAft>
              <a:buClr>
                <a:srgbClr val="000000"/>
              </a:buClr>
              <a:buSzTx/>
              <a:buFont typeface="Arial"/>
              <a:buChar char="•"/>
              <a:tabLst/>
              <a:defRPr/>
            </a:pPr>
            <a:endParaRPr lang="hu-HU" sz="2400" spc="-1" dirty="0">
              <a:solidFill>
                <a:srgbClr val="000000"/>
              </a:solidFill>
              <a:latin typeface="Calibri"/>
            </a:endParaRPr>
          </a:p>
          <a:p>
            <a:pPr marL="82440">
              <a:lnSpc>
                <a:spcPct val="90000"/>
              </a:lnSpc>
              <a:spcBef>
                <a:spcPts val="1001"/>
              </a:spcBef>
              <a:defRPr/>
            </a:pPr>
            <a:r>
              <a:rPr lang="hu-HU" sz="2800" spc="-1" dirty="0">
                <a:solidFill>
                  <a:srgbClr val="000000"/>
                </a:solidFill>
                <a:latin typeface="Consolas"/>
              </a:rPr>
              <a:t>SELECT * FROM </a:t>
            </a:r>
            <a:r>
              <a:rPr lang="hu-HU" sz="2800" spc="-1" dirty="0" err="1">
                <a:solidFill>
                  <a:srgbClr val="000000"/>
                </a:solidFill>
                <a:latin typeface="Consolas"/>
              </a:rPr>
              <a:t>employees</a:t>
            </a:r>
            <a:r>
              <a:rPr lang="hu-HU" sz="2800" spc="-1" dirty="0">
                <a:solidFill>
                  <a:srgbClr val="000000"/>
                </a:solidFill>
                <a:latin typeface="Consolas"/>
              </a:rPr>
              <a:t> WHERE </a:t>
            </a:r>
            <a:r>
              <a:rPr lang="hu-HU" sz="2800" spc="-1" dirty="0" err="1">
                <a:solidFill>
                  <a:srgbClr val="000000"/>
                </a:solidFill>
                <a:latin typeface="Consolas"/>
              </a:rPr>
              <a:t>department_id</a:t>
            </a:r>
            <a:r>
              <a:rPr lang="hu-HU" sz="2800" spc="-1" dirty="0">
                <a:solidFill>
                  <a:srgbClr val="000000"/>
                </a:solidFill>
                <a:latin typeface="Consolas"/>
              </a:rPr>
              <a:t>=100;</a:t>
            </a:r>
          </a:p>
          <a:p>
            <a:pPr marL="82440">
              <a:lnSpc>
                <a:spcPct val="90000"/>
              </a:lnSpc>
              <a:spcBef>
                <a:spcPts val="1001"/>
              </a:spcBef>
              <a:defRPr/>
            </a:pPr>
            <a:endParaRPr lang="hu-HU" sz="2800" spc="-1" dirty="0">
              <a:solidFill>
                <a:srgbClr val="000000"/>
              </a:solidFill>
              <a:latin typeface="Consolas"/>
            </a:endParaRPr>
          </a:p>
        </p:txBody>
      </p:sp>
      <p:sp>
        <p:nvSpPr>
          <p:cNvPr id="236" name="TextShape 3"/>
          <p:cNvSpPr txBox="1"/>
          <p:nvPr/>
        </p:nvSpPr>
        <p:spPr>
          <a:xfrm>
            <a:off x="0" y="6640560"/>
            <a:ext cx="2057040" cy="217080"/>
          </a:xfrm>
          <a:prstGeom prst="rect">
            <a:avLst/>
          </a:prstGeom>
          <a:solidFill>
            <a:srgbClr val="555555"/>
          </a:solidFill>
          <a:ln>
            <a:noFill/>
          </a:ln>
        </p:spPr>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2018/19/2</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7" name="TextShape 4"/>
          <p:cNvSpPr txBox="1"/>
          <p:nvPr/>
        </p:nvSpPr>
        <p:spPr>
          <a:xfrm>
            <a:off x="2057400" y="6642000"/>
            <a:ext cx="5028840" cy="215640"/>
          </a:xfrm>
          <a:prstGeom prst="rect">
            <a:avLst/>
          </a:prstGeom>
          <a:solidFill>
            <a:srgbClr val="555555"/>
          </a:solidFill>
          <a:ln>
            <a:noFill/>
          </a:ln>
        </p:spPr>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Calibri"/>
                <a:ea typeface="+mn-ea"/>
                <a:cs typeface="+mn-cs"/>
              </a:rPr>
              <a:t>nagy.gabriella@nik.uni-obuda.hu</a:t>
            </a:r>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238" name="TextShape 5"/>
          <p:cNvSpPr txBox="1"/>
          <p:nvPr/>
        </p:nvSpPr>
        <p:spPr>
          <a:xfrm>
            <a:off x="7086600" y="6640560"/>
            <a:ext cx="2057040" cy="217080"/>
          </a:xfrm>
          <a:prstGeom prst="rect">
            <a:avLst/>
          </a:prstGeom>
          <a:solidFill>
            <a:srgbClr val="555555"/>
          </a:solidFill>
          <a:ln>
            <a:noFill/>
          </a:ln>
        </p:spPr>
        <p:txBody>
          <a:bodyPr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2DD88-F935-4122-9A0A-ADCF79FB3EE6}" type="slidenum">
              <a:rPr kumimoji="0" lang="hu-HU" sz="1200" b="0" i="0" u="none" strike="noStrike" kern="1200" cap="none" spc="-1" normalizeH="0" baseline="0" noProof="0">
                <a:ln>
                  <a:noFill/>
                </a:ln>
                <a:solidFill>
                  <a:srgbClr val="FFFF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hu-HU" sz="12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4" name="Dátum hely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smtClean="0">
                <a:ln>
                  <a:noFill/>
                </a:ln>
                <a:solidFill>
                  <a:srgbClr val="FFFFFF"/>
                </a:solidFill>
                <a:effectLst/>
                <a:uLnTx/>
                <a:uFillTx/>
                <a:latin typeface="Times New Roman"/>
                <a:ea typeface="+mn-ea"/>
                <a:cs typeface="+mn-cs"/>
              </a:rPr>
              <a:t>2023 Spring</a:t>
            </a:r>
            <a:endParaRPr kumimoji="0" lang="hu-HU" sz="1200" b="0" i="0" u="none" strike="noStrike" kern="1200" cap="none" spc="-1" normalizeH="0" baseline="0" noProof="0">
              <a:ln>
                <a:noFill/>
              </a:ln>
              <a:solidFill>
                <a:srgbClr val="FFFFFF"/>
              </a:solidFill>
              <a:effectLst/>
              <a:uLnTx/>
              <a:uFillTx/>
              <a:latin typeface="Times New Roman"/>
              <a:ea typeface="+mn-ea"/>
              <a:cs typeface="+mn-cs"/>
            </a:endParaRPr>
          </a:p>
        </p:txBody>
      </p:sp>
      <p:sp>
        <p:nvSpPr>
          <p:cNvPr id="5" name="Élőláb hely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200" b="0" i="0" u="none" strike="noStrike" kern="1200" cap="none" spc="-1" normalizeH="0" baseline="0" noProof="0">
                <a:ln>
                  <a:noFill/>
                </a:ln>
                <a:solidFill>
                  <a:srgbClr val="FFFFFF"/>
                </a:solidFill>
                <a:effectLst/>
                <a:uLnTx/>
                <a:uFillTx/>
                <a:latin typeface="Times New Roman"/>
                <a:ea typeface="+mn-ea"/>
                <a:cs typeface="+mn-cs"/>
              </a:rPr>
              <a:t>MSc DB lab</a:t>
            </a:r>
          </a:p>
        </p:txBody>
      </p:sp>
    </p:spTree>
    <p:extLst>
      <p:ext uri="{BB962C8B-B14F-4D97-AF65-F5344CB8AC3E}">
        <p14:creationId xmlns:p14="http://schemas.microsoft.com/office/powerpoint/2010/main" val="500413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8D8D8"/>
      </a:lt2>
      <a:accent1>
        <a:srgbClr val="479BCA"/>
      </a:accent1>
      <a:accent2>
        <a:srgbClr val="555555"/>
      </a:accent2>
      <a:accent3>
        <a:srgbClr val="FFFFFF"/>
      </a:accent3>
      <a:accent4>
        <a:srgbClr val="000000"/>
      </a:accent4>
      <a:accent5>
        <a:srgbClr val="D76773"/>
      </a:accent5>
      <a:accent6>
        <a:srgbClr val="86B3CE"/>
      </a:accent6>
      <a:hlink>
        <a:srgbClr val="D76773"/>
      </a:hlink>
      <a:folHlink>
        <a:srgbClr val="3F96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E-NIK-style">
  <a:themeElements>
    <a:clrScheme name="OE NIK theme">
      <a:dk1>
        <a:srgbClr val="000000"/>
      </a:dk1>
      <a:lt1>
        <a:srgbClr val="FFFFFF"/>
      </a:lt1>
      <a:dk2>
        <a:srgbClr val="000000"/>
      </a:dk2>
      <a:lt2>
        <a:srgbClr val="D8D8D8"/>
      </a:lt2>
      <a:accent1>
        <a:srgbClr val="479BCA"/>
      </a:accent1>
      <a:accent2>
        <a:srgbClr val="555555"/>
      </a:accent2>
      <a:accent3>
        <a:srgbClr val="FFFFFF"/>
      </a:accent3>
      <a:accent4>
        <a:srgbClr val="000000"/>
      </a:accent4>
      <a:accent5>
        <a:srgbClr val="D76773"/>
      </a:accent5>
      <a:accent6>
        <a:srgbClr val="86B3CE"/>
      </a:accent6>
      <a:hlink>
        <a:srgbClr val="D76773"/>
      </a:hlink>
      <a:folHlink>
        <a:srgbClr val="3F96C6"/>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NIK-style" id="{130F6D2D-F776-4702-8A9F-03B5B51E04BA}" vid="{3F2D1E50-80C1-47F2-90A4-11DF4D440F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D8D8D8"/>
      </a:lt2>
      <a:accent1>
        <a:srgbClr val="479BCA"/>
      </a:accent1>
      <a:accent2>
        <a:srgbClr val="555555"/>
      </a:accent2>
      <a:accent3>
        <a:srgbClr val="FFFFFF"/>
      </a:accent3>
      <a:accent4>
        <a:srgbClr val="000000"/>
      </a:accent4>
      <a:accent5>
        <a:srgbClr val="D76773"/>
      </a:accent5>
      <a:accent6>
        <a:srgbClr val="86B3CE"/>
      </a:accent6>
      <a:hlink>
        <a:srgbClr val="D76773"/>
      </a:hlink>
      <a:folHlink>
        <a:srgbClr val="3F96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7502</TotalTime>
  <Words>5669</Words>
  <Application>Microsoft Office PowerPoint</Application>
  <PresentationFormat>Diavetítés a képernyőre (4:3 oldalarány)</PresentationFormat>
  <Paragraphs>947</Paragraphs>
  <Slides>61</Slides>
  <Notes>34</Notes>
  <HiddenSlides>0</HiddenSlides>
  <MMClips>0</MMClips>
  <ScaleCrop>false</ScaleCrop>
  <HeadingPairs>
    <vt:vector size="6" baseType="variant">
      <vt:variant>
        <vt:lpstr>Használt betűtípusok</vt:lpstr>
      </vt:variant>
      <vt:variant>
        <vt:i4>10</vt:i4>
      </vt:variant>
      <vt:variant>
        <vt:lpstr>Téma</vt:lpstr>
      </vt:variant>
      <vt:variant>
        <vt:i4>2</vt:i4>
      </vt:variant>
      <vt:variant>
        <vt:lpstr>Diacímek</vt:lpstr>
      </vt:variant>
      <vt:variant>
        <vt:i4>61</vt:i4>
      </vt:variant>
    </vt:vector>
  </HeadingPairs>
  <TitlesOfParts>
    <vt:vector size="73" baseType="lpstr">
      <vt:lpstr>Arial</vt:lpstr>
      <vt:lpstr>Calibri</vt:lpstr>
      <vt:lpstr>Calibri Light</vt:lpstr>
      <vt:lpstr>Consolas</vt:lpstr>
      <vt:lpstr>DejaVu Sans</vt:lpstr>
      <vt:lpstr>Garamond</vt:lpstr>
      <vt:lpstr>Open Sans</vt:lpstr>
      <vt:lpstr>Symbol</vt:lpstr>
      <vt:lpstr>Times New Roman</vt:lpstr>
      <vt:lpstr>Wingdings</vt:lpstr>
      <vt:lpstr>Office Theme</vt:lpstr>
      <vt:lpstr>OE-NIK-style</vt:lpstr>
      <vt:lpstr>PowerPoint-bemutató</vt:lpstr>
      <vt:lpstr>PowerPoint-bemutató</vt:lpstr>
      <vt:lpstr>PowerPoint-bemutató</vt:lpstr>
      <vt:lpstr>PowerPoint-bemutató</vt:lpstr>
      <vt:lpstr>Description of indexes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Practise</vt:lpstr>
      <vt:lpstr>PowerPoint-bemutató</vt:lpstr>
      <vt:lpstr>PowerPoint-bemutató</vt:lpstr>
      <vt:lpstr>PowerPoint-bemutató</vt:lpstr>
      <vt:lpstr>PowerPoint-bemutató</vt:lpstr>
      <vt:lpstr>PowerPoint-bemutató</vt:lpstr>
      <vt:lpstr>PowerPoint-bemutató</vt:lpstr>
      <vt:lpstr>PowerPoint-bemutató</vt:lpstr>
      <vt:lpstr>GROUP BY</vt:lpstr>
      <vt:lpstr>GROUP BY</vt:lpstr>
      <vt:lpstr>PowerPoint-bemutató</vt:lpstr>
      <vt:lpstr>PowerPoint-bemutató</vt:lpstr>
      <vt:lpstr>PowerPoint-bemutató</vt:lpstr>
      <vt:lpstr>PowerPoint-bemutató</vt:lpstr>
      <vt:lpstr>PowerPoint-bemutató</vt:lpstr>
      <vt:lpstr>Histograms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Query rewrite</vt:lpstr>
      <vt:lpstr>Query rewrite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Join Methods: Sort merge join</vt:lpstr>
      <vt:lpstr>Join Methods: Sort merge join</vt:lpstr>
      <vt:lpstr>PowerPoint-bemutató</vt:lpstr>
      <vt:lpstr>PowerPoint-bemutató</vt:lpstr>
      <vt:lpstr>Join Methods: Cartesian join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Korszerű adatbázisok</dc:title>
  <dc:subject/>
  <dc:creator>nagygabi</dc:creator>
  <dc:description/>
  <cp:lastModifiedBy>Dr. Fleiner Rita</cp:lastModifiedBy>
  <cp:revision>235</cp:revision>
  <cp:lastPrinted>2021-03-01T09:14:01Z</cp:lastPrinted>
  <dcterms:created xsi:type="dcterms:W3CDTF">2019-02-08T15:56:08Z</dcterms:created>
  <dcterms:modified xsi:type="dcterms:W3CDTF">2023-03-17T13:57:36Z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46</vt:i4>
  </property>
</Properties>
</file>