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0" r:id="rId14"/>
    <p:sldId id="272" r:id="rId15"/>
    <p:sldId id="274" r:id="rId16"/>
    <p:sldId id="273" r:id="rId17"/>
    <p:sldId id="275" r:id="rId18"/>
    <p:sldId id="276" r:id="rId19"/>
    <p:sldId id="263" r:id="rId2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55" d="100"/>
          <a:sy n="55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0F54-F747-4988-8DFF-CC62137E6DE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EAB0-9869-41F1-9624-E2CB3CD9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0F54-F747-4988-8DFF-CC62137E6DE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EAB0-9869-41F1-9624-E2CB3CD9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8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0F54-F747-4988-8DFF-CC62137E6DE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EAB0-9869-41F1-9624-E2CB3CD9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1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0F54-F747-4988-8DFF-CC62137E6DE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EAB0-9869-41F1-9624-E2CB3CD9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6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0F54-F747-4988-8DFF-CC62137E6DE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EAB0-9869-41F1-9624-E2CB3CD9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5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0F54-F747-4988-8DFF-CC62137E6DE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EAB0-9869-41F1-9624-E2CB3CD9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0F54-F747-4988-8DFF-CC62137E6DE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EAB0-9869-41F1-9624-E2CB3CD9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6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0F54-F747-4988-8DFF-CC62137E6DE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EAB0-9869-41F1-9624-E2CB3CD9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0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0F54-F747-4988-8DFF-CC62137E6DE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EAB0-9869-41F1-9624-E2CB3CD9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0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0F54-F747-4988-8DFF-CC62137E6DE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EAB0-9869-41F1-9624-E2CB3CD9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0F54-F747-4988-8DFF-CC62137E6DE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EAB0-9869-41F1-9624-E2CB3CD9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1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0F54-F747-4988-8DFF-CC62137E6DE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1EAB0-9869-41F1-9624-E2CB3CD9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3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r.unideb.hu/~agocs/informatics/01_h_history/h_jpte_internet_web/amirisc.ttk.pte.hu/network/AJ0901.htm#Titkos%C3%ADt%C3%A1si%20modell%20%C3%A9s%20alapfogalma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code.fr/vigenere-cipher" TargetMode="External"/><Relationship Id="rId2" Type="http://schemas.openxmlformats.org/officeDocument/2006/relationships/hyperlink" Target="https://www.youtube.com/watch?v=SkJcmCaHqS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Titkosítás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Alapfogalmak ismétlése – </a:t>
            </a:r>
            <a:r>
              <a:rPr lang="hu-HU" smtClean="0"/>
              <a:t>rövid összefoglaló </a:t>
            </a:r>
            <a:endParaRPr lang="hu-HU" dirty="0" smtClean="0"/>
          </a:p>
          <a:p>
            <a:r>
              <a:rPr lang="hu-HU" dirty="0" smtClean="0"/>
              <a:t>9. óra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Hibrid módszerek - DES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4694382" cy="4351338"/>
          </a:xfrm>
        </p:spPr>
        <p:txBody>
          <a:bodyPr/>
          <a:lstStyle/>
          <a:p>
            <a:r>
              <a:rPr lang="hu-HU" dirty="0"/>
              <a:t>USA kormányának 1977-ben elfogadott szabványa a DES</a:t>
            </a:r>
            <a:r>
              <a:rPr lang="hu-HU" dirty="0" smtClean="0"/>
              <a:t>.</a:t>
            </a:r>
          </a:p>
          <a:p>
            <a:r>
              <a:rPr lang="hu-HU" dirty="0" smtClean="0"/>
              <a:t> </a:t>
            </a:r>
            <a:r>
              <a:rPr lang="hu-HU" dirty="0"/>
              <a:t>56 bites kulcs </a:t>
            </a:r>
            <a:r>
              <a:rPr lang="hu-HU" dirty="0" err="1"/>
              <a:t>parametrizálja</a:t>
            </a:r>
            <a:r>
              <a:rPr lang="hu-HU" dirty="0"/>
              <a:t>, 64 bites blokkokat </a:t>
            </a:r>
            <a:r>
              <a:rPr lang="hu-HU" dirty="0" err="1"/>
              <a:t>titkosít</a:t>
            </a:r>
            <a:r>
              <a:rPr lang="hu-HU" dirty="0"/>
              <a:t> 64 bites blokkokká. </a:t>
            </a:r>
            <a:endParaRPr lang="hu-HU" dirty="0" smtClean="0"/>
          </a:p>
          <a:p>
            <a:r>
              <a:rPr lang="hu-HU" dirty="0" smtClean="0"/>
              <a:t>Egyábécés </a:t>
            </a:r>
            <a:r>
              <a:rPr lang="hu-HU" dirty="0"/>
              <a:t>rejtjelezés, amely 64 bites jeleket használ.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593" y="1385454"/>
            <a:ext cx="6036708" cy="452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83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Hibrid módszerek - DES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Az </a:t>
            </a:r>
            <a:r>
              <a:rPr lang="hu-HU" dirty="0"/>
              <a:t>56 bites kulcs túl rövid, könnyű </a:t>
            </a:r>
            <a:r>
              <a:rPr lang="hu-HU" dirty="0" smtClean="0"/>
              <a:t>feltörni (hosszabb kulcs? )</a:t>
            </a:r>
          </a:p>
          <a:p>
            <a:r>
              <a:rPr lang="hu-HU" dirty="0" smtClean="0"/>
              <a:t>3DES - kettő </a:t>
            </a:r>
            <a:r>
              <a:rPr lang="hu-HU" dirty="0"/>
              <a:t>vagy három </a:t>
            </a:r>
            <a:r>
              <a:rPr lang="hu-HU" dirty="0" err="1"/>
              <a:t>titkosító</a:t>
            </a:r>
            <a:r>
              <a:rPr lang="hu-HU" dirty="0"/>
              <a:t> kulcsot használ a hagyományos DES által használt egy kulccsal </a:t>
            </a:r>
            <a:r>
              <a:rPr lang="hu-HU" dirty="0" smtClean="0"/>
              <a:t>szemben - háromszoros </a:t>
            </a:r>
            <a:r>
              <a:rPr lang="hu-HU" dirty="0"/>
              <a:t>titkosítási eljárást jelent az ilyen eljárást többszörös titkosításnak nevezzük. </a:t>
            </a:r>
            <a:endParaRPr lang="hu-HU" dirty="0" smtClean="0"/>
          </a:p>
          <a:p>
            <a:r>
              <a:rPr lang="hu-HU" dirty="0" smtClean="0"/>
              <a:t>„A </a:t>
            </a:r>
            <a:r>
              <a:rPr lang="hu-HU" dirty="0"/>
              <a:t>többszörös titkosítás, több különböző eljárással is megvalósítható. Legegyszerűbb módszere a titkosítási eljárások egymásba skatulyázása. A szöveget </a:t>
            </a:r>
            <a:r>
              <a:rPr lang="hu-HU" dirty="0" err="1"/>
              <a:t>titkosítjuk</a:t>
            </a:r>
            <a:r>
              <a:rPr lang="hu-HU" dirty="0"/>
              <a:t> a DES algoritmussal, a kapott első titkosított szöveget </a:t>
            </a:r>
            <a:r>
              <a:rPr lang="hu-HU" dirty="0" smtClean="0"/>
              <a:t>egy </a:t>
            </a:r>
            <a:r>
              <a:rPr lang="hu-HU" dirty="0"/>
              <a:t>másik kulcsot használva ismét </a:t>
            </a:r>
            <a:r>
              <a:rPr lang="hu-HU" dirty="0" err="1" smtClean="0"/>
              <a:t>titkosítjuk</a:t>
            </a:r>
            <a:r>
              <a:rPr lang="hu-HU" dirty="0" smtClean="0"/>
              <a:t>, </a:t>
            </a:r>
            <a:r>
              <a:rPr lang="hu-HU" dirty="0"/>
              <a:t>majd a második titkosított szöveget ismét </a:t>
            </a:r>
            <a:r>
              <a:rPr lang="hu-HU" dirty="0" err="1"/>
              <a:t>titkosítjuk</a:t>
            </a:r>
            <a:r>
              <a:rPr lang="hu-HU" dirty="0"/>
              <a:t> a harmadik kulccsal. Ez lényegesen megnöveli a titkosítás feltöréséhez szükséges erőforrásigényt, ezzel növeli annak biztonságosságát. 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/>
              <a:t>3DES erősebb titkosítást eredményez és ezért a mai napig népszerű és széles körben elterjedt</a:t>
            </a:r>
            <a:r>
              <a:rPr lang="hu-HU" dirty="0" smtClean="0"/>
              <a:t>.”*</a:t>
            </a:r>
          </a:p>
          <a:p>
            <a:r>
              <a:rPr lang="hu-HU" dirty="0"/>
              <a:t>*</a:t>
            </a:r>
            <a:r>
              <a:rPr lang="hu-HU" dirty="0" smtClean="0"/>
              <a:t>https</a:t>
            </a:r>
            <a:r>
              <a:rPr lang="hu-HU" dirty="0"/>
              <a:t>://hu.wikipedia.org/wiki/Szimmetrikus_kulcs%C3%BA_rejtjelez%C3%A9s</a:t>
            </a:r>
          </a:p>
        </p:txBody>
      </p:sp>
    </p:spTree>
    <p:extLst>
      <p:ext uri="{BB962C8B-B14F-4D97-AF65-F5344CB8AC3E}">
        <p14:creationId xmlns:p14="http://schemas.microsoft.com/office/powerpoint/2010/main" val="3785795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-92363"/>
            <a:ext cx="10515600" cy="1783052"/>
          </a:xfrm>
        </p:spPr>
        <p:txBody>
          <a:bodyPr/>
          <a:lstStyle/>
          <a:p>
            <a:r>
              <a:rPr lang="hu-HU" dirty="0" smtClean="0"/>
              <a:t>Mi legyen a kulcsokkal?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089891"/>
            <a:ext cx="10515600" cy="5087072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A </a:t>
            </a:r>
            <a:r>
              <a:rPr lang="hu-HU" b="1" dirty="0"/>
              <a:t>szimmetrikus kulcsú rejtjelezés vagy titkosítás</a:t>
            </a:r>
            <a:r>
              <a:rPr lang="hu-HU" dirty="0"/>
              <a:t> </a:t>
            </a:r>
            <a:r>
              <a:rPr lang="hu-HU" dirty="0" smtClean="0"/>
              <a:t>lényege</a:t>
            </a:r>
            <a:r>
              <a:rPr lang="hu-HU" dirty="0"/>
              <a:t>, hogy mind a küldő mind a fogadó </a:t>
            </a:r>
            <a:r>
              <a:rPr lang="hu-HU" b="1" dirty="0">
                <a:solidFill>
                  <a:srgbClr val="FF0000"/>
                </a:solidFill>
              </a:rPr>
              <a:t>ugyanazzal a kulccsal </a:t>
            </a:r>
            <a:r>
              <a:rPr lang="hu-HU" dirty="0"/>
              <a:t>végzi a titkosítást és a megfejtést. </a:t>
            </a:r>
            <a:endParaRPr lang="hu-HU" dirty="0" smtClean="0"/>
          </a:p>
          <a:p>
            <a:r>
              <a:rPr lang="hu-HU" dirty="0" smtClean="0"/>
              <a:t>Minden </a:t>
            </a:r>
            <a:r>
              <a:rPr lang="hu-HU" dirty="0"/>
              <a:t>szimmetrikus kulcsú titkosítás alapja a megosztott titok elve</a:t>
            </a:r>
            <a:r>
              <a:rPr lang="hu-HU" dirty="0" smtClean="0"/>
              <a:t>. (példa: DES, 3DES, IDEA) </a:t>
            </a:r>
          </a:p>
          <a:p>
            <a:r>
              <a:rPr lang="hu-HU" dirty="0" smtClean="0"/>
              <a:t>A </a:t>
            </a:r>
            <a:r>
              <a:rPr lang="hu-HU" dirty="0"/>
              <a:t>használt titkosítási kulcs különleges eljárást, biztonságot igényel. Ezt speciális kulcskezelési rendszerek támogatják. Problémát okoz, hogy a kulcs egyértelműen feloldja a védett információt. </a:t>
            </a:r>
            <a:endParaRPr lang="hu-HU" dirty="0" smtClean="0"/>
          </a:p>
          <a:p>
            <a:r>
              <a:rPr lang="hu-HU" dirty="0" smtClean="0"/>
              <a:t>Speciális </a:t>
            </a:r>
            <a:r>
              <a:rPr lang="hu-HU" dirty="0"/>
              <a:t>feladat a titkos kulcs küldő és fogadó fél közötti cseréjének a </a:t>
            </a:r>
            <a:r>
              <a:rPr lang="hu-HU" dirty="0" smtClean="0"/>
              <a:t>megoldása, a </a:t>
            </a:r>
            <a:r>
              <a:rPr lang="hu-HU" dirty="0" err="1"/>
              <a:t>titkosító</a:t>
            </a:r>
            <a:r>
              <a:rPr lang="hu-HU" dirty="0"/>
              <a:t> kulcsok biztonságának védelme a helyi </a:t>
            </a:r>
            <a:r>
              <a:rPr lang="hu-HU" dirty="0" smtClean="0"/>
              <a:t>számítógépeken, …  (egyik megoldás a „darabolás”)</a:t>
            </a:r>
            <a:endParaRPr lang="hu-HU" dirty="0"/>
          </a:p>
          <a:p>
            <a:r>
              <a:rPr lang="hu-HU" dirty="0" smtClean="0"/>
              <a:t>Gyorsak </a:t>
            </a:r>
            <a:r>
              <a:rPr lang="hu-HU" dirty="0"/>
              <a:t>és nincs különösebb erőforrás igényük. </a:t>
            </a:r>
            <a:r>
              <a:rPr lang="hu-HU" dirty="0" smtClean="0"/>
              <a:t>Hátrányuk </a:t>
            </a:r>
            <a:r>
              <a:rPr lang="hu-HU" dirty="0"/>
              <a:t>pedig, hogy földrajzilag távol eső helyekre kell teljesen azonos titkosítási kulcsokat eljuttatni és megfelelő biztonsággal tárolni.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2098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Nyilvános kulcsok módszere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5588726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hu-HU" dirty="0" smtClean="0"/>
          </a:p>
          <a:p>
            <a:r>
              <a:rPr lang="hu-HU" dirty="0" smtClean="0"/>
              <a:t>RSA eljárás és módszere</a:t>
            </a:r>
          </a:p>
          <a:p>
            <a:pPr marL="0" indent="0">
              <a:buNone/>
            </a:pPr>
            <a:r>
              <a:rPr lang="hu-HU" dirty="0" smtClean="0"/>
              <a:t>	Javasolt forrás pl. : http://slideplayer.hu/slide/2107814/</a:t>
            </a:r>
          </a:p>
          <a:p>
            <a:r>
              <a:rPr lang="hu-HU" dirty="0" smtClean="0"/>
              <a:t>Digitális aláírás</a:t>
            </a:r>
          </a:p>
          <a:p>
            <a:r>
              <a:rPr lang="hu-HU" dirty="0" smtClean="0"/>
              <a:t>…</a:t>
            </a:r>
          </a:p>
          <a:p>
            <a:r>
              <a:rPr lang="hu-HU" dirty="0" smtClean="0"/>
              <a:t>Alapvető forrás: Galántai tanár úr jegyzete, 5. fejezet. </a:t>
            </a:r>
          </a:p>
          <a:p>
            <a:endParaRPr lang="hu-HU" dirty="0" smtClean="0"/>
          </a:p>
          <a:p>
            <a:endParaRPr lang="en-US" dirty="0"/>
          </a:p>
        </p:txBody>
      </p:sp>
      <p:pic>
        <p:nvPicPr>
          <p:cNvPr id="6" name="Tartalom hely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016" y="1690688"/>
            <a:ext cx="4336330" cy="325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13327" y="300904"/>
            <a:ext cx="5599545" cy="6293860"/>
          </a:xfrm>
        </p:spPr>
        <p:txBody>
          <a:bodyPr>
            <a:normAutofit/>
          </a:bodyPr>
          <a:lstStyle/>
          <a:p>
            <a:r>
              <a:rPr lang="hu-HU" b="1" dirty="0"/>
              <a:t>Nyilvános kulcsú </a:t>
            </a:r>
            <a:r>
              <a:rPr lang="hu-HU" dirty="0"/>
              <a:t>titkosításnál minden egyes felhasználóhoz két kulcs tartozik: </a:t>
            </a:r>
            <a:r>
              <a:rPr lang="hu-HU" i="1" dirty="0"/>
              <a:t>egy titkos és egy nyilvános</a:t>
            </a:r>
            <a:r>
              <a:rPr lang="hu-HU" dirty="0"/>
              <a:t>. A titkos és a nyilvános kulcs szerepe szimmetrikus. Ha N jelöli a nyilvános kulcs alkalmazását, T a titkos kulcsét, és x egy kódolandó információ, akkor</a:t>
            </a:r>
          </a:p>
          <a:p>
            <a:r>
              <a:rPr lang="hu-HU" i="1" dirty="0"/>
              <a:t>N(T(x))=x</a:t>
            </a:r>
            <a:r>
              <a:rPr lang="hu-HU" dirty="0"/>
              <a:t> és </a:t>
            </a:r>
            <a:r>
              <a:rPr lang="hu-HU" i="1" dirty="0"/>
              <a:t>T(N(x))=x</a:t>
            </a:r>
            <a:endParaRPr lang="hu-HU" dirty="0"/>
          </a:p>
          <a:p>
            <a:r>
              <a:rPr lang="hu-HU" dirty="0"/>
              <a:t>A módszer lényege, hogy rendkívül nehéz T-</a:t>
            </a:r>
            <a:r>
              <a:rPr lang="hu-HU" dirty="0" err="1"/>
              <a:t>ből</a:t>
            </a:r>
            <a:r>
              <a:rPr lang="hu-HU" dirty="0"/>
              <a:t> N-et meghatározni, továbbá T nem törhető fel választott nyílt szöveggel. Ezeket a követelményeket teljesíti például az MIT-n kidolgozott RSA algoritmus.</a:t>
            </a:r>
          </a:p>
          <a:p>
            <a:endParaRPr lang="hu-HU" dirty="0"/>
          </a:p>
        </p:txBody>
      </p:sp>
      <p:pic>
        <p:nvPicPr>
          <p:cNvPr id="4" name="Tartalom hely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508" y="120505"/>
            <a:ext cx="5683492" cy="616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4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683491"/>
            <a:ext cx="6495473" cy="5493472"/>
          </a:xfrm>
        </p:spPr>
        <p:txBody>
          <a:bodyPr>
            <a:normAutofit lnSpcReduction="10000"/>
          </a:bodyPr>
          <a:lstStyle/>
          <a:p>
            <a:r>
              <a:rPr lang="hu-HU" dirty="0"/>
              <a:t>Minden felhasználónak generálnia kell a maga részére egy nyilvános/titkos kulcs párt. Ezután a nyilvános kulcsot minél szélesebb körben ismertté kell tenni, a titkos kulcsra értelemszerűen vigyázni kell.</a:t>
            </a:r>
          </a:p>
          <a:p>
            <a:r>
              <a:rPr lang="hu-HU" dirty="0"/>
              <a:t>Bárki, aki titkosított üzenetet akar küldeni, nem kell mást tegyen, mint a fogadó </a:t>
            </a:r>
            <a:r>
              <a:rPr lang="hu-HU" b="1" dirty="0"/>
              <a:t>nyilvános kulcsával </a:t>
            </a:r>
            <a:r>
              <a:rPr lang="hu-HU" dirty="0"/>
              <a:t>kódolnia kell az üzenetet. A nyilvános kulcs ismerete nem segít abban, hogy a titkos kulcsot </a:t>
            </a:r>
            <a:r>
              <a:rPr lang="hu-HU" dirty="0" err="1"/>
              <a:t>megfejtsük</a:t>
            </a:r>
            <a:r>
              <a:rPr lang="hu-HU" dirty="0"/>
              <a:t>, ezért ha egy üzenetet valaki nyilvános kulcsával kódoltunk, akkor már magunk sem tudjuk azt visszafejteni, csakis a fogadó.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673" y="538196"/>
            <a:ext cx="4494291" cy="487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26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Visszafelé? „Aláírás”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Ha </a:t>
            </a:r>
            <a:r>
              <a:rPr lang="hu-HU" b="1" dirty="0"/>
              <a:t>hitelesíteni akarunk egy üzenetet</a:t>
            </a:r>
            <a:r>
              <a:rPr lang="hu-HU" dirty="0"/>
              <a:t>, akkor </a:t>
            </a:r>
            <a:r>
              <a:rPr lang="hu-HU" dirty="0" smtClean="0"/>
              <a:t>a </a:t>
            </a:r>
            <a:r>
              <a:rPr lang="hu-HU" dirty="0"/>
              <a:t>saját titkos kulcsunkat használjuk. Az üzenetből képezünk egy az üzenetnél jóval rövidebb </a:t>
            </a:r>
            <a:r>
              <a:rPr lang="hu-HU" dirty="0" smtClean="0"/>
              <a:t>számot/üzenetet, </a:t>
            </a:r>
            <a:r>
              <a:rPr lang="hu-HU" dirty="0"/>
              <a:t>amit az üzenet ellenőrző összegének, "ujjlenyomatának" is nevezhetünk. Ezt a számot kódoljuk azután a saját titkos kulcsunkkal. A fogadó ezt csakis a mi nyilvános kulcsunkkal tudja "kinyitni" és így biztos lehet abban, hogy az üzenetet valóban mi küldtük. </a:t>
            </a:r>
            <a:endParaRPr lang="hu-HU" dirty="0" smtClean="0"/>
          </a:p>
          <a:p>
            <a:r>
              <a:rPr lang="hu-HU" dirty="0" smtClean="0"/>
              <a:t>Az </a:t>
            </a:r>
            <a:r>
              <a:rPr lang="hu-HU" dirty="0"/>
              <a:t>üzenet ilyen esetben nincs feltétlenül kódolva, de mivel az egész üzenet ujjlenyomatát tartalmazza az aláírásunk, az üzeneten végrehajtott minden </a:t>
            </a:r>
            <a:r>
              <a:rPr lang="hu-HU" dirty="0" smtClean="0"/>
              <a:t>változtatás </a:t>
            </a:r>
            <a:r>
              <a:rPr lang="hu-HU" dirty="0"/>
              <a:t>kiderül a fogadó oldalon. </a:t>
            </a:r>
            <a:endParaRPr lang="hu-HU" dirty="0" smtClean="0"/>
          </a:p>
          <a:p>
            <a:r>
              <a:rPr lang="hu-HU" dirty="0" smtClean="0"/>
              <a:t>Ilyen </a:t>
            </a:r>
            <a:r>
              <a:rPr lang="hu-HU" dirty="0"/>
              <a:t>módon - hasonlóan ahhoz, mint amikor aláírunk valamit - a hitelesítéssel nem csak azt garantálhatjuk, hogy kitől származik az üzenet, hanem azt is, hogy az pontosan ugyan az. Ez alkalomadtán - akár csak az aláírás - arra is alkalmas, hogy </a:t>
            </a:r>
            <a:r>
              <a:rPr lang="hu-HU" dirty="0" smtClean="0"/>
              <a:t>valamiről bebizonyosodjon, hogy mi hoztuk létre. </a:t>
            </a:r>
          </a:p>
          <a:p>
            <a:r>
              <a:rPr lang="hu-HU" dirty="0" smtClean="0"/>
              <a:t>Következésképpen </a:t>
            </a:r>
            <a:r>
              <a:rPr lang="hu-HU" dirty="0"/>
              <a:t>a titkos kulcsunkra nem csak azért kell vigyáznunk, hogy a nekünk küldött üzeneteket ne </a:t>
            </a:r>
            <a:r>
              <a:rPr lang="hu-HU" dirty="0" err="1"/>
              <a:t>fejtsék</a:t>
            </a:r>
            <a:r>
              <a:rPr lang="hu-HU" dirty="0"/>
              <a:t> meg illetéktelenek, hanem azért is, hogy mások ne tudjanak </a:t>
            </a:r>
            <a:r>
              <a:rPr lang="hu-HU" dirty="0" smtClean="0"/>
              <a:t>„okirathamisítást” </a:t>
            </a:r>
            <a:r>
              <a:rPr lang="hu-HU" dirty="0"/>
              <a:t>végrehajtani a kárunkra.</a:t>
            </a:r>
          </a:p>
        </p:txBody>
      </p:sp>
    </p:spTree>
    <p:extLst>
      <p:ext uri="{BB962C8B-B14F-4D97-AF65-F5344CB8AC3E}">
        <p14:creationId xmlns:p14="http://schemas.microsoft.com/office/powerpoint/2010/main" val="151914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RSA algoritmus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4417291" cy="4159539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szerzők nevének kezdőbetűiből: </a:t>
            </a:r>
            <a:r>
              <a:rPr lang="hu-HU" dirty="0" err="1"/>
              <a:t>Rivest-Shamir-Adleman</a:t>
            </a:r>
            <a:r>
              <a:rPr lang="hu-HU" dirty="0"/>
              <a:t> “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key</a:t>
            </a:r>
            <a:r>
              <a:rPr lang="hu-HU" dirty="0"/>
              <a:t> </a:t>
            </a:r>
            <a:r>
              <a:rPr lang="hu-HU" dirty="0" err="1"/>
              <a:t>criptography</a:t>
            </a:r>
            <a:r>
              <a:rPr lang="hu-HU" dirty="0"/>
              <a:t>”</a:t>
            </a:r>
          </a:p>
          <a:p>
            <a:r>
              <a:rPr lang="hu-HU" dirty="0"/>
              <a:t>Biztonság alapelve: nagy számok tényezőkre bontásának nehézsége. Példa: 200 jegyű szám felbontása a mai számítógépekkel 4 milliárd évig tart.</a:t>
            </a:r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5597237" y="365125"/>
            <a:ext cx="6483926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Válasszunk két nagy prímszámot, </a:t>
            </a:r>
            <a:r>
              <a:rPr lang="hu-HU" sz="2400" dirty="0" smtClean="0"/>
              <a:t>(amelyek nagyobbak mint 10</a:t>
            </a:r>
            <a:r>
              <a:rPr lang="hu-HU" sz="2400" baseline="30000" dirty="0" smtClean="0"/>
              <a:t>100</a:t>
            </a:r>
            <a:r>
              <a:rPr lang="hu-HU" sz="2400" dirty="0" smtClean="0"/>
              <a:t> ), majd számítsuk ki a</a:t>
            </a:r>
          </a:p>
          <a:p>
            <a:r>
              <a:rPr lang="hu-HU" sz="2400" dirty="0" smtClean="0">
                <a:solidFill>
                  <a:srgbClr val="FF0000"/>
                </a:solidFill>
              </a:rPr>
              <a:t>n </a:t>
            </a:r>
            <a:r>
              <a:rPr lang="hu-HU" sz="2400" dirty="0">
                <a:solidFill>
                  <a:srgbClr val="FF0000"/>
                </a:solidFill>
              </a:rPr>
              <a:t>= p*q</a:t>
            </a:r>
            <a:r>
              <a:rPr lang="hu-HU" sz="2400" dirty="0"/>
              <a:t> és </a:t>
            </a:r>
            <a:r>
              <a:rPr lang="hu-HU" sz="2400" dirty="0">
                <a:solidFill>
                  <a:srgbClr val="FF0000"/>
                </a:solidFill>
              </a:rPr>
              <a:t>z = (p-1)*(q-1)</a:t>
            </a:r>
            <a:r>
              <a:rPr lang="hu-HU" sz="2400" dirty="0"/>
              <a:t> </a:t>
            </a:r>
            <a:r>
              <a:rPr lang="hu-HU" sz="2400" dirty="0" smtClean="0"/>
              <a:t>számokat</a:t>
            </a:r>
          </a:p>
          <a:p>
            <a:r>
              <a:rPr lang="hu-HU" sz="2400" dirty="0" smtClean="0"/>
              <a:t> </a:t>
            </a:r>
          </a:p>
          <a:p>
            <a:r>
              <a:rPr lang="hu-HU" sz="2400" dirty="0" smtClean="0"/>
              <a:t>Legyen </a:t>
            </a:r>
            <a:r>
              <a:rPr lang="hu-HU" sz="2400" dirty="0" smtClean="0">
                <a:solidFill>
                  <a:srgbClr val="FF0000"/>
                </a:solidFill>
              </a:rPr>
              <a:t>d</a:t>
            </a:r>
            <a:r>
              <a:rPr lang="hu-HU" sz="2400" dirty="0" smtClean="0"/>
              <a:t> egy a </a:t>
            </a:r>
            <a:r>
              <a:rPr lang="hu-HU" sz="2400" dirty="0">
                <a:solidFill>
                  <a:srgbClr val="FF0000"/>
                </a:solidFill>
              </a:rPr>
              <a:t>z</a:t>
            </a:r>
            <a:r>
              <a:rPr lang="hu-HU" sz="2400" dirty="0"/>
              <a:t>-hez képest relatív prím keressünk egy </a:t>
            </a:r>
            <a:r>
              <a:rPr lang="hu-HU" sz="2400" dirty="0" err="1"/>
              <a:t>olyen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FF0000"/>
                </a:solidFill>
              </a:rPr>
              <a:t>e</a:t>
            </a:r>
            <a:r>
              <a:rPr lang="hu-HU" sz="2400" dirty="0"/>
              <a:t>-t, amelyre </a:t>
            </a:r>
            <a:r>
              <a:rPr lang="hu-HU" sz="2400" dirty="0">
                <a:solidFill>
                  <a:srgbClr val="FF0000"/>
                </a:solidFill>
              </a:rPr>
              <a:t>e*d </a:t>
            </a:r>
            <a:r>
              <a:rPr lang="hu-HU" sz="2400" dirty="0" err="1">
                <a:solidFill>
                  <a:srgbClr val="FF0000"/>
                </a:solidFill>
              </a:rPr>
              <a:t>mod</a:t>
            </a:r>
            <a:r>
              <a:rPr lang="hu-HU" sz="2400" dirty="0">
                <a:solidFill>
                  <a:srgbClr val="FF0000"/>
                </a:solidFill>
              </a:rPr>
              <a:t> z = 1 </a:t>
            </a:r>
            <a:r>
              <a:rPr lang="hu-HU" sz="2400" dirty="0" smtClean="0">
                <a:solidFill>
                  <a:srgbClr val="FF0000"/>
                </a:solidFill>
              </a:rPr>
              <a:t> </a:t>
            </a:r>
          </a:p>
          <a:p>
            <a:endParaRPr lang="hu-HU" sz="2400" dirty="0">
              <a:solidFill>
                <a:srgbClr val="FF0000"/>
              </a:solidFill>
            </a:endParaRPr>
          </a:p>
          <a:p>
            <a:r>
              <a:rPr lang="hu-HU" sz="2400" dirty="0" smtClean="0"/>
              <a:t>A </a:t>
            </a:r>
            <a:r>
              <a:rPr lang="hu-HU" sz="2400" dirty="0"/>
              <a:t>titkos kulcs a </a:t>
            </a:r>
            <a:r>
              <a:rPr lang="hu-HU" sz="2400" dirty="0">
                <a:solidFill>
                  <a:srgbClr val="FF0000"/>
                </a:solidFill>
              </a:rPr>
              <a:t>(d, n)</a:t>
            </a:r>
            <a:r>
              <a:rPr lang="hu-HU" sz="2400" dirty="0"/>
              <a:t> pár, a nyilvános kulcs az </a:t>
            </a:r>
            <a:r>
              <a:rPr lang="hu-HU" sz="2400" dirty="0">
                <a:solidFill>
                  <a:srgbClr val="FF0000"/>
                </a:solidFill>
              </a:rPr>
              <a:t>(e, n)</a:t>
            </a:r>
            <a:r>
              <a:rPr lang="hu-HU" sz="2400" dirty="0"/>
              <a:t> pár </a:t>
            </a:r>
            <a:endParaRPr lang="hu-HU" sz="2400" dirty="0" smtClean="0"/>
          </a:p>
          <a:p>
            <a:endParaRPr lang="hu-HU" sz="2400" dirty="0" smtClean="0"/>
          </a:p>
          <a:p>
            <a:r>
              <a:rPr lang="hu-HU" sz="2400" dirty="0" smtClean="0"/>
              <a:t>Kódolás </a:t>
            </a:r>
            <a:r>
              <a:rPr lang="hu-HU" sz="2400" dirty="0"/>
              <a:t>C = P</a:t>
            </a:r>
            <a:r>
              <a:rPr lang="hu-HU" sz="2400" baseline="30000" dirty="0"/>
              <a:t>e</a:t>
            </a:r>
            <a:r>
              <a:rPr lang="hu-HU" sz="2400" dirty="0"/>
              <a:t> </a:t>
            </a:r>
            <a:r>
              <a:rPr lang="hu-HU" sz="2400" dirty="0" err="1"/>
              <a:t>mod</a:t>
            </a:r>
            <a:r>
              <a:rPr lang="hu-HU" sz="2400" dirty="0"/>
              <a:t> n Dekódolás: P = C</a:t>
            </a:r>
            <a:r>
              <a:rPr lang="hu-HU" sz="2400" baseline="30000" dirty="0"/>
              <a:t>d</a:t>
            </a:r>
            <a:r>
              <a:rPr lang="hu-HU" sz="2400" dirty="0"/>
              <a:t> </a:t>
            </a:r>
            <a:r>
              <a:rPr lang="hu-HU" sz="2400" dirty="0" err="1"/>
              <a:t>mod</a:t>
            </a:r>
            <a:r>
              <a:rPr lang="hu-HU" sz="2400" dirty="0"/>
              <a:t> n</a:t>
            </a:r>
          </a:p>
          <a:p>
            <a:endParaRPr lang="hu-HU" sz="2400" dirty="0" smtClean="0"/>
          </a:p>
          <a:p>
            <a:r>
              <a:rPr lang="hu-HU" sz="2400" dirty="0" smtClean="0"/>
              <a:t>A </a:t>
            </a:r>
            <a:r>
              <a:rPr lang="hu-HU" sz="2400" dirty="0"/>
              <a:t>kódolás fix méretű blokkokra tördelve történik, a kódolandó blokkok log</a:t>
            </a:r>
            <a:r>
              <a:rPr lang="hu-HU" sz="2400" baseline="-25000" dirty="0"/>
              <a:t>2</a:t>
            </a:r>
            <a:r>
              <a:rPr lang="hu-HU" sz="2400" dirty="0"/>
              <a:t> n-nél kevesebb bites egységek.</a:t>
            </a:r>
          </a:p>
          <a:p>
            <a:r>
              <a:rPr lang="hu-HU" sz="2400" dirty="0"/>
              <a:t>A kód feltöréséhez </a:t>
            </a:r>
            <a:r>
              <a:rPr lang="hu-HU" sz="2400" dirty="0" smtClean="0"/>
              <a:t>n-t </a:t>
            </a:r>
            <a:r>
              <a:rPr lang="hu-HU" sz="2400" dirty="0"/>
              <a:t>fel kellene bontani p-re és q-</a:t>
            </a:r>
            <a:r>
              <a:rPr lang="hu-HU" sz="2400" dirty="0" err="1"/>
              <a:t>ra</a:t>
            </a:r>
            <a:r>
              <a:rPr lang="hu-HU" sz="2400" dirty="0"/>
              <a:t> hogy z és ebből d meghatározható legyen.</a:t>
            </a:r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57018" y="6068291"/>
            <a:ext cx="5098473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http://vassanyi.ginf.hu/info/rsa/index.html</a:t>
            </a:r>
          </a:p>
        </p:txBody>
      </p:sp>
    </p:spTree>
    <p:extLst>
      <p:ext uri="{BB962C8B-B14F-4D97-AF65-F5344CB8AC3E}">
        <p14:creationId xmlns:p14="http://schemas.microsoft.com/office/powerpoint/2010/main" val="349918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És még </a:t>
            </a:r>
            <a:r>
              <a:rPr lang="hu-HU" smtClean="0"/>
              <a:t>sokan mások…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8098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hu-HU" dirty="0" smtClean="0"/>
              <a:t>Válaszolja meg a  következő kérdéseket, ismételje át a következő fogalmakat! 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Miért fontos a titkosítás?</a:t>
            </a:r>
          </a:p>
          <a:p>
            <a:r>
              <a:rPr lang="hu-HU" dirty="0" smtClean="0"/>
              <a:t>Milyen típusú támadások léteznek? </a:t>
            </a:r>
          </a:p>
          <a:p>
            <a:r>
              <a:rPr lang="hu-HU" dirty="0" smtClean="0"/>
              <a:t>Történelmi áttekintés: </a:t>
            </a:r>
          </a:p>
          <a:p>
            <a:pPr marL="457200" lvl="1" indent="0">
              <a:buNone/>
            </a:pPr>
            <a:r>
              <a:rPr lang="hu-HU" dirty="0" smtClean="0"/>
              <a:t>Átrendezés, behelyettesítés, </a:t>
            </a:r>
            <a:r>
              <a:rPr lang="hu-HU" i="1" dirty="0" smtClean="0"/>
              <a:t>Caesar módszer </a:t>
            </a:r>
          </a:p>
          <a:p>
            <a:pPr marL="457200" lvl="1" indent="0">
              <a:buNone/>
            </a:pPr>
            <a:r>
              <a:rPr lang="hu-HU" dirty="0"/>
              <a:t>Á</a:t>
            </a:r>
            <a:r>
              <a:rPr lang="hu-HU" dirty="0" smtClean="0"/>
              <a:t>ltalános behelyettesítés – kulcs bevezetése </a:t>
            </a:r>
          </a:p>
          <a:p>
            <a:pPr marL="457200" lvl="1" indent="0">
              <a:buNone/>
            </a:pPr>
            <a:r>
              <a:rPr lang="hu-HU" dirty="0" smtClean="0"/>
              <a:t>Miért probléma a nyelvi statisztika? Miért probléma az </a:t>
            </a:r>
            <a:r>
              <a:rPr lang="hu-HU" dirty="0"/>
              <a:t>e</a:t>
            </a:r>
            <a:r>
              <a:rPr lang="hu-HU" dirty="0" smtClean="0"/>
              <a:t>gyszeri kulcsos titkosítás?</a:t>
            </a:r>
          </a:p>
          <a:p>
            <a:pPr marL="457200" lvl="1" indent="0">
              <a:buNone/>
            </a:pPr>
            <a:r>
              <a:rPr lang="hu-HU" dirty="0" err="1" smtClean="0">
                <a:effectLst/>
              </a:rPr>
              <a:t>Vigenère-rejtjel</a:t>
            </a:r>
            <a:endParaRPr lang="hu-HU" dirty="0" smtClean="0">
              <a:effectLst/>
            </a:endParaRPr>
          </a:p>
          <a:p>
            <a:pPr marL="457200" lvl="1" indent="0">
              <a:buNone/>
            </a:pPr>
            <a:r>
              <a:rPr lang="hu-HU" dirty="0" smtClean="0">
                <a:effectLst/>
              </a:rPr>
              <a:t>Enigma – keverő algoritmus résszel bővült</a:t>
            </a:r>
          </a:p>
          <a:p>
            <a:pPr marL="457200" lvl="1" indent="0">
              <a:buNone/>
            </a:pPr>
            <a:r>
              <a:rPr lang="hu-HU" dirty="0" smtClean="0"/>
              <a:t>DES, RSA algoritmus főbb jellemzői, lépései, elemei…</a:t>
            </a:r>
          </a:p>
          <a:p>
            <a:pPr marL="457200" lvl="1" indent="0">
              <a:buNone/>
            </a:pPr>
            <a:endParaRPr lang="hu-HU" dirty="0" smtClean="0">
              <a:effectLst/>
            </a:endParaRPr>
          </a:p>
          <a:p>
            <a:pPr marL="457200" lvl="1" indent="0">
              <a:buNone/>
            </a:pPr>
            <a:endParaRPr lang="hu-HU" dirty="0" smtClean="0">
              <a:effectLst/>
            </a:endParaRPr>
          </a:p>
          <a:p>
            <a:pPr marL="457200" lvl="1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8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Mit és hol kódoltunk? 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419367"/>
            <a:ext cx="10515600" cy="4757596"/>
          </a:xfrm>
        </p:spPr>
        <p:txBody>
          <a:bodyPr>
            <a:normAutofit/>
          </a:bodyPr>
          <a:lstStyle/>
          <a:p>
            <a:r>
              <a:rPr lang="hu-HU" dirty="0" smtClean="0"/>
              <a:t> Kommunikációs csatorna</a:t>
            </a:r>
          </a:p>
          <a:p>
            <a:r>
              <a:rPr lang="hu-HU" dirty="0" smtClean="0"/>
              <a:t>Eredeti üzenet kódolása – forráskódolás (Információ és entrópia mérőszámok)</a:t>
            </a:r>
          </a:p>
          <a:p>
            <a:r>
              <a:rPr lang="hu-HU" dirty="0" smtClean="0"/>
              <a:t>Csatornakódolás (kölcsönös entrópia, redundáns kódok a továbbítás biztonságáért)</a:t>
            </a:r>
          </a:p>
          <a:p>
            <a:endParaRPr lang="hu-HU" dirty="0" smtClean="0"/>
          </a:p>
          <a:p>
            <a:endParaRPr lang="en-US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839" y="3690359"/>
            <a:ext cx="7066106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7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csatornakódolás </a:t>
            </a:r>
            <a:r>
              <a:rPr lang="hu-HU" dirty="0" smtClean="0"/>
              <a:t>problémái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99655" y="1354570"/>
            <a:ext cx="10515600" cy="4351338"/>
          </a:xfrm>
        </p:spPr>
        <p:txBody>
          <a:bodyPr/>
          <a:lstStyle/>
          <a:p>
            <a:pPr lvl="1"/>
            <a:r>
              <a:rPr lang="hu-HU" dirty="0" smtClean="0"/>
              <a:t>Zaj</a:t>
            </a:r>
            <a:r>
              <a:rPr lang="hu-HU" dirty="0"/>
              <a:t>, azaz a csatorna be- és kimenete különbözik (Hamming távolság, hibafelismerő és hibajavító kódok)</a:t>
            </a:r>
          </a:p>
          <a:p>
            <a:pPr lvl="1"/>
            <a:r>
              <a:rPr lang="hu-HU" dirty="0"/>
              <a:t>Továbbítás/tárolás költségeinek csökkentése (tömörítési eljárások)</a:t>
            </a:r>
          </a:p>
          <a:p>
            <a:pPr lvl="1"/>
            <a:r>
              <a:rPr lang="hu-HU" dirty="0"/>
              <a:t>Titkosítás (adatvédelem az illetéktelen „kódolvasók” aktív vagy passzív támadásaitól a továbbításkor)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02" y="3530239"/>
            <a:ext cx="7066106" cy="1952625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914400" y="5624945"/>
            <a:ext cx="1078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„Igazi” </a:t>
            </a:r>
            <a:r>
              <a:rPr lang="hu-HU" dirty="0"/>
              <a:t>biztonságot csak az a titkosítás nyújt, amely tetszőleges mennyiségű választott nyílt szöveg esetén is </a:t>
            </a:r>
            <a:r>
              <a:rPr lang="hu-HU" dirty="0" smtClean="0"/>
              <a:t>feltörhetetlen valós időben – gyakorlatban és/vagy elméletben feltörhetetlen titkosítás.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732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Általános rövid összefoglaló: 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Tekintettel arra, hogy más tárgyból is tanulják, csak egy rövid fogalom lista – ismerni kell őket nagy vonalakban a második </a:t>
            </a:r>
            <a:r>
              <a:rPr lang="hu-HU" dirty="0" err="1" smtClean="0"/>
              <a:t>ZH-hoz</a:t>
            </a:r>
            <a:r>
              <a:rPr lang="hu-HU" dirty="0"/>
              <a:t>.</a:t>
            </a:r>
            <a:endParaRPr lang="hu-HU" dirty="0" smtClean="0"/>
          </a:p>
          <a:p>
            <a:r>
              <a:rPr lang="hu-HU" dirty="0" smtClean="0"/>
              <a:t>Az áttekintéshez javaslom: </a:t>
            </a:r>
          </a:p>
          <a:p>
            <a:r>
              <a:rPr lang="en-US" dirty="0" smtClean="0">
                <a:hlinkClick r:id="rId2"/>
              </a:rPr>
              <a:t>http://www.agr.unideb.hu/~agocs/informatics/01_h_history/h_jpte_internet_web/amirisc.ttk.pte.hu/network/AJ0901.htm#Titkos%C3%ADt%C3%A1si%20modell%20%C3%A9s%20alapfogalmak</a:t>
            </a:r>
            <a:endParaRPr lang="hu-HU" dirty="0" smtClean="0"/>
          </a:p>
          <a:p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8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Fogalomtár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az </a:t>
            </a:r>
            <a:r>
              <a:rPr lang="hu-HU" dirty="0"/>
              <a:t>elküldeni kívánt eredeti szöveg a nyílt szöveg (</a:t>
            </a:r>
            <a:r>
              <a:rPr lang="hu-HU" dirty="0" err="1"/>
              <a:t>plaintext</a:t>
            </a:r>
            <a:r>
              <a:rPr lang="hu-HU" dirty="0" smtClean="0"/>
              <a:t>)</a:t>
            </a:r>
          </a:p>
          <a:p>
            <a:r>
              <a:rPr lang="hu-HU" dirty="0" smtClean="0"/>
              <a:t>a </a:t>
            </a:r>
            <a:r>
              <a:rPr lang="hu-HU" dirty="0"/>
              <a:t>titkosítási eljárás létrehozza a titkosított szöveget (</a:t>
            </a:r>
            <a:r>
              <a:rPr lang="hu-HU" dirty="0" err="1" smtClean="0"/>
              <a:t>ciphertext</a:t>
            </a:r>
            <a:r>
              <a:rPr lang="hu-HU" dirty="0" smtClean="0"/>
              <a:t> – </a:t>
            </a:r>
            <a:r>
              <a:rPr lang="hu-HU" dirty="0" err="1" smtClean="0"/>
              <a:t>kriptogram</a:t>
            </a:r>
            <a:r>
              <a:rPr lang="hu-HU" dirty="0" smtClean="0"/>
              <a:t>)</a:t>
            </a:r>
          </a:p>
          <a:p>
            <a:r>
              <a:rPr lang="hu-HU" dirty="0" smtClean="0"/>
              <a:t>Alapvető eljárások</a:t>
            </a:r>
          </a:p>
          <a:p>
            <a:pPr>
              <a:buFontTx/>
              <a:buChar char="-"/>
            </a:pPr>
            <a:r>
              <a:rPr lang="hu-HU" dirty="0" smtClean="0"/>
              <a:t>„egyszerű” helyettesítő eljárások</a:t>
            </a:r>
          </a:p>
          <a:p>
            <a:pPr>
              <a:buFontTx/>
              <a:buChar char="-"/>
            </a:pPr>
            <a:r>
              <a:rPr lang="hu-HU" dirty="0"/>
              <a:t>k</a:t>
            </a:r>
            <a:r>
              <a:rPr lang="hu-HU" dirty="0" smtClean="0"/>
              <a:t>ulcs alapú eljárások, kulccsal paraméterezünk</a:t>
            </a:r>
          </a:p>
          <a:p>
            <a:pPr marL="0" indent="0">
              <a:buNone/>
            </a:pPr>
            <a:r>
              <a:rPr lang="hu-HU" dirty="0" smtClean="0"/>
              <a:t>(</a:t>
            </a:r>
            <a:r>
              <a:rPr lang="hu-HU" dirty="0"/>
              <a:t>A titkosítási kulcs és a megfejtési kulcs nem feltétlenül azonos, de ebben az esetben összetartoznak</a:t>
            </a:r>
            <a:r>
              <a:rPr lang="hu-HU" dirty="0" smtClean="0"/>
              <a:t>.)</a:t>
            </a:r>
            <a:endParaRPr lang="hu-HU" dirty="0"/>
          </a:p>
          <a:p>
            <a:pPr>
              <a:buFontTx/>
              <a:buChar char="-"/>
            </a:pPr>
            <a:r>
              <a:rPr lang="hu-HU" dirty="0" smtClean="0"/>
              <a:t>hibrid eljárások (pl. kulcs alapú + keverő algoritmus)</a:t>
            </a:r>
          </a:p>
          <a:p>
            <a:pPr>
              <a:buFontTx/>
              <a:buChar char="-"/>
            </a:pPr>
            <a:endParaRPr lang="hu-HU" dirty="0" smtClean="0"/>
          </a:p>
          <a:p>
            <a:pPr>
              <a:buFontTx/>
              <a:buChar char="-"/>
            </a:pPr>
            <a:r>
              <a:rPr lang="hu-HU" dirty="0" smtClean="0"/>
              <a:t>A </a:t>
            </a:r>
            <a:r>
              <a:rPr lang="hu-HU" dirty="0"/>
              <a:t>megfejtési eljárás eredményeképpen az eredeti nyílt szöveg áll elő.</a:t>
            </a:r>
          </a:p>
        </p:txBody>
      </p:sp>
    </p:spTree>
    <p:extLst>
      <p:ext uri="{BB962C8B-B14F-4D97-AF65-F5344CB8AC3E}">
        <p14:creationId xmlns:p14="http://schemas.microsoft.com/office/powerpoint/2010/main" val="272048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Helyettesítő eljárások – </a:t>
            </a:r>
            <a:r>
              <a:rPr lang="hu-HU" dirty="0" err="1" smtClean="0"/>
              <a:t>Ceasar</a:t>
            </a:r>
            <a:r>
              <a:rPr lang="hu-HU" dirty="0" smtClean="0"/>
              <a:t> titkosítás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637" y="1690688"/>
            <a:ext cx="4572000" cy="192405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406400" y="6363855"/>
            <a:ext cx="1157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https://hu.wikipedia.org/wiki/Caesar-rejtjel</a:t>
            </a:r>
          </a:p>
        </p:txBody>
      </p:sp>
      <p:sp>
        <p:nvSpPr>
          <p:cNvPr id="6" name="Téglalap 5"/>
          <p:cNvSpPr/>
          <p:nvPr/>
        </p:nvSpPr>
        <p:spPr>
          <a:xfrm>
            <a:off x="838200" y="4940301"/>
            <a:ext cx="93310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err="1">
                <a:latin typeface="Courier New" panose="02070309020205020404" pitchFamily="49" charset="0"/>
              </a:rPr>
              <a:t>plaintext</a:t>
            </a:r>
            <a:r>
              <a:rPr lang="hu-HU" dirty="0">
                <a:latin typeface="Courier New" panose="02070309020205020404" pitchFamily="49" charset="0"/>
              </a:rPr>
              <a:t>:  </a:t>
            </a:r>
            <a:r>
              <a:rPr lang="hu-HU" dirty="0" err="1">
                <a:latin typeface="Courier New" panose="02070309020205020404" pitchFamily="49" charset="0"/>
              </a:rPr>
              <a:t>aábcdeéfghijklmnoöpqrstuüvwxyz</a:t>
            </a:r>
            <a:r>
              <a:rPr lang="hu-HU" dirty="0">
                <a:latin typeface="Courier New" panose="02070309020205020404" pitchFamily="49" charset="0"/>
              </a:rPr>
              <a:t/>
            </a:r>
            <a:br>
              <a:rPr lang="hu-HU" dirty="0">
                <a:latin typeface="Courier New" panose="02070309020205020404" pitchFamily="49" charset="0"/>
              </a:rPr>
            </a:br>
            <a:r>
              <a:rPr lang="hu-HU" dirty="0" err="1">
                <a:latin typeface="Courier New" panose="02070309020205020404" pitchFamily="49" charset="0"/>
              </a:rPr>
              <a:t>ciphertext</a:t>
            </a:r>
            <a:r>
              <a:rPr lang="hu-HU" dirty="0">
                <a:latin typeface="Courier New" panose="02070309020205020404" pitchFamily="49" charset="0"/>
              </a:rPr>
              <a:t>: </a:t>
            </a:r>
            <a:r>
              <a:rPr lang="hu-HU" dirty="0" err="1">
                <a:latin typeface="Courier New" panose="02070309020205020404" pitchFamily="49" charset="0"/>
              </a:rPr>
              <a:t>deéfghijklmnoöpqrstuüvwxyzaábc</a:t>
            </a:r>
            <a:r>
              <a:rPr lang="hu-HU" dirty="0">
                <a:latin typeface="Courier New" panose="02070309020205020404" pitchFamily="49" charset="0"/>
              </a:rPr>
              <a:t/>
            </a:r>
            <a:br>
              <a:rPr lang="hu-HU" dirty="0">
                <a:latin typeface="Courier New" panose="02070309020205020404" pitchFamily="49" charset="0"/>
              </a:rPr>
            </a:br>
            <a:r>
              <a:rPr lang="hu-HU" dirty="0">
                <a:solidFill>
                  <a:srgbClr val="000000"/>
                </a:solidFill>
              </a:rPr>
              <a:t>A</a:t>
            </a:r>
            <a:r>
              <a:rPr lang="hu-HU" dirty="0" smtClean="0">
                <a:solidFill>
                  <a:srgbClr val="000000"/>
                </a:solidFill>
              </a:rPr>
              <a:t>z </a:t>
            </a:r>
            <a:r>
              <a:rPr lang="hu-HU" dirty="0">
                <a:solidFill>
                  <a:srgbClr val="000000"/>
                </a:solidFill>
              </a:rPr>
              <a:t>írásjelek és a szóközök változatlanul mennek át.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7693891" y="1865745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smtClean="0"/>
              <a:t>Általános: k-eltolás</a:t>
            </a:r>
          </a:p>
          <a:p>
            <a:pPr marL="285750" indent="-285750">
              <a:buFontTx/>
              <a:buChar char="-"/>
            </a:pP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7693891" y="2909455"/>
            <a:ext cx="3851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smtClean="0"/>
              <a:t>Általánosítás: a kulcs olyan hosszú, mint az abc, azaz pl. a 26 betűs angol abc betűit helyettesíthetjük az abc betűinek bármely permutációjával</a:t>
            </a:r>
          </a:p>
          <a:p>
            <a:pPr marL="285750" indent="-285750">
              <a:buFontTx/>
              <a:buChar char="-"/>
            </a:pPr>
            <a:r>
              <a:rPr lang="hu-HU" dirty="0" smtClean="0"/>
              <a:t>A lehetséges kulcsok száma: 26!</a:t>
            </a:r>
            <a:r>
              <a:rPr lang="hu-HU" dirty="0" smtClean="0">
                <a:sym typeface="Symbol" panose="05050102010706020507" pitchFamily="18" charset="2"/>
              </a:rPr>
              <a:t>4*10</a:t>
            </a:r>
            <a:r>
              <a:rPr lang="hu-HU" baseline="30000" dirty="0" smtClean="0">
                <a:sym typeface="Symbol" panose="05050102010706020507" pitchFamily="18" charset="2"/>
              </a:rPr>
              <a:t>26</a:t>
            </a:r>
          </a:p>
          <a:p>
            <a:pPr marL="285750" indent="-285750">
              <a:buFontTx/>
              <a:buChar char="-"/>
            </a:pPr>
            <a:r>
              <a:rPr lang="hu-HU" dirty="0" smtClean="0">
                <a:sym typeface="Symbol" panose="05050102010706020507" pitchFamily="18" charset="2"/>
              </a:rPr>
              <a:t>Megfejtési idő: 10</a:t>
            </a:r>
            <a:r>
              <a:rPr lang="hu-HU" baseline="30000" dirty="0" smtClean="0">
                <a:sym typeface="Symbol" panose="05050102010706020507" pitchFamily="18" charset="2"/>
              </a:rPr>
              <a:t>13  </a:t>
            </a:r>
            <a:r>
              <a:rPr lang="hu-HU" dirty="0" smtClean="0">
                <a:sym typeface="Symbol" panose="05050102010706020507" pitchFamily="18" charset="2"/>
              </a:rPr>
              <a:t>év (?)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356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Vigenére</a:t>
            </a:r>
            <a:r>
              <a:rPr lang="hu-HU" dirty="0" smtClean="0"/>
              <a:t>-féle </a:t>
            </a:r>
            <a:r>
              <a:rPr lang="hu-HU" dirty="0"/>
              <a:t>rejtjelezés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Az egymást követő </a:t>
            </a:r>
            <a:r>
              <a:rPr lang="hu-HU" dirty="0" smtClean="0"/>
              <a:t>jelekből álló nyílt szöveg alá azonos abc-</a:t>
            </a:r>
            <a:r>
              <a:rPr lang="hu-HU" dirty="0" err="1" smtClean="0"/>
              <a:t>ből</a:t>
            </a:r>
            <a:r>
              <a:rPr lang="hu-HU" dirty="0" smtClean="0"/>
              <a:t> származó (ismert) </a:t>
            </a:r>
            <a:r>
              <a:rPr lang="hu-HU" dirty="0"/>
              <a:t>kulcsot alkalmazzunk</a:t>
            </a:r>
            <a:br>
              <a:rPr lang="hu-HU" dirty="0"/>
            </a:br>
            <a:endParaRPr lang="hu-HU" dirty="0" smtClean="0"/>
          </a:p>
          <a:p>
            <a:r>
              <a:rPr lang="hu-HU" dirty="0" smtClean="0"/>
              <a:t>Előnye</a:t>
            </a:r>
            <a:r>
              <a:rPr lang="hu-HU" dirty="0"/>
              <a:t>: könnyen megjegyezhető kulcsszó.</a:t>
            </a:r>
          </a:p>
          <a:p>
            <a:r>
              <a:rPr lang="hu-HU" dirty="0"/>
              <a:t> Hátrány: a kulcs hosszának megsejtésekor a probléma visszavezethető az egyábécés </a:t>
            </a:r>
            <a:r>
              <a:rPr lang="hu-HU" dirty="0" smtClean="0"/>
              <a:t>titkosításra</a:t>
            </a:r>
          </a:p>
          <a:p>
            <a:r>
              <a:rPr lang="hu-HU" dirty="0" smtClean="0"/>
              <a:t>Elegendő </a:t>
            </a:r>
            <a:r>
              <a:rPr lang="hu-HU" dirty="0"/>
              <a:t>titkos szöveg rendelkezésre állásakor statisztikai módszerrel ismét </a:t>
            </a:r>
            <a:r>
              <a:rPr lang="hu-HU" dirty="0" smtClean="0"/>
              <a:t>elemezhető - számítógéppel nem probléma</a:t>
            </a:r>
            <a:r>
              <a:rPr lang="hu-HU" dirty="0"/>
              <a:t/>
            </a:r>
            <a:br>
              <a:rPr lang="hu-HU" dirty="0"/>
            </a:br>
            <a:endParaRPr lang="hu-HU" dirty="0" smtClean="0"/>
          </a:p>
          <a:p>
            <a:r>
              <a:rPr lang="hu-HU" dirty="0" smtClean="0"/>
              <a:t>Áthidalható </a:t>
            </a:r>
            <a:r>
              <a:rPr lang="hu-HU" dirty="0"/>
              <a:t>ez a probléma, ha a kulcs hosszabb, mint a szöveg, de ennek a gyakorlati alkalmazása erősen </a:t>
            </a:r>
            <a:r>
              <a:rPr lang="hu-HU" dirty="0" smtClean="0"/>
              <a:t>korlátozott - le </a:t>
            </a:r>
            <a:r>
              <a:rPr lang="hu-HU" dirty="0"/>
              <a:t>kell írni, mert nem megjegyezhető.</a:t>
            </a:r>
          </a:p>
          <a:p>
            <a:r>
              <a:rPr lang="hu-HU" dirty="0"/>
              <a:t>Betűk helyett nagyobb egységek kódolása is lehetséges, például betűpároké vagy szavaké.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06402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Vigenére</a:t>
            </a:r>
            <a:r>
              <a:rPr lang="hu-HU" dirty="0" smtClean="0"/>
              <a:t>-féle </a:t>
            </a:r>
            <a:r>
              <a:rPr lang="hu-HU" dirty="0"/>
              <a:t>rejtjelezés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5874616"/>
            <a:ext cx="10515600" cy="556637"/>
          </a:xfrm>
        </p:spPr>
        <p:txBody>
          <a:bodyPr>
            <a:normAutofit fontScale="55000" lnSpcReduction="20000"/>
          </a:bodyPr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www.youtube.com/watch?v=SkJcmCaHqS0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www.dcode.fr/vigenere-cipher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110835"/>
            <a:ext cx="4979928" cy="5509491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914400" y="1944978"/>
            <a:ext cx="5292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E  R  E  D  E  T   I   S  Z  O  V  E  G</a:t>
            </a:r>
          </a:p>
          <a:p>
            <a:r>
              <a:rPr lang="hu-HU" dirty="0" smtClean="0"/>
              <a:t>+  +</a:t>
            </a:r>
            <a:r>
              <a:rPr lang="hu-HU" dirty="0"/>
              <a:t> </a:t>
            </a:r>
            <a:r>
              <a:rPr lang="hu-HU" dirty="0" smtClean="0"/>
              <a:t>+</a:t>
            </a:r>
            <a:r>
              <a:rPr lang="hu-HU" dirty="0"/>
              <a:t> </a:t>
            </a:r>
            <a:r>
              <a:rPr lang="hu-HU" dirty="0" smtClean="0"/>
              <a:t>+</a:t>
            </a:r>
            <a:r>
              <a:rPr lang="hu-HU" dirty="0"/>
              <a:t> </a:t>
            </a:r>
            <a:r>
              <a:rPr lang="hu-HU" dirty="0" smtClean="0"/>
              <a:t>+</a:t>
            </a:r>
            <a:r>
              <a:rPr lang="hu-HU" dirty="0"/>
              <a:t> </a:t>
            </a:r>
            <a:r>
              <a:rPr lang="hu-HU" dirty="0" smtClean="0"/>
              <a:t>+</a:t>
            </a:r>
            <a:r>
              <a:rPr lang="hu-HU" dirty="0"/>
              <a:t> </a:t>
            </a:r>
            <a:r>
              <a:rPr lang="hu-HU" dirty="0" smtClean="0"/>
              <a:t>+</a:t>
            </a:r>
            <a:r>
              <a:rPr lang="hu-HU" dirty="0"/>
              <a:t> </a:t>
            </a:r>
            <a:r>
              <a:rPr lang="hu-HU" dirty="0" smtClean="0"/>
              <a:t>+</a:t>
            </a:r>
            <a:r>
              <a:rPr lang="hu-HU" dirty="0"/>
              <a:t> </a:t>
            </a:r>
            <a:r>
              <a:rPr lang="hu-HU" dirty="0" smtClean="0"/>
              <a:t>+</a:t>
            </a:r>
            <a:r>
              <a:rPr lang="hu-HU" dirty="0"/>
              <a:t> </a:t>
            </a:r>
            <a:r>
              <a:rPr lang="hu-HU" dirty="0" smtClean="0"/>
              <a:t>+</a:t>
            </a:r>
            <a:r>
              <a:rPr lang="hu-HU" dirty="0"/>
              <a:t> </a:t>
            </a:r>
            <a:r>
              <a:rPr lang="hu-HU" dirty="0" smtClean="0"/>
              <a:t>+</a:t>
            </a:r>
            <a:r>
              <a:rPr lang="hu-HU" dirty="0"/>
              <a:t> </a:t>
            </a:r>
            <a:r>
              <a:rPr lang="hu-HU" dirty="0" smtClean="0"/>
              <a:t>+</a:t>
            </a:r>
            <a:r>
              <a:rPr lang="hu-HU" dirty="0"/>
              <a:t> +</a:t>
            </a:r>
            <a:endParaRPr lang="hu-HU" dirty="0" smtClean="0"/>
          </a:p>
          <a:p>
            <a:r>
              <a:rPr lang="hu-HU" dirty="0" smtClean="0"/>
              <a:t>K  U  L  C  S  K  U  L  C  S …</a:t>
            </a:r>
          </a:p>
          <a:p>
            <a:r>
              <a:rPr lang="hu-HU" dirty="0" smtClean="0"/>
              <a:t>_________________________</a:t>
            </a:r>
          </a:p>
          <a:p>
            <a:r>
              <a:rPr lang="hu-HU" dirty="0" smtClean="0"/>
              <a:t>O  L ….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075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Számítógépes titkosítási módszerek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 a cél? </a:t>
            </a:r>
          </a:p>
          <a:p>
            <a:r>
              <a:rPr lang="hu-HU" dirty="0" smtClean="0"/>
              <a:t>Akadémiai és üzleti/hadi/… megközelítés</a:t>
            </a:r>
          </a:p>
          <a:p>
            <a:r>
              <a:rPr lang="hu-HU" dirty="0" smtClean="0"/>
              <a:t>A széles körben elterjedt platformok és szoftverek feltörése mindennapos probléma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252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1264</Words>
  <Application>Microsoft Office PowerPoint</Application>
  <PresentationFormat>Szélesvásznú</PresentationFormat>
  <Paragraphs>114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Symbol</vt:lpstr>
      <vt:lpstr>Office-téma</vt:lpstr>
      <vt:lpstr>Titkosítás</vt:lpstr>
      <vt:lpstr>Mit és hol kódoltunk? </vt:lpstr>
      <vt:lpstr>A csatornakódolás problémái</vt:lpstr>
      <vt:lpstr>Általános rövid összefoglaló: </vt:lpstr>
      <vt:lpstr>Fogalomtár</vt:lpstr>
      <vt:lpstr>Helyettesítő eljárások – Ceasar titkosítás</vt:lpstr>
      <vt:lpstr>Vigenére-féle rejtjelezés</vt:lpstr>
      <vt:lpstr>Vigenére-féle rejtjelezés</vt:lpstr>
      <vt:lpstr>Számítógépes titkosítási módszerek</vt:lpstr>
      <vt:lpstr>Hibrid módszerek - DES</vt:lpstr>
      <vt:lpstr>Hibrid módszerek - DES</vt:lpstr>
      <vt:lpstr>Mi legyen a kulcsokkal? </vt:lpstr>
      <vt:lpstr>Nyilvános kulcsok módszere </vt:lpstr>
      <vt:lpstr>PowerPoint-bemutató</vt:lpstr>
      <vt:lpstr>PowerPoint-bemutató</vt:lpstr>
      <vt:lpstr>Visszafelé? „Aláírás”</vt:lpstr>
      <vt:lpstr>RSA algoritmus</vt:lpstr>
      <vt:lpstr>PowerPoint-bemutató</vt:lpstr>
      <vt:lpstr>Válaszolja meg a  következő kérdéseket, ismételje át a következő fogalmakat!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Titkosítás</dc:title>
  <dc:creator>Márta Takács</dc:creator>
  <cp:lastModifiedBy>Takács Márta</cp:lastModifiedBy>
  <cp:revision>63</cp:revision>
  <dcterms:created xsi:type="dcterms:W3CDTF">2020-04-06T18:41:44Z</dcterms:created>
  <dcterms:modified xsi:type="dcterms:W3CDTF">2023-04-26T07:28:43Z</dcterms:modified>
</cp:coreProperties>
</file>