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57" r:id="rId10"/>
    <p:sldId id="258" r:id="rId11"/>
    <p:sldId id="259" r:id="rId12"/>
    <p:sldId id="260" r:id="rId13"/>
    <p:sldId id="263" r:id="rId14"/>
    <p:sldId id="262" r:id="rId15"/>
    <p:sldId id="264" r:id="rId16"/>
    <p:sldId id="265" r:id="rId17"/>
    <p:sldId id="266" r:id="rId18"/>
    <p:sldId id="267" r:id="rId19"/>
    <p:sldId id="270" r:id="rId20"/>
    <p:sldId id="269" r:id="rId21"/>
    <p:sldId id="26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65" d="100"/>
          <a:sy n="65" d="100"/>
        </p:scale>
        <p:origin x="7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16:10:24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22599 4751 43 0,'0'0'299'0,"0"0"-278"15,0 0 17-15,0 0 37 16,0 0-20-16,0 0-7 16,0 0 2-16,0 0-10 0,0-22-9 15,0 22 3-15,0 0-19 16,0 0 12-16,0 0-5 16,0 0-16-16,0 0 16 15,0 0-13-15,0 0-6 16,0 0-3-16,0 0-5 15,0 0 2-15,0 0-9 16,0 0-17-16,0 0 20 16,2 3-29-16,0 0-11 15,1 0 6-15,-2-2-35 16,-1-1-113-16</inkml:trace>
  <inkml:trace contextRef="#ctx0" brushRef="#br0" timeOffset="621.2647">24490 3210 491 0,'0'0'58'16,"0"0"-4"-16,0 0-4 15,0 0 18-15,0 0-14 16,0 0 4-16,-46-22-17 0,43 22-22 15,3 0 17-15,0 0-22 16,0 0-12-16,0 0-4 16,0 14-3-16,0 8 3 15,0 5 2-15,10-1-8 16,5 1 4-16,3-10 4 16,-6-3-3-16,0-5-1 15,-2-5-10-15,-4-2 11 16,-3-2 3-16,-1 0 0 15,-2 0 3-15,0-5 13 16,0-9-6-16,-5-1-7 0,-5 1-3 16,-1 6-12-1,1 2-56-15,-2 6-74 0,3 0-61 16</inkml:trace>
  <inkml:trace contextRef="#ctx0" brushRef="#br0" timeOffset="1227.9161">25995 4821 833 0,'0'0'27'0,"0"0"-18"16,0 0-14-16,0 0 10 16,0 0 3-16,0 0-8 15,15 0 9-15,-15 0-7 16,1 0 10-16,-1 0-7 15,3 0 17-15,2-2-20 16,2-8 12-16,5-4-7 16,-3 1-7-16,-3 2 0 15,-1 1 6-15,-5 0-6 16,0 0 0-16,0 1-20 16,0 1 0-16,0 2 14 15,0 1-21-15,-5 2 19 0,-1 0 2 16,-1 3-10-1,-4 0 13-15,2 0-13 0,0 0-5 16,-1 9-9-16,0 2-53 16,-1 1-37-16,2 0-85 15</inkml:trace>
  <inkml:trace contextRef="#ctx0" brushRef="#br0" timeOffset="3041.9865">22445 4833 413 0,'0'0'14'0,"0"0"52"16,0 0-32-16,0 0 6 15,0 0 18-15,0 0-28 16,-6-3 5-16,6 1 0 16,0 2-8-16,0 0 12 15,0 0-24-15,0 0-8 16,0 0-7-16,0 0-1 15,0 0-7-15,0 0-4 16,10 0 12-16,5 0 1 0,8 0-1 16,3 0 0-1,6 0 0-15,4-1 3 16,6-5-4-16,5-1 1 0,3 0-1 16,2 0-5-16,0 3 6 15,0-1-7-15,-1 2 7 16,2 2-9-16,1 1 8 15,-4 0 1-15,-1 0-2 16,-2 2 0-16,-3 9 3 16,3-1-1-16,0 1 0 15,2-1 1-15,0 0-3 16,5-1 2-16,-1-1 0 16,1 1 2-16,0-2-2 15,-2 1 0-15,2 1 3 16,-2-1-2-16,-1 1-1 0,1-1 0 15,0-1 2-15,-1 0-4 16,-1 0 2-16,1 1 0 16,-3-2 3-16,1 2 1 15,3-1-4-15,-1 0 0 16,-2 1 6-16,0 2-4 16,-7-1-1-16,0-3 4 15,0 3 3-15,-5-1-1 16,2 1-6-16,1 1-1 15,-1-3 4-15,0 3 9 16,0-3-7-16,2-3 5 16,-2 1 0-16,1-2-9 0,2-3 5 15,-2 1-7-15,1 1 6 16,0-2-3-16,0 0-1 16,-2 0-2-16,0 1 3 15,-1 1-2-15,-1 1-1 16,1 0 0-16,-1 2 1 15,-3-1-1-15,0 1 0 16,1 2 0-16,-1-2 2 16,0 0 0-16,1-5-2 15,2 3 0-15,-4-2 5 16,-4-1-1-16,-3 1-4 16,-5-1 1-16,-2 2 2 15,-2-1 1-15,-4-1-5 0,-2 2 1 16,-1-1 0-16,-4-1 3 15,-2 2-1-15,-1-2-2 16,-1 0 4-16,-1 0 3 16,-1 0-7-16,0 0 0 15,0 0 2-15,0 0 10 16,0 0-7-16,0 0 2 16,0 0 17-16,0 0-24 15,0 0 8-15,2 0-8 16,-1 0 7-16,2 0-3 15,2 0 0-15,4 0-1 16,-2 0 13-16,4 0-9 0,0-5-7 16,2 0 0-1,0-1 4-15,-1 0-1 0,0 3-1 16,1-4-2-16,-2 3 5 16,2-2-2-16,-4 2-3 15,-1 1 0-15,-2 2 1 16,-3-1-1-16,-2 2 2 15,-1 0-2-15,0 0 16 16,0 0-13-16,0 0 5 16,0 0 1-16,0 0-6 15,0 0 10-15,0 0-12 16,0 0 0-16,0 0-2 16,0 0-7-16,0 0-28 15,0 0-63-15,0 0-97 16,-7 2-21-16</inkml:trace>
  <inkml:trace contextRef="#ctx0" brushRef="#br0" timeOffset="4729.9124">22876 4646 243 0,'0'0'23'0,"0"0"7"16,0 0 37-16,0 0 12 15,0 0-33-15,21-72-2 16,-14 58-15-16,1 0 10 15,2-4-3-15,8-3-17 16,3-5 10-16,9-4-14 16,3 0-15-16,8-7 33 15,3-5-24-15,2-1 17 16,3-4-4-16,6-8-19 16,8-1 17-16,8-3-5 15,6-2-4-15,3 2 7 16,-4 2-17-16,-3-2 3 15,-6 4-2-15,-5 3 5 0,-10 4 4 16,-7 7-4-16,-6 7-7 16,-4 6 24-16,-8 4-24 15,-1 2 0-15,-4 0 0 16,0 2 7-16,-1 0-7 16,0 3 0-16,1-1 0 15,-3 0 0-15,1 3 3 16,2-3-3-16,-1 2 0 15,2 0 0-15,-1 2-2 16,2 0 2-16,0 3 0 16,-5 1-3-16,-3 3 3 15,-5 2 0-15,-8 3-1 0,-1 2-4 16,-2 0 5-16,0 0 0 16,1 0 0-16,-1 0 4 15,0 0-4-15,2 0 0 16,-2 0 0-16,0 0 3 15,0 0-3-15,0 0 0 16,0 0 1-16,0 0 4 16,0 0-5-16,0 0 0 15,0 0-2-15,5 7 9 16,3 8 4-16,1-1-3 16,4 3-4-16,-2 2-2 15,2 4 0-15,7 2-2 16,0 3 1-16,6 3 11 0,-1 0-12 15,5 2 0-15,1 0 1 16,1 1 1-16,5 0-1 16,-3 5-1-16,3 6 0 15,1 2 5-15,2-1-6 16,-1-3 1-16,0 0 0 16,1-3 1-16,2 1-1 15,-2-3 0-15,0 4 0 16,0 0 4-16,-4 2-4 15,0-1 0-15,-1-1 1 16,-3-5 2-16,1-1-2 16,-3-2-1-16,-2-2 0 15,-2-2 4-15,0-3-4 16,0 0 0-16,-1 0 1 0,0 0-1 16,-2 1 4-16,1-1-4 15,-1 3 0-15,0-2 9 16,-1 1-9-16,1-1 0 15,-1-3 2-15,-4 0-1 16,3-1 0-16,-2-1-1 16,-1 0 0-16,1-1 4 15,-1 1-5-15,-1-1 1 16,-1 2 0-16,-2-3 4 16,0-1-4-16,-2-1 0 15,-2-6 6-15,-2-3-1 16,0 2-2-16,-2-3-2 15,-2 3 1-15,1-4 11 0,-1 0-9 16,2-2-2-16,-4-3-1 16,-1 0 3-1,-1 0-4-15,0-1 0 0,2-2 1 16,-2 1 15-16,0-1-15 16,1 0 2-16,-1 0-2 15,0 0 3-15,0 0-4 16,0 0 0-16,0 0 1 15,0 0 1-15,0 0-2 16,0 0-3-16,0 0 0 16,0 0-56-16,0 0-114 15,0 0-296-15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17:21:21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25694 7974 39 0,'0'0'11'0,"86"-7"6"15,-44 4 17-15,-5 0-13 16,-3 0 8-16,-1 2-4 16,-1 0 2-16,-3-1-4 15,1 1 2-15,0 1-9 16,-2-1-16-16,1-1-18 15,-7-1-68-15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yires.inf.unideb.hu/GyBITT/30/ch03s02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udasbazis.sulinet.hu/hu/szakkepzes/elektronika-elektrotechnika/digitalis-alaparamkorok/digitalis-adatok-ellenorzese-es-javitasa/a-digitalis-adatok-ellenorzese-es-javitasa" TargetMode="External"/><Relationship Id="rId2" Type="http://schemas.openxmlformats.org/officeDocument/2006/relationships/hyperlink" Target="http://home.mit.bme.hu/~benes/oktatas/dig-jegyz_052/kodola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yires.inf.unideb.hu/GyBITT/30/ch03s02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Hibajelzés, hibajavítás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Forrás: </a:t>
            </a: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gyires.inf.unideb.hu/GyBITT/30/ch03s02.html</a:t>
            </a:r>
            <a:endParaRPr lang="hu-HU" dirty="0" smtClean="0"/>
          </a:p>
          <a:p>
            <a:r>
              <a:rPr lang="hu-HU" dirty="0" smtClean="0"/>
              <a:t>Illetve </a:t>
            </a:r>
          </a:p>
          <a:p>
            <a:r>
              <a:rPr lang="hu-HU" dirty="0" smtClean="0"/>
              <a:t>Prof. Dr. Galántai Aurél jegyzete</a:t>
            </a:r>
          </a:p>
          <a:p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75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87" y="422575"/>
            <a:ext cx="11616449" cy="109717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751" y="1672134"/>
            <a:ext cx="12218751" cy="124179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76" y="3313859"/>
            <a:ext cx="11055096" cy="14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853" y="2097088"/>
            <a:ext cx="8957118" cy="1860977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1141413" y="4437529"/>
            <a:ext cx="977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Hamming távolság ezek szerint megfelel a vektortereken definiált </a:t>
            </a:r>
            <a:r>
              <a:rPr lang="hu-HU" u="sng" dirty="0" smtClean="0"/>
              <a:t>normák</a:t>
            </a:r>
            <a:r>
              <a:rPr lang="hu-HU" dirty="0" smtClean="0"/>
              <a:t> feltételeinek, ami még fontos lesz, hiszen a bináris kódok tulajdonképpen vektorok 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Szabadkéz 4"/>
              <p14:cNvContentPartPr/>
              <p14:nvPr/>
            </p14:nvContentPartPr>
            <p14:xfrm>
              <a:off x="8078040" y="1147680"/>
              <a:ext cx="1303200" cy="700920"/>
            </p14:xfrm>
          </p:contentPart>
        </mc:Choice>
        <mc:Fallback xmlns="">
          <p:pic>
            <p:nvPicPr>
              <p:cNvPr id="5" name="Szabadkéz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70120" y="1138680"/>
                <a:ext cx="1320480" cy="7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5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023" y="767546"/>
            <a:ext cx="10480398" cy="59025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64" y="1654210"/>
            <a:ext cx="10104973" cy="4791734"/>
          </a:xfrm>
          <a:prstGeom prst="rect">
            <a:avLst/>
          </a:prstGeom>
        </p:spPr>
      </p:pic>
      <p:sp>
        <p:nvSpPr>
          <p:cNvPr id="3" name="Lekerekített téglalapbuborék 2"/>
          <p:cNvSpPr/>
          <p:nvPr/>
        </p:nvSpPr>
        <p:spPr>
          <a:xfrm>
            <a:off x="6332286" y="2662517"/>
            <a:ext cx="3242020" cy="672354"/>
          </a:xfrm>
          <a:prstGeom prst="wedgeRoundRectCallout">
            <a:avLst>
              <a:gd name="adj1" fmla="val -96724"/>
              <a:gd name="adj2" fmla="val -4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  <a:r>
              <a:rPr lang="hu-HU" dirty="0" smtClean="0"/>
              <a:t> sugarú </a:t>
            </a:r>
            <a:r>
              <a:rPr lang="hu-HU" dirty="0" err="1" smtClean="0"/>
              <a:t>ui</a:t>
            </a:r>
            <a:r>
              <a:rPr lang="hu-HU" dirty="0" smtClean="0"/>
              <a:t> középpontú Hamming gömb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8" y="1729971"/>
            <a:ext cx="12165162" cy="1631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kerekített téglalapbuborék 4"/>
              <p:cNvSpPr/>
              <p:nvPr/>
            </p:nvSpPr>
            <p:spPr>
              <a:xfrm flipH="1">
                <a:off x="3160058" y="3469340"/>
                <a:ext cx="2770094" cy="739590"/>
              </a:xfrm>
              <a:prstGeom prst="wedgeRoundRectCallout">
                <a:avLst>
                  <a:gd name="adj1" fmla="val -34834"/>
                  <a:gd name="adj2" fmla="val -11701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 smtClean="0"/>
                  <a:t>Emlékeztető: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2,13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Lekerekített téglalapbuboré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60058" y="3469340"/>
                <a:ext cx="2770094" cy="739590"/>
              </a:xfrm>
              <a:prstGeom prst="wedgeRoundRectCallout">
                <a:avLst>
                  <a:gd name="adj1" fmla="val -34834"/>
                  <a:gd name="adj2" fmla="val -117013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97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Továbbgondolva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215" y="1698172"/>
            <a:ext cx="11164394" cy="225962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058" y="198426"/>
            <a:ext cx="3596952" cy="14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723" y="2473298"/>
            <a:ext cx="11220109" cy="4196443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419" y="0"/>
            <a:ext cx="11162743" cy="2255716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07576" y="658906"/>
            <a:ext cx="19706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rgbClr val="FF0000"/>
                </a:solidFill>
              </a:rPr>
              <a:t>Emlékeztető:</a:t>
            </a:r>
            <a:r>
              <a:rPr lang="hu-HU" dirty="0" smtClean="0"/>
              <a:t>tő:</a:t>
            </a:r>
            <a:endParaRPr lang="en-US" dirty="0"/>
          </a:p>
        </p:txBody>
      </p:sp>
      <p:sp>
        <p:nvSpPr>
          <p:cNvPr id="6" name="Lekerekített téglalapbuborék 5"/>
          <p:cNvSpPr/>
          <p:nvPr/>
        </p:nvSpPr>
        <p:spPr>
          <a:xfrm>
            <a:off x="7929420" y="3086118"/>
            <a:ext cx="3832412" cy="367541"/>
          </a:xfrm>
          <a:prstGeom prst="wedgeRoundRectCallout">
            <a:avLst>
              <a:gd name="adj1" fmla="val -109594"/>
              <a:gd name="adj2" fmla="val 649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Lásd a 12. dián</a:t>
            </a:r>
            <a:endParaRPr lang="en-US" dirty="0"/>
          </a:p>
        </p:txBody>
      </p:sp>
      <p:cxnSp>
        <p:nvCxnSpPr>
          <p:cNvPr id="9" name="Egyenes összekötő 8"/>
          <p:cNvCxnSpPr/>
          <p:nvPr/>
        </p:nvCxnSpPr>
        <p:spPr>
          <a:xfrm flipV="1">
            <a:off x="4894729" y="4753535"/>
            <a:ext cx="1990165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>
            <a:off x="6925235" y="4669491"/>
            <a:ext cx="13447" cy="196327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>
            <a:off x="4894729" y="4753535"/>
            <a:ext cx="0" cy="18792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67" y="424543"/>
            <a:ext cx="11391011" cy="268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149" y="179614"/>
            <a:ext cx="11426525" cy="157144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49" y="1766366"/>
            <a:ext cx="3087900" cy="300529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165" y="2030804"/>
            <a:ext cx="3849300" cy="269841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0674" y="1956004"/>
            <a:ext cx="3807000" cy="2835985"/>
          </a:xfrm>
          <a:prstGeom prst="rect">
            <a:avLst/>
          </a:prstGeom>
        </p:spPr>
      </p:pic>
      <p:sp>
        <p:nvSpPr>
          <p:cNvPr id="3" name="Lekerekített téglalapbuborék 2"/>
          <p:cNvSpPr/>
          <p:nvPr/>
        </p:nvSpPr>
        <p:spPr>
          <a:xfrm>
            <a:off x="1465727" y="4280637"/>
            <a:ext cx="1075765" cy="659868"/>
          </a:xfrm>
          <a:prstGeom prst="wedgeRoundRectCallout">
            <a:avLst>
              <a:gd name="adj1" fmla="val -56987"/>
              <a:gd name="adj2" fmla="val -1866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000</a:t>
            </a:r>
            <a:endParaRPr lang="en-US" dirty="0"/>
          </a:p>
        </p:txBody>
      </p:sp>
      <p:sp>
        <p:nvSpPr>
          <p:cNvPr id="8" name="Lekerekített téglalapbuborék 7"/>
          <p:cNvSpPr/>
          <p:nvPr/>
        </p:nvSpPr>
        <p:spPr>
          <a:xfrm>
            <a:off x="2931166" y="3739420"/>
            <a:ext cx="1075765" cy="659868"/>
          </a:xfrm>
          <a:prstGeom prst="wedgeRoundRectCallout">
            <a:avLst>
              <a:gd name="adj1" fmla="val -131987"/>
              <a:gd name="adj2" fmla="val -1805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111</a:t>
            </a:r>
            <a:endParaRPr lang="en-US" dirty="0"/>
          </a:p>
        </p:txBody>
      </p:sp>
      <p:cxnSp>
        <p:nvCxnSpPr>
          <p:cNvPr id="10" name="Egyenes összekötő 9"/>
          <p:cNvCxnSpPr/>
          <p:nvPr/>
        </p:nvCxnSpPr>
        <p:spPr>
          <a:xfrm>
            <a:off x="1438835" y="2350592"/>
            <a:ext cx="9950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flipV="1">
            <a:off x="2003610" y="2385865"/>
            <a:ext cx="524436" cy="4223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>
            <a:off x="1438835" y="2380425"/>
            <a:ext cx="0" cy="9089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519882" y="1960002"/>
            <a:ext cx="140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d</a:t>
            </a:r>
            <a:r>
              <a:rPr lang="hu-HU" dirty="0" smtClean="0">
                <a:solidFill>
                  <a:srgbClr val="FF0000"/>
                </a:solidFill>
              </a:rPr>
              <a:t>=3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Lekerekített téglalapbuborék 20"/>
          <p:cNvSpPr/>
          <p:nvPr/>
        </p:nvSpPr>
        <p:spPr>
          <a:xfrm>
            <a:off x="4675415" y="5515454"/>
            <a:ext cx="4222377" cy="1167733"/>
          </a:xfrm>
          <a:prstGeom prst="wedgeRoundRectCallout">
            <a:avLst>
              <a:gd name="adj1" fmla="val -9312"/>
              <a:gd name="adj2" fmla="val -2251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100</a:t>
            </a:r>
          </a:p>
          <a:p>
            <a:pPr algn="ctr"/>
            <a:r>
              <a:rPr lang="hu-HU" dirty="0" smtClean="0"/>
              <a:t>Kérdés: mekkora a távolsága  a 000 kódtól? Mely kódok vannak még ilyen távolságra? </a:t>
            </a:r>
            <a:endParaRPr lang="en-US" dirty="0"/>
          </a:p>
        </p:txBody>
      </p:sp>
      <p:sp>
        <p:nvSpPr>
          <p:cNvPr id="22" name="Lekerekített téglalapbuborék 21"/>
          <p:cNvSpPr/>
          <p:nvPr/>
        </p:nvSpPr>
        <p:spPr>
          <a:xfrm>
            <a:off x="8897792" y="4868820"/>
            <a:ext cx="3294208" cy="1167733"/>
          </a:xfrm>
          <a:prstGeom prst="wedgeRoundRectCallout">
            <a:avLst>
              <a:gd name="adj1" fmla="val -50132"/>
              <a:gd name="adj2" fmla="val -217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011</a:t>
            </a:r>
          </a:p>
          <a:p>
            <a:pPr algn="ctr"/>
            <a:r>
              <a:rPr lang="hu-HU" dirty="0" smtClean="0"/>
              <a:t>Kérdés: mekkora a távolsága az 111 kódtól? Mely kódok vannak még ilyen távolságra? 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301403" y="5159390"/>
            <a:ext cx="4265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Kérdés: hogyan döntjük el, hogy a téves 001, 010, 100, 110, 101, 011 kódokat melyik jó (000 vagy 111) kódba dekódoljuk? Hova „lökjük/lökhetjük” a téves „pontokat”? Hány „lépéssel” </a:t>
            </a:r>
            <a:r>
              <a:rPr lang="hu-HU" dirty="0" err="1" smtClean="0"/>
              <a:t>lkjük</a:t>
            </a:r>
            <a:r>
              <a:rPr lang="hu-HU" dirty="0" smtClean="0"/>
              <a:t> őket a helyükre?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8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264871"/>
          </a:xfrm>
          <a:prstGeom prst="rect">
            <a:avLst/>
          </a:prstGeom>
        </p:spPr>
      </p:pic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616" y="2264871"/>
            <a:ext cx="11783592" cy="441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8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4615" y="359276"/>
            <a:ext cx="4480295" cy="206049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43" y="2029852"/>
            <a:ext cx="7825501" cy="4486782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93376" y="359276"/>
            <a:ext cx="6078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Példa: Lássuk az eredeti </a:t>
            </a:r>
            <a:r>
              <a:rPr lang="hu-HU" dirty="0" smtClean="0"/>
              <a:t>(2 hosszúságú) kódok bővítését 5 hosszúságúra (n=5, k=2 a korábbi jelölés szerint). Túlzás ez a bővítés a 3 hosszúságú </a:t>
            </a:r>
            <a:r>
              <a:rPr lang="hu-HU" dirty="0" err="1" smtClean="0"/>
              <a:t>redundás</a:t>
            </a:r>
            <a:r>
              <a:rPr lang="hu-HU" dirty="0" smtClean="0"/>
              <a:t> résszel?</a:t>
            </a:r>
            <a:endParaRPr lang="en-US" dirty="0"/>
          </a:p>
        </p:txBody>
      </p:sp>
      <p:sp>
        <p:nvSpPr>
          <p:cNvPr id="7" name="Lekerekített téglalapbuborék 6"/>
          <p:cNvSpPr/>
          <p:nvPr/>
        </p:nvSpPr>
        <p:spPr>
          <a:xfrm>
            <a:off x="3926541" y="3160528"/>
            <a:ext cx="4020671" cy="1787990"/>
          </a:xfrm>
          <a:prstGeom prst="wedgeRoundRectCallout">
            <a:avLst>
              <a:gd name="adj1" fmla="val -61970"/>
              <a:gd name="adj2" fmla="val 123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Ezeket a kódokat mindenképpen a 00000</a:t>
            </a:r>
          </a:p>
          <a:p>
            <a:pPr algn="ctr"/>
            <a:r>
              <a:rPr lang="hu-HU" dirty="0"/>
              <a:t>k</a:t>
            </a:r>
            <a:r>
              <a:rPr lang="hu-HU" dirty="0" smtClean="0"/>
              <a:t>ódszóként értelmezzük, ami egyértelműen a</a:t>
            </a:r>
          </a:p>
          <a:p>
            <a:pPr algn="ctr"/>
            <a:r>
              <a:rPr lang="hu-HU" dirty="0" smtClean="0"/>
              <a:t>00 </a:t>
            </a:r>
          </a:p>
          <a:p>
            <a:pPr algn="ctr"/>
            <a:r>
              <a:rPr lang="hu-HU" dirty="0" smtClean="0"/>
              <a:t>eredeti üzenetet jelenti </a:t>
            </a:r>
            <a:endParaRPr lang="en-US" dirty="0"/>
          </a:p>
        </p:txBody>
      </p:sp>
      <p:sp>
        <p:nvSpPr>
          <p:cNvPr id="8" name="Jobb oldali kapcsos zárójel 7"/>
          <p:cNvSpPr/>
          <p:nvPr/>
        </p:nvSpPr>
        <p:spPr>
          <a:xfrm>
            <a:off x="3146612" y="3227294"/>
            <a:ext cx="268941" cy="18153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9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Miért?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A csatornán</a:t>
            </a:r>
          </a:p>
          <a:p>
            <a:pPr lvl="1"/>
            <a:r>
              <a:rPr lang="hu-HU" dirty="0" smtClean="0"/>
              <a:t>Optikai kábel</a:t>
            </a:r>
          </a:p>
          <a:p>
            <a:pPr lvl="1"/>
            <a:r>
              <a:rPr lang="hu-HU" dirty="0" smtClean="0"/>
              <a:t>Vezeték nélküli …</a:t>
            </a:r>
          </a:p>
          <a:p>
            <a:r>
              <a:rPr lang="hu-HU" dirty="0"/>
              <a:t>történő továbbításkor megváltozhat az </a:t>
            </a:r>
            <a:r>
              <a:rPr lang="hu-HU" dirty="0" smtClean="0"/>
              <a:t>üzenet.</a:t>
            </a:r>
          </a:p>
          <a:p>
            <a:r>
              <a:rPr lang="hu-HU" dirty="0" smtClean="0"/>
              <a:t>Ezért kibővítjük az eredeti üzenetet, hogy vételkor ellenőrizni tudjuk, történt-e elváltozás: </a:t>
            </a:r>
            <a:endParaRPr lang="hu-HU" dirty="0"/>
          </a:p>
          <a:p>
            <a:r>
              <a:rPr lang="hu-HU" dirty="0" err="1" smtClean="0"/>
              <a:t>Kód+redundáns</a:t>
            </a:r>
            <a:r>
              <a:rPr lang="hu-HU" dirty="0" smtClean="0"/>
              <a:t> információ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93224" y="662686"/>
            <a:ext cx="4875211" cy="40533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sz="4300" dirty="0"/>
              <a:t>Hogyan? </a:t>
            </a:r>
          </a:p>
          <a:p>
            <a:r>
              <a:rPr lang="hu-HU" dirty="0" smtClean="0"/>
              <a:t>Hibajelző (újra-küldés)</a:t>
            </a:r>
          </a:p>
          <a:p>
            <a:r>
              <a:rPr lang="hu-HU" dirty="0" smtClean="0"/>
              <a:t>Paritás bitek hozzáadása</a:t>
            </a:r>
          </a:p>
          <a:p>
            <a:r>
              <a:rPr lang="hu-HU" dirty="0"/>
              <a:t>Hibajavító </a:t>
            </a:r>
            <a:r>
              <a:rPr lang="hu-HU" dirty="0" smtClean="0"/>
              <a:t>kód megalkotása: </a:t>
            </a:r>
          </a:p>
          <a:p>
            <a:pPr lvl="1"/>
            <a:r>
              <a:rPr lang="hu-HU" dirty="0" smtClean="0"/>
              <a:t>Hamming-kódok</a:t>
            </a:r>
            <a:r>
              <a:rPr lang="hu-HU" dirty="0"/>
              <a:t>,</a:t>
            </a:r>
          </a:p>
          <a:p>
            <a:pPr lvl="1"/>
            <a:r>
              <a:rPr lang="hu-HU" dirty="0" smtClean="0"/>
              <a:t>bináris </a:t>
            </a:r>
            <a:r>
              <a:rPr lang="hu-HU" dirty="0" err="1"/>
              <a:t>konvolúciós</a:t>
            </a:r>
            <a:r>
              <a:rPr lang="hu-HU" dirty="0"/>
              <a:t> kódok</a:t>
            </a:r>
            <a:r>
              <a:rPr lang="hu-HU" dirty="0" smtClean="0"/>
              <a:t>,</a:t>
            </a:r>
          </a:p>
          <a:p>
            <a:r>
              <a:rPr lang="hu-HU" dirty="0" smtClean="0"/>
              <a:t>…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72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15153"/>
            <a:ext cx="10377940" cy="6770022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9282" y="0"/>
            <a:ext cx="11591365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rgbClr val="FF0000"/>
                </a:solidFill>
              </a:rPr>
              <a:t>Egy példa, ha hosszabb a kódszó (csak az elméleti korlátok figyelembevételével):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0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Általánosan megállapíthatjuk, hogy: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44" y="2091326"/>
            <a:ext cx="11734527" cy="13398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Szabadkéz 2"/>
              <p14:cNvContentPartPr/>
              <p14:nvPr/>
            </p14:nvContentPartPr>
            <p14:xfrm>
              <a:off x="9249840" y="2860920"/>
              <a:ext cx="155880" cy="10080"/>
            </p14:xfrm>
          </p:contentPart>
        </mc:Choice>
        <mc:Fallback xmlns="">
          <p:pic>
            <p:nvPicPr>
              <p:cNvPr id="3" name="Szabadkéz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46960" y="2857320"/>
                <a:ext cx="162360" cy="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89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29672" y="0"/>
            <a:ext cx="9905998" cy="1478570"/>
          </a:xfrm>
        </p:spPr>
        <p:txBody>
          <a:bodyPr/>
          <a:lstStyle/>
          <a:p>
            <a:r>
              <a:rPr lang="hu-HU" dirty="0" smtClean="0"/>
              <a:t>Végezetül: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6941" y="1478569"/>
            <a:ext cx="9905999" cy="5016359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További példákat találhatnak Galántai tanár úr jegyzetében</a:t>
            </a:r>
          </a:p>
          <a:p>
            <a:r>
              <a:rPr lang="hu-HU" dirty="0" smtClean="0"/>
              <a:t>És a következő honlapokon: </a:t>
            </a:r>
          </a:p>
          <a:p>
            <a:r>
              <a:rPr lang="hu-HU" u="sng" dirty="0">
                <a:hlinkClick r:id="rId2"/>
              </a:rPr>
              <a:t>http://home.mit.bme.hu/~benes/oktatas/dig-jegyz_052/kodolas.pdf</a:t>
            </a:r>
            <a:endParaRPr lang="hu-HU" dirty="0"/>
          </a:p>
          <a:p>
            <a:r>
              <a:rPr lang="hu-HU" u="sng" dirty="0">
                <a:hlinkClick r:id="rId3"/>
              </a:rPr>
              <a:t>https://tudasbazis.sulinet.hu/hu/szakkepzes/elektronika-elektrotechnika/digitalis-alaparamkorok/digitalis-adatok-ellenorzese-es-javitasa/a-digitalis-adatok-ellenorzese-es-javitasa</a:t>
            </a:r>
            <a:endParaRPr lang="hu-HU" dirty="0"/>
          </a:p>
          <a:p>
            <a:r>
              <a:rPr lang="hu-HU" u="sng" dirty="0">
                <a:hlinkClick r:id="rId4"/>
              </a:rPr>
              <a:t>https://</a:t>
            </a:r>
            <a:r>
              <a:rPr lang="hu-HU" u="sng" dirty="0" smtClean="0">
                <a:hlinkClick r:id="rId4"/>
              </a:rPr>
              <a:t>gyires.inf.unideb.hu/GyBITT/30/ch03s02.html</a:t>
            </a:r>
            <a:endParaRPr lang="hu-HU" u="sng" dirty="0" smtClean="0"/>
          </a:p>
          <a:p>
            <a:r>
              <a:rPr lang="hu-HU" u="sng" dirty="0" smtClean="0"/>
              <a:t>A következő oldalon találják a megoldásra váró feladatot, amelynek megoldását a </a:t>
            </a:r>
            <a:r>
              <a:rPr lang="hu-HU" u="sng" dirty="0" err="1" smtClean="0"/>
              <a:t>Moodle</a:t>
            </a:r>
            <a:r>
              <a:rPr lang="hu-HU" u="sng" dirty="0" smtClean="0"/>
              <a:t> rendszerbe várom (határidő a következő óra előtti nap, este 8 óra). </a:t>
            </a:r>
          </a:p>
          <a:p>
            <a:r>
              <a:rPr lang="hu-HU" u="sng" dirty="0" smtClean="0"/>
              <a:t>Jó munkát!</a:t>
            </a:r>
            <a:endParaRPr lang="hu-HU" dirty="0"/>
          </a:p>
          <a:p>
            <a:r>
              <a:rPr lang="hu-HU" dirty="0"/>
              <a:t> </a:t>
            </a:r>
          </a:p>
          <a:p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1116106"/>
            <a:ext cx="9905999" cy="4675095"/>
          </a:xfrm>
        </p:spPr>
        <p:txBody>
          <a:bodyPr>
            <a:normAutofit fontScale="85000" lnSpcReduction="10000"/>
          </a:bodyPr>
          <a:lstStyle/>
          <a:p>
            <a:r>
              <a:rPr lang="hu-HU" dirty="0" smtClean="0"/>
              <a:t>1. Egy </a:t>
            </a:r>
            <a:r>
              <a:rPr lang="hu-HU" dirty="0"/>
              <a:t>általános blokk-kódoló eljárás paramétereit definiálva (Hamming távolság, hibák száma) adja meg az ezek közötti alapvető összefüggést! Adjon magyarázatot az összefüggésre a Hamming gömbök segítségével! </a:t>
            </a:r>
          </a:p>
          <a:p>
            <a:r>
              <a:rPr lang="hu-HU" dirty="0" smtClean="0"/>
              <a:t>2.</a:t>
            </a:r>
            <a:r>
              <a:rPr lang="hu-HU" dirty="0"/>
              <a:t>  Adott egy kódrendszer, mely négy-hat kódszóból áll. Keressük meg a minimális Hamming távolság (d) értékét, állapítsuk meg, hány hibát tud jelezni, illetve hány hiba javítását teszi lehetővé a kódrendszer. .  (</a:t>
            </a:r>
            <a:r>
              <a:rPr lang="hu-HU" dirty="0" err="1"/>
              <a:t>pl</a:t>
            </a:r>
            <a:r>
              <a:rPr lang="hu-HU" dirty="0"/>
              <a:t>: a kódszavak lehetnek: a, 0011111 b, 0011110 c, 0100101 d, 0100011, de javaslom, hogy egy másik példát állítson fel.). </a:t>
            </a:r>
          </a:p>
          <a:p>
            <a:r>
              <a:rPr lang="hu-HU" dirty="0" smtClean="0"/>
              <a:t>3. </a:t>
            </a:r>
            <a:r>
              <a:rPr lang="hu-HU" dirty="0"/>
              <a:t>Legyen M a teljes kódhalmaz, n a kódszavak hossza, d a kódtávolság. Mit jelent a perfekt kódok Hamming korlátja ezen paraméterek ismeretében? </a:t>
            </a:r>
            <a:r>
              <a:rPr lang="hu-HU" dirty="0" smtClean="0"/>
              <a:t>(Válaszát saját szavaival írja le!)</a:t>
            </a:r>
            <a:endParaRPr lang="hu-HU" dirty="0"/>
          </a:p>
          <a:p>
            <a:r>
              <a:rPr lang="hu-HU" dirty="0" smtClean="0"/>
              <a:t>4. Adjon </a:t>
            </a:r>
            <a:r>
              <a:rPr lang="hu-HU" dirty="0"/>
              <a:t>meg egy gyakorlati példát és magyarázatot erre a korlátra a fenti paraméterek Ön által megadott értékeire! </a:t>
            </a:r>
            <a:r>
              <a:rPr lang="hu-HU" dirty="0" smtClean="0"/>
              <a:t>(a 20. dián látható példa mintájára).</a:t>
            </a:r>
          </a:p>
          <a:p>
            <a:r>
              <a:rPr lang="hu-HU" dirty="0" smtClean="0"/>
              <a:t>Válaszait kézzel írottan, fotózva, vagy esszébe foglalva töltse fel a </a:t>
            </a:r>
            <a:r>
              <a:rPr lang="hu-HU" dirty="0" err="1" smtClean="0"/>
              <a:t>Moodle</a:t>
            </a:r>
            <a:r>
              <a:rPr lang="hu-HU" dirty="0" smtClean="0"/>
              <a:t> rendszerbe!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64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Blokk kód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3706" y="1688900"/>
            <a:ext cx="3123794" cy="983571"/>
          </a:xfrm>
          <a:prstGeom prst="rect">
            <a:avLst/>
          </a:prstGeom>
        </p:spPr>
      </p:pic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110150" y="-1"/>
            <a:ext cx="7760721" cy="6596743"/>
          </a:xfrm>
        </p:spPr>
        <p:txBody>
          <a:bodyPr>
            <a:normAutofit fontScale="70000" lnSpcReduction="20000"/>
          </a:bodyPr>
          <a:lstStyle/>
          <a:p>
            <a:r>
              <a:rPr lang="hu-HU" dirty="0"/>
              <a:t>A keretek </a:t>
            </a:r>
            <a:endParaRPr lang="hu-HU" dirty="0" smtClean="0"/>
          </a:p>
          <a:p>
            <a:r>
              <a:rPr lang="hu-HU" i="1" dirty="0" smtClean="0"/>
              <a:t>m</a:t>
            </a:r>
            <a:r>
              <a:rPr lang="hu-HU" dirty="0" smtClean="0"/>
              <a:t> </a:t>
            </a:r>
            <a:r>
              <a:rPr lang="hu-HU" dirty="0"/>
              <a:t>adatbitből, vagyis üzenetbitből (</a:t>
            </a:r>
            <a:r>
              <a:rPr lang="hu-HU" dirty="0" err="1"/>
              <a:t>message</a:t>
            </a:r>
            <a:r>
              <a:rPr lang="hu-HU" dirty="0"/>
              <a:t> bit) </a:t>
            </a:r>
            <a:r>
              <a:rPr lang="hu-HU" dirty="0" smtClean="0"/>
              <a:t>és</a:t>
            </a:r>
          </a:p>
          <a:p>
            <a:r>
              <a:rPr lang="hu-HU" dirty="0" smtClean="0"/>
              <a:t> </a:t>
            </a:r>
            <a:r>
              <a:rPr lang="hu-HU" i="1" dirty="0"/>
              <a:t>r</a:t>
            </a:r>
            <a:r>
              <a:rPr lang="hu-HU" dirty="0"/>
              <a:t> redundáns bitből, vagyis ellenőrző bitből (</a:t>
            </a:r>
            <a:r>
              <a:rPr lang="hu-HU" dirty="0" err="1"/>
              <a:t>check</a:t>
            </a:r>
            <a:r>
              <a:rPr lang="hu-HU" dirty="0"/>
              <a:t> bit) állnak. 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 </a:t>
            </a:r>
            <a:r>
              <a:rPr lang="hu-HU" b="1" dirty="0"/>
              <a:t>blokk-kódokban</a:t>
            </a:r>
            <a:r>
              <a:rPr lang="hu-HU" dirty="0"/>
              <a:t> (</a:t>
            </a:r>
            <a:r>
              <a:rPr lang="hu-HU" b="1" dirty="0" err="1"/>
              <a:t>block</a:t>
            </a:r>
            <a:r>
              <a:rPr lang="hu-HU" b="1" dirty="0"/>
              <a:t> </a:t>
            </a:r>
            <a:r>
              <a:rPr lang="hu-HU" b="1" dirty="0" err="1"/>
              <a:t>code</a:t>
            </a:r>
            <a:r>
              <a:rPr lang="hu-HU" dirty="0"/>
              <a:t>) az </a:t>
            </a:r>
            <a:r>
              <a:rPr lang="hu-HU" i="1" dirty="0"/>
              <a:t>r </a:t>
            </a:r>
            <a:r>
              <a:rPr lang="hu-HU" dirty="0"/>
              <a:t>ellenőrző bitek kiszámítása csak és kizárólag a hozzájuk tartozó </a:t>
            </a:r>
            <a:r>
              <a:rPr lang="hu-HU" i="1" dirty="0"/>
              <a:t>m</a:t>
            </a:r>
            <a:r>
              <a:rPr lang="hu-HU" dirty="0"/>
              <a:t> adatbitek függvényeként történik, pontosan úgy, mintha egy nagy táblából kikeresnénk az </a:t>
            </a:r>
            <a:r>
              <a:rPr lang="hu-HU" i="1" dirty="0"/>
              <a:t>m</a:t>
            </a:r>
            <a:r>
              <a:rPr lang="hu-HU" dirty="0"/>
              <a:t> adatbithez tartozó </a:t>
            </a:r>
            <a:r>
              <a:rPr lang="hu-HU" i="1" dirty="0"/>
              <a:t>r</a:t>
            </a:r>
            <a:r>
              <a:rPr lang="hu-HU" dirty="0"/>
              <a:t> ellenőrző bitet. </a:t>
            </a:r>
            <a:endParaRPr lang="hu-HU" dirty="0" smtClean="0"/>
          </a:p>
          <a:p>
            <a:r>
              <a:rPr lang="hu-HU" dirty="0" smtClean="0"/>
              <a:t>Ha </a:t>
            </a:r>
            <a:r>
              <a:rPr lang="hu-HU" dirty="0"/>
              <a:t>az </a:t>
            </a:r>
            <a:r>
              <a:rPr lang="hu-HU" i="1" dirty="0"/>
              <a:t>m</a:t>
            </a:r>
            <a:r>
              <a:rPr lang="hu-HU" dirty="0"/>
              <a:t> adatbitet közvetlenül, változtatás (előzetes kódolás) nélkül küldjük el az ellenőrző bitekkel együtt, akkor </a:t>
            </a:r>
            <a:r>
              <a:rPr lang="hu-HU" b="1" dirty="0"/>
              <a:t>szisztematikus kódokról</a:t>
            </a:r>
            <a:r>
              <a:rPr lang="hu-HU" dirty="0"/>
              <a:t> (</a:t>
            </a:r>
            <a:r>
              <a:rPr lang="hu-HU" b="1" dirty="0" err="1"/>
              <a:t>systematic</a:t>
            </a:r>
            <a:r>
              <a:rPr lang="hu-HU" b="1" dirty="0"/>
              <a:t> </a:t>
            </a:r>
            <a:r>
              <a:rPr lang="hu-HU" b="1" dirty="0" err="1"/>
              <a:t>code</a:t>
            </a:r>
            <a:r>
              <a:rPr lang="hu-HU" dirty="0"/>
              <a:t>) beszélünk. </a:t>
            </a:r>
            <a:endParaRPr lang="hu-HU" dirty="0" smtClean="0"/>
          </a:p>
          <a:p>
            <a:r>
              <a:rPr lang="hu-HU" b="1" dirty="0" smtClean="0"/>
              <a:t>Lineáris </a:t>
            </a:r>
            <a:r>
              <a:rPr lang="hu-HU" b="1" dirty="0"/>
              <a:t>kódokban</a:t>
            </a:r>
            <a:r>
              <a:rPr lang="hu-HU" dirty="0"/>
              <a:t> az </a:t>
            </a:r>
            <a:r>
              <a:rPr lang="hu-HU" i="1" dirty="0"/>
              <a:t>r</a:t>
            </a:r>
            <a:r>
              <a:rPr lang="hu-HU" dirty="0"/>
              <a:t> ellenőrző bit az </a:t>
            </a:r>
            <a:r>
              <a:rPr lang="hu-HU" i="1" dirty="0"/>
              <a:t>m</a:t>
            </a:r>
            <a:r>
              <a:rPr lang="hu-HU" dirty="0"/>
              <a:t> adatbit lineáris függvénye, melyre gyakori példa a kizáró vagy (</a:t>
            </a:r>
            <a:r>
              <a:rPr lang="hu-HU" dirty="0" err="1"/>
              <a:t>xor</a:t>
            </a:r>
            <a:r>
              <a:rPr lang="hu-HU" dirty="0"/>
              <a:t>) vagy a </a:t>
            </a:r>
            <a:r>
              <a:rPr lang="hu-HU" dirty="0" err="1"/>
              <a:t>modulo</a:t>
            </a:r>
            <a:r>
              <a:rPr lang="hu-HU" dirty="0"/>
              <a:t> 2 összeadás. </a:t>
            </a:r>
            <a:r>
              <a:rPr lang="hu-HU" dirty="0" smtClean="0"/>
              <a:t>(Ez </a:t>
            </a:r>
            <a:r>
              <a:rPr lang="hu-HU" dirty="0"/>
              <a:t>azt jelenti, hogy a kódolás folyamata mátrixszorzással vagy egyszerű logikai áramkörökkel végezhető</a:t>
            </a:r>
            <a:r>
              <a:rPr lang="hu-HU" dirty="0" smtClean="0"/>
              <a:t>.) </a:t>
            </a:r>
          </a:p>
          <a:p>
            <a:r>
              <a:rPr lang="hu-HU" dirty="0" smtClean="0"/>
              <a:t>lineáris</a:t>
            </a:r>
            <a:r>
              <a:rPr lang="hu-HU" dirty="0"/>
              <a:t>, szisztematikus </a:t>
            </a:r>
            <a:r>
              <a:rPr lang="hu-HU" dirty="0" smtClean="0"/>
              <a:t>blokk-kódok, (</a:t>
            </a:r>
            <a:r>
              <a:rPr lang="hu-HU" dirty="0" err="1" smtClean="0"/>
              <a:t>n,m</a:t>
            </a:r>
            <a:r>
              <a:rPr lang="hu-HU" dirty="0" smtClean="0"/>
              <a:t>) kód.</a:t>
            </a:r>
          </a:p>
          <a:p>
            <a:r>
              <a:rPr lang="hu-HU" dirty="0"/>
              <a:t>kódsebesség (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rate</a:t>
            </a:r>
            <a:r>
              <a:rPr lang="hu-HU" dirty="0"/>
              <a:t>) vagy egyszerűen sebesség a kódszó azon része, amely a nem redundáns információt tartalmazza (</a:t>
            </a:r>
            <a:r>
              <a:rPr lang="hu-HU" dirty="0" smtClean="0"/>
              <a:t>tehát m/n ). Zajos </a:t>
            </a:r>
            <a:r>
              <a:rPr lang="hu-HU" dirty="0"/>
              <a:t>csatornára akár 1/2 is lehet, így a vett információ fele redundancia, míg egy jó minőségű csatornára megközelítheti az 1-et, hiszen kevés ellenőrző bitet csatolnak egy hosszú üzenethez.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00" y="2672471"/>
            <a:ext cx="3130200" cy="77248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50" y="3742853"/>
            <a:ext cx="3595500" cy="1498618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1141414" y="4833257"/>
            <a:ext cx="96497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m</a:t>
            </a:r>
            <a:r>
              <a:rPr lang="hu-HU" dirty="0" smtClean="0">
                <a:solidFill>
                  <a:schemeClr val="bg1"/>
                </a:solidFill>
              </a:rPr>
              <a:t> adatbit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2546367" y="4833257"/>
            <a:ext cx="1209204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r redundáns bit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1882607" y="3641724"/>
            <a:ext cx="859585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n</a:t>
            </a:r>
            <a:r>
              <a:rPr lang="hu-HU" dirty="0" smtClean="0">
                <a:solidFill>
                  <a:schemeClr val="bg1"/>
                </a:solidFill>
              </a:rPr>
              <a:t>=</a:t>
            </a:r>
            <a:r>
              <a:rPr lang="hu-HU" dirty="0" err="1" smtClean="0">
                <a:solidFill>
                  <a:schemeClr val="bg1"/>
                </a:solidFill>
              </a:rPr>
              <a:t>m+r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53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 „hiba”?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1228500"/>
          </a:xfrm>
        </p:spPr>
        <p:txBody>
          <a:bodyPr>
            <a:normAutofit/>
          </a:bodyPr>
          <a:lstStyle/>
          <a:p>
            <a:r>
              <a:rPr lang="hu-HU" dirty="0"/>
              <a:t>10001001</a:t>
            </a:r>
          </a:p>
          <a:p>
            <a:r>
              <a:rPr lang="hu-HU" dirty="0"/>
              <a:t>10110001</a:t>
            </a:r>
          </a:p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045530" y="618518"/>
            <a:ext cx="6001882" cy="5172682"/>
          </a:xfrm>
        </p:spPr>
        <p:txBody>
          <a:bodyPr>
            <a:normAutofit/>
          </a:bodyPr>
          <a:lstStyle/>
          <a:p>
            <a:r>
              <a:rPr lang="hu-HU" dirty="0"/>
              <a:t>Az olyan helyek számát, amelyeken a két kódszóban különböző bitek állnak</a:t>
            </a:r>
            <a:r>
              <a:rPr lang="hu-HU" u="sng" dirty="0"/>
              <a:t>, a két kódszó </a:t>
            </a:r>
            <a:r>
              <a:rPr lang="hu-HU" b="1" u="sng" dirty="0"/>
              <a:t>Hamming-távolságának</a:t>
            </a:r>
            <a:r>
              <a:rPr lang="hu-HU" dirty="0"/>
              <a:t> [Hamming, 1950] nevezzük.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jelentősége abban áll, hogy ha két kódszó Hamming-távolsága </a:t>
            </a:r>
            <a:r>
              <a:rPr lang="hu-HU" i="1" dirty="0"/>
              <a:t>d</a:t>
            </a:r>
            <a:r>
              <a:rPr lang="hu-HU" dirty="0"/>
              <a:t>, akkor </a:t>
            </a:r>
            <a:r>
              <a:rPr lang="hu-HU" i="1" dirty="0"/>
              <a:t>d</a:t>
            </a:r>
            <a:r>
              <a:rPr lang="hu-HU" dirty="0"/>
              <a:t> darab egy bitet érintő </a:t>
            </a:r>
            <a:r>
              <a:rPr lang="hu-HU" dirty="0" smtClean="0"/>
              <a:t>hiba/átalakítás kell </a:t>
            </a:r>
            <a:r>
              <a:rPr lang="hu-HU" dirty="0"/>
              <a:t>ahhoz, hogy az egyik kódszó a másikba menjen át</a:t>
            </a:r>
            <a:r>
              <a:rPr lang="hu-HU" dirty="0" smtClean="0"/>
              <a:t>.</a:t>
            </a:r>
          </a:p>
          <a:p>
            <a:r>
              <a:rPr lang="hu-HU" sz="1800" dirty="0" smtClean="0"/>
              <a:t>Megjegyzés: természetesen nem csak bináris kódokra vonatkoztathatók a kimondottak</a:t>
            </a:r>
            <a:r>
              <a:rPr lang="hu-HU" dirty="0" smtClean="0"/>
              <a:t>. 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337352" y="3477986"/>
            <a:ext cx="28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00111000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141410" y="4278086"/>
            <a:ext cx="230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d</a:t>
            </a:r>
            <a:r>
              <a:rPr lang="hu-HU" baseline="-25000" dirty="0" err="1" smtClean="0"/>
              <a:t>H</a:t>
            </a:r>
            <a:r>
              <a:rPr lang="hu-HU" dirty="0" smtClean="0"/>
              <a:t>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236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Hamming távolság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Megadva az ellenőrző bitek kiszámításának módját, meg lehet alkotni a legális kódszavak teljes listáját, és ebből a listából ki lehet keresni azt a két kódszót, melyeknek legkisebb a Hamming-távolsága. </a:t>
            </a:r>
            <a:r>
              <a:rPr lang="hu-HU" b="1" dirty="0"/>
              <a:t>Ez a </a:t>
            </a:r>
            <a:r>
              <a:rPr lang="hu-HU" b="1" u="sng" dirty="0"/>
              <a:t>távolság a teljes kód Hamming-távolsága.</a:t>
            </a:r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7356" y="2367643"/>
            <a:ext cx="3373958" cy="81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8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50" y="3742853"/>
            <a:ext cx="3595500" cy="1498618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1141414" y="4833257"/>
            <a:ext cx="96497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m</a:t>
            </a:r>
            <a:r>
              <a:rPr lang="hu-HU" dirty="0" smtClean="0">
                <a:solidFill>
                  <a:schemeClr val="bg1"/>
                </a:solidFill>
              </a:rPr>
              <a:t> adatbit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2546367" y="4833257"/>
            <a:ext cx="1209204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r redundáns bit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1882607" y="3641724"/>
            <a:ext cx="859585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n</a:t>
            </a:r>
            <a:r>
              <a:rPr lang="hu-HU" dirty="0" smtClean="0">
                <a:solidFill>
                  <a:schemeClr val="bg1"/>
                </a:solidFill>
              </a:rPr>
              <a:t>=</a:t>
            </a:r>
            <a:r>
              <a:rPr lang="hu-HU" dirty="0" err="1" smtClean="0">
                <a:solidFill>
                  <a:schemeClr val="bg1"/>
                </a:solidFill>
              </a:rPr>
              <a:t>m+r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5766"/>
          </a:xfrm>
        </p:spPr>
        <p:txBody>
          <a:bodyPr/>
          <a:lstStyle/>
          <a:p>
            <a:r>
              <a:rPr lang="hu-HU" dirty="0" smtClean="0"/>
              <a:t>Hogyan észlelhetünk hibát? </a:t>
            </a:r>
            <a:endParaRPr lang="hu-HU" dirty="0"/>
          </a:p>
        </p:txBody>
      </p:sp>
      <p:sp>
        <p:nvSpPr>
          <p:cNvPr id="11" name="Tartalom helye 10"/>
          <p:cNvSpPr>
            <a:spLocks noGrp="1"/>
          </p:cNvSpPr>
          <p:nvPr>
            <p:ph sz="half" idx="2"/>
          </p:nvPr>
        </p:nvSpPr>
        <p:spPr>
          <a:xfrm>
            <a:off x="865415" y="1482496"/>
            <a:ext cx="8899071" cy="1312192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Ha m hosszúságú a bináris üzenet (információ), akkor 2</a:t>
            </a:r>
            <a:r>
              <a:rPr lang="hu-HU" baseline="30000" dirty="0" smtClean="0"/>
              <a:t>m</a:t>
            </a:r>
            <a:r>
              <a:rPr lang="hu-HU" dirty="0" smtClean="0"/>
              <a:t> lehetséges </a:t>
            </a:r>
            <a:r>
              <a:rPr lang="hu-HU" dirty="0"/>
              <a:t>adatüzenet </a:t>
            </a:r>
            <a:r>
              <a:rPr lang="hu-HU" dirty="0" smtClean="0"/>
              <a:t>legális (ennyit tudunk megalkotni), </a:t>
            </a:r>
            <a:r>
              <a:rPr lang="hu-HU" dirty="0"/>
              <a:t>de az ellenőrző bitek kiszámítási módja miatt nem fordul elő mind a </a:t>
            </a:r>
            <a:r>
              <a:rPr lang="hu-HU" dirty="0" smtClean="0"/>
              <a:t>2</a:t>
            </a:r>
            <a:r>
              <a:rPr lang="hu-HU" baseline="30000" dirty="0" smtClean="0"/>
              <a:t>n</a:t>
            </a:r>
            <a:r>
              <a:rPr lang="hu-HU" dirty="0" smtClean="0"/>
              <a:t> lehetséges kódszó (mert a redundáns rész az m hosszúságú üzenet függvénye).</a:t>
            </a:r>
            <a:endParaRPr lang="hu-HU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5478107" y="2568262"/>
            <a:ext cx="51598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 </a:t>
            </a:r>
            <a:r>
              <a:rPr lang="hu-HU" dirty="0"/>
              <a:t>r ellenőrző bit esetén csupán a lehetséges üzenetek töredéke, </a:t>
            </a:r>
            <a:r>
              <a:rPr lang="hu-HU" dirty="0" smtClean="0"/>
              <a:t>2</a:t>
            </a:r>
            <a:r>
              <a:rPr lang="hu-HU" baseline="30000" dirty="0" smtClean="0"/>
              <a:t>m /</a:t>
            </a:r>
            <a:r>
              <a:rPr lang="hu-HU" dirty="0"/>
              <a:t> 2</a:t>
            </a:r>
            <a:r>
              <a:rPr lang="hu-HU" baseline="30000" dirty="0"/>
              <a:t>n </a:t>
            </a:r>
            <a:r>
              <a:rPr lang="hu-HU" dirty="0" smtClean="0"/>
              <a:t>-</a:t>
            </a:r>
            <a:r>
              <a:rPr lang="hu-HU" dirty="0" err="1"/>
              <a:t>ed</a:t>
            </a:r>
            <a:r>
              <a:rPr lang="hu-HU" dirty="0"/>
              <a:t> vagy </a:t>
            </a:r>
            <a:r>
              <a:rPr lang="hu-HU" dirty="0" smtClean="0"/>
              <a:t>1/</a:t>
            </a:r>
            <a:r>
              <a:rPr lang="hu-HU" dirty="0"/>
              <a:t> 2</a:t>
            </a:r>
            <a:r>
              <a:rPr lang="hu-HU" baseline="30000" dirty="0"/>
              <a:t>n </a:t>
            </a:r>
            <a:r>
              <a:rPr lang="hu-HU" dirty="0" smtClean="0"/>
              <a:t>-</a:t>
            </a:r>
            <a:r>
              <a:rPr lang="hu-HU" dirty="0" err="1" smtClean="0"/>
              <a:t>ed</a:t>
            </a:r>
            <a:r>
              <a:rPr lang="hu-HU" dirty="0" smtClean="0"/>
              <a:t> </a:t>
            </a:r>
            <a:r>
              <a:rPr lang="hu-HU" dirty="0"/>
              <a:t>része lesz legális kódszó</a:t>
            </a:r>
            <a:r>
              <a:rPr lang="hu-HU" dirty="0" smtClean="0"/>
              <a:t>.</a:t>
            </a:r>
          </a:p>
          <a:p>
            <a:r>
              <a:rPr lang="hu-HU" dirty="0" smtClean="0"/>
              <a:t> </a:t>
            </a:r>
            <a:r>
              <a:rPr lang="hu-HU" sz="2400" dirty="0"/>
              <a:t>Ez a különbség az, amellyel az üzenet beágyazódik a kódszavak terébe, amely lehetővé teszi, hogy a vevő kijelezze és kijavítsa az átvitel során keletkezett </a:t>
            </a:r>
            <a:r>
              <a:rPr lang="hu-HU" sz="2400" dirty="0" smtClean="0"/>
              <a:t>hibákat </a:t>
            </a:r>
          </a:p>
          <a:p>
            <a:r>
              <a:rPr lang="hu-HU" sz="2000" dirty="0" smtClean="0"/>
              <a:t>(azaz a redundáns résszel kibővített üzenetekből több van, és könnyebb felismerni, ha nem a korrekt (érvénytelen) kódszó jön át). 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7672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1141412" y="138895"/>
            <a:ext cx="9905998" cy="1066941"/>
          </a:xfrm>
        </p:spPr>
        <p:txBody>
          <a:bodyPr/>
          <a:lstStyle/>
          <a:p>
            <a:r>
              <a:rPr lang="hu-HU" dirty="0" smtClean="0"/>
              <a:t>Hibajelző? Hibajavító? 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724723" y="873682"/>
            <a:ext cx="9905999" cy="5503969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Amikor a vevő egy érvénytelen kódszót lát, tudja, hogy átviteli hiba történt. </a:t>
            </a:r>
            <a:endParaRPr lang="hu-HU" dirty="0" smtClean="0"/>
          </a:p>
          <a:p>
            <a:r>
              <a:rPr lang="hu-HU" dirty="0" smtClean="0"/>
              <a:t>Az</a:t>
            </a:r>
            <a:r>
              <a:rPr lang="hu-HU" dirty="0"/>
              <a:t>, hogy egy blokk-kód hibajelző vagy hibajavító tulajdonságú-e, a </a:t>
            </a:r>
            <a:r>
              <a:rPr lang="hu-HU" b="1" dirty="0"/>
              <a:t>kód Hamming-távolságától</a:t>
            </a:r>
            <a:r>
              <a:rPr lang="hu-HU" dirty="0"/>
              <a:t> függ. </a:t>
            </a:r>
            <a:endParaRPr lang="hu-HU" dirty="0" smtClean="0"/>
          </a:p>
          <a:p>
            <a:r>
              <a:rPr lang="hu-HU" dirty="0" smtClean="0"/>
              <a:t>Ahhoz</a:t>
            </a:r>
            <a:r>
              <a:rPr lang="hu-HU" dirty="0"/>
              <a:t>, hogy </a:t>
            </a:r>
            <a:r>
              <a:rPr lang="hu-HU" b="1" i="1" dirty="0" smtClean="0"/>
              <a:t>t</a:t>
            </a:r>
            <a:r>
              <a:rPr lang="hu-HU" dirty="0" smtClean="0"/>
              <a:t> </a:t>
            </a:r>
            <a:r>
              <a:rPr lang="hu-HU" dirty="0"/>
              <a:t>hibát jelezni tudjunk, </a:t>
            </a:r>
            <a:r>
              <a:rPr lang="hu-HU" dirty="0" smtClean="0"/>
              <a:t> </a:t>
            </a:r>
            <a:r>
              <a:rPr lang="hu-HU" b="1" i="1" dirty="0"/>
              <a:t>t</a:t>
            </a:r>
            <a:r>
              <a:rPr lang="hu-HU" b="1" dirty="0" smtClean="0"/>
              <a:t>+1</a:t>
            </a:r>
            <a:r>
              <a:rPr lang="hu-HU" dirty="0" smtClean="0"/>
              <a:t> Hamming-távolságú </a:t>
            </a:r>
            <a:r>
              <a:rPr lang="hu-HU" dirty="0"/>
              <a:t>kód kell, mert egy ilyen kódban </a:t>
            </a:r>
            <a:r>
              <a:rPr lang="hu-HU" b="1" i="1" dirty="0" smtClean="0"/>
              <a:t>t</a:t>
            </a:r>
            <a:r>
              <a:rPr lang="hu-HU" dirty="0" smtClean="0"/>
              <a:t> </a:t>
            </a:r>
            <a:r>
              <a:rPr lang="hu-HU" dirty="0"/>
              <a:t>bithiba nem tudja a kódszót egy másik érvényes kódszóba vinni. 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Hasonlóan</a:t>
            </a:r>
            <a:r>
              <a:rPr lang="hu-HU" dirty="0"/>
              <a:t>: ahhoz, hogy </a:t>
            </a:r>
            <a:r>
              <a:rPr lang="hu-HU" b="1" i="1" dirty="0" smtClean="0"/>
              <a:t>t</a:t>
            </a:r>
            <a:r>
              <a:rPr lang="hu-HU" dirty="0" smtClean="0"/>
              <a:t> </a:t>
            </a:r>
            <a:r>
              <a:rPr lang="hu-HU" dirty="0"/>
              <a:t>hibát ki tudjunk javítani, </a:t>
            </a:r>
            <a:r>
              <a:rPr lang="hu-HU" dirty="0" smtClean="0"/>
              <a:t> </a:t>
            </a:r>
            <a:r>
              <a:rPr lang="hu-HU" b="1" dirty="0" smtClean="0"/>
              <a:t>2</a:t>
            </a:r>
            <a:r>
              <a:rPr lang="hu-HU" b="1" i="1" dirty="0"/>
              <a:t>t</a:t>
            </a:r>
            <a:r>
              <a:rPr lang="hu-HU" b="1" dirty="0" smtClean="0"/>
              <a:t>+1 </a:t>
            </a:r>
            <a:r>
              <a:rPr lang="hu-HU" dirty="0" smtClean="0"/>
              <a:t>Hamming-távolságú </a:t>
            </a:r>
            <a:r>
              <a:rPr lang="hu-HU" dirty="0"/>
              <a:t>kód kell, mert így az érvényes kódszavak olyan távol </a:t>
            </a:r>
            <a:r>
              <a:rPr lang="hu-HU" dirty="0" smtClean="0"/>
              <a:t>vannak egymástól, </a:t>
            </a:r>
            <a:r>
              <a:rPr lang="hu-HU" dirty="0"/>
              <a:t>hogy még </a:t>
            </a:r>
            <a:r>
              <a:rPr lang="hu-HU" b="1" i="1" dirty="0" smtClean="0"/>
              <a:t>t</a:t>
            </a:r>
            <a:r>
              <a:rPr lang="hu-HU" dirty="0" smtClean="0"/>
              <a:t> </a:t>
            </a:r>
            <a:r>
              <a:rPr lang="hu-HU" dirty="0"/>
              <a:t>bit megváltozásakor is közelebb lesz az eredeti kódszó a hibáshoz, mint bármely másik érvényes kódszóhoz, így az egyértelműen meghatározható, </a:t>
            </a:r>
            <a:r>
              <a:rPr lang="hu-HU" dirty="0" smtClean="0"/>
              <a:t>(feltételezve</a:t>
            </a:r>
            <a:r>
              <a:rPr lang="hu-HU" dirty="0"/>
              <a:t>, hogy nagyobb számú bithibáknak kicsi a valószínűsége</a:t>
            </a:r>
            <a:r>
              <a:rPr lang="hu-HU" dirty="0" smtClean="0"/>
              <a:t>.)</a:t>
            </a:r>
          </a:p>
          <a:p>
            <a:r>
              <a:rPr lang="hu-HU" dirty="0" smtClean="0"/>
              <a:t>Tehát l</a:t>
            </a:r>
            <a:r>
              <a:rPr lang="hu-HU" u="sng" dirty="0" smtClean="0"/>
              <a:t>egalább (azaz min)</a:t>
            </a:r>
            <a:r>
              <a:rPr lang="hu-HU" dirty="0" smtClean="0"/>
              <a:t> </a:t>
            </a:r>
            <a:r>
              <a:rPr lang="hu-HU" dirty="0"/>
              <a:t>2t+1 </a:t>
            </a:r>
            <a:r>
              <a:rPr lang="hu-HU" dirty="0" smtClean="0"/>
              <a:t>távolság kell legyen a két kód között, hogy biztosan el lehessen „különíteni” őket. </a:t>
            </a:r>
            <a:endParaRPr lang="hu-HU" dirty="0"/>
          </a:p>
        </p:txBody>
      </p:sp>
      <p:sp>
        <p:nvSpPr>
          <p:cNvPr id="2" name="Fánk 1"/>
          <p:cNvSpPr/>
          <p:nvPr/>
        </p:nvSpPr>
        <p:spPr>
          <a:xfrm>
            <a:off x="1819154" y="2731624"/>
            <a:ext cx="1354238" cy="1331089"/>
          </a:xfrm>
          <a:prstGeom prst="donut">
            <a:avLst>
              <a:gd name="adj" fmla="val 39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Lekerekített téglalapbuborék 2"/>
          <p:cNvSpPr/>
          <p:nvPr/>
        </p:nvSpPr>
        <p:spPr>
          <a:xfrm>
            <a:off x="3657600" y="2939970"/>
            <a:ext cx="1122744" cy="405114"/>
          </a:xfrm>
          <a:prstGeom prst="wedgeRoundRectCallout">
            <a:avLst>
              <a:gd name="adj1" fmla="val -150730"/>
              <a:gd name="adj2" fmla="val 367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Eredeti </a:t>
            </a:r>
            <a:r>
              <a:rPr lang="hu-HU" dirty="0" err="1" smtClean="0"/>
              <a:t>kótszó</a:t>
            </a:r>
            <a:endParaRPr lang="en-US" dirty="0"/>
          </a:p>
        </p:txBody>
      </p:sp>
      <p:sp>
        <p:nvSpPr>
          <p:cNvPr id="7" name="Lekerekített téglalapbuborék 6"/>
          <p:cNvSpPr/>
          <p:nvPr/>
        </p:nvSpPr>
        <p:spPr>
          <a:xfrm>
            <a:off x="4076217" y="3513949"/>
            <a:ext cx="1861595" cy="405114"/>
          </a:xfrm>
          <a:prstGeom prst="wedgeRoundRectCallout">
            <a:avLst>
              <a:gd name="adj1" fmla="val -108450"/>
              <a:gd name="adj2" fmla="val 25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  <a:r>
              <a:rPr lang="hu-HU" dirty="0" smtClean="0"/>
              <a:t> távolságra levő kódszavak</a:t>
            </a:r>
            <a:endParaRPr lang="en-US" dirty="0"/>
          </a:p>
        </p:txBody>
      </p:sp>
      <p:sp>
        <p:nvSpPr>
          <p:cNvPr id="4" name="Felfelé-lefelé nyíl 3"/>
          <p:cNvSpPr/>
          <p:nvPr/>
        </p:nvSpPr>
        <p:spPr>
          <a:xfrm>
            <a:off x="2314934" y="3530278"/>
            <a:ext cx="254643" cy="5092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kerekített téglalapbuborék 7"/>
          <p:cNvSpPr/>
          <p:nvPr/>
        </p:nvSpPr>
        <p:spPr>
          <a:xfrm>
            <a:off x="308035" y="3240911"/>
            <a:ext cx="1335570" cy="798653"/>
          </a:xfrm>
          <a:prstGeom prst="wedgeRoundRectCallout">
            <a:avLst>
              <a:gd name="adj1" fmla="val 102953"/>
              <a:gd name="adj2" fmla="val 72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  <a:r>
              <a:rPr lang="hu-HU" dirty="0" smtClean="0"/>
              <a:t> távolság a kódok között</a:t>
            </a:r>
            <a:endParaRPr lang="en-US" dirty="0"/>
          </a:p>
        </p:txBody>
      </p:sp>
      <p:sp>
        <p:nvSpPr>
          <p:cNvPr id="9" name="Fánk 8"/>
          <p:cNvSpPr/>
          <p:nvPr/>
        </p:nvSpPr>
        <p:spPr>
          <a:xfrm>
            <a:off x="10532962" y="3195641"/>
            <a:ext cx="1354238" cy="1331089"/>
          </a:xfrm>
          <a:prstGeom prst="donut">
            <a:avLst>
              <a:gd name="adj" fmla="val 39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ánk 9"/>
          <p:cNvSpPr/>
          <p:nvPr/>
        </p:nvSpPr>
        <p:spPr>
          <a:xfrm>
            <a:off x="10630722" y="4544094"/>
            <a:ext cx="1354238" cy="1331089"/>
          </a:xfrm>
          <a:prstGeom prst="donut">
            <a:avLst>
              <a:gd name="adj" fmla="val 39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elfelé-lefelé nyíl 10"/>
          <p:cNvSpPr/>
          <p:nvPr/>
        </p:nvSpPr>
        <p:spPr>
          <a:xfrm>
            <a:off x="11109764" y="4011658"/>
            <a:ext cx="254643" cy="5092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elfelé-lefelé nyíl 11"/>
          <p:cNvSpPr/>
          <p:nvPr/>
        </p:nvSpPr>
        <p:spPr>
          <a:xfrm>
            <a:off x="11160884" y="4538308"/>
            <a:ext cx="254643" cy="5092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PÉlda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0000000000</a:t>
            </a:r>
            <a:endParaRPr lang="hu-HU" dirty="0" smtClean="0"/>
          </a:p>
          <a:p>
            <a:pPr marL="0" indent="0">
              <a:buNone/>
            </a:pPr>
            <a:r>
              <a:rPr lang="es-ES" dirty="0" smtClean="0"/>
              <a:t>0000011111</a:t>
            </a:r>
            <a:endParaRPr lang="hu-HU" dirty="0" smtClean="0"/>
          </a:p>
          <a:p>
            <a:pPr marL="0" indent="0">
              <a:buNone/>
            </a:pPr>
            <a:r>
              <a:rPr lang="es-ES" dirty="0" smtClean="0"/>
              <a:t>1111100000</a:t>
            </a:r>
            <a:endParaRPr lang="hu-HU" dirty="0" smtClean="0"/>
          </a:p>
          <a:p>
            <a:pPr marL="0" indent="0">
              <a:buNone/>
            </a:pPr>
            <a:r>
              <a:rPr lang="es-ES" dirty="0" smtClean="0"/>
              <a:t>1111111111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4065814" y="326231"/>
            <a:ext cx="4875211" cy="1923255"/>
          </a:xfrm>
        </p:spPr>
        <p:txBody>
          <a:bodyPr/>
          <a:lstStyle/>
          <a:p>
            <a:r>
              <a:rPr lang="hu-HU" dirty="0" err="1" smtClean="0"/>
              <a:t>d</a:t>
            </a:r>
            <a:r>
              <a:rPr lang="hu-HU" baseline="-25000" dirty="0" err="1" smtClean="0"/>
              <a:t>H</a:t>
            </a:r>
            <a:r>
              <a:rPr lang="hu-HU" dirty="0" smtClean="0"/>
              <a:t>=5, d=5</a:t>
            </a:r>
          </a:p>
          <a:p>
            <a:r>
              <a:rPr lang="hu-HU" dirty="0" smtClean="0"/>
              <a:t>5=2*</a:t>
            </a:r>
            <a:r>
              <a:rPr lang="hu-HU" i="1" dirty="0" smtClean="0"/>
              <a:t>t</a:t>
            </a:r>
            <a:r>
              <a:rPr lang="hu-HU" dirty="0" smtClean="0"/>
              <a:t>+1=2*2+1</a:t>
            </a:r>
          </a:p>
          <a:p>
            <a:r>
              <a:rPr lang="hu-HU" dirty="0"/>
              <a:t>t</a:t>
            </a:r>
            <a:r>
              <a:rPr lang="hu-HU" dirty="0" smtClean="0"/>
              <a:t>=2  bitnyi hibajavítás lehetséges.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4425043" y="2249486"/>
            <a:ext cx="5780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ha a </a:t>
            </a:r>
            <a:r>
              <a:rPr lang="hu-HU" dirty="0"/>
              <a:t>0000000111 kódszó érkezik, </a:t>
            </a:r>
            <a:r>
              <a:rPr lang="hu-HU" dirty="0" smtClean="0"/>
              <a:t>nem legális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</a:t>
            </a:r>
            <a:r>
              <a:rPr lang="hu-HU" dirty="0"/>
              <a:t>vevő tudja, hogy az eredetinek 0000011111-nek kellett </a:t>
            </a:r>
            <a:r>
              <a:rPr lang="hu-HU" dirty="0" smtClean="0"/>
              <a:t>lennie (ez van legközelebb az érvényes kódszóhoz). (t=2)</a:t>
            </a:r>
          </a:p>
          <a:p>
            <a:pPr marL="285750" indent="-285750">
              <a:buFontTx/>
              <a:buChar char="-"/>
            </a:pPr>
            <a:endParaRPr lang="hu-HU" dirty="0" smtClean="0"/>
          </a:p>
          <a:p>
            <a:r>
              <a:rPr lang="hu-HU" dirty="0" smtClean="0"/>
              <a:t>Azonban</a:t>
            </a:r>
            <a:r>
              <a:rPr lang="hu-HU" dirty="0"/>
              <a:t>, ha hárombitnyi hiba </a:t>
            </a:r>
            <a:r>
              <a:rPr lang="hu-HU" dirty="0" smtClean="0"/>
              <a:t>a </a:t>
            </a:r>
            <a:r>
              <a:rPr lang="hu-HU" dirty="0"/>
              <a:t>0000000000-t 0000000111-re változtatta, akkor a kódszó nem megfelelően lesz </a:t>
            </a:r>
            <a:r>
              <a:rPr lang="hu-HU" dirty="0" smtClean="0"/>
              <a:t>kijavítva (t=3 lenne).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9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0862" y="468147"/>
            <a:ext cx="9905998" cy="1478570"/>
          </a:xfrm>
        </p:spPr>
        <p:txBody>
          <a:bodyPr/>
          <a:lstStyle/>
          <a:p>
            <a:r>
              <a:rPr lang="hu-HU" smtClean="0"/>
              <a:t>Elméleti megközelítés: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907" y="2202705"/>
            <a:ext cx="8894001" cy="439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699</TotalTime>
  <Words>1195</Words>
  <Application>Microsoft Office PowerPoint</Application>
  <PresentationFormat>Szélesvásznú</PresentationFormat>
  <Paragraphs>111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Trebuchet MS</vt:lpstr>
      <vt:lpstr>Tw Cen MT</vt:lpstr>
      <vt:lpstr>Áramkör</vt:lpstr>
      <vt:lpstr>Hibajelzés, hibajavítás</vt:lpstr>
      <vt:lpstr>Miért? </vt:lpstr>
      <vt:lpstr>Blokk kód</vt:lpstr>
      <vt:lpstr>MI a „hiba”? </vt:lpstr>
      <vt:lpstr>Hamming távolság</vt:lpstr>
      <vt:lpstr>Hogyan észlelhetünk hibát? </vt:lpstr>
      <vt:lpstr>Hibajelző? Hibajavító? </vt:lpstr>
      <vt:lpstr>PÉlda</vt:lpstr>
      <vt:lpstr>Elméleti megközelítés:</vt:lpstr>
      <vt:lpstr>PowerPoint-bemutató</vt:lpstr>
      <vt:lpstr>PowerPoint-bemutató</vt:lpstr>
      <vt:lpstr>PowerPoint-bemutató</vt:lpstr>
      <vt:lpstr>PowerPoint-bemutató</vt:lpstr>
      <vt:lpstr>Továbbgondolva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Általánosan megállapíthatjuk, hogy:</vt:lpstr>
      <vt:lpstr>Végezetül: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Hibaészlelő, hibajavító</dc:title>
  <dc:creator>Takács Márta</dc:creator>
  <cp:lastModifiedBy>Takács Márta</cp:lastModifiedBy>
  <cp:revision>67</cp:revision>
  <dcterms:created xsi:type="dcterms:W3CDTF">2018-10-31T14:14:18Z</dcterms:created>
  <dcterms:modified xsi:type="dcterms:W3CDTF">2022-10-05T02:39:58Z</dcterms:modified>
</cp:coreProperties>
</file>