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5" r:id="rId13"/>
    <p:sldId id="269" r:id="rId14"/>
    <p:sldId id="266" r:id="rId15"/>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5" d="100"/>
          <a:sy n="55"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en-US"/>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a:p>
        </p:txBody>
      </p:sp>
      <p:sp>
        <p:nvSpPr>
          <p:cNvPr id="4" name="Dátum helye 3"/>
          <p:cNvSpPr>
            <a:spLocks noGrp="1"/>
          </p:cNvSpPr>
          <p:nvPr>
            <p:ph type="dt" sz="half" idx="10"/>
          </p:nvPr>
        </p:nvSpPr>
        <p:spPr/>
        <p:txBody>
          <a:bodyPr/>
          <a:lstStyle/>
          <a:p>
            <a:fld id="{18E4EB0F-4C57-4351-8D83-C14A3516FC3F}" type="datetimeFigureOut">
              <a:rPr lang="en-US" smtClean="0"/>
              <a:t>4/26/2023</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44393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p>
            <a:fld id="{18E4EB0F-4C57-4351-8D83-C14A3516FC3F}" type="datetimeFigureOut">
              <a:rPr lang="en-US" smtClean="0"/>
              <a:t>4/26/2023</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27507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en-US"/>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p>
            <a:fld id="{18E4EB0F-4C57-4351-8D83-C14A3516FC3F}" type="datetimeFigureOut">
              <a:rPr lang="en-US" smtClean="0"/>
              <a:t>4/26/2023</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175158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p>
            <a:fld id="{18E4EB0F-4C57-4351-8D83-C14A3516FC3F}" type="datetimeFigureOut">
              <a:rPr lang="en-US" smtClean="0"/>
              <a:t>4/26/2023</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338246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en-US"/>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18E4EB0F-4C57-4351-8D83-C14A3516FC3F}" type="datetimeFigureOut">
              <a:rPr lang="en-US" smtClean="0"/>
              <a:t>4/26/2023</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33735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Dátum helye 4"/>
          <p:cNvSpPr>
            <a:spLocks noGrp="1"/>
          </p:cNvSpPr>
          <p:nvPr>
            <p:ph type="dt" sz="half" idx="10"/>
          </p:nvPr>
        </p:nvSpPr>
        <p:spPr/>
        <p:txBody>
          <a:bodyPr/>
          <a:lstStyle/>
          <a:p>
            <a:fld id="{18E4EB0F-4C57-4351-8D83-C14A3516FC3F}" type="datetimeFigureOut">
              <a:rPr lang="en-US" smtClean="0"/>
              <a:t>4/26/2023</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12514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en-US"/>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7" name="Dátum helye 6"/>
          <p:cNvSpPr>
            <a:spLocks noGrp="1"/>
          </p:cNvSpPr>
          <p:nvPr>
            <p:ph type="dt" sz="half" idx="10"/>
          </p:nvPr>
        </p:nvSpPr>
        <p:spPr/>
        <p:txBody>
          <a:bodyPr/>
          <a:lstStyle/>
          <a:p>
            <a:fld id="{18E4EB0F-4C57-4351-8D83-C14A3516FC3F}" type="datetimeFigureOut">
              <a:rPr lang="en-US" smtClean="0"/>
              <a:t>4/26/2023</a:t>
            </a:fld>
            <a:endParaRPr lang="en-US"/>
          </a:p>
        </p:txBody>
      </p:sp>
      <p:sp>
        <p:nvSpPr>
          <p:cNvPr id="8" name="Élőláb helye 7"/>
          <p:cNvSpPr>
            <a:spLocks noGrp="1"/>
          </p:cNvSpPr>
          <p:nvPr>
            <p:ph type="ftr" sz="quarter" idx="11"/>
          </p:nvPr>
        </p:nvSpPr>
        <p:spPr/>
        <p:txBody>
          <a:bodyPr/>
          <a:lstStyle/>
          <a:p>
            <a:endParaRPr lang="en-US"/>
          </a:p>
        </p:txBody>
      </p:sp>
      <p:sp>
        <p:nvSpPr>
          <p:cNvPr id="9" name="Dia számának helye 8"/>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20220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Dátum helye 2"/>
          <p:cNvSpPr>
            <a:spLocks noGrp="1"/>
          </p:cNvSpPr>
          <p:nvPr>
            <p:ph type="dt" sz="half" idx="10"/>
          </p:nvPr>
        </p:nvSpPr>
        <p:spPr/>
        <p:txBody>
          <a:bodyPr/>
          <a:lstStyle/>
          <a:p>
            <a:fld id="{18E4EB0F-4C57-4351-8D83-C14A3516FC3F}" type="datetimeFigureOut">
              <a:rPr lang="en-US" smtClean="0"/>
              <a:t>4/26/2023</a:t>
            </a:fld>
            <a:endParaRPr lang="en-US"/>
          </a:p>
        </p:txBody>
      </p:sp>
      <p:sp>
        <p:nvSpPr>
          <p:cNvPr id="4" name="Élőláb helye 3"/>
          <p:cNvSpPr>
            <a:spLocks noGrp="1"/>
          </p:cNvSpPr>
          <p:nvPr>
            <p:ph type="ftr" sz="quarter" idx="11"/>
          </p:nvPr>
        </p:nvSpPr>
        <p:spPr/>
        <p:txBody>
          <a:bodyPr/>
          <a:lstStyle/>
          <a:p>
            <a:endParaRPr lang="en-US"/>
          </a:p>
        </p:txBody>
      </p:sp>
      <p:sp>
        <p:nvSpPr>
          <p:cNvPr id="5" name="Dia számának helye 4"/>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252184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18E4EB0F-4C57-4351-8D83-C14A3516FC3F}" type="datetimeFigureOut">
              <a:rPr lang="en-US" smtClean="0"/>
              <a:t>4/26/2023</a:t>
            </a:fld>
            <a:endParaRPr lang="en-US"/>
          </a:p>
        </p:txBody>
      </p:sp>
      <p:sp>
        <p:nvSpPr>
          <p:cNvPr id="3" name="Élőláb helye 2"/>
          <p:cNvSpPr>
            <a:spLocks noGrp="1"/>
          </p:cNvSpPr>
          <p:nvPr>
            <p:ph type="ftr" sz="quarter" idx="11"/>
          </p:nvPr>
        </p:nvSpPr>
        <p:spPr/>
        <p:txBody>
          <a:bodyPr/>
          <a:lstStyle/>
          <a:p>
            <a:endParaRPr lang="en-US"/>
          </a:p>
        </p:txBody>
      </p:sp>
      <p:sp>
        <p:nvSpPr>
          <p:cNvPr id="4" name="Dia számának helye 3"/>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218200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en-US"/>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18E4EB0F-4C57-4351-8D83-C14A3516FC3F}" type="datetimeFigureOut">
              <a:rPr lang="en-US" smtClean="0"/>
              <a:t>4/26/2023</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219344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en-US"/>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18E4EB0F-4C57-4351-8D83-C14A3516FC3F}" type="datetimeFigureOut">
              <a:rPr lang="en-US" smtClean="0"/>
              <a:t>4/26/2023</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8FFC4109-1AF1-4FCC-9288-950F8638544A}" type="slidenum">
              <a:rPr lang="en-US" smtClean="0"/>
              <a:t>‹#›</a:t>
            </a:fld>
            <a:endParaRPr lang="en-US"/>
          </a:p>
        </p:txBody>
      </p:sp>
    </p:spTree>
    <p:extLst>
      <p:ext uri="{BB962C8B-B14F-4D97-AF65-F5344CB8AC3E}">
        <p14:creationId xmlns:p14="http://schemas.microsoft.com/office/powerpoint/2010/main" val="185696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en-US"/>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4EB0F-4C57-4351-8D83-C14A3516FC3F}" type="datetimeFigureOut">
              <a:rPr lang="en-US" smtClean="0"/>
              <a:t>4/26/2023</a:t>
            </a:fld>
            <a:endParaRPr lang="en-US"/>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C4109-1AF1-4FCC-9288-950F8638544A}" type="slidenum">
              <a:rPr lang="en-US" smtClean="0"/>
              <a:t>‹#›</a:t>
            </a:fld>
            <a:endParaRPr lang="en-US"/>
          </a:p>
        </p:txBody>
      </p:sp>
    </p:spTree>
    <p:extLst>
      <p:ext uri="{BB962C8B-B14F-4D97-AF65-F5344CB8AC3E}">
        <p14:creationId xmlns:p14="http://schemas.microsoft.com/office/powerpoint/2010/main" val="3123579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omputer-science/compression-algorithm" TargetMode="External"/><Relationship Id="rId2" Type="http://schemas.openxmlformats.org/officeDocument/2006/relationships/hyperlink" Target="https://www.sciencedirect.com/book/9780750663106" TargetMode="External"/><Relationship Id="rId1" Type="http://schemas.openxmlformats.org/officeDocument/2006/relationships/slideLayout" Target="../slideLayouts/slideLayout2.xml"/><Relationship Id="rId4" Type="http://schemas.openxmlformats.org/officeDocument/2006/relationships/hyperlink" Target="https://www.sciencedirect.com/topics/mathematics/compression-rat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sapientia.ro/~kasa/adat13.pdf" TargetMode="External"/><Relationship Id="rId2" Type="http://schemas.openxmlformats.org/officeDocument/2006/relationships/hyperlink" Target="https://www.google.com/url?sa=t&amp;rct=j&amp;q=&amp;esrc=s&amp;source=web&amp;cd=2&amp;ved=2ahUKEwiLy73Gk8TlAhVMDuwKHa_TBJAQFjABegQIBhAC&amp;url=http://people.inf.elte.hu/birtaivett/Akopjan_Alex/LZW.pptx&amp;usg=AOvVaw3kJRznaQW0RFYgIQocqsBL" TargetMode="External"/><Relationship Id="rId1" Type="http://schemas.openxmlformats.org/officeDocument/2006/relationships/slideLayout" Target="../slideLayouts/slideLayout2.xml"/><Relationship Id="rId5" Type="http://schemas.openxmlformats.org/officeDocument/2006/relationships/hyperlink" Target="https://juzraai.github.io/blog/2011/lzw-string-tomorites/" TargetMode="External"/><Relationship Id="rId4" Type="http://schemas.openxmlformats.org/officeDocument/2006/relationships/hyperlink" Target="https://users.iit.uni-miskolc.hu/~lippa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url?sa=t&amp;rct=j&amp;q=&amp;esrc=s&amp;source=web&amp;cd=2&amp;ved=2ahUKEwiLy73Gk8TlAhVMDuwKHa_TBJAQFjABegQIBhAC&amp;url=http://people.inf.elte.hu/birtaivett/Akopjan_Alex/LZW.pptx&amp;usg=AOvVaw3kJRznaQW0RFYgIQocqsBL" TargetMode="External"/><Relationship Id="rId2" Type="http://schemas.openxmlformats.org/officeDocument/2006/relationships/hyperlink" Target="https://juzraai.github.io/blog/2011/lzw-string-tomorites/"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hu.wikipedia.org/wiki/Run-length_enco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hyperlink" Target="https://www.google.com/url?sa=t&amp;rct=j&amp;q=&amp;esrc=s&amp;source=web&amp;cd=2&amp;ved=2ahUKEwiLy73Gk8TlAhVMDuwKHa_TBJAQFjABegQIBhAC&amp;url=http://people.inf.elte.hu/birtaivett/Akopjan_Alex/LZW.pptx&amp;usg=AOvVaw3kJRznaQW0RFYgIQocqsB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Adattömörítés</a:t>
            </a:r>
            <a:endParaRPr lang="en-US" dirty="0"/>
          </a:p>
        </p:txBody>
      </p:sp>
      <p:sp>
        <p:nvSpPr>
          <p:cNvPr id="3" name="Alcím 2"/>
          <p:cNvSpPr>
            <a:spLocks noGrp="1"/>
          </p:cNvSpPr>
          <p:nvPr>
            <p:ph type="subTitle" idx="1"/>
          </p:nvPr>
        </p:nvSpPr>
        <p:spPr/>
        <p:txBody>
          <a:bodyPr/>
          <a:lstStyle/>
          <a:p>
            <a:r>
              <a:rPr lang="hu-HU" dirty="0"/>
              <a:t>8</a:t>
            </a:r>
            <a:r>
              <a:rPr lang="hu-HU" dirty="0" smtClean="0"/>
              <a:t>. óra</a:t>
            </a:r>
            <a:endParaRPr lang="en-US" dirty="0"/>
          </a:p>
        </p:txBody>
      </p:sp>
    </p:spTree>
    <p:extLst>
      <p:ext uri="{BB962C8B-B14F-4D97-AF65-F5344CB8AC3E}">
        <p14:creationId xmlns:p14="http://schemas.microsoft.com/office/powerpoint/2010/main" val="362782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40911" y="0"/>
            <a:ext cx="9905998" cy="1478570"/>
          </a:xfrm>
        </p:spPr>
        <p:txBody>
          <a:bodyPr>
            <a:normAutofit/>
          </a:bodyPr>
          <a:lstStyle/>
          <a:p>
            <a:r>
              <a:rPr lang="hu-HU" cap="none" dirty="0" smtClean="0">
                <a:latin typeface="Arial" panose="020B0604020202020204" pitchFamily="34" charset="0"/>
              </a:rPr>
              <a:t>The </a:t>
            </a:r>
            <a:r>
              <a:rPr lang="hu-HU" cap="none" dirty="0" err="1">
                <a:latin typeface="Arial" panose="020B0604020202020204" pitchFamily="34" charset="0"/>
              </a:rPr>
              <a:t>compression</a:t>
            </a:r>
            <a:r>
              <a:rPr lang="hu-HU" cap="none" dirty="0">
                <a:latin typeface="Arial" panose="020B0604020202020204" pitchFamily="34" charset="0"/>
              </a:rPr>
              <a:t> </a:t>
            </a:r>
            <a:r>
              <a:rPr lang="hu-HU" cap="none" dirty="0" err="1" smtClean="0">
                <a:latin typeface="Arial" panose="020B0604020202020204" pitchFamily="34" charset="0"/>
              </a:rPr>
              <a:t>effect</a:t>
            </a:r>
            <a:r>
              <a:rPr lang="hu-HU" cap="none" dirty="0" smtClean="0">
                <a:latin typeface="Arial" panose="020B0604020202020204" pitchFamily="34" charset="0"/>
              </a:rPr>
              <a:t> (</a:t>
            </a:r>
            <a:r>
              <a:rPr lang="hu-HU" sz="2200" cap="none" dirty="0" err="1" smtClean="0">
                <a:latin typeface="Arial" panose="020B0604020202020204" pitchFamily="34" charset="0"/>
              </a:rPr>
              <a:t>from</a:t>
            </a:r>
            <a:r>
              <a:rPr lang="hu-HU" sz="2200" cap="none" dirty="0" smtClean="0">
                <a:latin typeface="Arial" panose="020B0604020202020204" pitchFamily="34" charset="0"/>
              </a:rPr>
              <a:t>: </a:t>
            </a:r>
            <a:r>
              <a:rPr lang="hu-HU" sz="2200" i="1" dirty="0"/>
              <a:t>Ida </a:t>
            </a:r>
            <a:r>
              <a:rPr lang="hu-HU" sz="2200" i="1" dirty="0" err="1"/>
              <a:t>Mengyi</a:t>
            </a:r>
            <a:r>
              <a:rPr lang="hu-HU" sz="2200" i="1" dirty="0"/>
              <a:t> </a:t>
            </a:r>
            <a:r>
              <a:rPr lang="hu-HU" sz="2200" i="1" dirty="0" err="1"/>
              <a:t>Pu</a:t>
            </a:r>
            <a:r>
              <a:rPr lang="hu-HU" sz="2200" i="1" dirty="0"/>
              <a:t>, </a:t>
            </a:r>
            <a:r>
              <a:rPr lang="hu-HU" sz="2200" i="1" dirty="0" err="1" smtClean="0">
                <a:hlinkClick r:id="rId2"/>
              </a:rPr>
              <a:t>Fundamental</a:t>
            </a:r>
            <a:r>
              <a:rPr lang="hu-HU" sz="2200" i="1" dirty="0" smtClean="0">
                <a:hlinkClick r:id="rId2"/>
              </a:rPr>
              <a:t> </a:t>
            </a:r>
            <a:r>
              <a:rPr lang="hu-HU" sz="2200" i="1" dirty="0">
                <a:hlinkClick r:id="rId2"/>
              </a:rPr>
              <a:t>Data </a:t>
            </a:r>
            <a:r>
              <a:rPr lang="hu-HU" sz="2200" i="1" dirty="0" err="1">
                <a:hlinkClick r:id="rId2"/>
              </a:rPr>
              <a:t>Compression</a:t>
            </a:r>
            <a:r>
              <a:rPr lang="hu-HU" sz="2200" i="1" dirty="0"/>
              <a:t>, </a:t>
            </a:r>
            <a:r>
              <a:rPr lang="hu-HU" sz="2200" i="1" dirty="0" smtClean="0"/>
              <a:t>2006, </a:t>
            </a:r>
            <a:r>
              <a:rPr lang="hu-HU" sz="2200" i="1" dirty="0" err="1" smtClean="0"/>
              <a:t>next</a:t>
            </a:r>
            <a:r>
              <a:rPr lang="hu-HU" sz="2200" i="1" dirty="0" smtClean="0"/>
              <a:t> 4 </a:t>
            </a:r>
            <a:r>
              <a:rPr lang="hu-HU" sz="2200" i="1" dirty="0" err="1" smtClean="0"/>
              <a:t>slides</a:t>
            </a:r>
            <a:r>
              <a:rPr lang="hu-HU" sz="2200" cap="none" dirty="0" smtClean="0">
                <a:latin typeface="Arial" panose="020B0604020202020204" pitchFamily="34" charset="0"/>
              </a:rPr>
              <a:t>)</a:t>
            </a:r>
            <a:endParaRPr lang="en-US" sz="2200" dirty="0"/>
          </a:p>
        </p:txBody>
      </p:sp>
      <p:sp>
        <p:nvSpPr>
          <p:cNvPr id="4" name="Rectangle 1"/>
          <p:cNvSpPr>
            <a:spLocks noGrp="1" noChangeArrowheads="1"/>
          </p:cNvSpPr>
          <p:nvPr>
            <p:ph idx="1"/>
          </p:nvPr>
        </p:nvSpPr>
        <p:spPr bwMode="auto">
          <a:xfrm>
            <a:off x="914400" y="1276494"/>
            <a:ext cx="10931857"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sz="1800" b="0" i="0" u="none" strike="noStrike" cap="none" normalizeH="0" baseline="0" dirty="0" err="1" smtClean="0">
                <a:ln>
                  <a:noFill/>
                </a:ln>
                <a:solidFill>
                  <a:schemeClr val="tx1"/>
                </a:solidFill>
                <a:effectLst/>
                <a:latin typeface="Arial" panose="020B0604020202020204" pitchFamily="34" charset="0"/>
              </a:rPr>
              <a:t>For</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lossless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hlinkClick r:id="rId3" tooltip="Learn more about Compression Algorithm from ScienceDirect's AI-generated Topic Pages"/>
              </a:rPr>
              <a:t>compression</a:t>
            </a:r>
            <a:r>
              <a:rPr kumimoji="0" lang="hu-HU" sz="1800" b="0" i="0" u="none" strike="noStrike" cap="none" normalizeH="0" baseline="0" dirty="0" smtClean="0">
                <a:ln>
                  <a:noFill/>
                </a:ln>
                <a:solidFill>
                  <a:schemeClr val="tx1"/>
                </a:solidFill>
                <a:effectLst/>
                <a:latin typeface="Arial" panose="020B0604020202020204" pitchFamily="34" charset="0"/>
                <a:hlinkClick r:id="rId3" tooltip="Learn more about Compression Algorithm from ScienceDirect's AI-generated Topic Pages"/>
              </a:rPr>
              <a:t> </a:t>
            </a:r>
            <a:r>
              <a:rPr kumimoji="0" lang="hu-HU" sz="1800" b="0" i="0" u="none" strike="noStrike" cap="none" normalizeH="0" baseline="0" dirty="0" err="1" smtClean="0">
                <a:ln>
                  <a:noFill/>
                </a:ln>
                <a:solidFill>
                  <a:schemeClr val="tx1"/>
                </a:solidFill>
                <a:effectLst/>
                <a:latin typeface="Arial" panose="020B0604020202020204" pitchFamily="34" charset="0"/>
                <a:hlinkClick r:id="rId3" tooltip="Learn more about Compression Algorithm from ScienceDirect's AI-generated Topic Pages"/>
              </a:rPr>
              <a:t>algorithms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we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measure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effect</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by</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amount</a:t>
            </a:r>
            <a:r>
              <a:rPr kumimoji="0" lang="hu-HU" sz="1800" b="0" i="0" u="none" strike="noStrike" cap="none" normalizeH="0" baseline="0" dirty="0" smtClean="0">
                <a:ln>
                  <a:noFill/>
                </a:ln>
                <a:solidFill>
                  <a:schemeClr val="tx1"/>
                </a:solidFill>
                <a:effectLst/>
                <a:latin typeface="Arial" panose="020B0604020202020204" pitchFamily="34" charset="0"/>
              </a:rPr>
              <a:t> of </a:t>
            </a:r>
            <a:r>
              <a:rPr kumimoji="0" lang="hu-HU" sz="1800" b="0" i="0" u="none" strike="noStrike" cap="none" normalizeH="0" baseline="0" dirty="0" err="1" smtClean="0">
                <a:ln>
                  <a:noFill/>
                </a:ln>
                <a:solidFill>
                  <a:schemeClr val="tx1"/>
                </a:solidFill>
                <a:effectLst/>
                <a:latin typeface="Arial" panose="020B0604020202020204" pitchFamily="34" charset="0"/>
              </a:rPr>
              <a:t>shrinkage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of</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source</a:t>
            </a:r>
            <a:r>
              <a:rPr kumimoji="0" lang="hu-HU" sz="1800" b="0" i="0" u="none" strike="noStrike" cap="none" normalizeH="0" baseline="0" dirty="0" smtClean="0">
                <a:ln>
                  <a:noFill/>
                </a:ln>
                <a:solidFill>
                  <a:schemeClr val="tx1"/>
                </a:solidFill>
                <a:effectLst/>
                <a:latin typeface="Arial" panose="020B0604020202020204" pitchFamily="34" charset="0"/>
              </a:rPr>
              <a:t> file </a:t>
            </a:r>
            <a:r>
              <a:rPr kumimoji="0" lang="hu-HU" sz="1800" b="0" i="0" u="none" strike="noStrike" cap="none" normalizeH="0" baseline="0" dirty="0" err="1" smtClean="0">
                <a:ln>
                  <a:noFill/>
                </a:ln>
                <a:solidFill>
                  <a:schemeClr val="tx1"/>
                </a:solidFill>
                <a:effectLst/>
                <a:latin typeface="Arial" panose="020B0604020202020204" pitchFamily="34" charset="0"/>
              </a:rPr>
              <a:t>in</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comparison</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to</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of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compressed</a:t>
            </a:r>
            <a:r>
              <a:rPr kumimoji="0" lang="hu-HU" sz="1800" b="0" i="0" u="none" strike="noStrike" cap="none" normalizeH="0" baseline="0" dirty="0" smtClean="0">
                <a:ln>
                  <a:noFill/>
                </a:ln>
                <a:solidFill>
                  <a:schemeClr val="tx1"/>
                </a:solidFill>
                <a:effectLst/>
                <a:latin typeface="Arial" panose="020B0604020202020204" pitchFamily="34" charset="0"/>
              </a:rPr>
              <a:t> version. </a:t>
            </a:r>
            <a:r>
              <a:rPr kumimoji="0" lang="hu-HU" sz="1800" b="0" i="0" u="none" strike="noStrike" cap="none" normalizeH="0" baseline="0" dirty="0" err="1" smtClean="0">
                <a:ln>
                  <a:noFill/>
                </a:ln>
                <a:solidFill>
                  <a:schemeClr val="tx1"/>
                </a:solidFill>
                <a:effectLst/>
                <a:latin typeface="Arial" panose="020B0604020202020204" pitchFamily="34" charset="0"/>
              </a:rPr>
              <a:t>Following</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this</a:t>
            </a:r>
            <a:r>
              <a:rPr kumimoji="0" lang="hu-HU" sz="1800" b="0" i="0" u="none" strike="noStrike" cap="none" normalizeH="0" baseline="0" dirty="0" smtClean="0">
                <a:ln>
                  <a:noFill/>
                </a:ln>
                <a:solidFill>
                  <a:schemeClr val="tx1"/>
                </a:solidFill>
                <a:effectLst/>
                <a:latin typeface="Arial" panose="020B0604020202020204" pitchFamily="34" charset="0"/>
              </a:rPr>
              <a:t> idea, </a:t>
            </a:r>
            <a:r>
              <a:rPr kumimoji="0" lang="hu-HU" sz="1800" b="0" i="0" u="none" strike="noStrike" cap="none" normalizeH="0" baseline="0" dirty="0" err="1" smtClean="0">
                <a:ln>
                  <a:noFill/>
                </a:ln>
                <a:solidFill>
                  <a:schemeClr val="tx1"/>
                </a:solidFill>
                <a:effectLst/>
                <a:latin typeface="Arial" panose="020B0604020202020204" pitchFamily="34" charset="0"/>
              </a:rPr>
              <a:t>several</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approaches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can</a:t>
            </a:r>
            <a:r>
              <a:rPr kumimoji="0" lang="hu-HU" sz="1800" b="0" i="0" u="none" strike="noStrike" cap="none" normalizeH="0" baseline="0" dirty="0" smtClean="0">
                <a:ln>
                  <a:noFill/>
                </a:ln>
                <a:solidFill>
                  <a:schemeClr val="tx1"/>
                </a:solidFill>
                <a:effectLst/>
                <a:latin typeface="Arial" panose="020B0604020202020204" pitchFamily="34" charset="0"/>
              </a:rPr>
              <a:t> be </a:t>
            </a:r>
            <a:r>
              <a:rPr kumimoji="0" lang="hu-HU" sz="1800" b="0" i="0" u="none" strike="noStrike" cap="none" normalizeH="0" baseline="0" dirty="0" err="1" smtClean="0">
                <a:ln>
                  <a:noFill/>
                </a:ln>
                <a:solidFill>
                  <a:schemeClr val="tx1"/>
                </a:solidFill>
                <a:effectLst/>
                <a:latin typeface="Arial" panose="020B0604020202020204" pitchFamily="34" charset="0"/>
              </a:rPr>
              <a:t>easily</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understood</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by</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definitions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below</a:t>
            </a:r>
            <a:r>
              <a:rPr kumimoji="0" lang="hu-HU"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Tx/>
              <a:buChar char="-"/>
              <a:tabLst/>
            </a:pPr>
            <a:endParaRPr kumimoji="0" lang="hu-HU" sz="1800" b="1"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hu-HU" sz="1800" b="1" i="0" u="none" strike="noStrike" cap="none" normalizeH="0" baseline="0" dirty="0" err="1" smtClean="0">
                <a:ln>
                  <a:noFill/>
                </a:ln>
                <a:solidFill>
                  <a:schemeClr val="tx1"/>
                </a:solidFill>
                <a:effectLst/>
                <a:latin typeface="Arial" panose="020B0604020202020204" pitchFamily="34" charset="0"/>
              </a:rPr>
              <a:t>Compression</a:t>
            </a:r>
            <a:r>
              <a:rPr kumimoji="0" lang="hu-HU" sz="1800" b="1" i="0" u="none" strike="noStrike" cap="none" normalizeH="0" baseline="0" dirty="0" smtClean="0">
                <a:ln>
                  <a:noFill/>
                </a:ln>
                <a:solidFill>
                  <a:schemeClr val="tx1"/>
                </a:solidFill>
                <a:effectLst/>
                <a:latin typeface="Arial" panose="020B0604020202020204" pitchFamily="34" charset="0"/>
              </a:rPr>
              <a:t> ratio</a:t>
            </a:r>
            <a:r>
              <a:rPr kumimoji="0" 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hu-HU" sz="1800" b="0" i="0" u="none" strike="noStrike" cap="none" normalizeH="0" baseline="0" dirty="0" err="1" smtClean="0">
                <a:ln>
                  <a:noFill/>
                </a:ln>
                <a:solidFill>
                  <a:schemeClr val="tx1"/>
                </a:solidFill>
                <a:effectLst/>
                <a:latin typeface="Arial" panose="020B0604020202020204" pitchFamily="34" charset="0"/>
              </a:rPr>
              <a:t>This</a:t>
            </a:r>
            <a:r>
              <a:rPr kumimoji="0" lang="hu-HU" sz="1800" b="0" i="0" u="none" strike="noStrike" cap="none" normalizeH="0" baseline="0" dirty="0" smtClean="0">
                <a:ln>
                  <a:noFill/>
                </a:ln>
                <a:solidFill>
                  <a:schemeClr val="tx1"/>
                </a:solidFill>
                <a:effectLst/>
                <a:latin typeface="Arial" panose="020B0604020202020204" pitchFamily="34" charset="0"/>
              </a:rPr>
              <a:t> is </a:t>
            </a:r>
            <a:r>
              <a:rPr kumimoji="0" lang="hu-HU" sz="1800" b="0" i="0" u="none" strike="noStrike" cap="none" normalizeH="0" baseline="0" dirty="0" err="1" smtClean="0">
                <a:ln>
                  <a:noFill/>
                </a:ln>
                <a:solidFill>
                  <a:schemeClr val="tx1"/>
                </a:solidFill>
                <a:effectLst/>
                <a:latin typeface="Arial" panose="020B0604020202020204" pitchFamily="34" charset="0"/>
              </a:rPr>
              <a:t>simply</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ratio of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output </a:t>
            </a:r>
            <a:r>
              <a:rPr kumimoji="0" lang="hu-HU" sz="1800" b="0" i="0" u="none" strike="noStrike" cap="none" normalizeH="0" baseline="0" dirty="0" err="1" smtClean="0">
                <a:ln>
                  <a:noFill/>
                </a:ln>
                <a:solidFill>
                  <a:schemeClr val="tx1"/>
                </a:solidFill>
                <a:effectLst/>
                <a:latin typeface="Arial" panose="020B0604020202020204" pitchFamily="34" charset="0"/>
              </a:rPr>
              <a:t>to</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input file </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of a </a:t>
            </a:r>
            <a:r>
              <a:rPr kumimoji="0" lang="hu-HU" sz="1800" b="0" i="0" u="none" strike="noStrike" cap="none" normalizeH="0" baseline="0" dirty="0" err="1" smtClean="0">
                <a:ln>
                  <a:noFill/>
                </a:ln>
                <a:solidFill>
                  <a:schemeClr val="tx1"/>
                </a:solidFill>
                <a:effectLst/>
                <a:latin typeface="Arial" panose="020B0604020202020204" pitchFamily="34" charset="0"/>
                <a:hlinkClick r:id="rId3" tooltip="Learn more about Compression Algorithm from ScienceDirect's AI-generated Topic Pages"/>
              </a:rPr>
              <a:t>compression</a:t>
            </a:r>
            <a:r>
              <a:rPr kumimoji="0" lang="hu-HU" sz="1800" b="0" i="0" u="none" strike="noStrike" cap="none" normalizeH="0" baseline="0" dirty="0" smtClean="0">
                <a:ln>
                  <a:noFill/>
                </a:ln>
                <a:solidFill>
                  <a:schemeClr val="tx1"/>
                </a:solidFill>
                <a:effectLst/>
                <a:latin typeface="Arial" panose="020B0604020202020204" pitchFamily="34" charset="0"/>
                <a:hlinkClick r:id="rId3" tooltip="Learn more about Compression Algorithm from ScienceDirect's AI-generated Topic Pages"/>
              </a:rPr>
              <a:t> </a:t>
            </a:r>
            <a:r>
              <a:rPr kumimoji="0" lang="hu-HU" sz="1800" b="0" i="0" u="none" strike="noStrike" cap="none" normalizeH="0" baseline="0" dirty="0" err="1" smtClean="0">
                <a:ln>
                  <a:noFill/>
                </a:ln>
                <a:solidFill>
                  <a:schemeClr val="tx1"/>
                </a:solidFill>
                <a:effectLst/>
                <a:latin typeface="Arial" panose="020B0604020202020204" pitchFamily="34" charset="0"/>
                <a:hlinkClick r:id="rId3" tooltip="Learn more about Compression Algorithm from ScienceDirect's AI-generated Topic Pages"/>
              </a:rPr>
              <a:t>algorithm</a:t>
            </a:r>
            <a:r>
              <a:rPr kumimoji="0" lang="hu-HU" sz="1800" b="0" i="0" u="none" strike="noStrike" cap="none" normalizeH="0" baseline="0" dirty="0" smtClean="0">
                <a:ln>
                  <a:noFill/>
                </a:ln>
                <a:solidFill>
                  <a:schemeClr val="tx1"/>
                </a:solidFill>
                <a:effectLst/>
                <a:latin typeface="Arial" panose="020B0604020202020204" pitchFamily="34" charset="0"/>
              </a:rPr>
              <a:t>, i.e.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compressed</a:t>
            </a:r>
            <a:r>
              <a:rPr kumimoji="0" lang="hu-HU" sz="1800" b="0" i="0" u="none" strike="noStrike" cap="none" normalizeH="0" baseline="0" dirty="0" smtClean="0">
                <a:ln>
                  <a:noFill/>
                </a:ln>
                <a:solidFill>
                  <a:schemeClr val="tx1"/>
                </a:solidFill>
                <a:effectLst/>
                <a:latin typeface="Arial" panose="020B0604020202020204" pitchFamily="34" charset="0"/>
              </a:rPr>
              <a:t> file </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after</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to</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source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file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before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 ratio=</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after</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before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endParaRPr kumimoji="0" lang="hu-HU"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endParaRPr kumimoji="0" lang="hu-HU" sz="1800" b="1"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hu-HU" sz="1800" b="1" i="0" u="none" strike="noStrike" cap="none" normalizeH="0" baseline="0" dirty="0" err="1" smtClean="0">
                <a:ln>
                  <a:noFill/>
                </a:ln>
                <a:solidFill>
                  <a:schemeClr val="tx1"/>
                </a:solidFill>
                <a:effectLst/>
                <a:latin typeface="Arial" panose="020B0604020202020204" pitchFamily="34" charset="0"/>
              </a:rPr>
              <a:t>Compression</a:t>
            </a:r>
            <a:r>
              <a:rPr kumimoji="0" lang="hu-HU" sz="1800" b="1" i="0" u="none" strike="noStrike" cap="none" normalizeH="0" baseline="0" dirty="0" smtClean="0">
                <a:ln>
                  <a:noFill/>
                </a:ln>
                <a:solidFill>
                  <a:schemeClr val="tx1"/>
                </a:solidFill>
                <a:effectLst/>
                <a:latin typeface="Arial" panose="020B0604020202020204" pitchFamily="34" charset="0"/>
              </a:rPr>
              <a:t> </a:t>
            </a:r>
            <a:r>
              <a:rPr kumimoji="0" lang="hu-HU" sz="1800" b="1" i="0" u="none" strike="noStrike" cap="none" normalizeH="0" baseline="0" dirty="0" err="1" smtClean="0">
                <a:ln>
                  <a:noFill/>
                </a:ln>
                <a:solidFill>
                  <a:schemeClr val="tx1"/>
                </a:solidFill>
                <a:effectLst/>
                <a:latin typeface="Arial" panose="020B0604020202020204" pitchFamily="34" charset="0"/>
              </a:rPr>
              <a:t>factor</a:t>
            </a:r>
            <a:r>
              <a:rPr kumimoji="0" 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hu-HU" sz="1800" b="0" i="0" u="none" strike="noStrike" cap="none" normalizeH="0" baseline="0" dirty="0" err="1" smtClean="0">
                <a:ln>
                  <a:noFill/>
                </a:ln>
                <a:solidFill>
                  <a:schemeClr val="tx1"/>
                </a:solidFill>
                <a:effectLst/>
                <a:latin typeface="Arial" panose="020B0604020202020204" pitchFamily="34" charset="0"/>
              </a:rPr>
              <a:t>This</a:t>
            </a:r>
            <a:r>
              <a:rPr kumimoji="0" lang="hu-HU" sz="1800" b="0" i="0" u="none" strike="noStrike" cap="none" normalizeH="0" baseline="0" dirty="0" smtClean="0">
                <a:ln>
                  <a:noFill/>
                </a:ln>
                <a:solidFill>
                  <a:schemeClr val="tx1"/>
                </a:solidFill>
                <a:effectLst/>
                <a:latin typeface="Arial" panose="020B0604020202020204" pitchFamily="34" charset="0"/>
              </a:rPr>
              <a:t> is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reverse</a:t>
            </a:r>
            <a:r>
              <a:rPr kumimoji="0" lang="hu-HU" sz="1800" b="0" i="0" u="none" strike="noStrike" cap="none" normalizeH="0" baseline="0" dirty="0" smtClean="0">
                <a:ln>
                  <a:noFill/>
                </a:ln>
                <a:solidFill>
                  <a:schemeClr val="tx1"/>
                </a:solidFill>
                <a:effectLst/>
                <a:latin typeface="Arial" panose="020B0604020202020204" pitchFamily="34" charset="0"/>
              </a:rPr>
              <a:t> of </a:t>
            </a:r>
            <a:r>
              <a:rPr kumimoji="0" lang="hu-HU" sz="1800" b="0" i="1" u="none" strike="noStrike" cap="none" normalizeH="0" baseline="0" dirty="0" err="1" smtClean="0">
                <a:ln>
                  <a:noFill/>
                </a:ln>
                <a:solidFill>
                  <a:schemeClr val="tx1"/>
                </a:solidFill>
                <a:effectLst/>
                <a:latin typeface="Arial" panose="020B0604020202020204" pitchFamily="34" charset="0"/>
                <a:hlinkClick r:id="rId4" tooltip="Learn more about Compression Ratio from ScienceDirect's AI-generated Topic Pages"/>
              </a:rPr>
              <a:t>compression</a:t>
            </a:r>
            <a:r>
              <a:rPr kumimoji="0" lang="hu-HU" sz="1800" b="0" i="1" u="none" strike="noStrike" cap="none" normalizeH="0" baseline="0" dirty="0" smtClean="0">
                <a:ln>
                  <a:noFill/>
                </a:ln>
                <a:solidFill>
                  <a:schemeClr val="tx1"/>
                </a:solidFill>
                <a:effectLst/>
                <a:latin typeface="Arial" panose="020B0604020202020204" pitchFamily="34" charset="0"/>
                <a:hlinkClick r:id="rId4" tooltip="Learn more about Compression Ratio from ScienceDirect's AI-generated Topic Pages"/>
              </a:rPr>
              <a:t> ratio</a:t>
            </a:r>
            <a:r>
              <a:rPr kumimoji="0" lang="hu-HU"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factor</a:t>
            </a:r>
            <a:r>
              <a:rPr kumimoji="0" lang="hu-HU" sz="1800" b="0" i="0" u="none" strike="noStrike" cap="none" normalizeH="0" baseline="0" dirty="0" smtClean="0">
                <a:ln>
                  <a:noFill/>
                </a:ln>
                <a:solidFill>
                  <a:schemeClr val="tx1"/>
                </a:solidFill>
                <a:effectLst/>
                <a:latin typeface="Arial" panose="020B0604020202020204" pitchFamily="34" charset="0"/>
              </a:rPr>
              <a:t>=</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before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after</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endParaRPr kumimoji="0" lang="hu-HU" sz="18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SzTx/>
              <a:buFontTx/>
              <a:buNone/>
            </a:pPr>
            <a:endParaRPr lang="hu-HU" sz="1800" dirty="0" smtClean="0">
              <a:latin typeface="Arial" panose="020B0604020202020204" pitchFamily="34" charset="0"/>
            </a:endParaRPr>
          </a:p>
          <a:p>
            <a:pPr marL="0" indent="0" eaLnBrk="0" fontAlgn="base" hangingPunct="0">
              <a:lnSpc>
                <a:spcPct val="100000"/>
              </a:lnSpc>
              <a:spcBef>
                <a:spcPct val="0"/>
              </a:spcBef>
              <a:spcAft>
                <a:spcPct val="0"/>
              </a:spcAft>
              <a:buSzTx/>
              <a:buFontTx/>
              <a:buNone/>
            </a:pPr>
            <a:r>
              <a:rPr kumimoji="0" lang="hu-HU" sz="1800" b="1" i="0" u="none" strike="noStrike" cap="none" normalizeH="0" baseline="0" dirty="0" smtClean="0">
                <a:ln>
                  <a:noFill/>
                </a:ln>
                <a:solidFill>
                  <a:schemeClr val="tx1"/>
                </a:solidFill>
                <a:effectLst/>
                <a:latin typeface="Arial" panose="020B0604020202020204" pitchFamily="34" charset="0"/>
              </a:rPr>
              <a:t>- Saving </a:t>
            </a:r>
            <a:r>
              <a:rPr kumimoji="0" lang="hu-HU" sz="1800" b="1" i="0" u="none" strike="noStrike" cap="none" normalizeH="0" baseline="0" dirty="0" err="1" smtClean="0">
                <a:ln>
                  <a:noFill/>
                </a:ln>
                <a:solidFill>
                  <a:schemeClr val="tx1"/>
                </a:solidFill>
                <a:effectLst/>
                <a:latin typeface="Arial" panose="020B0604020202020204" pitchFamily="34" charset="0"/>
              </a:rPr>
              <a:t>percentage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This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shows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shrinkage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as</a:t>
            </a:r>
            <a:r>
              <a:rPr kumimoji="0" lang="hu-HU" sz="1800" b="0" i="0" u="none" strike="noStrike" cap="none" normalizeH="0" baseline="0" dirty="0" smtClean="0">
                <a:ln>
                  <a:noFill/>
                </a:ln>
                <a:solidFill>
                  <a:schemeClr val="tx1"/>
                </a:solidFill>
                <a:effectLst/>
                <a:latin typeface="Arial" panose="020B0604020202020204" pitchFamily="34" charset="0"/>
              </a:rPr>
              <a:t> a </a:t>
            </a:r>
            <a:r>
              <a:rPr kumimoji="0" lang="hu-HU" sz="1800" b="0" i="0" u="none" strike="noStrike" cap="none" normalizeH="0" baseline="0" dirty="0" err="1" smtClean="0">
                <a:ln>
                  <a:noFill/>
                </a:ln>
                <a:solidFill>
                  <a:schemeClr val="tx1"/>
                </a:solidFill>
                <a:effectLst/>
                <a:latin typeface="Arial" panose="020B0604020202020204" pitchFamily="34" charset="0"/>
              </a:rPr>
              <a:t>percentage</a:t>
            </a:r>
            <a:r>
              <a:rPr kumimoji="0" lang="hu-HU"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hu-HU" sz="1800" b="0" i="0" u="none" strike="noStrike" cap="none" normalizeH="0" baseline="0" dirty="0" smtClean="0">
                <a:ln>
                  <a:noFill/>
                </a:ln>
                <a:solidFill>
                  <a:schemeClr val="tx1"/>
                </a:solidFill>
                <a:effectLst/>
                <a:latin typeface="Arial" panose="020B0604020202020204" pitchFamily="34" charset="0"/>
              </a:rPr>
              <a:t>Saving </a:t>
            </a:r>
            <a:r>
              <a:rPr kumimoji="0" lang="hu-HU" sz="1800" b="0" i="0" u="none" strike="noStrike" cap="none" normalizeH="0" baseline="0" dirty="0" err="1" smtClean="0">
                <a:ln>
                  <a:noFill/>
                </a:ln>
                <a:solidFill>
                  <a:schemeClr val="tx1"/>
                </a:solidFill>
                <a:effectLst/>
                <a:latin typeface="Arial" panose="020B0604020202020204" pitchFamily="34" charset="0"/>
              </a:rPr>
              <a:t>percentage</a:t>
            </a:r>
            <a:r>
              <a:rPr kumimoji="0" lang="hu-HU"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hu-HU" sz="1800" b="0" i="0" u="none" strike="noStrike" cap="none" normalizeH="0" baseline="0" dirty="0" smtClean="0">
                <a:ln>
                  <a:noFill/>
                </a:ln>
                <a:solidFill>
                  <a:schemeClr val="tx1"/>
                </a:solidFill>
                <a:effectLst/>
                <a:latin typeface="Arial" panose="020B0604020202020204" pitchFamily="34" charset="0"/>
              </a:rPr>
              <a:t>(</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before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after</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lang="hu-HU" sz="1800" dirty="0" smtClean="0">
                <a:latin typeface="Arial" panose="020B0604020202020204" pitchFamily="34" charset="0"/>
              </a:rPr>
              <a:t>)/</a:t>
            </a:r>
            <a:r>
              <a:rPr kumimoji="0" lang="hu-HU" sz="1800" b="0" i="0" u="none" strike="noStrike" cap="none" normalizeH="0" baseline="0" dirty="0" err="1" smtClean="0">
                <a:ln>
                  <a:noFill/>
                </a:ln>
                <a:solidFill>
                  <a:schemeClr val="tx1"/>
                </a:solidFill>
                <a:effectLst/>
                <a:latin typeface="Arial" panose="020B0604020202020204" pitchFamily="34" charset="0"/>
              </a:rPr>
              <a:t>size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before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endParaRPr kumimoji="0" lang="hu-H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u-H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u-HU" sz="1800" b="0" i="0" u="none" strike="noStrike" cap="none" normalizeH="0" baseline="0" dirty="0" err="1" smtClean="0">
                <a:ln>
                  <a:noFill/>
                </a:ln>
                <a:solidFill>
                  <a:schemeClr val="tx1"/>
                </a:solidFill>
                <a:effectLst/>
                <a:latin typeface="Arial" panose="020B0604020202020204" pitchFamily="34" charset="0"/>
              </a:rPr>
              <a:t>Note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some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books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define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 ratio </a:t>
            </a:r>
            <a:r>
              <a:rPr kumimoji="0" lang="hu-HU" sz="1800" b="0" i="0" u="none" strike="noStrike" cap="none" normalizeH="0" baseline="0" dirty="0" err="1" smtClean="0">
                <a:ln>
                  <a:noFill/>
                </a:ln>
                <a:solidFill>
                  <a:schemeClr val="tx1"/>
                </a:solidFill>
                <a:effectLst/>
                <a:latin typeface="Arial" panose="020B0604020202020204" pitchFamily="34" charset="0"/>
              </a:rPr>
              <a:t>as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compression</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factor</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defined</a:t>
            </a:r>
            <a:r>
              <a:rPr kumimoji="0" lang="hu-HU" sz="1800" b="0" i="0" u="none" strike="noStrike" cap="none" normalizeH="0" baseline="0" dirty="0" smtClean="0">
                <a:ln>
                  <a:noFill/>
                </a:ln>
                <a:solidFill>
                  <a:schemeClr val="tx1"/>
                </a:solidFill>
                <a:effectLst/>
                <a:latin typeface="Arial" panose="020B0604020202020204" pitchFamily="34" charset="0"/>
              </a:rPr>
              <a:t> here. The </a:t>
            </a:r>
            <a:r>
              <a:rPr kumimoji="0" lang="hu-HU" sz="1800" b="0" i="0" u="none" strike="noStrike" cap="none" normalizeH="0" baseline="0" dirty="0" err="1" smtClean="0">
                <a:ln>
                  <a:noFill/>
                </a:ln>
                <a:solidFill>
                  <a:schemeClr val="tx1"/>
                </a:solidFill>
                <a:effectLst/>
                <a:latin typeface="Arial" panose="020B0604020202020204" pitchFamily="34" charset="0"/>
              </a:rPr>
              <a:t>following</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example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shows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how</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the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above</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measures</a:t>
            </a:r>
            <a:r>
              <a:rPr kumimoji="0" lang="hu-HU" sz="1800" b="0" i="0" u="none" strike="noStrike" cap="none" normalizeH="0" baseline="0" dirty="0" smtClean="0">
                <a:ln>
                  <a:noFill/>
                </a:ln>
                <a:solidFill>
                  <a:schemeClr val="tx1"/>
                </a:solidFill>
                <a:effectLst/>
                <a:latin typeface="Arial" panose="020B0604020202020204" pitchFamily="34" charset="0"/>
              </a:rPr>
              <a:t> </a:t>
            </a:r>
            <a:r>
              <a:rPr kumimoji="0" lang="hu-HU" sz="1800" b="0" i="0" u="none" strike="noStrike" cap="none" normalizeH="0" baseline="0" dirty="0" err="1" smtClean="0">
                <a:ln>
                  <a:noFill/>
                </a:ln>
                <a:solidFill>
                  <a:schemeClr val="tx1"/>
                </a:solidFill>
                <a:effectLst/>
                <a:latin typeface="Arial" panose="020B0604020202020204" pitchFamily="34" charset="0"/>
              </a:rPr>
              <a:t>can</a:t>
            </a:r>
            <a:r>
              <a:rPr kumimoji="0" lang="hu-HU" sz="1800" b="0" i="0" u="none" strike="noStrike" cap="none" normalizeH="0" baseline="0" dirty="0" smtClean="0">
                <a:ln>
                  <a:noFill/>
                </a:ln>
                <a:solidFill>
                  <a:schemeClr val="tx1"/>
                </a:solidFill>
                <a:effectLst/>
                <a:latin typeface="Arial" panose="020B0604020202020204" pitchFamily="34" charset="0"/>
              </a:rPr>
              <a:t> be </a:t>
            </a:r>
            <a:r>
              <a:rPr kumimoji="0" lang="hu-HU" sz="1800" b="0" i="0" u="none" strike="noStrike" cap="none" normalizeH="0" baseline="0" dirty="0" err="1" smtClean="0">
                <a:ln>
                  <a:noFill/>
                </a:ln>
                <a:solidFill>
                  <a:schemeClr val="tx1"/>
                </a:solidFill>
                <a:effectLst/>
                <a:latin typeface="Arial" panose="020B0604020202020204" pitchFamily="34" charset="0"/>
              </a:rPr>
              <a:t>used</a:t>
            </a:r>
            <a:r>
              <a:rPr kumimoji="0" lang="hu-HU"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60262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Veszteséges tömörítések</a:t>
            </a:r>
            <a:endParaRPr lang="en-US" dirty="0"/>
          </a:p>
        </p:txBody>
      </p:sp>
      <p:sp>
        <p:nvSpPr>
          <p:cNvPr id="3" name="Tartalom helye 2"/>
          <p:cNvSpPr>
            <a:spLocks noGrp="1"/>
          </p:cNvSpPr>
          <p:nvPr>
            <p:ph idx="1"/>
          </p:nvPr>
        </p:nvSpPr>
        <p:spPr/>
        <p:txBody>
          <a:bodyPr/>
          <a:lstStyle/>
          <a:p>
            <a:r>
              <a:rPr lang="hu-HU" dirty="0" smtClean="0"/>
              <a:t>Válaszoljon a következő kérdésre: </a:t>
            </a:r>
          </a:p>
          <a:p>
            <a:r>
              <a:rPr lang="hu-HU" dirty="0" smtClean="0"/>
              <a:t>Hol alkalmazhatóak? </a:t>
            </a:r>
          </a:p>
          <a:p>
            <a:r>
              <a:rPr lang="hu-HU" b="1" dirty="0" smtClean="0"/>
              <a:t>Nagy vonalakban </a:t>
            </a:r>
            <a:r>
              <a:rPr lang="hu-HU" dirty="0" smtClean="0"/>
              <a:t>írja le, milyen alapon működnek a: </a:t>
            </a:r>
          </a:p>
          <a:p>
            <a:pPr lvl="1"/>
            <a:r>
              <a:rPr lang="hu-HU" dirty="0" smtClean="0"/>
              <a:t>MPEG</a:t>
            </a:r>
            <a:endParaRPr lang="hu-HU" dirty="0"/>
          </a:p>
          <a:p>
            <a:pPr lvl="1"/>
            <a:r>
              <a:rPr lang="hu-HU" dirty="0"/>
              <a:t>MP3</a:t>
            </a:r>
          </a:p>
          <a:p>
            <a:pPr lvl="1"/>
            <a:r>
              <a:rPr lang="hu-HU" dirty="0" smtClean="0"/>
              <a:t>JPEG</a:t>
            </a:r>
          </a:p>
          <a:p>
            <a:pPr marL="0" indent="0">
              <a:buNone/>
            </a:pPr>
            <a:r>
              <a:rPr lang="hu-HU" dirty="0"/>
              <a:t>e</a:t>
            </a:r>
            <a:r>
              <a:rPr lang="hu-HU" dirty="0" smtClean="0"/>
              <a:t>ljárások! (keressen forrásokat a világhálón!)</a:t>
            </a:r>
            <a:endParaRPr lang="hu-HU" dirty="0"/>
          </a:p>
          <a:p>
            <a:r>
              <a:rPr lang="hu-HU" dirty="0" smtClean="0"/>
              <a:t>Milyen a kompressziós hányadosuk (hatékonyságuk)? </a:t>
            </a:r>
          </a:p>
          <a:p>
            <a:endParaRPr lang="en-US" dirty="0"/>
          </a:p>
        </p:txBody>
      </p:sp>
    </p:spTree>
    <p:extLst>
      <p:ext uri="{BB962C8B-B14F-4D97-AF65-F5344CB8AC3E}">
        <p14:creationId xmlns:p14="http://schemas.microsoft.com/office/powerpoint/2010/main" val="318568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 források:</a:t>
            </a:r>
            <a:endParaRPr lang="en-US" dirty="0"/>
          </a:p>
        </p:txBody>
      </p:sp>
      <p:sp>
        <p:nvSpPr>
          <p:cNvPr id="3" name="Tartalom helye 2"/>
          <p:cNvSpPr>
            <a:spLocks noGrp="1"/>
          </p:cNvSpPr>
          <p:nvPr>
            <p:ph idx="1"/>
          </p:nvPr>
        </p:nvSpPr>
        <p:spPr/>
        <p:txBody>
          <a:bodyPr>
            <a:normAutofit fontScale="62500" lnSpcReduction="20000"/>
          </a:bodyPr>
          <a:lstStyle/>
          <a:p>
            <a:endParaRPr lang="hu-HU" dirty="0"/>
          </a:p>
          <a:p>
            <a:r>
              <a:rPr lang="hu-HU" i="1" dirty="0" smtClean="0"/>
              <a:t>Galántai tanár úr jegyzete, 4. fejezet.</a:t>
            </a:r>
            <a:endParaRPr lang="hu-HU" i="1" dirty="0" smtClean="0">
              <a:hlinkClick r:id="rId2"/>
            </a:endParaRPr>
          </a:p>
          <a:p>
            <a:pPr marL="0" indent="0">
              <a:buNone/>
            </a:pPr>
            <a:endParaRPr lang="hu-HU" i="1" u="sng" dirty="0" smtClean="0">
              <a:hlinkClick r:id="rId2"/>
            </a:endParaRPr>
          </a:p>
          <a:p>
            <a:r>
              <a:rPr lang="hu-HU" i="1" u="sng" dirty="0" smtClean="0">
                <a:hlinkClick r:id="rId2"/>
              </a:rPr>
              <a:t>Példa </a:t>
            </a:r>
          </a:p>
          <a:p>
            <a:r>
              <a:rPr lang="hu-HU" i="1" u="sng" dirty="0" smtClean="0">
                <a:hlinkClick r:id="rId2"/>
              </a:rPr>
              <a:t>people.inf.elte.hu </a:t>
            </a:r>
            <a:r>
              <a:rPr lang="hu-HU" i="1" u="sng" dirty="0">
                <a:hlinkClick r:id="rId2"/>
              </a:rPr>
              <a:t>› </a:t>
            </a:r>
            <a:r>
              <a:rPr lang="hu-HU" i="1" u="sng" dirty="0" err="1">
                <a:hlinkClick r:id="rId2"/>
              </a:rPr>
              <a:t>birtaivett</a:t>
            </a:r>
            <a:r>
              <a:rPr lang="hu-HU" i="1" u="sng" dirty="0">
                <a:hlinkClick r:id="rId2"/>
              </a:rPr>
              <a:t> › </a:t>
            </a:r>
            <a:r>
              <a:rPr lang="hu-HU" i="1" u="sng" dirty="0" err="1">
                <a:hlinkClick r:id="rId2"/>
              </a:rPr>
              <a:t>Akopjan_Alex</a:t>
            </a:r>
            <a:r>
              <a:rPr lang="hu-HU" i="1" u="sng" dirty="0">
                <a:hlinkClick r:id="rId2"/>
              </a:rPr>
              <a:t> › </a:t>
            </a:r>
            <a:r>
              <a:rPr lang="hu-HU" i="1" u="sng" dirty="0" smtClean="0">
                <a:hlinkClick r:id="rId2"/>
              </a:rPr>
              <a:t>LZW</a:t>
            </a:r>
            <a:endParaRPr lang="hu-HU" i="1" u="sng" dirty="0" smtClean="0"/>
          </a:p>
          <a:p>
            <a:r>
              <a:rPr lang="hu-HU" i="1" u="sng" dirty="0" smtClean="0"/>
              <a:t>Példa és más példák (</a:t>
            </a:r>
            <a:r>
              <a:rPr lang="hu-HU" i="1" u="sng" dirty="0" err="1" smtClean="0"/>
              <a:t>Huffman</a:t>
            </a:r>
            <a:r>
              <a:rPr lang="hu-HU" i="1" u="sng" dirty="0" smtClean="0"/>
              <a:t>)</a:t>
            </a:r>
            <a:endParaRPr lang="hu-HU" dirty="0"/>
          </a:p>
          <a:p>
            <a:r>
              <a:rPr lang="hu-HU" u="sng" dirty="0">
                <a:hlinkClick r:id="rId3"/>
              </a:rPr>
              <a:t>https://ms.sapientia.ro/~</a:t>
            </a:r>
            <a:r>
              <a:rPr lang="hu-HU" u="sng" dirty="0" smtClean="0">
                <a:hlinkClick r:id="rId3"/>
              </a:rPr>
              <a:t>kasa/adat13.pdf</a:t>
            </a:r>
            <a:endParaRPr lang="hu-HU" u="sng" dirty="0" smtClean="0"/>
          </a:p>
          <a:p>
            <a:r>
              <a:rPr lang="hu-HU" dirty="0" smtClean="0"/>
              <a:t>Történeti áttekintés és példa</a:t>
            </a:r>
            <a:endParaRPr lang="hu-HU" dirty="0"/>
          </a:p>
          <a:p>
            <a:r>
              <a:rPr lang="hu-HU" u="sng" dirty="0">
                <a:hlinkClick r:id="rId4"/>
              </a:rPr>
              <a:t>https://users.iit.uni-miskolc.hu/~lippai</a:t>
            </a:r>
            <a:r>
              <a:rPr lang="hu-HU" u="sng" dirty="0" smtClean="0">
                <a:hlinkClick r:id="rId4"/>
              </a:rPr>
              <a:t>/</a:t>
            </a:r>
            <a:endParaRPr lang="hu-HU" u="sng" dirty="0" smtClean="0"/>
          </a:p>
          <a:p>
            <a:r>
              <a:rPr lang="hu-HU" b="1" dirty="0"/>
              <a:t>LZW </a:t>
            </a:r>
            <a:r>
              <a:rPr lang="hu-HU" b="1" dirty="0" err="1"/>
              <a:t>String</a:t>
            </a:r>
            <a:r>
              <a:rPr lang="hu-HU" b="1" dirty="0"/>
              <a:t> </a:t>
            </a:r>
            <a:r>
              <a:rPr lang="hu-HU" b="1" dirty="0" smtClean="0"/>
              <a:t>tömörítés, kód: </a:t>
            </a:r>
            <a:endParaRPr lang="hu-HU" dirty="0"/>
          </a:p>
          <a:p>
            <a:r>
              <a:rPr lang="hu-HU" u="sng" dirty="0">
                <a:hlinkClick r:id="rId5"/>
              </a:rPr>
              <a:t>https://juzraai.github.io/blog/2011/lzw-string-tomorites</a:t>
            </a:r>
            <a:r>
              <a:rPr lang="hu-HU" u="sng" dirty="0" smtClean="0">
                <a:hlinkClick r:id="rId5"/>
              </a:rPr>
              <a:t>/</a:t>
            </a:r>
            <a:endParaRPr lang="hu-HU" u="sng" dirty="0" smtClean="0"/>
          </a:p>
          <a:p>
            <a:endParaRPr lang="hu-HU" dirty="0"/>
          </a:p>
          <a:p>
            <a:r>
              <a:rPr lang="hu-HU" dirty="0"/>
              <a:t> </a:t>
            </a:r>
          </a:p>
          <a:p>
            <a:endParaRPr lang="en-US" dirty="0"/>
          </a:p>
        </p:txBody>
      </p:sp>
      <p:sp>
        <p:nvSpPr>
          <p:cNvPr id="4" name="Szövegdoboz 3"/>
          <p:cNvSpPr txBox="1"/>
          <p:nvPr/>
        </p:nvSpPr>
        <p:spPr>
          <a:xfrm>
            <a:off x="7352145" y="1948873"/>
            <a:ext cx="3879273" cy="3693319"/>
          </a:xfrm>
          <a:prstGeom prst="rect">
            <a:avLst/>
          </a:prstGeom>
          <a:noFill/>
        </p:spPr>
        <p:txBody>
          <a:bodyPr wrap="square" rtlCol="0">
            <a:spAutoFit/>
          </a:bodyPr>
          <a:lstStyle/>
          <a:p>
            <a:r>
              <a:rPr lang="hu-HU" dirty="0" err="1"/>
              <a:t>ByteOlvas</a:t>
            </a:r>
            <a:r>
              <a:rPr lang="hu-HU" dirty="0"/>
              <a:t>(</a:t>
            </a:r>
            <a:r>
              <a:rPr lang="hu-HU" dirty="0" err="1"/>
              <a:t>Sztring</a:t>
            </a:r>
            <a:r>
              <a:rPr lang="hu-HU" dirty="0"/>
              <a:t>) </a:t>
            </a:r>
            <a:br>
              <a:rPr lang="hu-HU" dirty="0"/>
            </a:br>
            <a:r>
              <a:rPr lang="hu-HU" dirty="0"/>
              <a:t>Ciklus amíg nem </a:t>
            </a:r>
            <a:r>
              <a:rPr lang="hu-HU" dirty="0" err="1"/>
              <a:t>filevége</a:t>
            </a:r>
            <a:r>
              <a:rPr lang="hu-HU" dirty="0"/>
              <a:t> </a:t>
            </a:r>
            <a:br>
              <a:rPr lang="hu-HU" dirty="0"/>
            </a:br>
            <a:r>
              <a:rPr lang="hu-HU" dirty="0" err="1"/>
              <a:t>ByteOlvas</a:t>
            </a:r>
            <a:r>
              <a:rPr lang="hu-HU" dirty="0"/>
              <a:t>(Karakter) </a:t>
            </a:r>
            <a:br>
              <a:rPr lang="hu-HU" dirty="0"/>
            </a:br>
            <a:r>
              <a:rPr lang="hu-HU" dirty="0"/>
              <a:t>Ha (</a:t>
            </a:r>
            <a:r>
              <a:rPr lang="hu-HU" dirty="0" err="1"/>
              <a:t>Sztring+Karakter</a:t>
            </a:r>
            <a:r>
              <a:rPr lang="hu-HU" dirty="0"/>
              <a:t>) benne van a táblában akkor </a:t>
            </a:r>
            <a:br>
              <a:rPr lang="hu-HU" dirty="0"/>
            </a:br>
            <a:r>
              <a:rPr lang="hu-HU" dirty="0" err="1"/>
              <a:t>Sztring</a:t>
            </a:r>
            <a:r>
              <a:rPr lang="hu-HU" dirty="0"/>
              <a:t>:=</a:t>
            </a:r>
            <a:r>
              <a:rPr lang="hu-HU" dirty="0" err="1"/>
              <a:t>Sztring+Karakter</a:t>
            </a:r>
            <a:r>
              <a:rPr lang="hu-HU" dirty="0"/>
              <a:t> </a:t>
            </a:r>
            <a:br>
              <a:rPr lang="hu-HU" dirty="0"/>
            </a:br>
            <a:r>
              <a:rPr lang="hu-HU" dirty="0"/>
              <a:t>különben </a:t>
            </a:r>
            <a:br>
              <a:rPr lang="hu-HU" dirty="0"/>
            </a:br>
            <a:r>
              <a:rPr lang="hu-HU" dirty="0"/>
              <a:t>Kiír(</a:t>
            </a:r>
            <a:r>
              <a:rPr lang="hu-HU" dirty="0" err="1"/>
              <a:t>Sztring</a:t>
            </a:r>
            <a:r>
              <a:rPr lang="hu-HU" dirty="0"/>
              <a:t>) </a:t>
            </a:r>
            <a:br>
              <a:rPr lang="hu-HU" dirty="0"/>
            </a:br>
            <a:r>
              <a:rPr lang="hu-HU" dirty="0" err="1"/>
              <a:t>TáblaHozzáad</a:t>
            </a:r>
            <a:r>
              <a:rPr lang="hu-HU" dirty="0"/>
              <a:t>(</a:t>
            </a:r>
            <a:r>
              <a:rPr lang="hu-HU" dirty="0" err="1"/>
              <a:t>Sztring+Karakter</a:t>
            </a:r>
            <a:r>
              <a:rPr lang="hu-HU" dirty="0"/>
              <a:t>) </a:t>
            </a:r>
            <a:br>
              <a:rPr lang="hu-HU" dirty="0"/>
            </a:br>
            <a:r>
              <a:rPr lang="hu-HU" dirty="0" err="1"/>
              <a:t>Sztring</a:t>
            </a:r>
            <a:r>
              <a:rPr lang="hu-HU" dirty="0"/>
              <a:t>:=Karakter </a:t>
            </a:r>
            <a:br>
              <a:rPr lang="hu-HU" dirty="0"/>
            </a:br>
            <a:r>
              <a:rPr lang="hu-HU" dirty="0"/>
              <a:t>Elágazás vége </a:t>
            </a:r>
            <a:br>
              <a:rPr lang="hu-HU" dirty="0"/>
            </a:br>
            <a:r>
              <a:rPr lang="hu-HU" dirty="0"/>
              <a:t>Ciklus vége </a:t>
            </a:r>
            <a:br>
              <a:rPr lang="hu-HU" dirty="0"/>
            </a:br>
            <a:r>
              <a:rPr lang="hu-HU" dirty="0"/>
              <a:t>Kiír(</a:t>
            </a:r>
            <a:r>
              <a:rPr lang="hu-HU" dirty="0" err="1"/>
              <a:t>Sztring</a:t>
            </a:r>
            <a:r>
              <a:rPr lang="hu-HU" dirty="0"/>
              <a:t>)</a:t>
            </a:r>
          </a:p>
        </p:txBody>
      </p:sp>
      <p:sp>
        <p:nvSpPr>
          <p:cNvPr id="5" name="Jobbra nyíl 4"/>
          <p:cNvSpPr/>
          <p:nvPr/>
        </p:nvSpPr>
        <p:spPr>
          <a:xfrm rot="19870885">
            <a:off x="4740995" y="3652958"/>
            <a:ext cx="2710009" cy="495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581527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LZW</a:t>
            </a:r>
            <a:endParaRPr lang="hu-HU" dirty="0"/>
          </a:p>
        </p:txBody>
      </p:sp>
      <p:sp>
        <p:nvSpPr>
          <p:cNvPr id="4" name="Rectangle 1"/>
          <p:cNvSpPr>
            <a:spLocks noGrp="1" noChangeArrowheads="1"/>
          </p:cNvSpPr>
          <p:nvPr>
            <p:ph sz="half" idx="1"/>
          </p:nvPr>
        </p:nvSpPr>
        <p:spPr bwMode="auto">
          <a:xfrm>
            <a:off x="394855" y="2158197"/>
            <a:ext cx="567642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800" b="1" i="0" u="none" strike="noStrike" cap="none" normalizeH="0" baseline="0" dirty="0" smtClean="0">
                <a:ln>
                  <a:noFill/>
                </a:ln>
                <a:solidFill>
                  <a:schemeClr val="tx1"/>
                </a:solidFill>
                <a:effectLst/>
                <a:latin typeface="Arial" panose="020B0604020202020204" pitchFamily="34" charset="0"/>
              </a:rPr>
              <a:t>Kódolás, szótárkészítés, algoritmus: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hu-HU" altLang="hu-HU" sz="1800" b="0" i="0" u="none" strike="noStrike" cap="none" normalizeH="0" baseline="0" dirty="0" smtClean="0">
                <a:ln>
                  <a:noFill/>
                </a:ln>
                <a:solidFill>
                  <a:schemeClr val="tx1"/>
                </a:solidFill>
                <a:effectLst/>
                <a:latin typeface="Arial" panose="020B0604020202020204" pitchFamily="34" charset="0"/>
              </a:rPr>
              <a:t>Beolvassuk az első karaktert (</a:t>
            </a:r>
            <a:r>
              <a:rPr kumimoji="0" lang="hu-HU" altLang="hu-HU" sz="1800" b="0" i="0" u="none" strike="noStrike" cap="none" normalizeH="0" baseline="0" dirty="0" smtClean="0">
                <a:ln>
                  <a:noFill/>
                </a:ln>
                <a:solidFill>
                  <a:srgbClr val="FF0000"/>
                </a:solidFill>
                <a:effectLst/>
                <a:latin typeface="Arial Unicode MS"/>
              </a:rPr>
              <a:t>s</a:t>
            </a:r>
            <a:r>
              <a:rPr kumimoji="0" lang="hu-HU" altLang="hu-HU" sz="1800" b="0" i="0" u="none" strike="noStrike" cap="none" normalizeH="0" baseline="0" dirty="0" smtClean="0">
                <a:ln>
                  <a:noFill/>
                </a:ln>
                <a:solidFill>
                  <a:schemeClr val="tx1"/>
                </a:solidFill>
                <a:effectLst/>
              </a:rPr>
              <a: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hu-HU" altLang="hu-HU" sz="1800" b="0" i="0" u="none" strike="noStrike" cap="none" normalizeH="0" baseline="0" dirty="0" smtClean="0">
                <a:ln>
                  <a:noFill/>
                </a:ln>
                <a:solidFill>
                  <a:schemeClr val="tx1"/>
                </a:solidFill>
                <a:effectLst/>
                <a:latin typeface="Arial" panose="020B0604020202020204" pitchFamily="34" charset="0"/>
              </a:rPr>
              <a:t>Beolvassuk a következő karaktert (</a:t>
            </a:r>
            <a:r>
              <a:rPr kumimoji="0" lang="hu-HU" altLang="hu-HU" sz="1800" b="0" i="0" u="none" strike="noStrike" cap="none" normalizeH="0" baseline="0" dirty="0" smtClean="0">
                <a:ln>
                  <a:noFill/>
                </a:ln>
                <a:solidFill>
                  <a:srgbClr val="FF0000"/>
                </a:solidFill>
                <a:effectLst/>
                <a:latin typeface="Arial Unicode MS"/>
              </a:rPr>
              <a:t>x</a:t>
            </a:r>
            <a:r>
              <a:rPr kumimoji="0" lang="hu-HU" altLang="hu-HU" sz="1800" b="0" i="0" u="none" strike="noStrike" cap="none" normalizeH="0" baseline="0" dirty="0" smtClean="0">
                <a:ln>
                  <a:noFill/>
                </a:ln>
                <a:solidFill>
                  <a:schemeClr val="tx1"/>
                </a:solidFill>
                <a:effectLst/>
              </a:rPr>
              <a: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hu-HU" altLang="hu-HU" sz="1800" b="0" i="0" u="none" strike="noStrike" cap="none" normalizeH="0" baseline="0" dirty="0" smtClean="0">
                <a:ln>
                  <a:noFill/>
                </a:ln>
                <a:solidFill>
                  <a:schemeClr val="tx1"/>
                </a:solidFill>
                <a:effectLst/>
                <a:latin typeface="Arial" panose="020B0604020202020204" pitchFamily="34" charset="0"/>
              </a:rPr>
              <a:t>Ha</a:t>
            </a:r>
            <a:r>
              <a:rPr kumimoji="0" lang="hu-HU" altLang="hu-HU" sz="1800" b="0" i="0" u="none" strike="noStrike" cap="none" normalizeH="0" baseline="0" dirty="0" smtClean="0">
                <a:ln>
                  <a:noFill/>
                </a:ln>
                <a:solidFill>
                  <a:srgbClr val="FF0000"/>
                </a:solidFill>
                <a:effectLst/>
                <a:latin typeface="Arial" panose="020B0604020202020204" pitchFamily="34" charset="0"/>
              </a:rPr>
              <a:t> </a:t>
            </a:r>
            <a:r>
              <a:rPr kumimoji="0" lang="hu-HU" altLang="hu-HU" sz="1800" b="0" i="0" u="none" strike="noStrike" cap="none" normalizeH="0" baseline="0" dirty="0" smtClean="0">
                <a:ln>
                  <a:noFill/>
                </a:ln>
                <a:solidFill>
                  <a:srgbClr val="FF0000"/>
                </a:solidFill>
                <a:effectLst/>
                <a:latin typeface="Arial Unicode MS"/>
              </a:rPr>
              <a:t>x</a:t>
            </a:r>
            <a:r>
              <a:rPr kumimoji="0" lang="hu-HU" altLang="hu-HU" sz="1800" b="0" i="0" u="none" strike="noStrike" cap="none" normalizeH="0" baseline="0" dirty="0" smtClean="0">
                <a:ln>
                  <a:noFill/>
                </a:ln>
                <a:solidFill>
                  <a:srgbClr val="FF0000"/>
                </a:solidFill>
                <a:effectLst/>
              </a:rPr>
              <a:t> </a:t>
            </a:r>
            <a:r>
              <a:rPr kumimoji="0" lang="hu-HU" altLang="hu-HU" sz="1800" b="0" i="0" u="none" strike="noStrike" cap="none" normalizeH="0" baseline="0" dirty="0" smtClean="0">
                <a:ln>
                  <a:noFill/>
                </a:ln>
                <a:solidFill>
                  <a:schemeClr val="tx1"/>
                </a:solidFill>
                <a:effectLst/>
              </a:rPr>
              <a:t>a szöveg vége jel, akkor kiírjuk </a:t>
            </a:r>
            <a:r>
              <a:rPr kumimoji="0" lang="hu-HU" altLang="hu-HU" sz="1800" b="0" i="0" u="none" strike="noStrike" cap="none" normalizeH="0" baseline="0" dirty="0" smtClean="0">
                <a:ln>
                  <a:noFill/>
                </a:ln>
                <a:solidFill>
                  <a:srgbClr val="FF0000"/>
                </a:solidFill>
                <a:effectLst/>
                <a:latin typeface="Arial Unicode MS"/>
              </a:rPr>
              <a:t>s</a:t>
            </a:r>
            <a:r>
              <a:rPr kumimoji="0" lang="hu-HU" altLang="hu-HU" sz="1800" b="0" i="0" u="none" strike="noStrike" cap="none" normalizeH="0" baseline="0" dirty="0" smtClean="0">
                <a:ln>
                  <a:noFill/>
                </a:ln>
                <a:solidFill>
                  <a:schemeClr val="tx1"/>
                </a:solidFill>
                <a:effectLst/>
              </a:rPr>
              <a:t> kódját és kilépünk</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hu-HU" altLang="hu-HU" sz="1800" b="0" i="0" u="none" strike="noStrike" cap="none" normalizeH="0" baseline="0" dirty="0" smtClean="0">
                <a:ln>
                  <a:noFill/>
                </a:ln>
                <a:solidFill>
                  <a:schemeClr val="tx1"/>
                </a:solidFill>
                <a:effectLst/>
                <a:latin typeface="Arial" panose="020B0604020202020204" pitchFamily="34" charset="0"/>
              </a:rPr>
              <a:t>Különben: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hu-HU" altLang="hu-HU" sz="1800" b="0" i="0" u="none" strike="noStrike" cap="none" normalizeH="0" baseline="0" dirty="0" smtClean="0">
                <a:ln>
                  <a:noFill/>
                </a:ln>
                <a:solidFill>
                  <a:schemeClr val="tx1"/>
                </a:solidFill>
                <a:effectLst/>
                <a:latin typeface="Arial" panose="020B0604020202020204" pitchFamily="34" charset="0"/>
              </a:rPr>
              <a:t>Ha </a:t>
            </a:r>
            <a:r>
              <a:rPr kumimoji="0" lang="hu-HU" altLang="hu-HU" sz="1800" b="0" i="0" u="none" strike="noStrike" cap="none" normalizeH="0" baseline="0" dirty="0" err="1" smtClean="0">
                <a:ln>
                  <a:noFill/>
                </a:ln>
                <a:solidFill>
                  <a:srgbClr val="FF0000"/>
                </a:solidFill>
                <a:effectLst/>
                <a:latin typeface="Arial Unicode MS"/>
              </a:rPr>
              <a:t>sx</a:t>
            </a:r>
            <a:r>
              <a:rPr kumimoji="0" lang="hu-HU" altLang="hu-HU" sz="1800" b="0" i="0" u="none" strike="noStrike" cap="none" normalizeH="0" baseline="0" dirty="0" smtClean="0">
                <a:ln>
                  <a:noFill/>
                </a:ln>
                <a:solidFill>
                  <a:schemeClr val="tx1"/>
                </a:solidFill>
                <a:effectLst/>
              </a:rPr>
              <a:t> benne van a szótárban, akkor </a:t>
            </a:r>
            <a:r>
              <a:rPr kumimoji="0" lang="hu-HU" altLang="hu-HU" sz="1800" b="0" i="0" u="none" strike="noStrike" cap="none" normalizeH="0" baseline="0" dirty="0" smtClean="0">
                <a:ln>
                  <a:noFill/>
                </a:ln>
                <a:solidFill>
                  <a:srgbClr val="FF0000"/>
                </a:solidFill>
                <a:effectLst/>
                <a:latin typeface="Arial Unicode MS"/>
              </a:rPr>
              <a:t>s:=sx</a:t>
            </a:r>
            <a:r>
              <a:rPr kumimoji="0" lang="hu-HU" altLang="hu-HU" sz="1800" b="0" i="0" u="none" strike="noStrike" cap="none" normalizeH="0" baseline="0" dirty="0" smtClean="0">
                <a:ln>
                  <a:noFill/>
                </a:ln>
                <a:solidFill>
                  <a:srgbClr val="FF0000"/>
                </a:solidFill>
                <a:effectLst/>
              </a:rPr>
              <a:t> </a:t>
            </a:r>
            <a:endParaRPr kumimoji="0" lang="hu-HU" altLang="hu-HU" sz="1800" b="0" i="0" u="none" strike="noStrike" cap="none" normalizeH="0" baseline="0" dirty="0" smtClean="0">
              <a:ln>
                <a:noFill/>
              </a:ln>
              <a:solidFill>
                <a:srgbClr val="FF000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hu-HU" altLang="hu-HU" sz="1800" b="0" i="0" u="none" strike="noStrike" cap="none" normalizeH="0" baseline="0" dirty="0" smtClean="0">
                <a:ln>
                  <a:noFill/>
                </a:ln>
                <a:solidFill>
                  <a:schemeClr val="tx1"/>
                </a:solidFill>
                <a:effectLst/>
                <a:latin typeface="Arial" panose="020B0604020202020204" pitchFamily="34" charset="0"/>
              </a:rPr>
              <a:t>Különben: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hu-HU" altLang="hu-HU" sz="1800" b="0" i="0" u="none" strike="noStrike" cap="none" normalizeH="0" baseline="0" dirty="0" smtClean="0">
                <a:ln>
                  <a:noFill/>
                </a:ln>
                <a:solidFill>
                  <a:schemeClr val="tx1"/>
                </a:solidFill>
                <a:effectLst/>
                <a:latin typeface="Arial" panose="020B0604020202020204" pitchFamily="34" charset="0"/>
              </a:rPr>
              <a:t>Kiírjuk </a:t>
            </a:r>
            <a:r>
              <a:rPr kumimoji="0" lang="hu-HU" altLang="hu-HU" sz="1800" b="0" i="0" u="none" strike="noStrike" cap="none" normalizeH="0" baseline="0" dirty="0" smtClean="0">
                <a:ln>
                  <a:noFill/>
                </a:ln>
                <a:solidFill>
                  <a:srgbClr val="FF0000"/>
                </a:solidFill>
                <a:effectLst/>
                <a:latin typeface="Arial Unicode MS"/>
              </a:rPr>
              <a:t>s</a:t>
            </a:r>
            <a:r>
              <a:rPr kumimoji="0" lang="hu-HU" altLang="hu-HU" sz="1800" b="0" i="0" u="none" strike="noStrike" cap="none" normalizeH="0" baseline="0" dirty="0" smtClean="0">
                <a:ln>
                  <a:noFill/>
                </a:ln>
                <a:solidFill>
                  <a:schemeClr val="tx1"/>
                </a:solidFill>
                <a:effectLst/>
              </a:rPr>
              <a:t> kódját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hu-HU" altLang="hu-HU" sz="1800" b="0" i="0" u="none" strike="noStrike" cap="none" normalizeH="0" baseline="0" dirty="0" smtClean="0">
                <a:ln>
                  <a:noFill/>
                </a:ln>
                <a:solidFill>
                  <a:schemeClr val="tx1"/>
                </a:solidFill>
                <a:effectLst/>
                <a:latin typeface="Arial" panose="020B0604020202020204" pitchFamily="34" charset="0"/>
              </a:rPr>
              <a:t>Betesszük a szótárba </a:t>
            </a:r>
            <a:r>
              <a:rPr kumimoji="0" lang="hu-HU" altLang="hu-HU" sz="1800" b="0" i="0" u="none" strike="noStrike" cap="none" normalizeH="0" baseline="0" dirty="0" err="1" smtClean="0">
                <a:ln>
                  <a:noFill/>
                </a:ln>
                <a:solidFill>
                  <a:srgbClr val="FF0000"/>
                </a:solidFill>
                <a:effectLst/>
                <a:latin typeface="Arial Unicode MS"/>
              </a:rPr>
              <a:t>sx</a:t>
            </a:r>
            <a:r>
              <a:rPr kumimoji="0" lang="hu-HU" altLang="hu-HU" sz="1800" b="0" i="0" u="none" strike="noStrike" cap="none" normalizeH="0" baseline="0" dirty="0" smtClean="0">
                <a:ln>
                  <a:noFill/>
                </a:ln>
                <a:solidFill>
                  <a:schemeClr val="tx1"/>
                </a:solidFill>
                <a:effectLst/>
              </a:rPr>
              <a:t>-et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hu-HU" altLang="hu-HU" sz="1800" b="0" i="0" u="none" strike="noStrike" cap="none" normalizeH="0" baseline="0" dirty="0" smtClean="0">
                <a:ln>
                  <a:noFill/>
                </a:ln>
                <a:solidFill>
                  <a:srgbClr val="FF0000"/>
                </a:solidFill>
                <a:effectLst/>
                <a:latin typeface="Arial Unicode MS"/>
              </a:rPr>
              <a:t>s:=x</a:t>
            </a:r>
            <a:r>
              <a:rPr kumimoji="0" lang="hu-HU" altLang="hu-HU" sz="1800" b="0" i="0" u="none" strike="noStrike" cap="none" normalizeH="0" baseline="0" dirty="0" smtClean="0">
                <a:ln>
                  <a:noFill/>
                </a:ln>
                <a:solidFill>
                  <a:srgbClr val="FF0000"/>
                </a:solidFill>
                <a:effectLst/>
              </a:rPr>
              <a:t> </a:t>
            </a:r>
            <a:endParaRPr kumimoji="0" lang="hu-HU" altLang="hu-HU" sz="1800" b="0" i="0" u="none" strike="noStrike" cap="none" normalizeH="0" baseline="0" dirty="0" smtClean="0">
              <a:ln>
                <a:noFill/>
              </a:ln>
              <a:solidFill>
                <a:srgbClr val="FF0000"/>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hu-HU" altLang="hu-HU" sz="1800" b="0" i="0" u="none" strike="noStrike" cap="none" normalizeH="0" baseline="0" dirty="0" smtClean="0">
                <a:ln>
                  <a:noFill/>
                </a:ln>
                <a:solidFill>
                  <a:schemeClr val="tx1"/>
                </a:solidFill>
                <a:effectLst/>
                <a:latin typeface="Arial" panose="020B0604020202020204" pitchFamily="34" charset="0"/>
              </a:rPr>
              <a:t>Ugrunk a 2. pontra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Grp="1" noChangeArrowheads="1"/>
          </p:cNvSpPr>
          <p:nvPr>
            <p:ph sz="half" idx="2"/>
          </p:nvPr>
        </p:nvSpPr>
        <p:spPr bwMode="auto">
          <a:xfrm>
            <a:off x="6430818" y="2296696"/>
            <a:ext cx="430758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800" b="1" i="0" u="none" strike="noStrike" cap="none" normalizeH="0" baseline="0" dirty="0" smtClean="0">
                <a:ln>
                  <a:noFill/>
                </a:ln>
                <a:solidFill>
                  <a:schemeClr val="tx1"/>
                </a:solidFill>
                <a:effectLst/>
                <a:latin typeface="Arial" panose="020B0604020202020204" pitchFamily="34" charset="0"/>
              </a:rPr>
              <a:t>Dekódolás (kitömörítés), algoritmus: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hu-HU" altLang="hu-HU" sz="1800" b="0" i="0" u="none" strike="noStrike" cap="none" normalizeH="0" baseline="0" dirty="0" smtClean="0">
                <a:ln>
                  <a:noFill/>
                </a:ln>
                <a:solidFill>
                  <a:schemeClr val="tx1"/>
                </a:solidFill>
                <a:effectLst/>
                <a:latin typeface="Arial" panose="020B0604020202020204" pitchFamily="34" charset="0"/>
              </a:rPr>
              <a:t>Dekódoljuk és kiírjuk az első kódot (</a:t>
            </a:r>
            <a:r>
              <a:rPr kumimoji="0" lang="hu-HU" altLang="hu-HU" sz="1800" b="0" i="0" u="none" strike="noStrike" cap="none" normalizeH="0" baseline="0" dirty="0" smtClean="0">
                <a:ln>
                  <a:noFill/>
                </a:ln>
                <a:solidFill>
                  <a:srgbClr val="FF0000"/>
                </a:solidFill>
                <a:effectLst/>
                <a:latin typeface="Arial Unicode MS"/>
              </a:rPr>
              <a:t>s</a:t>
            </a:r>
            <a:r>
              <a:rPr kumimoji="0" lang="hu-HU" altLang="hu-HU" sz="1800" b="0" i="0" u="none" strike="noStrike" cap="none" normalizeH="0" baseline="0" dirty="0" smtClean="0">
                <a:ln>
                  <a:noFill/>
                </a:ln>
                <a:solidFill>
                  <a:schemeClr val="tx1"/>
                </a:solidFill>
                <a:effectLst/>
              </a:rPr>
              <a: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hu-HU" altLang="hu-HU" sz="1800" b="0" i="0" u="none" strike="noStrike" cap="none" normalizeH="0" baseline="0" dirty="0" smtClean="0">
                <a:ln>
                  <a:noFill/>
                </a:ln>
                <a:effectLst/>
                <a:latin typeface="Arial Unicode MS"/>
              </a:rPr>
              <a:t>2. </a:t>
            </a:r>
            <a:r>
              <a:rPr kumimoji="0" lang="hu-HU" altLang="hu-HU" sz="1800" b="0" i="0" u="none" strike="noStrike" cap="none" normalizeH="0" baseline="0" dirty="0" smtClean="0">
                <a:ln>
                  <a:noFill/>
                </a:ln>
                <a:solidFill>
                  <a:srgbClr val="FF0000"/>
                </a:solidFill>
                <a:effectLst/>
                <a:latin typeface="Arial Unicode MS"/>
              </a:rPr>
              <a:t> s*</a:t>
            </a:r>
            <a:r>
              <a:rPr kumimoji="0" lang="hu-HU" altLang="hu-HU" sz="1800" b="0" i="0" u="none" strike="noStrike" cap="none" normalizeH="0" baseline="0" dirty="0" smtClean="0">
                <a:ln>
                  <a:noFill/>
                </a:ln>
                <a:solidFill>
                  <a:schemeClr val="tx1"/>
                </a:solidFill>
                <a:effectLst/>
              </a:rPr>
              <a:t>-</a:t>
            </a:r>
            <a:r>
              <a:rPr kumimoji="0" lang="hu-HU" altLang="hu-HU" sz="1800" b="0" i="0" u="none" strike="noStrike" cap="none" normalizeH="0" baseline="0" dirty="0" err="1" smtClean="0">
                <a:ln>
                  <a:noFill/>
                </a:ln>
                <a:solidFill>
                  <a:schemeClr val="tx1"/>
                </a:solidFill>
                <a:effectLst/>
              </a:rPr>
              <a:t>ot</a:t>
            </a:r>
            <a:r>
              <a:rPr kumimoji="0" lang="hu-HU" altLang="hu-HU" sz="1800" b="0" i="0" u="none" strike="noStrike" cap="none" normalizeH="0" baseline="0" dirty="0" smtClean="0">
                <a:ln>
                  <a:noFill/>
                </a:ln>
                <a:solidFill>
                  <a:schemeClr val="tx1"/>
                </a:solidFill>
                <a:effectLst/>
              </a:rPr>
              <a:t> beírjuk a szótárba</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hu-HU" altLang="hu-HU" sz="1800" b="0" i="0" u="none" strike="noStrike" cap="none" normalizeH="0" baseline="0" dirty="0" smtClean="0">
                <a:ln>
                  <a:noFill/>
                </a:ln>
                <a:solidFill>
                  <a:schemeClr val="tx1"/>
                </a:solidFill>
                <a:effectLst/>
                <a:latin typeface="Arial" panose="020B0604020202020204" pitchFamily="34" charset="0"/>
              </a:rPr>
              <a:t>Dekódoljuk a következő kódot (</a:t>
            </a:r>
            <a:r>
              <a:rPr kumimoji="0" lang="hu-HU" altLang="hu-HU" sz="1800" b="0" i="0" u="none" strike="noStrike" cap="none" normalizeH="0" baseline="0" dirty="0" smtClean="0">
                <a:ln>
                  <a:noFill/>
                </a:ln>
                <a:solidFill>
                  <a:srgbClr val="FF0000"/>
                </a:solidFill>
                <a:effectLst/>
                <a:latin typeface="Arial Unicode MS"/>
              </a:rPr>
              <a:t>x</a:t>
            </a:r>
            <a:r>
              <a:rPr kumimoji="0" lang="hu-HU" altLang="hu-HU" sz="1800" b="0" i="0" u="none" strike="noStrike" cap="none" normalizeH="0" baseline="0" dirty="0" smtClean="0">
                <a:ln>
                  <a:noFill/>
                </a:ln>
                <a:solidFill>
                  <a:schemeClr val="tx1"/>
                </a:solidFill>
                <a:effectLst/>
              </a:rPr>
              <a: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hu-HU" altLang="hu-HU" sz="1800" b="0" i="0" u="none" strike="noStrike" cap="none" normalizeH="0" baseline="0" dirty="0" smtClean="0">
                <a:ln>
                  <a:noFill/>
                </a:ln>
                <a:solidFill>
                  <a:schemeClr val="tx1"/>
                </a:solidFill>
                <a:effectLst/>
                <a:latin typeface="Arial" panose="020B0604020202020204" pitchFamily="34" charset="0"/>
              </a:rPr>
              <a:t>A </a:t>
            </a:r>
            <a:r>
              <a:rPr kumimoji="0" lang="hu-HU" altLang="hu-HU" sz="1800" b="0" i="0" u="none" strike="noStrike" cap="none" normalizeH="0" baseline="0" dirty="0" smtClean="0">
                <a:ln>
                  <a:noFill/>
                </a:ln>
                <a:solidFill>
                  <a:srgbClr val="FF0000"/>
                </a:solidFill>
                <a:effectLst/>
                <a:latin typeface="Arial Unicode MS"/>
              </a:rPr>
              <a:t>*</a:t>
            </a:r>
            <a:r>
              <a:rPr kumimoji="0" lang="hu-HU" altLang="hu-HU" sz="1800" b="0" i="0" u="none" strike="noStrike" cap="none" normalizeH="0" baseline="0" dirty="0" smtClean="0">
                <a:ln>
                  <a:noFill/>
                </a:ln>
                <a:solidFill>
                  <a:schemeClr val="tx1"/>
                </a:solidFill>
                <a:effectLst/>
              </a:rPr>
              <a:t> helyére beírjuk </a:t>
            </a:r>
            <a:r>
              <a:rPr kumimoji="0" lang="hu-HU" altLang="hu-HU" sz="1800" b="0" i="0" u="none" strike="noStrike" cap="none" normalizeH="0" baseline="0" dirty="0" smtClean="0">
                <a:ln>
                  <a:noFill/>
                </a:ln>
                <a:solidFill>
                  <a:schemeClr val="tx1"/>
                </a:solidFill>
                <a:effectLst/>
                <a:latin typeface="Arial Unicode MS"/>
              </a:rPr>
              <a:t>x</a:t>
            </a:r>
            <a:r>
              <a:rPr kumimoji="0" lang="hu-HU" altLang="hu-HU" sz="1800" b="0" i="0" u="none" strike="noStrike" cap="none" normalizeH="0" baseline="0" dirty="0" smtClean="0">
                <a:ln>
                  <a:noFill/>
                </a:ln>
                <a:solidFill>
                  <a:schemeClr val="tx1"/>
                </a:solidFill>
                <a:effectLst/>
              </a:rPr>
              <a:t> első karakterét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hu-HU" altLang="hu-HU" sz="1800" b="0" i="0" u="none" strike="noStrike" cap="none" normalizeH="0" baseline="0" dirty="0" smtClean="0">
                <a:ln>
                  <a:noFill/>
                </a:ln>
                <a:solidFill>
                  <a:schemeClr val="tx1"/>
                </a:solidFill>
                <a:effectLst/>
                <a:latin typeface="Arial" panose="020B0604020202020204" pitchFamily="34" charset="0"/>
              </a:rPr>
              <a:t>Kiírjuk </a:t>
            </a:r>
            <a:r>
              <a:rPr kumimoji="0" lang="hu-HU" altLang="hu-HU" sz="1800" b="0" i="0" u="none" strike="noStrike" cap="none" normalizeH="0" baseline="0" dirty="0" err="1" smtClean="0">
                <a:ln>
                  <a:noFill/>
                </a:ln>
                <a:solidFill>
                  <a:srgbClr val="FF0000"/>
                </a:solidFill>
                <a:effectLst/>
                <a:latin typeface="Arial Unicode MS"/>
              </a:rPr>
              <a:t>x</a:t>
            </a:r>
            <a:r>
              <a:rPr kumimoji="0" lang="hu-HU" altLang="hu-HU" sz="1800" b="0" i="0" u="none" strike="noStrike" cap="none" normalizeH="0" baseline="0" dirty="0" err="1" smtClean="0">
                <a:ln>
                  <a:noFill/>
                </a:ln>
                <a:solidFill>
                  <a:schemeClr val="tx1"/>
                </a:solidFill>
                <a:effectLst/>
              </a:rPr>
              <a:t>-et</a:t>
            </a:r>
            <a:r>
              <a:rPr kumimoji="0" lang="hu-HU" altLang="hu-HU"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hu-HU" altLang="hu-HU" sz="1800" b="0" i="0" u="none" strike="noStrike" cap="none" normalizeH="0" baseline="0" dirty="0" smtClean="0">
                <a:ln>
                  <a:noFill/>
                </a:ln>
                <a:solidFill>
                  <a:schemeClr val="tx1"/>
                </a:solidFill>
                <a:effectLst/>
                <a:latin typeface="Arial Unicode MS"/>
              </a:rPr>
              <a:t> </a:t>
            </a:r>
            <a:r>
              <a:rPr kumimoji="0" lang="hu-HU" altLang="hu-HU" sz="1800" b="0" i="0" u="none" strike="noStrike" cap="none" normalizeH="0" baseline="0" dirty="0" smtClean="0">
                <a:ln>
                  <a:noFill/>
                </a:ln>
                <a:solidFill>
                  <a:srgbClr val="FF0000"/>
                </a:solidFill>
                <a:effectLst/>
                <a:latin typeface="Arial Unicode MS"/>
              </a:rPr>
              <a:t>s:=x</a:t>
            </a:r>
            <a:r>
              <a:rPr kumimoji="0" lang="hu-HU" altLang="hu-HU" sz="1800" b="0" i="0" u="none" strike="noStrike" cap="none" normalizeH="0" baseline="0" dirty="0" smtClean="0">
                <a:ln>
                  <a:noFill/>
                </a:ln>
                <a:solidFill>
                  <a:schemeClr val="tx1"/>
                </a:solidFill>
                <a:effectLst/>
              </a:rPr>
              <a:t> </a:t>
            </a:r>
            <a:endParaRPr kumimoji="0" lang="hu-HU" altLang="hu-HU"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hu-HU" altLang="hu-HU" sz="1800" b="0" i="0" u="none" strike="noStrike" cap="none" normalizeH="0" baseline="0" dirty="0" smtClean="0">
                <a:ln>
                  <a:noFill/>
                </a:ln>
                <a:solidFill>
                  <a:schemeClr val="tx1"/>
                </a:solidFill>
                <a:effectLst/>
                <a:latin typeface="Arial" panose="020B0604020202020204" pitchFamily="34" charset="0"/>
              </a:rPr>
              <a:t>Ugrunk a 2. pontra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smtClean="0">
              <a:ln>
                <a:noFill/>
              </a:ln>
              <a:solidFill>
                <a:schemeClr val="tx1"/>
              </a:solidFill>
              <a:effectLst/>
              <a:latin typeface="Arial" panose="020B0604020202020204" pitchFamily="34" charset="0"/>
            </a:endParaRPr>
          </a:p>
        </p:txBody>
      </p:sp>
      <p:sp>
        <p:nvSpPr>
          <p:cNvPr id="7" name="Szövegdoboz 6"/>
          <p:cNvSpPr txBox="1"/>
          <p:nvPr/>
        </p:nvSpPr>
        <p:spPr>
          <a:xfrm>
            <a:off x="591127" y="6105236"/>
            <a:ext cx="8839200" cy="923330"/>
          </a:xfrm>
          <a:prstGeom prst="rect">
            <a:avLst/>
          </a:prstGeom>
          <a:noFill/>
        </p:spPr>
        <p:txBody>
          <a:bodyPr wrap="square" rtlCol="0">
            <a:spAutoFit/>
          </a:bodyPr>
          <a:lstStyle/>
          <a:p>
            <a:r>
              <a:rPr lang="hu-HU" dirty="0">
                <a:hlinkClick r:id="rId2"/>
              </a:rPr>
              <a:t>https://juzraai.github.io/blog/2011/lzw-string-tomorites</a:t>
            </a:r>
            <a:r>
              <a:rPr lang="hu-HU" dirty="0" smtClean="0">
                <a:hlinkClick r:id="rId2"/>
              </a:rPr>
              <a:t>/</a:t>
            </a:r>
            <a:endParaRPr lang="hu-HU" dirty="0" smtClean="0"/>
          </a:p>
          <a:p>
            <a:r>
              <a:rPr lang="hu-HU" dirty="0" smtClean="0"/>
              <a:t>Ellenőrizzük a </a:t>
            </a:r>
            <a:r>
              <a:rPr lang="hu-HU" i="1" u="sng" dirty="0">
                <a:hlinkClick r:id="rId3"/>
              </a:rPr>
              <a:t>people.inf.elte.hu › </a:t>
            </a:r>
            <a:r>
              <a:rPr lang="hu-HU" i="1" u="sng" dirty="0" err="1">
                <a:hlinkClick r:id="rId3"/>
              </a:rPr>
              <a:t>birtaivett</a:t>
            </a:r>
            <a:r>
              <a:rPr lang="hu-HU" i="1" u="sng" dirty="0">
                <a:hlinkClick r:id="rId3"/>
              </a:rPr>
              <a:t> › </a:t>
            </a:r>
            <a:r>
              <a:rPr lang="hu-HU" i="1" u="sng" dirty="0" err="1">
                <a:hlinkClick r:id="rId3"/>
              </a:rPr>
              <a:t>Akopjan_Alex</a:t>
            </a:r>
            <a:r>
              <a:rPr lang="hu-HU" i="1" u="sng" dirty="0">
                <a:hlinkClick r:id="rId3"/>
              </a:rPr>
              <a:t> › </a:t>
            </a:r>
            <a:r>
              <a:rPr lang="hu-HU" i="1" u="sng" dirty="0" smtClean="0">
                <a:hlinkClick r:id="rId3"/>
              </a:rPr>
              <a:t>LZW</a:t>
            </a:r>
            <a:r>
              <a:rPr lang="hu-HU" i="1" u="sng" dirty="0" smtClean="0"/>
              <a:t>   példán!</a:t>
            </a:r>
            <a:endParaRPr lang="hu-HU" i="1" u="sng" dirty="0"/>
          </a:p>
          <a:p>
            <a:endParaRPr lang="hu-HU" dirty="0"/>
          </a:p>
        </p:txBody>
      </p:sp>
    </p:spTree>
    <p:extLst>
      <p:ext uri="{BB962C8B-B14F-4D97-AF65-F5344CB8AC3E}">
        <p14:creationId xmlns:p14="http://schemas.microsoft.com/office/powerpoint/2010/main" val="49378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Feladat</a:t>
            </a:r>
            <a:endParaRPr lang="en-US" dirty="0"/>
          </a:p>
        </p:txBody>
      </p:sp>
      <p:sp>
        <p:nvSpPr>
          <p:cNvPr id="3" name="Tartalom helye 2"/>
          <p:cNvSpPr>
            <a:spLocks noGrp="1"/>
          </p:cNvSpPr>
          <p:nvPr>
            <p:ph idx="1"/>
          </p:nvPr>
        </p:nvSpPr>
        <p:spPr/>
        <p:txBody>
          <a:bodyPr/>
          <a:lstStyle/>
          <a:p>
            <a:r>
              <a:rPr lang="hu-HU" dirty="0" smtClean="0"/>
              <a:t>Írjon fel egy 40 karakter hosszú, legalább 3 különböző jelet tartalmazó szöveget, és kódolja:</a:t>
            </a:r>
          </a:p>
          <a:p>
            <a:pPr lvl="1"/>
            <a:r>
              <a:rPr lang="hu-HU" dirty="0" err="1" smtClean="0"/>
              <a:t>Huffman</a:t>
            </a:r>
            <a:r>
              <a:rPr lang="hu-HU" dirty="0" smtClean="0"/>
              <a:t> kóddal</a:t>
            </a:r>
          </a:p>
          <a:p>
            <a:pPr lvl="1"/>
            <a:r>
              <a:rPr lang="hu-HU" dirty="0"/>
              <a:t>f</a:t>
            </a:r>
            <a:r>
              <a:rPr lang="hu-HU" dirty="0" smtClean="0"/>
              <a:t>utamhossz kódolással</a:t>
            </a:r>
          </a:p>
          <a:p>
            <a:pPr lvl="1"/>
            <a:r>
              <a:rPr lang="hu-HU" dirty="0" smtClean="0"/>
              <a:t>valamely LZ eljárással, leírva a kódolás menetét (megadva természetesen a kódoláshoz használt szótárt is)!</a:t>
            </a:r>
          </a:p>
          <a:p>
            <a:r>
              <a:rPr lang="hu-HU" dirty="0" smtClean="0"/>
              <a:t>Hasonlítsa össze az eredményeket!</a:t>
            </a:r>
            <a:endParaRPr lang="en-US" dirty="0"/>
          </a:p>
        </p:txBody>
      </p:sp>
    </p:spTree>
    <p:extLst>
      <p:ext uri="{BB962C8B-B14F-4D97-AF65-F5344CB8AC3E}">
        <p14:creationId xmlns:p14="http://schemas.microsoft.com/office/powerpoint/2010/main" val="2294677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Veszteséges és veszteségmentes</a:t>
            </a:r>
            <a:endParaRPr lang="en-US" dirty="0"/>
          </a:p>
        </p:txBody>
      </p:sp>
      <p:sp>
        <p:nvSpPr>
          <p:cNvPr id="3" name="Tartalom helye 2"/>
          <p:cNvSpPr>
            <a:spLocks noGrp="1"/>
          </p:cNvSpPr>
          <p:nvPr>
            <p:ph idx="1"/>
          </p:nvPr>
        </p:nvSpPr>
        <p:spPr>
          <a:xfrm>
            <a:off x="838200" y="1825625"/>
            <a:ext cx="5664200" cy="4351338"/>
          </a:xfrm>
        </p:spPr>
        <p:txBody>
          <a:bodyPr>
            <a:normAutofit fontScale="85000" lnSpcReduction="10000"/>
          </a:bodyPr>
          <a:lstStyle/>
          <a:p>
            <a:r>
              <a:rPr lang="hu-HU" dirty="0" smtClean="0"/>
              <a:t>Veszteségmentes tömörítés </a:t>
            </a:r>
          </a:p>
          <a:p>
            <a:pPr lvl="1"/>
            <a:r>
              <a:rPr lang="hu-HU" dirty="0" smtClean="0"/>
              <a:t>Futáshossz-kódolás </a:t>
            </a:r>
          </a:p>
          <a:p>
            <a:pPr lvl="2"/>
            <a:r>
              <a:rPr lang="hu-HU" dirty="0" err="1" smtClean="0"/>
              <a:t>PackBits</a:t>
            </a:r>
            <a:endParaRPr lang="hu-HU" dirty="0" smtClean="0"/>
          </a:p>
          <a:p>
            <a:pPr lvl="2"/>
            <a:r>
              <a:rPr lang="hu-HU" dirty="0" smtClean="0"/>
              <a:t>RLE (a PCX használja például)</a:t>
            </a:r>
          </a:p>
          <a:p>
            <a:pPr lvl="1"/>
            <a:r>
              <a:rPr lang="hu-HU" dirty="0" smtClean="0"/>
              <a:t>Minimális redundanciájú kódolás </a:t>
            </a:r>
          </a:p>
          <a:p>
            <a:pPr lvl="2"/>
            <a:r>
              <a:rPr lang="hu-HU" sz="1900" dirty="0" err="1" smtClean="0"/>
              <a:t>Huffman</a:t>
            </a:r>
            <a:r>
              <a:rPr lang="hu-HU" sz="1900" dirty="0" smtClean="0"/>
              <a:t>-kódolás</a:t>
            </a:r>
            <a:r>
              <a:rPr lang="hu-HU" dirty="0" smtClean="0"/>
              <a:t> (egyszerű entrópia kódolás)</a:t>
            </a:r>
          </a:p>
          <a:p>
            <a:pPr lvl="2"/>
            <a:r>
              <a:rPr lang="hu-HU" dirty="0" smtClean="0"/>
              <a:t>Aritmetikai kódolás (fejlettebb entrópia kódolás)</a:t>
            </a:r>
          </a:p>
          <a:p>
            <a:pPr lvl="1"/>
            <a:r>
              <a:rPr lang="hu-HU" dirty="0" smtClean="0"/>
              <a:t>Lexikai kódolás </a:t>
            </a:r>
          </a:p>
          <a:p>
            <a:pPr lvl="2"/>
            <a:r>
              <a:rPr lang="hu-HU" dirty="0" smtClean="0"/>
              <a:t>DEFLATE</a:t>
            </a:r>
          </a:p>
          <a:p>
            <a:pPr lvl="2"/>
            <a:r>
              <a:rPr lang="hu-HU" dirty="0" smtClean="0"/>
              <a:t>LZ77 és LZ78</a:t>
            </a:r>
          </a:p>
          <a:p>
            <a:pPr lvl="2"/>
            <a:r>
              <a:rPr lang="hu-HU" dirty="0" smtClean="0"/>
              <a:t>LZW</a:t>
            </a:r>
          </a:p>
          <a:p>
            <a:pPr lvl="2"/>
            <a:r>
              <a:rPr lang="hu-HU" dirty="0" smtClean="0"/>
              <a:t>Más LZ tömörítési eljárások</a:t>
            </a:r>
          </a:p>
          <a:p>
            <a:pPr lvl="1"/>
            <a:r>
              <a:rPr lang="hu-HU" dirty="0" err="1" smtClean="0"/>
              <a:t>Burrows</a:t>
            </a:r>
            <a:r>
              <a:rPr lang="hu-HU" dirty="0" smtClean="0"/>
              <a:t>–</a:t>
            </a:r>
            <a:r>
              <a:rPr lang="hu-HU" dirty="0" err="1" smtClean="0"/>
              <a:t>Wheeler</a:t>
            </a:r>
            <a:r>
              <a:rPr lang="hu-HU" dirty="0" smtClean="0"/>
              <a:t>-transzformáció (blokkrendezési feldolgozás, amely a tömörítést egyszerűbbé teszi)</a:t>
            </a:r>
          </a:p>
          <a:p>
            <a:endParaRPr lang="en-US" dirty="0"/>
          </a:p>
        </p:txBody>
      </p:sp>
      <p:sp>
        <p:nvSpPr>
          <p:cNvPr id="4" name="Szövegdoboz 3"/>
          <p:cNvSpPr txBox="1"/>
          <p:nvPr/>
        </p:nvSpPr>
        <p:spPr>
          <a:xfrm>
            <a:off x="7061200" y="1825625"/>
            <a:ext cx="4178300" cy="2862322"/>
          </a:xfrm>
          <a:prstGeom prst="rect">
            <a:avLst/>
          </a:prstGeom>
          <a:noFill/>
        </p:spPr>
        <p:txBody>
          <a:bodyPr wrap="square" rtlCol="0">
            <a:spAutoFit/>
          </a:bodyPr>
          <a:lstStyle/>
          <a:p>
            <a:r>
              <a:rPr lang="hu-HU" dirty="0" smtClean="0"/>
              <a:t>Veszteséges tömörítés </a:t>
            </a:r>
          </a:p>
          <a:p>
            <a:pPr lvl="1"/>
            <a:r>
              <a:rPr lang="hu-HU" dirty="0" smtClean="0"/>
              <a:t>Diszkrét cosinusátalakításokra alapuló kódolások </a:t>
            </a:r>
          </a:p>
          <a:p>
            <a:pPr lvl="2"/>
            <a:r>
              <a:rPr lang="hu-HU" dirty="0" smtClean="0"/>
              <a:t>MPEG</a:t>
            </a:r>
          </a:p>
          <a:p>
            <a:pPr lvl="2"/>
            <a:r>
              <a:rPr lang="hu-HU" dirty="0" smtClean="0"/>
              <a:t>MP3</a:t>
            </a:r>
          </a:p>
          <a:p>
            <a:pPr lvl="2"/>
            <a:r>
              <a:rPr lang="hu-HU" dirty="0" smtClean="0"/>
              <a:t>JPEG</a:t>
            </a:r>
          </a:p>
          <a:p>
            <a:pPr lvl="1"/>
            <a:r>
              <a:rPr lang="hu-HU" dirty="0" smtClean="0"/>
              <a:t>Fraktáltömörítés </a:t>
            </a:r>
          </a:p>
          <a:p>
            <a:pPr lvl="2"/>
            <a:r>
              <a:rPr lang="hu-HU" dirty="0" smtClean="0"/>
              <a:t>Fraktálátalakítás</a:t>
            </a:r>
          </a:p>
          <a:p>
            <a:pPr lvl="1"/>
            <a:r>
              <a:rPr lang="hu-HU" dirty="0" smtClean="0"/>
              <a:t>Hullámtömörítés</a:t>
            </a:r>
          </a:p>
          <a:p>
            <a:endParaRPr lang="en-US" dirty="0"/>
          </a:p>
        </p:txBody>
      </p:sp>
      <p:sp>
        <p:nvSpPr>
          <p:cNvPr id="5" name="Lekerekített téglalapbuborék 4"/>
          <p:cNvSpPr/>
          <p:nvPr/>
        </p:nvSpPr>
        <p:spPr>
          <a:xfrm>
            <a:off x="3136900" y="881474"/>
            <a:ext cx="7848600" cy="2070100"/>
          </a:xfrm>
          <a:prstGeom prst="wedgeRoundRectCallout">
            <a:avLst>
              <a:gd name="adj1" fmla="val -55155"/>
              <a:gd name="adj2" fmla="val 4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u="sng" dirty="0" smtClean="0">
                <a:solidFill>
                  <a:schemeClr val="tx1"/>
                </a:solidFill>
                <a:hlinkClick r:id="rId2"/>
              </a:rPr>
              <a:t>A </a:t>
            </a:r>
            <a:r>
              <a:rPr lang="hu-HU" b="1" u="sng" dirty="0" err="1" smtClean="0">
                <a:solidFill>
                  <a:schemeClr val="tx1"/>
                </a:solidFill>
                <a:hlinkClick r:id="rId2"/>
              </a:rPr>
              <a:t>run-length</a:t>
            </a:r>
            <a:r>
              <a:rPr lang="hu-HU" b="1" u="sng" dirty="0" smtClean="0">
                <a:solidFill>
                  <a:schemeClr val="tx1"/>
                </a:solidFill>
                <a:hlinkClick r:id="rId2"/>
              </a:rPr>
              <a:t> </a:t>
            </a:r>
            <a:r>
              <a:rPr lang="hu-HU" b="1" u="sng" dirty="0" err="1" smtClean="0">
                <a:solidFill>
                  <a:schemeClr val="tx1"/>
                </a:solidFill>
                <a:hlinkClick r:id="rId2"/>
              </a:rPr>
              <a:t>encoding</a:t>
            </a:r>
            <a:r>
              <a:rPr lang="hu-HU" u="sng" dirty="0" smtClean="0">
                <a:solidFill>
                  <a:schemeClr val="tx1"/>
                </a:solidFill>
                <a:hlinkClick r:id="rId2"/>
              </a:rPr>
              <a:t> egy nagyon egyszerű tömörítési eljárás, melyben az adatban található, hosszasan ismétlődő karaktereket egyetlen értékként és számként tárolják, az eredeti teljes karaktersorozat helyett. Ez leginkább sok ilyen hosszú karaktersorozattal rendelkező adatra hasznos: például egyszerű grafikus képek, mint ikonok, vonalrajzok és animációk. Nem hasznos azonban olyan adatokra, amelyeknél nincs sok ilyen karaktersorozat, hiszen jelentősen megnövelheti a fájlméretet.</a:t>
            </a:r>
            <a:endParaRPr lang="hu-HU" u="sng" dirty="0">
              <a:solidFill>
                <a:schemeClr val="tx1"/>
              </a:solidFill>
              <a:hlinkClick r:id="rId2"/>
            </a:endParaRPr>
          </a:p>
        </p:txBody>
      </p:sp>
      <p:sp>
        <p:nvSpPr>
          <p:cNvPr id="6" name="Lekerekített téglalapbuborék 5"/>
          <p:cNvSpPr/>
          <p:nvPr/>
        </p:nvSpPr>
        <p:spPr>
          <a:xfrm>
            <a:off x="4724400" y="4212460"/>
            <a:ext cx="2959100" cy="1220847"/>
          </a:xfrm>
          <a:prstGeom prst="wedgeRoundRectCallout">
            <a:avLst>
              <a:gd name="adj1" fmla="val -112249"/>
              <a:gd name="adj2" fmla="val -1122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Gyakoriságok figyelembevétele</a:t>
            </a:r>
            <a:endParaRPr lang="en-US" dirty="0"/>
          </a:p>
        </p:txBody>
      </p:sp>
    </p:spTree>
    <p:extLst>
      <p:ext uri="{BB962C8B-B14F-4D97-AF65-F5344CB8AC3E}">
        <p14:creationId xmlns:p14="http://schemas.microsoft.com/office/powerpoint/2010/main" val="95934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en-US"/>
          </a:p>
        </p:txBody>
      </p:sp>
      <p:pic>
        <p:nvPicPr>
          <p:cNvPr id="4" name="Tartalom helye 3"/>
          <p:cNvPicPr>
            <a:picLocks noGrp="1" noChangeAspect="1"/>
          </p:cNvPicPr>
          <p:nvPr>
            <p:ph idx="1"/>
          </p:nvPr>
        </p:nvPicPr>
        <p:blipFill>
          <a:blip r:embed="rId2"/>
          <a:stretch>
            <a:fillRect/>
          </a:stretch>
        </p:blipFill>
        <p:spPr>
          <a:xfrm>
            <a:off x="2336800" y="1942933"/>
            <a:ext cx="7833184" cy="4915067"/>
          </a:xfrm>
          <a:prstGeom prst="rect">
            <a:avLst/>
          </a:prstGeom>
        </p:spPr>
      </p:pic>
    </p:spTree>
    <p:extLst>
      <p:ext uri="{BB962C8B-B14F-4D97-AF65-F5344CB8AC3E}">
        <p14:creationId xmlns:p14="http://schemas.microsoft.com/office/powerpoint/2010/main" val="2205649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a:t>
            </a:r>
            <a:r>
              <a:rPr lang="hu-HU" dirty="0" smtClean="0"/>
              <a:t>lapfogalmak</a:t>
            </a:r>
            <a:endParaRPr lang="en-US" dirty="0"/>
          </a:p>
        </p:txBody>
      </p:sp>
      <p:pic>
        <p:nvPicPr>
          <p:cNvPr id="4" name="Tartalom helye 3"/>
          <p:cNvPicPr>
            <a:picLocks noGrp="1" noChangeAspect="1"/>
          </p:cNvPicPr>
          <p:nvPr>
            <p:ph idx="1"/>
          </p:nvPr>
        </p:nvPicPr>
        <p:blipFill>
          <a:blip r:embed="rId2"/>
          <a:stretch>
            <a:fillRect/>
          </a:stretch>
        </p:blipFill>
        <p:spPr>
          <a:xfrm>
            <a:off x="1222553" y="1816100"/>
            <a:ext cx="9254947" cy="4692291"/>
          </a:xfrm>
          <a:prstGeom prst="rect">
            <a:avLst/>
          </a:prstGeom>
        </p:spPr>
      </p:pic>
    </p:spTree>
    <p:extLst>
      <p:ext uri="{BB962C8B-B14F-4D97-AF65-F5344CB8AC3E}">
        <p14:creationId xmlns:p14="http://schemas.microsoft.com/office/powerpoint/2010/main" val="307910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en-US"/>
          </a:p>
        </p:txBody>
      </p:sp>
      <p:pic>
        <p:nvPicPr>
          <p:cNvPr id="4" name="Tartalom helye 3"/>
          <p:cNvPicPr>
            <a:picLocks noGrp="1" noChangeAspect="1"/>
          </p:cNvPicPr>
          <p:nvPr>
            <p:ph idx="1"/>
          </p:nvPr>
        </p:nvPicPr>
        <p:blipFill>
          <a:blip r:embed="rId2"/>
          <a:stretch>
            <a:fillRect/>
          </a:stretch>
        </p:blipFill>
        <p:spPr>
          <a:xfrm>
            <a:off x="237803" y="0"/>
            <a:ext cx="9054701" cy="3506375"/>
          </a:xfrm>
          <a:prstGeom prst="rect">
            <a:avLst/>
          </a:prstGeom>
        </p:spPr>
      </p:pic>
      <p:pic>
        <p:nvPicPr>
          <p:cNvPr id="5" name="Kép 4"/>
          <p:cNvPicPr>
            <a:picLocks noChangeAspect="1"/>
          </p:cNvPicPr>
          <p:nvPr/>
        </p:nvPicPr>
        <p:blipFill>
          <a:blip r:embed="rId3"/>
          <a:stretch>
            <a:fillRect/>
          </a:stretch>
        </p:blipFill>
        <p:spPr>
          <a:xfrm>
            <a:off x="3695438" y="3629204"/>
            <a:ext cx="8191762" cy="3097625"/>
          </a:xfrm>
          <a:prstGeom prst="rect">
            <a:avLst/>
          </a:prstGeom>
        </p:spPr>
      </p:pic>
    </p:spTree>
    <p:extLst>
      <p:ext uri="{BB962C8B-B14F-4D97-AF65-F5344CB8AC3E}">
        <p14:creationId xmlns:p14="http://schemas.microsoft.com/office/powerpoint/2010/main" val="4168378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en-US"/>
          </a:p>
        </p:txBody>
      </p:sp>
      <p:pic>
        <p:nvPicPr>
          <p:cNvPr id="4" name="Tartalom helye 3"/>
          <p:cNvPicPr>
            <a:picLocks noGrp="1" noChangeAspect="1"/>
          </p:cNvPicPr>
          <p:nvPr>
            <p:ph idx="1"/>
          </p:nvPr>
        </p:nvPicPr>
        <p:blipFill>
          <a:blip r:embed="rId2"/>
          <a:stretch>
            <a:fillRect/>
          </a:stretch>
        </p:blipFill>
        <p:spPr>
          <a:xfrm>
            <a:off x="982639" y="567991"/>
            <a:ext cx="9990161" cy="5054355"/>
          </a:xfrm>
          <a:prstGeom prst="rect">
            <a:avLst/>
          </a:prstGeom>
        </p:spPr>
      </p:pic>
    </p:spTree>
    <p:extLst>
      <p:ext uri="{BB962C8B-B14F-4D97-AF65-F5344CB8AC3E}">
        <p14:creationId xmlns:p14="http://schemas.microsoft.com/office/powerpoint/2010/main" val="915337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Futamhossz </a:t>
            </a:r>
            <a:br>
              <a:rPr lang="hu-HU" dirty="0" smtClean="0"/>
            </a:br>
            <a:r>
              <a:rPr lang="hu-HU" dirty="0" smtClean="0"/>
              <a:t>tömörítés</a:t>
            </a:r>
            <a:endParaRPr lang="en-US" dirty="0"/>
          </a:p>
        </p:txBody>
      </p:sp>
      <p:pic>
        <p:nvPicPr>
          <p:cNvPr id="4" name="Tartalom helye 3"/>
          <p:cNvPicPr>
            <a:picLocks noGrp="1" noChangeAspect="1"/>
          </p:cNvPicPr>
          <p:nvPr>
            <p:ph idx="1"/>
          </p:nvPr>
        </p:nvPicPr>
        <p:blipFill>
          <a:blip r:embed="rId2"/>
          <a:stretch>
            <a:fillRect/>
          </a:stretch>
        </p:blipFill>
        <p:spPr>
          <a:xfrm>
            <a:off x="4588878" y="365124"/>
            <a:ext cx="7806358" cy="6200775"/>
          </a:xfrm>
          <a:prstGeom prst="rect">
            <a:avLst/>
          </a:prstGeom>
        </p:spPr>
      </p:pic>
      <p:pic>
        <p:nvPicPr>
          <p:cNvPr id="5" name="Kép 4"/>
          <p:cNvPicPr>
            <a:picLocks noChangeAspect="1"/>
          </p:cNvPicPr>
          <p:nvPr/>
        </p:nvPicPr>
        <p:blipFill>
          <a:blip r:embed="rId3"/>
          <a:stretch>
            <a:fillRect/>
          </a:stretch>
        </p:blipFill>
        <p:spPr>
          <a:xfrm>
            <a:off x="933000" y="4125499"/>
            <a:ext cx="4230000" cy="1883602"/>
          </a:xfrm>
          <a:prstGeom prst="rect">
            <a:avLst/>
          </a:prstGeom>
        </p:spPr>
      </p:pic>
      <p:sp>
        <p:nvSpPr>
          <p:cNvPr id="6" name="Szövegdoboz 5"/>
          <p:cNvSpPr txBox="1"/>
          <p:nvPr/>
        </p:nvSpPr>
        <p:spPr>
          <a:xfrm>
            <a:off x="838200" y="3606800"/>
            <a:ext cx="1663700" cy="369332"/>
          </a:xfrm>
          <a:prstGeom prst="rect">
            <a:avLst/>
          </a:prstGeom>
          <a:noFill/>
        </p:spPr>
        <p:txBody>
          <a:bodyPr wrap="square" rtlCol="0">
            <a:spAutoFit/>
          </a:bodyPr>
          <a:lstStyle/>
          <a:p>
            <a:r>
              <a:rPr lang="hu-HU" dirty="0" smtClean="0"/>
              <a:t>Példa:</a:t>
            </a:r>
            <a:endParaRPr lang="en-US" dirty="0"/>
          </a:p>
        </p:txBody>
      </p:sp>
    </p:spTree>
    <p:extLst>
      <p:ext uri="{BB962C8B-B14F-4D97-AF65-F5344CB8AC3E}">
        <p14:creationId xmlns:p14="http://schemas.microsoft.com/office/powerpoint/2010/main" val="62617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LZV típusok</a:t>
            </a:r>
            <a:endParaRPr lang="en-US" dirty="0"/>
          </a:p>
        </p:txBody>
      </p:sp>
      <p:pic>
        <p:nvPicPr>
          <p:cNvPr id="4" name="Tartalom helye 3"/>
          <p:cNvPicPr>
            <a:picLocks noGrp="1" noChangeAspect="1"/>
          </p:cNvPicPr>
          <p:nvPr>
            <p:ph idx="1"/>
          </p:nvPr>
        </p:nvPicPr>
        <p:blipFill>
          <a:blip r:embed="rId2"/>
          <a:stretch>
            <a:fillRect/>
          </a:stretch>
        </p:blipFill>
        <p:spPr>
          <a:xfrm>
            <a:off x="870264" y="1473200"/>
            <a:ext cx="8846836" cy="4279900"/>
          </a:xfrm>
          <a:prstGeom prst="rect">
            <a:avLst/>
          </a:prstGeom>
        </p:spPr>
      </p:pic>
    </p:spTree>
    <p:extLst>
      <p:ext uri="{BB962C8B-B14F-4D97-AF65-F5344CB8AC3E}">
        <p14:creationId xmlns:p14="http://schemas.microsoft.com/office/powerpoint/2010/main" val="1535082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en-US"/>
          </a:p>
        </p:txBody>
      </p:sp>
      <p:pic>
        <p:nvPicPr>
          <p:cNvPr id="4" name="Tartalom helye 3"/>
          <p:cNvPicPr>
            <a:picLocks noGrp="1" noChangeAspect="1"/>
          </p:cNvPicPr>
          <p:nvPr>
            <p:ph idx="1"/>
          </p:nvPr>
        </p:nvPicPr>
        <p:blipFill>
          <a:blip r:embed="rId2"/>
          <a:stretch>
            <a:fillRect/>
          </a:stretch>
        </p:blipFill>
        <p:spPr>
          <a:xfrm>
            <a:off x="751775" y="361760"/>
            <a:ext cx="10688449" cy="3292475"/>
          </a:xfrm>
          <a:prstGeom prst="rect">
            <a:avLst/>
          </a:prstGeom>
        </p:spPr>
      </p:pic>
      <p:pic>
        <p:nvPicPr>
          <p:cNvPr id="5" name="Kép 4"/>
          <p:cNvPicPr>
            <a:picLocks noChangeAspect="1"/>
          </p:cNvPicPr>
          <p:nvPr/>
        </p:nvPicPr>
        <p:blipFill>
          <a:blip r:embed="rId3"/>
          <a:stretch>
            <a:fillRect/>
          </a:stretch>
        </p:blipFill>
        <p:spPr>
          <a:xfrm>
            <a:off x="49849" y="3800797"/>
            <a:ext cx="12092300" cy="1188427"/>
          </a:xfrm>
          <a:prstGeom prst="rect">
            <a:avLst/>
          </a:prstGeom>
        </p:spPr>
      </p:pic>
      <p:sp>
        <p:nvSpPr>
          <p:cNvPr id="6" name="Szövegdoboz 5"/>
          <p:cNvSpPr txBox="1"/>
          <p:nvPr/>
        </p:nvSpPr>
        <p:spPr>
          <a:xfrm>
            <a:off x="580768" y="5288692"/>
            <a:ext cx="10859456" cy="923330"/>
          </a:xfrm>
          <a:prstGeom prst="rect">
            <a:avLst/>
          </a:prstGeom>
          <a:noFill/>
        </p:spPr>
        <p:txBody>
          <a:bodyPr wrap="square" rtlCol="0">
            <a:spAutoFit/>
          </a:bodyPr>
          <a:lstStyle/>
          <a:p>
            <a:r>
              <a:rPr lang="hu-HU" i="1" u="sng" dirty="0" smtClean="0">
                <a:hlinkClick r:id="rId4"/>
              </a:rPr>
              <a:t>Példa: </a:t>
            </a:r>
          </a:p>
          <a:p>
            <a:r>
              <a:rPr lang="hu-HU" i="1" u="sng" dirty="0" smtClean="0">
                <a:hlinkClick r:id="rId4"/>
              </a:rPr>
              <a:t>people.inf.elte.hu </a:t>
            </a:r>
            <a:r>
              <a:rPr lang="hu-HU" i="1" u="sng" dirty="0">
                <a:hlinkClick r:id="rId4"/>
              </a:rPr>
              <a:t>› </a:t>
            </a:r>
            <a:r>
              <a:rPr lang="hu-HU" i="1" u="sng" dirty="0" err="1">
                <a:hlinkClick r:id="rId4"/>
              </a:rPr>
              <a:t>birtaivett</a:t>
            </a:r>
            <a:r>
              <a:rPr lang="hu-HU" i="1" u="sng" dirty="0">
                <a:hlinkClick r:id="rId4"/>
              </a:rPr>
              <a:t> › </a:t>
            </a:r>
            <a:r>
              <a:rPr lang="hu-HU" i="1" u="sng" dirty="0" err="1">
                <a:hlinkClick r:id="rId4"/>
              </a:rPr>
              <a:t>Akopjan_Alex</a:t>
            </a:r>
            <a:r>
              <a:rPr lang="hu-HU" i="1" u="sng" dirty="0">
                <a:hlinkClick r:id="rId4"/>
              </a:rPr>
              <a:t> › LZW</a:t>
            </a:r>
            <a:endParaRPr lang="hu-HU" dirty="0"/>
          </a:p>
          <a:p>
            <a:endParaRPr lang="hu-HU" dirty="0"/>
          </a:p>
        </p:txBody>
      </p:sp>
    </p:spTree>
    <p:extLst>
      <p:ext uri="{BB962C8B-B14F-4D97-AF65-F5344CB8AC3E}">
        <p14:creationId xmlns:p14="http://schemas.microsoft.com/office/powerpoint/2010/main" val="380761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521</Words>
  <Application>Microsoft Office PowerPoint</Application>
  <PresentationFormat>Szélesvásznú</PresentationFormat>
  <Paragraphs>100</Paragraphs>
  <Slides>14</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14</vt:i4>
      </vt:variant>
    </vt:vector>
  </HeadingPairs>
  <TitlesOfParts>
    <vt:vector size="19" baseType="lpstr">
      <vt:lpstr>Arial</vt:lpstr>
      <vt:lpstr>Arial Unicode MS</vt:lpstr>
      <vt:lpstr>Calibri</vt:lpstr>
      <vt:lpstr>Calibri Light</vt:lpstr>
      <vt:lpstr>Office-téma</vt:lpstr>
      <vt:lpstr>Adattömörítés</vt:lpstr>
      <vt:lpstr>Veszteséges és veszteségmentes</vt:lpstr>
      <vt:lpstr>PowerPoint-bemutató</vt:lpstr>
      <vt:lpstr>Alapfogalmak</vt:lpstr>
      <vt:lpstr>PowerPoint-bemutató</vt:lpstr>
      <vt:lpstr>PowerPoint-bemutató</vt:lpstr>
      <vt:lpstr>Futamhossz  tömörítés</vt:lpstr>
      <vt:lpstr>LZV típusok</vt:lpstr>
      <vt:lpstr>PowerPoint-bemutató</vt:lpstr>
      <vt:lpstr>The compression effect (from: Ida Mengyi Pu, Fundamental Data Compression, 2006, next 4 slides)</vt:lpstr>
      <vt:lpstr>Veszteséges tömörítések</vt:lpstr>
      <vt:lpstr>Példák, források:</vt:lpstr>
      <vt:lpstr>LZW</vt:lpstr>
      <vt:lpstr>Feladat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Adattömörítés</dc:title>
  <dc:creator>Takács Márta</dc:creator>
  <cp:lastModifiedBy>Takács Márta</cp:lastModifiedBy>
  <cp:revision>29</cp:revision>
  <dcterms:created xsi:type="dcterms:W3CDTF">2019-10-30T13:45:37Z</dcterms:created>
  <dcterms:modified xsi:type="dcterms:W3CDTF">2023-04-26T07:27:22Z</dcterms:modified>
</cp:coreProperties>
</file>