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6"/>
  </p:notesMasterIdLst>
  <p:sldIdLst>
    <p:sldId id="291" r:id="rId5"/>
    <p:sldId id="299" r:id="rId6"/>
    <p:sldId id="300" r:id="rId7"/>
    <p:sldId id="301" r:id="rId8"/>
    <p:sldId id="302" r:id="rId9"/>
    <p:sldId id="304" r:id="rId10"/>
    <p:sldId id="305" r:id="rId11"/>
    <p:sldId id="308" r:id="rId12"/>
    <p:sldId id="306" r:id="rId13"/>
    <p:sldId id="303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3FA"/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88489" autoAdjust="0"/>
  </p:normalViewPr>
  <p:slideViewPr>
    <p:cSldViewPr snapToGrid="0" snapToObjects="1">
      <p:cViewPr varScale="1">
        <p:scale>
          <a:sx n="99" d="100"/>
          <a:sy n="99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f, Sebezhetőségfigyelő eszközök alkalmazása, amelyek lehetővé teszik a vizsgálandó sebezhetőségek gyors frissítését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National Vulnerability Database</a:t>
            </a:r>
            <a:r>
              <a:rPr lang="hu-HU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(NVD) organized by NIST</a:t>
            </a:r>
            <a:endParaRPr lang="hu-HU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hu-HU" b="0" i="0" dirty="0">
                <a:solidFill>
                  <a:srgbClr val="202124"/>
                </a:solidFill>
                <a:effectLst/>
                <a:latin typeface="Google Sans"/>
                <a:cs typeface="Arial" panose="020B0604020202020204" pitchFamily="34" charset="0"/>
              </a:rPr>
              <a:t>NVT: Szkript a tesztekhez</a:t>
            </a:r>
          </a:p>
          <a:p>
            <a:r>
              <a:rPr lang="hu-HU" b="0" i="0" dirty="0">
                <a:solidFill>
                  <a:srgbClr val="202124"/>
                </a:solidFill>
                <a:effectLst/>
                <a:latin typeface="Google Sans"/>
                <a:cs typeface="Arial" panose="020B0604020202020204" pitchFamily="34" charset="0"/>
              </a:rPr>
              <a:t>CVE: nyilvános adatbázis sérülékenységek standard azonosítójával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Samba ebben a rendszerben csupán egyszerű fájlmegosztóként funkcionál, és nem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controller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ZeroLogon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 sebezhetőség elsősorban az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Active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Directory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Domain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hu-HU" b="0" i="0" dirty="0" err="1">
                <a:solidFill>
                  <a:srgbClr val="374151"/>
                </a:solidFill>
                <a:effectLst/>
                <a:latin typeface="Söhne"/>
              </a:rPr>
              <a:t>Services</a:t>
            </a:r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-t futtató Windows szervereket érinti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WordPress – régi verzió,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Remote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LLK-BAP-2023</a:t>
            </a:r>
            <a:r>
              <a:rPr lang="hu-HU" dirty="0">
                <a:solidFill>
                  <a:schemeClr val="bg1"/>
                </a:solidFill>
              </a:rPr>
              <a:t> - 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előírja a biztonsági incidensekkel kapcsolatos adatok tárolását és archiválását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Log leves kft Biztonsági Adatkezelési Policy</a:t>
            </a:r>
            <a:r>
              <a:rPr lang="hu-HU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48321-19CF-6489-53F4-E248AE3C2BAA}"/>
              </a:ext>
            </a:extLst>
          </p:cNvPr>
          <p:cNvSpPr txBox="1"/>
          <p:nvPr/>
        </p:nvSpPr>
        <p:spPr>
          <a:xfrm>
            <a:off x="2133978" y="4868556"/>
            <a:ext cx="4447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Készítette:  Albert Dávid</a:t>
            </a:r>
          </a:p>
          <a:p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Konzulens: Dr. 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Kozlovszky</a:t>
            </a:r>
            <a:r>
              <a:rPr lang="hu-HU" sz="20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Miklós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1DF6E-BD32-5A85-6EF8-716D4C25ED1F}"/>
              </a:ext>
            </a:extLst>
          </p:cNvPr>
          <p:cNvSpPr txBox="1"/>
          <p:nvPr/>
        </p:nvSpPr>
        <p:spPr>
          <a:xfrm>
            <a:off x="1863694" y="2527748"/>
            <a:ext cx="84646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UUV Fejlesztés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15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A304-1FB6-3FA6-4BCB-D7EFA451F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239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350"/>
            <a:ext cx="10515600" cy="1135301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Köszön</a:t>
            </a:r>
            <a:r>
              <a:rPr lang="hu-HU" sz="4800" dirty="0" err="1"/>
              <a:t>jük</a:t>
            </a:r>
            <a:r>
              <a:rPr lang="en-US" sz="4800" dirty="0"/>
              <a:t> a </a:t>
            </a:r>
            <a:r>
              <a:rPr lang="en-US" sz="4800" dirty="0" err="1"/>
              <a:t>figyelmet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49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55D19-8946-97E5-6A34-67E6AD7D7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EBFE-D19B-829A-B716-5082918CC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1F3A2-0899-AD85-0976-FC3466F0BC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1/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2BD9-4E1D-695F-41BA-E87AAB5B77AB}"/>
              </a:ext>
            </a:extLst>
          </p:cNvPr>
          <p:cNvSpPr txBox="1"/>
          <p:nvPr/>
        </p:nvSpPr>
        <p:spPr>
          <a:xfrm>
            <a:off x="427778" y="747950"/>
            <a:ext cx="11764222" cy="137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Célja</a:t>
            </a:r>
          </a:p>
          <a:p>
            <a:pPr algn="ctr">
              <a:lnSpc>
                <a:spcPct val="115000"/>
              </a:lnSpc>
            </a:pP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Vállalati háló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zati környezet és IT rendszereink biztonságának ellenőrzése</a:t>
            </a:r>
          </a:p>
          <a:p>
            <a:pPr algn="just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Munkaállomások, szerve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 és azok operációs rendszereinek és hálózati eszközeinek ellenőrzése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882B-C7CA-506B-3478-DEBC152F9534}"/>
              </a:ext>
            </a:extLst>
          </p:cNvPr>
          <p:cNvSpPr txBox="1"/>
          <p:nvPr/>
        </p:nvSpPr>
        <p:spPr>
          <a:xfrm>
            <a:off x="427778" y="2521845"/>
            <a:ext cx="11764222" cy="3532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Szabályozási keret</a:t>
            </a:r>
          </a:p>
          <a:p>
            <a:pPr algn="just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NIST SP 800-53r5</a:t>
            </a:r>
          </a:p>
          <a:p>
            <a:pPr algn="just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RA-5 Sebezhetőségek monitorozása és szkennelése</a:t>
            </a:r>
          </a:p>
          <a:p>
            <a:pPr algn="just">
              <a:lnSpc>
                <a:spcPct val="115000"/>
              </a:lnSpc>
            </a:pPr>
            <a:endParaRPr lang="hu-H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Kontrollkövetelmények: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rendszer időközönként végezzen el sebezhetőségi vizsgálatot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Sebezhetőségvizsgáló eszközök és technikák alkalmazása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Sebezhetőségvizsgáló jelentések és biztonsági ellenőrzési eredmények elemzése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sebezhetőségek jogos orvoslása a szervezeti kockázatelemzésnek megfelelően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Információ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megosztása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sebezhetőségfigyelési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folyamatból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ellenőrzési</a:t>
            </a:r>
            <a:r>
              <a:rPr lang="en-GB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értékelésekből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87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2/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5F7DA-D424-5CD9-079D-B9F1E5722155}"/>
              </a:ext>
            </a:extLst>
          </p:cNvPr>
          <p:cNvSpPr txBox="1"/>
          <p:nvPr/>
        </p:nvSpPr>
        <p:spPr>
          <a:xfrm>
            <a:off x="5460513" y="1966178"/>
            <a:ext cx="6097508" cy="324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PNsense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tűzfal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forgalom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ellenőrző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pontjaként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funkcionál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különféle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oktatási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célokat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szolgáló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sebezhetőségeket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tartalmaz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VM-ek,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amelyek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tipikus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végfelhasználói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munkaállomásokat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szimbolizál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produkciós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környezetben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 Linux VM,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sebezhetőségek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szkenneléséért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auditálási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folyamatokért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felelős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81C0D-9A17-2445-D577-2D909EEEFD9A}"/>
              </a:ext>
            </a:extLst>
          </p:cNvPr>
          <p:cNvSpPr txBox="1"/>
          <p:nvPr/>
        </p:nvSpPr>
        <p:spPr>
          <a:xfrm>
            <a:off x="8280243" y="480118"/>
            <a:ext cx="5345693" cy="352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izsgálat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zempontjai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infrastruktúra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elemzése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IT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környezetben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meglévő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aktív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passzív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eszközök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azonosítása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komponenseinek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sérülékenységi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vizsgálata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Biztonsági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incidensek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események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felülvizsgálata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endParaRPr lang="hu-H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endParaRPr lang="hu-HU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 2" panose="05020102010507070707" pitchFamily="18" charset="2"/>
              <a:buChar char=""/>
            </a:pP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F7A0-7E90-A52B-D9F2-6081FEA46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37B40F-7BF0-1460-A486-A4C6FFEEEFEB}"/>
              </a:ext>
            </a:extLst>
          </p:cNvPr>
          <p:cNvGrpSpPr/>
          <p:nvPr/>
        </p:nvGrpSpPr>
        <p:grpSpPr>
          <a:xfrm>
            <a:off x="0" y="1884147"/>
            <a:ext cx="5277511" cy="3573406"/>
            <a:chOff x="6700600" y="2084067"/>
            <a:chExt cx="5277511" cy="35734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7584EE-46C0-DA86-7D59-9500CA1FF3CD}"/>
                </a:ext>
              </a:extLst>
            </p:cNvPr>
            <p:cNvGrpSpPr/>
            <p:nvPr/>
          </p:nvGrpSpPr>
          <p:grpSpPr>
            <a:xfrm>
              <a:off x="6700600" y="2084067"/>
              <a:ext cx="5277511" cy="3573406"/>
              <a:chOff x="6433526" y="1877093"/>
              <a:chExt cx="5277511" cy="3573406"/>
            </a:xfrm>
          </p:grpSpPr>
          <p:pic>
            <p:nvPicPr>
              <p:cNvPr id="15" name="Picture 14" descr="A computer network diagram with a computer server&#10;&#10;Description automatically generated with medium confidence">
                <a:extLst>
                  <a:ext uri="{FF2B5EF4-FFF2-40B4-BE49-F238E27FC236}">
                    <a16:creationId xmlns:a16="http://schemas.microsoft.com/office/drawing/2014/main" id="{ADCA2412-762B-069B-CB9C-253132AF3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3526" y="1877093"/>
                <a:ext cx="5277511" cy="357340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611E90-AA57-5537-C30C-1730916B9B88}"/>
                  </a:ext>
                </a:extLst>
              </p:cNvPr>
              <p:cNvSpPr txBox="1"/>
              <p:nvPr/>
            </p:nvSpPr>
            <p:spPr>
              <a:xfrm>
                <a:off x="7781925" y="2844646"/>
                <a:ext cx="1109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 err="1"/>
                  <a:t>OPNsense</a:t>
                </a:r>
                <a:endParaRPr lang="en-GB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B238FE-9A81-5A0C-42D9-96DEFF88D560}"/>
                  </a:ext>
                </a:extLst>
              </p:cNvPr>
              <p:cNvSpPr txBox="1"/>
              <p:nvPr/>
            </p:nvSpPr>
            <p:spPr>
              <a:xfrm>
                <a:off x="8665721" y="2084067"/>
                <a:ext cx="1913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/>
                  <a:t>Ubuntu server</a:t>
                </a:r>
                <a:endParaRPr lang="en-GB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72550-E95C-590A-76BB-69D8A5CCC9C2}"/>
                  </a:ext>
                </a:extLst>
              </p:cNvPr>
              <p:cNvSpPr txBox="1"/>
              <p:nvPr/>
            </p:nvSpPr>
            <p:spPr>
              <a:xfrm>
                <a:off x="9494635" y="2784873"/>
                <a:ext cx="1436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 err="1"/>
                  <a:t>Target</a:t>
                </a:r>
                <a:r>
                  <a:rPr lang="hu-HU" sz="1600" dirty="0"/>
                  <a:t> </a:t>
                </a:r>
                <a:r>
                  <a:rPr lang="hu-HU" sz="1600" dirty="0" err="1"/>
                  <a:t>client</a:t>
                </a:r>
                <a:r>
                  <a:rPr lang="hu-HU" sz="1600" dirty="0"/>
                  <a:t> 1</a:t>
                </a:r>
                <a:endParaRPr lang="en-GB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D23DD9-AC8D-550C-5AC5-A214AD308265}"/>
                  </a:ext>
                </a:extLst>
              </p:cNvPr>
              <p:cNvSpPr txBox="1"/>
              <p:nvPr/>
            </p:nvSpPr>
            <p:spPr>
              <a:xfrm>
                <a:off x="9250569" y="3734031"/>
                <a:ext cx="14368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 err="1"/>
                  <a:t>Target</a:t>
                </a:r>
                <a:r>
                  <a:rPr lang="hu-HU" sz="1600" dirty="0"/>
                  <a:t> </a:t>
                </a:r>
                <a:r>
                  <a:rPr lang="hu-HU" sz="1600" dirty="0" err="1"/>
                  <a:t>client</a:t>
                </a:r>
                <a:r>
                  <a:rPr lang="hu-HU" sz="1600" dirty="0"/>
                  <a:t> 2</a:t>
                </a:r>
                <a:endParaRPr lang="en-GB" sz="16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A9990D-AFAB-1FFA-4C76-F402011FB3F7}"/>
                  </a:ext>
                </a:extLst>
              </p:cNvPr>
              <p:cNvSpPr txBox="1"/>
              <p:nvPr/>
            </p:nvSpPr>
            <p:spPr>
              <a:xfrm>
                <a:off x="9064434" y="4513912"/>
                <a:ext cx="6588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dirty="0" err="1"/>
                  <a:t>Kali</a:t>
                </a:r>
                <a:endParaRPr lang="en-GB" sz="16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F2C694-53EB-F4EE-823E-10E192DDC2D2}"/>
                </a:ext>
              </a:extLst>
            </p:cNvPr>
            <p:cNvSpPr/>
            <p:nvPr/>
          </p:nvSpPr>
          <p:spPr>
            <a:xfrm>
              <a:off x="8077574" y="5246237"/>
              <a:ext cx="1344511" cy="338554"/>
            </a:xfrm>
            <a:prstGeom prst="rect">
              <a:avLst/>
            </a:prstGeom>
            <a:solidFill>
              <a:srgbClr val="EAF3FA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4434E3-C4A1-D341-3805-30C9680154E0}"/>
                </a:ext>
              </a:extLst>
            </p:cNvPr>
            <p:cNvSpPr txBox="1"/>
            <p:nvPr/>
          </p:nvSpPr>
          <p:spPr>
            <a:xfrm>
              <a:off x="8024425" y="5253937"/>
              <a:ext cx="1450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/>
                <a:t>192.168.1.0/24</a:t>
              </a:r>
              <a:endParaRPr lang="en-GB" sz="1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B30E65-939B-722D-A0B2-F50925647198}"/>
              </a:ext>
            </a:extLst>
          </p:cNvPr>
          <p:cNvSpPr txBox="1"/>
          <p:nvPr/>
        </p:nvSpPr>
        <p:spPr>
          <a:xfrm>
            <a:off x="3635827" y="602806"/>
            <a:ext cx="492034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uditált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erület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941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3/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441A1-4A70-B6BE-68E3-01A56CD4FB39}"/>
              </a:ext>
            </a:extLst>
          </p:cNvPr>
          <p:cNvSpPr txBox="1"/>
          <p:nvPr/>
        </p:nvSpPr>
        <p:spPr>
          <a:xfrm>
            <a:off x="838200" y="1846273"/>
            <a:ext cx="9324975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Az összes aktív hálózati eszköz és alkalmazás azonosítása.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hálózati eszközök jogosultsági szintjeinek ellenőrzése.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Az operációs rendszerek verziószámának és frissítési állapotának ellenőrzése.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Gyenge vagy alapértelmezett jelszavak tesztelése SSH és FTP szolgáltatások esetében.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Nyilvánosan elérhető webes alkalmazás szoláltatások, telepítők vizsgálata.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Az adatátviteli protokollok és kriptográfiai beállítások, mint például TLS és MAC algoritmusok felülvizsgálata.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CF1A8F-FA02-88D8-5AE6-1F0A256D0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83846-1363-285A-A394-3510DFDD2D47}"/>
              </a:ext>
            </a:extLst>
          </p:cNvPr>
          <p:cNvSpPr txBox="1"/>
          <p:nvPr/>
        </p:nvSpPr>
        <p:spPr>
          <a:xfrm>
            <a:off x="3635827" y="602806"/>
            <a:ext cx="492034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hu-H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vizsgálat szempontjai</a:t>
            </a:r>
          </a:p>
        </p:txBody>
      </p:sp>
    </p:spTree>
    <p:extLst>
      <p:ext uri="{BB962C8B-B14F-4D97-AF65-F5344CB8AC3E}">
        <p14:creationId xmlns:p14="http://schemas.microsoft.com/office/powerpoint/2010/main" val="5453544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4/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EEB35-68BC-E3C2-E0A7-9A782EDE0132}"/>
              </a:ext>
            </a:extLst>
          </p:cNvPr>
          <p:cNvSpPr txBox="1"/>
          <p:nvPr/>
        </p:nvSpPr>
        <p:spPr>
          <a:xfrm>
            <a:off x="842944" y="2073651"/>
            <a:ext cx="7396181" cy="264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OpenVAS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NVT (Network </a:t>
            </a:r>
            <a:r>
              <a:rPr lang="hu-H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Vulnerability</a:t>
            </a: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Tests</a:t>
            </a: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): 133 452</a:t>
            </a:r>
          </a:p>
          <a:p>
            <a:pPr marL="800100" lvl="1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CVE (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Common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Vulnerabilities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Exposures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): 231 111</a:t>
            </a:r>
          </a:p>
          <a:p>
            <a:pPr lvl="1" algn="just">
              <a:lnSpc>
                <a:spcPct val="150000"/>
              </a:lnSpc>
            </a:pPr>
            <a:endParaRPr lang="en-GB" sz="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Nmap</a:t>
            </a: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hu-HU" sz="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Hydra</a:t>
            </a: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8F894A-7402-8BF3-7A41-B1618ACDF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pic>
        <p:nvPicPr>
          <p:cNvPr id="1026" name="Picture 2" descr="Greenbone Vulnerability Management (OpenVAS) - Adapters | Axonius">
            <a:extLst>
              <a:ext uri="{FF2B5EF4-FFF2-40B4-BE49-F238E27FC236}">
                <a16:creationId xmlns:a16="http://schemas.microsoft.com/office/drawing/2014/main" id="{E53938DE-6A3C-7E6F-ED06-F831A258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177" y="1961770"/>
            <a:ext cx="1667198" cy="16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and white dragon&#10;&#10;Description automatically generated">
            <a:extLst>
              <a:ext uri="{FF2B5EF4-FFF2-40B4-BE49-F238E27FC236}">
                <a16:creationId xmlns:a16="http://schemas.microsoft.com/office/drawing/2014/main" id="{0232FA1B-8467-4520-F313-6F5539756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90" y="3833511"/>
            <a:ext cx="1279165" cy="1279165"/>
          </a:xfrm>
          <a:prstGeom prst="rect">
            <a:avLst/>
          </a:prstGeom>
        </p:spPr>
      </p:pic>
      <p:pic>
        <p:nvPicPr>
          <p:cNvPr id="1028" name="Picture 4" descr="Nmap.org: /images/">
            <a:extLst>
              <a:ext uri="{FF2B5EF4-FFF2-40B4-BE49-F238E27FC236}">
                <a16:creationId xmlns:a16="http://schemas.microsoft.com/office/drawing/2014/main" id="{DA06C4C4-B124-64FE-AE60-CEDE9489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776" y="3956203"/>
            <a:ext cx="1943100" cy="1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F38BA-BFDC-124D-E099-CD6393E2973A}"/>
              </a:ext>
            </a:extLst>
          </p:cNvPr>
          <p:cNvSpPr txBox="1"/>
          <p:nvPr/>
        </p:nvSpPr>
        <p:spPr>
          <a:xfrm>
            <a:off x="3635827" y="602806"/>
            <a:ext cx="492034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hu-H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Felhasznált eszközök</a:t>
            </a:r>
          </a:p>
        </p:txBody>
      </p:sp>
    </p:spTree>
    <p:extLst>
      <p:ext uri="{BB962C8B-B14F-4D97-AF65-F5344CB8AC3E}">
        <p14:creationId xmlns:p14="http://schemas.microsoft.com/office/powerpoint/2010/main" val="27496765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5/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D2873-28B9-85E6-A4CB-CC6A526A253B}"/>
              </a:ext>
            </a:extLst>
          </p:cNvPr>
          <p:cNvSpPr txBox="1"/>
          <p:nvPr/>
        </p:nvSpPr>
        <p:spPr>
          <a:xfrm>
            <a:off x="838200" y="2021259"/>
            <a:ext cx="8648322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Operációs rendszer élettartamának 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ejárata                             (CVSS 10)</a:t>
            </a: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OpenSSH</a:t>
            </a: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távoli kódvégrehajtási (RCE) sebezhetőségek       (CVSS 9.8)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WordPress sebezhetőségek                                                      </a:t>
            </a:r>
            <a:r>
              <a:rPr lang="hu-H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(CVSS 9.8)</a:t>
            </a:r>
          </a:p>
          <a:p>
            <a:pPr marL="342900" lvl="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SSH szolgáltatás gyenge hitelesítési módszerei                      (CVSS 7.8)</a:t>
            </a:r>
          </a:p>
          <a:p>
            <a:pPr lvl="0" algn="just">
              <a:lnSpc>
                <a:spcPct val="150000"/>
              </a:lnSpc>
            </a:pPr>
            <a:endParaRPr lang="hu-HU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Samba 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ZeroLogon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sebezhetősége                                           (CVSS 10)</a:t>
            </a:r>
            <a:endParaRPr lang="hu-H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CDE13B-F0AF-0C1C-D0C5-42D99FCF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8431C-7F22-9640-F0AB-B8C0B4C05F5E}"/>
              </a:ext>
            </a:extLst>
          </p:cNvPr>
          <p:cNvSpPr txBox="1"/>
          <p:nvPr/>
        </p:nvSpPr>
        <p:spPr>
          <a:xfrm>
            <a:off x="3635827" y="602806"/>
            <a:ext cx="492034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Sérülékenységek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CAB55-0046-6B69-70C4-C34432CDCD62}"/>
              </a:ext>
            </a:extLst>
          </p:cNvPr>
          <p:cNvSpPr txBox="1"/>
          <p:nvPr/>
        </p:nvSpPr>
        <p:spPr>
          <a:xfrm>
            <a:off x="7236759" y="5513934"/>
            <a:ext cx="470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CVSS -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Vulnerability Scoring System</a:t>
            </a:r>
          </a:p>
        </p:txBody>
      </p:sp>
    </p:spTree>
    <p:extLst>
      <p:ext uri="{BB962C8B-B14F-4D97-AF65-F5344CB8AC3E}">
        <p14:creationId xmlns:p14="http://schemas.microsoft.com/office/powerpoint/2010/main" val="8089426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hu-HU" dirty="0"/>
              <a:t>6/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7E726-50DB-42E4-F89B-EC8F71EF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35" y="-1"/>
            <a:ext cx="11989130" cy="615315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B41B2-0E4C-C0DC-CC1D-2E0DDADF9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0917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A304-1FB6-3FA6-4BCB-D7EFA451F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950B-200F-DCDA-035F-7D6958FC5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41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3CB4-05ED-A27A-9819-D1264109C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9B546-2F92-022D-F585-3A888B75F5B2}"/>
              </a:ext>
            </a:extLst>
          </p:cNvPr>
          <p:cNvSpPr txBox="1"/>
          <p:nvPr/>
        </p:nvSpPr>
        <p:spPr>
          <a:xfrm>
            <a:off x="3635827" y="602806"/>
            <a:ext cx="492034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Akcióterv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7CA9D-035A-CA00-454A-4813E807F410}"/>
              </a:ext>
            </a:extLst>
          </p:cNvPr>
          <p:cNvSpPr txBox="1"/>
          <p:nvPr/>
        </p:nvSpPr>
        <p:spPr>
          <a:xfrm>
            <a:off x="838200" y="1652830"/>
            <a:ext cx="988695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Azonnali beavatkozások: A legmagasabb kockázati szintű sérülékenységek sürgős kezelése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Folyamatos monitorozás és adatkezelés: Az "LLK-BAP-2023"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policyben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foglaltak megvalósítása, biztonsági incidensek hosszú távú követése és elemzése.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Sebezhetőségvizsgálatok gyakoriságának növelése: A jelenlegi kéthavi egy alkalomról heti szintű vizsgálatra való áttérés a "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Kiberbiztonsági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Felülvizsgálati és Monitoring Policy" előírásainak megfelelően.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Közép- és hosszú távú intézkedések: A biztonsági infrastruktúra és protokollok folyamatos fejlesztése, a munkatársak biztonsági tudatosságának növelése.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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Felelősség és határidők meghatározása: A feladatokért felelős személyek, határidők és szükséges erőforrások meghatározása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7EC5486-4D55-8E21-1D62-00EB36BF1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</p:spPr>
        <p:txBody>
          <a:bodyPr/>
          <a:lstStyle/>
          <a:p>
            <a:r>
              <a:rPr lang="hu-HU" dirty="0"/>
              <a:t>2023.12.01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FEEE1B3-2D01-264A-8EF6-6D2CD985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</p:spPr>
        <p:txBody>
          <a:bodyPr/>
          <a:lstStyle/>
          <a:p>
            <a:pPr algn="ctr"/>
            <a:r>
              <a:rPr lang="hu-HU" dirty="0"/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384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529</Words>
  <Application>Microsoft Office PowerPoint</Application>
  <PresentationFormat>Szélesvásznú</PresentationFormat>
  <Paragraphs>92</Paragraphs>
  <Slides>11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11</vt:i4>
      </vt:variant>
    </vt:vector>
  </HeadingPairs>
  <TitlesOfParts>
    <vt:vector size="23" baseType="lpstr">
      <vt:lpstr>Arial</vt:lpstr>
      <vt:lpstr>Calibri</vt:lpstr>
      <vt:lpstr>Google Sans</vt:lpstr>
      <vt:lpstr>Open Sans</vt:lpstr>
      <vt:lpstr>Open Sans Light</vt:lpstr>
      <vt:lpstr>Söhne</vt:lpstr>
      <vt:lpstr>Times New Roman</vt:lpstr>
      <vt:lpstr>Wingdings 2</vt:lpstr>
      <vt:lpstr>2_Office Theme</vt:lpstr>
      <vt:lpstr>3_Office Theme</vt:lpstr>
      <vt:lpstr>4_Office Theme</vt:lpstr>
      <vt:lpstr>5_Office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Dávid</cp:lastModifiedBy>
  <cp:revision>137</cp:revision>
  <cp:lastPrinted>2019-02-21T16:25:53Z</cp:lastPrinted>
  <dcterms:created xsi:type="dcterms:W3CDTF">2019-01-21T14:36:44Z</dcterms:created>
  <dcterms:modified xsi:type="dcterms:W3CDTF">2023-12-22T02:37:10Z</dcterms:modified>
</cp:coreProperties>
</file>