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487" autoAdjust="0"/>
  </p:normalViewPr>
  <p:slideViewPr>
    <p:cSldViewPr snapToGrid="0" snapToObjects="1">
      <p:cViewPr>
        <p:scale>
          <a:sx n="100" d="100"/>
          <a:sy n="100" d="100"/>
        </p:scale>
        <p:origin x="10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8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04871-BEB0-C5F3-96A2-906F3972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559"/>
            <a:ext cx="10515600" cy="210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E5494-9A06-D1EA-1E2F-37A043229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2066921-C192-8B94-B6D0-B3F81DB16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EE4F0DB-1B48-82F5-EDD5-81DB0169E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4423B7-0E2D-20D3-0003-03D1E3CBC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23719-D837-1285-B2D3-D0D2D30D1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FE07FDE-BCA7-025A-E540-BD5233E8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EFBAFA1-57A7-B468-B7F2-732F8039A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42AF15-B6A8-DE29-F025-076A613EF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15D03-C3A7-7BD6-6553-DAC948C73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C308091-EB37-EEC0-40E1-0171EB790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01516F-A627-92FE-7255-8B9D49163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D34AD7-1F0B-19EF-CF29-66785914B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1051D-6649-BA43-94EC-8D2BD75F0F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922364-62AD-C996-37EF-62706D6C1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27BA89-E805-1D71-D316-C2C53C031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2A72AE-545E-53AF-D160-9329116B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C7DFC-CB24-416B-585E-9694F4B7E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ACA9E52-8AA9-2042-754A-F4013F6B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576D05-76DE-8BD6-BB68-75296D9E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B87C75-B353-F5BD-D434-F34C6B81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054E2-F34D-DA9A-963B-8782133A3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667"/>
            <a:ext cx="12192000" cy="658333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237ACE-C879-CD7F-7749-DC209175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0766" y="6356350"/>
            <a:ext cx="1159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586954-B55D-7ACF-C361-23B74CB79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83A017-8028-5902-2ECB-4C202F2BE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250" y="6356350"/>
            <a:ext cx="104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07E86-CEE9-5BA3-C7C0-3769F3FF2E3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F7A73-FFB2-5B2A-CDEB-E0083E9CEF8D}"/>
              </a:ext>
            </a:extLst>
          </p:cNvPr>
          <p:cNvSpPr txBox="1"/>
          <p:nvPr/>
        </p:nvSpPr>
        <p:spPr>
          <a:xfrm>
            <a:off x="1286253" y="4982856"/>
            <a:ext cx="4447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Készítette:  Albert Dávid</a:t>
            </a:r>
          </a:p>
          <a:p>
            <a:r>
              <a:rPr lang="hu-HU" sz="2000" dirty="0">
                <a:latin typeface="Times New Roman" panose="02020603050405020304" pitchFamily="18" charset="0"/>
                <a:cs typeface="Arial" panose="020B0604020202020204" pitchFamily="34" charset="0"/>
              </a:rPr>
              <a:t>Konzulens: Prof. Dr. </a:t>
            </a:r>
            <a:r>
              <a:rPr lang="hu-HU" sz="2000" dirty="0" err="1">
                <a:latin typeface="Times New Roman" panose="02020603050405020304" pitchFamily="18" charset="0"/>
                <a:cs typeface="Arial" panose="020B0604020202020204" pitchFamily="34" charset="0"/>
              </a:rPr>
              <a:t>Kozlovszky</a:t>
            </a:r>
            <a:r>
              <a:rPr lang="hu-HU" sz="2000" dirty="0">
                <a:latin typeface="Times New Roman" panose="02020603050405020304" pitchFamily="18" charset="0"/>
                <a:cs typeface="Arial" panose="020B0604020202020204" pitchFamily="34" charset="0"/>
              </a:rPr>
              <a:t> Miklós</a:t>
            </a:r>
            <a:endParaRPr lang="en-GB" sz="20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9D730D9-13F5-D1AE-C3F5-B98AD2E26FCE}"/>
              </a:ext>
            </a:extLst>
          </p:cNvPr>
          <p:cNvSpPr txBox="1"/>
          <p:nvPr/>
        </p:nvSpPr>
        <p:spPr>
          <a:xfrm>
            <a:off x="1863694" y="3013501"/>
            <a:ext cx="84646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UUV fejlesztés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9576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57EC05-8AFD-8A9E-7A39-96B822FF8FA3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C355A2-67F6-E075-2649-4989560C4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791C8C-5F8C-5F15-A57A-DB5FDA6343C4}"/>
              </a:ext>
            </a:extLst>
          </p:cNvPr>
          <p:cNvSpPr txBox="1"/>
          <p:nvPr/>
        </p:nvSpPr>
        <p:spPr>
          <a:xfrm>
            <a:off x="426974" y="1457325"/>
            <a:ext cx="3552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Dolgozat célja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6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E584D6-29C7-CD83-6BDE-0AD8E7A66A1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F9F41D0-E7E5-39A4-1E02-E32BEE13B3A4}"/>
              </a:ext>
            </a:extLst>
          </p:cNvPr>
          <p:cNvSpPr txBox="1"/>
          <p:nvPr/>
        </p:nvSpPr>
        <p:spPr>
          <a:xfrm>
            <a:off x="426974" y="1457325"/>
            <a:ext cx="3552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alapok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AE14B5-F8B5-5CBA-AD19-6CF9229D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Kép 9" descr="A képen illusztráció látható&#10;&#10;Automatikusan generált leírás közepes megbízhatósággal">
            <a:extLst>
              <a:ext uri="{FF2B5EF4-FFF2-40B4-BE49-F238E27FC236}">
                <a16:creationId xmlns:a16="http://schemas.microsoft.com/office/drawing/2014/main" id="{2F7DD1FE-30FE-2E7D-B941-BDCF46CB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68" y="2326766"/>
            <a:ext cx="6406183" cy="267385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69AE30D8-7E58-C251-623D-318DFCA131A1}"/>
              </a:ext>
            </a:extLst>
          </p:cNvPr>
          <p:cNvSpPr txBox="1"/>
          <p:nvPr/>
        </p:nvSpPr>
        <p:spPr>
          <a:xfrm>
            <a:off x="426974" y="2326766"/>
            <a:ext cx="60960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Arkhimédész törvénye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Sós víz, édes víz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Gravitációs középpont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Felhajtóerő középpontja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Metacentrum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0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4267-DDF1-DE3C-29A5-4D3DD79C74C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0FB9-240E-3DFE-F12C-94281E57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8A96E9-ED7A-1A0C-564D-C7470134B4DB}"/>
              </a:ext>
            </a:extLst>
          </p:cNvPr>
          <p:cNvSpPr txBox="1"/>
          <p:nvPr/>
        </p:nvSpPr>
        <p:spPr>
          <a:xfrm>
            <a:off x="426974" y="1457325"/>
            <a:ext cx="3552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Fizikai alapok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364F965-7CDC-4BB9-31C9-4D2AD2DB314C}"/>
              </a:ext>
            </a:extLst>
          </p:cNvPr>
          <p:cNvSpPr txBox="1"/>
          <p:nvPr/>
        </p:nvSpPr>
        <p:spPr>
          <a:xfrm>
            <a:off x="426974" y="2326766"/>
            <a:ext cx="60960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Hidrodinamikai ellenállás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Súrlódási ellenállás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Formaellenállás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Kép 8" descr="A képen illusztráció látható&#10;&#10;Automatikusan generált leírás közepes megbízhatósággal">
            <a:extLst>
              <a:ext uri="{FF2B5EF4-FFF2-40B4-BE49-F238E27FC236}">
                <a16:creationId xmlns:a16="http://schemas.microsoft.com/office/drawing/2014/main" id="{2BE2160F-6B44-910E-E436-400AFBD8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68" y="2326766"/>
            <a:ext cx="6406183" cy="26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4267-DDF1-DE3C-29A5-4D3DD79C74C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0FB9-240E-3DFE-F12C-94281E57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195CE5-F0BA-275B-F7AB-FF39C0CB87B2}"/>
              </a:ext>
            </a:extLst>
          </p:cNvPr>
          <p:cNvSpPr txBox="1"/>
          <p:nvPr/>
        </p:nvSpPr>
        <p:spPr>
          <a:xfrm>
            <a:off x="426974" y="1457325"/>
            <a:ext cx="3552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Szimulátorok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D564BAC-A01C-D418-3982-6FE6DAD37AC2}"/>
              </a:ext>
            </a:extLst>
          </p:cNvPr>
          <p:cNvSpPr/>
          <p:nvPr/>
        </p:nvSpPr>
        <p:spPr>
          <a:xfrm>
            <a:off x="426974" y="2450286"/>
            <a:ext cx="3552825" cy="34671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14CB3FA-4D07-D7EE-C4BA-29056DA04EE1}"/>
              </a:ext>
            </a:extLst>
          </p:cNvPr>
          <p:cNvSpPr/>
          <p:nvPr/>
        </p:nvSpPr>
        <p:spPr>
          <a:xfrm>
            <a:off x="4394962" y="2450286"/>
            <a:ext cx="3552825" cy="34671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8165722-E5C1-001A-0E79-4D6FB7C41243}"/>
              </a:ext>
            </a:extLst>
          </p:cNvPr>
          <p:cNvSpPr/>
          <p:nvPr/>
        </p:nvSpPr>
        <p:spPr>
          <a:xfrm>
            <a:off x="8362950" y="2438400"/>
            <a:ext cx="3552825" cy="34671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365A7F-6821-D780-E6B3-67CABCCBEF43}"/>
              </a:ext>
            </a:extLst>
          </p:cNvPr>
          <p:cNvSpPr txBox="1"/>
          <p:nvPr/>
        </p:nvSpPr>
        <p:spPr>
          <a:xfrm>
            <a:off x="4942236" y="2592258"/>
            <a:ext cx="245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EDE470A-EA3E-1D1C-62D1-226A905C84C8}"/>
              </a:ext>
            </a:extLst>
          </p:cNvPr>
          <p:cNvSpPr txBox="1"/>
          <p:nvPr/>
        </p:nvSpPr>
        <p:spPr>
          <a:xfrm>
            <a:off x="9240233" y="2592258"/>
            <a:ext cx="179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20D30E-167E-2C9C-B054-BD1154483AB4}"/>
              </a:ext>
            </a:extLst>
          </p:cNvPr>
          <p:cNvSpPr txBox="1"/>
          <p:nvPr/>
        </p:nvSpPr>
        <p:spPr>
          <a:xfrm>
            <a:off x="1285701" y="2592258"/>
            <a:ext cx="183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8C30-865D-82A9-2EFE-585A5253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4267-DDF1-DE3C-29A5-4D3DD79C74C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0FB9-240E-3DFE-F12C-94281E57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4267-DDF1-DE3C-29A5-4D3DD79C74C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0FB9-240E-3DFE-F12C-94281E57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4653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68C08E06-0E0F-8763-978B-1AED166F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9199"/>
              </p:ext>
            </p:extLst>
          </p:nvPr>
        </p:nvGraphicFramePr>
        <p:xfrm>
          <a:off x="3514725" y="51535"/>
          <a:ext cx="8677275" cy="6754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163">
                  <a:extLst>
                    <a:ext uri="{9D8B030D-6E8A-4147-A177-3AD203B41FA5}">
                      <a16:colId xmlns:a16="http://schemas.microsoft.com/office/drawing/2014/main" val="1895496101"/>
                    </a:ext>
                  </a:extLst>
                </a:gridCol>
                <a:gridCol w="1491553">
                  <a:extLst>
                    <a:ext uri="{9D8B030D-6E8A-4147-A177-3AD203B41FA5}">
                      <a16:colId xmlns:a16="http://schemas.microsoft.com/office/drawing/2014/main" val="576978184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445038614"/>
                    </a:ext>
                  </a:extLst>
                </a:gridCol>
                <a:gridCol w="1510315">
                  <a:extLst>
                    <a:ext uri="{9D8B030D-6E8A-4147-A177-3AD203B41FA5}">
                      <a16:colId xmlns:a16="http://schemas.microsoft.com/office/drawing/2014/main" val="531813043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3110690570"/>
                    </a:ext>
                  </a:extLst>
                </a:gridCol>
              </a:tblGrid>
              <a:tr h="5278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hu-HU" sz="1600" baseline="-25000" dirty="0">
                          <a:effectLst/>
                        </a:rPr>
                        <a:t>Szimulátorok</a:t>
                      </a:r>
                      <a:endParaRPr lang="en-GB" sz="16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600" baseline="30000" dirty="0">
                          <a:effectLst/>
                        </a:rPr>
                        <a:t>Szempontok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400" dirty="0" err="1">
                          <a:effectLst/>
                        </a:rPr>
                        <a:t>UWSim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400" dirty="0" err="1">
                          <a:effectLst/>
                        </a:rPr>
                        <a:t>HoloOcean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400" dirty="0">
                          <a:effectLst/>
                        </a:rPr>
                        <a:t>UUV Simulator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400" dirty="0">
                          <a:effectLst/>
                        </a:rPr>
                        <a:t>Matlab </a:t>
                      </a:r>
                      <a:r>
                        <a:rPr lang="hu-HU" sz="1400" dirty="0" err="1">
                          <a:effectLst/>
                        </a:rPr>
                        <a:t>Simulink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06167539"/>
                  </a:ext>
                </a:extLst>
              </a:tr>
              <a:tr h="3660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Grafikai motor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OpenGL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Unreal Engine 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Gazebo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Választható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(UE vagy alap)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2069884658"/>
                  </a:ext>
                </a:extLst>
              </a:tr>
              <a:tr h="6322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Vizuális valósághűség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Alacsony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Magas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Magas / alacsony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(választás szerint)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2227327825"/>
                  </a:ext>
                </a:extLst>
              </a:tr>
              <a:tr h="5021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Fizikai motor / kiegészítők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Open Dynamics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HoloDeck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Gazebo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Simscape</a:t>
                      </a:r>
                      <a:r>
                        <a:rPr lang="hu-HU" sz="1200" dirty="0">
                          <a:effectLst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Aerospace</a:t>
                      </a:r>
                      <a:r>
                        <a:rPr lang="hu-HU" sz="1200" dirty="0">
                          <a:effectLst/>
                        </a:rPr>
                        <a:t> Multibody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386205982"/>
                  </a:ext>
                </a:extLst>
              </a:tr>
              <a:tr h="3209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ROS kompatibilis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Korlátozott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4289974797"/>
                  </a:ext>
                </a:extLst>
              </a:tr>
              <a:tr h="470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ROS verzió kompatibilitás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…, Kinetic, Melodic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RosBridge</a:t>
                      </a:r>
                      <a:r>
                        <a:rPr lang="hu-HU" sz="1200" dirty="0">
                          <a:effectLst/>
                        </a:rPr>
                        <a:t>,</a:t>
                      </a: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 err="1">
                          <a:effectLst/>
                        </a:rPr>
                        <a:t>ROSIntegration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Kinetic, Melodic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ROS bridge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(,ROSIntegration)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4150223242"/>
                  </a:ext>
                </a:extLst>
              </a:tr>
              <a:tr h="3789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Szenzor szimuláció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Alap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Fejlett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Fejlett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Nagyon fejlett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1147874659"/>
                  </a:ext>
                </a:extLst>
              </a:tr>
              <a:tr h="3988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 err="1">
                          <a:effectLst/>
                        </a:rPr>
                        <a:t>Aktuátor</a:t>
                      </a:r>
                      <a:r>
                        <a:rPr lang="hu-HU" sz="1300" b="0" dirty="0">
                          <a:effectLst/>
                        </a:rPr>
                        <a:t> modellezés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Alap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Alap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Alap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Részletes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994117971"/>
                  </a:ext>
                </a:extLst>
              </a:tr>
              <a:tr h="2927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Nyílt forráskódú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Igen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Nem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2968056439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Testreszabhatóság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Magas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Magas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Magas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Korlátozott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674981912"/>
                  </a:ext>
                </a:extLst>
              </a:tr>
              <a:tr h="470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Utolsó frissítés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2015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Jelenleg is fejlesztés alatt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2019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Jelenleg is fejlesztés alatt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800312277"/>
                  </a:ext>
                </a:extLst>
              </a:tr>
              <a:tr h="3096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Felhasználói felület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Alap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Felhasználóbarát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Felhasználóbarát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Összetett, de átfogó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89198809"/>
                  </a:ext>
                </a:extLst>
              </a:tr>
              <a:tr h="272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Dokumentáció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Hiányos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Közepes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Jó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Nagyon jó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35829367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Közösségi támogatás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Inaktív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Inaktív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Inaktív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Aktív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589321643"/>
                  </a:ext>
                </a:extLst>
              </a:tr>
              <a:tr h="269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Erőforrás igény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Alacsony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Magas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Magas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594915830"/>
                  </a:ext>
                </a:extLst>
              </a:tr>
              <a:tr h="3866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Telepítés nehézsége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Magas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Közepes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Közepes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Magas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1933762753"/>
                  </a:ext>
                </a:extLst>
              </a:tr>
              <a:tr h="4850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hu-HU" sz="1300" b="0" dirty="0">
                          <a:effectLst/>
                        </a:rPr>
                        <a:t>Szükséges programozási nyelvek</a:t>
                      </a:r>
                      <a:endParaRPr lang="en-GB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C++, Python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C++, Python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>
                          <a:effectLst/>
                        </a:rPr>
                        <a:t>C++, Python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hu-HU" sz="1200" dirty="0">
                          <a:effectLst/>
                        </a:rPr>
                        <a:t>Matlab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35" marR="35935" marT="0" marB="0" anchor="ctr"/>
                </a:tc>
                <a:extLst>
                  <a:ext uri="{0D108BD9-81ED-4DB2-BD59-A6C34878D82A}">
                    <a16:rowId xmlns:a16="http://schemas.microsoft.com/office/drawing/2014/main" val="34336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72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8C30-865D-82A9-2EFE-585A5253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4267-DDF1-DE3C-29A5-4D3DD79C74CD}"/>
              </a:ext>
            </a:extLst>
          </p:cNvPr>
          <p:cNvSpPr txBox="1">
            <a:spLocks/>
          </p:cNvSpPr>
          <p:nvPr/>
        </p:nvSpPr>
        <p:spPr>
          <a:xfrm>
            <a:off x="426974" y="6356350"/>
            <a:ext cx="1962150" cy="268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UUV fejlesztés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0FB9-240E-3DFE-F12C-94281E57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042" y="6356350"/>
            <a:ext cx="1040984" cy="268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4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B96D-A34A-A0FF-E954-D12CB960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349"/>
            <a:ext cx="10515600" cy="1135301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Köszön</a:t>
            </a:r>
            <a:r>
              <a:rPr lang="hu-HU" sz="4800" dirty="0" err="1"/>
              <a:t>öm</a:t>
            </a:r>
            <a:r>
              <a:rPr lang="en-US" sz="4800" dirty="0"/>
              <a:t> a </a:t>
            </a:r>
            <a:r>
              <a:rPr lang="en-US" sz="4800" dirty="0" err="1"/>
              <a:t>figyelmet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25123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230</Words>
  <Application>Microsoft Office PowerPoint</Application>
  <PresentationFormat>Szélesvásznú</PresentationFormat>
  <Paragraphs>126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Times New Roman</vt:lpstr>
      <vt:lpstr>Wingdings</vt:lpstr>
      <vt:lpstr>2_Office Theme</vt:lpstr>
      <vt:lpstr>3_Office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Dávid</cp:lastModifiedBy>
  <cp:revision>112</cp:revision>
  <cp:lastPrinted>2019-02-21T16:25:53Z</cp:lastPrinted>
  <dcterms:created xsi:type="dcterms:W3CDTF">2019-01-21T14:36:44Z</dcterms:created>
  <dcterms:modified xsi:type="dcterms:W3CDTF">2023-12-22T03:15:45Z</dcterms:modified>
</cp:coreProperties>
</file>