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9" r:id="rId4"/>
    <p:sldId id="261" r:id="rId5"/>
    <p:sldId id="263" r:id="rId6"/>
    <p:sldId id="265" r:id="rId7"/>
    <p:sldId id="262" r:id="rId8"/>
    <p:sldId id="266" r:id="rId9"/>
    <p:sldId id="267" r:id="rId10"/>
    <p:sldId id="268" r:id="rId11"/>
    <p:sldId id="264" r:id="rId12"/>
    <p:sldId id="258" r:id="rId1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10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C24E91-DB2B-A3A7-91FC-35B9F7A2BCFA}" v="895" dt="2022-12-02T17:58:22.987"/>
    <p1510:client id="{C4775D56-4F94-4BCD-9CE7-01F35ECAADDF}" v="1318" dt="2022-12-02T23:55:41.1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02.12.2022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175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02.12.2022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450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02.12.2022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0386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02.12.2022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175743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02.12.2022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738008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02.12.2022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3412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02.12.2022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303625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02.12.2022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1808292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02.12.2022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479729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02.12.2022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0839136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02.12.2022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553044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02.12.2022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73800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02.12.2022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4906009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02.12.2022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4508176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02.12.2022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038666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02.12.2022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3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02.12.2022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303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02.12.2022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180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02.12.2022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479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02.12.2022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083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02.12.2022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553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02.12.2022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490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AA868-8872-43E4-8C98-D34DABD1FD38}" type="datetimeFigureOut">
              <a:rPr lang="pl-PL" smtClean="0"/>
              <a:t>02.12.2022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663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AA868-8872-43E4-8C98-D34DABD1FD38}" type="datetimeFigureOut">
              <a:rPr lang="pl-PL" smtClean="0"/>
              <a:t>02.12.2022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663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DE2157A-880E-2476-82EE-00CBEA773750}"/>
              </a:ext>
            </a:extLst>
          </p:cNvPr>
          <p:cNvSpPr/>
          <p:nvPr/>
        </p:nvSpPr>
        <p:spPr>
          <a:xfrm>
            <a:off x="-904" y="2189921"/>
            <a:ext cx="12191999" cy="2479963"/>
          </a:xfrm>
          <a:prstGeom prst="rect">
            <a:avLst/>
          </a:prstGeom>
          <a:solidFill>
            <a:srgbClr val="8217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>
                <a:latin typeface="Verdana"/>
                <a:ea typeface="Verdana"/>
              </a:rPr>
              <a:t>ITERACJA A REKURENCJA</a:t>
            </a:r>
            <a:endParaRPr lang="en-US" sz="5000">
              <a:latin typeface="Verdana"/>
              <a:ea typeface="Verdana"/>
              <a:cs typeface="Calibri"/>
            </a:endParaRP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1B2BAFD0-BF8E-5E62-ACED-BB5C92E91081}"/>
              </a:ext>
            </a:extLst>
          </p:cNvPr>
          <p:cNvSpPr txBox="1"/>
          <p:nvPr/>
        </p:nvSpPr>
        <p:spPr>
          <a:xfrm>
            <a:off x="4236995" y="5795317"/>
            <a:ext cx="3711144" cy="86177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rgbClr val="822146"/>
                </a:solidFill>
                <a:latin typeface="Verdana"/>
                <a:ea typeface="Verdana"/>
              </a:rPr>
              <a:t>ARKADIUSZ ADAMCZYK</a:t>
            </a:r>
          </a:p>
          <a:p>
            <a:pPr algn="ctr"/>
            <a:r>
              <a:rPr lang="en-US" noProof="1">
                <a:solidFill>
                  <a:srgbClr val="822146"/>
                </a:solidFill>
                <a:latin typeface="Verdana"/>
                <a:ea typeface="Verdana"/>
              </a:rPr>
              <a:t>PAWEŁ CZAPCZYŃSKI</a:t>
            </a:r>
          </a:p>
          <a:p>
            <a:pPr algn="ctr"/>
            <a:r>
              <a:rPr lang="en-US" sz="1400" b="1" i="1" noProof="1">
                <a:solidFill>
                  <a:srgbClr val="822146"/>
                </a:solidFill>
                <a:latin typeface="Verdana"/>
                <a:ea typeface="Verdana"/>
              </a:rPr>
              <a:t>UTH RADOM</a:t>
            </a:r>
            <a:endParaRPr lang="en-US" sz="1400" b="1" i="1" noProof="1"/>
          </a:p>
        </p:txBody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C38096BC-719D-4044-BA3B-EEC1D3AEAB8E}"/>
              </a:ext>
            </a:extLst>
          </p:cNvPr>
          <p:cNvSpPr/>
          <p:nvPr/>
        </p:nvSpPr>
        <p:spPr>
          <a:xfrm rot="16200000">
            <a:off x="11275080" y="5944229"/>
            <a:ext cx="913140" cy="913140"/>
          </a:xfrm>
          <a:prstGeom prst="rtTriangle">
            <a:avLst/>
          </a:prstGeom>
          <a:solidFill>
            <a:srgbClr val="8221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79716F-62A3-C645-D6A0-1D8530A1A9BE}"/>
              </a:ext>
            </a:extLst>
          </p:cNvPr>
          <p:cNvSpPr/>
          <p:nvPr/>
        </p:nvSpPr>
        <p:spPr>
          <a:xfrm>
            <a:off x="2519" y="-630"/>
            <a:ext cx="12185701" cy="913140"/>
          </a:xfrm>
          <a:prstGeom prst="rect">
            <a:avLst/>
          </a:prstGeom>
          <a:solidFill>
            <a:srgbClr val="8221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500">
                <a:latin typeface="Verdana"/>
                <a:ea typeface="Verdana"/>
              </a:rPr>
              <a:t>PODSUMOWANIE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99ED537-37ED-BF18-A723-1AC8B9EF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0230" y="6403387"/>
            <a:ext cx="2743200" cy="365125"/>
          </a:xfrm>
        </p:spPr>
        <p:txBody>
          <a:bodyPr/>
          <a:lstStyle/>
          <a:p>
            <a:r>
              <a:rPr lang="pl-PL" sz="1500">
                <a:solidFill>
                  <a:schemeClr val="bg1"/>
                </a:solidFill>
                <a:latin typeface="Verdana"/>
                <a:ea typeface="Verdana"/>
              </a:rPr>
              <a:t>8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339A1864-C7DD-BE52-F0E4-CF92FC60099F}"/>
              </a:ext>
            </a:extLst>
          </p:cNvPr>
          <p:cNvSpPr txBox="1"/>
          <p:nvPr/>
        </p:nvSpPr>
        <p:spPr>
          <a:xfrm>
            <a:off x="1861286" y="2831959"/>
            <a:ext cx="854939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l-PL">
                <a:solidFill>
                  <a:srgbClr val="9C103A"/>
                </a:solidFill>
                <a:latin typeface="Verdana"/>
                <a:ea typeface="+mn-lt"/>
                <a:cs typeface="+mn-lt"/>
              </a:rPr>
              <a:t>Funkcja rekurencyjna jest łatwiejsza do napisania, ale nie zachowuje się dobrze w porównaniu do iteracji, podczas gdy iteracja jest trudniejsza do napisania, ale jej wydajność jest o wiele lepsza w porównaniu z rekurencją.</a:t>
            </a:r>
          </a:p>
        </p:txBody>
      </p:sp>
    </p:spTree>
    <p:extLst>
      <p:ext uri="{BB962C8B-B14F-4D97-AF65-F5344CB8AC3E}">
        <p14:creationId xmlns:p14="http://schemas.microsoft.com/office/powerpoint/2010/main" val="2312972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1B2BAFD0-BF8E-5E62-ACED-BB5C92E91081}"/>
              </a:ext>
            </a:extLst>
          </p:cNvPr>
          <p:cNvSpPr txBox="1"/>
          <p:nvPr/>
        </p:nvSpPr>
        <p:spPr>
          <a:xfrm>
            <a:off x="4236995" y="5795317"/>
            <a:ext cx="3711144" cy="86177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rgbClr val="822146"/>
                </a:solidFill>
                <a:latin typeface="Verdana"/>
                <a:ea typeface="Verdana"/>
              </a:rPr>
              <a:t>ARKADIUSZ ADAMCZYK</a:t>
            </a:r>
          </a:p>
          <a:p>
            <a:pPr algn="ctr"/>
            <a:r>
              <a:rPr lang="en-US" noProof="1">
                <a:solidFill>
                  <a:srgbClr val="822146"/>
                </a:solidFill>
                <a:latin typeface="Verdana"/>
                <a:ea typeface="Verdana"/>
              </a:rPr>
              <a:t>PAWEŁ CZAPCZYŃSKI</a:t>
            </a:r>
          </a:p>
          <a:p>
            <a:pPr algn="ctr"/>
            <a:r>
              <a:rPr lang="en-US" sz="1400" b="1" i="1" noProof="1">
                <a:solidFill>
                  <a:srgbClr val="822146"/>
                </a:solidFill>
                <a:latin typeface="Verdana"/>
                <a:ea typeface="Verdana"/>
              </a:rPr>
              <a:t>UTH RADOM</a:t>
            </a:r>
            <a:endParaRPr lang="en-US" sz="1400" b="1" i="1" noProof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6C1BC4-0AEA-0538-DEC4-F5F277CA0341}"/>
              </a:ext>
            </a:extLst>
          </p:cNvPr>
          <p:cNvSpPr/>
          <p:nvPr/>
        </p:nvSpPr>
        <p:spPr>
          <a:xfrm>
            <a:off x="-904" y="2189921"/>
            <a:ext cx="12191999" cy="2479963"/>
          </a:xfrm>
          <a:prstGeom prst="rect">
            <a:avLst/>
          </a:prstGeom>
          <a:solidFill>
            <a:srgbClr val="8217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5000">
                <a:latin typeface="Verdana"/>
                <a:ea typeface="Verdana"/>
              </a:rPr>
              <a:t>DZIĘKUJEMY ZA UWAGĘ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C38096BC-719D-4044-BA3B-EEC1D3AEAB8E}"/>
              </a:ext>
            </a:extLst>
          </p:cNvPr>
          <p:cNvSpPr/>
          <p:nvPr/>
        </p:nvSpPr>
        <p:spPr>
          <a:xfrm rot="16200000">
            <a:off x="11275080" y="5944229"/>
            <a:ext cx="913140" cy="913140"/>
          </a:xfrm>
          <a:prstGeom prst="rtTriangle">
            <a:avLst/>
          </a:prstGeom>
          <a:solidFill>
            <a:srgbClr val="8221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79716F-62A3-C645-D6A0-1D8530A1A9BE}"/>
              </a:ext>
            </a:extLst>
          </p:cNvPr>
          <p:cNvSpPr/>
          <p:nvPr/>
        </p:nvSpPr>
        <p:spPr>
          <a:xfrm>
            <a:off x="2519" y="-630"/>
            <a:ext cx="12185701" cy="913140"/>
          </a:xfrm>
          <a:prstGeom prst="rect">
            <a:avLst/>
          </a:prstGeom>
          <a:solidFill>
            <a:srgbClr val="8221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500">
                <a:latin typeface="Verdana"/>
                <a:ea typeface="Verdana"/>
              </a:rPr>
              <a:t>ITERACJA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99ED537-37ED-BF18-A723-1AC8B9EF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0230" y="6403387"/>
            <a:ext cx="2743200" cy="365125"/>
          </a:xfrm>
        </p:spPr>
        <p:txBody>
          <a:bodyPr/>
          <a:lstStyle/>
          <a:p>
            <a:fld id="{C77C6C3F-668B-4AF5-BFA9-0F657EB068D6}" type="slidenum">
              <a:rPr lang="pl-PL" sz="1500" dirty="0" smtClean="0">
                <a:solidFill>
                  <a:schemeClr val="bg1"/>
                </a:solidFill>
                <a:latin typeface="Verdana"/>
                <a:ea typeface="Verdana"/>
              </a:rPr>
              <a:t>2</a:t>
            </a:fld>
            <a:endParaRPr lang="pl-PL" sz="1500">
              <a:solidFill>
                <a:schemeClr val="bg1"/>
              </a:solidFill>
              <a:latin typeface="Verdana"/>
              <a:ea typeface="Verdana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73707D29-8637-328E-63F7-847804A99638}"/>
              </a:ext>
            </a:extLst>
          </p:cNvPr>
          <p:cNvSpPr txBox="1"/>
          <p:nvPr/>
        </p:nvSpPr>
        <p:spPr>
          <a:xfrm>
            <a:off x="1818154" y="2831959"/>
            <a:ext cx="854939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pl-PL">
                <a:solidFill>
                  <a:srgbClr val="9C103A"/>
                </a:solidFill>
                <a:latin typeface="Verdana"/>
                <a:ea typeface="Verdana"/>
                <a:cs typeface="Calibri"/>
              </a:rPr>
              <a:t>Iteracja - </a:t>
            </a:r>
            <a:r>
              <a:rPr lang="pl-PL">
                <a:solidFill>
                  <a:srgbClr val="9C103A"/>
                </a:solidFill>
                <a:latin typeface="Verdana"/>
                <a:ea typeface="+mn-lt"/>
                <a:cs typeface="+mn-lt"/>
              </a:rPr>
              <a:t>czynność powtarzania tej samej operacji w pętli z góry określoną liczbę razy lub aż do spełnienia określonego warunku. Mianem iteracji określa się także operacje wykonywane wewnątrz takiej pętli.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99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C38096BC-719D-4044-BA3B-EEC1D3AEAB8E}"/>
              </a:ext>
            </a:extLst>
          </p:cNvPr>
          <p:cNvSpPr/>
          <p:nvPr/>
        </p:nvSpPr>
        <p:spPr>
          <a:xfrm rot="16200000">
            <a:off x="11275080" y="5944229"/>
            <a:ext cx="913140" cy="913140"/>
          </a:xfrm>
          <a:prstGeom prst="rtTriangle">
            <a:avLst/>
          </a:prstGeom>
          <a:solidFill>
            <a:srgbClr val="8221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79716F-62A3-C645-D6A0-1D8530A1A9BE}"/>
              </a:ext>
            </a:extLst>
          </p:cNvPr>
          <p:cNvSpPr/>
          <p:nvPr/>
        </p:nvSpPr>
        <p:spPr>
          <a:xfrm>
            <a:off x="2519" y="-630"/>
            <a:ext cx="12185701" cy="913140"/>
          </a:xfrm>
          <a:prstGeom prst="rect">
            <a:avLst/>
          </a:prstGeom>
          <a:solidFill>
            <a:srgbClr val="8221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500">
                <a:latin typeface="Verdana"/>
                <a:ea typeface="Verdana"/>
              </a:rPr>
              <a:t>REKURENCJA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2CC4C9-8AC9-43CF-FA9A-15A6A531925B}"/>
              </a:ext>
            </a:extLst>
          </p:cNvPr>
          <p:cNvSpPr txBox="1"/>
          <p:nvPr/>
        </p:nvSpPr>
        <p:spPr>
          <a:xfrm>
            <a:off x="1818154" y="2970458"/>
            <a:ext cx="854939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pl-PL">
                <a:solidFill>
                  <a:srgbClr val="9C103A"/>
                </a:solidFill>
                <a:latin typeface="Verdana"/>
                <a:ea typeface="Verdana"/>
                <a:cs typeface="Calibri"/>
              </a:rPr>
              <a:t>Rekurencja - </a:t>
            </a:r>
            <a:r>
              <a:rPr lang="pl-PL">
                <a:solidFill>
                  <a:srgbClr val="9C103A"/>
                </a:solidFill>
                <a:latin typeface="Verdana"/>
                <a:ea typeface="+mn-lt"/>
                <a:cs typeface="+mn-lt"/>
              </a:rPr>
              <a:t>odwołanie się np. funkcji do samej siebie. Dokładna ilość tych </a:t>
            </a:r>
            <a:r>
              <a:rPr lang="pl-PL" noProof="1">
                <a:solidFill>
                  <a:srgbClr val="9C103A"/>
                </a:solidFill>
                <a:latin typeface="Verdana"/>
                <a:ea typeface="+mn-lt"/>
                <a:cs typeface="+mn-lt"/>
              </a:rPr>
              <a:t>odwołań</a:t>
            </a:r>
            <a:r>
              <a:rPr lang="pl-PL">
                <a:solidFill>
                  <a:srgbClr val="9C103A"/>
                </a:solidFill>
                <a:latin typeface="Verdana"/>
                <a:ea typeface="+mn-lt"/>
                <a:cs typeface="+mn-lt"/>
              </a:rPr>
              <a:t> nie ma zupełnie znaczenia, ponieważ już sam fakt wywołania jest podstawą do określenia funkcji jako rekurencyjnej.</a:t>
            </a:r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99ED537-37ED-BF18-A723-1AC8B9EF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0230" y="6403387"/>
            <a:ext cx="2743200" cy="365125"/>
          </a:xfrm>
        </p:spPr>
        <p:txBody>
          <a:bodyPr/>
          <a:lstStyle/>
          <a:p>
            <a:fld id="{C77C6C3F-668B-4AF5-BFA9-0F657EB068D6}" type="slidenum">
              <a:rPr lang="pl-PL" sz="1500" dirty="0" smtClean="0">
                <a:solidFill>
                  <a:schemeClr val="bg1"/>
                </a:solidFill>
                <a:latin typeface="Verdana"/>
                <a:ea typeface="Verdana"/>
              </a:rPr>
              <a:t>3</a:t>
            </a:fld>
            <a:endParaRPr lang="pl-PL" sz="1500">
              <a:solidFill>
                <a:schemeClr val="bg1"/>
              </a:solidFill>
              <a:latin typeface="Verdana"/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71731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C38096BC-719D-4044-BA3B-EEC1D3AEAB8E}"/>
              </a:ext>
            </a:extLst>
          </p:cNvPr>
          <p:cNvSpPr/>
          <p:nvPr/>
        </p:nvSpPr>
        <p:spPr>
          <a:xfrm rot="16200000">
            <a:off x="11275080" y="5944229"/>
            <a:ext cx="913140" cy="913140"/>
          </a:xfrm>
          <a:prstGeom prst="rtTriangle">
            <a:avLst/>
          </a:prstGeom>
          <a:solidFill>
            <a:srgbClr val="8221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79716F-62A3-C645-D6A0-1D8530A1A9BE}"/>
              </a:ext>
            </a:extLst>
          </p:cNvPr>
          <p:cNvSpPr/>
          <p:nvPr/>
        </p:nvSpPr>
        <p:spPr>
          <a:xfrm>
            <a:off x="2519" y="-630"/>
            <a:ext cx="12185701" cy="913140"/>
          </a:xfrm>
          <a:prstGeom prst="rect">
            <a:avLst/>
          </a:prstGeom>
          <a:solidFill>
            <a:srgbClr val="8221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500">
                <a:latin typeface="Verdana"/>
                <a:ea typeface="Verdana"/>
              </a:rPr>
              <a:t>RÓŻNICE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2CC4C9-8AC9-43CF-FA9A-15A6A531925B}"/>
              </a:ext>
            </a:extLst>
          </p:cNvPr>
          <p:cNvSpPr txBox="1"/>
          <p:nvPr/>
        </p:nvSpPr>
        <p:spPr>
          <a:xfrm>
            <a:off x="1738409" y="1224489"/>
            <a:ext cx="8708883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buFont typeface="Arial"/>
              <a:buChar char="•"/>
            </a:pPr>
            <a:r>
              <a:rPr lang="pl-PL">
                <a:solidFill>
                  <a:srgbClr val="9C103A"/>
                </a:solidFill>
                <a:latin typeface="Verdana"/>
                <a:ea typeface="+mn-lt"/>
                <a:cs typeface="+mn-lt"/>
              </a:rPr>
              <a:t>Rekurencja występuje wtedy, gdy funkcja w programie wielokrotnie wywołuje samą siebie, podczas gdy iteracja ma miejsce, gdy zestaw instrukcji w programie jest wielokrotnie wykonywany (np. pętla).</a:t>
            </a:r>
            <a:endParaRPr lang="pl-PL">
              <a:solidFill>
                <a:srgbClr val="9C103A"/>
              </a:solidFill>
              <a:latin typeface="Verdana"/>
              <a:ea typeface="Verdana"/>
              <a:cs typeface="Calibri"/>
            </a:endParaRPr>
          </a:p>
          <a:p>
            <a:pPr algn="just">
              <a:buFont typeface="Arial"/>
              <a:buChar char="•"/>
            </a:pPr>
            <a:endParaRPr lang="pl-PL">
              <a:solidFill>
                <a:srgbClr val="9C103A"/>
              </a:solidFill>
              <a:latin typeface="Verdana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pl-PL">
                <a:solidFill>
                  <a:srgbClr val="9C103A"/>
                </a:solidFill>
                <a:latin typeface="Verdana"/>
                <a:ea typeface="+mn-lt"/>
                <a:cs typeface="+mn-lt"/>
              </a:rPr>
              <a:t>Metoda rekurencyjna zawiera zestaw instrukcji, wywołanie samej instrukcji i warunek zakończenia, podczas gdy instrukcje iteracji zawierają inicjalizację, inkrementację, warunek, zestaw instrukcji w pętli </a:t>
            </a:r>
            <a:br>
              <a:rPr lang="pl-PL">
                <a:solidFill>
                  <a:srgbClr val="9C103A"/>
                </a:solidFill>
                <a:latin typeface="Verdana"/>
                <a:ea typeface="+mn-lt"/>
                <a:cs typeface="+mn-lt"/>
              </a:rPr>
            </a:br>
            <a:r>
              <a:rPr lang="pl-PL">
                <a:solidFill>
                  <a:srgbClr val="9C103A"/>
                </a:solidFill>
                <a:latin typeface="Verdana"/>
                <a:ea typeface="+mn-lt"/>
                <a:cs typeface="+mn-lt"/>
              </a:rPr>
              <a:t>i zmienną sterującą.</a:t>
            </a:r>
            <a:endParaRPr lang="pl-PL">
              <a:solidFill>
                <a:srgbClr val="9C103A"/>
              </a:solidFill>
              <a:latin typeface="Verdana"/>
              <a:ea typeface="Verdana"/>
              <a:cs typeface="Calibri"/>
            </a:endParaRPr>
          </a:p>
          <a:p>
            <a:pPr algn="just">
              <a:buFont typeface="Arial"/>
              <a:buChar char="•"/>
            </a:pPr>
            <a:endParaRPr lang="pl-PL">
              <a:solidFill>
                <a:srgbClr val="9C103A"/>
              </a:solidFill>
              <a:latin typeface="Verdana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pl-PL">
                <a:solidFill>
                  <a:srgbClr val="9C103A"/>
                </a:solidFill>
                <a:latin typeface="Verdana"/>
                <a:ea typeface="+mn-lt"/>
                <a:cs typeface="+mn-lt"/>
              </a:rPr>
              <a:t>Zdanie warunkowe decyduje o zakończeniu rekurencji i wartości zmiennej sterującej decydują o zakończeniu instrukcji iteracyjnej.</a:t>
            </a:r>
            <a:endParaRPr lang="pl-PL">
              <a:solidFill>
                <a:srgbClr val="9C103A"/>
              </a:solidFill>
              <a:latin typeface="Verdana"/>
              <a:ea typeface="Verdana"/>
              <a:cs typeface="Calibri"/>
            </a:endParaRPr>
          </a:p>
          <a:p>
            <a:pPr algn="just">
              <a:buFont typeface="Arial"/>
              <a:buChar char="•"/>
            </a:pPr>
            <a:endParaRPr lang="pl-PL">
              <a:solidFill>
                <a:srgbClr val="9C103A"/>
              </a:solidFill>
              <a:latin typeface="Verdana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pl-PL">
                <a:solidFill>
                  <a:srgbClr val="9C103A"/>
                </a:solidFill>
                <a:latin typeface="Verdana"/>
                <a:ea typeface="+mn-lt"/>
                <a:cs typeface="+mn-lt"/>
              </a:rPr>
              <a:t>Jeśli metoda nie doprowadzi do stanu zakończenia, wchodzi </a:t>
            </a:r>
            <a:br>
              <a:rPr lang="pl-PL">
                <a:latin typeface="Verdana"/>
                <a:ea typeface="+mn-lt"/>
                <a:cs typeface="+mn-lt"/>
              </a:rPr>
            </a:br>
            <a:r>
              <a:rPr lang="pl-PL">
                <a:solidFill>
                  <a:srgbClr val="9C103A"/>
                </a:solidFill>
                <a:latin typeface="Verdana"/>
                <a:ea typeface="+mn-lt"/>
                <a:cs typeface="+mn-lt"/>
              </a:rPr>
              <a:t>w nieskończoną rekurencję. Z drugiej strony, jeśli zmienna sterująca nigdy nie prowadzi do wartości zakończenia, instrukcja iteracji iteruje </a:t>
            </a:r>
            <a:br>
              <a:rPr lang="pl-PL">
                <a:solidFill>
                  <a:srgbClr val="9C103A"/>
                </a:solidFill>
                <a:latin typeface="Verdana"/>
                <a:ea typeface="+mn-lt"/>
                <a:cs typeface="+mn-lt"/>
              </a:rPr>
            </a:br>
            <a:r>
              <a:rPr lang="pl-PL">
                <a:solidFill>
                  <a:srgbClr val="9C103A"/>
                </a:solidFill>
                <a:latin typeface="Verdana"/>
                <a:ea typeface="+mn-lt"/>
                <a:cs typeface="+mn-lt"/>
              </a:rPr>
              <a:t>w nieskończoność.</a:t>
            </a:r>
            <a:endParaRPr lang="pl-PL">
              <a:solidFill>
                <a:srgbClr val="9C103A"/>
              </a:solidFill>
              <a:latin typeface="Verdana"/>
              <a:ea typeface="Verdana"/>
              <a:cs typeface="Calibri"/>
            </a:endParaRPr>
          </a:p>
          <a:p>
            <a:pPr algn="just">
              <a:buFont typeface="Arial"/>
              <a:buChar char="•"/>
            </a:pPr>
            <a:endParaRPr lang="pl-PL">
              <a:solidFill>
                <a:srgbClr val="9C103A"/>
              </a:solidFill>
              <a:latin typeface="Verdana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pl-PL">
                <a:solidFill>
                  <a:srgbClr val="9C103A"/>
                </a:solidFill>
                <a:latin typeface="Verdana"/>
                <a:ea typeface="+mn-lt"/>
                <a:cs typeface="+mn-lt"/>
              </a:rPr>
              <a:t>Nieskończona rekursja może doprowadzić do awarii systemu, podczas gdy nieskończona iteracja pochłania cykle procesora (</a:t>
            </a:r>
            <a:r>
              <a:rPr lang="en-IE" noProof="1">
                <a:solidFill>
                  <a:srgbClr val="9C103A"/>
                </a:solidFill>
                <a:latin typeface="Verdana"/>
                <a:ea typeface="+mn-lt"/>
                <a:cs typeface="+mn-lt"/>
              </a:rPr>
              <a:t>stack overflow</a:t>
            </a:r>
            <a:r>
              <a:rPr lang="pl-PL">
                <a:solidFill>
                  <a:srgbClr val="9C103A"/>
                </a:solidFill>
                <a:latin typeface="Verdana"/>
                <a:ea typeface="+mn-lt"/>
                <a:cs typeface="+mn-lt"/>
              </a:rPr>
              <a:t>).</a:t>
            </a:r>
            <a:endParaRPr lang="pl-PL">
              <a:solidFill>
                <a:srgbClr val="9C103A"/>
              </a:solidFill>
              <a:latin typeface="Verdana"/>
              <a:ea typeface="Verdana"/>
              <a:cs typeface="Calibri"/>
            </a:endParaRP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99ED537-37ED-BF18-A723-1AC8B9EF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60806" y="6403387"/>
            <a:ext cx="392624" cy="365125"/>
          </a:xfrm>
        </p:spPr>
        <p:txBody>
          <a:bodyPr/>
          <a:lstStyle/>
          <a:p>
            <a:fld id="{C77C6C3F-668B-4AF5-BFA9-0F657EB068D6}" type="slidenum">
              <a:rPr lang="pl-PL" sz="1500" smtClean="0">
                <a:solidFill>
                  <a:schemeClr val="bg1"/>
                </a:solidFill>
                <a:latin typeface="Verdana"/>
                <a:ea typeface="Verdana"/>
              </a:rPr>
              <a:t>4</a:t>
            </a:fld>
            <a:endParaRPr lang="pl-PL" sz="1500">
              <a:solidFill>
                <a:schemeClr val="bg1"/>
              </a:solidFill>
              <a:latin typeface="Verdana"/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672999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C38096BC-719D-4044-BA3B-EEC1D3AEAB8E}"/>
              </a:ext>
            </a:extLst>
          </p:cNvPr>
          <p:cNvSpPr/>
          <p:nvPr/>
        </p:nvSpPr>
        <p:spPr>
          <a:xfrm rot="16200000">
            <a:off x="11275080" y="5944229"/>
            <a:ext cx="913140" cy="913140"/>
          </a:xfrm>
          <a:prstGeom prst="rtTriangle">
            <a:avLst/>
          </a:prstGeom>
          <a:solidFill>
            <a:srgbClr val="8221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79716F-62A3-C645-D6A0-1D8530A1A9BE}"/>
              </a:ext>
            </a:extLst>
          </p:cNvPr>
          <p:cNvSpPr/>
          <p:nvPr/>
        </p:nvSpPr>
        <p:spPr>
          <a:xfrm>
            <a:off x="2519" y="-630"/>
            <a:ext cx="12185701" cy="913140"/>
          </a:xfrm>
          <a:prstGeom prst="rect">
            <a:avLst/>
          </a:prstGeom>
          <a:solidFill>
            <a:srgbClr val="8221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500">
                <a:latin typeface="Verdana"/>
                <a:ea typeface="Verdana"/>
              </a:rPr>
              <a:t>RÓŻNICE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2CC4C9-8AC9-43CF-FA9A-15A6A531925B}"/>
              </a:ext>
            </a:extLst>
          </p:cNvPr>
          <p:cNvSpPr txBox="1"/>
          <p:nvPr/>
        </p:nvSpPr>
        <p:spPr>
          <a:xfrm>
            <a:off x="1738409" y="1581111"/>
            <a:ext cx="8708883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,Sans-Serif"/>
              <a:buChar char="•"/>
            </a:pPr>
            <a:r>
              <a:rPr lang="pl-PL">
                <a:solidFill>
                  <a:srgbClr val="9C103A"/>
                </a:solidFill>
                <a:latin typeface="Verdana"/>
                <a:ea typeface="+mn-lt"/>
                <a:cs typeface="+mn-lt"/>
              </a:rPr>
              <a:t>Rekurencja jest zawsze stosowana do funkcji, podczas gdy iteracja jest stosowa do zbioru instrukcji.</a:t>
            </a:r>
            <a:endParaRPr lang="pl-PL">
              <a:latin typeface="Verdana"/>
              <a:ea typeface="+mn-lt"/>
              <a:cs typeface="+mn-lt"/>
            </a:endParaRPr>
          </a:p>
          <a:p>
            <a:pPr marL="285750" indent="-285750" algn="just">
              <a:buFont typeface="Arial,Sans-Serif"/>
              <a:buChar char="•"/>
            </a:pPr>
            <a:endParaRPr lang="pl-PL">
              <a:solidFill>
                <a:srgbClr val="9C103A"/>
              </a:solidFill>
              <a:latin typeface="Verdana"/>
              <a:ea typeface="+mn-lt"/>
              <a:cs typeface="+mn-lt"/>
            </a:endParaRPr>
          </a:p>
          <a:p>
            <a:pPr marL="285750" indent="-285750" algn="just">
              <a:buFont typeface="Arial,Sans-Serif"/>
              <a:buChar char="•"/>
            </a:pPr>
            <a:r>
              <a:rPr lang="pl-PL">
                <a:solidFill>
                  <a:srgbClr val="9C103A"/>
                </a:solidFill>
                <a:latin typeface="Verdana"/>
                <a:ea typeface="+mn-lt"/>
                <a:cs typeface="+mn-lt"/>
              </a:rPr>
              <a:t>Zmienne utworzone podczas rekurencji są przechowywane na stosie, </a:t>
            </a:r>
            <a:br>
              <a:rPr lang="pl-PL">
                <a:latin typeface="Verdana"/>
                <a:ea typeface="+mn-lt"/>
                <a:cs typeface="+mn-lt"/>
              </a:rPr>
            </a:br>
            <a:r>
              <a:rPr lang="pl-PL">
                <a:solidFill>
                  <a:srgbClr val="9C103A"/>
                </a:solidFill>
                <a:latin typeface="Verdana"/>
                <a:ea typeface="+mn-lt"/>
                <a:cs typeface="+mn-lt"/>
              </a:rPr>
              <a:t>podczas gdy iteracja nie wymaga stosu.</a:t>
            </a:r>
            <a:endParaRPr lang="pl-PL">
              <a:latin typeface="Verdana"/>
              <a:ea typeface="+mn-lt"/>
              <a:cs typeface="+mn-lt"/>
            </a:endParaRPr>
          </a:p>
          <a:p>
            <a:pPr marL="285750" indent="-285750" algn="just">
              <a:buFont typeface="Arial,Sans-Serif"/>
              <a:buChar char="•"/>
            </a:pPr>
            <a:endParaRPr lang="pl-PL">
              <a:solidFill>
                <a:srgbClr val="9C103A"/>
              </a:solidFill>
              <a:latin typeface="Verdana"/>
              <a:ea typeface="+mn-lt"/>
              <a:cs typeface="+mn-lt"/>
            </a:endParaRPr>
          </a:p>
          <a:p>
            <a:pPr marL="285750" indent="-285750" algn="just">
              <a:buFont typeface="Arial,Sans-Serif"/>
              <a:buChar char="•"/>
            </a:pPr>
            <a:r>
              <a:rPr lang="pl-PL">
                <a:solidFill>
                  <a:srgbClr val="9C103A"/>
                </a:solidFill>
                <a:latin typeface="Verdana"/>
                <a:ea typeface="+mn-lt"/>
                <a:cs typeface="+mn-lt"/>
              </a:rPr>
              <a:t>Rekurencja powoduje narzut wielokrotnego wywoływania funkcji, </a:t>
            </a:r>
            <a:br>
              <a:rPr lang="pl-PL">
                <a:latin typeface="Verdana"/>
                <a:ea typeface="+mn-lt"/>
                <a:cs typeface="+mn-lt"/>
              </a:rPr>
            </a:br>
            <a:r>
              <a:rPr lang="pl-PL">
                <a:solidFill>
                  <a:srgbClr val="9C103A"/>
                </a:solidFill>
                <a:latin typeface="Verdana"/>
                <a:ea typeface="+mn-lt"/>
                <a:cs typeface="+mn-lt"/>
              </a:rPr>
              <a:t>podczas gdy iteracja nie ma funkcji wywołującej narzut.</a:t>
            </a:r>
            <a:endParaRPr lang="pl-PL">
              <a:latin typeface="Verdana"/>
              <a:ea typeface="+mn-lt"/>
              <a:cs typeface="+mn-lt"/>
            </a:endParaRPr>
          </a:p>
          <a:p>
            <a:pPr marL="285750" indent="-285750" algn="just">
              <a:buFont typeface="Arial,Sans-Serif"/>
              <a:buChar char="•"/>
            </a:pPr>
            <a:endParaRPr lang="pl-PL">
              <a:solidFill>
                <a:srgbClr val="9C103A"/>
              </a:solidFill>
              <a:latin typeface="Verdana"/>
              <a:ea typeface="+mn-lt"/>
              <a:cs typeface="+mn-lt"/>
            </a:endParaRPr>
          </a:p>
          <a:p>
            <a:pPr marL="285750" indent="-285750" algn="just">
              <a:buFont typeface="Arial,Sans-Serif"/>
              <a:buChar char="•"/>
            </a:pPr>
            <a:r>
              <a:rPr lang="pl-PL">
                <a:solidFill>
                  <a:srgbClr val="9C103A"/>
                </a:solidFill>
                <a:latin typeface="Verdana"/>
                <a:ea typeface="+mn-lt"/>
                <a:cs typeface="+mn-lt"/>
              </a:rPr>
              <a:t>Ze względu na wykonywanie funkcji wywoływanie rekurencji jest </a:t>
            </a:r>
            <a:br>
              <a:rPr lang="pl-PL">
                <a:latin typeface="Verdana"/>
                <a:ea typeface="+mn-lt"/>
                <a:cs typeface="+mn-lt"/>
              </a:rPr>
            </a:br>
            <a:r>
              <a:rPr lang="pl-PL">
                <a:solidFill>
                  <a:srgbClr val="9C103A"/>
                </a:solidFill>
                <a:latin typeface="Verdana"/>
                <a:ea typeface="+mn-lt"/>
                <a:cs typeface="+mn-lt"/>
              </a:rPr>
              <a:t>wolniejsze, natomiast wykonywanie iteracji jest szybsze.</a:t>
            </a:r>
            <a:endParaRPr lang="pl-PL">
              <a:latin typeface="Verdana"/>
              <a:ea typeface="+mn-lt"/>
              <a:cs typeface="+mn-lt"/>
            </a:endParaRPr>
          </a:p>
          <a:p>
            <a:pPr marL="285750" indent="-285750" algn="just">
              <a:buFont typeface="Arial,Sans-Serif"/>
              <a:buChar char="•"/>
            </a:pPr>
            <a:endParaRPr lang="pl-PL">
              <a:solidFill>
                <a:srgbClr val="9C103A"/>
              </a:solidFill>
              <a:latin typeface="Verdana"/>
              <a:ea typeface="+mn-lt"/>
              <a:cs typeface="+mn-lt"/>
            </a:endParaRPr>
          </a:p>
          <a:p>
            <a:pPr marL="285750" indent="-285750" algn="just">
              <a:buFont typeface="Arial,Sans-Serif"/>
              <a:buChar char="•"/>
            </a:pPr>
            <a:r>
              <a:rPr lang="pl-PL">
                <a:solidFill>
                  <a:srgbClr val="9C103A"/>
                </a:solidFill>
                <a:latin typeface="Verdana"/>
                <a:ea typeface="+mn-lt"/>
                <a:cs typeface="+mn-lt"/>
              </a:rPr>
              <a:t>Rekurencja zmniejsza rozmiar kodu, a iteracje wydłużają kod.</a:t>
            </a:r>
            <a:endParaRPr lang="pl-PL">
              <a:latin typeface="Verdana"/>
              <a:ea typeface="Verdana"/>
              <a:cs typeface="Calibri"/>
            </a:endParaRP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99ED537-37ED-BF18-A723-1AC8B9EF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0230" y="6403387"/>
            <a:ext cx="2743200" cy="365125"/>
          </a:xfrm>
        </p:spPr>
        <p:txBody>
          <a:bodyPr/>
          <a:lstStyle/>
          <a:p>
            <a:fld id="{C77C6C3F-668B-4AF5-BFA9-0F657EB068D6}" type="slidenum">
              <a:rPr lang="pl-PL" sz="1500" dirty="0" smtClean="0">
                <a:solidFill>
                  <a:schemeClr val="bg1"/>
                </a:solidFill>
                <a:latin typeface="Verdana"/>
                <a:ea typeface="Verdana"/>
              </a:rPr>
              <a:t>5</a:t>
            </a:fld>
            <a:endParaRPr lang="pl-PL" sz="1500">
              <a:solidFill>
                <a:schemeClr val="bg1"/>
              </a:solidFill>
              <a:latin typeface="Verdana"/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279037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C38096BC-719D-4044-BA3B-EEC1D3AEAB8E}"/>
              </a:ext>
            </a:extLst>
          </p:cNvPr>
          <p:cNvSpPr/>
          <p:nvPr/>
        </p:nvSpPr>
        <p:spPr>
          <a:xfrm rot="16200000">
            <a:off x="11275080" y="5944229"/>
            <a:ext cx="913140" cy="913140"/>
          </a:xfrm>
          <a:prstGeom prst="rtTriangle">
            <a:avLst/>
          </a:prstGeom>
          <a:solidFill>
            <a:srgbClr val="8221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79716F-62A3-C645-D6A0-1D8530A1A9BE}"/>
              </a:ext>
            </a:extLst>
          </p:cNvPr>
          <p:cNvSpPr/>
          <p:nvPr/>
        </p:nvSpPr>
        <p:spPr>
          <a:xfrm>
            <a:off x="2519" y="-630"/>
            <a:ext cx="12185701" cy="913140"/>
          </a:xfrm>
          <a:prstGeom prst="rect">
            <a:avLst/>
          </a:prstGeom>
          <a:solidFill>
            <a:srgbClr val="8221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500" dirty="0">
                <a:latin typeface="Verdana"/>
                <a:ea typeface="Verdana"/>
              </a:rPr>
              <a:t>SILNIA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99ED537-37ED-BF18-A723-1AC8B9EF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0230" y="6403387"/>
            <a:ext cx="2743200" cy="365125"/>
          </a:xfrm>
        </p:spPr>
        <p:txBody>
          <a:bodyPr/>
          <a:lstStyle/>
          <a:p>
            <a:fld id="{C77C6C3F-668B-4AF5-BFA9-0F657EB068D6}" type="slidenum">
              <a:rPr lang="pl-PL" sz="1500" dirty="0" smtClean="0">
                <a:solidFill>
                  <a:schemeClr val="bg1"/>
                </a:solidFill>
                <a:latin typeface="Verdana"/>
                <a:ea typeface="Verdana"/>
              </a:rPr>
              <a:t>6</a:t>
            </a:fld>
            <a:endParaRPr lang="pl-PL" sz="1500">
              <a:solidFill>
                <a:schemeClr val="bg1"/>
              </a:solidFill>
              <a:latin typeface="Verdana"/>
              <a:ea typeface="Verdana"/>
            </a:endParaRP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0B388FEF-BC94-F861-4888-FD2E8FB4B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72" y="1159509"/>
            <a:ext cx="4403784" cy="5394433"/>
          </a:xfrm>
          <a:prstGeom prst="rect">
            <a:avLst/>
          </a:prstGeom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6E5EB659-9BCC-D9EE-3A29-5F86309B0D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09" t="-3915" r="362" b="4270"/>
          <a:stretch/>
        </p:blipFill>
        <p:spPr>
          <a:xfrm>
            <a:off x="5148909" y="2892610"/>
            <a:ext cx="1762087" cy="19386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C71F32-8DD1-937F-54F5-46D2C515894A}"/>
              </a:ext>
            </a:extLst>
          </p:cNvPr>
          <p:cNvSpPr txBox="1"/>
          <p:nvPr/>
        </p:nvSpPr>
        <p:spPr>
          <a:xfrm>
            <a:off x="2278275" y="1130479"/>
            <a:ext cx="19140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9C103A"/>
                </a:solidFill>
                <a:latin typeface="Verdana"/>
                <a:ea typeface="Verdana"/>
                <a:cs typeface="Calibri"/>
              </a:rPr>
              <a:t>ITERACJA</a:t>
            </a:r>
            <a:endParaRPr lang="en-US"/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8E2041AB-41FF-1649-FBB7-ABE5D2EA30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3418" y="1162115"/>
            <a:ext cx="4599709" cy="53996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420D640-D11A-5346-556A-734C6BF97E0A}"/>
              </a:ext>
            </a:extLst>
          </p:cNvPr>
          <p:cNvSpPr txBox="1"/>
          <p:nvPr/>
        </p:nvSpPr>
        <p:spPr>
          <a:xfrm>
            <a:off x="8481962" y="1130478"/>
            <a:ext cx="19140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9C103A"/>
                </a:solidFill>
                <a:latin typeface="Verdana"/>
                <a:ea typeface="Verdana"/>
                <a:cs typeface="Calibri"/>
              </a:rPr>
              <a:t>REKURENCJA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42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C38096BC-719D-4044-BA3B-EEC1D3AEAB8E}"/>
              </a:ext>
            </a:extLst>
          </p:cNvPr>
          <p:cNvSpPr/>
          <p:nvPr/>
        </p:nvSpPr>
        <p:spPr>
          <a:xfrm rot="16200000">
            <a:off x="11275080" y="5944229"/>
            <a:ext cx="913140" cy="913140"/>
          </a:xfrm>
          <a:prstGeom prst="rtTriangle">
            <a:avLst/>
          </a:prstGeom>
          <a:solidFill>
            <a:srgbClr val="8221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79716F-62A3-C645-D6A0-1D8530A1A9BE}"/>
              </a:ext>
            </a:extLst>
          </p:cNvPr>
          <p:cNvSpPr/>
          <p:nvPr/>
        </p:nvSpPr>
        <p:spPr>
          <a:xfrm>
            <a:off x="2519" y="-630"/>
            <a:ext cx="12185701" cy="913140"/>
          </a:xfrm>
          <a:prstGeom prst="rect">
            <a:avLst/>
          </a:prstGeom>
          <a:solidFill>
            <a:srgbClr val="8221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500">
                <a:latin typeface="Verdana"/>
                <a:ea typeface="Verdana"/>
              </a:rPr>
              <a:t>SILNIA - BENCHMARK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99ED537-37ED-BF18-A723-1AC8B9EF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0230" y="6403387"/>
            <a:ext cx="2743200" cy="365125"/>
          </a:xfrm>
        </p:spPr>
        <p:txBody>
          <a:bodyPr/>
          <a:lstStyle/>
          <a:p>
            <a:fld id="{C77C6C3F-668B-4AF5-BFA9-0F657EB068D6}" type="slidenum">
              <a:rPr lang="pl-PL" sz="1500" dirty="0" smtClean="0">
                <a:solidFill>
                  <a:schemeClr val="bg1"/>
                </a:solidFill>
                <a:latin typeface="Verdana"/>
                <a:ea typeface="Verdana"/>
              </a:rPr>
              <a:t>7</a:t>
            </a:fld>
            <a:endParaRPr lang="pl-PL" sz="1500">
              <a:solidFill>
                <a:schemeClr val="bg1"/>
              </a:solidFill>
              <a:latin typeface="Verdana"/>
              <a:ea typeface="Verdana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19F876FD-0D56-943C-6352-1E2457771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605" y="1555211"/>
            <a:ext cx="2061730" cy="2595130"/>
          </a:xfrm>
          <a:prstGeom prst="rect">
            <a:avLst/>
          </a:prstGeom>
        </p:spPr>
      </p:pic>
      <p:pic>
        <p:nvPicPr>
          <p:cNvPr id="4" name="Picture 7">
            <a:extLst>
              <a:ext uri="{FF2B5EF4-FFF2-40B4-BE49-F238E27FC236}">
                <a16:creationId xmlns:a16="http://schemas.microsoft.com/office/drawing/2014/main" id="{97581785-5E00-2D3D-3364-33F3F632B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927" y="1557377"/>
            <a:ext cx="1771650" cy="2590800"/>
          </a:xfrm>
          <a:prstGeom prst="rect">
            <a:avLst/>
          </a:prstGeom>
        </p:spPr>
      </p:pic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A908B5F8-5DDB-0611-0CFE-D36EC8417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588723"/>
              </p:ext>
            </p:extLst>
          </p:nvPr>
        </p:nvGraphicFramePr>
        <p:xfrm>
          <a:off x="2117478" y="4388793"/>
          <a:ext cx="81686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1840390011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2493319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Verdana"/>
                        </a:rPr>
                        <a:t>ITERACJA [s]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9C10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Verdana"/>
                        </a:rPr>
                        <a:t>REKURENCJA [s]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9C10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497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9C103A"/>
                          </a:solidFill>
                        </a:rPr>
                        <a:t>1.08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9C103A"/>
                          </a:solidFill>
                        </a:rPr>
                        <a:t>2.59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350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9C103A"/>
                          </a:solidFill>
                        </a:rPr>
                        <a:t>1.07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9C103A"/>
                          </a:solidFill>
                        </a:rPr>
                        <a:t>2.78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264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9C103A"/>
                          </a:solidFill>
                        </a:rPr>
                        <a:t>1.09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9C103A"/>
                          </a:solidFill>
                        </a:rPr>
                        <a:t>2.53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765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9C103A"/>
                          </a:solidFill>
                        </a:rPr>
                        <a:t>1.09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9C103A"/>
                          </a:solidFill>
                        </a:rPr>
                        <a:t>2.50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90157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4D793A8-94A8-F569-8ED5-FD95916FD576}"/>
              </a:ext>
            </a:extLst>
          </p:cNvPr>
          <p:cNvSpPr txBox="1"/>
          <p:nvPr/>
        </p:nvSpPr>
        <p:spPr>
          <a:xfrm>
            <a:off x="2278275" y="1130479"/>
            <a:ext cx="19140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9C103A"/>
                </a:solidFill>
                <a:latin typeface="Verdana"/>
                <a:ea typeface="Verdana"/>
                <a:cs typeface="Calibri"/>
              </a:rPr>
              <a:t>ITERACJA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31F0F4-8611-E5AC-9091-F1903EAC08B6}"/>
              </a:ext>
            </a:extLst>
          </p:cNvPr>
          <p:cNvSpPr txBox="1"/>
          <p:nvPr/>
        </p:nvSpPr>
        <p:spPr>
          <a:xfrm>
            <a:off x="8481962" y="1130478"/>
            <a:ext cx="19140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9C103A"/>
                </a:solidFill>
                <a:latin typeface="Verdana"/>
                <a:ea typeface="Verdana"/>
                <a:cs typeface="Calibri"/>
              </a:rPr>
              <a:t>REKURENCJA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8">
            <a:extLst>
              <a:ext uri="{FF2B5EF4-FFF2-40B4-BE49-F238E27FC236}">
                <a16:creationId xmlns:a16="http://schemas.microsoft.com/office/drawing/2014/main" id="{73FF61C9-9370-FD69-CAF1-0E43ACEEE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23" y="1129536"/>
            <a:ext cx="4481315" cy="3616515"/>
          </a:xfrm>
          <a:prstGeom prst="rect">
            <a:avLst/>
          </a:prstGeom>
        </p:spPr>
      </p:pic>
      <p:sp>
        <p:nvSpPr>
          <p:cNvPr id="7" name="Right Triangle 6">
            <a:extLst>
              <a:ext uri="{FF2B5EF4-FFF2-40B4-BE49-F238E27FC236}">
                <a16:creationId xmlns:a16="http://schemas.microsoft.com/office/drawing/2014/main" id="{C38096BC-719D-4044-BA3B-EEC1D3AEAB8E}"/>
              </a:ext>
            </a:extLst>
          </p:cNvPr>
          <p:cNvSpPr/>
          <p:nvPr/>
        </p:nvSpPr>
        <p:spPr>
          <a:xfrm rot="16200000">
            <a:off x="11275080" y="5944229"/>
            <a:ext cx="913140" cy="913140"/>
          </a:xfrm>
          <a:prstGeom prst="rtTriangle">
            <a:avLst/>
          </a:prstGeom>
          <a:solidFill>
            <a:srgbClr val="8221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79716F-62A3-C645-D6A0-1D8530A1A9BE}"/>
              </a:ext>
            </a:extLst>
          </p:cNvPr>
          <p:cNvSpPr/>
          <p:nvPr/>
        </p:nvSpPr>
        <p:spPr>
          <a:xfrm>
            <a:off x="2519" y="-630"/>
            <a:ext cx="12185701" cy="913140"/>
          </a:xfrm>
          <a:prstGeom prst="rect">
            <a:avLst/>
          </a:prstGeom>
          <a:solidFill>
            <a:srgbClr val="8221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500" dirty="0">
                <a:latin typeface="Verdana"/>
                <a:ea typeface="Verdana"/>
              </a:rPr>
              <a:t>INSERT SORT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99ED537-37ED-BF18-A723-1AC8B9EF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0230" y="6403387"/>
            <a:ext cx="2743200" cy="365125"/>
          </a:xfrm>
        </p:spPr>
        <p:txBody>
          <a:bodyPr/>
          <a:lstStyle/>
          <a:p>
            <a:fld id="{C77C6C3F-668B-4AF5-BFA9-0F657EB068D6}" type="slidenum">
              <a:rPr lang="pl-PL" sz="1500" dirty="0" smtClean="0">
                <a:solidFill>
                  <a:schemeClr val="bg1"/>
                </a:solidFill>
                <a:latin typeface="Verdana"/>
                <a:ea typeface="Verdana"/>
              </a:rPr>
              <a:t>8</a:t>
            </a:fld>
            <a:endParaRPr lang="pl-PL" sz="1500">
              <a:solidFill>
                <a:schemeClr val="bg1"/>
              </a:solidFill>
              <a:latin typeface="Verdana"/>
              <a:ea typeface="Verdan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4A95FA-99BB-E664-C3B5-06B629091D2B}"/>
              </a:ext>
            </a:extLst>
          </p:cNvPr>
          <p:cNvSpPr txBox="1"/>
          <p:nvPr/>
        </p:nvSpPr>
        <p:spPr>
          <a:xfrm>
            <a:off x="2278275" y="1130479"/>
            <a:ext cx="19140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9C103A"/>
                </a:solidFill>
                <a:latin typeface="Verdana"/>
                <a:ea typeface="Verdana"/>
                <a:cs typeface="Calibri"/>
              </a:rPr>
              <a:t>ITERACJA</a:t>
            </a:r>
            <a:endParaRPr lang="en-US"/>
          </a:p>
        </p:txBody>
      </p:sp>
      <p:pic>
        <p:nvPicPr>
          <p:cNvPr id="19" name="Picture 19">
            <a:extLst>
              <a:ext uri="{FF2B5EF4-FFF2-40B4-BE49-F238E27FC236}">
                <a16:creationId xmlns:a16="http://schemas.microsoft.com/office/drawing/2014/main" id="{635B3F74-B8AE-9AD1-B4D4-D74F1FA40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937" y="1128852"/>
            <a:ext cx="4588372" cy="361158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D3640F2-84F6-666C-408C-F6D99D3E6D85}"/>
              </a:ext>
            </a:extLst>
          </p:cNvPr>
          <p:cNvSpPr txBox="1"/>
          <p:nvPr/>
        </p:nvSpPr>
        <p:spPr>
          <a:xfrm>
            <a:off x="8481962" y="1130478"/>
            <a:ext cx="19140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9C103A"/>
                </a:solidFill>
                <a:latin typeface="Verdana"/>
                <a:ea typeface="Verdana"/>
                <a:cs typeface="Calibri"/>
              </a:rPr>
              <a:t>REKURENCJA</a:t>
            </a:r>
            <a:endParaRPr lang="en-US"/>
          </a:p>
        </p:txBody>
      </p:sp>
      <p:pic>
        <p:nvPicPr>
          <p:cNvPr id="18" name="Picture 18">
            <a:extLst>
              <a:ext uri="{FF2B5EF4-FFF2-40B4-BE49-F238E27FC236}">
                <a16:creationId xmlns:a16="http://schemas.microsoft.com/office/drawing/2014/main" id="{A9EAE6C9-CE37-10C7-4708-D49AB6726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5937" y="4746083"/>
            <a:ext cx="2743200" cy="1963024"/>
          </a:xfrm>
          <a:prstGeom prst="rect">
            <a:avLst/>
          </a:prstGeom>
        </p:spPr>
      </p:pic>
      <p:pic>
        <p:nvPicPr>
          <p:cNvPr id="21" name="Picture 21">
            <a:extLst>
              <a:ext uri="{FF2B5EF4-FFF2-40B4-BE49-F238E27FC236}">
                <a16:creationId xmlns:a16="http://schemas.microsoft.com/office/drawing/2014/main" id="{88647513-3079-ED03-1E88-4D06157710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623" y="4746563"/>
            <a:ext cx="2875447" cy="2056527"/>
          </a:xfrm>
          <a:prstGeom prst="rect">
            <a:avLst/>
          </a:prstGeom>
        </p:spPr>
      </p:pic>
      <p:pic>
        <p:nvPicPr>
          <p:cNvPr id="23" name="Picture 3">
            <a:extLst>
              <a:ext uri="{FF2B5EF4-FFF2-40B4-BE49-F238E27FC236}">
                <a16:creationId xmlns:a16="http://schemas.microsoft.com/office/drawing/2014/main" id="{E9A83622-7234-1281-61AA-EE9B3E8870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6471" y="945398"/>
            <a:ext cx="1273013" cy="2916564"/>
          </a:xfrm>
          <a:prstGeom prst="rect">
            <a:avLst/>
          </a:prstGeom>
        </p:spPr>
      </p:pic>
      <p:pic>
        <p:nvPicPr>
          <p:cNvPr id="25" name="Picture 7">
            <a:extLst>
              <a:ext uri="{FF2B5EF4-FFF2-40B4-BE49-F238E27FC236}">
                <a16:creationId xmlns:a16="http://schemas.microsoft.com/office/drawing/2014/main" id="{7159C058-4A76-89D9-1A6E-E06EE02ED1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6255" y="3823365"/>
            <a:ext cx="1231983" cy="291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71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7">
            <a:extLst>
              <a:ext uri="{FF2B5EF4-FFF2-40B4-BE49-F238E27FC236}">
                <a16:creationId xmlns:a16="http://schemas.microsoft.com/office/drawing/2014/main" id="{8DE23176-4298-0E95-D2AF-A319D1C1A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48" y="1025236"/>
            <a:ext cx="3180014" cy="5720666"/>
          </a:xfrm>
          <a:prstGeom prst="rect">
            <a:avLst/>
          </a:prstGeom>
        </p:spPr>
      </p:pic>
      <p:sp>
        <p:nvSpPr>
          <p:cNvPr id="7" name="Right Triangle 6">
            <a:extLst>
              <a:ext uri="{FF2B5EF4-FFF2-40B4-BE49-F238E27FC236}">
                <a16:creationId xmlns:a16="http://schemas.microsoft.com/office/drawing/2014/main" id="{C38096BC-719D-4044-BA3B-EEC1D3AEAB8E}"/>
              </a:ext>
            </a:extLst>
          </p:cNvPr>
          <p:cNvSpPr/>
          <p:nvPr/>
        </p:nvSpPr>
        <p:spPr>
          <a:xfrm rot="16200000">
            <a:off x="11275080" y="5944229"/>
            <a:ext cx="913140" cy="913140"/>
          </a:xfrm>
          <a:prstGeom prst="rtTriangle">
            <a:avLst/>
          </a:prstGeom>
          <a:solidFill>
            <a:srgbClr val="8221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79716F-62A3-C645-D6A0-1D8530A1A9BE}"/>
              </a:ext>
            </a:extLst>
          </p:cNvPr>
          <p:cNvSpPr/>
          <p:nvPr/>
        </p:nvSpPr>
        <p:spPr>
          <a:xfrm>
            <a:off x="2519" y="-630"/>
            <a:ext cx="12185701" cy="913140"/>
          </a:xfrm>
          <a:prstGeom prst="rect">
            <a:avLst/>
          </a:prstGeom>
          <a:solidFill>
            <a:srgbClr val="8221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500" dirty="0">
                <a:latin typeface="Verdana"/>
                <a:ea typeface="Verdana"/>
              </a:rPr>
              <a:t>INSERT SORT - BENCHMARK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99ED537-37ED-BF18-A723-1AC8B9EF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0230" y="6403387"/>
            <a:ext cx="2743200" cy="365125"/>
          </a:xfrm>
        </p:spPr>
        <p:txBody>
          <a:bodyPr/>
          <a:lstStyle/>
          <a:p>
            <a:fld id="{C77C6C3F-668B-4AF5-BFA9-0F657EB068D6}" type="slidenum">
              <a:rPr lang="pl-PL" sz="1500" dirty="0" smtClean="0">
                <a:solidFill>
                  <a:schemeClr val="bg1"/>
                </a:solidFill>
                <a:latin typeface="Verdana"/>
                <a:ea typeface="Verdana"/>
              </a:rPr>
              <a:t>9</a:t>
            </a:fld>
            <a:endParaRPr lang="pl-PL" sz="1500">
              <a:solidFill>
                <a:schemeClr val="bg1"/>
              </a:solidFill>
              <a:latin typeface="Verdana"/>
              <a:ea typeface="Verdana"/>
            </a:endParaRPr>
          </a:p>
        </p:txBody>
      </p:sp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A908B5F8-5DDB-0611-0CFE-D36EC8417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324771"/>
              </p:ext>
            </p:extLst>
          </p:nvPr>
        </p:nvGraphicFramePr>
        <p:xfrm>
          <a:off x="3924867" y="2770330"/>
          <a:ext cx="81686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1840390011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2493319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latin typeface="Verdana"/>
                        </a:rPr>
                        <a:t>ITERACJA [s]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9C10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Verdana"/>
                        </a:rPr>
                        <a:t>REKURENCJA [s]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9C10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497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9C103A"/>
                          </a:solidFill>
                        </a:rPr>
                        <a:t>176.48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9C103A"/>
                          </a:solidFill>
                        </a:rPr>
                        <a:t>243.90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350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9C103A"/>
                          </a:solidFill>
                          <a:latin typeface="Calibri"/>
                        </a:rPr>
                        <a:t>54.32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9C103A"/>
                          </a:solidFill>
                        </a:rPr>
                        <a:t>62.17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264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9C103A"/>
                          </a:solidFill>
                        </a:rPr>
                        <a:t>54.03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9C103A"/>
                          </a:solidFill>
                        </a:rPr>
                        <a:t>58.67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765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9C103A"/>
                          </a:solidFill>
                        </a:rPr>
                        <a:t>100.49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9C103A"/>
                          </a:solidFill>
                        </a:rPr>
                        <a:t>57.05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90157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DCEB136-A3AD-CC14-86CC-4E687D2C59D0}"/>
              </a:ext>
            </a:extLst>
          </p:cNvPr>
          <p:cNvSpPr txBox="1"/>
          <p:nvPr/>
        </p:nvSpPr>
        <p:spPr>
          <a:xfrm>
            <a:off x="1925614" y="5904000"/>
            <a:ext cx="19140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9C103A"/>
                </a:solidFill>
                <a:latin typeface="Verdana"/>
                <a:ea typeface="Verdana"/>
                <a:cs typeface="Calibri"/>
              </a:rPr>
              <a:t>ITERACJA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74E6EE-087D-691C-672C-C4749F38B354}"/>
              </a:ext>
            </a:extLst>
          </p:cNvPr>
          <p:cNvSpPr txBox="1"/>
          <p:nvPr/>
        </p:nvSpPr>
        <p:spPr>
          <a:xfrm>
            <a:off x="1768805" y="4411486"/>
            <a:ext cx="19140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9C103A"/>
                </a:solidFill>
                <a:latin typeface="Verdana"/>
                <a:ea typeface="Verdana"/>
                <a:cs typeface="Calibri"/>
              </a:rPr>
              <a:t>REKURENCJA</a:t>
            </a:r>
            <a:endParaRPr lang="en-US"/>
          </a:p>
        </p:txBody>
      </p:sp>
      <p:pic>
        <p:nvPicPr>
          <p:cNvPr id="18" name="Picture 18">
            <a:extLst>
              <a:ext uri="{FF2B5EF4-FFF2-40B4-BE49-F238E27FC236}">
                <a16:creationId xmlns:a16="http://schemas.microsoft.com/office/drawing/2014/main" id="{AEA47422-C3F5-D6AE-8FBE-D5A0CAA0E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55" y="2441038"/>
            <a:ext cx="343688" cy="15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12983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Motyw pakietu Office</vt:lpstr>
      <vt:lpstr>Motyw pakietu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213</cp:revision>
  <dcterms:created xsi:type="dcterms:W3CDTF">2022-12-02T16:00:53Z</dcterms:created>
  <dcterms:modified xsi:type="dcterms:W3CDTF">2022-12-02T23:55:54Z</dcterms:modified>
</cp:coreProperties>
</file>