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9" r:id="rId1"/>
    <p:sldMasterId id="2147483659" r:id="rId2"/>
    <p:sldMasterId id="2147483669" r:id="rId3"/>
  </p:sldMasterIdLst>
  <p:notesMasterIdLst>
    <p:notesMasterId r:id="rId45"/>
  </p:notesMasterIdLst>
  <p:sldIdLst>
    <p:sldId id="710" r:id="rId4"/>
    <p:sldId id="719" r:id="rId5"/>
    <p:sldId id="715" r:id="rId6"/>
    <p:sldId id="736" r:id="rId7"/>
    <p:sldId id="737" r:id="rId8"/>
    <p:sldId id="733" r:id="rId9"/>
    <p:sldId id="712" r:id="rId10"/>
    <p:sldId id="716" r:id="rId11"/>
    <p:sldId id="713" r:id="rId12"/>
    <p:sldId id="718" r:id="rId13"/>
    <p:sldId id="720" r:id="rId14"/>
    <p:sldId id="731" r:id="rId15"/>
    <p:sldId id="732" r:id="rId16"/>
    <p:sldId id="735" r:id="rId17"/>
    <p:sldId id="738" r:id="rId18"/>
    <p:sldId id="740" r:id="rId19"/>
    <p:sldId id="739" r:id="rId20"/>
    <p:sldId id="754" r:id="rId21"/>
    <p:sldId id="741" r:id="rId22"/>
    <p:sldId id="743" r:id="rId23"/>
    <p:sldId id="744" r:id="rId24"/>
    <p:sldId id="745" r:id="rId25"/>
    <p:sldId id="746" r:id="rId26"/>
    <p:sldId id="747" r:id="rId27"/>
    <p:sldId id="748" r:id="rId28"/>
    <p:sldId id="742" r:id="rId29"/>
    <p:sldId id="749" r:id="rId30"/>
    <p:sldId id="750" r:id="rId31"/>
    <p:sldId id="751" r:id="rId32"/>
    <p:sldId id="752" r:id="rId33"/>
    <p:sldId id="753" r:id="rId34"/>
    <p:sldId id="723" r:id="rId35"/>
    <p:sldId id="724" r:id="rId36"/>
    <p:sldId id="725" r:id="rId37"/>
    <p:sldId id="726" r:id="rId38"/>
    <p:sldId id="727" r:id="rId39"/>
    <p:sldId id="728" r:id="rId40"/>
    <p:sldId id="729" r:id="rId41"/>
    <p:sldId id="714" r:id="rId42"/>
    <p:sldId id="721" r:id="rId43"/>
    <p:sldId id="722" r:id="rId44"/>
  </p:sldIdLst>
  <p:sldSz cx="9144000" cy="5143500" type="screen16x9"/>
  <p:notesSz cx="6858000" cy="9313863"/>
  <p:defaultTextStyle>
    <a:defPPr>
      <a:defRPr lang="en-US"/>
    </a:defPPr>
    <a:lvl1pPr algn="l" rtl="0" fontAlgn="base">
      <a:spcBef>
        <a:spcPct val="0"/>
      </a:spcBef>
      <a:spcAft>
        <a:spcPct val="0"/>
      </a:spcAft>
      <a:defRPr sz="2400" kern="1200">
        <a:solidFill>
          <a:schemeClr val="tx1"/>
        </a:solidFill>
        <a:latin typeface="Arial" charset="0"/>
        <a:ea typeface="ヒラギノ角ゴ Pro W3"/>
        <a:cs typeface="Arial" charset="0"/>
      </a:defRPr>
    </a:lvl1pPr>
    <a:lvl2pPr marL="457200" algn="l" rtl="0" fontAlgn="base">
      <a:spcBef>
        <a:spcPct val="0"/>
      </a:spcBef>
      <a:spcAft>
        <a:spcPct val="0"/>
      </a:spcAft>
      <a:defRPr sz="2400" kern="1200">
        <a:solidFill>
          <a:schemeClr val="tx1"/>
        </a:solidFill>
        <a:latin typeface="Arial" charset="0"/>
        <a:ea typeface="ヒラギノ角ゴ Pro W3"/>
        <a:cs typeface="Arial" charset="0"/>
      </a:defRPr>
    </a:lvl2pPr>
    <a:lvl3pPr marL="914400" algn="l" rtl="0" fontAlgn="base">
      <a:spcBef>
        <a:spcPct val="0"/>
      </a:spcBef>
      <a:spcAft>
        <a:spcPct val="0"/>
      </a:spcAft>
      <a:defRPr sz="2400" kern="1200">
        <a:solidFill>
          <a:schemeClr val="tx1"/>
        </a:solidFill>
        <a:latin typeface="Arial" charset="0"/>
        <a:ea typeface="ヒラギノ角ゴ Pro W3"/>
        <a:cs typeface="Arial" charset="0"/>
      </a:defRPr>
    </a:lvl3pPr>
    <a:lvl4pPr marL="1371600" algn="l" rtl="0" fontAlgn="base">
      <a:spcBef>
        <a:spcPct val="0"/>
      </a:spcBef>
      <a:spcAft>
        <a:spcPct val="0"/>
      </a:spcAft>
      <a:defRPr sz="2400" kern="1200">
        <a:solidFill>
          <a:schemeClr val="tx1"/>
        </a:solidFill>
        <a:latin typeface="Arial" charset="0"/>
        <a:ea typeface="ヒラギノ角ゴ Pro W3"/>
        <a:cs typeface="Arial" charset="0"/>
      </a:defRPr>
    </a:lvl4pPr>
    <a:lvl5pPr marL="1828800" algn="l" rtl="0" fontAlgn="base">
      <a:spcBef>
        <a:spcPct val="0"/>
      </a:spcBef>
      <a:spcAft>
        <a:spcPct val="0"/>
      </a:spcAft>
      <a:defRPr sz="2400" kern="1200">
        <a:solidFill>
          <a:schemeClr val="tx1"/>
        </a:solidFill>
        <a:latin typeface="Arial" charset="0"/>
        <a:ea typeface="ヒラギノ角ゴ Pro W3"/>
        <a:cs typeface="Arial" charset="0"/>
      </a:defRPr>
    </a:lvl5pPr>
    <a:lvl6pPr marL="2286000" algn="l" defTabSz="914400" rtl="0" eaLnBrk="1" latinLnBrk="0" hangingPunct="1">
      <a:defRPr sz="2400" kern="1200">
        <a:solidFill>
          <a:schemeClr val="tx1"/>
        </a:solidFill>
        <a:latin typeface="Arial" charset="0"/>
        <a:ea typeface="ヒラギノ角ゴ Pro W3"/>
        <a:cs typeface="Arial" charset="0"/>
      </a:defRPr>
    </a:lvl6pPr>
    <a:lvl7pPr marL="2743200" algn="l" defTabSz="914400" rtl="0" eaLnBrk="1" latinLnBrk="0" hangingPunct="1">
      <a:defRPr sz="2400" kern="1200">
        <a:solidFill>
          <a:schemeClr val="tx1"/>
        </a:solidFill>
        <a:latin typeface="Arial" charset="0"/>
        <a:ea typeface="ヒラギノ角ゴ Pro W3"/>
        <a:cs typeface="Arial" charset="0"/>
      </a:defRPr>
    </a:lvl7pPr>
    <a:lvl8pPr marL="3200400" algn="l" defTabSz="914400" rtl="0" eaLnBrk="1" latinLnBrk="0" hangingPunct="1">
      <a:defRPr sz="2400" kern="1200">
        <a:solidFill>
          <a:schemeClr val="tx1"/>
        </a:solidFill>
        <a:latin typeface="Arial" charset="0"/>
        <a:ea typeface="ヒラギノ角ゴ Pro W3"/>
        <a:cs typeface="Arial" charset="0"/>
      </a:defRPr>
    </a:lvl8pPr>
    <a:lvl9pPr marL="3657600" algn="l" defTabSz="914400" rtl="0" eaLnBrk="1" latinLnBrk="0" hangingPunct="1">
      <a:defRPr sz="2400"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10"/>
            <p14:sldId id="719"/>
            <p14:sldId id="715"/>
            <p14:sldId id="736"/>
            <p14:sldId id="737"/>
            <p14:sldId id="733"/>
            <p14:sldId id="712"/>
            <p14:sldId id="716"/>
            <p14:sldId id="713"/>
            <p14:sldId id="718"/>
            <p14:sldId id="720"/>
            <p14:sldId id="731"/>
            <p14:sldId id="732"/>
            <p14:sldId id="735"/>
            <p14:sldId id="738"/>
            <p14:sldId id="740"/>
            <p14:sldId id="739"/>
            <p14:sldId id="754"/>
            <p14:sldId id="741"/>
            <p14:sldId id="743"/>
            <p14:sldId id="744"/>
            <p14:sldId id="745"/>
            <p14:sldId id="746"/>
            <p14:sldId id="747"/>
            <p14:sldId id="748"/>
            <p14:sldId id="742"/>
            <p14:sldId id="749"/>
            <p14:sldId id="750"/>
            <p14:sldId id="751"/>
            <p14:sldId id="752"/>
            <p14:sldId id="753"/>
          </p14:sldIdLst>
        </p14:section>
        <p14:section name="S22 inverted questions" id="{1744F6FA-5B5E-4DF4-AE64-8534E8A40760}">
          <p14:sldIdLst>
            <p14:sldId id="723"/>
            <p14:sldId id="724"/>
            <p14:sldId id="725"/>
            <p14:sldId id="726"/>
            <p14:sldId id="727"/>
            <p14:sldId id="728"/>
            <p14:sldId id="729"/>
            <p14:sldId id="714"/>
            <p14:sldId id="721"/>
            <p14:sldId id="7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clrMru>
    <a:srgbClr val="BF5700"/>
    <a:srgbClr val="C6531F"/>
    <a:srgbClr val="C01338"/>
    <a:srgbClr val="C00000"/>
    <a:srgbClr val="79C82A"/>
    <a:srgbClr val="DE7E7A"/>
    <a:srgbClr val="D61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0955" autoAdjust="0"/>
  </p:normalViewPr>
  <p:slideViewPr>
    <p:cSldViewPr>
      <p:cViewPr varScale="1">
        <p:scale>
          <a:sx n="103" d="100"/>
          <a:sy n="103" d="100"/>
        </p:scale>
        <p:origin x="893"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F61BC03-C347-4B76-B102-C0B229770122}"/>
    <pc:docChg chg="modSld">
      <pc:chgData name="" userId="" providerId="" clId="Web-{DF61BC03-C347-4B76-B102-C0B229770122}" dt="2018-03-19T17:40:31.207" v="3"/>
      <pc:docMkLst>
        <pc:docMk/>
      </pc:docMkLst>
      <pc:sldChg chg="modSp">
        <pc:chgData name="" userId="" providerId="" clId="Web-{DF61BC03-C347-4B76-B102-C0B229770122}" dt="2018-03-19T17:40:31.207" v="3"/>
        <pc:sldMkLst>
          <pc:docMk/>
          <pc:sldMk cId="247584020" sldId="711"/>
        </pc:sldMkLst>
        <pc:spChg chg="mod">
          <ac:chgData name="" userId="" providerId="" clId="Web-{DF61BC03-C347-4B76-B102-C0B229770122}" dt="2018-03-19T17:40:31.207" v="3"/>
          <ac:spMkLst>
            <pc:docMk/>
            <pc:sldMk cId="247584020" sldId="711"/>
            <ac:spMk id="12" creationId="{00000000-0000-0000-0000-000000000000}"/>
          </ac:spMkLst>
        </pc:spChg>
      </pc:sldChg>
    </pc:docChg>
  </pc:docChgLst>
  <pc:docChgLst>
    <pc:chgData clId="Web-{6F3EA92A-6327-4760-B8BE-E7EAE48D3FC4}"/>
    <pc:docChg chg="modSld">
      <pc:chgData name="" userId="" providerId="" clId="Web-{6F3EA92A-6327-4760-B8BE-E7EAE48D3FC4}" dt="2018-03-19T17:41:55.319" v="2"/>
      <pc:docMkLst>
        <pc:docMk/>
      </pc:docMkLst>
      <pc:sldChg chg="modSp">
        <pc:chgData name="" userId="" providerId="" clId="Web-{6F3EA92A-6327-4760-B8BE-E7EAE48D3FC4}" dt="2018-03-19T17:41:55.319" v="2"/>
        <pc:sldMkLst>
          <pc:docMk/>
          <pc:sldMk cId="247584020" sldId="711"/>
        </pc:sldMkLst>
        <pc:spChg chg="mod">
          <ac:chgData name="" userId="" providerId="" clId="Web-{6F3EA92A-6327-4760-B8BE-E7EAE48D3FC4}" dt="2018-03-19T17:41:55.319" v="2"/>
          <ac:spMkLst>
            <pc:docMk/>
            <pc:sldMk cId="247584020" sldId="711"/>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884613" y="0"/>
            <a:ext cx="2971800" cy="465693"/>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3/20/2023</a:t>
            </a:fld>
            <a:endParaRPr lang="en-US" dirty="0"/>
          </a:p>
        </p:txBody>
      </p:sp>
      <p:sp>
        <p:nvSpPr>
          <p:cNvPr id="16388" name="Rectangle 4"/>
          <p:cNvSpPr>
            <a:spLocks noGrp="1" noRot="1" noChangeAspect="1" noChangeArrowheads="1" noTextEdit="1"/>
          </p:cNvSpPr>
          <p:nvPr>
            <p:ph type="sldImg" idx="2"/>
          </p:nvPr>
        </p:nvSpPr>
        <p:spPr bwMode="auto">
          <a:xfrm>
            <a:off x="327025" y="700088"/>
            <a:ext cx="6203950" cy="349091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424085"/>
            <a:ext cx="5486400" cy="4191238"/>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884613" y="8846554"/>
            <a:ext cx="2971800" cy="465693"/>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a:t>
            </a:fld>
            <a:endParaRPr lang="en-US" dirty="0"/>
          </a:p>
        </p:txBody>
      </p:sp>
    </p:spTree>
    <p:extLst>
      <p:ext uri="{BB962C8B-B14F-4D97-AF65-F5344CB8AC3E}">
        <p14:creationId xmlns:p14="http://schemas.microsoft.com/office/powerpoint/2010/main" val="2371606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12</a:t>
            </a:fld>
            <a:endParaRPr lang="en-US" dirty="0"/>
          </a:p>
        </p:txBody>
      </p:sp>
    </p:spTree>
    <p:extLst>
      <p:ext uri="{BB962C8B-B14F-4D97-AF65-F5344CB8AC3E}">
        <p14:creationId xmlns:p14="http://schemas.microsoft.com/office/powerpoint/2010/main" val="36535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13</a:t>
            </a:fld>
            <a:endParaRPr lang="en-US" dirty="0"/>
          </a:p>
        </p:txBody>
      </p:sp>
    </p:spTree>
    <p:extLst>
      <p:ext uri="{BB962C8B-B14F-4D97-AF65-F5344CB8AC3E}">
        <p14:creationId xmlns:p14="http://schemas.microsoft.com/office/powerpoint/2010/main" val="3907082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14</a:t>
            </a:fld>
            <a:endParaRPr lang="en-US" dirty="0"/>
          </a:p>
        </p:txBody>
      </p:sp>
    </p:spTree>
    <p:extLst>
      <p:ext uri="{BB962C8B-B14F-4D97-AF65-F5344CB8AC3E}">
        <p14:creationId xmlns:p14="http://schemas.microsoft.com/office/powerpoint/2010/main" val="697544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15</a:t>
            </a:fld>
            <a:endParaRPr lang="en-US"/>
          </a:p>
        </p:txBody>
      </p:sp>
    </p:spTree>
    <p:extLst>
      <p:ext uri="{BB962C8B-B14F-4D97-AF65-F5344CB8AC3E}">
        <p14:creationId xmlns:p14="http://schemas.microsoft.com/office/powerpoint/2010/main" val="380879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16</a:t>
            </a:fld>
            <a:endParaRPr lang="en-US"/>
          </a:p>
        </p:txBody>
      </p:sp>
    </p:spTree>
    <p:extLst>
      <p:ext uri="{BB962C8B-B14F-4D97-AF65-F5344CB8AC3E}">
        <p14:creationId xmlns:p14="http://schemas.microsoft.com/office/powerpoint/2010/main" val="93267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17</a:t>
            </a:fld>
            <a:endParaRPr lang="en-US"/>
          </a:p>
        </p:txBody>
      </p:sp>
    </p:spTree>
    <p:extLst>
      <p:ext uri="{BB962C8B-B14F-4D97-AF65-F5344CB8AC3E}">
        <p14:creationId xmlns:p14="http://schemas.microsoft.com/office/powerpoint/2010/main" val="189321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18</a:t>
            </a:fld>
            <a:endParaRPr lang="en-US" dirty="0"/>
          </a:p>
        </p:txBody>
      </p:sp>
    </p:spTree>
    <p:extLst>
      <p:ext uri="{BB962C8B-B14F-4D97-AF65-F5344CB8AC3E}">
        <p14:creationId xmlns:p14="http://schemas.microsoft.com/office/powerpoint/2010/main" val="1358395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19</a:t>
            </a:fld>
            <a:endParaRPr lang="en-US"/>
          </a:p>
        </p:txBody>
      </p:sp>
    </p:spTree>
    <p:extLst>
      <p:ext uri="{BB962C8B-B14F-4D97-AF65-F5344CB8AC3E}">
        <p14:creationId xmlns:p14="http://schemas.microsoft.com/office/powerpoint/2010/main" val="23401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20</a:t>
            </a:fld>
            <a:endParaRPr lang="en-US"/>
          </a:p>
        </p:txBody>
      </p:sp>
    </p:spTree>
    <p:extLst>
      <p:ext uri="{BB962C8B-B14F-4D97-AF65-F5344CB8AC3E}">
        <p14:creationId xmlns:p14="http://schemas.microsoft.com/office/powerpoint/2010/main" val="3769106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21</a:t>
            </a:fld>
            <a:endParaRPr lang="en-US"/>
          </a:p>
        </p:txBody>
      </p:sp>
    </p:spTree>
    <p:extLst>
      <p:ext uri="{BB962C8B-B14F-4D97-AF65-F5344CB8AC3E}">
        <p14:creationId xmlns:p14="http://schemas.microsoft.com/office/powerpoint/2010/main" val="662227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a:p>
        </p:txBody>
      </p:sp>
    </p:spTree>
    <p:extLst>
      <p:ext uri="{BB962C8B-B14F-4D97-AF65-F5344CB8AC3E}">
        <p14:creationId xmlns:p14="http://schemas.microsoft.com/office/powerpoint/2010/main" val="1425478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22</a:t>
            </a:fld>
            <a:endParaRPr lang="en-US"/>
          </a:p>
        </p:txBody>
      </p:sp>
    </p:spTree>
    <p:extLst>
      <p:ext uri="{BB962C8B-B14F-4D97-AF65-F5344CB8AC3E}">
        <p14:creationId xmlns:p14="http://schemas.microsoft.com/office/powerpoint/2010/main" val="2330631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23</a:t>
            </a:fld>
            <a:endParaRPr lang="en-US"/>
          </a:p>
        </p:txBody>
      </p:sp>
    </p:spTree>
    <p:extLst>
      <p:ext uri="{BB962C8B-B14F-4D97-AF65-F5344CB8AC3E}">
        <p14:creationId xmlns:p14="http://schemas.microsoft.com/office/powerpoint/2010/main" val="25004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24</a:t>
            </a:fld>
            <a:endParaRPr lang="en-US"/>
          </a:p>
        </p:txBody>
      </p:sp>
    </p:spTree>
    <p:extLst>
      <p:ext uri="{BB962C8B-B14F-4D97-AF65-F5344CB8AC3E}">
        <p14:creationId xmlns:p14="http://schemas.microsoft.com/office/powerpoint/2010/main" val="1445927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25</a:t>
            </a:fld>
            <a:endParaRPr lang="en-US"/>
          </a:p>
        </p:txBody>
      </p:sp>
    </p:spTree>
    <p:extLst>
      <p:ext uri="{BB962C8B-B14F-4D97-AF65-F5344CB8AC3E}">
        <p14:creationId xmlns:p14="http://schemas.microsoft.com/office/powerpoint/2010/main" val="1370505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26</a:t>
            </a:fld>
            <a:endParaRPr lang="en-US"/>
          </a:p>
        </p:txBody>
      </p:sp>
    </p:spTree>
    <p:extLst>
      <p:ext uri="{BB962C8B-B14F-4D97-AF65-F5344CB8AC3E}">
        <p14:creationId xmlns:p14="http://schemas.microsoft.com/office/powerpoint/2010/main" val="1853964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27</a:t>
            </a:fld>
            <a:endParaRPr lang="en-US"/>
          </a:p>
        </p:txBody>
      </p:sp>
    </p:spTree>
    <p:extLst>
      <p:ext uri="{BB962C8B-B14F-4D97-AF65-F5344CB8AC3E}">
        <p14:creationId xmlns:p14="http://schemas.microsoft.com/office/powerpoint/2010/main" val="1416801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28</a:t>
            </a:fld>
            <a:endParaRPr lang="en-US"/>
          </a:p>
        </p:txBody>
      </p:sp>
    </p:spTree>
    <p:extLst>
      <p:ext uri="{BB962C8B-B14F-4D97-AF65-F5344CB8AC3E}">
        <p14:creationId xmlns:p14="http://schemas.microsoft.com/office/powerpoint/2010/main" val="2362349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29</a:t>
            </a:fld>
            <a:endParaRPr lang="en-US"/>
          </a:p>
        </p:txBody>
      </p:sp>
    </p:spTree>
    <p:extLst>
      <p:ext uri="{BB962C8B-B14F-4D97-AF65-F5344CB8AC3E}">
        <p14:creationId xmlns:p14="http://schemas.microsoft.com/office/powerpoint/2010/main" val="3375816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30</a:t>
            </a:fld>
            <a:endParaRPr lang="en-US"/>
          </a:p>
        </p:txBody>
      </p:sp>
    </p:spTree>
    <p:extLst>
      <p:ext uri="{BB962C8B-B14F-4D97-AF65-F5344CB8AC3E}">
        <p14:creationId xmlns:p14="http://schemas.microsoft.com/office/powerpoint/2010/main" val="903944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31</a:t>
            </a:fld>
            <a:endParaRPr lang="en-US"/>
          </a:p>
        </p:txBody>
      </p:sp>
    </p:spTree>
    <p:extLst>
      <p:ext uri="{BB962C8B-B14F-4D97-AF65-F5344CB8AC3E}">
        <p14:creationId xmlns:p14="http://schemas.microsoft.com/office/powerpoint/2010/main" val="85065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a:p>
        </p:txBody>
      </p:sp>
    </p:spTree>
    <p:extLst>
      <p:ext uri="{BB962C8B-B14F-4D97-AF65-F5344CB8AC3E}">
        <p14:creationId xmlns:p14="http://schemas.microsoft.com/office/powerpoint/2010/main" val="1930335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32</a:t>
            </a:fld>
            <a:endParaRPr lang="en-US" dirty="0"/>
          </a:p>
        </p:txBody>
      </p:sp>
    </p:spTree>
    <p:extLst>
      <p:ext uri="{BB962C8B-B14F-4D97-AF65-F5344CB8AC3E}">
        <p14:creationId xmlns:p14="http://schemas.microsoft.com/office/powerpoint/2010/main" val="234557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33</a:t>
            </a:fld>
            <a:endParaRPr lang="en-US" dirty="0"/>
          </a:p>
        </p:txBody>
      </p:sp>
    </p:spTree>
    <p:extLst>
      <p:ext uri="{BB962C8B-B14F-4D97-AF65-F5344CB8AC3E}">
        <p14:creationId xmlns:p14="http://schemas.microsoft.com/office/powerpoint/2010/main" val="2033376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34</a:t>
            </a:fld>
            <a:endParaRPr lang="en-US" dirty="0"/>
          </a:p>
        </p:txBody>
      </p:sp>
    </p:spTree>
    <p:extLst>
      <p:ext uri="{BB962C8B-B14F-4D97-AF65-F5344CB8AC3E}">
        <p14:creationId xmlns:p14="http://schemas.microsoft.com/office/powerpoint/2010/main" val="3739200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35</a:t>
            </a:fld>
            <a:endParaRPr lang="en-US" dirty="0"/>
          </a:p>
        </p:txBody>
      </p:sp>
    </p:spTree>
    <p:extLst>
      <p:ext uri="{BB962C8B-B14F-4D97-AF65-F5344CB8AC3E}">
        <p14:creationId xmlns:p14="http://schemas.microsoft.com/office/powerpoint/2010/main" val="4121783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36</a:t>
            </a:fld>
            <a:endParaRPr lang="en-US" dirty="0"/>
          </a:p>
        </p:txBody>
      </p:sp>
    </p:spTree>
    <p:extLst>
      <p:ext uri="{BB962C8B-B14F-4D97-AF65-F5344CB8AC3E}">
        <p14:creationId xmlns:p14="http://schemas.microsoft.com/office/powerpoint/2010/main" val="8220697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37</a:t>
            </a:fld>
            <a:endParaRPr lang="en-US" dirty="0"/>
          </a:p>
        </p:txBody>
      </p:sp>
    </p:spTree>
    <p:extLst>
      <p:ext uri="{BB962C8B-B14F-4D97-AF65-F5344CB8AC3E}">
        <p14:creationId xmlns:p14="http://schemas.microsoft.com/office/powerpoint/2010/main" val="20634372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38</a:t>
            </a:fld>
            <a:endParaRPr lang="en-US"/>
          </a:p>
        </p:txBody>
      </p:sp>
    </p:spTree>
    <p:extLst>
      <p:ext uri="{BB962C8B-B14F-4D97-AF65-F5344CB8AC3E}">
        <p14:creationId xmlns:p14="http://schemas.microsoft.com/office/powerpoint/2010/main" val="997171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39</a:t>
            </a:fld>
            <a:endParaRPr lang="en-US"/>
          </a:p>
        </p:txBody>
      </p:sp>
    </p:spTree>
    <p:extLst>
      <p:ext uri="{BB962C8B-B14F-4D97-AF65-F5344CB8AC3E}">
        <p14:creationId xmlns:p14="http://schemas.microsoft.com/office/powerpoint/2010/main" val="1666312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40</a:t>
            </a:fld>
            <a:endParaRPr lang="en-US"/>
          </a:p>
        </p:txBody>
      </p:sp>
    </p:spTree>
    <p:extLst>
      <p:ext uri="{BB962C8B-B14F-4D97-AF65-F5344CB8AC3E}">
        <p14:creationId xmlns:p14="http://schemas.microsoft.com/office/powerpoint/2010/main" val="21541984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41</a:t>
            </a:fld>
            <a:endParaRPr lang="en-US"/>
          </a:p>
        </p:txBody>
      </p:sp>
    </p:spTree>
    <p:extLst>
      <p:ext uri="{BB962C8B-B14F-4D97-AF65-F5344CB8AC3E}">
        <p14:creationId xmlns:p14="http://schemas.microsoft.com/office/powerpoint/2010/main" val="404652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6</a:t>
            </a:fld>
            <a:endParaRPr lang="en-US" dirty="0"/>
          </a:p>
        </p:txBody>
      </p:sp>
    </p:spTree>
    <p:extLst>
      <p:ext uri="{BB962C8B-B14F-4D97-AF65-F5344CB8AC3E}">
        <p14:creationId xmlns:p14="http://schemas.microsoft.com/office/powerpoint/2010/main" val="6130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7</a:t>
            </a:fld>
            <a:endParaRPr lang="en-US" dirty="0"/>
          </a:p>
        </p:txBody>
      </p:sp>
    </p:spTree>
    <p:extLst>
      <p:ext uri="{BB962C8B-B14F-4D97-AF65-F5344CB8AC3E}">
        <p14:creationId xmlns:p14="http://schemas.microsoft.com/office/powerpoint/2010/main" val="368871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8</a:t>
            </a:fld>
            <a:endParaRPr lang="en-US" dirty="0"/>
          </a:p>
        </p:txBody>
      </p:sp>
    </p:spTree>
    <p:extLst>
      <p:ext uri="{BB962C8B-B14F-4D97-AF65-F5344CB8AC3E}">
        <p14:creationId xmlns:p14="http://schemas.microsoft.com/office/powerpoint/2010/main" val="2723003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3774156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10</a:t>
            </a:fld>
            <a:endParaRPr lang="en-US"/>
          </a:p>
        </p:txBody>
      </p:sp>
    </p:spTree>
    <p:extLst>
      <p:ext uri="{BB962C8B-B14F-4D97-AF65-F5344CB8AC3E}">
        <p14:creationId xmlns:p14="http://schemas.microsoft.com/office/powerpoint/2010/main" val="4034527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11</a:t>
            </a:fld>
            <a:endParaRPr lang="en-US"/>
          </a:p>
        </p:txBody>
      </p:sp>
    </p:spTree>
    <p:extLst>
      <p:ext uri="{BB962C8B-B14F-4D97-AF65-F5344CB8AC3E}">
        <p14:creationId xmlns:p14="http://schemas.microsoft.com/office/powerpoint/2010/main" val="2695506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343"/>
            <a:ext cx="7772400" cy="1102995"/>
          </a:xfrm>
        </p:spPr>
        <p:txBody>
          <a:bodyPr/>
          <a:lstStyle>
            <a:lvl1pPr>
              <a:defRPr>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lumMod val="85000"/>
                    <a:lumOff val="1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613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95400"/>
            <a:ext cx="4038600" cy="3562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6" name="Content Placeholder 2"/>
          <p:cNvSpPr>
            <a:spLocks noGrp="1"/>
          </p:cNvSpPr>
          <p:nvPr>
            <p:ph idx="1"/>
          </p:nvPr>
        </p:nvSpPr>
        <p:spPr>
          <a:xfrm>
            <a:off x="3575050" y="641510"/>
            <a:ext cx="5111750" cy="43305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420688" y="1601629"/>
            <a:ext cx="3008313" cy="33704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6"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7250"/>
          </a:xfrm>
        </p:spPr>
        <p:txBody>
          <a:bodyPr/>
          <a:lstStyle/>
          <a:p>
            <a:r>
              <a:rPr lang="en-US" dirty="0"/>
              <a:t>Click to edit Master title style</a:t>
            </a:r>
          </a:p>
        </p:txBody>
      </p:sp>
      <p:sp>
        <p:nvSpPr>
          <p:cNvPr id="3" name="Content Placeholder 2"/>
          <p:cNvSpPr>
            <a:spLocks noGrp="1"/>
          </p:cNvSpPr>
          <p:nvPr>
            <p:ph idx="1"/>
          </p:nvPr>
        </p:nvSpPr>
        <p:spPr>
          <a:xfrm>
            <a:off x="457200" y="1737360"/>
            <a:ext cx="8229600" cy="29489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078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5" name="Text Placeholder 2"/>
          <p:cNvSpPr>
            <a:spLocks noGrp="1"/>
          </p:cNvSpPr>
          <p:nvPr>
            <p:ph type="body" idx="1"/>
          </p:nvPr>
        </p:nvSpPr>
        <p:spPr>
          <a:xfrm>
            <a:off x="722313" y="2180035"/>
            <a:ext cx="7772400" cy="1125140"/>
          </a:xfrm>
        </p:spPr>
        <p:txBody>
          <a:bodyPr anchor="b"/>
          <a:lstStyle>
            <a:lvl1pPr marL="0" indent="0">
              <a:buNone/>
              <a:defRPr sz="2000">
                <a:solidFill>
                  <a:schemeClr val="tx1">
                    <a:lumMod val="75000"/>
                    <a:lumOff val="2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5988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74470"/>
            <a:ext cx="4038600" cy="3017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675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88" y="641510"/>
            <a:ext cx="3008313" cy="871538"/>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920884"/>
            <a:ext cx="5111750" cy="4051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20688" y="1601629"/>
            <a:ext cx="3008313" cy="3141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43696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29050"/>
            <a:ext cx="5486400" cy="42576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8580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254817"/>
            <a:ext cx="5486400" cy="6029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36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mj-lt"/>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7250"/>
          </a:xfrm>
        </p:spPr>
        <p:txBody>
          <a:bodyPr>
            <a:norm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314450"/>
            <a:ext cx="8229600" cy="3371850"/>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495300" y="1200150"/>
            <a:ext cx="7886700" cy="1752600"/>
          </a:xfrm>
          <a:prstGeom prst="rect">
            <a:avLst/>
          </a:prstGeom>
        </p:spPr>
        <p:txBody>
          <a:bodyPr vert="horz" wrap="square" lIns="91440" tIns="45720" rIns="91440" bIns="45720" rtlCol="0" anchor="b">
            <a:noAutofit/>
          </a:bodyPr>
          <a:lstStyle/>
          <a:p>
            <a:r>
              <a:rPr lang="en-US" dirty="0"/>
              <a:t>Insert your</a:t>
            </a:r>
            <a:br>
              <a:rPr lang="en-US" dirty="0"/>
            </a:br>
            <a:r>
              <a:rPr lang="en-US" dirty="0"/>
              <a:t>headline here</a:t>
            </a:r>
            <a:br>
              <a:rPr lang="en-US" dirty="0"/>
            </a:br>
            <a:r>
              <a:rPr lang="en-US" dirty="0"/>
              <a:t>up to 3 lines</a:t>
            </a:r>
          </a:p>
        </p:txBody>
      </p:sp>
      <p:sp>
        <p:nvSpPr>
          <p:cNvPr id="10" name="Text Placeholder 9"/>
          <p:cNvSpPr>
            <a:spLocks noGrp="1"/>
          </p:cNvSpPr>
          <p:nvPr>
            <p:ph type="body" idx="1"/>
          </p:nvPr>
        </p:nvSpPr>
        <p:spPr>
          <a:xfrm>
            <a:off x="495300" y="3333749"/>
            <a:ext cx="7886700" cy="457201"/>
          </a:xfrm>
          <a:prstGeom prst="rect">
            <a:avLst/>
          </a:prstGeom>
        </p:spPr>
        <p:txBody>
          <a:bodyPr vert="horz" lIns="91440" tIns="45720" rIns="91440" bIns="45720" rtlCol="0">
            <a:noAutofit/>
          </a:bodyPr>
          <a:lstStyle/>
          <a:p>
            <a:pPr lvl="0"/>
            <a:r>
              <a:rPr lang="en-US" dirty="0"/>
              <a:t>Insert your subtitle or any additional description text here up to</a:t>
            </a:r>
            <a:br>
              <a:rPr lang="en-US" dirty="0"/>
            </a:br>
            <a:r>
              <a:rPr lang="en-US" dirty="0"/>
              <a:t>two lines of text or you can delete this text box</a:t>
            </a:r>
          </a:p>
        </p:txBody>
      </p:sp>
      <p:cxnSp>
        <p:nvCxnSpPr>
          <p:cNvPr id="14" name="Straight Connector 13"/>
          <p:cNvCxnSpPr/>
          <p:nvPr userDrawn="1"/>
        </p:nvCxnSpPr>
        <p:spPr>
          <a:xfrm>
            <a:off x="628650" y="3105150"/>
            <a:ext cx="56197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9"/>
          <p:cNvSpPr txBox="1">
            <a:spLocks/>
          </p:cNvSpPr>
          <p:nvPr userDrawn="1"/>
        </p:nvSpPr>
        <p:spPr>
          <a:xfrm>
            <a:off x="490384" y="4171949"/>
            <a:ext cx="7886700" cy="45720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lnSpc>
                <a:spcPct val="50000"/>
              </a:lnSpc>
              <a:spcAft>
                <a:spcPts val="0"/>
              </a:spcAft>
            </a:pPr>
            <a:r>
              <a:rPr lang="en-US" sz="1050" b="0" i="0" cap="all" baseline="0" dirty="0">
                <a:latin typeface="Arial Black" charset="0"/>
              </a:rPr>
              <a:t>Presenter or speaker name</a:t>
            </a:r>
          </a:p>
          <a:p>
            <a:pPr fontAlgn="auto">
              <a:lnSpc>
                <a:spcPct val="30000"/>
              </a:lnSpc>
              <a:spcAft>
                <a:spcPts val="0"/>
              </a:spcAft>
            </a:pPr>
            <a:r>
              <a:rPr lang="en-US" sz="1050" dirty="0"/>
              <a:t>Position/Role,</a:t>
            </a:r>
            <a:r>
              <a:rPr lang="en-US" sz="1050" baseline="0" dirty="0"/>
              <a:t> The University of Texas at Austin</a:t>
            </a:r>
            <a:endParaRPr lang="en-US" sz="1050" dirty="0"/>
          </a:p>
        </p:txBody>
      </p:sp>
      <p:sp>
        <p:nvSpPr>
          <p:cNvPr id="16" name="Text Placeholder 9"/>
          <p:cNvSpPr txBox="1">
            <a:spLocks/>
          </p:cNvSpPr>
          <p:nvPr userDrawn="1"/>
        </p:nvSpPr>
        <p:spPr>
          <a:xfrm>
            <a:off x="548640" y="457200"/>
            <a:ext cx="7828444" cy="389296"/>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a:buNone/>
              <a:defRPr sz="16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fontAlgn="auto">
              <a:spcAft>
                <a:spcPts val="0"/>
              </a:spcAft>
            </a:pPr>
            <a:r>
              <a:rPr lang="en-US" sz="1200" b="0" i="0" cap="all" baseline="0" dirty="0">
                <a:latin typeface="Arial Black" charset="0"/>
              </a:rPr>
              <a:t>Month 20xx</a:t>
            </a:r>
            <a:endParaRPr lang="en-US" sz="1200" b="0" dirty="0"/>
          </a:p>
        </p:txBody>
      </p:sp>
    </p:spTree>
    <p:extLst>
      <p:ext uri="{BB962C8B-B14F-4D97-AF65-F5344CB8AC3E}">
        <p14:creationId xmlns:p14="http://schemas.microsoft.com/office/powerpoint/2010/main" val="1503322918"/>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4000"/>
        </a:lnSpc>
        <a:spcBef>
          <a:spcPct val="0"/>
        </a:spcBef>
        <a:buNone/>
        <a:defRPr sz="4800" b="1" i="0" kern="800" cap="all" normalizeH="0" baseline="0">
          <a:solidFill>
            <a:schemeClr val="bg1"/>
          </a:solidFill>
          <a:latin typeface="Arial Black" charset="0"/>
          <a:ea typeface="Arial Black" charset="0"/>
          <a:cs typeface="Arial Black" charset="0"/>
        </a:defRPr>
      </a:lvl1pPr>
    </p:titleStyle>
    <p:bodyStyle>
      <a:lvl1pPr marL="0" indent="0" algn="l" defTabSz="914400" rtl="0" eaLnBrk="1" latinLnBrk="0" hangingPunct="1">
        <a:lnSpc>
          <a:spcPct val="90000"/>
        </a:lnSpc>
        <a:spcBef>
          <a:spcPts val="1000"/>
        </a:spcBef>
        <a:buFont typeface="Arial"/>
        <a:buNone/>
        <a:defRPr sz="1400" b="0" i="0" kern="1200" baseline="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b="0" i="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b="0" i="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b="0" i="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286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80210"/>
            <a:ext cx="8229600" cy="29489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82391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7" r:id="rId5"/>
    <p:sldLayoutId id="2147483668" r:id="rId6"/>
  </p:sldLayoutIdLst>
  <p:txStyles>
    <p:titleStyle>
      <a:lvl1pPr algn="l" defTabSz="457200" rtl="0" eaLnBrk="1" latinLnBrk="0" hangingPunct="1">
        <a:spcBef>
          <a:spcPct val="0"/>
        </a:spcBef>
        <a:buNone/>
        <a:defRPr sz="4400" kern="1200">
          <a:solidFill>
            <a:schemeClr val="tx1">
              <a:lumMod val="85000"/>
              <a:lumOff val="15000"/>
            </a:schemeClr>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381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95400"/>
            <a:ext cx="8229600" cy="32992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Lst>
  <p:txStyles>
    <p:title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10.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0.xml"/><Relationship Id="rId5" Type="http://schemas.openxmlformats.org/officeDocument/2006/relationships/image" Target="../media/image51.png"/><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image" Target="../media/image52.png"/><Relationship Id="rId5" Type="http://schemas.openxmlformats.org/officeDocument/2006/relationships/image" Target="../media/image48.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A8F2A-57FA-41FF-A022-D198BA9E94E7}"/>
              </a:ext>
            </a:extLst>
          </p:cNvPr>
          <p:cNvSpPr>
            <a:spLocks noGrp="1"/>
          </p:cNvSpPr>
          <p:nvPr>
            <p:ph type="ctrTitle"/>
          </p:nvPr>
        </p:nvSpPr>
        <p:spPr>
          <a:xfrm>
            <a:off x="685800" y="1597819"/>
            <a:ext cx="7391400" cy="1102519"/>
          </a:xfrm>
        </p:spPr>
        <p:txBody>
          <a:bodyPr>
            <a:normAutofit/>
          </a:bodyPr>
          <a:lstStyle/>
          <a:p>
            <a:r>
              <a:rPr lang="en-US" dirty="0">
                <a:latin typeface="+mj-lt"/>
              </a:rPr>
              <a:t>Analysis of Survey</a:t>
            </a:r>
          </a:p>
        </p:txBody>
      </p:sp>
      <p:sp>
        <p:nvSpPr>
          <p:cNvPr id="3" name="Subtitle 2">
            <a:extLst>
              <a:ext uri="{FF2B5EF4-FFF2-40B4-BE49-F238E27FC236}">
                <a16:creationId xmlns:a16="http://schemas.microsoft.com/office/drawing/2014/main" id="{DACADB39-D2AB-4411-9877-F16383363D9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854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a:bodyPr>
          <a:lstStyle/>
          <a:p>
            <a:r>
              <a:rPr lang="en-US" sz="2000" dirty="0"/>
              <a:t>First produce eigenvalues for arbitrary number of factors</a:t>
            </a:r>
          </a:p>
          <a:p>
            <a:pPr lvl="1"/>
            <a:r>
              <a:rPr lang="en-US" sz="1600" dirty="0"/>
              <a:t>Scree plot (SAGE_Scree.png)</a:t>
            </a:r>
          </a:p>
          <a:p>
            <a:r>
              <a:rPr lang="en-US" sz="2000" dirty="0"/>
              <a:t>Kaiser Criterion (ε&gt;1) to determine number of factors</a:t>
            </a:r>
          </a:p>
          <a:p>
            <a:pPr lvl="1"/>
            <a:r>
              <a:rPr lang="en-US" sz="1600" dirty="0"/>
              <a:t>(though Kouros and </a:t>
            </a:r>
            <a:r>
              <a:rPr lang="en-US" sz="1600" dirty="0" err="1"/>
              <a:t>Abrami</a:t>
            </a:r>
            <a:r>
              <a:rPr lang="en-US" sz="1600" dirty="0"/>
              <a:t> had ε&gt;2)</a:t>
            </a:r>
          </a:p>
          <a:p>
            <a:endParaRPr lang="en-US" sz="2000" dirty="0"/>
          </a:p>
        </p:txBody>
      </p:sp>
      <p:pic>
        <p:nvPicPr>
          <p:cNvPr id="4" name="Content Placeholder 3">
            <a:extLst>
              <a:ext uri="{FF2B5EF4-FFF2-40B4-BE49-F238E27FC236}">
                <a16:creationId xmlns:a16="http://schemas.microsoft.com/office/drawing/2014/main" id="{04EBFFBC-7D22-4DD1-8BA1-382885C0FB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49779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000" dirty="0"/>
              <a:t>Follows algorithm described in Section II.A from Eaton et al 2019</a:t>
            </a:r>
          </a:p>
          <a:p>
            <a:pPr marL="857250" lvl="1" indent="-457200">
              <a:buFont typeface="+mj-lt"/>
              <a:buAutoNum type="arabicPeriod"/>
            </a:pPr>
            <a:r>
              <a:rPr lang="en-US" sz="1600" dirty="0"/>
              <a:t>Calculate the Kaiser-Meyer-Olkin (KMO) values for every item. If any items have a KMO below the cutoff value, then the item with the lowest value is removed and the step is repeated. KMO values above 0.6 are kept, though above 0.8 are preferred.</a:t>
            </a:r>
          </a:p>
          <a:p>
            <a:pPr marL="1257300" lvl="2" indent="-457200"/>
            <a:r>
              <a:rPr lang="en-US" sz="1200" dirty="0"/>
              <a:t>KMO measures the suitability for factor analysis by estimating the proportion of variance among all observed variables</a:t>
            </a:r>
          </a:p>
          <a:p>
            <a:pPr marL="857250" lvl="1" indent="-457200">
              <a:buFont typeface="+mj-lt"/>
              <a:buAutoNum type="arabicPeriod"/>
            </a:pPr>
            <a:r>
              <a:rPr lang="en-US" sz="1600" dirty="0"/>
              <a:t>Check whether the items can be factored using Bartlett's test of sphericity. A low p-score indicates that factor analysis can be performed.</a:t>
            </a:r>
          </a:p>
          <a:p>
            <a:pPr marL="1257300" lvl="2" indent="-457200"/>
            <a:r>
              <a:rPr lang="en-US" sz="1200" dirty="0"/>
              <a:t>Compares the correlation matrix to the identity matrix (checks whether there are correlations)</a:t>
            </a:r>
          </a:p>
          <a:p>
            <a:pPr marL="857250" lvl="1" indent="-457200">
              <a:buFont typeface="+mj-lt"/>
              <a:buAutoNum type="arabicPeriod"/>
            </a:pPr>
            <a:r>
              <a:rPr lang="en-US" sz="1600" dirty="0"/>
              <a:t>Calculate the EFA model using factoring and a specified number of factors.</a:t>
            </a:r>
          </a:p>
          <a:p>
            <a:pPr marL="857250" lvl="1" indent="-457200">
              <a:buFont typeface="+mj-lt"/>
              <a:buAutoNum type="arabicPeriod"/>
            </a:pPr>
            <a:r>
              <a:rPr lang="en-US" sz="1600" dirty="0"/>
              <a:t>Calculate the commonalities, which are the proportion of the item's variance explained by the factors. If any item is below the cutoff (&lt;0.2), then the item with the lowest value is dropped and then restart at Step 1.</a:t>
            </a:r>
          </a:p>
          <a:p>
            <a:pPr marL="857250" lvl="1" indent="-457200">
              <a:buFont typeface="+mj-lt"/>
              <a:buAutoNum type="arabicPeriod"/>
            </a:pPr>
            <a:r>
              <a:rPr lang="en-US" sz="1600" dirty="0"/>
              <a:t>Calculate the item loadings. If there are items that fail to load to any factor, then remove the item with the smallest max loading and then restart at Step 1.</a:t>
            </a:r>
          </a:p>
          <a:p>
            <a:pPr marL="857250" lvl="1" indent="-457200">
              <a:buFont typeface="+mj-lt"/>
              <a:buAutoNum type="arabicPeriod"/>
            </a:pPr>
            <a:r>
              <a:rPr lang="en-US" sz="1600" dirty="0"/>
              <a:t>Create a model for the CFA by placing each item onto the factor that contains the item's largest loading. If any items load equally onto more than one factor, then add to all factors where this is the case.</a:t>
            </a:r>
          </a:p>
          <a:p>
            <a:pPr marL="857250" lvl="1" indent="-457200">
              <a:buFont typeface="+mj-lt"/>
              <a:buAutoNum type="arabicPeriod"/>
            </a:pPr>
            <a:r>
              <a:rPr lang="en-US" sz="1600" i="1" dirty="0"/>
              <a:t>Fit this model using Confirmatory Factor Analysis and extract a fit statistic (Akaike information criterion, or similar) to be used as a comparison for the ideal number of factors.</a:t>
            </a:r>
          </a:p>
          <a:p>
            <a:pPr marL="857250" lvl="1" indent="-457200">
              <a:buFont typeface="+mj-lt"/>
              <a:buAutoNum type="arabicPeriod"/>
            </a:pPr>
            <a:r>
              <a:rPr lang="en-US" sz="1600" dirty="0"/>
              <a:t>Change the number of factors and repeat the above steps.</a:t>
            </a:r>
          </a:p>
          <a:p>
            <a:pPr marL="857250" lvl="1" indent="-457200">
              <a:buFont typeface="+mj-lt"/>
              <a:buAutoNum type="arabicPeriod"/>
            </a:pPr>
            <a:r>
              <a:rPr lang="en-US" sz="1600" dirty="0"/>
              <a:t>Plot the fit statistic vs the number of factors. The model with the local minimum index is the preferred model.</a:t>
            </a:r>
          </a:p>
          <a:p>
            <a:r>
              <a:rPr lang="en-US" sz="2000" dirty="0"/>
              <a:t>Outputs</a:t>
            </a:r>
            <a:endParaRPr lang="en-US" sz="1600" dirty="0"/>
          </a:p>
          <a:p>
            <a:pPr lvl="1"/>
            <a:r>
              <a:rPr lang="en-US" sz="1600" dirty="0" err="1"/>
              <a:t>SAGE_EFA_n</a:t>
            </a:r>
            <a:r>
              <a:rPr lang="en-US" sz="1600" dirty="0"/>
              <a:t>=(2, 3,…).png</a:t>
            </a:r>
          </a:p>
          <a:p>
            <a:pPr lvl="1"/>
            <a:r>
              <a:rPr lang="en-US" sz="1600" dirty="0"/>
              <a:t>SAGE_EFA_ 0.4_n=(2, 3,…).png to show significant factor correlations (&gt;0.4)</a:t>
            </a:r>
          </a:p>
          <a:p>
            <a:pPr lvl="1"/>
            <a:r>
              <a:rPr lang="en-US" sz="1600" dirty="0"/>
              <a:t>EFA_labels_n=(2,3,…).txt </a:t>
            </a:r>
          </a:p>
          <a:p>
            <a:pPr lvl="1"/>
            <a:r>
              <a:rPr lang="en-US" sz="1600" dirty="0"/>
              <a:t>EFA_n=(2,3,…).txt contains the CFA information from step 7</a:t>
            </a:r>
          </a:p>
          <a:p>
            <a:pPr lvl="1"/>
            <a:r>
              <a:rPr lang="en-US" sz="1600" dirty="0"/>
              <a:t>fit_stats.png – plot of fit statistic vs number of factors</a:t>
            </a:r>
          </a:p>
        </p:txBody>
      </p:sp>
      <p:sp>
        <p:nvSpPr>
          <p:cNvPr id="4" name="TextBox 3">
            <a:extLst>
              <a:ext uri="{FF2B5EF4-FFF2-40B4-BE49-F238E27FC236}">
                <a16:creationId xmlns:a16="http://schemas.microsoft.com/office/drawing/2014/main" id="{FAD2249D-D064-BC4E-AD43-150EA616652B}"/>
              </a:ext>
            </a:extLst>
          </p:cNvPr>
          <p:cNvSpPr txBox="1"/>
          <p:nvPr/>
        </p:nvSpPr>
        <p:spPr>
          <a:xfrm>
            <a:off x="6927" y="4804946"/>
            <a:ext cx="8382000" cy="338554"/>
          </a:xfrm>
          <a:prstGeom prst="rect">
            <a:avLst/>
          </a:prstGeom>
          <a:noFill/>
        </p:spPr>
        <p:txBody>
          <a:bodyPr wrap="square" rtlCol="0">
            <a:spAutoFit/>
          </a:bodyPr>
          <a:lstStyle/>
          <a:p>
            <a:pPr algn="l"/>
            <a:r>
              <a:rPr lang="en-US" sz="800" b="0" i="0" dirty="0">
                <a:effectLst/>
                <a:latin typeface="Helvetica Neue"/>
              </a:rPr>
              <a:t>P. Eaton, K. Johnson, B. Frank, and S. Willoughby, </a:t>
            </a:r>
            <a:r>
              <a:rPr lang="en-US" sz="800" b="0" i="1" dirty="0">
                <a:effectLst/>
                <a:latin typeface="Helvetica Neue"/>
              </a:rPr>
              <a:t>Classical test theory and item response theory comparison of the Brief Electricity and Magnetism Assessment and the Conceptual Survey of Electricity and Magnetism</a:t>
            </a:r>
            <a:r>
              <a:rPr lang="en-US" sz="800" b="0" i="0" dirty="0">
                <a:effectLst/>
                <a:latin typeface="Helvetica Neue"/>
              </a:rPr>
              <a:t>, </a:t>
            </a:r>
            <a:r>
              <a:rPr lang="en-US" sz="800" b="0" i="0" u="none" strike="noStrike" dirty="0">
                <a:effectLst/>
                <a:latin typeface="Helvetica Neue"/>
              </a:rPr>
              <a:t>Phys. Rev. Phys. Educ. Res. </a:t>
            </a:r>
            <a:r>
              <a:rPr lang="en-US" sz="800" b="1" i="0" u="none" strike="noStrike" dirty="0">
                <a:effectLst/>
                <a:latin typeface="Helvetica Neue"/>
              </a:rPr>
              <a:t>15</a:t>
            </a:r>
            <a:r>
              <a:rPr lang="en-US" sz="800" b="0" i="0" u="none" strike="noStrike" dirty="0">
                <a:effectLst/>
                <a:latin typeface="Helvetica Neue"/>
              </a:rPr>
              <a:t>, 010102 (2019)</a:t>
            </a:r>
            <a:r>
              <a:rPr lang="en-US" sz="800" b="0" i="0" dirty="0">
                <a:effectLst/>
                <a:latin typeface="Helvetica Neue"/>
              </a:rPr>
              <a:t>.</a:t>
            </a:r>
          </a:p>
        </p:txBody>
      </p:sp>
    </p:spTree>
    <p:extLst>
      <p:ext uri="{BB962C8B-B14F-4D97-AF65-F5344CB8AC3E}">
        <p14:creationId xmlns:p14="http://schemas.microsoft.com/office/powerpoint/2010/main" val="376911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36777A-E0E3-B2C8-B898-7387E2AC4A98}"/>
              </a:ext>
            </a:extLst>
          </p:cNvPr>
          <p:cNvPicPr>
            <a:picLocks noChangeAspect="1"/>
          </p:cNvPicPr>
          <p:nvPr/>
        </p:nvPicPr>
        <p:blipFill rotWithShape="1">
          <a:blip r:embed="rId3">
            <a:extLst>
              <a:ext uri="{28A0092B-C50C-407E-A947-70E740481C1C}">
                <a14:useLocalDpi xmlns:a14="http://schemas.microsoft.com/office/drawing/2010/main" val="0"/>
              </a:ext>
            </a:extLst>
          </a:blip>
          <a:srcRect l="58816" r="20177"/>
          <a:stretch/>
        </p:blipFill>
        <p:spPr>
          <a:xfrm>
            <a:off x="4502160" y="1295400"/>
            <a:ext cx="1075680" cy="3840472"/>
          </a:xfrm>
          <a:prstGeom prst="rect">
            <a:avLst/>
          </a:prstGeom>
        </p:spPr>
      </p:pic>
      <p:pic>
        <p:nvPicPr>
          <p:cNvPr id="3" name="Picture 2">
            <a:extLst>
              <a:ext uri="{FF2B5EF4-FFF2-40B4-BE49-F238E27FC236}">
                <a16:creationId xmlns:a16="http://schemas.microsoft.com/office/drawing/2014/main" id="{33F393B7-618C-3457-C373-AB50ED9C7E00}"/>
              </a:ext>
            </a:extLst>
          </p:cNvPr>
          <p:cNvPicPr>
            <a:picLocks noChangeAspect="1"/>
          </p:cNvPicPr>
          <p:nvPr/>
        </p:nvPicPr>
        <p:blipFill rotWithShape="1">
          <a:blip r:embed="rId4">
            <a:extLst>
              <a:ext uri="{28A0092B-C50C-407E-A947-70E740481C1C}">
                <a14:useLocalDpi xmlns:a14="http://schemas.microsoft.com/office/drawing/2010/main" val="0"/>
              </a:ext>
            </a:extLst>
          </a:blip>
          <a:srcRect l="61493" r="20423"/>
          <a:stretch/>
        </p:blipFill>
        <p:spPr>
          <a:xfrm>
            <a:off x="3606101" y="1304702"/>
            <a:ext cx="926040"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 (vs number of factors)</a:t>
            </a:r>
          </a:p>
        </p:txBody>
      </p:sp>
      <p:pic>
        <p:nvPicPr>
          <p:cNvPr id="5" name="Picture 4">
            <a:extLst>
              <a:ext uri="{FF2B5EF4-FFF2-40B4-BE49-F238E27FC236}">
                <a16:creationId xmlns:a16="http://schemas.microsoft.com/office/drawing/2014/main" id="{37332131-6122-40F9-A591-AC243C077590}"/>
              </a:ext>
            </a:extLst>
          </p:cNvPr>
          <p:cNvPicPr>
            <a:picLocks noChangeAspect="1"/>
          </p:cNvPicPr>
          <p:nvPr/>
        </p:nvPicPr>
        <p:blipFill rotWithShape="1">
          <a:blip r:embed="rId5">
            <a:extLst>
              <a:ext uri="{28A0092B-C50C-407E-A947-70E740481C1C}">
                <a14:useLocalDpi xmlns:a14="http://schemas.microsoft.com/office/drawing/2010/main" val="0"/>
              </a:ext>
            </a:extLst>
          </a:blip>
          <a:srcRect l="69428" r="20174"/>
          <a:stretch/>
        </p:blipFill>
        <p:spPr>
          <a:xfrm>
            <a:off x="-582" y="1304702"/>
            <a:ext cx="532481" cy="3840472"/>
          </a:xfrm>
          <a:prstGeom prst="rect">
            <a:avLst/>
          </a:prstGeom>
        </p:spPr>
      </p:pic>
      <p:sp>
        <p:nvSpPr>
          <p:cNvPr id="22" name="TextBox 21">
            <a:extLst>
              <a:ext uri="{FF2B5EF4-FFF2-40B4-BE49-F238E27FC236}">
                <a16:creationId xmlns:a16="http://schemas.microsoft.com/office/drawing/2014/main" id="{882FF5AA-4282-4188-9156-5FFEBE9E801C}"/>
              </a:ext>
            </a:extLst>
          </p:cNvPr>
          <p:cNvSpPr txBox="1"/>
          <p:nvPr/>
        </p:nvSpPr>
        <p:spPr>
          <a:xfrm>
            <a:off x="83682" y="1532751"/>
            <a:ext cx="243978" cy="276999"/>
          </a:xfrm>
          <a:prstGeom prst="rect">
            <a:avLst/>
          </a:prstGeom>
          <a:noFill/>
        </p:spPr>
        <p:txBody>
          <a:bodyPr wrap="none" rtlCol="0">
            <a:spAutoFit/>
          </a:bodyPr>
          <a:lstStyle/>
          <a:p>
            <a:r>
              <a:rPr lang="en-US" sz="1200" dirty="0"/>
              <a:t>*</a:t>
            </a:r>
            <a:endParaRPr lang="en-US" sz="1600" dirty="0"/>
          </a:p>
        </p:txBody>
      </p:sp>
      <p:sp>
        <p:nvSpPr>
          <p:cNvPr id="23" name="TextBox 22">
            <a:extLst>
              <a:ext uri="{FF2B5EF4-FFF2-40B4-BE49-F238E27FC236}">
                <a16:creationId xmlns:a16="http://schemas.microsoft.com/office/drawing/2014/main" id="{67A9A9FE-CA6B-4A54-83A2-9D6B871CA8CA}"/>
              </a:ext>
            </a:extLst>
          </p:cNvPr>
          <p:cNvSpPr txBox="1"/>
          <p:nvPr/>
        </p:nvSpPr>
        <p:spPr>
          <a:xfrm>
            <a:off x="87172" y="3423897"/>
            <a:ext cx="243978" cy="276999"/>
          </a:xfrm>
          <a:prstGeom prst="rect">
            <a:avLst/>
          </a:prstGeom>
          <a:noFill/>
        </p:spPr>
        <p:txBody>
          <a:bodyPr wrap="none" rtlCol="0">
            <a:spAutoFit/>
          </a:bodyPr>
          <a:lstStyle/>
          <a:p>
            <a:r>
              <a:rPr lang="en-US" sz="1200" dirty="0"/>
              <a:t>*</a:t>
            </a:r>
            <a:endParaRPr lang="en-US" sz="1600" dirty="0"/>
          </a:p>
        </p:txBody>
      </p:sp>
      <p:sp>
        <p:nvSpPr>
          <p:cNvPr id="24" name="TextBox 23">
            <a:extLst>
              <a:ext uri="{FF2B5EF4-FFF2-40B4-BE49-F238E27FC236}">
                <a16:creationId xmlns:a16="http://schemas.microsoft.com/office/drawing/2014/main" id="{FE6927A2-306C-4057-B585-4BA048EF7C81}"/>
              </a:ext>
            </a:extLst>
          </p:cNvPr>
          <p:cNvSpPr txBox="1"/>
          <p:nvPr/>
        </p:nvSpPr>
        <p:spPr>
          <a:xfrm>
            <a:off x="83682" y="2786589"/>
            <a:ext cx="243978" cy="276999"/>
          </a:xfrm>
          <a:prstGeom prst="rect">
            <a:avLst/>
          </a:prstGeom>
          <a:noFill/>
        </p:spPr>
        <p:txBody>
          <a:bodyPr wrap="none" rtlCol="0">
            <a:spAutoFit/>
          </a:bodyPr>
          <a:lstStyle/>
          <a:p>
            <a:r>
              <a:rPr lang="en-US" sz="1200" dirty="0"/>
              <a:t>*</a:t>
            </a:r>
            <a:endParaRPr lang="en-US" sz="1600" dirty="0"/>
          </a:p>
        </p:txBody>
      </p:sp>
      <p:pic>
        <p:nvPicPr>
          <p:cNvPr id="18" name="Picture 17">
            <a:extLst>
              <a:ext uri="{FF2B5EF4-FFF2-40B4-BE49-F238E27FC236}">
                <a16:creationId xmlns:a16="http://schemas.microsoft.com/office/drawing/2014/main" id="{A9A97CEE-F4D9-421E-8896-EF83F8FBC7A2}"/>
              </a:ext>
            </a:extLst>
          </p:cNvPr>
          <p:cNvPicPr>
            <a:picLocks noChangeAspect="1"/>
          </p:cNvPicPr>
          <p:nvPr/>
        </p:nvPicPr>
        <p:blipFill rotWithShape="1">
          <a:blip r:embed="rId6">
            <a:extLst>
              <a:ext uri="{28A0092B-C50C-407E-A947-70E740481C1C}">
                <a14:useLocalDpi xmlns:a14="http://schemas.microsoft.com/office/drawing/2010/main" val="0"/>
              </a:ext>
            </a:extLst>
          </a:blip>
          <a:srcRect l="71003" r="20441"/>
          <a:stretch/>
        </p:blipFill>
        <p:spPr>
          <a:xfrm>
            <a:off x="506571" y="1304702"/>
            <a:ext cx="438126" cy="3840472"/>
          </a:xfrm>
          <a:prstGeom prst="rect">
            <a:avLst/>
          </a:prstGeom>
        </p:spPr>
      </p:pic>
      <p:pic>
        <p:nvPicPr>
          <p:cNvPr id="29" name="Picture 28">
            <a:extLst>
              <a:ext uri="{FF2B5EF4-FFF2-40B4-BE49-F238E27FC236}">
                <a16:creationId xmlns:a16="http://schemas.microsoft.com/office/drawing/2014/main" id="{055F92CA-552F-4192-B49E-1CF62B8917D0}"/>
              </a:ext>
            </a:extLst>
          </p:cNvPr>
          <p:cNvPicPr>
            <a:picLocks noChangeAspect="1"/>
          </p:cNvPicPr>
          <p:nvPr/>
        </p:nvPicPr>
        <p:blipFill rotWithShape="1">
          <a:blip r:embed="rId7">
            <a:extLst>
              <a:ext uri="{28A0092B-C50C-407E-A947-70E740481C1C}">
                <a14:useLocalDpi xmlns:a14="http://schemas.microsoft.com/office/drawing/2010/main" val="0"/>
              </a:ext>
            </a:extLst>
          </a:blip>
          <a:srcRect l="69571" r="20327"/>
          <a:stretch/>
        </p:blipFill>
        <p:spPr>
          <a:xfrm>
            <a:off x="967060" y="1300265"/>
            <a:ext cx="517259" cy="3840472"/>
          </a:xfrm>
          <a:prstGeom prst="rect">
            <a:avLst/>
          </a:prstGeom>
        </p:spPr>
      </p:pic>
      <p:pic>
        <p:nvPicPr>
          <p:cNvPr id="30" name="Picture 29">
            <a:extLst>
              <a:ext uri="{FF2B5EF4-FFF2-40B4-BE49-F238E27FC236}">
                <a16:creationId xmlns:a16="http://schemas.microsoft.com/office/drawing/2014/main" id="{9E099E65-6B6E-4B42-959C-8BB1B139103D}"/>
              </a:ext>
            </a:extLst>
          </p:cNvPr>
          <p:cNvPicPr>
            <a:picLocks noChangeAspect="1"/>
          </p:cNvPicPr>
          <p:nvPr/>
        </p:nvPicPr>
        <p:blipFill rotWithShape="1">
          <a:blip r:embed="rId8">
            <a:extLst>
              <a:ext uri="{28A0092B-C50C-407E-A947-70E740481C1C}">
                <a14:useLocalDpi xmlns:a14="http://schemas.microsoft.com/office/drawing/2010/main" val="0"/>
              </a:ext>
            </a:extLst>
          </a:blip>
          <a:srcRect l="67162" r="19806"/>
          <a:stretch/>
        </p:blipFill>
        <p:spPr>
          <a:xfrm>
            <a:off x="1429878" y="1303028"/>
            <a:ext cx="667297" cy="3840472"/>
          </a:xfrm>
          <a:prstGeom prst="rect">
            <a:avLst/>
          </a:prstGeom>
        </p:spPr>
      </p:pic>
      <p:pic>
        <p:nvPicPr>
          <p:cNvPr id="31" name="Picture 30">
            <a:extLst>
              <a:ext uri="{FF2B5EF4-FFF2-40B4-BE49-F238E27FC236}">
                <a16:creationId xmlns:a16="http://schemas.microsoft.com/office/drawing/2014/main" id="{3273B1B8-68BF-474A-AAB7-9EC6A0D5B674}"/>
              </a:ext>
            </a:extLst>
          </p:cNvPr>
          <p:cNvPicPr>
            <a:picLocks noChangeAspect="1"/>
          </p:cNvPicPr>
          <p:nvPr/>
        </p:nvPicPr>
        <p:blipFill rotWithShape="1">
          <a:blip r:embed="rId9">
            <a:extLst>
              <a:ext uri="{28A0092B-C50C-407E-A947-70E740481C1C}">
                <a14:useLocalDpi xmlns:a14="http://schemas.microsoft.com/office/drawing/2010/main" val="0"/>
              </a:ext>
            </a:extLst>
          </a:blip>
          <a:srcRect l="65066" r="20889"/>
          <a:stretch/>
        </p:blipFill>
        <p:spPr>
          <a:xfrm>
            <a:off x="2042160" y="1303028"/>
            <a:ext cx="719198" cy="3840472"/>
          </a:xfrm>
          <a:prstGeom prst="rect">
            <a:avLst/>
          </a:prstGeom>
        </p:spPr>
      </p:pic>
      <p:pic>
        <p:nvPicPr>
          <p:cNvPr id="32" name="Picture 31">
            <a:extLst>
              <a:ext uri="{FF2B5EF4-FFF2-40B4-BE49-F238E27FC236}">
                <a16:creationId xmlns:a16="http://schemas.microsoft.com/office/drawing/2014/main" id="{6B550BBB-7FA1-4EC8-BF10-F46FDA5CBC6A}"/>
              </a:ext>
            </a:extLst>
          </p:cNvPr>
          <p:cNvPicPr>
            <a:picLocks noChangeAspect="1"/>
          </p:cNvPicPr>
          <p:nvPr/>
        </p:nvPicPr>
        <p:blipFill rotWithShape="1">
          <a:blip r:embed="rId10">
            <a:extLst>
              <a:ext uri="{28A0092B-C50C-407E-A947-70E740481C1C}">
                <a14:useLocalDpi xmlns:a14="http://schemas.microsoft.com/office/drawing/2010/main" val="0"/>
              </a:ext>
            </a:extLst>
          </a:blip>
          <a:srcRect l="63180" r="20516"/>
          <a:stretch/>
        </p:blipFill>
        <p:spPr>
          <a:xfrm>
            <a:off x="2773088" y="1303028"/>
            <a:ext cx="834850" cy="3840472"/>
          </a:xfrm>
          <a:prstGeom prst="rect">
            <a:avLst/>
          </a:prstGeom>
        </p:spPr>
      </p:pic>
      <p:sp>
        <p:nvSpPr>
          <p:cNvPr id="16" name="TextBox 15">
            <a:extLst>
              <a:ext uri="{FF2B5EF4-FFF2-40B4-BE49-F238E27FC236}">
                <a16:creationId xmlns:a16="http://schemas.microsoft.com/office/drawing/2014/main" id="{E5E64B08-CF06-DF65-7F24-5BEAB06674A6}"/>
              </a:ext>
            </a:extLst>
          </p:cNvPr>
          <p:cNvSpPr txBox="1"/>
          <p:nvPr/>
        </p:nvSpPr>
        <p:spPr>
          <a:xfrm>
            <a:off x="-39454" y="4931239"/>
            <a:ext cx="2451312" cy="253916"/>
          </a:xfrm>
          <a:prstGeom prst="rect">
            <a:avLst/>
          </a:prstGeom>
          <a:noFill/>
        </p:spPr>
        <p:txBody>
          <a:bodyPr wrap="none" rtlCol="0">
            <a:spAutoFit/>
          </a:bodyPr>
          <a:lstStyle/>
          <a:p>
            <a:r>
              <a:rPr lang="en-US" sz="1050" dirty="0"/>
              <a:t>* </a:t>
            </a: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not included for Kouros and </a:t>
            </a:r>
            <a:r>
              <a:rPr kumimoji="0" lang="en-US" sz="1000" b="0" i="0" u="none" strike="noStrike" kern="1200" cap="none" spc="0" normalizeH="0" baseline="0" noProof="0" dirty="0" err="1">
                <a:ln>
                  <a:noFill/>
                </a:ln>
                <a:solidFill>
                  <a:prstClr val="black">
                    <a:lumMod val="75000"/>
                    <a:lumOff val="25000"/>
                  </a:prstClr>
                </a:solidFill>
                <a:effectLst/>
                <a:uLnTx/>
                <a:uFillTx/>
                <a:latin typeface="Calibri"/>
                <a:ea typeface="+mn-ea"/>
                <a:cs typeface="+mn-cs"/>
              </a:rPr>
              <a:t>Abrami</a:t>
            </a:r>
            <a:endParaRPr lang="en-US" sz="1600" dirty="0"/>
          </a:p>
        </p:txBody>
      </p:sp>
      <p:pic>
        <p:nvPicPr>
          <p:cNvPr id="7" name="Picture 6">
            <a:extLst>
              <a:ext uri="{FF2B5EF4-FFF2-40B4-BE49-F238E27FC236}">
                <a16:creationId xmlns:a16="http://schemas.microsoft.com/office/drawing/2014/main" id="{AC4D0E05-A75C-5572-D793-17BDFD64E6EB}"/>
              </a:ext>
            </a:extLst>
          </p:cNvPr>
          <p:cNvPicPr>
            <a:picLocks noChangeAspect="1"/>
          </p:cNvPicPr>
          <p:nvPr/>
        </p:nvPicPr>
        <p:blipFill rotWithShape="1">
          <a:blip r:embed="rId11">
            <a:extLst>
              <a:ext uri="{28A0092B-C50C-407E-A947-70E740481C1C}">
                <a14:useLocalDpi xmlns:a14="http://schemas.microsoft.com/office/drawing/2010/main" val="0"/>
              </a:ext>
            </a:extLst>
          </a:blip>
          <a:srcRect l="56808" r="20762"/>
          <a:stretch/>
        </p:blipFill>
        <p:spPr>
          <a:xfrm>
            <a:off x="5540595" y="1303028"/>
            <a:ext cx="1148553" cy="3840472"/>
          </a:xfrm>
          <a:prstGeom prst="rect">
            <a:avLst/>
          </a:prstGeom>
        </p:spPr>
      </p:pic>
      <p:pic>
        <p:nvPicPr>
          <p:cNvPr id="8" name="Picture 7">
            <a:extLst>
              <a:ext uri="{FF2B5EF4-FFF2-40B4-BE49-F238E27FC236}">
                <a16:creationId xmlns:a16="http://schemas.microsoft.com/office/drawing/2014/main" id="{17F44D2A-6861-182E-5C20-C8400548B260}"/>
              </a:ext>
            </a:extLst>
          </p:cNvPr>
          <p:cNvPicPr>
            <a:picLocks noChangeAspect="1"/>
          </p:cNvPicPr>
          <p:nvPr/>
        </p:nvPicPr>
        <p:blipFill rotWithShape="1">
          <a:blip r:embed="rId12">
            <a:extLst>
              <a:ext uri="{28A0092B-C50C-407E-A947-70E740481C1C}">
                <a14:useLocalDpi xmlns:a14="http://schemas.microsoft.com/office/drawing/2010/main" val="0"/>
              </a:ext>
            </a:extLst>
          </a:blip>
          <a:srcRect l="54626" r="3862"/>
          <a:stretch/>
        </p:blipFill>
        <p:spPr>
          <a:xfrm>
            <a:off x="6713605" y="1300647"/>
            <a:ext cx="2125595" cy="3840472"/>
          </a:xfrm>
          <a:prstGeom prst="rect">
            <a:avLst/>
          </a:prstGeom>
        </p:spPr>
      </p:pic>
      <p:sp>
        <p:nvSpPr>
          <p:cNvPr id="33" name="TextBox 32">
            <a:extLst>
              <a:ext uri="{FF2B5EF4-FFF2-40B4-BE49-F238E27FC236}">
                <a16:creationId xmlns:a16="http://schemas.microsoft.com/office/drawing/2014/main" id="{F536A5AE-62A1-4A05-BEBC-F6E4A8026998}"/>
              </a:ext>
            </a:extLst>
          </p:cNvPr>
          <p:cNvSpPr txBox="1"/>
          <p:nvPr/>
        </p:nvSpPr>
        <p:spPr>
          <a:xfrm>
            <a:off x="7713946" y="1126123"/>
            <a:ext cx="1087157" cy="338554"/>
          </a:xfrm>
          <a:prstGeom prst="rect">
            <a:avLst/>
          </a:prstGeom>
          <a:noFill/>
        </p:spPr>
        <p:txBody>
          <a:bodyPr wrap="none" rtlCol="0">
            <a:spAutoFit/>
          </a:bodyPr>
          <a:lstStyle/>
          <a:p>
            <a:r>
              <a:rPr lang="en-US" sz="1600" dirty="0"/>
              <a:t>11 factors</a:t>
            </a:r>
          </a:p>
        </p:txBody>
      </p:sp>
      <p:sp>
        <p:nvSpPr>
          <p:cNvPr id="25" name="TextBox 24">
            <a:extLst>
              <a:ext uri="{FF2B5EF4-FFF2-40B4-BE49-F238E27FC236}">
                <a16:creationId xmlns:a16="http://schemas.microsoft.com/office/drawing/2014/main" id="{2E9E5051-0DF0-48BD-874A-928B64C1371B}"/>
              </a:ext>
            </a:extLst>
          </p:cNvPr>
          <p:cNvSpPr txBox="1"/>
          <p:nvPr/>
        </p:nvSpPr>
        <p:spPr>
          <a:xfrm>
            <a:off x="21398" y="1149779"/>
            <a:ext cx="973343" cy="338554"/>
          </a:xfrm>
          <a:prstGeom prst="rect">
            <a:avLst/>
          </a:prstGeom>
          <a:noFill/>
        </p:spPr>
        <p:txBody>
          <a:bodyPr wrap="none" rtlCol="0">
            <a:spAutoFit/>
          </a:bodyPr>
          <a:lstStyle/>
          <a:p>
            <a:r>
              <a:rPr lang="en-US" sz="1600" dirty="0"/>
              <a:t>2 factors</a:t>
            </a:r>
          </a:p>
        </p:txBody>
      </p:sp>
    </p:spTree>
    <p:extLst>
      <p:ext uri="{BB962C8B-B14F-4D97-AF65-F5344CB8AC3E}">
        <p14:creationId xmlns:p14="http://schemas.microsoft.com/office/powerpoint/2010/main" val="52334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Analysis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fontScale="92500" lnSpcReduction="10000"/>
          </a:bodyPr>
          <a:lstStyle/>
          <a:p>
            <a:pPr marL="0" indent="0">
              <a:buNone/>
            </a:pPr>
            <a:r>
              <a:rPr lang="en-US" sz="1600" dirty="0"/>
              <a:t>Items that failed to load on any number of factors</a:t>
            </a:r>
          </a:p>
          <a:p>
            <a:r>
              <a:rPr lang="en-US" sz="1600" dirty="0"/>
              <a:t>10: I prefer when one student regularly takes on a leadership role.</a:t>
            </a:r>
          </a:p>
          <a:p>
            <a:r>
              <a:rPr lang="en-US" sz="1600" dirty="0"/>
              <a:t>16 I let the other students do most of the work.</a:t>
            </a:r>
          </a:p>
          <a:p>
            <a:r>
              <a:rPr lang="en-US" sz="1600" dirty="0"/>
              <a:t>20: We cannot complete the assignment unless everyone contributes.</a:t>
            </a:r>
          </a:p>
          <a:p>
            <a:r>
              <a:rPr lang="en-US" sz="1600" dirty="0"/>
              <a:t>21: I prefer to take on tasks that I’m already good at.</a:t>
            </a:r>
          </a:p>
          <a:p>
            <a:r>
              <a:rPr lang="en-US" sz="1600" dirty="0"/>
              <a:t>26: When I work with other students, we spend too much time talking about other things.</a:t>
            </a:r>
          </a:p>
          <a:p>
            <a:r>
              <a:rPr lang="en-US" sz="1600" dirty="0"/>
              <a:t>28: My group did higher quality work when group members worked on different tasks at the same time.</a:t>
            </a:r>
          </a:p>
        </p:txBody>
      </p:sp>
      <p:sp>
        <p:nvSpPr>
          <p:cNvPr id="4" name="Content Placeholder 3">
            <a:extLst>
              <a:ext uri="{FF2B5EF4-FFF2-40B4-BE49-F238E27FC236}">
                <a16:creationId xmlns:a16="http://schemas.microsoft.com/office/drawing/2014/main" id="{A041E303-5AC9-4A46-A51C-2077DBF7BA3A}"/>
              </a:ext>
            </a:extLst>
          </p:cNvPr>
          <p:cNvSpPr>
            <a:spLocks noGrp="1"/>
          </p:cNvSpPr>
          <p:nvPr>
            <p:ph sz="half" idx="2"/>
          </p:nvPr>
        </p:nvSpPr>
        <p:spPr>
          <a:xfrm>
            <a:off x="4648202" y="1295400"/>
            <a:ext cx="4038600" cy="3562350"/>
          </a:xfrm>
        </p:spPr>
        <p:txBody>
          <a:bodyPr>
            <a:normAutofit fontScale="92500" lnSpcReduction="10000"/>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Items that failed to load .40 or higher were deleted as well as, items that loaded on more than one factor. Ultimately, 11 items were eliminated from the SAGE questionnaire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 When I work in a group, I end up doing most of the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 When I work with other students, I am able to work at my own pace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15: My group members get a good grade even if they do not do much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18: One student usually makes the decisions in the group</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21: I do not think a group grade is fair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*22: I try to make sure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24: It is difficult to get together outside of class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*35: When I work with other students the work is divided equally.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39: My group members compete to see who does better work</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42: I like to help my group members learn the material</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51: Same as 31 (repeat for reliability)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lang="en-US" sz="1000" dirty="0">
              <a:solidFill>
                <a:prstClr val="black">
                  <a:lumMod val="75000"/>
                  <a:lumOff val="25000"/>
                </a:prstClr>
              </a:solidFill>
              <a:latin typeface="Calibri"/>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*questions used</a:t>
            </a:r>
          </a:p>
        </p:txBody>
      </p:sp>
    </p:spTree>
    <p:extLst>
      <p:ext uri="{BB962C8B-B14F-4D97-AF65-F5344CB8AC3E}">
        <p14:creationId xmlns:p14="http://schemas.microsoft.com/office/powerpoint/2010/main" val="51423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2CACA44-1183-CA03-B502-1C9FA57F6CA2}"/>
              </a:ext>
            </a:extLst>
          </p:cNvPr>
          <p:cNvPicPr>
            <a:picLocks noChangeAspect="1"/>
          </p:cNvPicPr>
          <p:nvPr/>
        </p:nvPicPr>
        <p:blipFill rotWithShape="1">
          <a:blip r:embed="rId3">
            <a:extLst>
              <a:ext uri="{28A0092B-C50C-407E-A947-70E740481C1C}">
                <a14:useLocalDpi xmlns:a14="http://schemas.microsoft.com/office/drawing/2010/main" val="0"/>
              </a:ext>
            </a:extLst>
          </a:blip>
          <a:srcRect l="61493" r="20423"/>
          <a:stretch/>
        </p:blipFill>
        <p:spPr>
          <a:xfrm>
            <a:off x="1044442" y="1304702"/>
            <a:ext cx="926040" cy="3840472"/>
          </a:xfrm>
          <a:prstGeom prst="rect">
            <a:avLst/>
          </a:prstGeom>
        </p:spPr>
      </p:pic>
      <p:pic>
        <p:nvPicPr>
          <p:cNvPr id="29" name="Picture 28">
            <a:extLst>
              <a:ext uri="{FF2B5EF4-FFF2-40B4-BE49-F238E27FC236}">
                <a16:creationId xmlns:a16="http://schemas.microsoft.com/office/drawing/2014/main" id="{99A663B1-5D95-E937-48FE-F7B34CDC7654}"/>
              </a:ext>
            </a:extLst>
          </p:cNvPr>
          <p:cNvPicPr>
            <a:picLocks noChangeAspect="1"/>
          </p:cNvPicPr>
          <p:nvPr/>
        </p:nvPicPr>
        <p:blipFill rotWithShape="1">
          <a:blip r:embed="rId4">
            <a:extLst>
              <a:ext uri="{28A0092B-C50C-407E-A947-70E740481C1C}">
                <a14:useLocalDpi xmlns:a14="http://schemas.microsoft.com/office/drawing/2010/main" val="0"/>
              </a:ext>
            </a:extLst>
          </a:blip>
          <a:srcRect l="65066" r="20889"/>
          <a:stretch/>
        </p:blipFill>
        <p:spPr>
          <a:xfrm>
            <a:off x="242012" y="1303028"/>
            <a:ext cx="719198" cy="3840472"/>
          </a:xfrm>
          <a:prstGeom prst="rect">
            <a:avLst/>
          </a:prstGeom>
        </p:spPr>
      </p:pic>
      <p:pic>
        <p:nvPicPr>
          <p:cNvPr id="9" name="Picture 8">
            <a:extLst>
              <a:ext uri="{FF2B5EF4-FFF2-40B4-BE49-F238E27FC236}">
                <a16:creationId xmlns:a16="http://schemas.microsoft.com/office/drawing/2014/main" id="{8C65F390-47AB-3688-5B73-C81A321C36CE}"/>
              </a:ext>
            </a:extLst>
          </p:cNvPr>
          <p:cNvPicPr>
            <a:picLocks noChangeAspect="1"/>
          </p:cNvPicPr>
          <p:nvPr/>
        </p:nvPicPr>
        <p:blipFill rotWithShape="1">
          <a:blip r:embed="rId5">
            <a:extLst>
              <a:ext uri="{28A0092B-C50C-407E-A947-70E740481C1C}">
                <a14:useLocalDpi xmlns:a14="http://schemas.microsoft.com/office/drawing/2010/main" val="0"/>
              </a:ext>
            </a:extLst>
          </a:blip>
          <a:srcRect l="56807" r="4032"/>
          <a:stretch/>
        </p:blipFill>
        <p:spPr>
          <a:xfrm>
            <a:off x="2033325" y="1303028"/>
            <a:ext cx="2005275"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So… how many factors?</a:t>
            </a:r>
          </a:p>
        </p:txBody>
      </p:sp>
      <p:sp>
        <p:nvSpPr>
          <p:cNvPr id="8" name="Content Placeholder 7">
            <a:extLst>
              <a:ext uri="{FF2B5EF4-FFF2-40B4-BE49-F238E27FC236}">
                <a16:creationId xmlns:a16="http://schemas.microsoft.com/office/drawing/2014/main" id="{689D1293-3A52-D213-4DED-4814EE028890}"/>
              </a:ext>
            </a:extLst>
          </p:cNvPr>
          <p:cNvSpPr>
            <a:spLocks noGrp="1"/>
          </p:cNvSpPr>
          <p:nvPr>
            <p:ph sz="half" idx="2"/>
          </p:nvPr>
        </p:nvSpPr>
        <p:spPr>
          <a:xfrm>
            <a:off x="3962400" y="1295400"/>
            <a:ext cx="5098981" cy="3840472"/>
          </a:xfrm>
        </p:spPr>
        <p:txBody>
          <a:bodyPr>
            <a:normAutofit fontScale="92500" lnSpcReduction="10000"/>
          </a:bodyPr>
          <a:lstStyle/>
          <a:p>
            <a:pPr marL="0" indent="0">
              <a:buNone/>
            </a:pPr>
            <a:r>
              <a:rPr lang="en-US" sz="1800" dirty="0"/>
              <a:t>We can use fitting index to determine ideal number of factors (minimize the amount of variance)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lvl="1"/>
            <a:r>
              <a:rPr lang="en-US" sz="1000" i="1" dirty="0"/>
              <a:t>Akaike information criterion vs “number of factors”</a:t>
            </a:r>
          </a:p>
          <a:p>
            <a:pPr lvl="1"/>
            <a:r>
              <a:rPr lang="en-US" sz="1000" dirty="0"/>
              <a:t>6, 8, or 10 “optimal” number of factors</a:t>
            </a:r>
          </a:p>
          <a:p>
            <a:pPr lvl="1"/>
            <a:r>
              <a:rPr lang="en-US" sz="1000" dirty="0"/>
              <a:t>Dashed lines show factors with 1 or no items loading </a:t>
            </a:r>
          </a:p>
          <a:p>
            <a:pPr lvl="1"/>
            <a:r>
              <a:rPr lang="en-US" sz="1000" dirty="0"/>
              <a:t>What do we do for items that load onto multiple factors? (SAGE drops them)</a:t>
            </a:r>
          </a:p>
        </p:txBody>
      </p:sp>
      <p:sp>
        <p:nvSpPr>
          <p:cNvPr id="13" name="TextBox 12">
            <a:extLst>
              <a:ext uri="{FF2B5EF4-FFF2-40B4-BE49-F238E27FC236}">
                <a16:creationId xmlns:a16="http://schemas.microsoft.com/office/drawing/2014/main" id="{BEDC58A3-FD20-2CC1-CAAA-E07BF825980E}"/>
              </a:ext>
            </a:extLst>
          </p:cNvPr>
          <p:cNvSpPr txBox="1"/>
          <p:nvPr/>
        </p:nvSpPr>
        <p:spPr>
          <a:xfrm>
            <a:off x="352160" y="1166305"/>
            <a:ext cx="298480" cy="338554"/>
          </a:xfrm>
          <a:prstGeom prst="rect">
            <a:avLst/>
          </a:prstGeom>
          <a:noFill/>
        </p:spPr>
        <p:txBody>
          <a:bodyPr wrap="none" rtlCol="0">
            <a:spAutoFit/>
          </a:bodyPr>
          <a:lstStyle/>
          <a:p>
            <a:r>
              <a:rPr lang="en-US" sz="1600" dirty="0"/>
              <a:t>6</a:t>
            </a:r>
          </a:p>
        </p:txBody>
      </p:sp>
      <p:sp>
        <p:nvSpPr>
          <p:cNvPr id="14" name="TextBox 13">
            <a:extLst>
              <a:ext uri="{FF2B5EF4-FFF2-40B4-BE49-F238E27FC236}">
                <a16:creationId xmlns:a16="http://schemas.microsoft.com/office/drawing/2014/main" id="{306CCF9F-4281-6178-874A-B7B61D3058A3}"/>
              </a:ext>
            </a:extLst>
          </p:cNvPr>
          <p:cNvSpPr txBox="1"/>
          <p:nvPr/>
        </p:nvSpPr>
        <p:spPr>
          <a:xfrm>
            <a:off x="1219200" y="1183789"/>
            <a:ext cx="439544" cy="338554"/>
          </a:xfrm>
          <a:prstGeom prst="rect">
            <a:avLst/>
          </a:prstGeom>
          <a:noFill/>
        </p:spPr>
        <p:txBody>
          <a:bodyPr wrap="none" rtlCol="0">
            <a:spAutoFit/>
          </a:bodyPr>
          <a:lstStyle/>
          <a:p>
            <a:r>
              <a:rPr lang="en-US" sz="1600" dirty="0"/>
              <a:t>“8”</a:t>
            </a:r>
          </a:p>
        </p:txBody>
      </p:sp>
      <p:sp>
        <p:nvSpPr>
          <p:cNvPr id="3" name="TextBox 2">
            <a:extLst>
              <a:ext uri="{FF2B5EF4-FFF2-40B4-BE49-F238E27FC236}">
                <a16:creationId xmlns:a16="http://schemas.microsoft.com/office/drawing/2014/main" id="{7097511F-2B66-4EE8-CA25-483CF9A778DB}"/>
              </a:ext>
            </a:extLst>
          </p:cNvPr>
          <p:cNvSpPr txBox="1"/>
          <p:nvPr/>
        </p:nvSpPr>
        <p:spPr>
          <a:xfrm>
            <a:off x="2293705" y="1178210"/>
            <a:ext cx="755335" cy="338554"/>
          </a:xfrm>
          <a:prstGeom prst="rect">
            <a:avLst/>
          </a:prstGeom>
          <a:noFill/>
        </p:spPr>
        <p:txBody>
          <a:bodyPr wrap="none" rtlCol="0">
            <a:spAutoFit/>
          </a:bodyPr>
          <a:lstStyle/>
          <a:p>
            <a:r>
              <a:rPr lang="en-US" sz="1600" dirty="0"/>
              <a:t>“10”…</a:t>
            </a:r>
          </a:p>
        </p:txBody>
      </p:sp>
      <p:pic>
        <p:nvPicPr>
          <p:cNvPr id="7" name="Picture 6">
            <a:extLst>
              <a:ext uri="{FF2B5EF4-FFF2-40B4-BE49-F238E27FC236}">
                <a16:creationId xmlns:a16="http://schemas.microsoft.com/office/drawing/2014/main" id="{D891F56A-34DD-2C06-3BE3-685EB80175A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800601" y="2053143"/>
            <a:ext cx="2819399" cy="2114549"/>
          </a:xfrm>
          <a:prstGeom prst="rect">
            <a:avLst/>
          </a:prstGeom>
        </p:spPr>
      </p:pic>
      <p:cxnSp>
        <p:nvCxnSpPr>
          <p:cNvPr id="22" name="Straight Connector 21">
            <a:extLst>
              <a:ext uri="{FF2B5EF4-FFF2-40B4-BE49-F238E27FC236}">
                <a16:creationId xmlns:a16="http://schemas.microsoft.com/office/drawing/2014/main" id="{0D91E236-9E44-58D3-B122-886F32E28BF5}"/>
              </a:ext>
            </a:extLst>
          </p:cNvPr>
          <p:cNvCxnSpPr>
            <a:cxnSpLocks/>
          </p:cNvCxnSpPr>
          <p:nvPr/>
        </p:nvCxnSpPr>
        <p:spPr>
          <a:xfrm>
            <a:off x="1767840" y="1504859"/>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ADB5773-2206-F8C6-56C9-251031370488}"/>
              </a:ext>
            </a:extLst>
          </p:cNvPr>
          <p:cNvCxnSpPr>
            <a:cxnSpLocks/>
          </p:cNvCxnSpPr>
          <p:nvPr/>
        </p:nvCxnSpPr>
        <p:spPr>
          <a:xfrm>
            <a:off x="1866900" y="1504859"/>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2387B61-5539-55B8-5DE4-A06BF5B015FF}"/>
              </a:ext>
            </a:extLst>
          </p:cNvPr>
          <p:cNvCxnSpPr>
            <a:cxnSpLocks/>
          </p:cNvCxnSpPr>
          <p:nvPr/>
        </p:nvCxnSpPr>
        <p:spPr>
          <a:xfrm>
            <a:off x="2786504" y="1504859"/>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3856754-D90F-9BD3-2137-8657DB77C773}"/>
              </a:ext>
            </a:extLst>
          </p:cNvPr>
          <p:cNvCxnSpPr>
            <a:cxnSpLocks/>
          </p:cNvCxnSpPr>
          <p:nvPr/>
        </p:nvCxnSpPr>
        <p:spPr>
          <a:xfrm>
            <a:off x="2887980" y="1504859"/>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C17A963-DFEB-60E7-59E5-A03D17127D51}"/>
              </a:ext>
            </a:extLst>
          </p:cNvPr>
          <p:cNvCxnSpPr>
            <a:cxnSpLocks/>
          </p:cNvCxnSpPr>
          <p:nvPr/>
        </p:nvCxnSpPr>
        <p:spPr>
          <a:xfrm>
            <a:off x="2987040" y="1504859"/>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8A792CE-DB9E-BFFA-3C9E-42CF390653BC}"/>
              </a:ext>
            </a:extLst>
          </p:cNvPr>
          <p:cNvCxnSpPr>
            <a:cxnSpLocks/>
          </p:cNvCxnSpPr>
          <p:nvPr/>
        </p:nvCxnSpPr>
        <p:spPr>
          <a:xfrm>
            <a:off x="3093720" y="1504950"/>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B7EF5CC-7A69-394A-0625-602AD7F462DF}"/>
              </a:ext>
            </a:extLst>
          </p:cNvPr>
          <p:cNvCxnSpPr>
            <a:cxnSpLocks/>
          </p:cNvCxnSpPr>
          <p:nvPr/>
        </p:nvCxnSpPr>
        <p:spPr>
          <a:xfrm>
            <a:off x="2575560" y="1504950"/>
            <a:ext cx="0" cy="3292459"/>
          </a:xfrm>
          <a:prstGeom prst="line">
            <a:avLst/>
          </a:prstGeom>
          <a:ln w="9525">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6DC21122-B520-6599-6490-71A2EF62C600}"/>
              </a:ext>
            </a:extLst>
          </p:cNvPr>
          <p:cNvCxnSpPr/>
          <p:nvPr/>
        </p:nvCxnSpPr>
        <p:spPr>
          <a:xfrm>
            <a:off x="175072" y="2465070"/>
            <a:ext cx="1812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901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 (n=6)</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Collective Learning</a:t>
            </a:r>
          </a:p>
          <a:p>
            <a:pPr lvl="1"/>
            <a:r>
              <a:rPr lang="en-US" sz="1100" dirty="0"/>
              <a:t>'I feel I am part of what is going on in the group.', 'I try to make sure my group members learn the material.', 'I learn to work with students who are different from me.', 'I prefer to take on tasks that will help me better learn the material.', 'I also learn when I teach the material to my group members.', 'Everyone’s ideas are needed if we are going to be successful.’</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Impact on Individual</a:t>
            </a:r>
          </a:p>
          <a:p>
            <a:pPr lvl="1"/>
            <a:r>
              <a:rPr lang="en-US" sz="1100" dirty="0"/>
              <a:t>'When I work in a group, I do higher quality work.', 'The material is easier to understand when I work with other students.'</a:t>
            </a:r>
          </a:p>
          <a:p>
            <a:pPr marL="514350" indent="-457200">
              <a:buFont typeface="+mj-lt"/>
              <a:buAutoNum type="arabicPeriod"/>
            </a:pPr>
            <a:r>
              <a:rPr lang="en-US" sz="2000" dirty="0"/>
              <a:t>Frustrations</a:t>
            </a:r>
            <a:endParaRPr lang="en-US" sz="1600" dirty="0"/>
          </a:p>
          <a:p>
            <a:pPr lvl="1"/>
            <a:r>
              <a:rPr lang="en-US" sz="1100" dirty="0"/>
              <a:t>'I have to work with students who are not as smart as I am.', 'I become frustrated when my group members do not understand the material.'</a:t>
            </a:r>
            <a:endParaRPr lang="en-US" sz="1600" dirty="0"/>
          </a:p>
        </p:txBody>
      </p:sp>
    </p:spTree>
    <p:extLst>
      <p:ext uri="{BB962C8B-B14F-4D97-AF65-F5344CB8AC3E}">
        <p14:creationId xmlns:p14="http://schemas.microsoft.com/office/powerpoint/2010/main" val="122346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 (old)</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pPr marL="514350" indent="-457200">
              <a:buFont typeface="+mj-lt"/>
              <a:buAutoNum type="arabicPeriod"/>
            </a:pPr>
            <a:r>
              <a:rPr lang="en-US" sz="2000" dirty="0"/>
              <a:t>Quality of process</a:t>
            </a:r>
          </a:p>
          <a:p>
            <a:pPr lvl="1"/>
            <a:r>
              <a:rPr lang="en-US" sz="1100" dirty="0"/>
              <a:t>‘When I work in a group, I end up doing most of the work.', 'The work takes more time to complete when I work with other students.', 'The material is easier to understand when I work with other students.', 'The workload is usually less when I work with other students.', 'I do not think a group grade is fair.', 'I feel working in groups is a waste of time.', 'When I work with other students the work is divided equally.'</a:t>
            </a:r>
            <a:endParaRPr lang="en-US" sz="1600" dirty="0"/>
          </a:p>
          <a:p>
            <a:pPr marL="514350" indent="-457200">
              <a:buFont typeface="+mj-lt"/>
              <a:buAutoNum type="arabicPeriod"/>
            </a:pPr>
            <a:r>
              <a:rPr lang="en-US" sz="2000" dirty="0"/>
              <a:t>Individual Belonging</a:t>
            </a:r>
          </a:p>
          <a:p>
            <a:pPr lvl="1"/>
            <a:r>
              <a:rPr lang="en-US" sz="1100" dirty="0"/>
              <a:t>'When I work in a group, I am able to share my ideas.', 'My group members make me feel that I am not as smart as they are.', 'My group members respect my opinions.', 'I feel I am part of what is going on in the group.', 'My group members do not care about my feelings.'</a:t>
            </a:r>
            <a:endParaRPr lang="en-US" sz="1600" dirty="0"/>
          </a:p>
          <a:p>
            <a:pPr marL="514350" indent="-457200">
              <a:buFont typeface="+mj-lt"/>
              <a:buAutoNum type="arabicPeriod"/>
            </a:pPr>
            <a:r>
              <a:rPr lang="en-US" sz="2000" dirty="0"/>
              <a:t>Mindset</a:t>
            </a:r>
          </a:p>
          <a:p>
            <a:pPr lvl="1"/>
            <a:r>
              <a:rPr lang="en-US" sz="1100" dirty="0"/>
              <a:t>'You have a certain amount of physics intelligence, and you can’t really do much to change it.', 'Your physics intelligence is something about you that you can change.', 'You can learn new things, but you can’t really change your basic physics intelligence.'</a:t>
            </a:r>
            <a:endParaRPr lang="en-US" sz="1600" dirty="0"/>
          </a:p>
          <a:p>
            <a:pPr marL="514350" indent="-457200">
              <a:buFont typeface="+mj-lt"/>
              <a:buAutoNum type="arabicPeriod"/>
            </a:pPr>
            <a:r>
              <a:rPr lang="en-US" sz="2000" dirty="0"/>
              <a:t>Forms of Learning (giving)</a:t>
            </a:r>
          </a:p>
          <a:p>
            <a:pPr lvl="1"/>
            <a:r>
              <a:rPr lang="en-US" sz="1100" dirty="0"/>
              <a:t>'I learn to work with students who are different from me.', 'I also learn when I teach the material to my group members.'</a:t>
            </a:r>
            <a:endParaRPr lang="en-US" sz="1600" dirty="0"/>
          </a:p>
          <a:p>
            <a:pPr marL="514350" indent="-457200">
              <a:buFont typeface="+mj-lt"/>
              <a:buAutoNum type="arabicPeriod"/>
            </a:pPr>
            <a:r>
              <a:rPr lang="en-US" sz="2000" dirty="0"/>
              <a:t>Collective Learning</a:t>
            </a:r>
          </a:p>
          <a:p>
            <a:pPr lvl="1"/>
            <a:r>
              <a:rPr lang="en-US" sz="1100" dirty="0"/>
              <a:t>'I prefer when the leadership role rotates between students.', 'I try to make sure my group members learn the material.', 'Everyone’s ideas are needed if we are going to be successful.', 'My group did higher quality work when my group members worked on tasks together.'</a:t>
            </a:r>
            <a:endParaRPr lang="en-US" sz="1600" dirty="0"/>
          </a:p>
          <a:p>
            <a:pPr marL="514350" indent="-457200">
              <a:buFont typeface="+mj-lt"/>
              <a:buAutoNum type="arabicPeriod"/>
            </a:pPr>
            <a:r>
              <a:rPr lang="en-US" sz="2000" dirty="0"/>
              <a:t>Frustrations with Group Members (but more specific)</a:t>
            </a:r>
          </a:p>
          <a:p>
            <a:pPr lvl="1"/>
            <a:r>
              <a:rPr lang="en-US" sz="1100" dirty="0"/>
              <a:t>'I have to work with students who are not as smart as I am.', 'I become frustrated when my group members do not understand the material.'</a:t>
            </a:r>
            <a:endParaRPr lang="en-US" sz="1600" dirty="0"/>
          </a:p>
          <a:p>
            <a:pPr marL="514350" indent="-457200">
              <a:buFont typeface="+mj-lt"/>
              <a:buAutoNum type="arabicPeriod"/>
            </a:pPr>
            <a:r>
              <a:rPr lang="en-US" sz="2000" dirty="0"/>
              <a:t>Forms of Learning (receiving)</a:t>
            </a:r>
          </a:p>
          <a:p>
            <a:pPr lvl="1"/>
            <a:r>
              <a:rPr lang="en-US" sz="1100" dirty="0"/>
              <a:t>'My group members help explain things that I do not understand.'</a:t>
            </a:r>
            <a:endParaRPr lang="en-US" sz="1600" dirty="0"/>
          </a:p>
        </p:txBody>
      </p:sp>
    </p:spTree>
    <p:extLst>
      <p:ext uri="{BB962C8B-B14F-4D97-AF65-F5344CB8AC3E}">
        <p14:creationId xmlns:p14="http://schemas.microsoft.com/office/powerpoint/2010/main" val="2336534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Exploratory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pPr marL="57150" indent="0">
              <a:buNone/>
            </a:pPr>
            <a:r>
              <a:rPr lang="en-US" sz="1900" dirty="0"/>
              <a:t>Questions we still have:</a:t>
            </a:r>
          </a:p>
          <a:p>
            <a:pPr marL="400050">
              <a:buFont typeface="+mj-lt"/>
              <a:buAutoNum type="arabicPeriod"/>
            </a:pPr>
            <a:r>
              <a:rPr lang="en-US" sz="1600" dirty="0"/>
              <a:t>When we do the analysis, what is our baseline, intercept? </a:t>
            </a:r>
          </a:p>
          <a:p>
            <a:pPr marL="800100" lvl="1">
              <a:buFont typeface="+mj-lt"/>
              <a:buAutoNum type="arabicPeriod"/>
            </a:pPr>
            <a:r>
              <a:rPr lang="en-US" sz="1200" dirty="0"/>
              <a:t>Intervention -&gt; Control</a:t>
            </a:r>
          </a:p>
          <a:p>
            <a:pPr marL="800100" lvl="1">
              <a:buFont typeface="+mj-lt"/>
              <a:buAutoNum type="arabicPeriod"/>
            </a:pPr>
            <a:r>
              <a:rPr lang="en-US" sz="1200" dirty="0"/>
              <a:t>Gender -&gt; (Male, Female, Other)</a:t>
            </a:r>
          </a:p>
          <a:p>
            <a:pPr marL="800100" lvl="1">
              <a:buFont typeface="+mj-lt"/>
              <a:buAutoNum type="arabicPeriod"/>
            </a:pPr>
            <a:r>
              <a:rPr lang="en-US" sz="1200" dirty="0"/>
              <a:t>Race and Ethnicity -&gt; (Underrepresented, well represented)</a:t>
            </a:r>
          </a:p>
          <a:p>
            <a:pPr marL="800100" lvl="1">
              <a:buFont typeface="+mj-lt"/>
              <a:buAutoNum type="arabicPeriod"/>
            </a:pPr>
            <a:r>
              <a:rPr lang="en-US" sz="1200" dirty="0"/>
              <a:t>Education -&gt; (1</a:t>
            </a:r>
            <a:r>
              <a:rPr lang="en-US" sz="1200" baseline="30000" dirty="0"/>
              <a:t>st</a:t>
            </a:r>
            <a:r>
              <a:rPr lang="en-US" sz="1200" dirty="0"/>
              <a:t> Gen, Not 1</a:t>
            </a:r>
            <a:r>
              <a:rPr lang="en-US" sz="1200" baseline="30000" dirty="0"/>
              <a:t>st</a:t>
            </a:r>
            <a:r>
              <a:rPr lang="en-US" sz="1200" dirty="0"/>
              <a:t> Gen)</a:t>
            </a:r>
          </a:p>
          <a:p>
            <a:pPr marL="800100" lvl="1">
              <a:buFont typeface="+mj-lt"/>
              <a:buAutoNum type="arabicPeriod"/>
            </a:pPr>
            <a:r>
              <a:rPr lang="en-US" sz="1200" dirty="0"/>
              <a:t>Based on the “average UT Austin student?” (Control, Female, Well-represented, Not 1</a:t>
            </a:r>
            <a:r>
              <a:rPr lang="en-US" sz="1200" baseline="30000" dirty="0"/>
              <a:t>st</a:t>
            </a:r>
            <a:r>
              <a:rPr lang="en-US" sz="1200" dirty="0"/>
              <a:t> Gen)</a:t>
            </a:r>
          </a:p>
          <a:p>
            <a:pPr marL="800100" lvl="1"/>
            <a:r>
              <a:rPr lang="en-US" sz="1200" dirty="0"/>
              <a:t>Suggestion to refine our hypothesis and base our control from that</a:t>
            </a:r>
          </a:p>
        </p:txBody>
      </p:sp>
    </p:spTree>
    <p:extLst>
      <p:ext uri="{BB962C8B-B14F-4D97-AF65-F5344CB8AC3E}">
        <p14:creationId xmlns:p14="http://schemas.microsoft.com/office/powerpoint/2010/main" val="3556207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5A5971-755A-DBF1-7C1F-FB8E1D6B0A63}"/>
              </a:ext>
            </a:extLst>
          </p:cNvPr>
          <p:cNvPicPr>
            <a:picLocks noChangeAspect="1"/>
          </p:cNvPicPr>
          <p:nvPr/>
        </p:nvPicPr>
        <p:blipFill rotWithShape="1">
          <a:blip r:embed="rId3">
            <a:extLst>
              <a:ext uri="{28A0092B-C50C-407E-A947-70E740481C1C}">
                <a14:useLocalDpi xmlns:a14="http://schemas.microsoft.com/office/drawing/2010/main" val="0"/>
              </a:ext>
            </a:extLst>
          </a:blip>
          <a:srcRect l="60889" r="20889"/>
          <a:stretch/>
        </p:blipFill>
        <p:spPr>
          <a:xfrm>
            <a:off x="102078" y="1303028"/>
            <a:ext cx="933072" cy="3840472"/>
          </a:xfrm>
          <a:prstGeom prst="rect">
            <a:avLst/>
          </a:prstGeom>
        </p:spPr>
      </p:pic>
      <p:pic>
        <p:nvPicPr>
          <p:cNvPr id="28" name="Picture 27">
            <a:extLst>
              <a:ext uri="{FF2B5EF4-FFF2-40B4-BE49-F238E27FC236}">
                <a16:creationId xmlns:a16="http://schemas.microsoft.com/office/drawing/2014/main" id="{42CACA44-1183-CA03-B502-1C9FA57F6CA2}"/>
              </a:ext>
            </a:extLst>
          </p:cNvPr>
          <p:cNvPicPr>
            <a:picLocks noChangeAspect="1"/>
          </p:cNvPicPr>
          <p:nvPr/>
        </p:nvPicPr>
        <p:blipFill rotWithShape="1">
          <a:blip r:embed="rId4">
            <a:extLst>
              <a:ext uri="{28A0092B-C50C-407E-A947-70E740481C1C}">
                <a14:useLocalDpi xmlns:a14="http://schemas.microsoft.com/office/drawing/2010/main" val="0"/>
              </a:ext>
            </a:extLst>
          </a:blip>
          <a:srcRect l="61331" r="20449"/>
          <a:stretch/>
        </p:blipFill>
        <p:spPr>
          <a:xfrm>
            <a:off x="1107280" y="1304702"/>
            <a:ext cx="933072" cy="3840472"/>
          </a:xfrm>
          <a:prstGeom prst="rect">
            <a:avLst/>
          </a:prstGeom>
        </p:spPr>
      </p:pic>
      <p:pic>
        <p:nvPicPr>
          <p:cNvPr id="9" name="Picture 8">
            <a:extLst>
              <a:ext uri="{FF2B5EF4-FFF2-40B4-BE49-F238E27FC236}">
                <a16:creationId xmlns:a16="http://schemas.microsoft.com/office/drawing/2014/main" id="{8C65F390-47AB-3688-5B73-C81A321C36CE}"/>
              </a:ext>
            </a:extLst>
          </p:cNvPr>
          <p:cNvPicPr>
            <a:picLocks noChangeAspect="1"/>
          </p:cNvPicPr>
          <p:nvPr/>
        </p:nvPicPr>
        <p:blipFill rotWithShape="1">
          <a:blip r:embed="rId5">
            <a:extLst>
              <a:ext uri="{28A0092B-C50C-407E-A947-70E740481C1C}">
                <a14:useLocalDpi xmlns:a14="http://schemas.microsoft.com/office/drawing/2010/main" val="0"/>
              </a:ext>
            </a:extLst>
          </a:blip>
          <a:srcRect l="60739" r="642"/>
          <a:stretch/>
        </p:blipFill>
        <p:spPr>
          <a:xfrm>
            <a:off x="2061004" y="1303028"/>
            <a:ext cx="1977596" cy="3840472"/>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What happens if we increase cutoffs? </a:t>
            </a:r>
            <a:r>
              <a:rPr lang="en-US" sz="1600" dirty="0"/>
              <a:t>(n=6)</a:t>
            </a:r>
            <a:endParaRPr lang="en-US" sz="3200" dirty="0"/>
          </a:p>
        </p:txBody>
      </p:sp>
      <p:sp>
        <p:nvSpPr>
          <p:cNvPr id="13" name="TextBox 12">
            <a:extLst>
              <a:ext uri="{FF2B5EF4-FFF2-40B4-BE49-F238E27FC236}">
                <a16:creationId xmlns:a16="http://schemas.microsoft.com/office/drawing/2014/main" id="{BEDC58A3-FD20-2CC1-CAAA-E07BF825980E}"/>
              </a:ext>
            </a:extLst>
          </p:cNvPr>
          <p:cNvSpPr txBox="1"/>
          <p:nvPr/>
        </p:nvSpPr>
        <p:spPr>
          <a:xfrm>
            <a:off x="352160" y="1166305"/>
            <a:ext cx="470000" cy="338554"/>
          </a:xfrm>
          <a:prstGeom prst="rect">
            <a:avLst/>
          </a:prstGeom>
          <a:noFill/>
        </p:spPr>
        <p:txBody>
          <a:bodyPr wrap="none" rtlCol="0">
            <a:spAutoFit/>
          </a:bodyPr>
          <a:lstStyle/>
          <a:p>
            <a:r>
              <a:rPr lang="en-US" sz="1600" dirty="0"/>
              <a:t>0.4</a:t>
            </a:r>
          </a:p>
        </p:txBody>
      </p:sp>
      <p:sp>
        <p:nvSpPr>
          <p:cNvPr id="14" name="TextBox 13">
            <a:extLst>
              <a:ext uri="{FF2B5EF4-FFF2-40B4-BE49-F238E27FC236}">
                <a16:creationId xmlns:a16="http://schemas.microsoft.com/office/drawing/2014/main" id="{306CCF9F-4281-6178-874A-B7B61D3058A3}"/>
              </a:ext>
            </a:extLst>
          </p:cNvPr>
          <p:cNvSpPr txBox="1"/>
          <p:nvPr/>
        </p:nvSpPr>
        <p:spPr>
          <a:xfrm>
            <a:off x="1405075" y="1166305"/>
            <a:ext cx="583814" cy="338554"/>
          </a:xfrm>
          <a:prstGeom prst="rect">
            <a:avLst/>
          </a:prstGeom>
          <a:noFill/>
        </p:spPr>
        <p:txBody>
          <a:bodyPr wrap="none" rtlCol="0">
            <a:spAutoFit/>
          </a:bodyPr>
          <a:lstStyle/>
          <a:p>
            <a:r>
              <a:rPr lang="en-US" sz="1600" dirty="0"/>
              <a:t>0.45</a:t>
            </a:r>
          </a:p>
        </p:txBody>
      </p:sp>
      <p:sp>
        <p:nvSpPr>
          <p:cNvPr id="3" name="TextBox 2">
            <a:extLst>
              <a:ext uri="{FF2B5EF4-FFF2-40B4-BE49-F238E27FC236}">
                <a16:creationId xmlns:a16="http://schemas.microsoft.com/office/drawing/2014/main" id="{7097511F-2B66-4EE8-CA25-483CF9A778DB}"/>
              </a:ext>
            </a:extLst>
          </p:cNvPr>
          <p:cNvSpPr txBox="1"/>
          <p:nvPr/>
        </p:nvSpPr>
        <p:spPr>
          <a:xfrm>
            <a:off x="2465645" y="1178210"/>
            <a:ext cx="470000" cy="338554"/>
          </a:xfrm>
          <a:prstGeom prst="rect">
            <a:avLst/>
          </a:prstGeom>
          <a:noFill/>
        </p:spPr>
        <p:txBody>
          <a:bodyPr wrap="none" rtlCol="0">
            <a:spAutoFit/>
          </a:bodyPr>
          <a:lstStyle/>
          <a:p>
            <a:r>
              <a:rPr lang="en-US" sz="1600" dirty="0"/>
              <a:t>0.5</a:t>
            </a:r>
          </a:p>
        </p:txBody>
      </p:sp>
      <p:sp>
        <p:nvSpPr>
          <p:cNvPr id="4" name="Content Placeholder 3">
            <a:extLst>
              <a:ext uri="{FF2B5EF4-FFF2-40B4-BE49-F238E27FC236}">
                <a16:creationId xmlns:a16="http://schemas.microsoft.com/office/drawing/2014/main" id="{A9129292-4383-1447-6B58-3BB690650C2C}"/>
              </a:ext>
            </a:extLst>
          </p:cNvPr>
          <p:cNvSpPr>
            <a:spLocks noGrp="1"/>
          </p:cNvSpPr>
          <p:nvPr>
            <p:ph sz="half" idx="2"/>
          </p:nvPr>
        </p:nvSpPr>
        <p:spPr>
          <a:xfrm>
            <a:off x="4038600" y="1295400"/>
            <a:ext cx="4648200" cy="3562350"/>
          </a:xfrm>
        </p:spPr>
        <p:txBody>
          <a:bodyPr>
            <a:normAutofit/>
          </a:bodyPr>
          <a:lstStyle/>
          <a:p>
            <a:r>
              <a:rPr lang="en-US" sz="1800" dirty="0"/>
              <a:t>Decrease of items loading on factors</a:t>
            </a:r>
          </a:p>
          <a:p>
            <a:r>
              <a:rPr lang="en-US" sz="1800" dirty="0"/>
              <a:t>No more items loading onto multiple factors (item 9)</a:t>
            </a:r>
          </a:p>
          <a:p>
            <a:r>
              <a:rPr lang="en-US" sz="1800" dirty="0"/>
              <a:t>CFI increases: 0.893 -&gt; 0.952</a:t>
            </a:r>
          </a:p>
          <a:p>
            <a:r>
              <a:rPr lang="en-US" sz="1800" dirty="0"/>
              <a:t>AIC picture is more difficult to determine</a:t>
            </a:r>
          </a:p>
        </p:txBody>
      </p:sp>
      <p:pic>
        <p:nvPicPr>
          <p:cNvPr id="10" name="Picture 9">
            <a:extLst>
              <a:ext uri="{FF2B5EF4-FFF2-40B4-BE49-F238E27FC236}">
                <a16:creationId xmlns:a16="http://schemas.microsoft.com/office/drawing/2014/main" id="{2DED35CB-7426-BE23-B0CC-3AFEB942B22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4267200" y="3124201"/>
            <a:ext cx="2311399" cy="1733549"/>
          </a:xfrm>
          <a:prstGeom prst="rect">
            <a:avLst/>
          </a:prstGeom>
        </p:spPr>
      </p:pic>
      <p:pic>
        <p:nvPicPr>
          <p:cNvPr id="11" name="Picture 10">
            <a:extLst>
              <a:ext uri="{FF2B5EF4-FFF2-40B4-BE49-F238E27FC236}">
                <a16:creationId xmlns:a16="http://schemas.microsoft.com/office/drawing/2014/main" id="{C4F4AE02-F11E-C280-465A-785154F9AA2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6575886" y="3124201"/>
            <a:ext cx="2311398" cy="1733549"/>
          </a:xfrm>
          <a:prstGeom prst="rect">
            <a:avLst/>
          </a:prstGeom>
        </p:spPr>
      </p:pic>
      <p:sp>
        <p:nvSpPr>
          <p:cNvPr id="12" name="TextBox 11">
            <a:extLst>
              <a:ext uri="{FF2B5EF4-FFF2-40B4-BE49-F238E27FC236}">
                <a16:creationId xmlns:a16="http://schemas.microsoft.com/office/drawing/2014/main" id="{20587861-14D5-6121-0FCF-C2B191F7AB9A}"/>
              </a:ext>
            </a:extLst>
          </p:cNvPr>
          <p:cNvSpPr txBox="1"/>
          <p:nvPr/>
        </p:nvSpPr>
        <p:spPr>
          <a:xfrm>
            <a:off x="7496585" y="2907298"/>
            <a:ext cx="470000" cy="338554"/>
          </a:xfrm>
          <a:prstGeom prst="rect">
            <a:avLst/>
          </a:prstGeom>
          <a:noFill/>
        </p:spPr>
        <p:txBody>
          <a:bodyPr wrap="none" rtlCol="0">
            <a:spAutoFit/>
          </a:bodyPr>
          <a:lstStyle/>
          <a:p>
            <a:r>
              <a:rPr lang="en-US" sz="1600" dirty="0"/>
              <a:t>0.5</a:t>
            </a:r>
          </a:p>
        </p:txBody>
      </p:sp>
      <p:sp>
        <p:nvSpPr>
          <p:cNvPr id="15" name="TextBox 14">
            <a:extLst>
              <a:ext uri="{FF2B5EF4-FFF2-40B4-BE49-F238E27FC236}">
                <a16:creationId xmlns:a16="http://schemas.microsoft.com/office/drawing/2014/main" id="{F8A53186-B0CB-5FB5-2337-4E4B0B481537}"/>
              </a:ext>
            </a:extLst>
          </p:cNvPr>
          <p:cNvSpPr txBox="1"/>
          <p:nvPr/>
        </p:nvSpPr>
        <p:spPr>
          <a:xfrm>
            <a:off x="5187900" y="2911370"/>
            <a:ext cx="470000" cy="338554"/>
          </a:xfrm>
          <a:prstGeom prst="rect">
            <a:avLst/>
          </a:prstGeom>
          <a:noFill/>
        </p:spPr>
        <p:txBody>
          <a:bodyPr wrap="none" rtlCol="0">
            <a:spAutoFit/>
          </a:bodyPr>
          <a:lstStyle/>
          <a:p>
            <a:r>
              <a:rPr lang="en-US" sz="1600" dirty="0"/>
              <a:t>0.4</a:t>
            </a:r>
          </a:p>
        </p:txBody>
      </p:sp>
    </p:spTree>
    <p:extLst>
      <p:ext uri="{BB962C8B-B14F-4D97-AF65-F5344CB8AC3E}">
        <p14:creationId xmlns:p14="http://schemas.microsoft.com/office/powerpoint/2010/main" val="1028969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20000"/>
          </a:bodyPr>
          <a:lstStyle/>
          <a:p>
            <a:pPr marL="285750" indent="-228600">
              <a:buFont typeface="+mj-lt"/>
              <a:buAutoNum type="arabicPeriod"/>
            </a:pPr>
            <a:r>
              <a:rPr lang="en-US" sz="2000" dirty="0"/>
              <a:t>Create a “factor score” for each student response</a:t>
            </a:r>
          </a:p>
          <a:p>
            <a:pPr lvl="1"/>
            <a:r>
              <a:rPr lang="en-US" sz="1600" dirty="0"/>
              <a:t>Dot each student’s responses by the item loading for each factor (include only significant loadings) and normalize by sum of factor item loadings</a:t>
            </a:r>
          </a:p>
          <a:p>
            <a:pPr lvl="1"/>
            <a:r>
              <a:rPr lang="en-US" sz="1600" dirty="0"/>
              <a:t>StudentRatings.csv – each student’s rating of each factor (n=6)</a:t>
            </a:r>
          </a:p>
          <a:p>
            <a:pPr marL="285750" indent="-228600">
              <a:buFont typeface="+mj-lt"/>
              <a:buAutoNum type="arabicPeriod"/>
            </a:pPr>
            <a:r>
              <a:rPr lang="en-US" sz="2000" dirty="0"/>
              <a:t>Condense demographics</a:t>
            </a:r>
          </a:p>
          <a:p>
            <a:pPr lvl="1"/>
            <a:r>
              <a:rPr lang="en-US" sz="1600" dirty="0"/>
              <a:t>Gender: Female, Male, Other</a:t>
            </a:r>
          </a:p>
          <a:p>
            <a:pPr lvl="1"/>
            <a:r>
              <a:rPr lang="en-US" sz="1600" dirty="0"/>
              <a:t>Race and Ethnicity: Well-represented (White, Asian), Underrepresented, Mixed race and ethnicity (dropped)</a:t>
            </a:r>
          </a:p>
          <a:p>
            <a:pPr lvl="1"/>
            <a:r>
              <a:rPr lang="en-US" sz="1600" dirty="0"/>
              <a:t>Education: 1</a:t>
            </a:r>
            <a:r>
              <a:rPr lang="en-US" sz="1600" baseline="30000" dirty="0"/>
              <a:t>st</a:t>
            </a:r>
            <a:r>
              <a:rPr lang="en-US" sz="1600" dirty="0"/>
              <a:t> gen, Not 1</a:t>
            </a:r>
            <a:r>
              <a:rPr lang="en-US" sz="1600" baseline="30000" dirty="0"/>
              <a:t>st</a:t>
            </a:r>
            <a:r>
              <a:rPr lang="en-US" sz="1600" dirty="0"/>
              <a:t> gen</a:t>
            </a:r>
          </a:p>
          <a:p>
            <a:pPr marL="285750" indent="-228600">
              <a:buFont typeface="+mj-lt"/>
              <a:buAutoNum type="arabicPeriod"/>
            </a:pPr>
            <a:r>
              <a:rPr lang="en-US" sz="2000" dirty="0"/>
              <a:t>Produce plots for each factor based on each demographic</a:t>
            </a:r>
          </a:p>
          <a:p>
            <a:pPr lvl="1"/>
            <a:r>
              <a:rPr lang="en-US" sz="1600" dirty="0"/>
              <a:t>Factor_ratings….png</a:t>
            </a:r>
          </a:p>
          <a:p>
            <a:pPr marL="285750" indent="-228600">
              <a:buFont typeface="+mj-lt"/>
              <a:buAutoNum type="arabicPeriod"/>
            </a:pPr>
            <a:r>
              <a:rPr lang="en-US" sz="2000" dirty="0"/>
              <a:t>Turn demographic categories into N-1 binary “dummy” variables</a:t>
            </a:r>
            <a:endParaRPr lang="en-US" sz="1600" dirty="0"/>
          </a:p>
          <a:p>
            <a:pPr marL="285750" indent="-228600">
              <a:buFont typeface="+mj-lt"/>
              <a:buAutoNum type="arabicPeriod"/>
            </a:pPr>
            <a:r>
              <a:rPr lang="en-US" sz="2000" dirty="0"/>
              <a:t>Run regression model for each factor as function of each demographic variable</a:t>
            </a:r>
          </a:p>
        </p:txBody>
      </p:sp>
    </p:spTree>
    <p:extLst>
      <p:ext uri="{BB962C8B-B14F-4D97-AF65-F5344CB8AC3E}">
        <p14:creationId xmlns:p14="http://schemas.microsoft.com/office/powerpoint/2010/main" val="317507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2BA3-1274-4ACF-B493-D83026640C8D}"/>
              </a:ext>
            </a:extLst>
          </p:cNvPr>
          <p:cNvSpPr>
            <a:spLocks noGrp="1"/>
          </p:cNvSpPr>
          <p:nvPr>
            <p:ph type="title"/>
          </p:nvPr>
        </p:nvSpPr>
        <p:spPr/>
        <p:txBody>
          <a:bodyPr>
            <a:normAutofit/>
          </a:bodyPr>
          <a:lstStyle/>
          <a:p>
            <a:r>
              <a:rPr lang="en-US" sz="3200" dirty="0"/>
              <a:t>SAGE Survey validation</a:t>
            </a:r>
          </a:p>
        </p:txBody>
      </p:sp>
      <p:sp>
        <p:nvSpPr>
          <p:cNvPr id="3" name="Content Placeholder 2">
            <a:extLst>
              <a:ext uri="{FF2B5EF4-FFF2-40B4-BE49-F238E27FC236}">
                <a16:creationId xmlns:a16="http://schemas.microsoft.com/office/drawing/2014/main" id="{4BE01A12-C067-4E9B-B10F-7D7A6A0EA2D9}"/>
              </a:ext>
            </a:extLst>
          </p:cNvPr>
          <p:cNvSpPr>
            <a:spLocks noGrp="1"/>
          </p:cNvSpPr>
          <p:nvPr>
            <p:ph idx="1"/>
          </p:nvPr>
        </p:nvSpPr>
        <p:spPr/>
        <p:txBody>
          <a:bodyPr>
            <a:normAutofit fontScale="70000" lnSpcReduction="20000"/>
          </a:bodyPr>
          <a:lstStyle/>
          <a:p>
            <a:r>
              <a:rPr lang="en-US" sz="2800" dirty="0"/>
              <a:t>One of the “issues” we had with the SAGE survey was whether the tool would work well to measure the intended traits:</a:t>
            </a:r>
          </a:p>
          <a:p>
            <a:pPr lvl="1"/>
            <a:r>
              <a:rPr lang="en-US" sz="2400" dirty="0"/>
              <a:t>Group effectiveness</a:t>
            </a:r>
          </a:p>
          <a:p>
            <a:pPr lvl="1"/>
            <a:r>
              <a:rPr lang="en-US" sz="2400" dirty="0"/>
              <a:t>Equity and fairness of group work</a:t>
            </a:r>
          </a:p>
          <a:p>
            <a:pPr lvl="1"/>
            <a:r>
              <a:rPr lang="en-US" sz="2400" dirty="0"/>
              <a:t>Sense of belonging</a:t>
            </a:r>
          </a:p>
          <a:p>
            <a:pPr lvl="1"/>
            <a:r>
              <a:rPr lang="en-US" sz="2400" dirty="0"/>
              <a:t>Social, psychological and other benefits</a:t>
            </a:r>
          </a:p>
          <a:p>
            <a:r>
              <a:rPr lang="en-US" sz="2800" dirty="0"/>
              <a:t>Reduced their 54-item questionnaire down to ~20</a:t>
            </a:r>
          </a:p>
          <a:p>
            <a:r>
              <a:rPr lang="en-US" sz="2800" dirty="0"/>
              <a:t>Different populations (high school vs college)</a:t>
            </a:r>
          </a:p>
          <a:p>
            <a:endParaRPr lang="en-US" sz="2800" dirty="0"/>
          </a:p>
          <a:p>
            <a:r>
              <a:rPr lang="en-US" sz="2800" dirty="0"/>
              <a:t>Need to validate the survey</a:t>
            </a:r>
          </a:p>
          <a:p>
            <a:pPr lvl="1"/>
            <a:r>
              <a:rPr lang="en-US" sz="2400" dirty="0"/>
              <a:t>Does the survey measure the intended factors, and is it reliable?</a:t>
            </a:r>
          </a:p>
          <a:p>
            <a:endParaRPr lang="en-US" sz="2800" dirty="0"/>
          </a:p>
        </p:txBody>
      </p:sp>
    </p:spTree>
    <p:extLst>
      <p:ext uri="{BB962C8B-B14F-4D97-AF65-F5344CB8AC3E}">
        <p14:creationId xmlns:p14="http://schemas.microsoft.com/office/powerpoint/2010/main" val="375249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Ratings</a:t>
            </a:r>
          </a:p>
        </p:txBody>
      </p:sp>
      <p:pic>
        <p:nvPicPr>
          <p:cNvPr id="5" name="Content Placeholder 4">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76200" y="1581150"/>
            <a:ext cx="4419600" cy="3314700"/>
          </a:xfrm>
        </p:spPr>
      </p:pic>
      <p:pic>
        <p:nvPicPr>
          <p:cNvPr id="12" name="Picture 11">
            <a:extLst>
              <a:ext uri="{FF2B5EF4-FFF2-40B4-BE49-F238E27FC236}">
                <a16:creationId xmlns:a16="http://schemas.microsoft.com/office/drawing/2014/main" id="{7D61633F-2CB9-A8A5-674A-3A0E7F3BCB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35190" y="1581150"/>
            <a:ext cx="4419600" cy="3314700"/>
          </a:xfrm>
          <a:prstGeom prst="rect">
            <a:avLst/>
          </a:prstGeom>
        </p:spPr>
      </p:pic>
    </p:spTree>
    <p:extLst>
      <p:ext uri="{BB962C8B-B14F-4D97-AF65-F5344CB8AC3E}">
        <p14:creationId xmlns:p14="http://schemas.microsoft.com/office/powerpoint/2010/main" val="3474463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Factor Ratings</a:t>
            </a:r>
          </a:p>
        </p:txBody>
      </p:sp>
      <p:pic>
        <p:nvPicPr>
          <p:cNvPr id="8" name="Content Placeholder 7">
            <a:extLst>
              <a:ext uri="{FF2B5EF4-FFF2-40B4-BE49-F238E27FC236}">
                <a16:creationId xmlns:a16="http://schemas.microsoft.com/office/drawing/2014/main" id="{2B292525-2F4D-AC48-FB76-E9DC0825E4C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09477" y="1901372"/>
            <a:ext cx="3021285" cy="2265963"/>
          </a:xfrm>
        </p:spPr>
      </p:pic>
      <p:pic>
        <p:nvPicPr>
          <p:cNvPr id="10" name="Picture 9">
            <a:extLst>
              <a:ext uri="{FF2B5EF4-FFF2-40B4-BE49-F238E27FC236}">
                <a16:creationId xmlns:a16="http://schemas.microsoft.com/office/drawing/2014/main" id="{27899A84-0B9C-A431-47B0-2E4C7A7E577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62173" y="1897044"/>
            <a:ext cx="3021285" cy="2265963"/>
          </a:xfrm>
          <a:prstGeom prst="rect">
            <a:avLst/>
          </a:prstGeom>
        </p:spPr>
      </p:pic>
      <p:pic>
        <p:nvPicPr>
          <p:cNvPr id="14" name="Picture 13">
            <a:extLst>
              <a:ext uri="{FF2B5EF4-FFF2-40B4-BE49-F238E27FC236}">
                <a16:creationId xmlns:a16="http://schemas.microsoft.com/office/drawing/2014/main" id="{1CD379E4-BF27-9C05-A4B2-1C1498730C3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868" y="1897044"/>
            <a:ext cx="3021286" cy="2265964"/>
          </a:xfrm>
          <a:prstGeom prst="rect">
            <a:avLst/>
          </a:prstGeom>
        </p:spPr>
      </p:pic>
    </p:spTree>
    <p:extLst>
      <p:ext uri="{BB962C8B-B14F-4D97-AF65-F5344CB8AC3E}">
        <p14:creationId xmlns:p14="http://schemas.microsoft.com/office/powerpoint/2010/main" val="3793324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914400" y="514350"/>
            <a:ext cx="7315200" cy="4529535"/>
          </a:xfrm>
        </p:spPr>
      </p:pic>
    </p:spTree>
    <p:extLst>
      <p:ext uri="{BB962C8B-B14F-4D97-AF65-F5344CB8AC3E}">
        <p14:creationId xmlns:p14="http://schemas.microsoft.com/office/powerpoint/2010/main" val="25641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838200" y="466725"/>
            <a:ext cx="7467600" cy="4667250"/>
          </a:xfrm>
        </p:spPr>
      </p:pic>
    </p:spTree>
    <p:extLst>
      <p:ext uri="{BB962C8B-B14F-4D97-AF65-F5344CB8AC3E}">
        <p14:creationId xmlns:p14="http://schemas.microsoft.com/office/powerpoint/2010/main" val="2423193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723805" y="548642"/>
            <a:ext cx="7696390" cy="4594858"/>
          </a:xfrm>
        </p:spPr>
      </p:pic>
    </p:spTree>
    <p:extLst>
      <p:ext uri="{BB962C8B-B14F-4D97-AF65-F5344CB8AC3E}">
        <p14:creationId xmlns:p14="http://schemas.microsoft.com/office/powerpoint/2010/main" val="3403485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3C01CE-B673-464C-962B-8D5EF2F346B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800100" y="438150"/>
            <a:ext cx="7543800" cy="4648059"/>
          </a:xfrm>
        </p:spPr>
      </p:pic>
    </p:spTree>
    <p:extLst>
      <p:ext uri="{BB962C8B-B14F-4D97-AF65-F5344CB8AC3E}">
        <p14:creationId xmlns:p14="http://schemas.microsoft.com/office/powerpoint/2010/main" val="1637308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Quality of Process</a:t>
            </a:r>
          </a:p>
        </p:txBody>
      </p:sp>
      <p:pic>
        <p:nvPicPr>
          <p:cNvPr id="13" name="Picture 12">
            <a:extLst>
              <a:ext uri="{FF2B5EF4-FFF2-40B4-BE49-F238E27FC236}">
                <a16:creationId xmlns:a16="http://schemas.microsoft.com/office/drawing/2014/main" id="{8ADCBD4A-D4C7-5DDC-4F31-F5365E525FCB}"/>
              </a:ext>
            </a:extLst>
          </p:cNvPr>
          <p:cNvPicPr>
            <a:picLocks noChangeAspect="1"/>
          </p:cNvPicPr>
          <p:nvPr/>
        </p:nvPicPr>
        <p:blipFill>
          <a:blip r:embed="rId3"/>
          <a:stretch>
            <a:fillRect/>
          </a:stretch>
        </p:blipFill>
        <p:spPr>
          <a:xfrm>
            <a:off x="1944665" y="1090112"/>
            <a:ext cx="5254669" cy="4034338"/>
          </a:xfrm>
          <a:prstGeom prst="rect">
            <a:avLst/>
          </a:prstGeom>
        </p:spPr>
      </p:pic>
    </p:spTree>
    <p:extLst>
      <p:ext uri="{BB962C8B-B14F-4D97-AF65-F5344CB8AC3E}">
        <p14:creationId xmlns:p14="http://schemas.microsoft.com/office/powerpoint/2010/main" val="3813568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Collective Learning</a:t>
            </a:r>
          </a:p>
        </p:txBody>
      </p:sp>
      <p:pic>
        <p:nvPicPr>
          <p:cNvPr id="3" name="Picture 2">
            <a:extLst>
              <a:ext uri="{FF2B5EF4-FFF2-40B4-BE49-F238E27FC236}">
                <a16:creationId xmlns:a16="http://schemas.microsoft.com/office/drawing/2014/main" id="{FCC65BD0-81DB-1833-79E7-866BC6D4B672}"/>
              </a:ext>
            </a:extLst>
          </p:cNvPr>
          <p:cNvPicPr>
            <a:picLocks noChangeAspect="1"/>
          </p:cNvPicPr>
          <p:nvPr/>
        </p:nvPicPr>
        <p:blipFill>
          <a:blip r:embed="rId3"/>
          <a:stretch>
            <a:fillRect/>
          </a:stretch>
        </p:blipFill>
        <p:spPr>
          <a:xfrm>
            <a:off x="2172570" y="1285175"/>
            <a:ext cx="4798859" cy="3858325"/>
          </a:xfrm>
          <a:prstGeom prst="rect">
            <a:avLst/>
          </a:prstGeom>
        </p:spPr>
      </p:pic>
    </p:spTree>
    <p:extLst>
      <p:ext uri="{BB962C8B-B14F-4D97-AF65-F5344CB8AC3E}">
        <p14:creationId xmlns:p14="http://schemas.microsoft.com/office/powerpoint/2010/main" val="3726864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Individual Belonging</a:t>
            </a:r>
          </a:p>
        </p:txBody>
      </p:sp>
      <p:pic>
        <p:nvPicPr>
          <p:cNvPr id="3" name="Picture 2">
            <a:extLst>
              <a:ext uri="{FF2B5EF4-FFF2-40B4-BE49-F238E27FC236}">
                <a16:creationId xmlns:a16="http://schemas.microsoft.com/office/drawing/2014/main" id="{C8327003-A28F-8FC3-5820-EC10DF5654E4}"/>
              </a:ext>
            </a:extLst>
          </p:cNvPr>
          <p:cNvPicPr>
            <a:picLocks noChangeAspect="1"/>
          </p:cNvPicPr>
          <p:nvPr/>
        </p:nvPicPr>
        <p:blipFill>
          <a:blip r:embed="rId3"/>
          <a:stretch>
            <a:fillRect/>
          </a:stretch>
        </p:blipFill>
        <p:spPr>
          <a:xfrm>
            <a:off x="2053541" y="1199394"/>
            <a:ext cx="5036917" cy="3944106"/>
          </a:xfrm>
          <a:prstGeom prst="rect">
            <a:avLst/>
          </a:prstGeom>
        </p:spPr>
      </p:pic>
    </p:spTree>
    <p:extLst>
      <p:ext uri="{BB962C8B-B14F-4D97-AF65-F5344CB8AC3E}">
        <p14:creationId xmlns:p14="http://schemas.microsoft.com/office/powerpoint/2010/main" val="3035421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Mindset</a:t>
            </a:r>
          </a:p>
        </p:txBody>
      </p:sp>
      <p:pic>
        <p:nvPicPr>
          <p:cNvPr id="3" name="Picture 2">
            <a:extLst>
              <a:ext uri="{FF2B5EF4-FFF2-40B4-BE49-F238E27FC236}">
                <a16:creationId xmlns:a16="http://schemas.microsoft.com/office/drawing/2014/main" id="{1628BB91-EE22-8694-8293-515DAC5F7CC2}"/>
              </a:ext>
            </a:extLst>
          </p:cNvPr>
          <p:cNvPicPr>
            <a:picLocks noChangeAspect="1"/>
          </p:cNvPicPr>
          <p:nvPr/>
        </p:nvPicPr>
        <p:blipFill>
          <a:blip r:embed="rId3"/>
          <a:stretch>
            <a:fillRect/>
          </a:stretch>
        </p:blipFill>
        <p:spPr>
          <a:xfrm>
            <a:off x="2002013" y="1151342"/>
            <a:ext cx="5139973" cy="3992158"/>
          </a:xfrm>
          <a:prstGeom prst="rect">
            <a:avLst/>
          </a:prstGeom>
        </p:spPr>
      </p:pic>
    </p:spTree>
    <p:extLst>
      <p:ext uri="{BB962C8B-B14F-4D97-AF65-F5344CB8AC3E}">
        <p14:creationId xmlns:p14="http://schemas.microsoft.com/office/powerpoint/2010/main" val="8500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55000" lnSpcReduction="20000"/>
          </a:bodyPr>
          <a:lstStyle/>
          <a:p>
            <a:r>
              <a:rPr lang="en-US" sz="2300" dirty="0"/>
              <a:t>Define the factors (taken from Kouros and </a:t>
            </a:r>
            <a:r>
              <a:rPr lang="en-US" sz="2300" dirty="0" err="1"/>
              <a:t>Abrami</a:t>
            </a:r>
            <a:r>
              <a:rPr lang="en-US" sz="2300" dirty="0"/>
              <a:t>, and cross-reference with the asked questions)</a:t>
            </a:r>
          </a:p>
          <a:p>
            <a:pPr lvl="1"/>
            <a:r>
              <a:rPr lang="en-US" sz="1600" dirty="0"/>
              <a:t>Quality of product and process</a:t>
            </a:r>
          </a:p>
          <a:p>
            <a:pPr lvl="2"/>
            <a:r>
              <a:rPr lang="en-US" sz="1200" dirty="0"/>
              <a:t>['When I work in a group, I do higher quality work.', 'The material is easier to understand when I work with other students.’, 'My group members help explain things that I do not understand.', 'I feel working in groups is a waste of time.', #'The work takes more time to complete when I work with other students.’,  'The workload is usually less when I work with other students.’]</a:t>
            </a:r>
          </a:p>
          <a:p>
            <a:pPr lvl="1"/>
            <a:r>
              <a:rPr lang="en-US" sz="1600" dirty="0"/>
              <a:t>Peer support</a:t>
            </a:r>
          </a:p>
          <a:p>
            <a:pPr lvl="2"/>
            <a:r>
              <a:rPr lang="en-US" sz="1200" dirty="0"/>
              <a:t>['My group members respect my opinions.', 'My group members make me feel that I am not as smart as they are.', 'My group members do not care about my feelings.’, 'I feel I am part of what is going on in the group.', 'When I work in a group, I am able to share my ideas.']</a:t>
            </a:r>
          </a:p>
          <a:p>
            <a:pPr lvl="1"/>
            <a:r>
              <a:rPr lang="en-US" sz="1600" dirty="0"/>
              <a:t>Student interdependence</a:t>
            </a:r>
          </a:p>
          <a:p>
            <a:pPr lvl="2"/>
            <a:r>
              <a:rPr lang="en-US" sz="1200" dirty="0"/>
              <a:t>['Everyone’s ideas are needed if we are going to be successful.', 'We cannot complete the assignment unless everyone contributes.', 'I let the other students do most of the work.’, 'I also learn when I teach the material to my group members.', 'I learn to work with students who are different from me.']</a:t>
            </a:r>
          </a:p>
          <a:p>
            <a:pPr lvl="1"/>
            <a:r>
              <a:rPr lang="en-US" sz="1600" dirty="0"/>
              <a:t>Frustration with group members</a:t>
            </a:r>
          </a:p>
          <a:p>
            <a:pPr lvl="2"/>
            <a:r>
              <a:rPr lang="en-US" sz="1200" dirty="0"/>
              <a:t>['I become frustrated when my group members do not understand the material.', 'When I work with other students, we spend too much time talking about other things.', 'I have to work with students who are not as smart as I am.']</a:t>
            </a:r>
          </a:p>
          <a:p>
            <a:pPr lvl="1"/>
            <a:r>
              <a:rPr lang="en-US" sz="1600" dirty="0"/>
              <a:t>Total 19 questions </a:t>
            </a:r>
          </a:p>
          <a:p>
            <a:r>
              <a:rPr lang="en-US" sz="2200" dirty="0"/>
              <a:t>Pass the data through the factors:</a:t>
            </a:r>
          </a:p>
          <a:p>
            <a:pPr lvl="1"/>
            <a:r>
              <a:rPr lang="en-US" sz="1600" dirty="0"/>
              <a:t>SAGE_CFA.csv, .</a:t>
            </a:r>
            <a:r>
              <a:rPr lang="en-US" sz="1600" dirty="0" err="1"/>
              <a:t>png</a:t>
            </a:r>
            <a:endParaRPr lang="en-US" sz="1600" dirty="0"/>
          </a:p>
          <a:p>
            <a:pPr lvl="1"/>
            <a:endParaRPr lang="en-US" sz="1600" dirty="0"/>
          </a:p>
          <a:p>
            <a:r>
              <a:rPr lang="en-US" sz="2200" b="0" i="0" u="none" strike="noStrike" baseline="0" dirty="0"/>
              <a:t>“The four factors extracted with principal components analysis (with varimax rotation) accounted for 46.10% of the total variance in the data (eigenvalues ranged from 13.90 to 2.04). Items that failed to load .40 or higher were deleted, as well as, items that loaded on more than one factor. Ultimately, 11 items were eliminated from the SAGE questionnaire (items 2, 3, 15, 18, 21, 22, 24, 35, 39, 42, and 51).”</a:t>
            </a:r>
          </a:p>
          <a:p>
            <a:endParaRPr lang="en-US" sz="2200" dirty="0"/>
          </a:p>
          <a:p>
            <a:r>
              <a:rPr lang="en-US" sz="2200" dirty="0"/>
              <a:t>*The python package fails to converge so we use R instead </a:t>
            </a:r>
          </a:p>
        </p:txBody>
      </p:sp>
    </p:spTree>
    <p:extLst>
      <p:ext uri="{BB962C8B-B14F-4D97-AF65-F5344CB8AC3E}">
        <p14:creationId xmlns:p14="http://schemas.microsoft.com/office/powerpoint/2010/main" val="2789904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Individual Perceptions</a:t>
            </a:r>
          </a:p>
        </p:txBody>
      </p:sp>
      <p:pic>
        <p:nvPicPr>
          <p:cNvPr id="3" name="Picture 2">
            <a:extLst>
              <a:ext uri="{FF2B5EF4-FFF2-40B4-BE49-F238E27FC236}">
                <a16:creationId xmlns:a16="http://schemas.microsoft.com/office/drawing/2014/main" id="{1FD1D049-4BC7-9FDD-A1B0-17BC76D4BC37}"/>
              </a:ext>
            </a:extLst>
          </p:cNvPr>
          <p:cNvPicPr>
            <a:picLocks noChangeAspect="1"/>
          </p:cNvPicPr>
          <p:nvPr/>
        </p:nvPicPr>
        <p:blipFill>
          <a:blip r:embed="rId3"/>
          <a:stretch>
            <a:fillRect/>
          </a:stretch>
        </p:blipFill>
        <p:spPr>
          <a:xfrm>
            <a:off x="1939916" y="1113298"/>
            <a:ext cx="5264168" cy="4030202"/>
          </a:xfrm>
          <a:prstGeom prst="rect">
            <a:avLst/>
          </a:prstGeom>
        </p:spPr>
      </p:pic>
    </p:spTree>
    <p:extLst>
      <p:ext uri="{BB962C8B-B14F-4D97-AF65-F5344CB8AC3E}">
        <p14:creationId xmlns:p14="http://schemas.microsoft.com/office/powerpoint/2010/main" val="3681531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Linear Regression – Frustrations</a:t>
            </a:r>
          </a:p>
        </p:txBody>
      </p:sp>
      <p:pic>
        <p:nvPicPr>
          <p:cNvPr id="3" name="Picture 2">
            <a:extLst>
              <a:ext uri="{FF2B5EF4-FFF2-40B4-BE49-F238E27FC236}">
                <a16:creationId xmlns:a16="http://schemas.microsoft.com/office/drawing/2014/main" id="{78994E07-B549-BFA3-03E2-A8E6F64743F3}"/>
              </a:ext>
            </a:extLst>
          </p:cNvPr>
          <p:cNvPicPr>
            <a:picLocks noChangeAspect="1"/>
          </p:cNvPicPr>
          <p:nvPr/>
        </p:nvPicPr>
        <p:blipFill>
          <a:blip r:embed="rId3"/>
          <a:stretch>
            <a:fillRect/>
          </a:stretch>
        </p:blipFill>
        <p:spPr>
          <a:xfrm>
            <a:off x="2015527" y="1139652"/>
            <a:ext cx="5112946" cy="4003847"/>
          </a:xfrm>
          <a:prstGeom prst="rect">
            <a:avLst/>
          </a:prstGeom>
        </p:spPr>
      </p:pic>
    </p:spTree>
    <p:extLst>
      <p:ext uri="{BB962C8B-B14F-4D97-AF65-F5344CB8AC3E}">
        <p14:creationId xmlns:p14="http://schemas.microsoft.com/office/powerpoint/2010/main" val="3524447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Statistical Tests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85000" lnSpcReduction="20000"/>
              </a:bodyPr>
              <a:lstStyle/>
              <a:p>
                <a:r>
                  <a:rPr lang="en-US" sz="2000" dirty="0"/>
                  <a:t>Mann-Whitney U</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r>
                  <a:rPr lang="en-US" sz="2000" dirty="0"/>
                  <a:t>Mood’s Sign test</a:t>
                </a:r>
              </a:p>
              <a:p>
                <a:pPr lvl="1"/>
                <a:r>
                  <a:rPr lang="en-US" sz="1100" dirty="0"/>
                  <a:t>Mood’s two-sample test for scale parameters is a non-parametric test for the null hypothesis that two samples are drawn from the same distribution with the same scale parameter.</a:t>
                </a:r>
              </a:p>
              <a:p>
                <a:r>
                  <a:rPr lang="en-US" sz="2000" dirty="0"/>
                  <a:t>Median test</a:t>
                </a:r>
              </a:p>
              <a:p>
                <a:pPr lvl="1"/>
                <a:r>
                  <a:rPr lang="en-US" sz="1100" dirty="0"/>
                  <a:t>Test that two or more samples come from populations with the same median.</a:t>
                </a:r>
              </a:p>
              <a:p>
                <a:r>
                  <a:rPr lang="en-US" sz="2000" dirty="0"/>
                  <a:t>Tukey’s honesty significance difference</a:t>
                </a:r>
              </a:p>
              <a:p>
                <a:pPr lvl="1"/>
                <a:r>
                  <a:rPr lang="en-US" sz="1100" dirty="0"/>
                  <a:t>performs pairwise comparison of means for a set of samples</a:t>
                </a:r>
              </a:p>
              <a:p>
                <a:pPr lvl="1"/>
                <a:r>
                  <a:rPr lang="en-US" sz="1100" dirty="0"/>
                  <a:t>The null hypothesis is that the distributions underlying the samples all have the same mean.</a:t>
                </a:r>
              </a:p>
              <a:p>
                <a:r>
                  <a:rPr lang="en-US" sz="2000" dirty="0"/>
                  <a:t>Wilcoxon rank-sum</a:t>
                </a:r>
              </a:p>
              <a:p>
                <a:pPr lvl="1"/>
                <a:r>
                  <a:rPr lang="en-US" sz="1100" dirty="0"/>
                  <a:t>The Wilcoxon rank-sum test tests the null hypothesis that two sets of measurements are drawn from the same distribution</a:t>
                </a:r>
              </a:p>
              <a:p>
                <a:r>
                  <a:rPr lang="en-US" sz="2000" dirty="0"/>
                  <a:t>Kruskal-Wallis H test</a:t>
                </a:r>
              </a:p>
              <a:p>
                <a:pPr lvl="1"/>
                <a:r>
                  <a:rPr lang="en-US" sz="1100" dirty="0"/>
                  <a:t>The Kruskal-Wallis H-test tests the null hypothesis that the population median of all of the groups are equal. It is a non-parametric version of ANOVA. </a:t>
                </a:r>
              </a:p>
              <a:p>
                <a:r>
                  <a:rPr lang="en-US" sz="2000" dirty="0"/>
                  <a:t>Cronbach’s alpha</a:t>
                </a:r>
              </a:p>
              <a:p>
                <a:pPr lvl="1"/>
                <a:r>
                  <a:rPr lang="en-US" sz="1100" dirty="0"/>
                  <a:t>Internal consistency is usually measured with Cronbach’s alpha, a statistic calculated from the pairwise correlations between items [-inf,1]</a:t>
                </a:r>
              </a:p>
              <a:p>
                <a:endParaRPr lang="en-US" sz="2000" dirty="0"/>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989"/>
                </a:stretch>
              </a:blipFill>
            </p:spPr>
            <p:txBody>
              <a:bodyPr/>
              <a:lstStyle/>
              <a:p>
                <a:r>
                  <a:rPr lang="en-US">
                    <a:noFill/>
                  </a:rPr>
                  <a:t> </a:t>
                </a:r>
              </a:p>
            </p:txBody>
          </p:sp>
        </mc:Fallback>
      </mc:AlternateContent>
    </p:spTree>
    <p:extLst>
      <p:ext uri="{BB962C8B-B14F-4D97-AF65-F5344CB8AC3E}">
        <p14:creationId xmlns:p14="http://schemas.microsoft.com/office/powerpoint/2010/main" val="1771414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The work takes more time to complete when I work with other students </a:t>
            </a:r>
            <a:br>
              <a:rPr lang="en-US" sz="1800" dirty="0"/>
            </a:br>
            <a:r>
              <a:rPr lang="en-US" sz="1800" dirty="0"/>
              <a:t>The work takes less time complete when I work with other students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2.41 ± 1.05 vs 1.77 ± 0.87</a:t>
                </a:r>
              </a:p>
              <a:p>
                <a:r>
                  <a:rPr lang="en-US" sz="2000" dirty="0"/>
                  <a:t>Mann-Whitney U</a:t>
                </a:r>
              </a:p>
              <a:p>
                <a:pPr lvl="1"/>
                <a:r>
                  <a:rPr lang="en-US" sz="1600" dirty="0"/>
                  <a:t>p-value = 0.000806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=14.34</a:t>
                </a:r>
              </a:p>
              <a:p>
                <a:r>
                  <a:rPr lang="en-US" sz="2000" dirty="0"/>
                  <a:t>Mood’s Sign test</a:t>
                </a:r>
              </a:p>
              <a:p>
                <a:pPr lvl="1"/>
                <a:r>
                  <a:rPr lang="en-US" sz="1600" dirty="0"/>
                  <a:t>p-value= 0.831</a:t>
                </a:r>
              </a:p>
              <a:p>
                <a:r>
                  <a:rPr lang="en-US" sz="2000" dirty="0"/>
                  <a:t>Median test</a:t>
                </a:r>
              </a:p>
              <a:p>
                <a:pPr lvl="1"/>
                <a:r>
                  <a:rPr lang="en-US" sz="1600" dirty="0"/>
                  <a:t>Statistic: 11.09, p-value: 0.0009</a:t>
                </a:r>
              </a:p>
              <a:p>
                <a:r>
                  <a:rPr lang="en-US" sz="2000" dirty="0"/>
                  <a:t>Tukey’s honesty significance difference</a:t>
                </a:r>
              </a:p>
              <a:p>
                <a:pPr lvl="1"/>
                <a:r>
                  <a:rPr lang="en-US" sz="1600" dirty="0"/>
                  <a:t>Statistic: 0.639, p-value: 0.001</a:t>
                </a:r>
              </a:p>
              <a:p>
                <a:r>
                  <a:rPr lang="en-US" sz="2000" dirty="0"/>
                  <a:t>Wilcoxon rank-sum</a:t>
                </a:r>
              </a:p>
              <a:p>
                <a:pPr lvl="1"/>
                <a:r>
                  <a:rPr lang="en-US" sz="1600" dirty="0"/>
                  <a:t>Statistic: 3.166, p-value: 0.0015</a:t>
                </a:r>
              </a:p>
              <a:p>
                <a:r>
                  <a:rPr lang="en-US" sz="2000" dirty="0"/>
                  <a:t>Kruskal-Wallis H test</a:t>
                </a:r>
              </a:p>
              <a:p>
                <a:pPr lvl="1"/>
                <a:r>
                  <a:rPr lang="en-US" sz="1600" dirty="0"/>
                  <a:t>Statistic: 11.25, p-value: 0.0008</a:t>
                </a:r>
                <a:endParaRPr lang="en-US" sz="2000" dirty="0"/>
              </a:p>
              <a:p>
                <a:r>
                  <a:rPr lang="en-US" sz="2000" dirty="0"/>
                  <a:t>Cronbach’s alpha</a:t>
                </a:r>
              </a:p>
              <a:p>
                <a:pPr lvl="1"/>
                <a:r>
                  <a:rPr lang="en-US" sz="1600" dirty="0"/>
                  <a:t>0.94</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C905E2B-19A6-47B7-BB68-D14FFA49BB2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keep only one question</a:t>
            </a:r>
          </a:p>
          <a:p>
            <a:pPr lvl="1"/>
            <a:r>
              <a:rPr lang="en-US" dirty="0"/>
              <a:t>Takes more time</a:t>
            </a:r>
          </a:p>
          <a:p>
            <a:pPr lvl="1"/>
            <a:endParaRPr lang="en-US" dirty="0"/>
          </a:p>
          <a:p>
            <a:pPr lvl="1"/>
            <a:endParaRPr lang="en-US" dirty="0"/>
          </a:p>
          <a:p>
            <a:r>
              <a:rPr lang="en-US" dirty="0"/>
              <a:t>Typically in lab, I feel the </a:t>
            </a:r>
            <a:r>
              <a:rPr lang="en-US" sz="2800" dirty="0"/>
              <a:t>work takes more time to complete when I work with other students </a:t>
            </a:r>
            <a:endParaRPr lang="en-US" dirty="0"/>
          </a:p>
        </p:txBody>
      </p:sp>
    </p:spTree>
    <p:extLst>
      <p:ext uri="{BB962C8B-B14F-4D97-AF65-F5344CB8AC3E}">
        <p14:creationId xmlns:p14="http://schemas.microsoft.com/office/powerpoint/2010/main" val="2462577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My group members respect my opinions</a:t>
            </a:r>
            <a:br>
              <a:rPr lang="en-US" sz="1800" dirty="0"/>
            </a:br>
            <a:r>
              <a:rPr lang="en-US" sz="1800" dirty="0"/>
              <a:t>My group members do not respect my opinions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7500" lnSpcReduction="20000"/>
              </a:bodyPr>
              <a:lstStyle/>
              <a:p>
                <a:r>
                  <a:rPr lang="en-US" sz="2000" dirty="0"/>
                  <a:t>Statistics</a:t>
                </a:r>
              </a:p>
              <a:p>
                <a:pPr lvl="1"/>
                <a:r>
                  <a:rPr lang="en-US" sz="1600" dirty="0"/>
                  <a:t>4.39 ± 0.77 vs 4.47 ± 0.98</a:t>
                </a:r>
              </a:p>
              <a:p>
                <a:r>
                  <a:rPr lang="en-US" sz="2000" dirty="0"/>
                  <a:t>Mann-Whitney U</a:t>
                </a:r>
              </a:p>
              <a:p>
                <a:pPr lvl="1"/>
                <a:r>
                  <a:rPr lang="en-US" sz="1600" dirty="0"/>
                  <a:t>p-value = 0.2256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=8.15</a:t>
                </a:r>
              </a:p>
              <a:p>
                <a:r>
                  <a:rPr lang="en-US" sz="2000" dirty="0"/>
                  <a:t>Mood’s Sign test</a:t>
                </a:r>
              </a:p>
              <a:p>
                <a:pPr lvl="1"/>
                <a:r>
                  <a:rPr lang="en-US" sz="1600" dirty="0"/>
                  <a:t>p-value= 0.0081</a:t>
                </a:r>
              </a:p>
              <a:p>
                <a:r>
                  <a:rPr lang="en-US" sz="2000" dirty="0"/>
                  <a:t>Tukey’s honesty significance difference</a:t>
                </a:r>
              </a:p>
              <a:p>
                <a:pPr lvl="1"/>
                <a:r>
                  <a:rPr lang="en-US" sz="1600" dirty="0"/>
                  <a:t>Statistic: 0.078, p-value: 0.657</a:t>
                </a:r>
              </a:p>
              <a:p>
                <a:r>
                  <a:rPr lang="en-US" sz="2000" dirty="0"/>
                  <a:t>Wilcoxon rank-sum</a:t>
                </a:r>
              </a:p>
              <a:p>
                <a:pPr lvl="1"/>
                <a:r>
                  <a:rPr lang="en-US" sz="1600" dirty="0"/>
                  <a:t>Statistic:1.05, p-value: 0.293</a:t>
                </a:r>
              </a:p>
              <a:p>
                <a:r>
                  <a:rPr lang="en-US" sz="2000" dirty="0"/>
                  <a:t>Kruskal-Wallis H test</a:t>
                </a:r>
              </a:p>
              <a:p>
                <a:pPr lvl="1"/>
                <a:r>
                  <a:rPr lang="en-US" sz="1600" dirty="0"/>
                  <a:t>Statistic: 1.477, p-value: 0.2241</a:t>
                </a:r>
                <a:endParaRPr lang="en-US" sz="2000" dirty="0"/>
              </a:p>
              <a:p>
                <a:r>
                  <a:rPr lang="en-US" sz="2000" dirty="0"/>
                  <a:t>Cronbach’s alpha</a:t>
                </a:r>
              </a:p>
              <a:p>
                <a:pPr lvl="1"/>
                <a:r>
                  <a:rPr lang="en-US" sz="1600" dirty="0"/>
                  <a:t>-2.55</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603" t="-1712"/>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19BC8718-5F22-47FA-AF7F-B67CF2473A85}"/>
              </a:ext>
            </a:extLst>
          </p:cNvPr>
          <p:cNvSpPr>
            <a:spLocks noGrp="1"/>
          </p:cNvSpPr>
          <p:nvPr>
            <p:ph sz="half" idx="2"/>
          </p:nvPr>
        </p:nvSpPr>
        <p:spPr/>
        <p:txBody>
          <a:bodyPr>
            <a:normAutofit fontScale="77500" lnSpcReduction="20000"/>
          </a:bodyPr>
          <a:lstStyle/>
          <a:p>
            <a:pPr marL="0" indent="0">
              <a:buNone/>
            </a:pPr>
            <a:r>
              <a:rPr lang="en-US" sz="2600" dirty="0"/>
              <a:t>Conclusion:</a:t>
            </a:r>
          </a:p>
          <a:p>
            <a:r>
              <a:rPr lang="en-US" sz="2600" dirty="0"/>
              <a:t>The two questions have similar responses</a:t>
            </a:r>
          </a:p>
          <a:p>
            <a:r>
              <a:rPr lang="en-US" sz="2600" dirty="0"/>
              <a:t>We can keep using these questions as negatively-worded</a:t>
            </a:r>
          </a:p>
          <a:p>
            <a:endParaRPr lang="en-US" dirty="0"/>
          </a:p>
        </p:txBody>
      </p:sp>
    </p:spTree>
    <p:extLst>
      <p:ext uri="{BB962C8B-B14F-4D97-AF65-F5344CB8AC3E}">
        <p14:creationId xmlns:p14="http://schemas.microsoft.com/office/powerpoint/2010/main" val="2323512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when one student regularly takes on a leadership role</a:t>
            </a:r>
            <a:br>
              <a:rPr lang="en-US" sz="1800" dirty="0"/>
            </a:br>
            <a:r>
              <a:rPr lang="en-US" sz="1800" dirty="0"/>
              <a:t>I prefer when no one takes on a leadership role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3.1 ± 0.85 vs 2.96 ± 0.95</a:t>
                </a:r>
              </a:p>
              <a:p>
                <a:r>
                  <a:rPr lang="en-US" sz="2000" dirty="0"/>
                  <a:t>Mann-Whitney U</a:t>
                </a:r>
              </a:p>
              <a:p>
                <a:pPr lvl="1"/>
                <a:r>
                  <a:rPr lang="en-US" sz="1600" dirty="0"/>
                  <a:t>p-value = 0.5231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10.38</a:t>
                </a:r>
              </a:p>
              <a:p>
                <a:r>
                  <a:rPr lang="en-US" sz="2000" dirty="0"/>
                  <a:t>Mood’s Sign test</a:t>
                </a:r>
              </a:p>
              <a:p>
                <a:pPr lvl="1"/>
                <a:r>
                  <a:rPr lang="en-US" sz="1600" dirty="0"/>
                  <a:t>p-value=0.0248</a:t>
                </a:r>
              </a:p>
              <a:p>
                <a:r>
                  <a:rPr lang="en-US" sz="2000" dirty="0"/>
                  <a:t>Median test</a:t>
                </a:r>
              </a:p>
              <a:p>
                <a:pPr lvl="1"/>
                <a:r>
                  <a:rPr lang="en-US" sz="1600" dirty="0"/>
                  <a:t>Statistic: 0.0, p-value: 1.0</a:t>
                </a:r>
              </a:p>
              <a:p>
                <a:r>
                  <a:rPr lang="en-US" sz="2000" dirty="0"/>
                  <a:t>Tukey’s honesty significance difference</a:t>
                </a:r>
              </a:p>
              <a:p>
                <a:pPr lvl="1"/>
                <a:r>
                  <a:rPr lang="en-US" sz="1600" dirty="0"/>
                  <a:t>Statistic: 0.139, p-value: 0.445</a:t>
                </a:r>
              </a:p>
              <a:p>
                <a:r>
                  <a:rPr lang="en-US" sz="2000" dirty="0"/>
                  <a:t>Wilcoxon rank-sum</a:t>
                </a:r>
              </a:p>
              <a:p>
                <a:pPr lvl="1"/>
                <a:r>
                  <a:rPr lang="en-US" sz="1600" dirty="0"/>
                  <a:t>Statistic: 0.6045, p-value: 0.5455</a:t>
                </a:r>
              </a:p>
              <a:p>
                <a:r>
                  <a:rPr lang="en-US" sz="2000" dirty="0"/>
                  <a:t>Kruskal-Wallis H test</a:t>
                </a:r>
              </a:p>
              <a:p>
                <a:pPr lvl="1"/>
                <a:r>
                  <a:rPr lang="en-US" sz="1600" dirty="0"/>
                  <a:t>Statistic: 0.4124, p-value: 0.5208</a:t>
                </a:r>
                <a:endParaRPr lang="en-US" sz="2000" dirty="0"/>
              </a:p>
              <a:p>
                <a:r>
                  <a:rPr lang="en-US" sz="2000" dirty="0"/>
                  <a:t>Cronbach’s alpha</a:t>
                </a:r>
              </a:p>
              <a:p>
                <a:pPr lvl="1"/>
                <a:r>
                  <a:rPr lang="en-US" sz="1600" dirty="0"/>
                  <a:t>0.06</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D2F1AA9-F75C-4798-8922-98B35E1D6BFC}"/>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a:p>
            <a:endParaRPr lang="en-US" dirty="0"/>
          </a:p>
          <a:p>
            <a:endParaRPr lang="en-US" dirty="0"/>
          </a:p>
        </p:txBody>
      </p:sp>
    </p:spTree>
    <p:extLst>
      <p:ext uri="{BB962C8B-B14F-4D97-AF65-F5344CB8AC3E}">
        <p14:creationId xmlns:p14="http://schemas.microsoft.com/office/powerpoint/2010/main" val="258042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let the other students do most of the work</a:t>
            </a:r>
            <a:br>
              <a:rPr lang="en-US" sz="1800" dirty="0"/>
            </a:br>
            <a:r>
              <a:rPr lang="en-US" sz="1800" dirty="0"/>
              <a:t>I do not let the other students do most of the work</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1.57 ± 0.76 vs 1.94 ± 1.12</a:t>
                </a:r>
              </a:p>
              <a:p>
                <a:r>
                  <a:rPr lang="en-US" sz="2000" dirty="0"/>
                  <a:t>Mann-Whitney U</a:t>
                </a:r>
              </a:p>
              <a:p>
                <a:pPr lvl="1"/>
                <a:r>
                  <a:rPr lang="en-US" sz="1600" dirty="0"/>
                  <a:t>p-value = 0.1351</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0.0</a:t>
                </a:r>
              </a:p>
              <a:p>
                <a:r>
                  <a:rPr lang="en-US" sz="2000" dirty="0"/>
                  <a:t>Mood’s Sign test</a:t>
                </a:r>
              </a:p>
              <a:p>
                <a:pPr lvl="1"/>
                <a:r>
                  <a:rPr lang="en-US" sz="1600" dirty="0"/>
                  <a:t>p-value= 0.0017</a:t>
                </a:r>
              </a:p>
              <a:p>
                <a:r>
                  <a:rPr lang="en-US" sz="2000" dirty="0"/>
                  <a:t>Median test</a:t>
                </a:r>
              </a:p>
              <a:p>
                <a:pPr lvl="1"/>
                <a:r>
                  <a:rPr lang="en-US" sz="1600" dirty="0"/>
                  <a:t>Statistic: 1.11, p-value: 0.2931</a:t>
                </a:r>
              </a:p>
              <a:p>
                <a:r>
                  <a:rPr lang="en-US" sz="2000" dirty="0"/>
                  <a:t>Tukey’s honesty significance difference</a:t>
                </a:r>
              </a:p>
              <a:p>
                <a:pPr lvl="1"/>
                <a:r>
                  <a:rPr lang="en-US" sz="1600" dirty="0"/>
                  <a:t>Statistic: 0.362, p-value: 0.060</a:t>
                </a:r>
              </a:p>
              <a:p>
                <a:r>
                  <a:rPr lang="en-US" sz="2000" dirty="0"/>
                  <a:t>Wilcoxon rank-sum</a:t>
                </a:r>
              </a:p>
              <a:p>
                <a:pPr lvl="1"/>
                <a:r>
                  <a:rPr lang="en-US" sz="1600" dirty="0"/>
                  <a:t>Statistic: -1.3617, p-value: 0.1733</a:t>
                </a:r>
              </a:p>
              <a:p>
                <a:r>
                  <a:rPr lang="en-US" sz="2000" dirty="0"/>
                  <a:t>Kruskal-Wallis H test</a:t>
                </a:r>
              </a:p>
              <a:p>
                <a:pPr lvl="1"/>
                <a:r>
                  <a:rPr lang="en-US" sz="1600" dirty="0"/>
                  <a:t>Statistic: 2.244, p-value: 0.1341</a:t>
                </a:r>
                <a:endParaRPr lang="en-US" sz="2000" dirty="0"/>
              </a:p>
              <a:p>
                <a:r>
                  <a:rPr lang="en-US" sz="2000" dirty="0"/>
                  <a:t>Cronbach’s alpha</a:t>
                </a:r>
              </a:p>
              <a:p>
                <a:pPr lvl="1"/>
                <a:r>
                  <a:rPr lang="en-US" sz="1600" dirty="0"/>
                  <a:t>0.0</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849F78E0-C246-4546-862E-7AAB2EEF5F9D}"/>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similar responses</a:t>
            </a:r>
          </a:p>
          <a:p>
            <a:r>
              <a:rPr lang="en-US" dirty="0"/>
              <a:t>We can keep using these questions as negatively-worded</a:t>
            </a:r>
          </a:p>
        </p:txBody>
      </p:sp>
    </p:spTree>
    <p:extLst>
      <p:ext uri="{BB962C8B-B14F-4D97-AF65-F5344CB8AC3E}">
        <p14:creationId xmlns:p14="http://schemas.microsoft.com/office/powerpoint/2010/main" val="1339627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Autofit/>
          </a:bodyPr>
          <a:lstStyle/>
          <a:p>
            <a:r>
              <a:rPr lang="en-US" sz="1800" dirty="0"/>
              <a:t>I prefer to take on tasks that I’m already good at</a:t>
            </a:r>
            <a:br>
              <a:rPr lang="en-US" sz="1800" dirty="0"/>
            </a:br>
            <a:r>
              <a:rPr lang="en-US" sz="1800" dirty="0"/>
              <a:t>I prefer to take on tasks that will help me better learn the material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sz="half" idx="1"/>
              </p:nvPr>
            </p:nvSpPr>
            <p:spPr/>
            <p:txBody>
              <a:bodyPr>
                <a:normAutofit fontScale="70000" lnSpcReduction="20000"/>
              </a:bodyPr>
              <a:lstStyle/>
              <a:p>
                <a:r>
                  <a:rPr lang="en-US" sz="2000" dirty="0"/>
                  <a:t>Statistics</a:t>
                </a:r>
              </a:p>
              <a:p>
                <a:pPr lvl="1"/>
                <a:r>
                  <a:rPr lang="en-US" sz="1600" dirty="0"/>
                  <a:t>4.06 ± 0.72 vs 2.02 ± 0.81</a:t>
                </a:r>
              </a:p>
              <a:p>
                <a:r>
                  <a:rPr lang="en-US" sz="2000" dirty="0"/>
                  <a:t>Mann-Whitney U</a:t>
                </a:r>
              </a:p>
              <a:p>
                <a:pPr lvl="1"/>
                <a:r>
                  <a:rPr lang="en-US" sz="1600" dirty="0"/>
                  <a:t>p-value = 5.06E-16</a:t>
                </a:r>
              </a:p>
              <a:p>
                <a:r>
                  <a:rPr lang="en-US" sz="2000" dirty="0"/>
                  <a:t>Pearson’s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2</m:t>
                        </m:r>
                      </m:sup>
                    </m:sSup>
                  </m:oMath>
                </a14:m>
                <a:r>
                  <a:rPr lang="en-US" sz="2000" dirty="0"/>
                  <a:t>test</a:t>
                </a:r>
              </a:p>
              <a:p>
                <a:pPr lvl="1"/>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𝜒</m:t>
                        </m:r>
                      </m:e>
                      <m:sup>
                        <m:r>
                          <a:rPr lang="en-US" sz="1600" b="0" i="1" smtClean="0">
                            <a:latin typeface="Cambria Math" panose="02040503050406030204" pitchFamily="18" charset="0"/>
                          </a:rPr>
                          <m:t>2</m:t>
                        </m:r>
                      </m:sup>
                    </m:sSup>
                  </m:oMath>
                </a14:m>
                <a:r>
                  <a:rPr lang="en-US" sz="1600" dirty="0"/>
                  <a:t>= 12.27</a:t>
                </a:r>
              </a:p>
              <a:p>
                <a:r>
                  <a:rPr lang="en-US" sz="2000" dirty="0"/>
                  <a:t>Mood’s Sign test</a:t>
                </a:r>
              </a:p>
              <a:p>
                <a:pPr lvl="1"/>
                <a:r>
                  <a:rPr lang="en-US" sz="1600" dirty="0"/>
                  <a:t>p-value= 0.6659</a:t>
                </a:r>
              </a:p>
              <a:p>
                <a:r>
                  <a:rPr lang="en-US" sz="2000" dirty="0"/>
                  <a:t>Median test</a:t>
                </a:r>
              </a:p>
              <a:p>
                <a:pPr lvl="1"/>
                <a:r>
                  <a:rPr lang="en-US" sz="1600" dirty="0"/>
                  <a:t>Statistic: 57.53, p-value: 0.0</a:t>
                </a:r>
              </a:p>
              <a:p>
                <a:r>
                  <a:rPr lang="en-US" sz="2000" dirty="0"/>
                  <a:t>Tukey’s honesty significance difference</a:t>
                </a:r>
              </a:p>
              <a:p>
                <a:pPr lvl="1"/>
                <a:r>
                  <a:rPr lang="en-US" sz="1600" dirty="0"/>
                  <a:t>Statistic: -2.044, p-value: 0.000</a:t>
                </a:r>
              </a:p>
              <a:p>
                <a:r>
                  <a:rPr lang="en-US" sz="2000" dirty="0"/>
                  <a:t>Wilcoxon rank-sum</a:t>
                </a:r>
              </a:p>
              <a:p>
                <a:pPr lvl="1"/>
                <a:r>
                  <a:rPr lang="en-US" sz="1600" dirty="0"/>
                  <a:t>Statistic: 7.922, p-value: 2.33E-15</a:t>
                </a:r>
              </a:p>
              <a:p>
                <a:r>
                  <a:rPr lang="en-US" sz="2000" dirty="0"/>
                  <a:t>Kruskal-Wallis H test</a:t>
                </a:r>
              </a:p>
              <a:p>
                <a:pPr lvl="1"/>
                <a:r>
                  <a:rPr lang="en-US" sz="1600" dirty="0"/>
                  <a:t>Statistic: 65.83, p-value: 4.92E-16</a:t>
                </a:r>
                <a:endParaRPr lang="en-US" sz="2000" dirty="0"/>
              </a:p>
              <a:p>
                <a:r>
                  <a:rPr lang="en-US" sz="2000" dirty="0"/>
                  <a:t>Cronbach’s alpha</a:t>
                </a:r>
              </a:p>
              <a:p>
                <a:pPr lvl="1"/>
                <a:r>
                  <a:rPr lang="en-US" sz="1600" dirty="0"/>
                  <a:t>0.99</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sz="half" idx="1"/>
              </p:nvPr>
            </p:nvSpPr>
            <p:spPr>
              <a:blipFill>
                <a:blip r:embed="rId3"/>
                <a:stretch>
                  <a:fillRect l="-151" t="-1370"/>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A72A97F7-0A0B-4732-BAA6-AB50F41DFA87}"/>
              </a:ext>
            </a:extLst>
          </p:cNvPr>
          <p:cNvSpPr>
            <a:spLocks noGrp="1"/>
          </p:cNvSpPr>
          <p:nvPr>
            <p:ph sz="half" idx="2"/>
          </p:nvPr>
        </p:nvSpPr>
        <p:spPr/>
        <p:txBody>
          <a:bodyPr>
            <a:normAutofit fontScale="70000" lnSpcReduction="20000"/>
          </a:bodyPr>
          <a:lstStyle/>
          <a:p>
            <a:pPr marL="0" indent="0">
              <a:buNone/>
            </a:pPr>
            <a:r>
              <a:rPr lang="en-US" dirty="0"/>
              <a:t>Conclusion:</a:t>
            </a:r>
          </a:p>
          <a:p>
            <a:r>
              <a:rPr lang="en-US" dirty="0"/>
              <a:t>The two questions have different responses</a:t>
            </a:r>
          </a:p>
          <a:p>
            <a:r>
              <a:rPr lang="en-US" dirty="0"/>
              <a:t>We should ask both questions</a:t>
            </a:r>
          </a:p>
          <a:p>
            <a:endParaRPr lang="en-US" dirty="0"/>
          </a:p>
        </p:txBody>
      </p:sp>
    </p:spTree>
    <p:extLst>
      <p:ext uri="{BB962C8B-B14F-4D97-AF65-F5344CB8AC3E}">
        <p14:creationId xmlns:p14="http://schemas.microsoft.com/office/powerpoint/2010/main" val="2046885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Differences between normalizations</a:t>
            </a:r>
          </a:p>
        </p:txBody>
      </p:sp>
      <p:sp>
        <p:nvSpPr>
          <p:cNvPr id="9" name="Title 1">
            <a:extLst>
              <a:ext uri="{FF2B5EF4-FFF2-40B4-BE49-F238E27FC236}">
                <a16:creationId xmlns:a16="http://schemas.microsoft.com/office/drawing/2014/main" id="{889B1967-41EF-4456-B8B0-732A00F550A7}"/>
              </a:ext>
            </a:extLst>
          </p:cNvPr>
          <p:cNvSpPr txBox="1">
            <a:spLocks/>
          </p:cNvSpPr>
          <p:nvPr/>
        </p:nvSpPr>
        <p:spPr>
          <a:xfrm>
            <a:off x="457200" y="957205"/>
            <a:ext cx="2895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lumMod val="75000"/>
                    <a:lumOff val="25000"/>
                  </a:schemeClr>
                </a:solidFill>
                <a:latin typeface=""/>
                <a:ea typeface="+mj-ea"/>
                <a:cs typeface="+mj-cs"/>
              </a:defRPr>
            </a:lvl1pPr>
          </a:lstStyle>
          <a:p>
            <a:pPr fontAlgn="auto">
              <a:spcAft>
                <a:spcPts val="0"/>
              </a:spcAft>
            </a:pPr>
            <a:endParaRPr lang="en-US" sz="2400" dirty="0"/>
          </a:p>
        </p:txBody>
      </p:sp>
      <p:sp>
        <p:nvSpPr>
          <p:cNvPr id="4" name="Content Placeholder 3">
            <a:extLst>
              <a:ext uri="{FF2B5EF4-FFF2-40B4-BE49-F238E27FC236}">
                <a16:creationId xmlns:a16="http://schemas.microsoft.com/office/drawing/2014/main" id="{B7D436BB-151B-46BA-AC5A-C04E265B43EC}"/>
              </a:ext>
            </a:extLst>
          </p:cNvPr>
          <p:cNvSpPr>
            <a:spLocks noGrp="1"/>
          </p:cNvSpPr>
          <p:nvPr>
            <p:ph sz="half" idx="1"/>
          </p:nvPr>
        </p:nvSpPr>
        <p:spPr/>
        <p:txBody>
          <a:bodyPr/>
          <a:lstStyle/>
          <a:p>
            <a:pPr marL="0" indent="0">
              <a:buNone/>
            </a:pPr>
            <a:r>
              <a:rPr lang="en-US" sz="2800" dirty="0"/>
              <a:t>Z-score/scaling to 5</a:t>
            </a:r>
          </a:p>
          <a:p>
            <a:endParaRPr lang="en-US" dirty="0"/>
          </a:p>
        </p:txBody>
      </p:sp>
      <p:sp>
        <p:nvSpPr>
          <p:cNvPr id="11" name="Content Placeholder 10">
            <a:extLst>
              <a:ext uri="{FF2B5EF4-FFF2-40B4-BE49-F238E27FC236}">
                <a16:creationId xmlns:a16="http://schemas.microsoft.com/office/drawing/2014/main" id="{30A30A25-7618-4A2A-8211-142B8C125488}"/>
              </a:ext>
            </a:extLst>
          </p:cNvPr>
          <p:cNvSpPr>
            <a:spLocks noGrp="1"/>
          </p:cNvSpPr>
          <p:nvPr>
            <p:ph sz="half" idx="2"/>
          </p:nvPr>
        </p:nvSpPr>
        <p:spPr/>
        <p:txBody>
          <a:bodyPr/>
          <a:lstStyle/>
          <a:p>
            <a:pPr marL="0" indent="0">
              <a:buNone/>
            </a:pPr>
            <a:r>
              <a:rPr lang="en-US" sz="2800" dirty="0"/>
              <a:t>SD+D = -1, N = 0, SA+A = 1</a:t>
            </a:r>
            <a:endParaRPr lang="en-US" dirty="0"/>
          </a:p>
        </p:txBody>
      </p:sp>
      <p:pic>
        <p:nvPicPr>
          <p:cNvPr id="13" name="Picture 12" descr="Chart&#10;&#10;Description automatically generated">
            <a:extLst>
              <a:ext uri="{FF2B5EF4-FFF2-40B4-BE49-F238E27FC236}">
                <a16:creationId xmlns:a16="http://schemas.microsoft.com/office/drawing/2014/main" id="{9F3D66B1-1A62-4AC0-86C8-4447B0098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5147" y="1814455"/>
            <a:ext cx="2038853" cy="1529140"/>
          </a:xfrm>
          <a:prstGeom prst="rect">
            <a:avLst/>
          </a:prstGeom>
        </p:spPr>
      </p:pic>
      <p:pic>
        <p:nvPicPr>
          <p:cNvPr id="15" name="Picture 14" descr="Chart, scatter chart&#10;&#10;Description automatically generated">
            <a:extLst>
              <a:ext uri="{FF2B5EF4-FFF2-40B4-BE49-F238E27FC236}">
                <a16:creationId xmlns:a16="http://schemas.microsoft.com/office/drawing/2014/main" id="{D5BDE6AD-1222-4B53-A78C-39D5D4D5C4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8853" y="1812565"/>
            <a:ext cx="2038853" cy="1529140"/>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BB93F3EE-649A-46CC-9AC9-AA7E591955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812565"/>
            <a:ext cx="2038853" cy="1529140"/>
          </a:xfrm>
          <a:prstGeom prst="rect">
            <a:avLst/>
          </a:prstGeom>
        </p:spPr>
      </p:pic>
      <p:pic>
        <p:nvPicPr>
          <p:cNvPr id="19" name="Picture 18" descr="A screenshot of a computer&#10;&#10;Description automatically generated with low confidence">
            <a:extLst>
              <a:ext uri="{FF2B5EF4-FFF2-40B4-BE49-F238E27FC236}">
                <a16:creationId xmlns:a16="http://schemas.microsoft.com/office/drawing/2014/main" id="{F5E3EE9C-380D-4E7A-9B12-ECC226A84B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66294" y="1814455"/>
            <a:ext cx="2038853" cy="1529140"/>
          </a:xfrm>
          <a:prstGeom prst="rect">
            <a:avLst/>
          </a:prstGeom>
        </p:spPr>
      </p:pic>
      <p:pic>
        <p:nvPicPr>
          <p:cNvPr id="21" name="Picture 20" descr="Chart&#10;&#10;Description automatically generated">
            <a:extLst>
              <a:ext uri="{FF2B5EF4-FFF2-40B4-BE49-F238E27FC236}">
                <a16:creationId xmlns:a16="http://schemas.microsoft.com/office/drawing/2014/main" id="{E2172696-FA42-42D4-B888-523AC9DC167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521"/>
          <a:stretch/>
        </p:blipFill>
        <p:spPr>
          <a:xfrm>
            <a:off x="5581317" y="3495756"/>
            <a:ext cx="1008806" cy="1529140"/>
          </a:xfrm>
          <a:prstGeom prst="rect">
            <a:avLst/>
          </a:prstGeom>
        </p:spPr>
      </p:pic>
      <p:pic>
        <p:nvPicPr>
          <p:cNvPr id="23" name="Picture 22" descr="Chart&#10;&#10;Description automatically generated">
            <a:extLst>
              <a:ext uri="{FF2B5EF4-FFF2-40B4-BE49-F238E27FC236}">
                <a16:creationId xmlns:a16="http://schemas.microsoft.com/office/drawing/2014/main" id="{ABBC012A-EA22-455E-A3DD-1225A9F2A66A}"/>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521"/>
          <a:stretch/>
        </p:blipFill>
        <p:spPr>
          <a:xfrm>
            <a:off x="515023" y="3495756"/>
            <a:ext cx="1008806" cy="1529140"/>
          </a:xfrm>
          <a:prstGeom prst="rect">
            <a:avLst/>
          </a:prstGeom>
        </p:spPr>
      </p:pic>
      <p:pic>
        <p:nvPicPr>
          <p:cNvPr id="28" name="Content Placeholder 4">
            <a:extLst>
              <a:ext uri="{FF2B5EF4-FFF2-40B4-BE49-F238E27FC236}">
                <a16:creationId xmlns:a16="http://schemas.microsoft.com/office/drawing/2014/main" id="{7EB44391-16FD-4BE6-98C3-8172F1D9965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9597" r="27"/>
          <a:stretch/>
        </p:blipFill>
        <p:spPr>
          <a:xfrm>
            <a:off x="2433097" y="3495756"/>
            <a:ext cx="1237748" cy="1537525"/>
          </a:xfrm>
          <a:prstGeom prst="rect">
            <a:avLst/>
          </a:prstGeom>
        </p:spPr>
      </p:pic>
      <p:pic>
        <p:nvPicPr>
          <p:cNvPr id="29" name="Content Placeholder 4">
            <a:extLst>
              <a:ext uri="{FF2B5EF4-FFF2-40B4-BE49-F238E27FC236}">
                <a16:creationId xmlns:a16="http://schemas.microsoft.com/office/drawing/2014/main" id="{5F69A4ED-2712-4C97-9FFE-18E9C08DD8E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39415" t="-1069" r="210" b="1069"/>
          <a:stretch/>
        </p:blipFill>
        <p:spPr>
          <a:xfrm>
            <a:off x="7505699" y="3495756"/>
            <a:ext cx="1237748" cy="1537525"/>
          </a:xfrm>
          <a:prstGeom prst="rect">
            <a:avLst/>
          </a:prstGeom>
        </p:spPr>
      </p:pic>
    </p:spTree>
    <p:extLst>
      <p:ext uri="{BB962C8B-B14F-4D97-AF65-F5344CB8AC3E}">
        <p14:creationId xmlns:p14="http://schemas.microsoft.com/office/powerpoint/2010/main" val="348057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a:bodyPr>
          <a:lstStyle/>
          <a:p>
            <a:r>
              <a:rPr lang="en-US" sz="2600" dirty="0"/>
              <a:t>Look at total explained variance</a:t>
            </a:r>
          </a:p>
          <a:p>
            <a:r>
              <a:rPr lang="en-US" sz="2600" dirty="0"/>
              <a:t>Specify the explained variance to be somewhere between 70 and 80%</a:t>
            </a:r>
          </a:p>
          <a:p>
            <a:pPr lvl="1"/>
            <a:r>
              <a:rPr lang="en-US" sz="2200" dirty="0"/>
              <a:t>Kouros and </a:t>
            </a:r>
            <a:r>
              <a:rPr lang="en-US" sz="2200" dirty="0" err="1"/>
              <a:t>Abrami</a:t>
            </a:r>
            <a:r>
              <a:rPr lang="en-US" sz="2200" dirty="0"/>
              <a:t> had explained variance ~40%</a:t>
            </a:r>
          </a:p>
        </p:txBody>
      </p:sp>
      <p:pic>
        <p:nvPicPr>
          <p:cNvPr id="13" name="Content Placeholder 12">
            <a:extLst>
              <a:ext uri="{FF2B5EF4-FFF2-40B4-BE49-F238E27FC236}">
                <a16:creationId xmlns:a16="http://schemas.microsoft.com/office/drawing/2014/main" id="{DAC1F99B-8592-41C1-88AF-E95864E838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48200" y="1562100"/>
            <a:ext cx="4038600" cy="3028950"/>
          </a:xfrm>
        </p:spPr>
      </p:pic>
    </p:spTree>
    <p:extLst>
      <p:ext uri="{BB962C8B-B14F-4D97-AF65-F5344CB8AC3E}">
        <p14:creationId xmlns:p14="http://schemas.microsoft.com/office/powerpoint/2010/main" val="338697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Confirmatory Factor Analysis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200" dirty="0"/>
              <a:t>CFI = 0.875</a:t>
            </a:r>
          </a:p>
          <a:p>
            <a:r>
              <a:rPr lang="en-US" sz="2200" dirty="0"/>
              <a:t>TLI = 0.854</a:t>
            </a:r>
          </a:p>
          <a:p>
            <a:r>
              <a:rPr lang="en-US" sz="2200" dirty="0"/>
              <a:t>RMSEA = 0.060</a:t>
            </a:r>
          </a:p>
          <a:p>
            <a:endParaRPr lang="en-US" sz="2200" dirty="0"/>
          </a:p>
          <a:p>
            <a:endParaRPr lang="en-US" sz="2200" dirty="0"/>
          </a:p>
        </p:txBody>
      </p:sp>
    </p:spTree>
    <p:extLst>
      <p:ext uri="{BB962C8B-B14F-4D97-AF65-F5344CB8AC3E}">
        <p14:creationId xmlns:p14="http://schemas.microsoft.com/office/powerpoint/2010/main" val="1525089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Principal Component Analysis</a:t>
            </a:r>
          </a:p>
        </p:txBody>
      </p:sp>
      <p:sp>
        <p:nvSpPr>
          <p:cNvPr id="4" name="Content Placeholder 3">
            <a:extLst>
              <a:ext uri="{FF2B5EF4-FFF2-40B4-BE49-F238E27FC236}">
                <a16:creationId xmlns:a16="http://schemas.microsoft.com/office/drawing/2014/main" id="{B94707AD-A03B-40FC-8468-A2A34E5510F8}"/>
              </a:ext>
            </a:extLst>
          </p:cNvPr>
          <p:cNvSpPr>
            <a:spLocks noGrp="1"/>
          </p:cNvSpPr>
          <p:nvPr>
            <p:ph sz="half" idx="1"/>
          </p:nvPr>
        </p:nvSpPr>
        <p:spPr/>
        <p:txBody>
          <a:bodyPr>
            <a:normAutofit fontScale="92500" lnSpcReduction="10000"/>
          </a:bodyPr>
          <a:lstStyle/>
          <a:p>
            <a:r>
              <a:rPr lang="en-US" dirty="0"/>
              <a:t>Look at total explained variance</a:t>
            </a:r>
          </a:p>
          <a:p>
            <a:r>
              <a:rPr lang="en-US" dirty="0"/>
              <a:t>Specify the explained variance to be somewhere between 70 and 80%</a:t>
            </a:r>
          </a:p>
          <a:p>
            <a:r>
              <a:rPr lang="en-US" dirty="0"/>
              <a:t>Perform PCA with 75% variance explained</a:t>
            </a:r>
          </a:p>
          <a:p>
            <a:pPr lvl="1"/>
            <a:r>
              <a:rPr lang="en-US" dirty="0"/>
              <a:t>N=10</a:t>
            </a:r>
          </a:p>
          <a:p>
            <a:endParaRPr lang="en-US" dirty="0"/>
          </a:p>
        </p:txBody>
      </p:sp>
      <p:pic>
        <p:nvPicPr>
          <p:cNvPr id="7" name="Content Placeholder 6">
            <a:extLst>
              <a:ext uri="{FF2B5EF4-FFF2-40B4-BE49-F238E27FC236}">
                <a16:creationId xmlns:a16="http://schemas.microsoft.com/office/drawing/2014/main" id="{B6C1130D-552B-4286-BE9B-426624A4D2A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8817" r="805"/>
          <a:stretch/>
        </p:blipFill>
        <p:spPr>
          <a:xfrm>
            <a:off x="4267200" y="1123950"/>
            <a:ext cx="1901645" cy="2362200"/>
          </a:xfrm>
        </p:spPr>
      </p:pic>
      <p:pic>
        <p:nvPicPr>
          <p:cNvPr id="9" name="Picture 8">
            <a:extLst>
              <a:ext uri="{FF2B5EF4-FFF2-40B4-BE49-F238E27FC236}">
                <a16:creationId xmlns:a16="http://schemas.microsoft.com/office/drawing/2014/main" id="{425E0DBB-35ED-4B74-80F9-3B7A0BD9C84C}"/>
              </a:ext>
            </a:extLst>
          </p:cNvPr>
          <p:cNvPicPr>
            <a:picLocks noChangeAspect="1"/>
          </p:cNvPicPr>
          <p:nvPr/>
        </p:nvPicPr>
        <p:blipFill rotWithShape="1">
          <a:blip r:embed="rId4">
            <a:extLst>
              <a:ext uri="{28A0092B-C50C-407E-A947-70E740481C1C}">
                <a14:useLocalDpi xmlns:a14="http://schemas.microsoft.com/office/drawing/2010/main" val="0"/>
              </a:ext>
            </a:extLst>
          </a:blip>
          <a:srcRect l="38982" t="98" r="640" b="-98"/>
          <a:stretch/>
        </p:blipFill>
        <p:spPr>
          <a:xfrm>
            <a:off x="6629400" y="1123950"/>
            <a:ext cx="1901645" cy="2362200"/>
          </a:xfrm>
          <a:prstGeom prst="rect">
            <a:avLst/>
          </a:prstGeom>
        </p:spPr>
      </p:pic>
      <p:pic>
        <p:nvPicPr>
          <p:cNvPr id="11" name="Picture 10">
            <a:extLst>
              <a:ext uri="{FF2B5EF4-FFF2-40B4-BE49-F238E27FC236}">
                <a16:creationId xmlns:a16="http://schemas.microsoft.com/office/drawing/2014/main" id="{14B43024-34C9-4F70-8FE7-5A2FAB27B0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366202" y="3463286"/>
            <a:ext cx="2214885" cy="1661163"/>
          </a:xfrm>
          <a:prstGeom prst="rect">
            <a:avLst/>
          </a:prstGeom>
        </p:spPr>
      </p:pic>
    </p:spTree>
    <p:extLst>
      <p:ext uri="{BB962C8B-B14F-4D97-AF65-F5344CB8AC3E}">
        <p14:creationId xmlns:p14="http://schemas.microsoft.com/office/powerpoint/2010/main" val="691177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898E-D69B-481D-8DC9-CA873CD0D4C2}"/>
              </a:ext>
            </a:extLst>
          </p:cNvPr>
          <p:cNvSpPr>
            <a:spLocks noGrp="1"/>
          </p:cNvSpPr>
          <p:nvPr>
            <p:ph type="title"/>
          </p:nvPr>
        </p:nvSpPr>
        <p:spPr/>
        <p:txBody>
          <a:bodyPr>
            <a:normAutofit/>
          </a:bodyPr>
          <a:lstStyle/>
          <a:p>
            <a:r>
              <a:rPr lang="en-US" sz="3200" dirty="0"/>
              <a:t>Comparison between EFA and PCA</a:t>
            </a:r>
          </a:p>
        </p:txBody>
      </p:sp>
      <p:pic>
        <p:nvPicPr>
          <p:cNvPr id="5" name="Content Placeholder 4">
            <a:extLst>
              <a:ext uri="{FF2B5EF4-FFF2-40B4-BE49-F238E27FC236}">
                <a16:creationId xmlns:a16="http://schemas.microsoft.com/office/drawing/2014/main" id="{DB79C8FC-4DEB-4F61-8DE0-8109A8C3194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9597" r="27"/>
          <a:stretch/>
        </p:blipFill>
        <p:spPr>
          <a:xfrm>
            <a:off x="5233607" y="1295400"/>
            <a:ext cx="2867786" cy="3562350"/>
          </a:xfrm>
          <a:prstGeom prst="rect">
            <a:avLst/>
          </a:prstGeom>
        </p:spPr>
      </p:pic>
      <p:pic>
        <p:nvPicPr>
          <p:cNvPr id="6" name="Content Placeholder 5">
            <a:extLst>
              <a:ext uri="{FF2B5EF4-FFF2-40B4-BE49-F238E27FC236}">
                <a16:creationId xmlns:a16="http://schemas.microsoft.com/office/drawing/2014/main" id="{2E413276-B442-4A4A-8CB0-484D515BC1CD}"/>
              </a:ext>
            </a:extLst>
          </p:cNvPr>
          <p:cNvPicPr>
            <a:picLocks noGrp="1" noChangeAspect="1"/>
          </p:cNvPicPr>
          <p:nvPr>
            <p:ph sz="half" idx="1"/>
          </p:nvPr>
        </p:nvPicPr>
        <p:blipFill rotWithShape="1">
          <a:blip r:embed="rId4">
            <a:extLst>
              <a:ext uri="{28A0092B-C50C-407E-A947-70E740481C1C}">
                <a14:useLocalDpi xmlns:a14="http://schemas.microsoft.com/office/drawing/2010/main" val="0"/>
              </a:ext>
            </a:extLst>
          </a:blip>
          <a:srcRect l="49788" r="212"/>
          <a:stretch/>
        </p:blipFill>
        <p:spPr>
          <a:xfrm>
            <a:off x="1289050" y="1295400"/>
            <a:ext cx="2374900" cy="3562350"/>
          </a:xfrm>
          <a:prstGeom prst="rect">
            <a:avLst/>
          </a:prstGeom>
        </p:spPr>
      </p:pic>
      <p:pic>
        <p:nvPicPr>
          <p:cNvPr id="7" name="Content Placeholder 6">
            <a:extLst>
              <a:ext uri="{FF2B5EF4-FFF2-40B4-BE49-F238E27FC236}">
                <a16:creationId xmlns:a16="http://schemas.microsoft.com/office/drawing/2014/main" id="{F05B538D-4823-4C8F-906C-459B3F64E17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0512" t="192" r="-890" b="-192"/>
          <a:stretch/>
        </p:blipFill>
        <p:spPr>
          <a:xfrm>
            <a:off x="3638679" y="1299210"/>
            <a:ext cx="1594928" cy="1981200"/>
          </a:xfrm>
          <a:prstGeom prst="rect">
            <a:avLst/>
          </a:prstGeom>
        </p:spPr>
      </p:pic>
      <p:pic>
        <p:nvPicPr>
          <p:cNvPr id="8" name="Content Placeholder 7">
            <a:extLst>
              <a:ext uri="{FF2B5EF4-FFF2-40B4-BE49-F238E27FC236}">
                <a16:creationId xmlns:a16="http://schemas.microsoft.com/office/drawing/2014/main" id="{C691AB45-47A3-459F-A414-2C917C3D16F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1752" r="1078"/>
          <a:stretch/>
        </p:blipFill>
        <p:spPr>
          <a:xfrm>
            <a:off x="147874" y="1295400"/>
            <a:ext cx="1246038" cy="1981200"/>
          </a:xfrm>
          <a:prstGeom prst="rect">
            <a:avLst/>
          </a:prstGeom>
        </p:spPr>
      </p:pic>
    </p:spTree>
    <p:extLst>
      <p:ext uri="{BB962C8B-B14F-4D97-AF65-F5344CB8AC3E}">
        <p14:creationId xmlns:p14="http://schemas.microsoft.com/office/powerpoint/2010/main" val="305784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D50-5437-432B-B011-554075DCAD46}"/>
              </a:ext>
            </a:extLst>
          </p:cNvPr>
          <p:cNvSpPr>
            <a:spLocks noGrp="1"/>
          </p:cNvSpPr>
          <p:nvPr>
            <p:ph type="title"/>
          </p:nvPr>
        </p:nvSpPr>
        <p:spPr/>
        <p:txBody>
          <a:bodyPr>
            <a:normAutofit/>
          </a:bodyPr>
          <a:lstStyle/>
          <a:p>
            <a:r>
              <a:rPr lang="en-US" sz="3200" dirty="0"/>
              <a:t>Our survey</a:t>
            </a:r>
          </a:p>
        </p:txBody>
      </p:sp>
      <p:sp>
        <p:nvSpPr>
          <p:cNvPr id="3" name="Content Placeholder 2">
            <a:extLst>
              <a:ext uri="{FF2B5EF4-FFF2-40B4-BE49-F238E27FC236}">
                <a16:creationId xmlns:a16="http://schemas.microsoft.com/office/drawing/2014/main" id="{242AA518-4FE8-4899-8695-511A988BBCD9}"/>
              </a:ext>
            </a:extLst>
          </p:cNvPr>
          <p:cNvSpPr>
            <a:spLocks noGrp="1"/>
          </p:cNvSpPr>
          <p:nvPr>
            <p:ph idx="1"/>
          </p:nvPr>
        </p:nvSpPr>
        <p:spPr/>
        <p:txBody>
          <a:bodyPr>
            <a:normAutofit fontScale="85000" lnSpcReduction="20000"/>
          </a:bodyPr>
          <a:lstStyle/>
          <a:p>
            <a:r>
              <a:rPr lang="en-US" sz="2800" dirty="0"/>
              <a:t>32 total questions</a:t>
            </a:r>
          </a:p>
          <a:p>
            <a:pPr lvl="1"/>
            <a:r>
              <a:rPr lang="en-US" sz="2400" dirty="0"/>
              <a:t>23 from SAGE</a:t>
            </a:r>
          </a:p>
          <a:p>
            <a:pPr lvl="1"/>
            <a:r>
              <a:rPr lang="en-US" sz="2400" dirty="0"/>
              <a:t>2 on Leadership preference</a:t>
            </a:r>
          </a:p>
          <a:p>
            <a:pPr lvl="1"/>
            <a:r>
              <a:rPr lang="en-US" sz="2400" dirty="0"/>
              <a:t>4 on Task preferences</a:t>
            </a:r>
          </a:p>
          <a:p>
            <a:pPr lvl="1"/>
            <a:r>
              <a:rPr lang="en-US" sz="2400" dirty="0"/>
              <a:t>3 on Mindset</a:t>
            </a:r>
          </a:p>
          <a:p>
            <a:pPr lvl="1"/>
            <a:r>
              <a:rPr lang="en-US" sz="2400" dirty="0"/>
              <a:t>3 have “negatively-worded” alternatives</a:t>
            </a:r>
          </a:p>
          <a:p>
            <a:r>
              <a:rPr lang="en-US" sz="2800" dirty="0"/>
              <a:t>5-point Likert scale</a:t>
            </a:r>
          </a:p>
          <a:p>
            <a:pPr lvl="1"/>
            <a:r>
              <a:rPr lang="en-US" sz="2400" dirty="0"/>
              <a:t>Physics growth mindset are 6-point scales to have respondents “choose a side”</a:t>
            </a:r>
          </a:p>
          <a:p>
            <a:r>
              <a:rPr lang="en-US" sz="2800" dirty="0"/>
              <a:t>Demographic questions</a:t>
            </a:r>
          </a:p>
        </p:txBody>
      </p:sp>
    </p:spTree>
    <p:extLst>
      <p:ext uri="{BB962C8B-B14F-4D97-AF65-F5344CB8AC3E}">
        <p14:creationId xmlns:p14="http://schemas.microsoft.com/office/powerpoint/2010/main" val="401678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Items</a:t>
            </a:r>
          </a:p>
        </p:txBody>
      </p:sp>
      <p:sp>
        <p:nvSpPr>
          <p:cNvPr id="2" name="Content Placeholder 1">
            <a:extLst>
              <a:ext uri="{FF2B5EF4-FFF2-40B4-BE49-F238E27FC236}">
                <a16:creationId xmlns:a16="http://schemas.microsoft.com/office/drawing/2014/main" id="{E02161B2-404B-40D4-8C83-D577FC1BE1A1}"/>
              </a:ext>
            </a:extLst>
          </p:cNvPr>
          <p:cNvSpPr>
            <a:spLocks noGrp="1"/>
          </p:cNvSpPr>
          <p:nvPr>
            <p:ph sz="half" idx="1"/>
          </p:nvPr>
        </p:nvSpPr>
        <p:spPr/>
        <p:txBody>
          <a:bodyPr>
            <a:normAutofit/>
          </a:bodyPr>
          <a:lstStyle/>
          <a:p>
            <a:pPr marL="0" indent="0">
              <a:buNone/>
            </a:pPr>
            <a:r>
              <a:rPr lang="en-US" sz="1000" dirty="0"/>
              <a:t>0 When I work in a group, I do higher quality work.</a:t>
            </a:r>
          </a:p>
          <a:p>
            <a:pPr marL="0" indent="0">
              <a:buNone/>
            </a:pPr>
            <a:r>
              <a:rPr lang="en-US" sz="1000" dirty="0"/>
              <a:t>1 When I work in a group, I end up doing most of the work.</a:t>
            </a:r>
          </a:p>
          <a:p>
            <a:pPr marL="0" indent="0">
              <a:buNone/>
            </a:pPr>
            <a:r>
              <a:rPr lang="en-US" sz="1000" dirty="0"/>
              <a:t>2 The work takes more time to complete when I work with other students.</a:t>
            </a:r>
          </a:p>
          <a:p>
            <a:pPr marL="0" indent="0">
              <a:buNone/>
            </a:pPr>
            <a:r>
              <a:rPr lang="en-US" sz="1000" dirty="0"/>
              <a:t>3 My group members help explain things that I do not understand.</a:t>
            </a:r>
          </a:p>
          <a:p>
            <a:pPr marL="0" indent="0">
              <a:buNone/>
            </a:pPr>
            <a:r>
              <a:rPr lang="en-US" sz="1000" dirty="0"/>
              <a:t>4 When I work in a group, I am able to share my ideas.</a:t>
            </a:r>
          </a:p>
          <a:p>
            <a:pPr marL="0" indent="0">
              <a:buNone/>
            </a:pPr>
            <a:r>
              <a:rPr lang="en-US" sz="1000" dirty="0"/>
              <a:t>5 My group members make me feel that I am not as smart as they are.</a:t>
            </a:r>
          </a:p>
          <a:p>
            <a:pPr marL="0" indent="0">
              <a:buNone/>
            </a:pPr>
            <a:r>
              <a:rPr lang="en-US" sz="1000" dirty="0"/>
              <a:t>6 The material is easier to understand when I work with other students.</a:t>
            </a:r>
          </a:p>
          <a:p>
            <a:pPr marL="0" indent="0">
              <a:buNone/>
            </a:pPr>
            <a:r>
              <a:rPr lang="en-US" sz="1000" dirty="0"/>
              <a:t>7 The workload is usually less when I work with other students.</a:t>
            </a:r>
          </a:p>
          <a:p>
            <a:pPr marL="0" indent="0">
              <a:buNone/>
            </a:pPr>
            <a:r>
              <a:rPr lang="en-US" sz="1000" dirty="0"/>
              <a:t>8 My group members respect my opinions.</a:t>
            </a:r>
          </a:p>
          <a:p>
            <a:pPr marL="0" indent="0">
              <a:buNone/>
            </a:pPr>
            <a:r>
              <a:rPr lang="en-US" sz="1000" dirty="0"/>
              <a:t>9 I feel I am part of what is going on in the group.</a:t>
            </a:r>
          </a:p>
          <a:p>
            <a:pPr marL="0" indent="0">
              <a:buNone/>
            </a:pPr>
            <a:r>
              <a:rPr lang="en-US" sz="1000" dirty="0"/>
              <a:t>10 I prefer when one student regularly takes on a leadership role.</a:t>
            </a:r>
          </a:p>
          <a:p>
            <a:pPr marL="0" indent="0">
              <a:buNone/>
            </a:pPr>
            <a:r>
              <a:rPr lang="en-US" sz="1000" dirty="0"/>
              <a:t>11 I prefer when the leadership role rotates between students.</a:t>
            </a:r>
          </a:p>
          <a:p>
            <a:pPr marL="0" indent="0">
              <a:buNone/>
            </a:pPr>
            <a:r>
              <a:rPr lang="en-US" sz="1000" dirty="0"/>
              <a:t>12 I do not think a group grade is fair.</a:t>
            </a:r>
          </a:p>
          <a:p>
            <a:pPr marL="0" indent="0">
              <a:buNone/>
            </a:pPr>
            <a:r>
              <a:rPr lang="en-US" sz="1000" dirty="0"/>
              <a:t>13 I try to make sure my group members learn the material.</a:t>
            </a:r>
          </a:p>
          <a:p>
            <a:pPr marL="0" indent="0">
              <a:buNone/>
            </a:pPr>
            <a:r>
              <a:rPr lang="en-US" sz="1000" dirty="0"/>
              <a:t>14 I learn to work with students who are different from me.</a:t>
            </a:r>
          </a:p>
          <a:p>
            <a:pPr marL="0" indent="0">
              <a:buNone/>
            </a:pPr>
            <a:r>
              <a:rPr lang="en-US" sz="1000" dirty="0"/>
              <a:t>15 My group members do not care about my feelings.</a:t>
            </a:r>
          </a:p>
          <a:p>
            <a:pPr marL="0" indent="0">
              <a:buNone/>
            </a:pPr>
            <a:r>
              <a:rPr lang="en-US" sz="1000" dirty="0"/>
              <a:t>16 I let the other students do most of the work.</a:t>
            </a:r>
          </a:p>
          <a:p>
            <a:pPr marL="0" indent="0">
              <a:buNone/>
            </a:pPr>
            <a:r>
              <a:rPr lang="en-US" sz="1000" dirty="0"/>
              <a:t>17 I feel working in groups is a waste of time.</a:t>
            </a:r>
          </a:p>
        </p:txBody>
      </p:sp>
      <p:sp>
        <p:nvSpPr>
          <p:cNvPr id="3" name="Content Placeholder 2">
            <a:extLst>
              <a:ext uri="{FF2B5EF4-FFF2-40B4-BE49-F238E27FC236}">
                <a16:creationId xmlns:a16="http://schemas.microsoft.com/office/drawing/2014/main" id="{A63928E7-F26A-45E0-85C8-A3A2FA91D639}"/>
              </a:ext>
            </a:extLst>
          </p:cNvPr>
          <p:cNvSpPr>
            <a:spLocks noGrp="1"/>
          </p:cNvSpPr>
          <p:nvPr>
            <p:ph sz="half" idx="2"/>
          </p:nvPr>
        </p:nvSpPr>
        <p:spPr/>
        <p:txBody>
          <a:bodyPr>
            <a:normAutofit/>
          </a:bodyPr>
          <a:lstStyle/>
          <a:p>
            <a:pPr marL="0" indent="0">
              <a:buNone/>
            </a:pPr>
            <a:r>
              <a:rPr lang="en-US" sz="1000" dirty="0"/>
              <a:t>18 I have to work with students who are not as smart as I am.</a:t>
            </a:r>
          </a:p>
          <a:p>
            <a:pPr marL="0" indent="0">
              <a:buNone/>
            </a:pPr>
            <a:r>
              <a:rPr lang="en-US" sz="1000" dirty="0"/>
              <a:t>19 When I work with other students the work is divided equally.</a:t>
            </a:r>
          </a:p>
          <a:p>
            <a:pPr marL="0" indent="0">
              <a:buNone/>
            </a:pPr>
            <a:r>
              <a:rPr lang="en-US" sz="1000" dirty="0"/>
              <a:t>20 We cannot complete the assignment unless everyone contributes.</a:t>
            </a:r>
          </a:p>
          <a:p>
            <a:pPr marL="0" indent="0">
              <a:buNone/>
            </a:pPr>
            <a:r>
              <a:rPr lang="en-US" sz="1000" dirty="0"/>
              <a:t>21 I prefer to take on tasks that I’m already good at.</a:t>
            </a:r>
          </a:p>
          <a:p>
            <a:pPr marL="0" indent="0">
              <a:buNone/>
            </a:pPr>
            <a:r>
              <a:rPr lang="en-US" sz="1000" dirty="0"/>
              <a:t>22 I prefer to take on tasks that will help me better learn the material.</a:t>
            </a:r>
          </a:p>
          <a:p>
            <a:pPr marL="0" indent="0">
              <a:buNone/>
            </a:pPr>
            <a:r>
              <a:rPr lang="en-US" sz="1000" dirty="0"/>
              <a:t>23 I also learn when I teach the material to my group members.</a:t>
            </a:r>
          </a:p>
          <a:p>
            <a:pPr marL="0" indent="0">
              <a:buNone/>
            </a:pPr>
            <a:r>
              <a:rPr lang="en-US" sz="1000" dirty="0"/>
              <a:t>24 I become frustrated when my group members do not understand the material.</a:t>
            </a:r>
          </a:p>
          <a:p>
            <a:pPr marL="0" indent="0">
              <a:buNone/>
            </a:pPr>
            <a:r>
              <a:rPr lang="en-US" sz="1000" dirty="0"/>
              <a:t>25 Everyone’s ideas are needed if we are going to be successful.</a:t>
            </a:r>
          </a:p>
          <a:p>
            <a:pPr marL="0" indent="0">
              <a:buNone/>
            </a:pPr>
            <a:r>
              <a:rPr lang="en-US" sz="1000" dirty="0"/>
              <a:t>26 When I work with other students, we spend too much time talking about other things.</a:t>
            </a:r>
          </a:p>
          <a:p>
            <a:pPr marL="0" indent="0">
              <a:buNone/>
            </a:pPr>
            <a:r>
              <a:rPr lang="en-US" sz="1000" dirty="0"/>
              <a:t>27 My group did higher quality work when my group members worked on tasks together.</a:t>
            </a:r>
          </a:p>
          <a:p>
            <a:pPr marL="0" indent="0">
              <a:buNone/>
            </a:pPr>
            <a:r>
              <a:rPr lang="en-US" sz="1000" dirty="0"/>
              <a:t>28 My group did higher quality work when group members worked on different tasks at the same time.</a:t>
            </a:r>
          </a:p>
          <a:p>
            <a:pPr marL="0" indent="0">
              <a:buNone/>
            </a:pPr>
            <a:r>
              <a:rPr lang="en-US" sz="1000" dirty="0"/>
              <a:t>29 You have a certain amount of physics intelligence, and you can’t really do much to change it.</a:t>
            </a:r>
          </a:p>
          <a:p>
            <a:pPr marL="0" indent="0">
              <a:buNone/>
            </a:pPr>
            <a:r>
              <a:rPr lang="en-US" sz="1000" dirty="0"/>
              <a:t>30 Your physics intelligence is something about you that you can change.</a:t>
            </a:r>
          </a:p>
          <a:p>
            <a:pPr marL="0" indent="0">
              <a:buNone/>
            </a:pPr>
            <a:r>
              <a:rPr lang="en-US" sz="1000" dirty="0"/>
              <a:t>31 You can learn new things, but you can’t really change your basic physics intelligence.</a:t>
            </a:r>
          </a:p>
          <a:p>
            <a:pPr marL="0" indent="0">
              <a:buNone/>
            </a:pPr>
            <a:endParaRPr lang="en-US" sz="1000" dirty="0"/>
          </a:p>
        </p:txBody>
      </p:sp>
    </p:spTree>
    <p:extLst>
      <p:ext uri="{BB962C8B-B14F-4D97-AF65-F5344CB8AC3E}">
        <p14:creationId xmlns:p14="http://schemas.microsoft.com/office/powerpoint/2010/main" val="408901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Data Prep</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77500" lnSpcReduction="20000"/>
              </a:bodyPr>
              <a:lstStyle/>
              <a:p>
                <a:pPr marL="457200" indent="-457200">
                  <a:buFont typeface="+mj-lt"/>
                  <a:buAutoNum type="arabicPeriod"/>
                </a:pPr>
                <a:r>
                  <a:rPr lang="en-US" sz="2000" dirty="0"/>
                  <a:t>Read in all relevant data</a:t>
                </a:r>
              </a:p>
              <a:p>
                <a:pPr marL="457200" indent="-457200">
                  <a:buFont typeface="+mj-lt"/>
                  <a:buAutoNum type="arabicPeriod"/>
                </a:pPr>
                <a:r>
                  <a:rPr lang="en-US" sz="2000" dirty="0"/>
                  <a:t>Convert responses to numerical results [SAGE_Raw.csv]</a:t>
                </a:r>
              </a:p>
              <a:p>
                <a:pPr marL="857250" lvl="1" indent="-457200"/>
                <a:r>
                  <a:rPr lang="en-US" sz="1600" dirty="0"/>
                  <a:t>Strongly disagree = 1, …,  Strongly agree = 5 (for 5-point Likert questions)</a:t>
                </a:r>
              </a:p>
              <a:p>
                <a:pPr marL="857250" lvl="1" indent="-457200"/>
                <a:r>
                  <a:rPr lang="en-US" sz="1600" dirty="0"/>
                  <a:t>Strongly disagree = 1, …,  Strongly agree = 6 (for 6-point Likert questions)</a:t>
                </a:r>
              </a:p>
              <a:p>
                <a:pPr marL="457200" indent="-457200">
                  <a:buFont typeface="+mj-lt"/>
                  <a:buAutoNum type="arabicPeriod"/>
                </a:pPr>
                <a:r>
                  <a:rPr lang="en-US" sz="2000" dirty="0"/>
                  <a:t>Calculate statistics on each question [SAGE_Stats.csv]</a:t>
                </a:r>
              </a:p>
              <a:p>
                <a:pPr marL="857250" lvl="1" indent="-457200"/>
                <a:r>
                  <a:rPr lang="en-US" sz="1600" dirty="0"/>
                  <a:t>Mean, Std. Dev.</a:t>
                </a:r>
              </a:p>
              <a:p>
                <a:pPr marL="857250" lvl="1" indent="-457200"/>
                <a:r>
                  <a:rPr lang="en-US" sz="1600" dirty="0"/>
                  <a:t>Percentages of SD+D, N, SA+A</a:t>
                </a:r>
              </a:p>
              <a:p>
                <a:pPr marL="457200" indent="-457200">
                  <a:buFont typeface="+mj-lt"/>
                  <a:buAutoNum type="arabicPeriod"/>
                </a:pPr>
                <a:r>
                  <a:rPr lang="en-US" sz="2000" dirty="0"/>
                  <a:t>Invert negatively worded questions and combine with associated questions*</a:t>
                </a:r>
              </a:p>
              <a:p>
                <a:pPr marL="857250" lvl="1" indent="-457200"/>
                <a:r>
                  <a:rPr lang="en-US" sz="1600" dirty="0"/>
                  <a:t>Strongly disagree = 1, …,  Strongly agree = 5 -&gt;  Strongly disagree = 5 , …, Strongly agree = 1</a:t>
                </a:r>
              </a:p>
              <a:p>
                <a:pPr marL="857250" lvl="1" indent="-457200"/>
                <a:r>
                  <a:rPr lang="en-US" sz="1600" dirty="0"/>
                  <a:t>Checks whether the distributions are the same using Mann-Whitney U-test (non-parametric, different sized arrays) </a:t>
                </a:r>
              </a:p>
              <a:p>
                <a:pPr marL="457200" indent="-457200">
                  <a:buFont typeface="+mj-lt"/>
                  <a:buAutoNum type="arabicPeriod"/>
                </a:pPr>
                <a:r>
                  <a:rPr lang="en-US" sz="2000" dirty="0"/>
                  <a:t>Renormalize each response such that 5- and 6-point responses are equal</a:t>
                </a:r>
              </a:p>
              <a:p>
                <a:pPr marL="857250" lvl="1" indent="-457200"/>
                <a:r>
                  <a:rPr lang="en-US" sz="1600" dirty="0"/>
                  <a:t>Method 1: Z-score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𝜇</m:t>
                        </m:r>
                      </m:num>
                      <m:den>
                        <m:r>
                          <a:rPr lang="en-US" sz="1600" b="0" i="1" smtClean="0">
                            <a:latin typeface="Cambria Math" panose="02040503050406030204" pitchFamily="18" charset="0"/>
                          </a:rPr>
                          <m:t>𝜎</m:t>
                        </m:r>
                      </m:den>
                    </m:f>
                  </m:oMath>
                </a14:m>
                <a:r>
                  <a:rPr lang="en-US" sz="1600" dirty="0"/>
                  <a:t>.</a:t>
                </a:r>
              </a:p>
              <a:p>
                <a:pPr marL="857250" lvl="1" indent="-457200"/>
                <a:r>
                  <a:rPr lang="en-US" sz="1600" dirty="0"/>
                  <a:t>Method 2: Change 6-point to pseudo-5-point by (*0.8+0.2) (produces same as z-score)</a:t>
                </a:r>
              </a:p>
              <a:p>
                <a:pPr marL="857250" lvl="1" indent="-457200"/>
                <a:r>
                  <a:rPr lang="en-US" sz="1600" b="1" dirty="0"/>
                  <a:t>Method 3: SD= -1, …, N = 0, …, SA= 1 </a:t>
                </a:r>
                <a:endParaRPr lang="en-US" sz="1200" b="1" dirty="0"/>
              </a:p>
              <a:p>
                <a:pPr marL="457200" indent="-457200">
                  <a:buFont typeface="+mj-lt"/>
                  <a:buAutoNum type="arabicPeriod"/>
                </a:pPr>
                <a:r>
                  <a:rPr lang="en-US" sz="2000" dirty="0"/>
                  <a:t>Remove any partial responses (</a:t>
                </a:r>
                <a:r>
                  <a:rPr lang="en-US" sz="2000" dirty="0" err="1"/>
                  <a:t>N_total</a:t>
                </a:r>
                <a:r>
                  <a:rPr lang="en-US" sz="2000" dirty="0"/>
                  <a:t> = 1316 , </a:t>
                </a:r>
                <a:r>
                  <a:rPr lang="en-US" sz="2000" dirty="0" err="1"/>
                  <a:t>N_reduced</a:t>
                </a:r>
                <a:r>
                  <a:rPr lang="en-US" sz="2000" dirty="0"/>
                  <a:t> = 1273)</a:t>
                </a:r>
              </a:p>
            </p:txBody>
          </p:sp>
        </mc:Choice>
        <mc:Fallback xmlns="">
          <p:sp>
            <p:nvSpPr>
              <p:cNvPr id="7" name="Content Placeholder 6">
                <a:extLst>
                  <a:ext uri="{FF2B5EF4-FFF2-40B4-BE49-F238E27FC236}">
                    <a16:creationId xmlns:a16="http://schemas.microsoft.com/office/drawing/2014/main" id="{9114D3AD-6DF6-4C88-942E-9CAEC7F33550}"/>
                  </a:ext>
                </a:extLst>
              </p:cNvPr>
              <p:cNvSpPr>
                <a:spLocks noGrp="1" noRot="1" noChangeAspect="1" noMove="1" noResize="1" noEditPoints="1" noAdjustHandles="1" noChangeArrowheads="1" noChangeShapeType="1" noTextEdit="1"/>
              </p:cNvSpPr>
              <p:nvPr>
                <p:ph idx="1"/>
              </p:nvPr>
            </p:nvSpPr>
            <p:spPr>
              <a:blipFill>
                <a:blip r:embed="rId3"/>
                <a:stretch>
                  <a:fillRect l="-370" t="-1808"/>
                </a:stretch>
              </a:blipFill>
            </p:spPr>
            <p:txBody>
              <a:bodyPr/>
              <a:lstStyle/>
              <a:p>
                <a:r>
                  <a:rPr lang="en-US">
                    <a:noFill/>
                  </a:rPr>
                  <a:t> </a:t>
                </a:r>
              </a:p>
            </p:txBody>
          </p:sp>
        </mc:Fallback>
      </mc:AlternateContent>
    </p:spTree>
    <p:extLst>
      <p:ext uri="{BB962C8B-B14F-4D97-AF65-F5344CB8AC3E}">
        <p14:creationId xmlns:p14="http://schemas.microsoft.com/office/powerpoint/2010/main" val="397934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Negatively Worded Questions</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fontScale="92500" lnSpcReduction="10000"/>
          </a:bodyPr>
          <a:lstStyle/>
          <a:p>
            <a:r>
              <a:rPr lang="en-US" sz="2000" dirty="0"/>
              <a:t>My group members respect my opinions.</a:t>
            </a:r>
          </a:p>
          <a:p>
            <a:pPr lvl="1"/>
            <a:r>
              <a:rPr lang="en-US" sz="1600" dirty="0"/>
              <a:t>My group members respect my opinions.: 4.28 ± 0.78</a:t>
            </a:r>
          </a:p>
          <a:p>
            <a:pPr lvl="1"/>
            <a:r>
              <a:rPr lang="en-US" sz="1600" dirty="0"/>
              <a:t>My group members do not respect my opinions.: 4.35 ± 0.84</a:t>
            </a:r>
          </a:p>
          <a:p>
            <a:pPr lvl="1"/>
            <a:r>
              <a:rPr lang="en-US" sz="1600" dirty="0"/>
              <a:t>Mann-Whitney U p-value=0.007</a:t>
            </a:r>
          </a:p>
          <a:p>
            <a:r>
              <a:rPr lang="en-US" sz="2000" dirty="0"/>
              <a:t>I prefer when no one takes on a leadership role.</a:t>
            </a:r>
          </a:p>
          <a:p>
            <a:pPr lvl="1"/>
            <a:r>
              <a:rPr lang="en-US" sz="1600" dirty="0"/>
              <a:t>I prefer when one student regularly takes on a leadership role.: 3.13 ± 1.01</a:t>
            </a:r>
          </a:p>
          <a:p>
            <a:pPr lvl="1"/>
            <a:r>
              <a:rPr lang="en-US" sz="1600" dirty="0"/>
              <a:t>I prefer when no one takes on a leadership role.: 3.23 ± 1.08</a:t>
            </a:r>
          </a:p>
          <a:p>
            <a:pPr lvl="1"/>
            <a:r>
              <a:rPr lang="en-US" sz="1600" dirty="0"/>
              <a:t>Mann-Whitney U p-value=0.102 </a:t>
            </a:r>
          </a:p>
          <a:p>
            <a:r>
              <a:rPr lang="en-US" sz="2000" dirty="0"/>
              <a:t>I do not let the other students do most of the work.</a:t>
            </a:r>
          </a:p>
          <a:p>
            <a:pPr lvl="1"/>
            <a:r>
              <a:rPr lang="en-US" sz="1600" dirty="0"/>
              <a:t>I let the other students do most of the work.: 1.62 ± 0.83</a:t>
            </a:r>
          </a:p>
          <a:p>
            <a:pPr lvl="1"/>
            <a:r>
              <a:rPr lang="en-US" sz="1600" dirty="0"/>
              <a:t>I do not let the other students do most of the work.: 2.08 ± 1.09</a:t>
            </a:r>
          </a:p>
          <a:p>
            <a:pPr lvl="1"/>
            <a:r>
              <a:rPr lang="en-US" sz="1600" dirty="0"/>
              <a:t>Mann-Whitney U p-value=3.0E-16</a:t>
            </a:r>
          </a:p>
        </p:txBody>
      </p:sp>
    </p:spTree>
    <p:extLst>
      <p:ext uri="{BB962C8B-B14F-4D97-AF65-F5344CB8AC3E}">
        <p14:creationId xmlns:p14="http://schemas.microsoft.com/office/powerpoint/2010/main" val="305243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FBF963A-AA3E-4BA7-BF83-6D0F14E47D9F}"/>
              </a:ext>
            </a:extLst>
          </p:cNvPr>
          <p:cNvPicPr>
            <a:picLocks noChangeAspect="1"/>
          </p:cNvPicPr>
          <p:nvPr/>
        </p:nvPicPr>
        <p:blipFill>
          <a:blip r:embed="rId3">
            <a:extLst>
              <a:ext uri="{28A0092B-C50C-407E-A947-70E740481C1C}">
                <a14:useLocalDpi xmlns:a14="http://schemas.microsoft.com/office/drawing/2010/main" val="0"/>
              </a:ext>
            </a:extLst>
          </a:blip>
          <a:srcRect l="1208" r="1208"/>
          <a:stretch/>
        </p:blipFill>
        <p:spPr>
          <a:xfrm>
            <a:off x="4191000" y="1376277"/>
            <a:ext cx="4876800" cy="3748173"/>
          </a:xfrm>
          <a:prstGeom prst="rect">
            <a:avLst/>
          </a:prstGeom>
        </p:spPr>
      </p:pic>
      <p:pic>
        <p:nvPicPr>
          <p:cNvPr id="5" name="Picture 4">
            <a:extLst>
              <a:ext uri="{FF2B5EF4-FFF2-40B4-BE49-F238E27FC236}">
                <a16:creationId xmlns:a16="http://schemas.microsoft.com/office/drawing/2014/main" id="{94D4CB02-BD23-46F2-A31C-102E8E219C27}"/>
              </a:ext>
            </a:extLst>
          </p:cNvPr>
          <p:cNvPicPr>
            <a:picLocks noChangeAspect="1"/>
          </p:cNvPicPr>
          <p:nvPr/>
        </p:nvPicPr>
        <p:blipFill>
          <a:blip r:embed="rId4">
            <a:extLst>
              <a:ext uri="{28A0092B-C50C-407E-A947-70E740481C1C}">
                <a14:useLocalDpi xmlns:a14="http://schemas.microsoft.com/office/drawing/2010/main" val="0"/>
              </a:ext>
            </a:extLst>
          </a:blip>
          <a:srcRect l="1695" r="1695"/>
          <a:stretch/>
        </p:blipFill>
        <p:spPr>
          <a:xfrm>
            <a:off x="4191000" y="1338513"/>
            <a:ext cx="4876800" cy="3785937"/>
          </a:xfrm>
          <a:prstGeom prst="rect">
            <a:avLst/>
          </a:prstGeom>
        </p:spPr>
      </p:pic>
      <p:sp>
        <p:nvSpPr>
          <p:cNvPr id="6" name="Title 5">
            <a:extLst>
              <a:ext uri="{FF2B5EF4-FFF2-40B4-BE49-F238E27FC236}">
                <a16:creationId xmlns:a16="http://schemas.microsoft.com/office/drawing/2014/main" id="{30712870-2CAF-45CA-9FFD-0087F78E9339}"/>
              </a:ext>
            </a:extLst>
          </p:cNvPr>
          <p:cNvSpPr>
            <a:spLocks noGrp="1"/>
          </p:cNvSpPr>
          <p:nvPr>
            <p:ph type="title"/>
          </p:nvPr>
        </p:nvSpPr>
        <p:spPr/>
        <p:txBody>
          <a:bodyPr>
            <a:normAutofit/>
          </a:bodyPr>
          <a:lstStyle/>
          <a:p>
            <a:r>
              <a:rPr lang="en-US" sz="3200" dirty="0"/>
              <a:t>Correlation Matrix</a:t>
            </a:r>
          </a:p>
        </p:txBody>
      </p:sp>
      <p:sp>
        <p:nvSpPr>
          <p:cNvPr id="7" name="Content Placeholder 6">
            <a:extLst>
              <a:ext uri="{FF2B5EF4-FFF2-40B4-BE49-F238E27FC236}">
                <a16:creationId xmlns:a16="http://schemas.microsoft.com/office/drawing/2014/main" id="{9114D3AD-6DF6-4C88-942E-9CAEC7F33550}"/>
              </a:ext>
            </a:extLst>
          </p:cNvPr>
          <p:cNvSpPr>
            <a:spLocks noGrp="1"/>
          </p:cNvSpPr>
          <p:nvPr>
            <p:ph idx="1"/>
          </p:nvPr>
        </p:nvSpPr>
        <p:spPr/>
        <p:txBody>
          <a:bodyPr>
            <a:normAutofit/>
          </a:bodyPr>
          <a:lstStyle/>
          <a:p>
            <a:r>
              <a:rPr lang="en-US" sz="2000" dirty="0"/>
              <a:t>Spearman correlation</a:t>
            </a:r>
          </a:p>
          <a:p>
            <a:pPr lvl="1"/>
            <a:r>
              <a:rPr lang="en-US" sz="1600" dirty="0"/>
              <a:t>SAGE_CorrM.csv, .</a:t>
            </a:r>
            <a:r>
              <a:rPr lang="en-US" sz="1600" dirty="0" err="1"/>
              <a:t>png</a:t>
            </a:r>
            <a:endParaRPr lang="en-US" sz="1600" dirty="0"/>
          </a:p>
          <a:p>
            <a:r>
              <a:rPr lang="en-US" sz="2000" dirty="0"/>
              <a:t>Correlations &gt;0.4</a:t>
            </a:r>
          </a:p>
          <a:p>
            <a:endParaRPr lang="en-US" sz="2000" dirty="0"/>
          </a:p>
          <a:p>
            <a:endParaRPr lang="en-US" sz="2000" dirty="0"/>
          </a:p>
        </p:txBody>
      </p:sp>
      <p:pic>
        <p:nvPicPr>
          <p:cNvPr id="8" name="Picture 7">
            <a:extLst>
              <a:ext uri="{FF2B5EF4-FFF2-40B4-BE49-F238E27FC236}">
                <a16:creationId xmlns:a16="http://schemas.microsoft.com/office/drawing/2014/main" id="{3195BADE-36FE-4D1B-AD2B-D78F99760B21}"/>
              </a:ext>
            </a:extLst>
          </p:cNvPr>
          <p:cNvPicPr>
            <a:picLocks noChangeAspect="1"/>
          </p:cNvPicPr>
          <p:nvPr/>
        </p:nvPicPr>
        <p:blipFill>
          <a:blip r:embed="rId5">
            <a:extLst>
              <a:ext uri="{28A0092B-C50C-407E-A947-70E740481C1C}">
                <a14:useLocalDpi xmlns:a14="http://schemas.microsoft.com/office/drawing/2010/main" val="0"/>
              </a:ext>
            </a:extLst>
          </a:blip>
          <a:srcRect l="1695" r="1695"/>
          <a:stretch/>
        </p:blipFill>
        <p:spPr>
          <a:xfrm>
            <a:off x="1791629" y="2966517"/>
            <a:ext cx="2743200" cy="2129590"/>
          </a:xfrm>
          <a:prstGeom prst="rect">
            <a:avLst/>
          </a:prstGeom>
        </p:spPr>
      </p:pic>
    </p:spTree>
    <p:extLst>
      <p:ext uri="{BB962C8B-B14F-4D97-AF65-F5344CB8AC3E}">
        <p14:creationId xmlns:p14="http://schemas.microsoft.com/office/powerpoint/2010/main" val="331216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6-9 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6-9 Light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8081</TotalTime>
  <Words>3994</Words>
  <Application>Microsoft Office PowerPoint</Application>
  <PresentationFormat>On-screen Show (16:9)</PresentationFormat>
  <Paragraphs>428</Paragraphs>
  <Slides>41</Slides>
  <Notes>39</Notes>
  <HiddenSlides>14</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41</vt:i4>
      </vt:variant>
    </vt:vector>
  </HeadingPairs>
  <TitlesOfParts>
    <vt:vector size="49" baseType="lpstr">
      <vt:lpstr>Arial</vt:lpstr>
      <vt:lpstr>Arial Black</vt:lpstr>
      <vt:lpstr>Calibri</vt:lpstr>
      <vt:lpstr>Cambria Math</vt:lpstr>
      <vt:lpstr>Helvetica Neue</vt:lpstr>
      <vt:lpstr>16-9 Cover</vt:lpstr>
      <vt:lpstr>16-9 Light Background</vt:lpstr>
      <vt:lpstr>16-9 White Backgroud</vt:lpstr>
      <vt:lpstr>Analysis of Survey</vt:lpstr>
      <vt:lpstr>SAGE Survey validation</vt:lpstr>
      <vt:lpstr>Confirmatory Factor Analysis</vt:lpstr>
      <vt:lpstr>Confirmatory Factor Analysis</vt:lpstr>
      <vt:lpstr>Our survey</vt:lpstr>
      <vt:lpstr>Items</vt:lpstr>
      <vt:lpstr>Data Prep</vt:lpstr>
      <vt:lpstr>Negatively Worded Questions</vt:lpstr>
      <vt:lpstr>Correlation Matrix</vt:lpstr>
      <vt:lpstr>Exploratory Factor Analysis</vt:lpstr>
      <vt:lpstr>Exploratory Factor Analysis</vt:lpstr>
      <vt:lpstr>Factor Analysis (vs number of factors)</vt:lpstr>
      <vt:lpstr>Factor Analysis</vt:lpstr>
      <vt:lpstr>So… how many factors?</vt:lpstr>
      <vt:lpstr>Exploratory Factor Analysis (n=6)</vt:lpstr>
      <vt:lpstr>Exploratory Factor Analysis (old)</vt:lpstr>
      <vt:lpstr>Exploratory Factor Analysis</vt:lpstr>
      <vt:lpstr>What happens if we increase cutoffs? (n=6)</vt:lpstr>
      <vt:lpstr>Linear Regression</vt:lpstr>
      <vt:lpstr>Factor Ratings</vt:lpstr>
      <vt:lpstr>Factor Ratings</vt:lpstr>
      <vt:lpstr>PowerPoint Presentation</vt:lpstr>
      <vt:lpstr>PowerPoint Presentation</vt:lpstr>
      <vt:lpstr>PowerPoint Presentation</vt:lpstr>
      <vt:lpstr>PowerPoint Presentation</vt:lpstr>
      <vt:lpstr>Linear Regression – Quality of Process</vt:lpstr>
      <vt:lpstr>Linear Regression – Collective Learning</vt:lpstr>
      <vt:lpstr>Linear Regression – Individual Belonging</vt:lpstr>
      <vt:lpstr>Linear Regression – Mindset</vt:lpstr>
      <vt:lpstr>Linear Regression – Individual Perceptions</vt:lpstr>
      <vt:lpstr>Linear Regression – Frustrations</vt:lpstr>
      <vt:lpstr>Statistical Tests</vt:lpstr>
      <vt:lpstr>The work takes more time to complete when I work with other students  The work takes less time complete when I work with other students</vt:lpstr>
      <vt:lpstr>My group members respect my opinions My group members do not respect my opinions</vt:lpstr>
      <vt:lpstr>I prefer when one student regularly takes on a leadership role I prefer when no one takes on a leadership role</vt:lpstr>
      <vt:lpstr>I let the other students do most of the work I do not let the other students do most of the work</vt:lpstr>
      <vt:lpstr>I prefer to take on tasks that I’m already good at I prefer to take on tasks that will help me better learn the material</vt:lpstr>
      <vt:lpstr>Differences between normalizations</vt:lpstr>
      <vt:lpstr>Principal Component Analysis</vt:lpstr>
      <vt:lpstr>Principal Component Analysis</vt:lpstr>
      <vt:lpstr>Comparison between EFA and PCA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University Marketing and Creative Services</dc:creator>
  <cp:keywords/>
  <dc:description/>
  <cp:lastModifiedBy>Ponti, Gregorio</cp:lastModifiedBy>
  <cp:revision>483</cp:revision>
  <cp:lastPrinted>2011-01-24T02:49:42Z</cp:lastPrinted>
  <dcterms:created xsi:type="dcterms:W3CDTF">2011-06-30T15:04:08Z</dcterms:created>
  <dcterms:modified xsi:type="dcterms:W3CDTF">2023-03-20T15:56:04Z</dcterms:modified>
  <cp:category/>
</cp:coreProperties>
</file>