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28"/>
  </p:notesMasterIdLst>
  <p:sldIdLst>
    <p:sldId id="710" r:id="rId4"/>
    <p:sldId id="712" r:id="rId5"/>
    <p:sldId id="716" r:id="rId6"/>
    <p:sldId id="723" r:id="rId7"/>
    <p:sldId id="724" r:id="rId8"/>
    <p:sldId id="725" r:id="rId9"/>
    <p:sldId id="726" r:id="rId10"/>
    <p:sldId id="727" r:id="rId11"/>
    <p:sldId id="728" r:id="rId12"/>
    <p:sldId id="715" r:id="rId13"/>
    <p:sldId id="717" r:id="rId14"/>
    <p:sldId id="734" r:id="rId15"/>
    <p:sldId id="713" r:id="rId16"/>
    <p:sldId id="719" r:id="rId17"/>
    <p:sldId id="718" r:id="rId18"/>
    <p:sldId id="720" r:id="rId19"/>
    <p:sldId id="714" r:id="rId20"/>
    <p:sldId id="721" r:id="rId21"/>
    <p:sldId id="722" r:id="rId22"/>
    <p:sldId id="729" r:id="rId23"/>
    <p:sldId id="730" r:id="rId24"/>
    <p:sldId id="731" r:id="rId25"/>
    <p:sldId id="733" r:id="rId26"/>
    <p:sldId id="732" r:id="rId27"/>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2"/>
            <p14:sldId id="716"/>
            <p14:sldId id="723"/>
            <p14:sldId id="724"/>
            <p14:sldId id="725"/>
            <p14:sldId id="726"/>
            <p14:sldId id="727"/>
            <p14:sldId id="728"/>
            <p14:sldId id="715"/>
            <p14:sldId id="717"/>
            <p14:sldId id="734"/>
            <p14:sldId id="713"/>
            <p14:sldId id="719"/>
            <p14:sldId id="718"/>
            <p14:sldId id="720"/>
            <p14:sldId id="714"/>
            <p14:sldId id="721"/>
            <p14:sldId id="722"/>
            <p14:sldId id="729"/>
            <p14:sldId id="730"/>
            <p14:sldId id="731"/>
            <p14:sldId id="733"/>
            <p14:sldId id="7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0" autoAdjust="0"/>
    <p:restoredTop sz="90955" autoAdjust="0"/>
  </p:normalViewPr>
  <p:slideViewPr>
    <p:cSldViewPr>
      <p:cViewPr varScale="1">
        <p:scale>
          <a:sx n="103" d="100"/>
          <a:sy n="103" d="100"/>
        </p:scale>
        <p:origin x="869"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11/8/2022</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233117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a:p>
        </p:txBody>
      </p:sp>
    </p:spTree>
    <p:extLst>
      <p:ext uri="{BB962C8B-B14F-4D97-AF65-F5344CB8AC3E}">
        <p14:creationId xmlns:p14="http://schemas.microsoft.com/office/powerpoint/2010/main" val="416817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2801276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44356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26581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3107111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dirty="0"/>
          </a:p>
        </p:txBody>
      </p:sp>
    </p:spTree>
    <p:extLst>
      <p:ext uri="{BB962C8B-B14F-4D97-AF65-F5344CB8AC3E}">
        <p14:creationId xmlns:p14="http://schemas.microsoft.com/office/powerpoint/2010/main" val="101285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196236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302826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181524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dirty="0"/>
          </a:p>
        </p:txBody>
      </p:sp>
    </p:spTree>
    <p:extLst>
      <p:ext uri="{BB962C8B-B14F-4D97-AF65-F5344CB8AC3E}">
        <p14:creationId xmlns:p14="http://schemas.microsoft.com/office/powerpoint/2010/main" val="212444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18.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endParaRPr lang="en-US" sz="1900" dirty="0"/>
          </a:p>
        </p:txBody>
      </p:sp>
    </p:spTree>
    <p:extLst>
      <p:ext uri="{BB962C8B-B14F-4D97-AF65-F5344CB8AC3E}">
        <p14:creationId xmlns:p14="http://schemas.microsoft.com/office/powerpoint/2010/main" val="278990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9089632"/>
              </p:ext>
            </p:extLst>
          </p:nvPr>
        </p:nvGraphicFramePr>
        <p:xfrm>
          <a:off x="76200" y="1123950"/>
          <a:ext cx="8979880" cy="4032021"/>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0.4762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0.5251</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0.3397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-0.1869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0.717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0.355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0.4735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0.2161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0.4006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-0.7302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0.572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0.4836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-0.4083</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-0.3745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0.2516</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-0.7561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0.1275</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pic>
        <p:nvPicPr>
          <p:cNvPr id="5" name="Picture 4" descr="Chart&#10;&#10;Description automatically generated">
            <a:extLst>
              <a:ext uri="{FF2B5EF4-FFF2-40B4-BE49-F238E27FC236}">
                <a16:creationId xmlns:a16="http://schemas.microsoft.com/office/drawing/2014/main" id="{B79D70D8-3A98-4E0C-BCC5-D9D443269BF9}"/>
              </a:ext>
            </a:extLst>
          </p:cNvPr>
          <p:cNvPicPr>
            <a:picLocks noChangeAspect="1"/>
          </p:cNvPicPr>
          <p:nvPr/>
        </p:nvPicPr>
        <p:blipFill rotWithShape="1">
          <a:blip r:embed="rId3">
            <a:extLst>
              <a:ext uri="{28A0092B-C50C-407E-A947-70E740481C1C}">
                <a14:useLocalDpi xmlns:a14="http://schemas.microsoft.com/office/drawing/2010/main" val="0"/>
              </a:ext>
            </a:extLst>
          </a:blip>
          <a:srcRect l="56510"/>
          <a:stretch/>
        </p:blipFill>
        <p:spPr>
          <a:xfrm>
            <a:off x="457200" y="1314450"/>
            <a:ext cx="2220318" cy="3829050"/>
          </a:xfrm>
          <a:prstGeom prst="rect">
            <a:avLst/>
          </a:prstGeom>
        </p:spPr>
      </p:pic>
      <p:pic>
        <p:nvPicPr>
          <p:cNvPr id="8" name="Picture 7" descr="Chart&#10;&#10;Description automatically generated">
            <a:extLst>
              <a:ext uri="{FF2B5EF4-FFF2-40B4-BE49-F238E27FC236}">
                <a16:creationId xmlns:a16="http://schemas.microsoft.com/office/drawing/2014/main" id="{263C3A7A-F0CD-4156-81BE-45357FBCB9C0}"/>
              </a:ext>
            </a:extLst>
          </p:cNvPr>
          <p:cNvPicPr>
            <a:picLocks noChangeAspect="1"/>
          </p:cNvPicPr>
          <p:nvPr/>
        </p:nvPicPr>
        <p:blipFill rotWithShape="1">
          <a:blip r:embed="rId4">
            <a:extLst>
              <a:ext uri="{28A0092B-C50C-407E-A947-70E740481C1C}">
                <a14:useLocalDpi xmlns:a14="http://schemas.microsoft.com/office/drawing/2010/main" val="0"/>
              </a:ext>
            </a:extLst>
          </a:blip>
          <a:srcRect l="57812"/>
          <a:stretch/>
        </p:blipFill>
        <p:spPr>
          <a:xfrm>
            <a:off x="2895600" y="1314450"/>
            <a:ext cx="2153841" cy="3829050"/>
          </a:xfrm>
          <a:prstGeom prst="rect">
            <a:avLst/>
          </a:prstGeom>
        </p:spPr>
      </p:pic>
      <p:sp>
        <p:nvSpPr>
          <p:cNvPr id="10" name="TextBox 9">
            <a:extLst>
              <a:ext uri="{FF2B5EF4-FFF2-40B4-BE49-F238E27FC236}">
                <a16:creationId xmlns:a16="http://schemas.microsoft.com/office/drawing/2014/main" id="{05826A45-F622-4F82-88D9-64A5A4CF4111}"/>
              </a:ext>
            </a:extLst>
          </p:cNvPr>
          <p:cNvSpPr txBox="1"/>
          <p:nvPr/>
        </p:nvSpPr>
        <p:spPr>
          <a:xfrm>
            <a:off x="3124200" y="1167475"/>
            <a:ext cx="1571264" cy="307777"/>
          </a:xfrm>
          <a:prstGeom prst="rect">
            <a:avLst/>
          </a:prstGeom>
          <a:noFill/>
        </p:spPr>
        <p:txBody>
          <a:bodyPr wrap="none" rtlCol="0">
            <a:spAutoFit/>
          </a:bodyPr>
          <a:lstStyle/>
          <a:p>
            <a:r>
              <a:rPr lang="en-US" sz="1400" dirty="0"/>
              <a:t>Male only (n=39) </a:t>
            </a:r>
          </a:p>
        </p:txBody>
      </p:sp>
      <p:sp>
        <p:nvSpPr>
          <p:cNvPr id="11" name="TextBox 10">
            <a:extLst>
              <a:ext uri="{FF2B5EF4-FFF2-40B4-BE49-F238E27FC236}">
                <a16:creationId xmlns:a16="http://schemas.microsoft.com/office/drawing/2014/main" id="{80E550DB-A148-467A-861E-1A6A1E040EF0}"/>
              </a:ext>
            </a:extLst>
          </p:cNvPr>
          <p:cNvSpPr txBox="1"/>
          <p:nvPr/>
        </p:nvSpPr>
        <p:spPr>
          <a:xfrm>
            <a:off x="612888" y="1161120"/>
            <a:ext cx="1989647" cy="307777"/>
          </a:xfrm>
          <a:prstGeom prst="rect">
            <a:avLst/>
          </a:prstGeom>
          <a:noFill/>
        </p:spPr>
        <p:txBody>
          <a:bodyPr wrap="none" rtlCol="0">
            <a:spAutoFit/>
          </a:bodyPr>
          <a:lstStyle/>
          <a:p>
            <a:r>
              <a:rPr lang="en-US" sz="1400" dirty="0"/>
              <a:t>All respondents (n=97)</a:t>
            </a:r>
          </a:p>
        </p:txBody>
      </p:sp>
      <p:pic>
        <p:nvPicPr>
          <p:cNvPr id="14" name="Picture 13" descr="Chart, bar chart&#10;&#10;Description automatically generated">
            <a:extLst>
              <a:ext uri="{FF2B5EF4-FFF2-40B4-BE49-F238E27FC236}">
                <a16:creationId xmlns:a16="http://schemas.microsoft.com/office/drawing/2014/main" id="{9AC51231-1959-463F-8868-1C03E0359145}"/>
              </a:ext>
            </a:extLst>
          </p:cNvPr>
          <p:cNvPicPr>
            <a:picLocks noChangeAspect="1"/>
          </p:cNvPicPr>
          <p:nvPr/>
        </p:nvPicPr>
        <p:blipFill rotWithShape="1">
          <a:blip r:embed="rId5">
            <a:extLst>
              <a:ext uri="{28A0092B-C50C-407E-A947-70E740481C1C}">
                <a14:useLocalDpi xmlns:a14="http://schemas.microsoft.com/office/drawing/2010/main" val="0"/>
              </a:ext>
            </a:extLst>
          </a:blip>
          <a:srcRect l="56016"/>
          <a:stretch/>
        </p:blipFill>
        <p:spPr>
          <a:xfrm>
            <a:off x="4924063" y="1314450"/>
            <a:ext cx="2245561" cy="3829050"/>
          </a:xfrm>
          <a:prstGeom prst="rect">
            <a:avLst/>
          </a:prstGeom>
        </p:spPr>
      </p:pic>
      <p:sp>
        <p:nvSpPr>
          <p:cNvPr id="12" name="TextBox 11">
            <a:extLst>
              <a:ext uri="{FF2B5EF4-FFF2-40B4-BE49-F238E27FC236}">
                <a16:creationId xmlns:a16="http://schemas.microsoft.com/office/drawing/2014/main" id="{9E3B20A3-FE5E-4076-A5E6-A3AE0DE59B82}"/>
              </a:ext>
            </a:extLst>
          </p:cNvPr>
          <p:cNvSpPr txBox="1"/>
          <p:nvPr/>
        </p:nvSpPr>
        <p:spPr>
          <a:xfrm>
            <a:off x="5296856" y="1161120"/>
            <a:ext cx="1263487" cy="307777"/>
          </a:xfrm>
          <a:prstGeom prst="rect">
            <a:avLst/>
          </a:prstGeom>
          <a:noFill/>
        </p:spPr>
        <p:txBody>
          <a:bodyPr wrap="none" rtlCol="0">
            <a:spAutoFit/>
          </a:bodyPr>
          <a:lstStyle/>
          <a:p>
            <a:r>
              <a:rPr lang="en-US" sz="1400" dirty="0"/>
              <a:t>White (n=32) </a:t>
            </a:r>
          </a:p>
        </p:txBody>
      </p:sp>
    </p:spTree>
    <p:extLst>
      <p:ext uri="{BB962C8B-B14F-4D97-AF65-F5344CB8AC3E}">
        <p14:creationId xmlns:p14="http://schemas.microsoft.com/office/powerpoint/2010/main" val="27926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Reduce to only SAGE questions</a:t>
            </a:r>
          </a:p>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Adequacy Tests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Bartlett’s Test of Sphericity</a:t>
            </a:r>
          </a:p>
          <a:p>
            <a:pPr lvl="1"/>
            <a:r>
              <a:rPr lang="en-US" sz="1600" dirty="0"/>
              <a:t>Compares an observed correlation matrix to the identity matrix (checks whether there are correlations)</a:t>
            </a:r>
          </a:p>
          <a:p>
            <a:pPr lvl="1"/>
            <a:r>
              <a:rPr lang="en-US" sz="1600" dirty="0"/>
              <a:t>χ</a:t>
            </a:r>
            <a:r>
              <a:rPr lang="en-US" sz="1600" baseline="30000" dirty="0"/>
              <a:t>2 </a:t>
            </a:r>
            <a:r>
              <a:rPr lang="en-US" sz="1600" dirty="0"/>
              <a:t>: 670, p-value = 2.2×10</a:t>
            </a:r>
            <a:r>
              <a:rPr lang="en-US" sz="1600" baseline="30000" dirty="0"/>
              <a:t>-44</a:t>
            </a:r>
          </a:p>
          <a:p>
            <a:r>
              <a:rPr lang="en-US" sz="2000" dirty="0" err="1"/>
              <a:t>Kalser</a:t>
            </a:r>
            <a:r>
              <a:rPr lang="en-US" sz="2000" dirty="0"/>
              <a:t>-Meyer-Olkin (KMO) test</a:t>
            </a:r>
          </a:p>
          <a:p>
            <a:pPr lvl="1"/>
            <a:r>
              <a:rPr lang="en-US" sz="1600" dirty="0"/>
              <a:t>Measures the suitability for factor analysis by estimating the proportion of variance among all observed variables</a:t>
            </a:r>
          </a:p>
          <a:p>
            <a:pPr lvl="1"/>
            <a:r>
              <a:rPr lang="en-US" sz="1600" dirty="0"/>
              <a:t>0.756</a:t>
            </a:r>
          </a:p>
        </p:txBody>
      </p:sp>
    </p:spTree>
    <p:extLst>
      <p:ext uri="{BB962C8B-B14F-4D97-AF65-F5344CB8AC3E}">
        <p14:creationId xmlns:p14="http://schemas.microsoft.com/office/powerpoint/2010/main" val="13139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r>
              <a:rPr lang="en-US" sz="2000" dirty="0"/>
              <a:t>Factor analysis</a:t>
            </a:r>
          </a:p>
          <a:p>
            <a:pPr lvl="1"/>
            <a:r>
              <a:rPr lang="en-US" sz="1600" dirty="0"/>
              <a:t>(SAGE_EFA.csv, .</a:t>
            </a:r>
            <a:r>
              <a:rPr lang="en-US" sz="1600" dirty="0" err="1"/>
              <a:t>png</a:t>
            </a:r>
            <a:r>
              <a:rPr lang="en-US" sz="1600" dirty="0"/>
              <a:t>)</a:t>
            </a:r>
          </a:p>
          <a:p>
            <a:pPr lvl="1"/>
            <a:r>
              <a:rPr lang="en-US" sz="1600" dirty="0"/>
              <a:t>Significant factor correlations (&gt;0.5)</a:t>
            </a:r>
          </a:p>
        </p:txBody>
      </p:sp>
      <p:pic>
        <p:nvPicPr>
          <p:cNvPr id="8" name="Content Placeholder 7">
            <a:extLst>
              <a:ext uri="{FF2B5EF4-FFF2-40B4-BE49-F238E27FC236}">
                <a16:creationId xmlns:a16="http://schemas.microsoft.com/office/drawing/2014/main" id="{56B00A2F-F2F3-43BD-A0DD-27A87C69E6A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038" r="-208"/>
          <a:stretch/>
        </p:blipFill>
        <p:spPr>
          <a:xfrm>
            <a:off x="4648202" y="1562100"/>
            <a:ext cx="1905000" cy="3028950"/>
          </a:xfrm>
        </p:spPr>
      </p:pic>
      <p:pic>
        <p:nvPicPr>
          <p:cNvPr id="10" name="Picture 9">
            <a:extLst>
              <a:ext uri="{FF2B5EF4-FFF2-40B4-BE49-F238E27FC236}">
                <a16:creationId xmlns:a16="http://schemas.microsoft.com/office/drawing/2014/main" id="{F4263E20-1A1B-4227-98C1-91A31453E5B0}"/>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6743700" y="1562100"/>
            <a:ext cx="2019300" cy="3028950"/>
          </a:xfrm>
          <a:prstGeom prst="rect">
            <a:avLst/>
          </a:prstGeom>
        </p:spPr>
      </p:pic>
    </p:spTree>
    <p:extLst>
      <p:ext uri="{BB962C8B-B14F-4D97-AF65-F5344CB8AC3E}">
        <p14:creationId xmlns:p14="http://schemas.microsoft.com/office/powerpoint/2010/main" val="376911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215874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50370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166120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Remove demographic questions (4) [for this analysis]</a:t>
                </a:r>
              </a:p>
              <a:p>
                <a:pPr marL="457200" indent="-457200">
                  <a:buFont typeface="+mj-lt"/>
                  <a:buAutoNum type="arabicPeriod"/>
                </a:pPr>
                <a:r>
                  <a:rPr lang="en-US" sz="2000" dirty="0"/>
                  <a:t>Summarize data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multiplying by 5/6 (produces same as z-score)</a:t>
                </a:r>
              </a:p>
              <a:p>
                <a:pPr marL="857250" lvl="1" indent="-457200"/>
                <a:r>
                  <a:rPr lang="en-US" sz="1600" dirty="0"/>
                  <a:t>Method 3: SD+D = -1, N = 0, SA+A = 1 </a:t>
                </a:r>
              </a:p>
              <a:p>
                <a:pPr marL="857250" lvl="1" indent="-457200"/>
                <a:endParaRPr lang="en-US" sz="16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237101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E6C93-AC39-43A0-9796-5BF615C09125}"/>
              </a:ext>
            </a:extLst>
          </p:cNvPr>
          <p:cNvSpPr>
            <a:spLocks noGrp="1"/>
          </p:cNvSpPr>
          <p:nvPr>
            <p:ph type="title"/>
          </p:nvPr>
        </p:nvSpPr>
        <p:spPr/>
        <p:txBody>
          <a:bodyPr>
            <a:normAutofit/>
          </a:bodyPr>
          <a:lstStyle/>
          <a:p>
            <a:r>
              <a:rPr lang="en-US" sz="3200" dirty="0"/>
              <a:t>Target demographic</a:t>
            </a:r>
          </a:p>
        </p:txBody>
      </p:sp>
      <p:sp>
        <p:nvSpPr>
          <p:cNvPr id="6" name="Content Placeholder 5">
            <a:extLst>
              <a:ext uri="{FF2B5EF4-FFF2-40B4-BE49-F238E27FC236}">
                <a16:creationId xmlns:a16="http://schemas.microsoft.com/office/drawing/2014/main" id="{BA2BB835-DE00-4956-A2A5-D0FA7DB46275}"/>
              </a:ext>
            </a:extLst>
          </p:cNvPr>
          <p:cNvSpPr>
            <a:spLocks noGrp="1"/>
          </p:cNvSpPr>
          <p:nvPr>
            <p:ph idx="1"/>
          </p:nvPr>
        </p:nvSpPr>
        <p:spPr/>
        <p:txBody>
          <a:bodyPr>
            <a:normAutofit fontScale="92500" lnSpcReduction="10000"/>
          </a:bodyPr>
          <a:lstStyle/>
          <a:p>
            <a:r>
              <a:rPr lang="en-US" sz="2800" dirty="0"/>
              <a:t>Four high schools (N= 1066) and one junior college (N= 51)</a:t>
            </a:r>
          </a:p>
          <a:p>
            <a:r>
              <a:rPr lang="en-US" sz="2800" dirty="0"/>
              <a:t>52% female</a:t>
            </a:r>
          </a:p>
          <a:p>
            <a:r>
              <a:rPr lang="en-US" sz="2800" dirty="0"/>
              <a:t>Equal distribution (24.2% in grade 10)</a:t>
            </a:r>
          </a:p>
          <a:p>
            <a:r>
              <a:rPr lang="en-US" sz="2800" dirty="0"/>
              <a:t>58/56% received/expected a grade over 80%</a:t>
            </a:r>
          </a:p>
          <a:p>
            <a:endParaRPr lang="en-US" sz="2800" dirty="0"/>
          </a:p>
          <a:p>
            <a:pPr marL="0" indent="0">
              <a:buNone/>
            </a:pPr>
            <a:r>
              <a:rPr lang="en-US" sz="2800" dirty="0"/>
              <a:t>We don’t currently have the information (other than gender) to match this</a:t>
            </a:r>
          </a:p>
        </p:txBody>
      </p:sp>
    </p:spTree>
    <p:extLst>
      <p:ext uri="{BB962C8B-B14F-4D97-AF65-F5344CB8AC3E}">
        <p14:creationId xmlns:p14="http://schemas.microsoft.com/office/powerpoint/2010/main" val="88517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pic>
        <p:nvPicPr>
          <p:cNvPr id="5" name="Picture 4" descr="Chart&#10;&#10;Description automatically generated">
            <a:extLst>
              <a:ext uri="{FF2B5EF4-FFF2-40B4-BE49-F238E27FC236}">
                <a16:creationId xmlns:a16="http://schemas.microsoft.com/office/drawing/2014/main" id="{37332131-6122-40F9-A591-AC243C077590}"/>
              </a:ext>
            </a:extLst>
          </p:cNvPr>
          <p:cNvPicPr>
            <a:picLocks noChangeAspect="1"/>
          </p:cNvPicPr>
          <p:nvPr/>
        </p:nvPicPr>
        <p:blipFill rotWithShape="1">
          <a:blip r:embed="rId3">
            <a:extLst>
              <a:ext uri="{28A0092B-C50C-407E-A947-70E740481C1C}">
                <a14:useLocalDpi xmlns:a14="http://schemas.microsoft.com/office/drawing/2010/main" val="0"/>
              </a:ext>
            </a:extLst>
          </a:blip>
          <a:srcRect l="59115"/>
          <a:stretch/>
        </p:blipFill>
        <p:spPr>
          <a:xfrm>
            <a:off x="0" y="1305065"/>
            <a:ext cx="2093592" cy="3840472"/>
          </a:xfrm>
          <a:prstGeom prst="rect">
            <a:avLst/>
          </a:prstGeom>
        </p:spPr>
      </p:pic>
      <p:pic>
        <p:nvPicPr>
          <p:cNvPr id="11" name="Picture 10" descr="Chart&#10;&#10;Description automatically generated">
            <a:extLst>
              <a:ext uri="{FF2B5EF4-FFF2-40B4-BE49-F238E27FC236}">
                <a16:creationId xmlns:a16="http://schemas.microsoft.com/office/drawing/2014/main" id="{C8263D81-9E9F-4130-B9D4-BBC5DF42363F}"/>
              </a:ext>
            </a:extLst>
          </p:cNvPr>
          <p:cNvPicPr>
            <a:picLocks noChangeAspect="1"/>
          </p:cNvPicPr>
          <p:nvPr/>
        </p:nvPicPr>
        <p:blipFill rotWithShape="1">
          <a:blip r:embed="rId4">
            <a:extLst>
              <a:ext uri="{28A0092B-C50C-407E-A947-70E740481C1C}">
                <a14:useLocalDpi xmlns:a14="http://schemas.microsoft.com/office/drawing/2010/main" val="0"/>
              </a:ext>
            </a:extLst>
          </a:blip>
          <a:srcRect l="56510"/>
          <a:stretch/>
        </p:blipFill>
        <p:spPr>
          <a:xfrm>
            <a:off x="2093592" y="1305065"/>
            <a:ext cx="2226940" cy="3840472"/>
          </a:xfrm>
          <a:prstGeom prst="rect">
            <a:avLst/>
          </a:prstGeom>
        </p:spPr>
      </p:pic>
      <p:pic>
        <p:nvPicPr>
          <p:cNvPr id="13" name="Picture 12" descr="Chart&#10;&#10;Description automatically generated">
            <a:extLst>
              <a:ext uri="{FF2B5EF4-FFF2-40B4-BE49-F238E27FC236}">
                <a16:creationId xmlns:a16="http://schemas.microsoft.com/office/drawing/2014/main" id="{4FE2C9CC-0722-40B1-A232-F9F053822CE6}"/>
              </a:ext>
            </a:extLst>
          </p:cNvPr>
          <p:cNvPicPr>
            <a:picLocks noChangeAspect="1"/>
          </p:cNvPicPr>
          <p:nvPr/>
        </p:nvPicPr>
        <p:blipFill rotWithShape="1">
          <a:blip r:embed="rId5">
            <a:extLst>
              <a:ext uri="{28A0092B-C50C-407E-A947-70E740481C1C}">
                <a14:useLocalDpi xmlns:a14="http://schemas.microsoft.com/office/drawing/2010/main" val="0"/>
              </a:ext>
            </a:extLst>
          </a:blip>
          <a:srcRect l="51823"/>
          <a:stretch/>
        </p:blipFill>
        <p:spPr>
          <a:xfrm>
            <a:off x="4320532" y="1305065"/>
            <a:ext cx="2466964" cy="3840472"/>
          </a:xfrm>
          <a:prstGeom prst="rect">
            <a:avLst/>
          </a:prstGeom>
        </p:spPr>
      </p:pic>
      <p:pic>
        <p:nvPicPr>
          <p:cNvPr id="15" name="Picture 14" descr="Chart&#10;&#10;Description automatically generated">
            <a:extLst>
              <a:ext uri="{FF2B5EF4-FFF2-40B4-BE49-F238E27FC236}">
                <a16:creationId xmlns:a16="http://schemas.microsoft.com/office/drawing/2014/main" id="{04856F9C-9FF3-4EB3-9F06-4B8EE03EDA31}"/>
              </a:ext>
            </a:extLst>
          </p:cNvPr>
          <p:cNvPicPr>
            <a:picLocks noChangeAspect="1"/>
          </p:cNvPicPr>
          <p:nvPr/>
        </p:nvPicPr>
        <p:blipFill rotWithShape="1">
          <a:blip r:embed="rId6">
            <a:extLst>
              <a:ext uri="{28A0092B-C50C-407E-A947-70E740481C1C}">
                <a14:useLocalDpi xmlns:a14="http://schemas.microsoft.com/office/drawing/2010/main" val="0"/>
              </a:ext>
            </a:extLst>
          </a:blip>
          <a:srcRect l="51823"/>
          <a:stretch/>
        </p:blipFill>
        <p:spPr>
          <a:xfrm>
            <a:off x="6677036" y="1306374"/>
            <a:ext cx="2466964" cy="3840472"/>
          </a:xfrm>
          <a:prstGeom prst="rect">
            <a:avLst/>
          </a:prstGeom>
        </p:spPr>
      </p:pic>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476759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CBCC1C-D8D8-4973-94FD-8495E6905066}"/>
              </a:ext>
            </a:extLst>
          </p:cNvPr>
          <p:cNvCxnSpPr>
            <a:cxnSpLocks/>
          </p:cNvCxnSpPr>
          <p:nvPr/>
        </p:nvCxnSpPr>
        <p:spPr>
          <a:xfrm>
            <a:off x="381000" y="3534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EFE49C-1D74-4614-BB64-A6D5C379948D}"/>
              </a:ext>
            </a:extLst>
          </p:cNvPr>
          <p:cNvCxnSpPr>
            <a:cxnSpLocks/>
          </p:cNvCxnSpPr>
          <p:nvPr/>
        </p:nvCxnSpPr>
        <p:spPr>
          <a:xfrm>
            <a:off x="381000" y="32296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45465C8-C367-400B-BA2F-ABF5986063A8}"/>
              </a:ext>
            </a:extLst>
          </p:cNvPr>
          <p:cNvCxnSpPr>
            <a:cxnSpLocks/>
          </p:cNvCxnSpPr>
          <p:nvPr/>
        </p:nvCxnSpPr>
        <p:spPr>
          <a:xfrm>
            <a:off x="381000" y="2772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82FF5AA-4282-4188-9156-5FFEBE9E801C}"/>
              </a:ext>
            </a:extLst>
          </p:cNvPr>
          <p:cNvSpPr txBox="1"/>
          <p:nvPr/>
        </p:nvSpPr>
        <p:spPr>
          <a:xfrm>
            <a:off x="137022" y="1591184"/>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2991339"/>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3880991"/>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263953" y="1120492"/>
            <a:ext cx="973343" cy="338554"/>
          </a:xfrm>
          <a:prstGeom prst="rect">
            <a:avLst/>
          </a:prstGeom>
          <a:noFill/>
        </p:spPr>
        <p:txBody>
          <a:bodyPr wrap="none" rtlCol="0">
            <a:spAutoFit/>
          </a:bodyPr>
          <a:lstStyle/>
          <a:p>
            <a:r>
              <a:rPr lang="en-US" sz="1600" dirty="0"/>
              <a:t>4 factors</a:t>
            </a:r>
          </a:p>
        </p:txBody>
      </p:sp>
      <p:sp>
        <p:nvSpPr>
          <p:cNvPr id="26" name="TextBox 25">
            <a:extLst>
              <a:ext uri="{FF2B5EF4-FFF2-40B4-BE49-F238E27FC236}">
                <a16:creationId xmlns:a16="http://schemas.microsoft.com/office/drawing/2014/main" id="{E2F6B650-C40A-4094-A513-952268D24609}"/>
              </a:ext>
            </a:extLst>
          </p:cNvPr>
          <p:cNvSpPr txBox="1"/>
          <p:nvPr/>
        </p:nvSpPr>
        <p:spPr>
          <a:xfrm>
            <a:off x="2341221" y="1137097"/>
            <a:ext cx="973343" cy="338554"/>
          </a:xfrm>
          <a:prstGeom prst="rect">
            <a:avLst/>
          </a:prstGeom>
          <a:noFill/>
        </p:spPr>
        <p:txBody>
          <a:bodyPr wrap="none" rtlCol="0">
            <a:spAutoFit/>
          </a:bodyPr>
          <a:lstStyle/>
          <a:p>
            <a:r>
              <a:rPr lang="en-US" sz="1600" dirty="0"/>
              <a:t>5 factors</a:t>
            </a:r>
          </a:p>
        </p:txBody>
      </p:sp>
      <p:sp>
        <p:nvSpPr>
          <p:cNvPr id="27" name="TextBox 26">
            <a:extLst>
              <a:ext uri="{FF2B5EF4-FFF2-40B4-BE49-F238E27FC236}">
                <a16:creationId xmlns:a16="http://schemas.microsoft.com/office/drawing/2014/main" id="{D460D38C-837F-41F8-B8AA-7A359C02C463}"/>
              </a:ext>
            </a:extLst>
          </p:cNvPr>
          <p:cNvSpPr txBox="1"/>
          <p:nvPr/>
        </p:nvSpPr>
        <p:spPr>
          <a:xfrm>
            <a:off x="4714038" y="1130956"/>
            <a:ext cx="973343" cy="338554"/>
          </a:xfrm>
          <a:prstGeom prst="rect">
            <a:avLst/>
          </a:prstGeom>
          <a:noFill/>
        </p:spPr>
        <p:txBody>
          <a:bodyPr wrap="none" rtlCol="0">
            <a:spAutoFit/>
          </a:bodyPr>
          <a:lstStyle/>
          <a:p>
            <a:r>
              <a:rPr lang="en-US" sz="1600" dirty="0"/>
              <a:t>6 factors</a:t>
            </a:r>
          </a:p>
        </p:txBody>
      </p:sp>
      <p:sp>
        <p:nvSpPr>
          <p:cNvPr id="28" name="TextBox 27">
            <a:extLst>
              <a:ext uri="{FF2B5EF4-FFF2-40B4-BE49-F238E27FC236}">
                <a16:creationId xmlns:a16="http://schemas.microsoft.com/office/drawing/2014/main" id="{C4D5F5FE-6A81-4483-8742-E1F7D1027FFB}"/>
              </a:ext>
            </a:extLst>
          </p:cNvPr>
          <p:cNvSpPr txBox="1"/>
          <p:nvPr/>
        </p:nvSpPr>
        <p:spPr>
          <a:xfrm>
            <a:off x="7070542" y="1120492"/>
            <a:ext cx="973343" cy="338554"/>
          </a:xfrm>
          <a:prstGeom prst="rect">
            <a:avLst/>
          </a:prstGeom>
          <a:noFill/>
        </p:spPr>
        <p:txBody>
          <a:bodyPr wrap="none" rtlCol="0">
            <a:spAutoFit/>
          </a:bodyPr>
          <a:lstStyle/>
          <a:p>
            <a:r>
              <a:rPr lang="en-US" sz="1600" dirty="0"/>
              <a:t>7 factors</a:t>
            </a:r>
          </a:p>
        </p:txBody>
      </p:sp>
    </p:spTree>
    <p:extLst>
      <p:ext uri="{BB962C8B-B14F-4D97-AF65-F5344CB8AC3E}">
        <p14:creationId xmlns:p14="http://schemas.microsoft.com/office/powerpoint/2010/main" val="5233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47500" lnSpcReduction="20000"/>
          </a:bodyPr>
          <a:lstStyle/>
          <a:p>
            <a:pPr marL="0" indent="0">
              <a:buNone/>
            </a:pPr>
            <a:r>
              <a:rPr lang="en-US" dirty="0"/>
              <a:t>0 When I work in a group, I do higher quality work.</a:t>
            </a:r>
          </a:p>
          <a:p>
            <a:pPr marL="0" indent="0">
              <a:buNone/>
            </a:pPr>
            <a:r>
              <a:rPr lang="en-US" dirty="0"/>
              <a:t>1 When I work in a group, I end up doing most of the work.</a:t>
            </a:r>
          </a:p>
          <a:p>
            <a:pPr marL="0" indent="0">
              <a:buNone/>
            </a:pPr>
            <a:r>
              <a:rPr lang="en-US" dirty="0"/>
              <a:t>2 My group members help explain things that I do not understand.</a:t>
            </a:r>
          </a:p>
          <a:p>
            <a:pPr marL="0" indent="0">
              <a:buNone/>
            </a:pPr>
            <a:r>
              <a:rPr lang="en-US" dirty="0"/>
              <a:t>3 When I work in a group, I am able to share my ideas.</a:t>
            </a:r>
          </a:p>
          <a:p>
            <a:pPr marL="0" indent="0">
              <a:buNone/>
            </a:pPr>
            <a:r>
              <a:rPr lang="en-US" dirty="0"/>
              <a:t>4 My group members make me feel that I am not as smart as they are.</a:t>
            </a:r>
          </a:p>
          <a:p>
            <a:pPr marL="0" indent="0">
              <a:buNone/>
            </a:pPr>
            <a:r>
              <a:rPr lang="en-US" dirty="0"/>
              <a:t>5 The material is easier to understand when I work with other students.</a:t>
            </a:r>
          </a:p>
          <a:p>
            <a:pPr marL="0" indent="0">
              <a:buNone/>
            </a:pPr>
            <a:r>
              <a:rPr lang="en-US" dirty="0"/>
              <a:t>6 The workload is usually less when I work with other students.</a:t>
            </a:r>
          </a:p>
          <a:p>
            <a:pPr marL="0" indent="0">
              <a:buNone/>
            </a:pPr>
            <a:r>
              <a:rPr lang="en-US" dirty="0"/>
              <a:t>7 My group members respect my opinions.</a:t>
            </a:r>
          </a:p>
          <a:p>
            <a:pPr marL="0" indent="0">
              <a:buNone/>
            </a:pPr>
            <a:r>
              <a:rPr lang="en-US" dirty="0"/>
              <a:t>8 I feel I am part of what is going on in the group.</a:t>
            </a:r>
          </a:p>
          <a:p>
            <a:pPr marL="0" indent="0">
              <a:buNone/>
            </a:pPr>
            <a:r>
              <a:rPr lang="en-US" dirty="0"/>
              <a:t>9 I do not think a group grade is fair.</a:t>
            </a:r>
          </a:p>
          <a:p>
            <a:pPr marL="0" indent="0">
              <a:buNone/>
            </a:pPr>
            <a:r>
              <a:rPr lang="en-US" dirty="0"/>
              <a:t>10 I try to make sure my group members learn the material.</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fontScale="47500" lnSpcReduction="20000"/>
          </a:bodyPr>
          <a:lstStyle/>
          <a:p>
            <a:pPr marL="0" indent="0">
              <a:buNone/>
            </a:pPr>
            <a:r>
              <a:rPr lang="en-US" dirty="0"/>
              <a:t>11 I learn to work with students who are different from me.</a:t>
            </a:r>
          </a:p>
          <a:p>
            <a:pPr marL="0" indent="0">
              <a:buNone/>
            </a:pPr>
            <a:r>
              <a:rPr lang="en-US" dirty="0"/>
              <a:t>12 My group members do not care about my feelings.</a:t>
            </a:r>
          </a:p>
          <a:p>
            <a:pPr marL="0" indent="0">
              <a:buNone/>
            </a:pPr>
            <a:r>
              <a:rPr lang="en-US" dirty="0"/>
              <a:t>13 I let the other students do most of the work.</a:t>
            </a:r>
          </a:p>
          <a:p>
            <a:pPr marL="0" indent="0">
              <a:buNone/>
            </a:pPr>
            <a:r>
              <a:rPr lang="en-US" dirty="0"/>
              <a:t>14 I feel working in groups is a waste of time.</a:t>
            </a:r>
          </a:p>
          <a:p>
            <a:pPr marL="0" indent="0">
              <a:buNone/>
            </a:pPr>
            <a:r>
              <a:rPr lang="en-US" dirty="0"/>
              <a:t>15 I have to work with students who are not as smart as I am.</a:t>
            </a:r>
          </a:p>
          <a:p>
            <a:pPr marL="0" indent="0">
              <a:buNone/>
            </a:pPr>
            <a:r>
              <a:rPr lang="en-US" dirty="0"/>
              <a:t>16 When I work with other students the work is divided equally.</a:t>
            </a:r>
          </a:p>
          <a:p>
            <a:pPr marL="0" indent="0">
              <a:buNone/>
            </a:pPr>
            <a:r>
              <a:rPr lang="en-US" dirty="0"/>
              <a:t>17 We cannot complete the assignment unless everyone contributes.</a:t>
            </a:r>
          </a:p>
          <a:p>
            <a:pPr marL="0" indent="0">
              <a:buNone/>
            </a:pPr>
            <a:r>
              <a:rPr lang="en-US" dirty="0"/>
              <a:t>18 I also learn when I teach the material to my group members.</a:t>
            </a:r>
          </a:p>
          <a:p>
            <a:pPr marL="0" indent="0">
              <a:buNone/>
            </a:pPr>
            <a:r>
              <a:rPr lang="en-US" dirty="0"/>
              <a:t>19 I become frustrated when my group members do not understand the material.</a:t>
            </a:r>
          </a:p>
          <a:p>
            <a:pPr marL="0" indent="0">
              <a:buNone/>
            </a:pPr>
            <a:r>
              <a:rPr lang="en-US" dirty="0"/>
              <a:t>20 Everyone’s ideas are needed if we are going to be successful.</a:t>
            </a:r>
          </a:p>
          <a:p>
            <a:pPr marL="0" indent="0">
              <a:buNone/>
            </a:pPr>
            <a:r>
              <a:rPr lang="en-US" dirty="0"/>
              <a:t>21 When I work with other students, we spend too much time talking about other things.</a:t>
            </a:r>
          </a:p>
        </p:txBody>
      </p:sp>
    </p:spTree>
    <p:extLst>
      <p:ext uri="{BB962C8B-B14F-4D97-AF65-F5344CB8AC3E}">
        <p14:creationId xmlns:p14="http://schemas.microsoft.com/office/powerpoint/2010/main" val="4089012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70000" lnSpcReduction="20000"/>
          </a:bodyPr>
          <a:lstStyle/>
          <a:p>
            <a:pPr marL="0" indent="0">
              <a:buNone/>
            </a:pPr>
            <a:r>
              <a:rPr lang="en-US" dirty="0"/>
              <a:t>Items that failed to load on any number of factors</a:t>
            </a:r>
          </a:p>
          <a:p>
            <a:r>
              <a:rPr lang="en-US" dirty="0"/>
              <a:t>8: I feel I am part of what is going on in the group.</a:t>
            </a:r>
          </a:p>
          <a:p>
            <a:r>
              <a:rPr lang="en-US" dirty="0"/>
              <a:t>11: I learn to work with students who are different from me.</a:t>
            </a:r>
          </a:p>
          <a:p>
            <a:r>
              <a:rPr lang="en-US" dirty="0"/>
              <a:t>13: I let the other students do most of the work.</a:t>
            </a:r>
          </a:p>
          <a:p>
            <a:r>
              <a:rPr lang="en-US" dirty="0"/>
              <a:t>21: When I work with other students, we spend too much time talking about other things.</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700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6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The work takes less time complete when I work with other students.</a:t>
            </a:r>
          </a:p>
          <a:p>
            <a:pPr lvl="1"/>
            <a:r>
              <a:rPr lang="en-US" sz="1600" dirty="0"/>
              <a:t>The work takes more time to complete when I work with other students.: 2.41 ± 1.05</a:t>
            </a:r>
          </a:p>
          <a:p>
            <a:pPr lvl="1"/>
            <a:r>
              <a:rPr lang="en-US" sz="1600" dirty="0"/>
              <a:t>The work takes less time to complete when I work with other students.: 1.77 ± 0.87</a:t>
            </a:r>
          </a:p>
          <a:p>
            <a:pPr lvl="1"/>
            <a:r>
              <a:rPr lang="en-US" sz="1600" dirty="0"/>
              <a:t>Mann-Whitney U (statistic=1740, p-value=0.0008066)</a:t>
            </a:r>
          </a:p>
          <a:p>
            <a:r>
              <a:rPr lang="en-US" sz="2000" dirty="0"/>
              <a:t>My group members do not respect my opinions.</a:t>
            </a:r>
          </a:p>
          <a:p>
            <a:pPr lvl="1"/>
            <a:r>
              <a:rPr lang="en-US" sz="1600" dirty="0"/>
              <a:t>My group members respect my opinions.: 4.39 ± 0.77</a:t>
            </a:r>
          </a:p>
          <a:p>
            <a:pPr lvl="1"/>
            <a:r>
              <a:rPr lang="en-US" sz="1600" dirty="0"/>
              <a:t>My group members do not respect my opinions.: 4.47 ± 0.98</a:t>
            </a:r>
          </a:p>
          <a:p>
            <a:pPr lvl="1"/>
            <a:r>
              <a:rPr lang="en-US" sz="1600" dirty="0"/>
              <a:t>Mann-Whitney U (statistic=1143, p-value=0.2256)</a:t>
            </a:r>
          </a:p>
          <a:p>
            <a:r>
              <a:rPr lang="en-US" sz="2000" dirty="0"/>
              <a:t>I prefer when no one takes on a leadership role.</a:t>
            </a:r>
          </a:p>
          <a:p>
            <a:pPr lvl="1"/>
            <a:r>
              <a:rPr lang="en-US" sz="1600" dirty="0"/>
              <a:t>I prefer when one student regularly takes on a leadership role.: 3.1 ± 0.85</a:t>
            </a:r>
          </a:p>
          <a:p>
            <a:pPr lvl="1"/>
            <a:r>
              <a:rPr lang="en-US" sz="1600" dirty="0"/>
              <a:t>I prefer when no one takes on a leadership role.: 2.96 ± 0.95</a:t>
            </a:r>
          </a:p>
          <a:p>
            <a:pPr lvl="1"/>
            <a:r>
              <a:rPr lang="en-US" sz="1600" dirty="0"/>
              <a:t>Mann-Whitney U (statistic=1364, p-value=0.5231)</a:t>
            </a:r>
          </a:p>
          <a:p>
            <a:r>
              <a:rPr lang="en-US" sz="2000" dirty="0"/>
              <a:t>I do not let the other students do most of the work.</a:t>
            </a:r>
          </a:p>
          <a:p>
            <a:pPr lvl="1"/>
            <a:r>
              <a:rPr lang="en-US" sz="1600" dirty="0"/>
              <a:t>I let the other students do most of the work.: 1.57 ± 0.76</a:t>
            </a:r>
          </a:p>
          <a:p>
            <a:pPr lvl="1"/>
            <a:r>
              <a:rPr lang="en-US" sz="1600" dirty="0"/>
              <a:t>I do not let the other students do most of the work.: 1.94 ± 1.12</a:t>
            </a:r>
          </a:p>
          <a:p>
            <a:pPr lvl="1"/>
            <a:r>
              <a:rPr lang="en-US" sz="1600" dirty="0"/>
              <a:t>Mann-Whitney U (statistic=1069, p-value=0.1350)</a:t>
            </a:r>
          </a:p>
          <a:p>
            <a:r>
              <a:rPr lang="en-US" sz="2000" dirty="0"/>
              <a:t>I prefer to take on tasks that will help me better learn the material.</a:t>
            </a:r>
          </a:p>
          <a:p>
            <a:pPr lvl="1"/>
            <a:r>
              <a:rPr lang="en-US" sz="1600" dirty="0"/>
              <a:t>I prefer to take on tasks that I’m already good at.: 4.06 ± 0.72</a:t>
            </a:r>
          </a:p>
          <a:p>
            <a:pPr lvl="1"/>
            <a:r>
              <a:rPr lang="en-US" sz="1600" dirty="0"/>
              <a:t>I prefer to take on tasks that will help me better learn the material.: 2.02 ± 0.81</a:t>
            </a:r>
          </a:p>
          <a:p>
            <a:pPr lvl="1"/>
            <a:r>
              <a:rPr lang="en-US" sz="1600" dirty="0"/>
              <a:t>Mann-Whitney U (statistic=2437, p-value=5.07x10</a:t>
            </a:r>
            <a:r>
              <a:rPr lang="en-US" sz="1600" baseline="30000" dirty="0"/>
              <a:t>-16</a:t>
            </a:r>
            <a:r>
              <a:rPr lang="en-US" sz="1600" dirty="0"/>
              <a:t>)</a:t>
            </a:r>
          </a:p>
          <a:p>
            <a:pPr lvl="1"/>
            <a:endParaRPr lang="en-US" sz="1600" dirty="0"/>
          </a:p>
        </p:txBody>
      </p:sp>
    </p:spTree>
    <p:extLst>
      <p:ext uri="{BB962C8B-B14F-4D97-AF65-F5344CB8AC3E}">
        <p14:creationId xmlns:p14="http://schemas.microsoft.com/office/powerpoint/2010/main" val="30524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312944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2056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14238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272889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14320957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6648</TotalTime>
  <Words>2771</Words>
  <Application>Microsoft Office PowerPoint</Application>
  <PresentationFormat>On-screen Show (16:9)</PresentationFormat>
  <Paragraphs>369</Paragraphs>
  <Slides>24</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Arial Black</vt:lpstr>
      <vt:lpstr>Calibri</vt:lpstr>
      <vt:lpstr>Cambria Math</vt:lpstr>
      <vt:lpstr>16-9 Cover</vt:lpstr>
      <vt:lpstr>16-9 Light Background</vt:lpstr>
      <vt:lpstr>16-9 White Backgroud</vt:lpstr>
      <vt:lpstr>Analysis of Survey</vt:lpstr>
      <vt:lpstr>Data Prep</vt:lpstr>
      <vt:lpstr>Negatively Worded Questions</vt:lpstr>
      <vt:lpstr>Statistical Tests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Confirmatory Factor Analysis</vt:lpstr>
      <vt:lpstr>Confirmatory Factor Analysis</vt:lpstr>
      <vt:lpstr>Confirmatory Factor Analysis</vt:lpstr>
      <vt:lpstr>Correlation Matrix</vt:lpstr>
      <vt:lpstr>Adequacy Tests</vt:lpstr>
      <vt:lpstr>Exploratory Factor Analysis</vt:lpstr>
      <vt:lpstr>Exploratory Factor Analysis</vt:lpstr>
      <vt:lpstr>Principal Component Analysis</vt:lpstr>
      <vt:lpstr>Principal Component Analysis</vt:lpstr>
      <vt:lpstr>Comparison between EFA and PCA</vt:lpstr>
      <vt:lpstr>Differences between normalizations</vt:lpstr>
      <vt:lpstr>Target demographic</vt:lpstr>
      <vt:lpstr>Factor Analysis</vt:lpstr>
      <vt:lpstr>Items</vt:lpstr>
      <vt:lpstr>Factor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452</cp:revision>
  <cp:lastPrinted>2011-01-24T02:49:42Z</cp:lastPrinted>
  <dcterms:created xsi:type="dcterms:W3CDTF">2011-06-30T15:04:08Z</dcterms:created>
  <dcterms:modified xsi:type="dcterms:W3CDTF">2022-11-08T19:22:00Z</dcterms:modified>
  <cp:category/>
</cp:coreProperties>
</file>