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26"/>
  </p:notesMasterIdLst>
  <p:sldIdLst>
    <p:sldId id="710" r:id="rId4"/>
    <p:sldId id="712" r:id="rId5"/>
    <p:sldId id="716" r:id="rId6"/>
    <p:sldId id="723" r:id="rId7"/>
    <p:sldId id="724" r:id="rId8"/>
    <p:sldId id="725" r:id="rId9"/>
    <p:sldId id="726" r:id="rId10"/>
    <p:sldId id="727" r:id="rId11"/>
    <p:sldId id="728" r:id="rId12"/>
    <p:sldId id="715" r:id="rId13"/>
    <p:sldId id="717" r:id="rId14"/>
    <p:sldId id="713" r:id="rId15"/>
    <p:sldId id="719" r:id="rId16"/>
    <p:sldId id="718" r:id="rId17"/>
    <p:sldId id="720" r:id="rId18"/>
    <p:sldId id="714" r:id="rId19"/>
    <p:sldId id="721" r:id="rId20"/>
    <p:sldId id="722" r:id="rId21"/>
    <p:sldId id="729" r:id="rId22"/>
    <p:sldId id="730" r:id="rId23"/>
    <p:sldId id="731" r:id="rId24"/>
    <p:sldId id="732" r:id="rId25"/>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2"/>
            <p14:sldId id="716"/>
            <p14:sldId id="723"/>
            <p14:sldId id="724"/>
            <p14:sldId id="725"/>
            <p14:sldId id="726"/>
            <p14:sldId id="727"/>
            <p14:sldId id="728"/>
            <p14:sldId id="715"/>
            <p14:sldId id="717"/>
            <p14:sldId id="713"/>
            <p14:sldId id="719"/>
            <p14:sldId id="718"/>
            <p14:sldId id="720"/>
            <p14:sldId id="714"/>
            <p14:sldId id="721"/>
            <p14:sldId id="722"/>
            <p14:sldId id="729"/>
            <p14:sldId id="730"/>
            <p14:sldId id="731"/>
            <p14:sldId id="7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10/25/2022</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416817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280127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44356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265813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310711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a:p>
        </p:txBody>
      </p:sp>
    </p:spTree>
    <p:extLst>
      <p:ext uri="{BB962C8B-B14F-4D97-AF65-F5344CB8AC3E}">
        <p14:creationId xmlns:p14="http://schemas.microsoft.com/office/powerpoint/2010/main" val="368871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365352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390708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272300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2345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01285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a:p>
        </p:txBody>
      </p:sp>
    </p:spTree>
    <p:extLst>
      <p:ext uri="{BB962C8B-B14F-4D97-AF65-F5344CB8AC3E}">
        <p14:creationId xmlns:p14="http://schemas.microsoft.com/office/powerpoint/2010/main" val="196236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a:p>
        </p:txBody>
      </p:sp>
    </p:spTree>
    <p:extLst>
      <p:ext uri="{BB962C8B-B14F-4D97-AF65-F5344CB8AC3E}">
        <p14:creationId xmlns:p14="http://schemas.microsoft.com/office/powerpoint/2010/main" val="302826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181524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212444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endParaRPr lang="en-US" sz="1900" dirty="0"/>
          </a:p>
        </p:txBody>
      </p:sp>
    </p:spTree>
    <p:extLst>
      <p:ext uri="{BB962C8B-B14F-4D97-AF65-F5344CB8AC3E}">
        <p14:creationId xmlns:p14="http://schemas.microsoft.com/office/powerpoint/2010/main" val="278990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241066555"/>
              </p:ext>
            </p:extLst>
          </p:nvPr>
        </p:nvGraphicFramePr>
        <p:xfrm>
          <a:off x="76200" y="1123950"/>
          <a:ext cx="8979880" cy="3485791"/>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000" b="0" u="none" strike="noStrike" dirty="0">
                          <a:solidFill>
                            <a:srgbClr val="000000"/>
                          </a:solidFill>
                          <a:effectLst/>
                        </a:rPr>
                        <a:t>When I work in a group, I do higher quality work.</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0.4969</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000" b="0" u="none" strike="noStrike">
                          <a:solidFill>
                            <a:srgbClr val="000000"/>
                          </a:solidFill>
                          <a:effectLst/>
                        </a:rPr>
                        <a:t>The material is easier to understand when I work with other students.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0.6627</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000" b="0" u="none" strike="noStrike" dirty="0">
                          <a:solidFill>
                            <a:srgbClr val="000000"/>
                          </a:solidFill>
                          <a:effectLst/>
                        </a:rPr>
                        <a:t>My group members help explain things that I do not understand.</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0.5547</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000" b="0" u="none" strike="noStrike">
                          <a:solidFill>
                            <a:srgbClr val="000000"/>
                          </a:solidFill>
                          <a:effectLst/>
                        </a:rPr>
                        <a:t>I feel working in groups is a waste of time.</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-0.1811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000" b="0" u="none" strike="noStrike" dirty="0">
                          <a:solidFill>
                            <a:srgbClr val="000000"/>
                          </a:solidFill>
                          <a:effectLst/>
                        </a:rPr>
                        <a:t>The work takes more time to complete when I work with other students.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0.7517</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0.56</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000" b="0" u="none" strike="noStrike" dirty="0">
                          <a:solidFill>
                            <a:srgbClr val="000000"/>
                          </a:solidFill>
                          <a:effectLst/>
                        </a:rPr>
                        <a:t>The workload is usually less when I work with other students.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0.4969</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000" b="0" u="none" strike="noStrike" dirty="0">
                          <a:solidFill>
                            <a:srgbClr val="000000"/>
                          </a:solidFill>
                          <a:effectLst/>
                        </a:rPr>
                        <a:t>My group members respect my opinions.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0.3591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000" b="0" u="none" strike="noStrike" dirty="0">
                          <a:solidFill>
                            <a:srgbClr val="000000"/>
                          </a:solidFill>
                          <a:effectLst/>
                        </a:rPr>
                        <a:t>My group members make me feel that I am not as smart as they are.</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0.5562</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000" b="0" u="none" strike="noStrike">
                          <a:solidFill>
                            <a:srgbClr val="000000"/>
                          </a:solidFill>
                          <a:effectLst/>
                        </a:rPr>
                        <a:t>My group members do not care about my feelings.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0.2731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000" b="0" u="none" strike="noStrike" dirty="0">
                          <a:solidFill>
                            <a:srgbClr val="000000"/>
                          </a:solidFill>
                          <a:effectLst/>
                        </a:rPr>
                        <a:t>I feel I am part of what is going on in the group.</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0.4622</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000" b="0" u="none" strike="noStrike" dirty="0">
                          <a:solidFill>
                            <a:srgbClr val="000000"/>
                          </a:solidFill>
                          <a:effectLst/>
                        </a:rPr>
                        <a:t>When I work in a group, I am able to share my ideas.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-0.7526</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000" b="0" u="none" strike="noStrike" dirty="0">
                          <a:solidFill>
                            <a:srgbClr val="000000"/>
                          </a:solidFill>
                          <a:effectLst/>
                        </a:rPr>
                        <a:t>Everyone’s ideas are needed if we are going to be successful.</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0.2494</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000" b="0" u="none" strike="noStrike" dirty="0">
                          <a:solidFill>
                            <a:srgbClr val="000000"/>
                          </a:solidFill>
                          <a:effectLst/>
                        </a:rPr>
                        <a:t>We cannot complete the assignment unless everyone contributes.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0.6031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000" b="0" u="none" strike="noStrike" dirty="0">
                          <a:solidFill>
                            <a:srgbClr val="000000"/>
                          </a:solidFill>
                          <a:effectLst/>
                        </a:rPr>
                        <a:t>I let the other students do most of the work.</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0.4025</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000" b="0" u="none" strike="noStrike">
                          <a:solidFill>
                            <a:srgbClr val="000000"/>
                          </a:solidFill>
                          <a:effectLst/>
                        </a:rPr>
                        <a:t>I also learn when I teach the material to my group members.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-0.3373</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000" b="0" u="none" strike="noStrike" dirty="0">
                          <a:solidFill>
                            <a:srgbClr val="000000"/>
                          </a:solidFill>
                          <a:effectLst/>
                        </a:rPr>
                        <a:t>I learn to work with students who are different from me.</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-0.4248</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000" b="0" u="none" strike="noStrike" dirty="0">
                          <a:solidFill>
                            <a:srgbClr val="000000"/>
                          </a:solidFill>
                          <a:effectLst/>
                        </a:rPr>
                        <a:t>I become frustrated when my group members do not understand the material.</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-0.2163</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000" b="0" u="none" strike="noStrike" dirty="0">
                          <a:solidFill>
                            <a:srgbClr val="000000"/>
                          </a:solidFill>
                          <a:effectLst/>
                        </a:rPr>
                        <a:t>I have to work with students who are not as smart as I am.</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0.7823</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Reduce to only SAGE questions</a:t>
            </a:r>
          </a:p>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Adequacy Tests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Bartlett’s Test of Sphericity</a:t>
            </a:r>
          </a:p>
          <a:p>
            <a:pPr lvl="1"/>
            <a:r>
              <a:rPr lang="en-US" sz="1600" dirty="0"/>
              <a:t>Compares an observed correlation matrix to the identity matrix (checks whether there are correlations)</a:t>
            </a:r>
          </a:p>
          <a:p>
            <a:pPr lvl="1"/>
            <a:r>
              <a:rPr lang="en-US" sz="1600" dirty="0"/>
              <a:t>χ</a:t>
            </a:r>
            <a:r>
              <a:rPr lang="en-US" sz="1600" baseline="30000" dirty="0"/>
              <a:t>2 </a:t>
            </a:r>
            <a:r>
              <a:rPr lang="en-US" sz="1600" dirty="0"/>
              <a:t>: 670, p-value = 2.2×10</a:t>
            </a:r>
            <a:r>
              <a:rPr lang="en-US" sz="1600" baseline="30000" dirty="0"/>
              <a:t>-44</a:t>
            </a:r>
          </a:p>
          <a:p>
            <a:r>
              <a:rPr lang="en-US" sz="2000" dirty="0" err="1"/>
              <a:t>Kalser</a:t>
            </a:r>
            <a:r>
              <a:rPr lang="en-US" sz="2000" dirty="0"/>
              <a:t>-Meyer-Olkin (KMO) test</a:t>
            </a:r>
          </a:p>
          <a:p>
            <a:pPr lvl="1"/>
            <a:r>
              <a:rPr lang="en-US" sz="1600" dirty="0"/>
              <a:t>Measures the suitability for factor analysis by estimating the proportion of variance among all observed variables</a:t>
            </a:r>
          </a:p>
          <a:p>
            <a:pPr lvl="1"/>
            <a:r>
              <a:rPr lang="en-US" sz="1600" dirty="0"/>
              <a:t>0.756</a:t>
            </a:r>
          </a:p>
        </p:txBody>
      </p:sp>
    </p:spTree>
    <p:extLst>
      <p:ext uri="{BB962C8B-B14F-4D97-AF65-F5344CB8AC3E}">
        <p14:creationId xmlns:p14="http://schemas.microsoft.com/office/powerpoint/2010/main" val="13139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r>
              <a:rPr lang="en-US" sz="2000" dirty="0"/>
              <a:t>Factor analysis</a:t>
            </a:r>
          </a:p>
          <a:p>
            <a:pPr lvl="1"/>
            <a:r>
              <a:rPr lang="en-US" sz="1600" dirty="0"/>
              <a:t>(SAGE_EFA.csv, .</a:t>
            </a:r>
            <a:r>
              <a:rPr lang="en-US" sz="1600" dirty="0" err="1"/>
              <a:t>png</a:t>
            </a:r>
            <a:r>
              <a:rPr lang="en-US" sz="1600" dirty="0"/>
              <a:t>)</a:t>
            </a:r>
          </a:p>
          <a:p>
            <a:pPr lvl="1"/>
            <a:r>
              <a:rPr lang="en-US" sz="1600" dirty="0"/>
              <a:t>Significant factor correlations (&gt;0.5)</a:t>
            </a:r>
          </a:p>
        </p:txBody>
      </p:sp>
      <p:pic>
        <p:nvPicPr>
          <p:cNvPr id="8" name="Content Placeholder 7">
            <a:extLst>
              <a:ext uri="{FF2B5EF4-FFF2-40B4-BE49-F238E27FC236}">
                <a16:creationId xmlns:a16="http://schemas.microsoft.com/office/drawing/2014/main" id="{56B00A2F-F2F3-43BD-A0DD-27A87C69E6A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038" r="-208"/>
          <a:stretch/>
        </p:blipFill>
        <p:spPr>
          <a:xfrm>
            <a:off x="4648202" y="1562100"/>
            <a:ext cx="1905000" cy="3028950"/>
          </a:xfrm>
        </p:spPr>
      </p:pic>
      <p:pic>
        <p:nvPicPr>
          <p:cNvPr id="10" name="Picture 9">
            <a:extLst>
              <a:ext uri="{FF2B5EF4-FFF2-40B4-BE49-F238E27FC236}">
                <a16:creationId xmlns:a16="http://schemas.microsoft.com/office/drawing/2014/main" id="{F4263E20-1A1B-4227-98C1-91A31453E5B0}"/>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6743700" y="1562100"/>
            <a:ext cx="2019300" cy="3028950"/>
          </a:xfrm>
          <a:prstGeom prst="rect">
            <a:avLst/>
          </a:prstGeom>
        </p:spPr>
      </p:pic>
    </p:spTree>
    <p:extLst>
      <p:ext uri="{BB962C8B-B14F-4D97-AF65-F5344CB8AC3E}">
        <p14:creationId xmlns:p14="http://schemas.microsoft.com/office/powerpoint/2010/main" val="376911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215874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50370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166120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237101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Remove demographic questions (4) [for this analysis]</a:t>
                </a:r>
              </a:p>
              <a:p>
                <a:pPr marL="457200" indent="-457200">
                  <a:buFont typeface="+mj-lt"/>
                  <a:buAutoNum type="arabicPeriod"/>
                </a:pPr>
                <a:r>
                  <a:rPr lang="en-US" sz="2000" dirty="0"/>
                  <a:t>Summarize data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multiplying by 5/6 (produces same as z-score)</a:t>
                </a:r>
              </a:p>
              <a:p>
                <a:pPr marL="857250" lvl="1" indent="-457200"/>
                <a:r>
                  <a:rPr lang="en-US" sz="1600" dirty="0"/>
                  <a:t>Method 3: SD+D = -1, N = 0, SA+A = 1 </a:t>
                </a:r>
              </a:p>
              <a:p>
                <a:pPr marL="857250" lvl="1" indent="-457200"/>
                <a:endParaRPr lang="en-US" sz="16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E6C93-AC39-43A0-9796-5BF615C09125}"/>
              </a:ext>
            </a:extLst>
          </p:cNvPr>
          <p:cNvSpPr>
            <a:spLocks noGrp="1"/>
          </p:cNvSpPr>
          <p:nvPr>
            <p:ph type="title"/>
          </p:nvPr>
        </p:nvSpPr>
        <p:spPr/>
        <p:txBody>
          <a:bodyPr>
            <a:normAutofit/>
          </a:bodyPr>
          <a:lstStyle/>
          <a:p>
            <a:r>
              <a:rPr lang="en-US" sz="3200" dirty="0"/>
              <a:t>Target demographic</a:t>
            </a:r>
          </a:p>
        </p:txBody>
      </p:sp>
      <p:sp>
        <p:nvSpPr>
          <p:cNvPr id="6" name="Content Placeholder 5">
            <a:extLst>
              <a:ext uri="{FF2B5EF4-FFF2-40B4-BE49-F238E27FC236}">
                <a16:creationId xmlns:a16="http://schemas.microsoft.com/office/drawing/2014/main" id="{BA2BB835-DE00-4956-A2A5-D0FA7DB46275}"/>
              </a:ext>
            </a:extLst>
          </p:cNvPr>
          <p:cNvSpPr>
            <a:spLocks noGrp="1"/>
          </p:cNvSpPr>
          <p:nvPr>
            <p:ph idx="1"/>
          </p:nvPr>
        </p:nvSpPr>
        <p:spPr/>
        <p:txBody>
          <a:bodyPr>
            <a:normAutofit fontScale="92500" lnSpcReduction="10000"/>
          </a:bodyPr>
          <a:lstStyle/>
          <a:p>
            <a:r>
              <a:rPr lang="en-US" sz="2800" dirty="0"/>
              <a:t>Four high schools (N= 1066) and one junior college (N= 51)</a:t>
            </a:r>
          </a:p>
          <a:p>
            <a:r>
              <a:rPr lang="en-US" sz="2800" dirty="0"/>
              <a:t>52% female</a:t>
            </a:r>
          </a:p>
          <a:p>
            <a:r>
              <a:rPr lang="en-US" sz="2800" dirty="0"/>
              <a:t>Equal distribution (24.2% in grade 10)</a:t>
            </a:r>
          </a:p>
          <a:p>
            <a:r>
              <a:rPr lang="en-US" sz="2800" dirty="0"/>
              <a:t>58/56% received/expected a grade over 80%</a:t>
            </a:r>
          </a:p>
          <a:p>
            <a:endParaRPr lang="en-US" sz="2800" dirty="0"/>
          </a:p>
          <a:p>
            <a:pPr marL="0" indent="0">
              <a:buNone/>
            </a:pPr>
            <a:r>
              <a:rPr lang="en-US" sz="2800" dirty="0"/>
              <a:t>We don’t currently have the information (other than gender) to match this</a:t>
            </a:r>
          </a:p>
        </p:txBody>
      </p:sp>
    </p:spTree>
    <p:extLst>
      <p:ext uri="{BB962C8B-B14F-4D97-AF65-F5344CB8AC3E}">
        <p14:creationId xmlns:p14="http://schemas.microsoft.com/office/powerpoint/2010/main" val="88517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pic>
        <p:nvPicPr>
          <p:cNvPr id="5" name="Picture 4" descr="Chart&#10;&#10;Description automatically generated">
            <a:extLst>
              <a:ext uri="{FF2B5EF4-FFF2-40B4-BE49-F238E27FC236}">
                <a16:creationId xmlns:a16="http://schemas.microsoft.com/office/drawing/2014/main" id="{37332131-6122-40F9-A591-AC243C077590}"/>
              </a:ext>
            </a:extLst>
          </p:cNvPr>
          <p:cNvPicPr>
            <a:picLocks noChangeAspect="1"/>
          </p:cNvPicPr>
          <p:nvPr/>
        </p:nvPicPr>
        <p:blipFill rotWithShape="1">
          <a:blip r:embed="rId3">
            <a:extLst>
              <a:ext uri="{28A0092B-C50C-407E-A947-70E740481C1C}">
                <a14:useLocalDpi xmlns:a14="http://schemas.microsoft.com/office/drawing/2010/main" val="0"/>
              </a:ext>
            </a:extLst>
          </a:blip>
          <a:srcRect l="59115"/>
          <a:stretch/>
        </p:blipFill>
        <p:spPr>
          <a:xfrm>
            <a:off x="0" y="1305065"/>
            <a:ext cx="2093592" cy="3840472"/>
          </a:xfrm>
          <a:prstGeom prst="rect">
            <a:avLst/>
          </a:prstGeom>
        </p:spPr>
      </p:pic>
      <p:pic>
        <p:nvPicPr>
          <p:cNvPr id="11" name="Picture 10" descr="Chart&#10;&#10;Description automatically generated">
            <a:extLst>
              <a:ext uri="{FF2B5EF4-FFF2-40B4-BE49-F238E27FC236}">
                <a16:creationId xmlns:a16="http://schemas.microsoft.com/office/drawing/2014/main" id="{C8263D81-9E9F-4130-B9D4-BBC5DF42363F}"/>
              </a:ext>
            </a:extLst>
          </p:cNvPr>
          <p:cNvPicPr>
            <a:picLocks noChangeAspect="1"/>
          </p:cNvPicPr>
          <p:nvPr/>
        </p:nvPicPr>
        <p:blipFill rotWithShape="1">
          <a:blip r:embed="rId4">
            <a:extLst>
              <a:ext uri="{28A0092B-C50C-407E-A947-70E740481C1C}">
                <a14:useLocalDpi xmlns:a14="http://schemas.microsoft.com/office/drawing/2010/main" val="0"/>
              </a:ext>
            </a:extLst>
          </a:blip>
          <a:srcRect l="56510"/>
          <a:stretch/>
        </p:blipFill>
        <p:spPr>
          <a:xfrm>
            <a:off x="2093592" y="1305065"/>
            <a:ext cx="2226940" cy="3840472"/>
          </a:xfrm>
          <a:prstGeom prst="rect">
            <a:avLst/>
          </a:prstGeom>
        </p:spPr>
      </p:pic>
      <p:pic>
        <p:nvPicPr>
          <p:cNvPr id="13" name="Picture 12" descr="Chart&#10;&#10;Description automatically generated">
            <a:extLst>
              <a:ext uri="{FF2B5EF4-FFF2-40B4-BE49-F238E27FC236}">
                <a16:creationId xmlns:a16="http://schemas.microsoft.com/office/drawing/2014/main" id="{4FE2C9CC-0722-40B1-A232-F9F053822CE6}"/>
              </a:ext>
            </a:extLst>
          </p:cNvPr>
          <p:cNvPicPr>
            <a:picLocks noChangeAspect="1"/>
          </p:cNvPicPr>
          <p:nvPr/>
        </p:nvPicPr>
        <p:blipFill rotWithShape="1">
          <a:blip r:embed="rId5">
            <a:extLst>
              <a:ext uri="{28A0092B-C50C-407E-A947-70E740481C1C}">
                <a14:useLocalDpi xmlns:a14="http://schemas.microsoft.com/office/drawing/2010/main" val="0"/>
              </a:ext>
            </a:extLst>
          </a:blip>
          <a:srcRect l="51823"/>
          <a:stretch/>
        </p:blipFill>
        <p:spPr>
          <a:xfrm>
            <a:off x="4320532" y="1305065"/>
            <a:ext cx="2466964" cy="3840472"/>
          </a:xfrm>
          <a:prstGeom prst="rect">
            <a:avLst/>
          </a:prstGeom>
        </p:spPr>
      </p:pic>
      <p:pic>
        <p:nvPicPr>
          <p:cNvPr id="15" name="Picture 14" descr="Chart&#10;&#10;Description automatically generated">
            <a:extLst>
              <a:ext uri="{FF2B5EF4-FFF2-40B4-BE49-F238E27FC236}">
                <a16:creationId xmlns:a16="http://schemas.microsoft.com/office/drawing/2014/main" id="{04856F9C-9FF3-4EB3-9F06-4B8EE03EDA31}"/>
              </a:ext>
            </a:extLst>
          </p:cNvPr>
          <p:cNvPicPr>
            <a:picLocks noChangeAspect="1"/>
          </p:cNvPicPr>
          <p:nvPr/>
        </p:nvPicPr>
        <p:blipFill rotWithShape="1">
          <a:blip r:embed="rId6">
            <a:extLst>
              <a:ext uri="{28A0092B-C50C-407E-A947-70E740481C1C}">
                <a14:useLocalDpi xmlns:a14="http://schemas.microsoft.com/office/drawing/2010/main" val="0"/>
              </a:ext>
            </a:extLst>
          </a:blip>
          <a:srcRect l="51823"/>
          <a:stretch/>
        </p:blipFill>
        <p:spPr>
          <a:xfrm>
            <a:off x="6677036" y="1306374"/>
            <a:ext cx="2466964" cy="3840472"/>
          </a:xfrm>
          <a:prstGeom prst="rect">
            <a:avLst/>
          </a:prstGeom>
        </p:spPr>
      </p:pic>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476759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CBCC1C-D8D8-4973-94FD-8495E6905066}"/>
              </a:ext>
            </a:extLst>
          </p:cNvPr>
          <p:cNvCxnSpPr>
            <a:cxnSpLocks/>
          </p:cNvCxnSpPr>
          <p:nvPr/>
        </p:nvCxnSpPr>
        <p:spPr>
          <a:xfrm>
            <a:off x="381000" y="3534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EFE49C-1D74-4614-BB64-A6D5C379948D}"/>
              </a:ext>
            </a:extLst>
          </p:cNvPr>
          <p:cNvCxnSpPr>
            <a:cxnSpLocks/>
          </p:cNvCxnSpPr>
          <p:nvPr/>
        </p:nvCxnSpPr>
        <p:spPr>
          <a:xfrm>
            <a:off x="381000" y="32296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45465C8-C367-400B-BA2F-ABF5986063A8}"/>
              </a:ext>
            </a:extLst>
          </p:cNvPr>
          <p:cNvCxnSpPr>
            <a:cxnSpLocks/>
          </p:cNvCxnSpPr>
          <p:nvPr/>
        </p:nvCxnSpPr>
        <p:spPr>
          <a:xfrm>
            <a:off x="381000" y="2772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82FF5AA-4282-4188-9156-5FFEBE9E801C}"/>
              </a:ext>
            </a:extLst>
          </p:cNvPr>
          <p:cNvSpPr txBox="1"/>
          <p:nvPr/>
        </p:nvSpPr>
        <p:spPr>
          <a:xfrm>
            <a:off x="137022" y="1591184"/>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2991339"/>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3880991"/>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263953" y="1120492"/>
            <a:ext cx="973343" cy="338554"/>
          </a:xfrm>
          <a:prstGeom prst="rect">
            <a:avLst/>
          </a:prstGeom>
          <a:noFill/>
        </p:spPr>
        <p:txBody>
          <a:bodyPr wrap="none" rtlCol="0">
            <a:spAutoFit/>
          </a:bodyPr>
          <a:lstStyle/>
          <a:p>
            <a:r>
              <a:rPr lang="en-US" sz="1600" dirty="0"/>
              <a:t>4 factors</a:t>
            </a:r>
          </a:p>
        </p:txBody>
      </p:sp>
      <p:sp>
        <p:nvSpPr>
          <p:cNvPr id="26" name="TextBox 25">
            <a:extLst>
              <a:ext uri="{FF2B5EF4-FFF2-40B4-BE49-F238E27FC236}">
                <a16:creationId xmlns:a16="http://schemas.microsoft.com/office/drawing/2014/main" id="{E2F6B650-C40A-4094-A513-952268D24609}"/>
              </a:ext>
            </a:extLst>
          </p:cNvPr>
          <p:cNvSpPr txBox="1"/>
          <p:nvPr/>
        </p:nvSpPr>
        <p:spPr>
          <a:xfrm>
            <a:off x="2341221" y="1137097"/>
            <a:ext cx="973343" cy="338554"/>
          </a:xfrm>
          <a:prstGeom prst="rect">
            <a:avLst/>
          </a:prstGeom>
          <a:noFill/>
        </p:spPr>
        <p:txBody>
          <a:bodyPr wrap="none" rtlCol="0">
            <a:spAutoFit/>
          </a:bodyPr>
          <a:lstStyle/>
          <a:p>
            <a:r>
              <a:rPr lang="en-US" sz="1600" dirty="0"/>
              <a:t>5 factors</a:t>
            </a:r>
          </a:p>
        </p:txBody>
      </p:sp>
      <p:sp>
        <p:nvSpPr>
          <p:cNvPr id="27" name="TextBox 26">
            <a:extLst>
              <a:ext uri="{FF2B5EF4-FFF2-40B4-BE49-F238E27FC236}">
                <a16:creationId xmlns:a16="http://schemas.microsoft.com/office/drawing/2014/main" id="{D460D38C-837F-41F8-B8AA-7A359C02C463}"/>
              </a:ext>
            </a:extLst>
          </p:cNvPr>
          <p:cNvSpPr txBox="1"/>
          <p:nvPr/>
        </p:nvSpPr>
        <p:spPr>
          <a:xfrm>
            <a:off x="4714038" y="1130956"/>
            <a:ext cx="973343" cy="338554"/>
          </a:xfrm>
          <a:prstGeom prst="rect">
            <a:avLst/>
          </a:prstGeom>
          <a:noFill/>
        </p:spPr>
        <p:txBody>
          <a:bodyPr wrap="none" rtlCol="0">
            <a:spAutoFit/>
          </a:bodyPr>
          <a:lstStyle/>
          <a:p>
            <a:r>
              <a:rPr lang="en-US" sz="1600" dirty="0"/>
              <a:t>6 factors</a:t>
            </a:r>
          </a:p>
        </p:txBody>
      </p:sp>
      <p:sp>
        <p:nvSpPr>
          <p:cNvPr id="28" name="TextBox 27">
            <a:extLst>
              <a:ext uri="{FF2B5EF4-FFF2-40B4-BE49-F238E27FC236}">
                <a16:creationId xmlns:a16="http://schemas.microsoft.com/office/drawing/2014/main" id="{C4D5F5FE-6A81-4483-8742-E1F7D1027FFB}"/>
              </a:ext>
            </a:extLst>
          </p:cNvPr>
          <p:cNvSpPr txBox="1"/>
          <p:nvPr/>
        </p:nvSpPr>
        <p:spPr>
          <a:xfrm>
            <a:off x="7070542" y="1120492"/>
            <a:ext cx="973343" cy="338554"/>
          </a:xfrm>
          <a:prstGeom prst="rect">
            <a:avLst/>
          </a:prstGeom>
          <a:noFill/>
        </p:spPr>
        <p:txBody>
          <a:bodyPr wrap="none" rtlCol="0">
            <a:spAutoFit/>
          </a:bodyPr>
          <a:lstStyle/>
          <a:p>
            <a:r>
              <a:rPr lang="en-US" sz="1600" dirty="0"/>
              <a:t>7 factors</a:t>
            </a:r>
          </a:p>
        </p:txBody>
      </p:sp>
    </p:spTree>
    <p:extLst>
      <p:ext uri="{BB962C8B-B14F-4D97-AF65-F5344CB8AC3E}">
        <p14:creationId xmlns:p14="http://schemas.microsoft.com/office/powerpoint/2010/main" val="52334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70000" lnSpcReduction="20000"/>
          </a:bodyPr>
          <a:lstStyle/>
          <a:p>
            <a:pPr marL="0" indent="0">
              <a:buNone/>
            </a:pPr>
            <a:r>
              <a:rPr lang="en-US" dirty="0"/>
              <a:t>Items that failed to load on any number of factors</a:t>
            </a:r>
          </a:p>
          <a:p>
            <a:r>
              <a:rPr lang="en-US" dirty="0"/>
              <a:t>8: I feel I am part of what is going on in the group.</a:t>
            </a:r>
          </a:p>
          <a:p>
            <a:r>
              <a:rPr lang="en-US" dirty="0"/>
              <a:t>11: I learn to work with students who are different from me.</a:t>
            </a:r>
          </a:p>
          <a:p>
            <a:r>
              <a:rPr lang="en-US" dirty="0"/>
              <a:t>13: I let the other students do most of the work.</a:t>
            </a:r>
          </a:p>
          <a:p>
            <a:r>
              <a:rPr lang="en-US" dirty="0"/>
              <a:t>21: When I work with other students, we spend too much time talking about other things.</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700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6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The work takes less time complete when I work with other students.</a:t>
            </a:r>
          </a:p>
          <a:p>
            <a:pPr lvl="1"/>
            <a:r>
              <a:rPr lang="en-US" sz="1600" dirty="0"/>
              <a:t>The work takes more time to complete when I work with other students.: 2.41 ± 1.05</a:t>
            </a:r>
          </a:p>
          <a:p>
            <a:pPr lvl="1"/>
            <a:r>
              <a:rPr lang="en-US" sz="1600" dirty="0"/>
              <a:t>The work takes less time to complete when I work with other students.: 1.77 ± 0.87</a:t>
            </a:r>
          </a:p>
          <a:p>
            <a:pPr lvl="1"/>
            <a:r>
              <a:rPr lang="en-US" sz="1600" dirty="0"/>
              <a:t>Mann-Whitney U (statistic=1740, p-value=0.0008066)</a:t>
            </a:r>
          </a:p>
          <a:p>
            <a:r>
              <a:rPr lang="en-US" sz="2000" dirty="0"/>
              <a:t>My group members do not respect my opinions.</a:t>
            </a:r>
          </a:p>
          <a:p>
            <a:pPr lvl="1"/>
            <a:r>
              <a:rPr lang="en-US" sz="1600" dirty="0"/>
              <a:t>My group members respect my opinions.: 4.39 ± 0.77</a:t>
            </a:r>
          </a:p>
          <a:p>
            <a:pPr lvl="1"/>
            <a:r>
              <a:rPr lang="en-US" sz="1600" dirty="0"/>
              <a:t>My group members do not respect my opinions.: 4.47 ± 0.98</a:t>
            </a:r>
          </a:p>
          <a:p>
            <a:pPr lvl="1"/>
            <a:r>
              <a:rPr lang="en-US" sz="1600" dirty="0"/>
              <a:t>Mann-Whitney U (statistic=1143, p-value=0.2256)</a:t>
            </a:r>
          </a:p>
          <a:p>
            <a:r>
              <a:rPr lang="en-US" sz="2000" dirty="0"/>
              <a:t>I prefer when no one takes on a leadership role.</a:t>
            </a:r>
          </a:p>
          <a:p>
            <a:pPr lvl="1"/>
            <a:r>
              <a:rPr lang="en-US" sz="1600" dirty="0"/>
              <a:t>I prefer when one student regularly takes on a leadership role.: 3.1 ± 0.85</a:t>
            </a:r>
          </a:p>
          <a:p>
            <a:pPr lvl="1"/>
            <a:r>
              <a:rPr lang="en-US" sz="1600" dirty="0"/>
              <a:t>I prefer when no one takes on a leadership role.: 2.96 ± 0.95</a:t>
            </a:r>
          </a:p>
          <a:p>
            <a:pPr lvl="1"/>
            <a:r>
              <a:rPr lang="en-US" sz="1600" dirty="0"/>
              <a:t>Mann-Whitney U (statistic=1364, p-value=0.5231)</a:t>
            </a:r>
          </a:p>
          <a:p>
            <a:r>
              <a:rPr lang="en-US" sz="2000" dirty="0"/>
              <a:t>I do not let the other students do most of the work.</a:t>
            </a:r>
          </a:p>
          <a:p>
            <a:pPr lvl="1"/>
            <a:r>
              <a:rPr lang="en-US" sz="1600" dirty="0"/>
              <a:t>I let the other students do most of the work.: 1.57 ± 0.76</a:t>
            </a:r>
          </a:p>
          <a:p>
            <a:pPr lvl="1"/>
            <a:r>
              <a:rPr lang="en-US" sz="1600" dirty="0"/>
              <a:t>I do not let the other students do most of the work.: 1.94 ± 1.12</a:t>
            </a:r>
          </a:p>
          <a:p>
            <a:pPr lvl="1"/>
            <a:r>
              <a:rPr lang="en-US" sz="1600" dirty="0"/>
              <a:t>Mann-Whitney U (statistic=1069, p-value=0.1350)</a:t>
            </a:r>
          </a:p>
          <a:p>
            <a:r>
              <a:rPr lang="en-US" sz="2000" dirty="0"/>
              <a:t>I prefer to take on tasks that will help me better learn the material.</a:t>
            </a:r>
          </a:p>
          <a:p>
            <a:pPr lvl="1"/>
            <a:r>
              <a:rPr lang="en-US" sz="1600" dirty="0"/>
              <a:t>I prefer to take on tasks that I’m already good at.: 4.06 ± 0.72</a:t>
            </a:r>
          </a:p>
          <a:p>
            <a:pPr lvl="1"/>
            <a:r>
              <a:rPr lang="en-US" sz="1600" dirty="0"/>
              <a:t>I prefer to take on tasks that will help me better learn the material.: 2.02 ± 0.81</a:t>
            </a:r>
          </a:p>
          <a:p>
            <a:pPr lvl="1"/>
            <a:r>
              <a:rPr lang="en-US" sz="1600" dirty="0"/>
              <a:t>Mann-Whitney U (statistic=2437, p-value=5.07x10</a:t>
            </a:r>
            <a:r>
              <a:rPr lang="en-US" sz="1600" baseline="30000" dirty="0"/>
              <a:t>-16</a:t>
            </a:r>
            <a:r>
              <a:rPr lang="en-US" sz="1600" dirty="0"/>
              <a:t>)</a:t>
            </a:r>
          </a:p>
          <a:p>
            <a:pPr lvl="1"/>
            <a:endParaRPr lang="en-US" sz="1600" dirty="0"/>
          </a:p>
        </p:txBody>
      </p:sp>
    </p:spTree>
    <p:extLst>
      <p:ext uri="{BB962C8B-B14F-4D97-AF65-F5344CB8AC3E}">
        <p14:creationId xmlns:p14="http://schemas.microsoft.com/office/powerpoint/2010/main" val="30524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312944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2056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14238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272889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14320957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6534</TotalTime>
  <Words>2482</Words>
  <Application>Microsoft Office PowerPoint</Application>
  <PresentationFormat>On-screen Show (16:9)</PresentationFormat>
  <Paragraphs>394</Paragraphs>
  <Slides>22</Slides>
  <Notes>21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Arial</vt:lpstr>
      <vt:lpstr>Arial Black</vt:lpstr>
      <vt:lpstr>Calibri</vt:lpstr>
      <vt:lpstr>Cambria Math</vt:lpstr>
      <vt:lpstr>16-9 Cover</vt:lpstr>
      <vt:lpstr>16-9 Light Background</vt:lpstr>
      <vt:lpstr>16-9 White Backgroud</vt:lpstr>
      <vt:lpstr>Analysis of Survey</vt:lpstr>
      <vt:lpstr>Data Prep</vt:lpstr>
      <vt:lpstr>Negatively Worded Questions</vt:lpstr>
      <vt:lpstr>Statistical Tests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Confirmatory Factor Analysis</vt:lpstr>
      <vt:lpstr>Confirmatory Factor Analysis</vt:lpstr>
      <vt:lpstr>Correlation Matrix</vt:lpstr>
      <vt:lpstr>Adequacy Tests</vt:lpstr>
      <vt:lpstr>Exploratory Factor Analysis</vt:lpstr>
      <vt:lpstr>Exploratory Factor Analysis</vt:lpstr>
      <vt:lpstr>Principal Component Analysis</vt:lpstr>
      <vt:lpstr>Principal Component Analysis</vt:lpstr>
      <vt:lpstr>Comparison between EFA and PCA</vt:lpstr>
      <vt:lpstr>Differences between normalizations</vt:lpstr>
      <vt:lpstr>Target demographic</vt:lpstr>
      <vt:lpstr>Exploratory Factor Analysis</vt:lpstr>
      <vt:lpstr>Exploratory Factor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449</cp:revision>
  <cp:lastPrinted>2011-01-24T02:49:42Z</cp:lastPrinted>
  <dcterms:created xsi:type="dcterms:W3CDTF">2011-06-30T15:04:08Z</dcterms:created>
  <dcterms:modified xsi:type="dcterms:W3CDTF">2022-10-25T18:23:08Z</dcterms:modified>
  <cp:category/>
</cp:coreProperties>
</file>