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27"/>
  </p:notesMasterIdLst>
  <p:sldIdLst>
    <p:sldId id="710" r:id="rId4"/>
    <p:sldId id="712" r:id="rId5"/>
    <p:sldId id="716" r:id="rId6"/>
    <p:sldId id="723" r:id="rId7"/>
    <p:sldId id="715" r:id="rId8"/>
    <p:sldId id="717" r:id="rId9"/>
    <p:sldId id="734" r:id="rId10"/>
    <p:sldId id="713" r:id="rId11"/>
    <p:sldId id="719" r:id="rId12"/>
    <p:sldId id="718" r:id="rId13"/>
    <p:sldId id="720" r:id="rId14"/>
    <p:sldId id="731" r:id="rId15"/>
    <p:sldId id="733" r:id="rId16"/>
    <p:sldId id="732" r:id="rId17"/>
    <p:sldId id="724" r:id="rId18"/>
    <p:sldId id="725" r:id="rId19"/>
    <p:sldId id="726" r:id="rId20"/>
    <p:sldId id="727" r:id="rId21"/>
    <p:sldId id="728" r:id="rId22"/>
    <p:sldId id="729" r:id="rId23"/>
    <p:sldId id="714" r:id="rId24"/>
    <p:sldId id="721" r:id="rId25"/>
    <p:sldId id="722" r:id="rId26"/>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2"/>
            <p14:sldId id="716"/>
            <p14:sldId id="723"/>
            <p14:sldId id="715"/>
            <p14:sldId id="717"/>
            <p14:sldId id="734"/>
            <p14:sldId id="713"/>
            <p14:sldId id="719"/>
            <p14:sldId id="718"/>
            <p14:sldId id="720"/>
            <p14:sldId id="731"/>
            <p14:sldId id="733"/>
            <p14:sldId id="732"/>
          </p14:sldIdLst>
        </p14:section>
        <p14:section name="S22 inverted questions" id="{1744F6FA-5B5E-4DF4-AE64-8534E8A40760}">
          <p14:sldIdLst>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0" autoAdjust="0"/>
    <p:restoredTop sz="90955" autoAdjust="0"/>
  </p:normalViewPr>
  <p:slideViewPr>
    <p:cSldViewPr>
      <p:cViewPr varScale="1">
        <p:scale>
          <a:sx n="137" d="100"/>
          <a:sy n="137" d="100"/>
        </p:scale>
        <p:origin x="85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1/4/2023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a:p>
        </p:txBody>
      </p:sp>
    </p:spTree>
    <p:extLst>
      <p:ext uri="{BB962C8B-B14F-4D97-AF65-F5344CB8AC3E}">
        <p14:creationId xmlns:p14="http://schemas.microsoft.com/office/powerpoint/2010/main" val="4233117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a:p>
        </p:txBody>
      </p:sp>
    </p:spTree>
    <p:extLst>
      <p:ext uri="{BB962C8B-B14F-4D97-AF65-F5344CB8AC3E}">
        <p14:creationId xmlns:p14="http://schemas.microsoft.com/office/powerpoint/2010/main" val="3774156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416817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6 or 7</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6 or 7</a:t>
            </a:r>
          </a:p>
          <a:p>
            <a:r>
              <a:rPr lang="en-US" sz="2000" dirty="0"/>
              <a:t>Factor analysis</a:t>
            </a:r>
          </a:p>
          <a:p>
            <a:pPr lvl="1"/>
            <a:r>
              <a:rPr lang="en-US" sz="1600" dirty="0"/>
              <a:t>(SAGE_EFA.csv, .</a:t>
            </a:r>
            <a:r>
              <a:rPr lang="en-US" sz="1600" dirty="0" err="1"/>
              <a:t>png</a:t>
            </a:r>
            <a:r>
              <a:rPr lang="en-US" sz="1600" dirty="0"/>
              <a:t>)</a:t>
            </a:r>
          </a:p>
          <a:p>
            <a:pPr lvl="1"/>
            <a:r>
              <a:rPr lang="en-US" sz="1600" dirty="0"/>
              <a:t>Significant factor correlations (&gt;0.4)</a:t>
            </a:r>
          </a:p>
        </p:txBody>
      </p:sp>
      <p:pic>
        <p:nvPicPr>
          <p:cNvPr id="8" name="Content Placeholder 7">
            <a:extLst>
              <a:ext uri="{FF2B5EF4-FFF2-40B4-BE49-F238E27FC236}">
                <a16:creationId xmlns:a16="http://schemas.microsoft.com/office/drawing/2014/main" id="{56B00A2F-F2F3-43BD-A0DD-27A87C69E6A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3774" r="-944"/>
          <a:stretch/>
        </p:blipFill>
        <p:spPr>
          <a:xfrm>
            <a:off x="4648202" y="1562100"/>
            <a:ext cx="1905000" cy="3028950"/>
          </a:xfrm>
        </p:spPr>
      </p:pic>
      <p:pic>
        <p:nvPicPr>
          <p:cNvPr id="10" name="Picture 9">
            <a:extLst>
              <a:ext uri="{FF2B5EF4-FFF2-40B4-BE49-F238E27FC236}">
                <a16:creationId xmlns:a16="http://schemas.microsoft.com/office/drawing/2014/main" id="{F4263E20-1A1B-4227-98C1-91A31453E5B0}"/>
              </a:ext>
            </a:extLst>
          </p:cNvPr>
          <p:cNvPicPr>
            <a:picLocks noChangeAspect="1"/>
          </p:cNvPicPr>
          <p:nvPr/>
        </p:nvPicPr>
        <p:blipFill rotWithShape="1">
          <a:blip r:embed="rId4">
            <a:extLst>
              <a:ext uri="{28A0092B-C50C-407E-A947-70E740481C1C}">
                <a14:useLocalDpi xmlns:a14="http://schemas.microsoft.com/office/drawing/2010/main" val="0"/>
              </a:ext>
            </a:extLst>
          </a:blip>
          <a:srcRect l="51887" r="-1887"/>
          <a:stretch/>
        </p:blipFill>
        <p:spPr>
          <a:xfrm>
            <a:off x="6743700" y="1562100"/>
            <a:ext cx="2019300" cy="3028950"/>
          </a:xfrm>
          <a:prstGeom prst="rect">
            <a:avLst/>
          </a:prstGeom>
        </p:spPr>
      </p:pic>
    </p:spTree>
    <p:extLst>
      <p:ext uri="{BB962C8B-B14F-4D97-AF65-F5344CB8AC3E}">
        <p14:creationId xmlns:p14="http://schemas.microsoft.com/office/powerpoint/2010/main" val="376911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3">
            <a:extLst>
              <a:ext uri="{28A0092B-C50C-407E-A947-70E740481C1C}">
                <a14:useLocalDpi xmlns:a14="http://schemas.microsoft.com/office/drawing/2010/main" val="0"/>
              </a:ext>
            </a:extLst>
          </a:blip>
          <a:srcRect l="68371" t="170" r="4787" b="-170"/>
          <a:stretch/>
        </p:blipFill>
        <p:spPr>
          <a:xfrm>
            <a:off x="-582" y="1305065"/>
            <a:ext cx="1374478"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137022" y="1591184"/>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2991339"/>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3880991"/>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178238" y="1143176"/>
            <a:ext cx="973343" cy="338554"/>
          </a:xfrm>
          <a:prstGeom prst="rect">
            <a:avLst/>
          </a:prstGeom>
          <a:noFill/>
        </p:spPr>
        <p:txBody>
          <a:bodyPr wrap="none" rtlCol="0">
            <a:spAutoFit/>
          </a:bodyPr>
          <a:lstStyle/>
          <a:p>
            <a:r>
              <a:rPr lang="en-US" sz="1600" dirty="0"/>
              <a:t>2 factors</a:t>
            </a:r>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4">
            <a:extLst>
              <a:ext uri="{28A0092B-C50C-407E-A947-70E740481C1C}">
                <a14:useLocalDpi xmlns:a14="http://schemas.microsoft.com/office/drawing/2010/main" val="0"/>
              </a:ext>
            </a:extLst>
          </a:blip>
          <a:srcRect l="67888" t="252" r="19174" b="-252"/>
          <a:stretch/>
        </p:blipFill>
        <p:spPr>
          <a:xfrm>
            <a:off x="1775903" y="1305065"/>
            <a:ext cx="662497"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5">
            <a:extLst>
              <a:ext uri="{28A0092B-C50C-407E-A947-70E740481C1C}">
                <a14:useLocalDpi xmlns:a14="http://schemas.microsoft.com/office/drawing/2010/main" val="0"/>
              </a:ext>
            </a:extLst>
          </a:blip>
          <a:srcRect l="64374" r="18789"/>
          <a:stretch/>
        </p:blipFill>
        <p:spPr>
          <a:xfrm>
            <a:off x="2947829" y="1303028"/>
            <a:ext cx="862171"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6">
            <a:extLst>
              <a:ext uri="{28A0092B-C50C-407E-A947-70E740481C1C}">
                <a14:useLocalDpi xmlns:a14="http://schemas.microsoft.com/office/drawing/2010/main" val="0"/>
              </a:ext>
            </a:extLst>
          </a:blip>
          <a:srcRect l="63241" t="-199" r="18470" b="199"/>
          <a:stretch/>
        </p:blipFill>
        <p:spPr>
          <a:xfrm>
            <a:off x="4321300" y="1303028"/>
            <a:ext cx="936500"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7">
            <a:extLst>
              <a:ext uri="{28A0092B-C50C-407E-A947-70E740481C1C}">
                <a14:useLocalDpi xmlns:a14="http://schemas.microsoft.com/office/drawing/2010/main" val="0"/>
              </a:ext>
            </a:extLst>
          </a:blip>
          <a:srcRect l="61820" r="19892"/>
          <a:stretch/>
        </p:blipFill>
        <p:spPr>
          <a:xfrm>
            <a:off x="5921500" y="1303028"/>
            <a:ext cx="936500"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8">
            <a:extLst>
              <a:ext uri="{28A0092B-C50C-407E-A947-70E740481C1C}">
                <a14:useLocalDpi xmlns:a14="http://schemas.microsoft.com/office/drawing/2010/main" val="0"/>
              </a:ext>
            </a:extLst>
          </a:blip>
          <a:srcRect l="58036" r="18155"/>
          <a:stretch/>
        </p:blipFill>
        <p:spPr>
          <a:xfrm>
            <a:off x="7696200" y="1303028"/>
            <a:ext cx="1219200"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937163" y="1140915"/>
            <a:ext cx="973343" cy="338554"/>
          </a:xfrm>
          <a:prstGeom prst="rect">
            <a:avLst/>
          </a:prstGeom>
          <a:noFill/>
        </p:spPr>
        <p:txBody>
          <a:bodyPr wrap="none" rtlCol="0">
            <a:spAutoFit/>
          </a:bodyPr>
          <a:lstStyle/>
          <a:p>
            <a:r>
              <a:rPr lang="en-US" sz="1600" dirty="0"/>
              <a:t>7 factors</a:t>
            </a:r>
          </a:p>
        </p:txBody>
      </p:sp>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2578294"/>
            <a:ext cx="8305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10C4C2-F933-4744-9EFC-7633C5510B71}"/>
              </a:ext>
            </a:extLst>
          </p:cNvPr>
          <p:cNvCxnSpPr>
            <a:cxnSpLocks/>
          </p:cNvCxnSpPr>
          <p:nvPr/>
        </p:nvCxnSpPr>
        <p:spPr>
          <a:xfrm>
            <a:off x="381000" y="3638550"/>
            <a:ext cx="8305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EF40FD0-0EC1-4420-9B01-39BDA40CB292}"/>
              </a:ext>
            </a:extLst>
          </p:cNvPr>
          <p:cNvCxnSpPr>
            <a:cxnSpLocks/>
          </p:cNvCxnSpPr>
          <p:nvPr/>
        </p:nvCxnSpPr>
        <p:spPr>
          <a:xfrm>
            <a:off x="381000" y="3714750"/>
            <a:ext cx="8305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1B47D1-3FC8-443A-B641-45934CB6BD7E}"/>
              </a:ext>
            </a:extLst>
          </p:cNvPr>
          <p:cNvCxnSpPr>
            <a:cxnSpLocks/>
          </p:cNvCxnSpPr>
          <p:nvPr/>
        </p:nvCxnSpPr>
        <p:spPr>
          <a:xfrm>
            <a:off x="381000" y="4248150"/>
            <a:ext cx="8305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381000" y="4462790"/>
            <a:ext cx="83058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34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lnSpcReduction="1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lnSpcReduction="1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00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Neither agree nor disagree = 3,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b="1" dirty="0"/>
                  <a:t>Method 2: Change 6-point to pseudo-5-point by multiplying by 5/6 (produces same as z-score)</a:t>
                </a:r>
              </a:p>
              <a:p>
                <a:pPr marL="857250" lvl="1" indent="-457200"/>
                <a:r>
                  <a:rPr lang="en-US" sz="1600" dirty="0"/>
                  <a:t>Method 3: SD+D = -1, N = 0, SA+A = 1 </a:t>
                </a:r>
              </a:p>
              <a:p>
                <a:pPr marL="857250" lvl="1" indent="-457200"/>
                <a:r>
                  <a:rPr lang="en-US" sz="1600" dirty="0"/>
                  <a:t>(all produce identical analysis)</a:t>
                </a:r>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222" t="-1627"/>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endParaRPr lang="en-US" sz="1900" dirty="0"/>
          </a:p>
        </p:txBody>
      </p:sp>
    </p:spTree>
    <p:extLst>
      <p:ext uri="{BB962C8B-B14F-4D97-AF65-F5344CB8AC3E}">
        <p14:creationId xmlns:p14="http://schemas.microsoft.com/office/powerpoint/2010/main" val="278990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a:xfrm>
            <a:off x="451340" y="160764"/>
            <a:ext cx="8229600" cy="857250"/>
          </a:xfrm>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3665200846"/>
              </p:ext>
            </p:extLst>
          </p:nvPr>
        </p:nvGraphicFramePr>
        <p:xfrm>
          <a:off x="76200" y="750384"/>
          <a:ext cx="8979880" cy="4376826"/>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dirty="0">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0.9313</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-0.0597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0.9659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0.5791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 takes more time to complete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0.1325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144818421"/>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0.9357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0.7874</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0.6947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0.6313</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0.7421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-0.3297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0.6273</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0.6162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0.7788</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0.5691</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0.0413</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0.6256</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-0.0002</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0.5469</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F73AF6-F369-4AF7-9087-6F03D8FE265B}"/>
              </a:ext>
            </a:extLst>
          </p:cNvPr>
          <p:cNvPicPr>
            <a:picLocks noChangeAspect="1"/>
          </p:cNvPicPr>
          <p:nvPr/>
        </p:nvPicPr>
        <p:blipFill rotWithShape="1">
          <a:blip r:embed="rId3">
            <a:extLst>
              <a:ext uri="{28A0092B-C50C-407E-A947-70E740481C1C}">
                <a14:useLocalDpi xmlns:a14="http://schemas.microsoft.com/office/drawing/2010/main" val="0"/>
              </a:ext>
            </a:extLst>
          </a:blip>
          <a:srcRect l="54791" r="3021"/>
          <a:stretch/>
        </p:blipFill>
        <p:spPr>
          <a:xfrm>
            <a:off x="5159455" y="1314450"/>
            <a:ext cx="2153841" cy="3829050"/>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pic>
        <p:nvPicPr>
          <p:cNvPr id="5" name="Picture 4">
            <a:extLst>
              <a:ext uri="{FF2B5EF4-FFF2-40B4-BE49-F238E27FC236}">
                <a16:creationId xmlns:a16="http://schemas.microsoft.com/office/drawing/2014/main" id="{B79D70D8-3A98-4E0C-BCC5-D9D443269BF9}"/>
              </a:ext>
            </a:extLst>
          </p:cNvPr>
          <p:cNvPicPr>
            <a:picLocks noChangeAspect="1"/>
          </p:cNvPicPr>
          <p:nvPr/>
        </p:nvPicPr>
        <p:blipFill rotWithShape="1">
          <a:blip r:embed="rId4">
            <a:extLst>
              <a:ext uri="{28A0092B-C50C-407E-A947-70E740481C1C}">
                <a14:useLocalDpi xmlns:a14="http://schemas.microsoft.com/office/drawing/2010/main" val="0"/>
              </a:ext>
            </a:extLst>
          </a:blip>
          <a:srcRect l="55662" r="848"/>
          <a:stretch/>
        </p:blipFill>
        <p:spPr>
          <a:xfrm>
            <a:off x="596939" y="1295400"/>
            <a:ext cx="2220318" cy="3829050"/>
          </a:xfrm>
          <a:prstGeom prst="rect">
            <a:avLst/>
          </a:prstGeom>
        </p:spPr>
      </p:pic>
      <p:pic>
        <p:nvPicPr>
          <p:cNvPr id="8" name="Picture 7">
            <a:extLst>
              <a:ext uri="{FF2B5EF4-FFF2-40B4-BE49-F238E27FC236}">
                <a16:creationId xmlns:a16="http://schemas.microsoft.com/office/drawing/2014/main" id="{263C3A7A-F0CD-4156-81BE-45357FBCB9C0}"/>
              </a:ext>
            </a:extLst>
          </p:cNvPr>
          <p:cNvPicPr>
            <a:picLocks noChangeAspect="1"/>
          </p:cNvPicPr>
          <p:nvPr/>
        </p:nvPicPr>
        <p:blipFill rotWithShape="1">
          <a:blip r:embed="rId5">
            <a:extLst>
              <a:ext uri="{28A0092B-C50C-407E-A947-70E740481C1C}">
                <a14:useLocalDpi xmlns:a14="http://schemas.microsoft.com/office/drawing/2010/main" val="0"/>
              </a:ext>
            </a:extLst>
          </a:blip>
          <a:srcRect l="55657" t="-716" r="2155" b="716"/>
          <a:stretch/>
        </p:blipFill>
        <p:spPr>
          <a:xfrm>
            <a:off x="2895600" y="1314450"/>
            <a:ext cx="2153841" cy="3829050"/>
          </a:xfrm>
          <a:prstGeom prst="rect">
            <a:avLst/>
          </a:prstGeom>
        </p:spPr>
      </p:pic>
      <p:sp>
        <p:nvSpPr>
          <p:cNvPr id="10" name="TextBox 9">
            <a:extLst>
              <a:ext uri="{FF2B5EF4-FFF2-40B4-BE49-F238E27FC236}">
                <a16:creationId xmlns:a16="http://schemas.microsoft.com/office/drawing/2014/main" id="{05826A45-F622-4F82-88D9-64A5A4CF4111}"/>
              </a:ext>
            </a:extLst>
          </p:cNvPr>
          <p:cNvSpPr txBox="1"/>
          <p:nvPr/>
        </p:nvSpPr>
        <p:spPr>
          <a:xfrm>
            <a:off x="3124200" y="1167475"/>
            <a:ext cx="1670650" cy="307777"/>
          </a:xfrm>
          <a:prstGeom prst="rect">
            <a:avLst/>
          </a:prstGeom>
          <a:noFill/>
        </p:spPr>
        <p:txBody>
          <a:bodyPr wrap="none" rtlCol="0">
            <a:spAutoFit/>
          </a:bodyPr>
          <a:lstStyle/>
          <a:p>
            <a:r>
              <a:rPr lang="en-US" sz="1400" dirty="0"/>
              <a:t>Male only (n=483) </a:t>
            </a:r>
          </a:p>
        </p:txBody>
      </p:sp>
      <p:sp>
        <p:nvSpPr>
          <p:cNvPr id="11" name="TextBox 10">
            <a:extLst>
              <a:ext uri="{FF2B5EF4-FFF2-40B4-BE49-F238E27FC236}">
                <a16:creationId xmlns:a16="http://schemas.microsoft.com/office/drawing/2014/main" id="{80E550DB-A148-467A-861E-1A6A1E040EF0}"/>
              </a:ext>
            </a:extLst>
          </p:cNvPr>
          <p:cNvSpPr txBox="1"/>
          <p:nvPr/>
        </p:nvSpPr>
        <p:spPr>
          <a:xfrm>
            <a:off x="612888" y="1161120"/>
            <a:ext cx="2188420" cy="307777"/>
          </a:xfrm>
          <a:prstGeom prst="rect">
            <a:avLst/>
          </a:prstGeom>
          <a:noFill/>
        </p:spPr>
        <p:txBody>
          <a:bodyPr wrap="none" rtlCol="0">
            <a:spAutoFit/>
          </a:bodyPr>
          <a:lstStyle/>
          <a:p>
            <a:r>
              <a:rPr lang="en-US" sz="1400" dirty="0"/>
              <a:t>All respondents (n=1273)</a:t>
            </a:r>
          </a:p>
        </p:txBody>
      </p:sp>
      <p:sp>
        <p:nvSpPr>
          <p:cNvPr id="12" name="TextBox 11">
            <a:extLst>
              <a:ext uri="{FF2B5EF4-FFF2-40B4-BE49-F238E27FC236}">
                <a16:creationId xmlns:a16="http://schemas.microsoft.com/office/drawing/2014/main" id="{9E3B20A3-FE5E-4076-A5E6-A3AE0DE59B82}"/>
              </a:ext>
            </a:extLst>
          </p:cNvPr>
          <p:cNvSpPr txBox="1"/>
          <p:nvPr/>
        </p:nvSpPr>
        <p:spPr>
          <a:xfrm>
            <a:off x="5296856" y="1161120"/>
            <a:ext cx="1879041" cy="307777"/>
          </a:xfrm>
          <a:prstGeom prst="rect">
            <a:avLst/>
          </a:prstGeom>
          <a:noFill/>
        </p:spPr>
        <p:txBody>
          <a:bodyPr wrap="none" rtlCol="0">
            <a:spAutoFit/>
          </a:bodyPr>
          <a:lstStyle/>
          <a:p>
            <a:r>
              <a:rPr lang="en-US" sz="1400" dirty="0"/>
              <a:t>Female only (n=757) </a:t>
            </a:r>
          </a:p>
        </p:txBody>
      </p:sp>
    </p:spTree>
    <p:extLst>
      <p:ext uri="{BB962C8B-B14F-4D97-AF65-F5344CB8AC3E}">
        <p14:creationId xmlns:p14="http://schemas.microsoft.com/office/powerpoint/2010/main" val="27926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Adequacy Tests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Bartlett’s Test of Sphericity</a:t>
            </a:r>
          </a:p>
          <a:p>
            <a:pPr lvl="1"/>
            <a:r>
              <a:rPr lang="en-US" sz="1600" dirty="0"/>
              <a:t>Compares an observed correlation matrix to the identity matrix (checks whether there are correlations)</a:t>
            </a:r>
          </a:p>
          <a:p>
            <a:pPr lvl="1"/>
            <a:r>
              <a:rPr lang="en-US" sz="1600" dirty="0"/>
              <a:t>χ</a:t>
            </a:r>
            <a:r>
              <a:rPr lang="en-US" sz="1600" baseline="30000" dirty="0"/>
              <a:t>2 </a:t>
            </a:r>
            <a:r>
              <a:rPr lang="en-US" sz="1600" dirty="0"/>
              <a:t>: 11502, p-value = 0.0</a:t>
            </a:r>
            <a:endParaRPr lang="en-US" sz="1600" baseline="30000" dirty="0"/>
          </a:p>
          <a:p>
            <a:r>
              <a:rPr lang="en-US" sz="2000" dirty="0" err="1"/>
              <a:t>Kalser</a:t>
            </a:r>
            <a:r>
              <a:rPr lang="en-US" sz="2000" dirty="0"/>
              <a:t>-Meyer-Olkin (KMO) test</a:t>
            </a:r>
          </a:p>
          <a:p>
            <a:pPr lvl="1"/>
            <a:r>
              <a:rPr lang="en-US" sz="1600" dirty="0"/>
              <a:t>Measures the suitability for factor analysis by estimating the proportion of variance among all observed variables</a:t>
            </a:r>
          </a:p>
          <a:p>
            <a:pPr lvl="1"/>
            <a:r>
              <a:rPr lang="en-US" sz="1600" dirty="0"/>
              <a:t>0.906 </a:t>
            </a:r>
          </a:p>
        </p:txBody>
      </p:sp>
    </p:spTree>
    <p:extLst>
      <p:ext uri="{BB962C8B-B14F-4D97-AF65-F5344CB8AC3E}">
        <p14:creationId xmlns:p14="http://schemas.microsoft.com/office/powerpoint/2010/main" val="131391481"/>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6766</TotalTime>
  <Words>2793</Words>
  <Application>Microsoft Office PowerPoint</Application>
  <PresentationFormat>On-screen Show (16:9)</PresentationFormat>
  <Paragraphs>366</Paragraphs>
  <Slides>23</Slides>
  <Notes>23</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Arial</vt:lpstr>
      <vt:lpstr>Arial Black</vt:lpstr>
      <vt:lpstr>Calibri</vt:lpstr>
      <vt:lpstr>Cambria Math</vt:lpstr>
      <vt:lpstr>16-9 Cover</vt:lpstr>
      <vt:lpstr>16-9 Light Background</vt:lpstr>
      <vt:lpstr>16-9 White Backgroud</vt:lpstr>
      <vt:lpstr>Analysis of Survey</vt:lpstr>
      <vt:lpstr>Data Prep</vt:lpstr>
      <vt:lpstr>Negatively Worded Questions</vt:lpstr>
      <vt:lpstr>Statistical Tests</vt:lpstr>
      <vt:lpstr>Confirmatory Factor Analysis</vt:lpstr>
      <vt:lpstr>Confirmatory Factor Analysis</vt:lpstr>
      <vt:lpstr>Confirmatory Factor Analysis</vt:lpstr>
      <vt:lpstr>Correlation Matrix</vt:lpstr>
      <vt:lpstr>Adequacy Tests</vt:lpstr>
      <vt:lpstr>Exploratory Factor Analysis</vt:lpstr>
      <vt:lpstr>Exploratory Factor Analysis</vt:lpstr>
      <vt:lpstr>Factor Analysis (vs number of factors)</vt:lpstr>
      <vt:lpstr>Items</vt:lpstr>
      <vt:lpstr>Factor Analysis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455</cp:revision>
  <cp:lastPrinted>2011-01-24T02:49:42Z</cp:lastPrinted>
  <dcterms:created xsi:type="dcterms:W3CDTF">2011-06-30T15:04:08Z</dcterms:created>
  <dcterms:modified xsi:type="dcterms:W3CDTF">2023-01-04T18:52:48Z</dcterms:modified>
  <cp:category/>
</cp:coreProperties>
</file>