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6"/>
  </p:notesMasterIdLst>
  <p:sldIdLst>
    <p:sldId id="710" r:id="rId4"/>
    <p:sldId id="719" r:id="rId5"/>
    <p:sldId id="715" r:id="rId6"/>
    <p:sldId id="717" r:id="rId7"/>
    <p:sldId id="736" r:id="rId8"/>
    <p:sldId id="737" r:id="rId9"/>
    <p:sldId id="733" r:id="rId10"/>
    <p:sldId id="712" r:id="rId11"/>
    <p:sldId id="716" r:id="rId12"/>
    <p:sldId id="723" r:id="rId13"/>
    <p:sldId id="713" r:id="rId14"/>
    <p:sldId id="718" r:id="rId15"/>
    <p:sldId id="720" r:id="rId16"/>
    <p:sldId id="731" r:id="rId17"/>
    <p:sldId id="732" r:id="rId18"/>
    <p:sldId id="735" r:id="rId19"/>
    <p:sldId id="738" r:id="rId20"/>
    <p:sldId id="740" r:id="rId21"/>
    <p:sldId id="739" r:id="rId22"/>
    <p:sldId id="741" r:id="rId23"/>
    <p:sldId id="743" r:id="rId24"/>
    <p:sldId id="744" r:id="rId25"/>
    <p:sldId id="742" r:id="rId26"/>
    <p:sldId id="724" r:id="rId27"/>
    <p:sldId id="725" r:id="rId28"/>
    <p:sldId id="726" r:id="rId29"/>
    <p:sldId id="727" r:id="rId30"/>
    <p:sldId id="728" r:id="rId31"/>
    <p:sldId id="729" r:id="rId32"/>
    <p:sldId id="714" r:id="rId33"/>
    <p:sldId id="721" r:id="rId34"/>
    <p:sldId id="722" r:id="rId35"/>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15"/>
            <p14:sldId id="717"/>
            <p14:sldId id="736"/>
            <p14:sldId id="737"/>
            <p14:sldId id="733"/>
            <p14:sldId id="712"/>
            <p14:sldId id="716"/>
            <p14:sldId id="723"/>
            <p14:sldId id="713"/>
            <p14:sldId id="718"/>
            <p14:sldId id="720"/>
            <p14:sldId id="731"/>
            <p14:sldId id="732"/>
            <p14:sldId id="735"/>
            <p14:sldId id="738"/>
            <p14:sldId id="740"/>
            <p14:sldId id="739"/>
            <p14:sldId id="741"/>
            <p14:sldId id="743"/>
            <p14:sldId id="744"/>
            <p14:sldId id="742"/>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03" d="100"/>
          <a:sy n="103" d="100"/>
        </p:scale>
        <p:origin x="869"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2/27/2023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23401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376910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6622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1853964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29</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31</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32</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4408" r="18750"/>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426" t="471" r="19764" b="-471"/>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205" t="-261" r="3953" b="261"/>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5" t="-192" r="19647" b="192"/>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322" t="-199" r="18840" b="199"/>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1858" r="1985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597" t="199" r="20115" b="-199"/>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7864" t="441" r="18326" b="-441"/>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cxnSp>
        <p:nvCxnSpPr>
          <p:cNvPr id="9" name="Straight Connector 8">
            <a:extLst>
              <a:ext uri="{FF2B5EF4-FFF2-40B4-BE49-F238E27FC236}">
                <a16:creationId xmlns:a16="http://schemas.microsoft.com/office/drawing/2014/main" id="{2ECEA867-6F4F-DC3C-24D3-13F14C64187E}"/>
              </a:ext>
            </a:extLst>
          </p:cNvPr>
          <p:cNvCxnSpPr>
            <a:cxnSpLocks/>
          </p:cNvCxnSpPr>
          <p:nvPr/>
        </p:nvCxnSpPr>
        <p:spPr>
          <a:xfrm>
            <a:off x="381000" y="26550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2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11: I prefer when the leadership role rotates between students.</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2E141-715B-73A0-7114-5056113E2EA3}"/>
              </a:ext>
            </a:extLst>
          </p:cNvPr>
          <p:cNvPicPr>
            <a:picLocks noChangeAspect="1"/>
          </p:cNvPicPr>
          <p:nvPr/>
        </p:nvPicPr>
        <p:blipFill rotWithShape="1">
          <a:blip r:embed="rId3">
            <a:extLst>
              <a:ext uri="{28A0092B-C50C-407E-A947-70E740481C1C}">
                <a14:useLocalDpi xmlns:a14="http://schemas.microsoft.com/office/drawing/2010/main" val="0"/>
              </a:ext>
            </a:extLst>
          </a:blip>
          <a:srcRect l="61285" r="20427"/>
          <a:stretch/>
        </p:blipFill>
        <p:spPr>
          <a:xfrm>
            <a:off x="1103571" y="1302380"/>
            <a:ext cx="9365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5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2487" r="19225"/>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59" r="20051"/>
          <a:stretch/>
        </p:blipFill>
        <p:spPr>
          <a:xfrm>
            <a:off x="2134761"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5</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487818" y="1183789"/>
            <a:ext cx="298480" cy="338554"/>
          </a:xfrm>
          <a:prstGeom prst="rect">
            <a:avLst/>
          </a:prstGeom>
          <a:noFill/>
        </p:spPr>
        <p:txBody>
          <a:bodyPr wrap="none" rtlCol="0">
            <a:spAutoFit/>
          </a:bodyPr>
          <a:lstStyle/>
          <a:p>
            <a:r>
              <a:rPr lang="en-US" sz="1600" dirty="0"/>
              <a:t>6</a:t>
            </a:r>
          </a:p>
        </p:txBody>
      </p:sp>
      <p:sp>
        <p:nvSpPr>
          <p:cNvPr id="3" name="TextBox 2">
            <a:extLst>
              <a:ext uri="{FF2B5EF4-FFF2-40B4-BE49-F238E27FC236}">
                <a16:creationId xmlns:a16="http://schemas.microsoft.com/office/drawing/2014/main" id="{7097511F-2B66-4EE8-CA25-483CF9A778DB}"/>
              </a:ext>
            </a:extLst>
          </p:cNvPr>
          <p:cNvSpPr txBox="1"/>
          <p:nvPr/>
        </p:nvSpPr>
        <p:spPr>
          <a:xfrm>
            <a:off x="2562323" y="1178210"/>
            <a:ext cx="641522" cy="338554"/>
          </a:xfrm>
          <a:prstGeom prst="rect">
            <a:avLst/>
          </a:prstGeom>
          <a:noFill/>
        </p:spPr>
        <p:txBody>
          <a:bodyPr wrap="none" rtlCol="0">
            <a:spAutoFit/>
          </a:bodyPr>
          <a:lstStyle/>
          <a:p>
            <a:r>
              <a:rPr lang="en-US" sz="1600" dirty="0"/>
              <a:t>“7”…</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38488"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514350" indent="-457200">
              <a:buFont typeface="+mj-lt"/>
              <a:buAutoNum type="arabicPeriod"/>
            </a:pPr>
            <a:r>
              <a:rPr lang="en-US" sz="2000" dirty="0"/>
              <a:t>Factor 1 (theme?)</a:t>
            </a:r>
          </a:p>
          <a:p>
            <a:pPr lvl="1"/>
            <a:r>
              <a:rPr lang="en-US" sz="1100" dirty="0"/>
              <a:t>'When I work in a group, I am able to share my ideas.', 'The material is easier to understand when I work with other students.', 'I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Frustrations</a:t>
            </a:r>
          </a:p>
          <a:p>
            <a:pPr lvl="1"/>
            <a:r>
              <a:rPr lang="en-US" sz="1100" dirty="0"/>
              <a:t>'When I work in a group, I end up doing most of the work.', 'The work takes more time to complete when I work with other students.', 'I do not think a group grade is fair.', 'I feel working in groups is a waste of time.', 'I become frustrated when my group members do not understand the material.’</a:t>
            </a:r>
            <a:endParaRPr lang="en-US" sz="1600" dirty="0"/>
          </a:p>
          <a:p>
            <a:pPr marL="514350" indent="-457200">
              <a:buFont typeface="+mj-lt"/>
              <a:buAutoNum type="arabicPeriod"/>
            </a:pPr>
            <a:r>
              <a:rPr lang="en-US" sz="2000" dirty="0"/>
              <a:t>Individual Belonging</a:t>
            </a:r>
          </a:p>
          <a:p>
            <a:pPr lvl="1"/>
            <a:r>
              <a:rPr lang="en-US" sz="1100" dirty="0"/>
              <a:t>'My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Quality of process</a:t>
            </a:r>
          </a:p>
          <a:p>
            <a:pPr lvl="1"/>
            <a:r>
              <a:rPr lang="en-US" sz="1100" dirty="0"/>
              <a:t>'The workload is usually less when I work with other students.', 'When I work with other students the work is divided equally.'</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continuous</a:t>
            </a:r>
          </a:p>
          <a:p>
            <a:pPr marL="800100" lvl="1"/>
            <a:r>
              <a:rPr lang="en-US" sz="1200" dirty="0"/>
              <a:t>Suggestion to first analyze using a “mixed representation” category. Then depending on the results, it may be better included in one of the other categories</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(Male, Female, Other)</a:t>
            </a:r>
          </a:p>
          <a:p>
            <a:pPr marL="800100" lvl="1">
              <a:buFont typeface="+mj-lt"/>
              <a:buAutoNum type="arabicPeriod"/>
            </a:pPr>
            <a:r>
              <a:rPr lang="en-US" sz="1200" dirty="0"/>
              <a:t>Race and Ethnicity -&gt; (Underrepresented, well represented, mix)</a:t>
            </a:r>
          </a:p>
          <a:p>
            <a:pPr marL="800100" lvl="1">
              <a:buFont typeface="+mj-lt"/>
              <a:buAutoNum type="arabicPeriod"/>
            </a:pPr>
            <a:r>
              <a:rPr lang="en-US" sz="1200" dirty="0"/>
              <a:t>Education -&gt; (1</a:t>
            </a:r>
            <a:r>
              <a:rPr lang="en-US" sz="1200" baseline="30000" dirty="0"/>
              <a:t>st</a:t>
            </a:r>
            <a:r>
              <a:rPr lang="en-US" sz="1200" dirty="0"/>
              <a:t> Gen, Not 1</a:t>
            </a:r>
            <a:r>
              <a:rPr lang="en-US" sz="1200" baseline="30000" dirty="0"/>
              <a:t>st</a:t>
            </a:r>
            <a:r>
              <a:rPr lang="en-US" sz="1200" dirty="0"/>
              <a:t> Gen)</a:t>
            </a:r>
          </a:p>
          <a:p>
            <a:pPr marL="800100" lvl="1">
              <a:buFont typeface="+mj-lt"/>
              <a:buAutoNum type="arabicPeriod"/>
            </a:pPr>
            <a:r>
              <a:rPr lang="en-US" sz="1200" dirty="0"/>
              <a:t>Based on the “average UT Austin student?” (Control, Female, Well represented, Not 1</a:t>
            </a:r>
            <a:r>
              <a:rPr lang="en-US" sz="1200" baseline="30000" dirty="0"/>
              <a:t>st</a:t>
            </a:r>
            <a:r>
              <a:rPr lang="en-US" sz="1200" dirty="0"/>
              <a:t> Gen)</a:t>
            </a:r>
          </a:p>
          <a:p>
            <a:pPr marL="800100" lvl="1"/>
            <a:r>
              <a:rPr lang="en-US" sz="1200" dirty="0"/>
              <a:t>Suggestion to refine our hypothesis and base our control from that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pPr marL="285750" indent="-228600">
              <a:buFont typeface="+mj-lt"/>
              <a:buAutoNum type="arabicPeriod"/>
            </a:pPr>
            <a:r>
              <a:rPr lang="en-US" sz="2000" dirty="0"/>
              <a:t>Create a “factor score” for each student response</a:t>
            </a:r>
          </a:p>
          <a:p>
            <a:pPr lvl="1"/>
            <a:r>
              <a:rPr lang="en-US" sz="1600" dirty="0"/>
              <a:t>Dot each student’s responses by the item loading for each factor (include only significant loadings) and normalize by factor item loadings</a:t>
            </a:r>
          </a:p>
          <a:p>
            <a:pPr marL="285750" indent="-228600">
              <a:buFont typeface="+mj-lt"/>
              <a:buAutoNum type="arabicPeriod"/>
            </a:pPr>
            <a:r>
              <a:rPr lang="en-US" sz="2000" dirty="0"/>
              <a:t>Condense demographics</a:t>
            </a:r>
          </a:p>
          <a:p>
            <a:pPr lvl="1"/>
            <a:r>
              <a:rPr lang="en-US" sz="1600" dirty="0"/>
              <a:t>Gender: Female, Male, Other</a:t>
            </a:r>
          </a:p>
          <a:p>
            <a:pPr lvl="1"/>
            <a:r>
              <a:rPr lang="en-US" sz="1600" dirty="0"/>
              <a:t>Race and Ethnicity: Well represented (white, Asian), Underrepresented, Mixed race and ethnicity</a:t>
            </a:r>
          </a:p>
          <a:p>
            <a:pPr lvl="1"/>
            <a:r>
              <a:rPr lang="en-US" sz="1600" dirty="0"/>
              <a:t>Education: 1</a:t>
            </a:r>
            <a:r>
              <a:rPr lang="en-US" sz="1600" baseline="30000" dirty="0"/>
              <a:t>st</a:t>
            </a:r>
            <a:r>
              <a:rPr lang="en-US" sz="1600" dirty="0"/>
              <a:t> gen, Not 1</a:t>
            </a:r>
            <a:r>
              <a:rPr lang="en-US" sz="1600" baseline="30000" dirty="0"/>
              <a:t>st</a:t>
            </a:r>
            <a:r>
              <a:rPr lang="en-US" sz="1600" dirty="0"/>
              <a:t> gen</a:t>
            </a:r>
          </a:p>
          <a:p>
            <a:pPr marL="285750" indent="-228600">
              <a:buFont typeface="+mj-lt"/>
              <a:buAutoNum type="arabicPeriod"/>
            </a:pPr>
            <a:r>
              <a:rPr lang="en-US" sz="2000" dirty="0"/>
              <a:t>Produce Box and Whisker plots for each factor based on each demographic</a:t>
            </a:r>
          </a:p>
          <a:p>
            <a:pPr lvl="1"/>
            <a:r>
              <a:rPr lang="en-US" sz="1600" dirty="0"/>
              <a:t>Factor_ratings….png</a:t>
            </a:r>
          </a:p>
          <a:p>
            <a:pPr marL="285750" indent="-228600">
              <a:buFont typeface="+mj-lt"/>
              <a:buAutoNum type="arabicPeriod"/>
            </a:pPr>
            <a:r>
              <a:rPr lang="en-US" sz="2000" dirty="0"/>
              <a:t>Turn demographic categories into N-1 binary “dummy” variables</a:t>
            </a:r>
            <a:endParaRPr lang="en-US" sz="1600" dirty="0"/>
          </a:p>
          <a:p>
            <a:pPr marL="285750" indent="-228600">
              <a:buFont typeface="+mj-lt"/>
              <a:buAutoNum type="arabicPeriod"/>
            </a:pPr>
            <a:r>
              <a:rPr lang="en-US" sz="2000" dirty="0"/>
              <a:t>Run regression model for each factor as function of each demographic variable</a:t>
            </a:r>
          </a:p>
        </p:txBody>
      </p:sp>
    </p:spTree>
    <p:extLst>
      <p:ext uri="{BB962C8B-B14F-4D97-AF65-F5344CB8AC3E}">
        <p14:creationId xmlns:p14="http://schemas.microsoft.com/office/powerpoint/2010/main" val="317507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5" name="Content Placeholder 4" descr="Chart, box and whisker chart&#10;&#10;Description automatically generated">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200" y="1581150"/>
            <a:ext cx="4419600" cy="3314700"/>
          </a:xfrm>
        </p:spPr>
      </p:pic>
      <p:pic>
        <p:nvPicPr>
          <p:cNvPr id="12" name="Picture 11" descr="Chart, box and whisker chart&#10;&#10;Description automatically generated">
            <a:extLst>
              <a:ext uri="{FF2B5EF4-FFF2-40B4-BE49-F238E27FC236}">
                <a16:creationId xmlns:a16="http://schemas.microsoft.com/office/drawing/2014/main" id="{7D61633F-2CB9-A8A5-674A-3A0E7F3BC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190" y="1581150"/>
            <a:ext cx="4419600" cy="3314700"/>
          </a:xfrm>
          <a:prstGeom prst="rect">
            <a:avLst/>
          </a:prstGeom>
        </p:spPr>
      </p:pic>
    </p:spTree>
    <p:extLst>
      <p:ext uri="{BB962C8B-B14F-4D97-AF65-F5344CB8AC3E}">
        <p14:creationId xmlns:p14="http://schemas.microsoft.com/office/powerpoint/2010/main" val="347446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8" name="Content Placeholder 7" descr="Chart, box and whisker chart&#10;&#10;Description automatically generated">
            <a:extLst>
              <a:ext uri="{FF2B5EF4-FFF2-40B4-BE49-F238E27FC236}">
                <a16:creationId xmlns:a16="http://schemas.microsoft.com/office/drawing/2014/main" id="{2B292525-2F4D-AC48-FB76-E9DC0825E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9477" y="1901372"/>
            <a:ext cx="3021285" cy="2265964"/>
          </a:xfrm>
        </p:spPr>
      </p:pic>
      <p:pic>
        <p:nvPicPr>
          <p:cNvPr id="10" name="Picture 9" descr="Chart, box and whisker chart&#10;&#10;Description automatically generated">
            <a:extLst>
              <a:ext uri="{FF2B5EF4-FFF2-40B4-BE49-F238E27FC236}">
                <a16:creationId xmlns:a16="http://schemas.microsoft.com/office/drawing/2014/main" id="{27899A84-0B9C-A431-47B0-2E4C7A7E5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173" y="1897044"/>
            <a:ext cx="3021285" cy="2265964"/>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1CD379E4-BF27-9C05-A4B2-1C1498730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8" y="1897044"/>
            <a:ext cx="3021286" cy="2265965"/>
          </a:xfrm>
          <a:prstGeom prst="rect">
            <a:avLst/>
          </a:prstGeom>
        </p:spPr>
      </p:pic>
    </p:spTree>
    <p:extLst>
      <p:ext uri="{BB962C8B-B14F-4D97-AF65-F5344CB8AC3E}">
        <p14:creationId xmlns:p14="http://schemas.microsoft.com/office/powerpoint/2010/main" val="379332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Factor 1 (Theme?)</a:t>
            </a:r>
          </a:p>
        </p:txBody>
      </p:sp>
    </p:spTree>
    <p:extLst>
      <p:ext uri="{BB962C8B-B14F-4D97-AF65-F5344CB8AC3E}">
        <p14:creationId xmlns:p14="http://schemas.microsoft.com/office/powerpoint/2010/main" val="381356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Our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multiplying by 5/6 (produces same as z-score)</a:t>
                </a:r>
              </a:p>
              <a:p>
                <a:pPr marL="857250" lvl="1" indent="-457200"/>
                <a:r>
                  <a:rPr lang="en-US" sz="1600" b="1" dirty="0"/>
                  <a:t>Method 3: SD= -1, …, N = 0, …, SA= 1 </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7797</TotalTime>
  <Words>4262</Words>
  <Application>Microsoft Office PowerPoint</Application>
  <PresentationFormat>On-screen Show (16:9)</PresentationFormat>
  <Paragraphs>472</Paragraphs>
  <Slides>32</Slides>
  <Notes>30</Notes>
  <HiddenSlides>15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Confirmatory Factor Analysis</vt:lpstr>
      <vt:lpstr>Confirmatory Factor Analysis</vt:lpstr>
      <vt:lpstr>Confirmatory Factor Analysis</vt:lpstr>
      <vt:lpstr>Our survey</vt:lpstr>
      <vt:lpstr>Items</vt:lpstr>
      <vt:lpstr>Data Prep</vt:lpstr>
      <vt:lpstr>Negatively Worded Questions</vt:lpstr>
      <vt:lpstr>Statistical Tests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Exploratory Factor Analysis</vt:lpstr>
      <vt:lpstr>Linear Regression</vt:lpstr>
      <vt:lpstr>Factor Ratings</vt:lpstr>
      <vt:lpstr>Factor Ratings</vt:lpstr>
      <vt:lpstr>Linear Regression – Factor 1 (Theme?)</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470</cp:revision>
  <cp:lastPrinted>2011-01-24T02:49:42Z</cp:lastPrinted>
  <dcterms:created xsi:type="dcterms:W3CDTF">2011-06-30T15:04:08Z</dcterms:created>
  <dcterms:modified xsi:type="dcterms:W3CDTF">2023-02-27T19:12:11Z</dcterms:modified>
  <cp:category/>
</cp:coreProperties>
</file>