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27"/>
  </p:notesMasterIdLst>
  <p:sldIdLst>
    <p:sldId id="710" r:id="rId4"/>
    <p:sldId id="712" r:id="rId5"/>
    <p:sldId id="716" r:id="rId6"/>
    <p:sldId id="723" r:id="rId7"/>
    <p:sldId id="724" r:id="rId8"/>
    <p:sldId id="725" r:id="rId9"/>
    <p:sldId id="726" r:id="rId10"/>
    <p:sldId id="727" r:id="rId11"/>
    <p:sldId id="728" r:id="rId12"/>
    <p:sldId id="715" r:id="rId13"/>
    <p:sldId id="717" r:id="rId14"/>
    <p:sldId id="713" r:id="rId15"/>
    <p:sldId id="719" r:id="rId16"/>
    <p:sldId id="718" r:id="rId17"/>
    <p:sldId id="720" r:id="rId18"/>
    <p:sldId id="714" r:id="rId19"/>
    <p:sldId id="721" r:id="rId20"/>
    <p:sldId id="722" r:id="rId21"/>
    <p:sldId id="729" r:id="rId22"/>
    <p:sldId id="730" r:id="rId23"/>
    <p:sldId id="731" r:id="rId24"/>
    <p:sldId id="733" r:id="rId25"/>
    <p:sldId id="732" r:id="rId26"/>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0"/>
            <p14:sldId id="712"/>
            <p14:sldId id="716"/>
            <p14:sldId id="723"/>
            <p14:sldId id="724"/>
            <p14:sldId id="725"/>
            <p14:sldId id="726"/>
            <p14:sldId id="727"/>
            <p14:sldId id="728"/>
            <p14:sldId id="715"/>
            <p14:sldId id="717"/>
            <p14:sldId id="713"/>
            <p14:sldId id="719"/>
            <p14:sldId id="718"/>
            <p14:sldId id="720"/>
            <p14:sldId id="714"/>
            <p14:sldId id="721"/>
            <p14:sldId id="722"/>
            <p14:sldId id="729"/>
            <p14:sldId id="730"/>
            <p14:sldId id="731"/>
            <p14:sldId id="733"/>
            <p14:sldId id="73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0" autoAdjust="0"/>
    <p:restoredTop sz="90955" autoAdjust="0"/>
  </p:normalViewPr>
  <p:slideViewPr>
    <p:cSldViewPr>
      <p:cViewPr varScale="1">
        <p:scale>
          <a:sx n="137" d="100"/>
          <a:sy n="137" d="100"/>
        </p:scale>
        <p:origin x="858"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10/25/2022</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a:t>
            </a:fld>
            <a:endParaRPr lang="en-US" dirty="0"/>
          </a:p>
        </p:txBody>
      </p:sp>
    </p:spTree>
    <p:extLst>
      <p:ext uri="{BB962C8B-B14F-4D97-AF65-F5344CB8AC3E}">
        <p14:creationId xmlns:p14="http://schemas.microsoft.com/office/powerpoint/2010/main" val="237160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a:p>
        </p:txBody>
      </p:sp>
    </p:spTree>
    <p:extLst>
      <p:ext uri="{BB962C8B-B14F-4D97-AF65-F5344CB8AC3E}">
        <p14:creationId xmlns:p14="http://schemas.microsoft.com/office/powerpoint/2010/main" val="1425478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1256663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a:p>
        </p:txBody>
      </p:sp>
    </p:spTree>
    <p:extLst>
      <p:ext uri="{BB962C8B-B14F-4D97-AF65-F5344CB8AC3E}">
        <p14:creationId xmlns:p14="http://schemas.microsoft.com/office/powerpoint/2010/main" val="3774156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13</a:t>
            </a:fld>
            <a:endParaRPr lang="en-US"/>
          </a:p>
        </p:txBody>
      </p:sp>
    </p:spTree>
    <p:extLst>
      <p:ext uri="{BB962C8B-B14F-4D97-AF65-F5344CB8AC3E}">
        <p14:creationId xmlns:p14="http://schemas.microsoft.com/office/powerpoint/2010/main" val="4168174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a:p>
        </p:txBody>
      </p:sp>
    </p:spTree>
    <p:extLst>
      <p:ext uri="{BB962C8B-B14F-4D97-AF65-F5344CB8AC3E}">
        <p14:creationId xmlns:p14="http://schemas.microsoft.com/office/powerpoint/2010/main" val="4034527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a:p>
        </p:txBody>
      </p:sp>
    </p:spTree>
    <p:extLst>
      <p:ext uri="{BB962C8B-B14F-4D97-AF65-F5344CB8AC3E}">
        <p14:creationId xmlns:p14="http://schemas.microsoft.com/office/powerpoint/2010/main" val="2695506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16</a:t>
            </a:fld>
            <a:endParaRPr lang="en-US"/>
          </a:p>
        </p:txBody>
      </p:sp>
    </p:spTree>
    <p:extLst>
      <p:ext uri="{BB962C8B-B14F-4D97-AF65-F5344CB8AC3E}">
        <p14:creationId xmlns:p14="http://schemas.microsoft.com/office/powerpoint/2010/main" val="280127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17</a:t>
            </a:fld>
            <a:endParaRPr lang="en-US"/>
          </a:p>
        </p:txBody>
      </p:sp>
    </p:spTree>
    <p:extLst>
      <p:ext uri="{BB962C8B-B14F-4D97-AF65-F5344CB8AC3E}">
        <p14:creationId xmlns:p14="http://schemas.microsoft.com/office/powerpoint/2010/main" val="443561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18</a:t>
            </a:fld>
            <a:endParaRPr lang="en-US"/>
          </a:p>
        </p:txBody>
      </p:sp>
    </p:spTree>
    <p:extLst>
      <p:ext uri="{BB962C8B-B14F-4D97-AF65-F5344CB8AC3E}">
        <p14:creationId xmlns:p14="http://schemas.microsoft.com/office/powerpoint/2010/main" val="265813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19</a:t>
            </a:fld>
            <a:endParaRPr lang="en-US"/>
          </a:p>
        </p:txBody>
      </p:sp>
    </p:spTree>
    <p:extLst>
      <p:ext uri="{BB962C8B-B14F-4D97-AF65-F5344CB8AC3E}">
        <p14:creationId xmlns:p14="http://schemas.microsoft.com/office/powerpoint/2010/main" val="3107111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a:t>
            </a:fld>
            <a:endParaRPr lang="en-US" dirty="0"/>
          </a:p>
        </p:txBody>
      </p:sp>
    </p:spTree>
    <p:extLst>
      <p:ext uri="{BB962C8B-B14F-4D97-AF65-F5344CB8AC3E}">
        <p14:creationId xmlns:p14="http://schemas.microsoft.com/office/powerpoint/2010/main" val="368871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21</a:t>
            </a:fld>
            <a:endParaRPr lang="en-US" dirty="0"/>
          </a:p>
        </p:txBody>
      </p:sp>
    </p:spTree>
    <p:extLst>
      <p:ext uri="{BB962C8B-B14F-4D97-AF65-F5344CB8AC3E}">
        <p14:creationId xmlns:p14="http://schemas.microsoft.com/office/powerpoint/2010/main" val="3653520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22</a:t>
            </a:fld>
            <a:endParaRPr lang="en-US" dirty="0"/>
          </a:p>
        </p:txBody>
      </p:sp>
    </p:spTree>
    <p:extLst>
      <p:ext uri="{BB962C8B-B14F-4D97-AF65-F5344CB8AC3E}">
        <p14:creationId xmlns:p14="http://schemas.microsoft.com/office/powerpoint/2010/main" val="61301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23</a:t>
            </a:fld>
            <a:endParaRPr lang="en-US" dirty="0"/>
          </a:p>
        </p:txBody>
      </p:sp>
    </p:spTree>
    <p:extLst>
      <p:ext uri="{BB962C8B-B14F-4D97-AF65-F5344CB8AC3E}">
        <p14:creationId xmlns:p14="http://schemas.microsoft.com/office/powerpoint/2010/main" val="3907082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a:t>
            </a:fld>
            <a:endParaRPr lang="en-US" dirty="0"/>
          </a:p>
        </p:txBody>
      </p:sp>
    </p:spTree>
    <p:extLst>
      <p:ext uri="{BB962C8B-B14F-4D97-AF65-F5344CB8AC3E}">
        <p14:creationId xmlns:p14="http://schemas.microsoft.com/office/powerpoint/2010/main" val="272300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dirty="0"/>
          </a:p>
        </p:txBody>
      </p:sp>
    </p:spTree>
    <p:extLst>
      <p:ext uri="{BB962C8B-B14F-4D97-AF65-F5344CB8AC3E}">
        <p14:creationId xmlns:p14="http://schemas.microsoft.com/office/powerpoint/2010/main" val="23455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5</a:t>
            </a:fld>
            <a:endParaRPr lang="en-US" dirty="0"/>
          </a:p>
        </p:txBody>
      </p:sp>
    </p:spTree>
    <p:extLst>
      <p:ext uri="{BB962C8B-B14F-4D97-AF65-F5344CB8AC3E}">
        <p14:creationId xmlns:p14="http://schemas.microsoft.com/office/powerpoint/2010/main" val="1012850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6</a:t>
            </a:fld>
            <a:endParaRPr lang="en-US" dirty="0"/>
          </a:p>
        </p:txBody>
      </p:sp>
    </p:spTree>
    <p:extLst>
      <p:ext uri="{BB962C8B-B14F-4D97-AF65-F5344CB8AC3E}">
        <p14:creationId xmlns:p14="http://schemas.microsoft.com/office/powerpoint/2010/main" val="1962369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7</a:t>
            </a:fld>
            <a:endParaRPr lang="en-US" dirty="0"/>
          </a:p>
        </p:txBody>
      </p:sp>
    </p:spTree>
    <p:extLst>
      <p:ext uri="{BB962C8B-B14F-4D97-AF65-F5344CB8AC3E}">
        <p14:creationId xmlns:p14="http://schemas.microsoft.com/office/powerpoint/2010/main" val="3028267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8</a:t>
            </a:fld>
            <a:endParaRPr lang="en-US" dirty="0"/>
          </a:p>
        </p:txBody>
      </p:sp>
    </p:spTree>
    <p:extLst>
      <p:ext uri="{BB962C8B-B14F-4D97-AF65-F5344CB8AC3E}">
        <p14:creationId xmlns:p14="http://schemas.microsoft.com/office/powerpoint/2010/main" val="1815247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dirty="0"/>
          </a:p>
        </p:txBody>
      </p:sp>
    </p:spTree>
    <p:extLst>
      <p:ext uri="{BB962C8B-B14F-4D97-AF65-F5344CB8AC3E}">
        <p14:creationId xmlns:p14="http://schemas.microsoft.com/office/powerpoint/2010/main" val="212444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641510"/>
            <a:ext cx="5111750" cy="43305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3704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7250"/>
          </a:xfrm>
        </p:spPr>
        <p:txBody>
          <a:bodyPr>
            <a:norm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314450"/>
            <a:ext cx="8229600" cy="337185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32992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A8F2A-57FA-41FF-A022-D198BA9E94E7}"/>
              </a:ext>
            </a:extLst>
          </p:cNvPr>
          <p:cNvSpPr>
            <a:spLocks noGrp="1"/>
          </p:cNvSpPr>
          <p:nvPr>
            <p:ph type="ctrTitle"/>
          </p:nvPr>
        </p:nvSpPr>
        <p:spPr>
          <a:xfrm>
            <a:off x="685800" y="1597819"/>
            <a:ext cx="7391400" cy="1102519"/>
          </a:xfrm>
        </p:spPr>
        <p:txBody>
          <a:bodyPr>
            <a:normAutofit/>
          </a:bodyPr>
          <a:lstStyle/>
          <a:p>
            <a:r>
              <a:rPr lang="en-US" dirty="0">
                <a:latin typeface="+mj-lt"/>
              </a:rPr>
              <a:t>Analysis of Survey</a:t>
            </a:r>
          </a:p>
        </p:txBody>
      </p:sp>
      <p:sp>
        <p:nvSpPr>
          <p:cNvPr id="3" name="Subtitle 2">
            <a:extLst>
              <a:ext uri="{FF2B5EF4-FFF2-40B4-BE49-F238E27FC236}">
                <a16:creationId xmlns:a16="http://schemas.microsoft.com/office/drawing/2014/main" id="{DACADB39-D2AB-4411-9877-F16383363D9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854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62500" lnSpcReduction="20000"/>
          </a:bodyPr>
          <a:lstStyle/>
          <a:p>
            <a:r>
              <a:rPr lang="en-US" sz="2300" dirty="0"/>
              <a:t>Define the factors (taken from Kouros and </a:t>
            </a:r>
            <a:r>
              <a:rPr lang="en-US" sz="2300" dirty="0" err="1"/>
              <a:t>Abrami</a:t>
            </a:r>
            <a:r>
              <a:rPr lang="en-US" sz="2300" dirty="0"/>
              <a:t>, and cross-reference with the asked questions)</a:t>
            </a:r>
          </a:p>
          <a:p>
            <a:pPr lvl="1"/>
            <a:r>
              <a:rPr lang="en-US" sz="1600" dirty="0"/>
              <a:t>Quality of product and process</a:t>
            </a:r>
          </a:p>
          <a:p>
            <a:pPr lvl="2"/>
            <a:r>
              <a:rPr lang="en-US" sz="1200" dirty="0"/>
              <a:t>['When I work in a group I do higher quality work.', 'The material is easier to understand when I work with other students.', 'My group members help explain things that I do not understand.’, 'I feel working in groups is a waste of time.', 'The work takes more time to complete when I work with other students.', 'The workload is usually less when I work with other students.']</a:t>
            </a:r>
          </a:p>
          <a:p>
            <a:pPr lvl="1"/>
            <a:r>
              <a:rPr lang="en-US" sz="1600" dirty="0"/>
              <a:t>Peer support</a:t>
            </a:r>
          </a:p>
          <a:p>
            <a:pPr lvl="2"/>
            <a:r>
              <a:rPr lang="en-US" sz="1200" dirty="0"/>
              <a:t>['My group members respect my opinions.', 'My group members make me feel that I am not as smart as they are.', 'My group members do not care about my feelings.’, 'I feel I am part of what is going on in the group.', 'When I work in a group, I am able to share my ideas.’]</a:t>
            </a:r>
          </a:p>
          <a:p>
            <a:pPr lvl="1"/>
            <a:r>
              <a:rPr lang="en-US" sz="1600" dirty="0"/>
              <a:t>Student interdependence</a:t>
            </a:r>
          </a:p>
          <a:p>
            <a:pPr lvl="2"/>
            <a:r>
              <a:rPr lang="en-US" sz="1200" dirty="0"/>
              <a:t>['Everyone’s ideas are needed if we are going to be successful.', 'We cannot complete the assignment unless everyone contributes.', 'I let the other students do most of the work.’, 'I also learn when I teach the material to my group members.', 'I learn to work with students who are different from me.’]</a:t>
            </a:r>
          </a:p>
          <a:p>
            <a:pPr lvl="1"/>
            <a:r>
              <a:rPr lang="en-US" sz="1600" dirty="0"/>
              <a:t>Frustration with group members</a:t>
            </a:r>
          </a:p>
          <a:p>
            <a:pPr lvl="2"/>
            <a:r>
              <a:rPr lang="en-US" sz="1200" dirty="0"/>
              <a:t>['I become frustrated when my group members do not understand the material.', 'I have to work with students who are not as smart as I am.’]</a:t>
            </a:r>
          </a:p>
          <a:p>
            <a:pPr lvl="1"/>
            <a:r>
              <a:rPr lang="en-US" sz="1600" dirty="0"/>
              <a:t>Total 19 questions </a:t>
            </a:r>
          </a:p>
          <a:p>
            <a:r>
              <a:rPr lang="en-US" sz="2200" dirty="0"/>
              <a:t>Pass the data through the factors:</a:t>
            </a:r>
          </a:p>
          <a:p>
            <a:pPr lvl="1"/>
            <a:r>
              <a:rPr lang="en-US" sz="1600" dirty="0"/>
              <a:t>SAGE_CFA.csv, .</a:t>
            </a:r>
            <a:r>
              <a:rPr lang="en-US" sz="1600" dirty="0" err="1"/>
              <a:t>png</a:t>
            </a:r>
            <a:endParaRPr lang="en-US" sz="1600" dirty="0"/>
          </a:p>
          <a:p>
            <a:pPr lvl="1"/>
            <a:endParaRPr lang="en-US" sz="1600" dirty="0"/>
          </a:p>
          <a:p>
            <a:r>
              <a:rPr lang="en-US" sz="2200" b="0" i="0" u="none" strike="noStrike" baseline="0" dirty="0"/>
              <a:t>“The four factors extracted with principal components analysis (with varimax rotation) accounted for 46.10% of the total variance in the data (eigenvalues ranged from 13.90 to 2.04). Items that failed to load .40 or higher were deleted, as well as, items that loaded on more than one factor. Ultimately, 11 items were eliminated from the SAGE questionnaire (items 2, 3, 15, 18, 21, 22, 24, 35, 39, 42, and 51).”</a:t>
            </a:r>
            <a:endParaRPr lang="en-US" sz="1900" dirty="0"/>
          </a:p>
        </p:txBody>
      </p:sp>
    </p:spTree>
    <p:extLst>
      <p:ext uri="{BB962C8B-B14F-4D97-AF65-F5344CB8AC3E}">
        <p14:creationId xmlns:p14="http://schemas.microsoft.com/office/powerpoint/2010/main" val="278990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graphicFrame>
        <p:nvGraphicFramePr>
          <p:cNvPr id="9" name="Content Placeholder 8">
            <a:extLst>
              <a:ext uri="{FF2B5EF4-FFF2-40B4-BE49-F238E27FC236}">
                <a16:creationId xmlns:a16="http://schemas.microsoft.com/office/drawing/2014/main" id="{501D54D5-608E-40D2-A596-77DA4C087938}"/>
              </a:ext>
            </a:extLst>
          </p:cNvPr>
          <p:cNvGraphicFramePr>
            <a:graphicFrameLocks noGrp="1"/>
          </p:cNvGraphicFramePr>
          <p:nvPr>
            <p:ph idx="1"/>
            <p:extLst>
              <p:ext uri="{D42A27DB-BD31-4B8C-83A1-F6EECF244321}">
                <p14:modId xmlns:p14="http://schemas.microsoft.com/office/powerpoint/2010/main" val="241066555"/>
              </p:ext>
            </p:extLst>
          </p:nvPr>
        </p:nvGraphicFramePr>
        <p:xfrm>
          <a:off x="76200" y="1123950"/>
          <a:ext cx="8979880" cy="3485791"/>
        </p:xfrm>
        <a:graphic>
          <a:graphicData uri="http://schemas.openxmlformats.org/drawingml/2006/table">
            <a:tbl>
              <a:tblPr firstRow="1" bandRow="1">
                <a:tableStyleId>{616DA210-FB5B-4158-B5E0-FEB733F419BA}</a:tableStyleId>
              </a:tblPr>
              <a:tblGrid>
                <a:gridCol w="4081295">
                  <a:extLst>
                    <a:ext uri="{9D8B030D-6E8A-4147-A177-3AD203B41FA5}">
                      <a16:colId xmlns:a16="http://schemas.microsoft.com/office/drawing/2014/main" val="3624525078"/>
                    </a:ext>
                  </a:extLst>
                </a:gridCol>
                <a:gridCol w="573931">
                  <a:extLst>
                    <a:ext uri="{9D8B030D-6E8A-4147-A177-3AD203B41FA5}">
                      <a16:colId xmlns:a16="http://schemas.microsoft.com/office/drawing/2014/main" val="266449779"/>
                    </a:ext>
                  </a:extLst>
                </a:gridCol>
                <a:gridCol w="568072">
                  <a:extLst>
                    <a:ext uri="{9D8B030D-6E8A-4147-A177-3AD203B41FA5}">
                      <a16:colId xmlns:a16="http://schemas.microsoft.com/office/drawing/2014/main" val="3092075547"/>
                    </a:ext>
                  </a:extLst>
                </a:gridCol>
                <a:gridCol w="778213">
                  <a:extLst>
                    <a:ext uri="{9D8B030D-6E8A-4147-A177-3AD203B41FA5}">
                      <a16:colId xmlns:a16="http://schemas.microsoft.com/office/drawing/2014/main" val="1030632924"/>
                    </a:ext>
                  </a:extLst>
                </a:gridCol>
                <a:gridCol w="497191">
                  <a:extLst>
                    <a:ext uri="{9D8B030D-6E8A-4147-A177-3AD203B41FA5}">
                      <a16:colId xmlns:a16="http://schemas.microsoft.com/office/drawing/2014/main" val="4069225351"/>
                    </a:ext>
                  </a:extLst>
                </a:gridCol>
                <a:gridCol w="637702">
                  <a:extLst>
                    <a:ext uri="{9D8B030D-6E8A-4147-A177-3AD203B41FA5}">
                      <a16:colId xmlns:a16="http://schemas.microsoft.com/office/drawing/2014/main" val="982980829"/>
                    </a:ext>
                  </a:extLst>
                </a:gridCol>
                <a:gridCol w="568072">
                  <a:extLst>
                    <a:ext uri="{9D8B030D-6E8A-4147-A177-3AD203B41FA5}">
                      <a16:colId xmlns:a16="http://schemas.microsoft.com/office/drawing/2014/main" val="3121652214"/>
                    </a:ext>
                  </a:extLst>
                </a:gridCol>
                <a:gridCol w="742005">
                  <a:extLst>
                    <a:ext uri="{9D8B030D-6E8A-4147-A177-3AD203B41FA5}">
                      <a16:colId xmlns:a16="http://schemas.microsoft.com/office/drawing/2014/main" val="2939373334"/>
                    </a:ext>
                  </a:extLst>
                </a:gridCol>
                <a:gridCol w="533399">
                  <a:extLst>
                    <a:ext uri="{9D8B030D-6E8A-4147-A177-3AD203B41FA5}">
                      <a16:colId xmlns:a16="http://schemas.microsoft.com/office/drawing/2014/main" val="1802948038"/>
                    </a:ext>
                  </a:extLst>
                </a:gridCol>
              </a:tblGrid>
              <a:tr h="29214">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Our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tc gridSpan="4">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Kouros and </a:t>
                      </a:r>
                      <a:r>
                        <a:rPr lang="en-US" sz="800" dirty="0" err="1"/>
                        <a:t>Abrami</a:t>
                      </a:r>
                      <a:r>
                        <a:rPr lang="en-US" sz="800" dirty="0"/>
                        <a:t> 2006 results</a:t>
                      </a:r>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dirty="0"/>
                    </a:p>
                  </a:txBody>
                  <a:tcPr marL="1461" marR="1461" marT="1461" marB="0" anchor="b"/>
                </a:tc>
                <a:tc hMerge="1">
                  <a:txBody>
                    <a:bodyPr/>
                    <a:lstStyle/>
                    <a:p>
                      <a:pPr algn="ctr"/>
                      <a:endParaRPr lang="en-US" sz="800" dirty="0"/>
                    </a:p>
                  </a:txBody>
                  <a:tcPr marL="1461" marR="1461" marT="1461" marB="0" anchor="b"/>
                </a:tc>
                <a:extLst>
                  <a:ext uri="{0D108BD9-81ED-4DB2-BD59-A6C34878D82A}">
                    <a16:rowId xmlns:a16="http://schemas.microsoft.com/office/drawing/2014/main" val="1756586896"/>
                  </a:ext>
                </a:extLst>
              </a:tr>
              <a:tr h="148212">
                <a:tc>
                  <a:txBody>
                    <a:bodyPr/>
                    <a:lstStyle/>
                    <a:p>
                      <a:pPr algn="l" fontAlgn="b"/>
                      <a:endParaRPr lang="en-US" sz="800" b="0" i="0" u="none" strike="noStrike" dirty="0">
                        <a:solidFill>
                          <a:srgbClr val="000000"/>
                        </a:solidFill>
                        <a:effectLst/>
                        <a:latin typeface="Calibri" panose="020F0502020204030204" pitchFamily="34" charset="0"/>
                      </a:endParaRP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Quality of product and process</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Peer support</a:t>
                      </a:r>
                    </a:p>
                  </a:txBody>
                  <a:tcPr marL="1461" marR="1461" marT="1461"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dirty="0"/>
                        <a:t>Student interdependence</a:t>
                      </a:r>
                    </a:p>
                  </a:txBody>
                  <a:tcPr marL="1461" marR="1461" marT="1461" marB="0" anchor="b"/>
                </a:tc>
                <a:tc>
                  <a:txBody>
                    <a:bodyPr/>
                    <a:lstStyle/>
                    <a:p>
                      <a:pPr algn="ctr"/>
                      <a:r>
                        <a:rPr lang="en-US" sz="800" dirty="0"/>
                        <a:t>Frustration with group members</a:t>
                      </a:r>
                    </a:p>
                  </a:txBody>
                  <a:tcPr marL="1461" marR="1461" marT="1461" marB="0" anchor="b"/>
                </a:tc>
                <a:extLst>
                  <a:ext uri="{0D108BD9-81ED-4DB2-BD59-A6C34878D82A}">
                    <a16:rowId xmlns:a16="http://schemas.microsoft.com/office/drawing/2014/main" val="4208884071"/>
                  </a:ext>
                </a:extLst>
              </a:tr>
              <a:tr h="155709">
                <a:tc>
                  <a:txBody>
                    <a:bodyPr/>
                    <a:lstStyle/>
                    <a:p>
                      <a:pPr algn="l" fontAlgn="b"/>
                      <a:r>
                        <a:rPr lang="en-US" sz="1000" b="0" u="none" strike="noStrike" dirty="0">
                          <a:solidFill>
                            <a:srgbClr val="000000"/>
                          </a:solidFill>
                          <a:effectLst/>
                        </a:rPr>
                        <a:t>When I work in a group, I do higher quality work.</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0.4969</a:t>
                      </a:r>
                    </a:p>
                  </a:txBody>
                  <a:tcPr marL="9525" marR="9525" marT="9525"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0.85</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4223664857"/>
                  </a:ext>
                </a:extLst>
              </a:tr>
              <a:tr h="115689">
                <a:tc>
                  <a:txBody>
                    <a:bodyPr/>
                    <a:lstStyle/>
                    <a:p>
                      <a:pPr algn="l" fontAlgn="b"/>
                      <a:r>
                        <a:rPr lang="en-US" sz="1000" b="0" u="none" strike="noStrike">
                          <a:solidFill>
                            <a:srgbClr val="000000"/>
                          </a:solidFill>
                          <a:effectLst/>
                        </a:rPr>
                        <a:t>The material is easier to understand when I work with other students.</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0.6627</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0.81</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08356753"/>
                  </a:ext>
                </a:extLst>
              </a:tr>
              <a:tr h="184345">
                <a:tc>
                  <a:txBody>
                    <a:bodyPr/>
                    <a:lstStyle/>
                    <a:p>
                      <a:pPr algn="l" fontAlgn="b"/>
                      <a:r>
                        <a:rPr lang="en-US" sz="1000" b="0" u="none" strike="noStrike" dirty="0">
                          <a:solidFill>
                            <a:srgbClr val="000000"/>
                          </a:solidFill>
                          <a:effectLst/>
                        </a:rPr>
                        <a:t>My group members help explain things that I do not understand.</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0.5547</a:t>
                      </a:r>
                    </a:p>
                  </a:txBody>
                  <a:tcPr marL="9525" marR="9525" marT="9525"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71567232"/>
                  </a:ext>
                </a:extLst>
              </a:tr>
              <a:tr h="130001">
                <a:tc>
                  <a:txBody>
                    <a:bodyPr/>
                    <a:lstStyle/>
                    <a:p>
                      <a:pPr algn="l" fontAlgn="b"/>
                      <a:r>
                        <a:rPr lang="en-US" sz="1000" b="0" u="none" strike="noStrike">
                          <a:solidFill>
                            <a:srgbClr val="000000"/>
                          </a:solidFill>
                          <a:effectLst/>
                        </a:rPr>
                        <a:t>I feel working in groups is a waste of time.</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-0.1811</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338100906"/>
                  </a:ext>
                </a:extLst>
              </a:tr>
              <a:tr h="178650">
                <a:tc>
                  <a:txBody>
                    <a:bodyPr/>
                    <a:lstStyle/>
                    <a:p>
                      <a:pPr algn="l" fontAlgn="b"/>
                      <a:r>
                        <a:rPr lang="en-US" sz="1000" b="0" u="none" strike="noStrike" dirty="0">
                          <a:solidFill>
                            <a:srgbClr val="000000"/>
                          </a:solidFill>
                          <a:effectLst/>
                        </a:rPr>
                        <a:t>The work takes more time to complete when I work with other students.</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0.7517</a:t>
                      </a:r>
                    </a:p>
                  </a:txBody>
                  <a:tcPr marL="9525" marR="9525" marT="9525"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0.56</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74325233"/>
                  </a:ext>
                </a:extLst>
              </a:tr>
              <a:tr h="152400">
                <a:tc>
                  <a:txBody>
                    <a:bodyPr/>
                    <a:lstStyle/>
                    <a:p>
                      <a:pPr algn="l" fontAlgn="b"/>
                      <a:r>
                        <a:rPr lang="en-US" sz="1000" b="0" u="none" strike="noStrike" dirty="0">
                          <a:solidFill>
                            <a:srgbClr val="000000"/>
                          </a:solidFill>
                          <a:effectLst/>
                        </a:rPr>
                        <a:t>The workload is usually less when I work with other students.</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0.4969</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66295819"/>
                  </a:ext>
                </a:extLst>
              </a:tr>
              <a:tr h="130001">
                <a:tc>
                  <a:txBody>
                    <a:bodyPr/>
                    <a:lstStyle/>
                    <a:p>
                      <a:pPr algn="l" fontAlgn="b"/>
                      <a:r>
                        <a:rPr lang="en-US" sz="1000" b="0" u="none" strike="noStrike" dirty="0">
                          <a:solidFill>
                            <a:srgbClr val="000000"/>
                          </a:solidFill>
                          <a:effectLst/>
                        </a:rPr>
                        <a:t>My group members respect my opinions.</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0.3591</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223355672"/>
                  </a:ext>
                </a:extLst>
              </a:tr>
              <a:tr h="181417">
                <a:tc>
                  <a:txBody>
                    <a:bodyPr/>
                    <a:lstStyle/>
                    <a:p>
                      <a:pPr algn="l" fontAlgn="b"/>
                      <a:r>
                        <a:rPr lang="en-US" sz="1000" b="0" u="none" strike="noStrike" dirty="0">
                          <a:solidFill>
                            <a:srgbClr val="000000"/>
                          </a:solidFill>
                          <a:effectLst/>
                        </a:rPr>
                        <a:t>My group members make me feel that I am not as smart as they are.</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0.5562</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917736212"/>
                  </a:ext>
                </a:extLst>
              </a:tr>
              <a:tr h="155709">
                <a:tc>
                  <a:txBody>
                    <a:bodyPr/>
                    <a:lstStyle/>
                    <a:p>
                      <a:pPr algn="l" fontAlgn="b"/>
                      <a:r>
                        <a:rPr lang="en-US" sz="1000" b="0" u="none" strike="noStrike">
                          <a:solidFill>
                            <a:srgbClr val="000000"/>
                          </a:solidFill>
                          <a:effectLst/>
                        </a:rPr>
                        <a:t>My group members do not care about my feelings.</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0.2731</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0.66</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1034938775"/>
                  </a:ext>
                </a:extLst>
              </a:tr>
              <a:tr h="155709">
                <a:tc>
                  <a:txBody>
                    <a:bodyPr/>
                    <a:lstStyle/>
                    <a:p>
                      <a:pPr algn="l" fontAlgn="b"/>
                      <a:r>
                        <a:rPr lang="en-US" sz="1000" b="0" u="none" strike="noStrike" dirty="0">
                          <a:solidFill>
                            <a:srgbClr val="000000"/>
                          </a:solidFill>
                          <a:effectLst/>
                        </a:rPr>
                        <a:t>I feel I am part of what is going on in the group.</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0.4622</a:t>
                      </a:r>
                    </a:p>
                  </a:txBody>
                  <a:tcPr marL="9525" marR="9525" marT="9525"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0.62</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747270804"/>
                  </a:ext>
                </a:extLst>
              </a:tr>
              <a:tr h="158795">
                <a:tc>
                  <a:txBody>
                    <a:bodyPr/>
                    <a:lstStyle/>
                    <a:p>
                      <a:pPr algn="l" fontAlgn="b"/>
                      <a:r>
                        <a:rPr lang="en-US" sz="1000" b="0" u="none" strike="noStrike" dirty="0">
                          <a:solidFill>
                            <a:srgbClr val="000000"/>
                          </a:solidFill>
                          <a:effectLst/>
                        </a:rPr>
                        <a:t>When I work in a group, I am able to share my ideas.</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-0.7526</a:t>
                      </a:r>
                    </a:p>
                  </a:txBody>
                  <a:tcPr marL="9525" marR="9525" marT="9525"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0.60</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835609911"/>
                  </a:ext>
                </a:extLst>
              </a:tr>
              <a:tr h="152400">
                <a:tc>
                  <a:txBody>
                    <a:bodyPr/>
                    <a:lstStyle/>
                    <a:p>
                      <a:pPr algn="l" fontAlgn="b"/>
                      <a:r>
                        <a:rPr lang="en-US" sz="1000" b="0" u="none" strike="noStrike" dirty="0">
                          <a:solidFill>
                            <a:srgbClr val="000000"/>
                          </a:solidFill>
                          <a:effectLst/>
                        </a:rPr>
                        <a:t>Everyone’s ideas are needed if we are going to be successful.</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0.2494</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0.63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2400146055"/>
                  </a:ext>
                </a:extLst>
              </a:tr>
              <a:tr h="74739">
                <a:tc>
                  <a:txBody>
                    <a:bodyPr/>
                    <a:lstStyle/>
                    <a:p>
                      <a:pPr algn="l" fontAlgn="b"/>
                      <a:r>
                        <a:rPr lang="en-US" sz="1000" b="0" u="none" strike="noStrike" dirty="0">
                          <a:solidFill>
                            <a:srgbClr val="000000"/>
                          </a:solidFill>
                          <a:effectLst/>
                        </a:rPr>
                        <a:t>We cannot complete the assignment unless everyone contributes.</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0.6031</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0.53</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55968597"/>
                  </a:ext>
                </a:extLst>
              </a:tr>
              <a:tr h="155709">
                <a:tc>
                  <a:txBody>
                    <a:bodyPr/>
                    <a:lstStyle/>
                    <a:p>
                      <a:pPr algn="l" fontAlgn="b"/>
                      <a:r>
                        <a:rPr lang="en-US" sz="1000" b="0" u="none" strike="noStrike" dirty="0">
                          <a:solidFill>
                            <a:srgbClr val="000000"/>
                          </a:solidFill>
                          <a:effectLst/>
                        </a:rPr>
                        <a:t>I let the other students do most of the work.</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0.4025</a:t>
                      </a:r>
                    </a:p>
                  </a:txBody>
                  <a:tcPr marL="9525" marR="9525" marT="9525"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0.50</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856938206"/>
                  </a:ext>
                </a:extLst>
              </a:tr>
              <a:tr h="149706">
                <a:tc>
                  <a:txBody>
                    <a:bodyPr/>
                    <a:lstStyle/>
                    <a:p>
                      <a:pPr algn="l" fontAlgn="b"/>
                      <a:r>
                        <a:rPr lang="en-US" sz="1000" b="0" u="none" strike="noStrike">
                          <a:solidFill>
                            <a:srgbClr val="000000"/>
                          </a:solidFill>
                          <a:effectLst/>
                        </a:rPr>
                        <a:t>I also learn when I teach the material to my group members.</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-0.3373</a:t>
                      </a:r>
                    </a:p>
                  </a:txBody>
                  <a:tcPr marL="9525" marR="9525" marT="9525"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0.49</a:t>
                      </a:r>
                    </a:p>
                  </a:txBody>
                  <a:tcPr marL="1461" marR="1461" marT="1461"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3420225212"/>
                  </a:ext>
                </a:extLst>
              </a:tr>
              <a:tr h="155709">
                <a:tc>
                  <a:txBody>
                    <a:bodyPr/>
                    <a:lstStyle/>
                    <a:p>
                      <a:pPr algn="l" fontAlgn="b"/>
                      <a:r>
                        <a:rPr lang="en-US" sz="1000" b="0" u="none" strike="noStrike" dirty="0">
                          <a:solidFill>
                            <a:srgbClr val="000000"/>
                          </a:solidFill>
                          <a:effectLst/>
                        </a:rPr>
                        <a:t>I learn to work with students who are different from me.</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-0.4248</a:t>
                      </a:r>
                    </a:p>
                  </a:txBody>
                  <a:tcPr marL="9525" marR="9525" marT="9525"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0.41</a:t>
                      </a: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extLst>
                  <a:ext uri="{0D108BD9-81ED-4DB2-BD59-A6C34878D82A}">
                    <a16:rowId xmlns:a16="http://schemas.microsoft.com/office/drawing/2014/main" val="829329339"/>
                  </a:ext>
                </a:extLst>
              </a:tr>
              <a:tr h="164335">
                <a:tc>
                  <a:txBody>
                    <a:bodyPr/>
                    <a:lstStyle/>
                    <a:p>
                      <a:pPr algn="l" fontAlgn="b"/>
                      <a:r>
                        <a:rPr lang="en-US" sz="1000" b="0" u="none" strike="noStrike" dirty="0">
                          <a:solidFill>
                            <a:srgbClr val="000000"/>
                          </a:solidFill>
                          <a:effectLst/>
                        </a:rPr>
                        <a:t>I become frustrated when my group members do not understand the material.</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dirty="0">
                          <a:solidFill>
                            <a:srgbClr val="000000"/>
                          </a:solidFill>
                          <a:effectLst/>
                        </a:rPr>
                        <a:t>0</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a:solidFill>
                            <a:srgbClr val="000000"/>
                          </a:solidFill>
                          <a:effectLst/>
                          <a:latin typeface="Calibri" panose="020F0502020204030204" pitchFamily="34" charset="0"/>
                        </a:rPr>
                        <a:t>-0.2163</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0.51</a:t>
                      </a:r>
                    </a:p>
                  </a:txBody>
                  <a:tcPr marL="1461" marR="1461" marT="1461" marB="0" anchor="b"/>
                </a:tc>
                <a:extLst>
                  <a:ext uri="{0D108BD9-81ED-4DB2-BD59-A6C34878D82A}">
                    <a16:rowId xmlns:a16="http://schemas.microsoft.com/office/drawing/2014/main" val="3050116583"/>
                  </a:ext>
                </a:extLst>
              </a:tr>
              <a:tr h="181417">
                <a:tc>
                  <a:txBody>
                    <a:bodyPr/>
                    <a:lstStyle/>
                    <a:p>
                      <a:pPr algn="l" fontAlgn="b"/>
                      <a:r>
                        <a:rPr lang="en-US" sz="1000" b="0" u="none" strike="noStrike" dirty="0">
                          <a:solidFill>
                            <a:srgbClr val="000000"/>
                          </a:solidFill>
                          <a:effectLst/>
                        </a:rPr>
                        <a:t>I have to work with students who are not as smart as I am.</a:t>
                      </a:r>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u="none" strike="noStrike">
                          <a:solidFill>
                            <a:srgbClr val="000000"/>
                          </a:solidFill>
                          <a:effectLst/>
                        </a:rPr>
                        <a:t>0</a:t>
                      </a:r>
                      <a:endParaRPr lang="en-US" sz="1000" b="0" i="0" u="none" strike="noStrike">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0.7823</a:t>
                      </a:r>
                    </a:p>
                  </a:txBody>
                  <a:tcPr marL="9525" marR="9525" marT="9525"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endParaRPr lang="en-US" sz="1000" b="0" i="0" u="none" strike="noStrike" dirty="0">
                        <a:solidFill>
                          <a:srgbClr val="000000"/>
                        </a:solidFill>
                        <a:effectLst/>
                        <a:latin typeface="Calibri" panose="020F0502020204030204" pitchFamily="34" charset="0"/>
                      </a:endParaRPr>
                    </a:p>
                  </a:txBody>
                  <a:tcPr marL="1461" marR="1461" marT="1461" marB="0" anchor="b"/>
                </a:tc>
                <a:tc>
                  <a:txBody>
                    <a:bodyPr/>
                    <a:lstStyle/>
                    <a:p>
                      <a:pPr algn="r" fontAlgn="b"/>
                      <a:r>
                        <a:rPr lang="en-US" sz="1000" b="0" i="0" u="none" strike="noStrike" dirty="0">
                          <a:solidFill>
                            <a:srgbClr val="000000"/>
                          </a:solidFill>
                          <a:effectLst/>
                          <a:latin typeface="Calibri" panose="020F0502020204030204" pitchFamily="34" charset="0"/>
                        </a:rPr>
                        <a:t>0.43</a:t>
                      </a:r>
                    </a:p>
                  </a:txBody>
                  <a:tcPr marL="1461" marR="1461" marT="1461" marB="0" anchor="b"/>
                </a:tc>
                <a:extLst>
                  <a:ext uri="{0D108BD9-81ED-4DB2-BD59-A6C34878D82A}">
                    <a16:rowId xmlns:a16="http://schemas.microsoft.com/office/drawing/2014/main" val="548904751"/>
                  </a:ext>
                </a:extLst>
              </a:tr>
            </a:tbl>
          </a:graphicData>
        </a:graphic>
      </p:graphicFrame>
    </p:spTree>
    <p:extLst>
      <p:ext uri="{BB962C8B-B14F-4D97-AF65-F5344CB8AC3E}">
        <p14:creationId xmlns:p14="http://schemas.microsoft.com/office/powerpoint/2010/main" val="232593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BF963A-AA3E-4BA7-BF83-6D0F14E47D9F}"/>
              </a:ext>
            </a:extLst>
          </p:cNvPr>
          <p:cNvPicPr>
            <a:picLocks noChangeAspect="1"/>
          </p:cNvPicPr>
          <p:nvPr/>
        </p:nvPicPr>
        <p:blipFill>
          <a:blip r:embed="rId3">
            <a:extLst>
              <a:ext uri="{28A0092B-C50C-407E-A947-70E740481C1C}">
                <a14:useLocalDpi xmlns:a14="http://schemas.microsoft.com/office/drawing/2010/main" val="0"/>
              </a:ext>
            </a:extLst>
          </a:blip>
          <a:srcRect l="1208" r="1208"/>
          <a:stretch/>
        </p:blipFill>
        <p:spPr>
          <a:xfrm>
            <a:off x="4191000" y="1376277"/>
            <a:ext cx="4876800" cy="3748173"/>
          </a:xfrm>
          <a:prstGeom prst="rect">
            <a:avLst/>
          </a:prstGeom>
        </p:spPr>
      </p:pic>
      <p:pic>
        <p:nvPicPr>
          <p:cNvPr id="5" name="Picture 4">
            <a:extLst>
              <a:ext uri="{FF2B5EF4-FFF2-40B4-BE49-F238E27FC236}">
                <a16:creationId xmlns:a16="http://schemas.microsoft.com/office/drawing/2014/main" id="{94D4CB02-BD23-46F2-A31C-102E8E219C27}"/>
              </a:ext>
            </a:extLst>
          </p:cNvPr>
          <p:cNvPicPr>
            <a:picLocks noChangeAspect="1"/>
          </p:cNvPicPr>
          <p:nvPr/>
        </p:nvPicPr>
        <p:blipFill>
          <a:blip r:embed="rId4">
            <a:extLst>
              <a:ext uri="{28A0092B-C50C-407E-A947-70E740481C1C}">
                <a14:useLocalDpi xmlns:a14="http://schemas.microsoft.com/office/drawing/2010/main" val="0"/>
              </a:ext>
            </a:extLst>
          </a:blip>
          <a:srcRect l="1695" r="1695"/>
          <a:stretch/>
        </p:blipFill>
        <p:spPr>
          <a:xfrm>
            <a:off x="4191000" y="1338513"/>
            <a:ext cx="4876800" cy="3785937"/>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Correlation Matrix</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Reduce to only SAGE questions</a:t>
            </a:r>
          </a:p>
          <a:p>
            <a:r>
              <a:rPr lang="en-US" sz="2000" dirty="0"/>
              <a:t>Spearman correlation</a:t>
            </a:r>
          </a:p>
          <a:p>
            <a:pPr lvl="1"/>
            <a:r>
              <a:rPr lang="en-US" sz="1600" dirty="0"/>
              <a:t>SAGE_CorrM.csv, .</a:t>
            </a:r>
            <a:r>
              <a:rPr lang="en-US" sz="1600" dirty="0" err="1"/>
              <a:t>png</a:t>
            </a:r>
            <a:endParaRPr lang="en-US" sz="1600" dirty="0"/>
          </a:p>
          <a:p>
            <a:r>
              <a:rPr lang="en-US" sz="2000" dirty="0"/>
              <a:t>Correlations &gt;0.4</a:t>
            </a:r>
          </a:p>
          <a:p>
            <a:endParaRPr lang="en-US" sz="2000" dirty="0"/>
          </a:p>
          <a:p>
            <a:endParaRPr lang="en-US" sz="2000" dirty="0"/>
          </a:p>
        </p:txBody>
      </p:sp>
    </p:spTree>
    <p:extLst>
      <p:ext uri="{BB962C8B-B14F-4D97-AF65-F5344CB8AC3E}">
        <p14:creationId xmlns:p14="http://schemas.microsoft.com/office/powerpoint/2010/main" val="33121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Adequacy Tests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Bartlett’s Test of Sphericity</a:t>
            </a:r>
          </a:p>
          <a:p>
            <a:pPr lvl="1"/>
            <a:r>
              <a:rPr lang="en-US" sz="1600" dirty="0"/>
              <a:t>Compares an observed correlation matrix to the identity matrix (checks whether there are correlations)</a:t>
            </a:r>
          </a:p>
          <a:p>
            <a:pPr lvl="1"/>
            <a:r>
              <a:rPr lang="en-US" sz="1600" dirty="0"/>
              <a:t>χ</a:t>
            </a:r>
            <a:r>
              <a:rPr lang="en-US" sz="1600" baseline="30000" dirty="0"/>
              <a:t>2 </a:t>
            </a:r>
            <a:r>
              <a:rPr lang="en-US" sz="1600" dirty="0"/>
              <a:t>: 670, p-value = 2.2×10</a:t>
            </a:r>
            <a:r>
              <a:rPr lang="en-US" sz="1600" baseline="30000" dirty="0"/>
              <a:t>-44</a:t>
            </a:r>
          </a:p>
          <a:p>
            <a:r>
              <a:rPr lang="en-US" sz="2000" dirty="0" err="1"/>
              <a:t>Kalser</a:t>
            </a:r>
            <a:r>
              <a:rPr lang="en-US" sz="2000" dirty="0"/>
              <a:t>-Meyer-Olkin (KMO) test</a:t>
            </a:r>
          </a:p>
          <a:p>
            <a:pPr lvl="1"/>
            <a:r>
              <a:rPr lang="en-US" sz="1600" dirty="0"/>
              <a:t>Measures the suitability for factor analysis by estimating the proportion of variance among all observed variables</a:t>
            </a:r>
          </a:p>
          <a:p>
            <a:pPr lvl="1"/>
            <a:r>
              <a:rPr lang="en-US" sz="1600" dirty="0"/>
              <a:t>0.756</a:t>
            </a:r>
          </a:p>
        </p:txBody>
      </p:sp>
    </p:spTree>
    <p:extLst>
      <p:ext uri="{BB962C8B-B14F-4D97-AF65-F5344CB8AC3E}">
        <p14:creationId xmlns:p14="http://schemas.microsoft.com/office/powerpoint/2010/main" val="131391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6 or 7</a:t>
            </a:r>
          </a:p>
          <a:p>
            <a:pPr lvl="1"/>
            <a:r>
              <a:rPr lang="en-US" sz="1600" dirty="0"/>
              <a:t>(though Kouros and </a:t>
            </a:r>
            <a:r>
              <a:rPr lang="en-US" sz="1600" dirty="0" err="1"/>
              <a:t>Abrami</a:t>
            </a:r>
            <a:r>
              <a:rPr lang="en-US" sz="1600" dirty="0"/>
              <a:t> had ε&gt;2)</a:t>
            </a:r>
          </a:p>
          <a:p>
            <a:endParaRPr lang="en-US" sz="2000" dirty="0"/>
          </a:p>
        </p:txBody>
      </p:sp>
      <p:pic>
        <p:nvPicPr>
          <p:cNvPr id="4" name="Content Placeholder 3">
            <a:extLst>
              <a:ext uri="{FF2B5EF4-FFF2-40B4-BE49-F238E27FC236}">
                <a16:creationId xmlns:a16="http://schemas.microsoft.com/office/drawing/2014/main" id="{04EBFFBC-7D22-4DD1-8BA1-382885C0FB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49779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6 or 7</a:t>
            </a:r>
          </a:p>
          <a:p>
            <a:r>
              <a:rPr lang="en-US" sz="2000" dirty="0"/>
              <a:t>Factor analysis</a:t>
            </a:r>
          </a:p>
          <a:p>
            <a:pPr lvl="1"/>
            <a:r>
              <a:rPr lang="en-US" sz="1600" dirty="0"/>
              <a:t>(SAGE_EFA.csv, .</a:t>
            </a:r>
            <a:r>
              <a:rPr lang="en-US" sz="1600" dirty="0" err="1"/>
              <a:t>png</a:t>
            </a:r>
            <a:r>
              <a:rPr lang="en-US" sz="1600" dirty="0"/>
              <a:t>)</a:t>
            </a:r>
          </a:p>
          <a:p>
            <a:pPr lvl="1"/>
            <a:r>
              <a:rPr lang="en-US" sz="1600" dirty="0"/>
              <a:t>Significant factor correlations (&gt;0.5)</a:t>
            </a:r>
          </a:p>
        </p:txBody>
      </p:sp>
      <p:pic>
        <p:nvPicPr>
          <p:cNvPr id="8" name="Content Placeholder 7">
            <a:extLst>
              <a:ext uri="{FF2B5EF4-FFF2-40B4-BE49-F238E27FC236}">
                <a16:creationId xmlns:a16="http://schemas.microsoft.com/office/drawing/2014/main" id="{56B00A2F-F2F3-43BD-A0DD-27A87C69E6A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53038" r="-208"/>
          <a:stretch/>
        </p:blipFill>
        <p:spPr>
          <a:xfrm>
            <a:off x="4648202" y="1562100"/>
            <a:ext cx="1905000" cy="3028950"/>
          </a:xfrm>
        </p:spPr>
      </p:pic>
      <p:pic>
        <p:nvPicPr>
          <p:cNvPr id="10" name="Picture 9">
            <a:extLst>
              <a:ext uri="{FF2B5EF4-FFF2-40B4-BE49-F238E27FC236}">
                <a16:creationId xmlns:a16="http://schemas.microsoft.com/office/drawing/2014/main" id="{F4263E20-1A1B-4227-98C1-91A31453E5B0}"/>
              </a:ext>
            </a:extLst>
          </p:cNvPr>
          <p:cNvPicPr>
            <a:picLocks noChangeAspect="1"/>
          </p:cNvPicPr>
          <p:nvPr/>
        </p:nvPicPr>
        <p:blipFill rotWithShape="1">
          <a:blip r:embed="rId4">
            <a:extLst>
              <a:ext uri="{28A0092B-C50C-407E-A947-70E740481C1C}">
                <a14:useLocalDpi xmlns:a14="http://schemas.microsoft.com/office/drawing/2010/main" val="0"/>
              </a:ext>
            </a:extLst>
          </a:blip>
          <a:srcRect l="50000"/>
          <a:stretch/>
        </p:blipFill>
        <p:spPr>
          <a:xfrm>
            <a:off x="6743700" y="1562100"/>
            <a:ext cx="2019300" cy="3028950"/>
          </a:xfrm>
          <a:prstGeom prst="rect">
            <a:avLst/>
          </a:prstGeom>
        </p:spPr>
      </p:pic>
    </p:spTree>
    <p:extLst>
      <p:ext uri="{BB962C8B-B14F-4D97-AF65-F5344CB8AC3E}">
        <p14:creationId xmlns:p14="http://schemas.microsoft.com/office/powerpoint/2010/main" val="3769119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a:bodyPr>
          <a:lstStyle/>
          <a:p>
            <a:r>
              <a:rPr lang="en-US" sz="2600" dirty="0"/>
              <a:t>Look at total explained variance</a:t>
            </a:r>
          </a:p>
          <a:p>
            <a:r>
              <a:rPr lang="en-US" sz="2600" dirty="0"/>
              <a:t>Specify the explained variance to be somewhere between 70 and 80%</a:t>
            </a:r>
          </a:p>
          <a:p>
            <a:pPr lvl="1"/>
            <a:r>
              <a:rPr lang="en-US" sz="2200" dirty="0"/>
              <a:t>Kouros and </a:t>
            </a:r>
            <a:r>
              <a:rPr lang="en-US" sz="2200" dirty="0" err="1"/>
              <a:t>Abrami</a:t>
            </a:r>
            <a:r>
              <a:rPr lang="en-US" sz="2200" dirty="0"/>
              <a:t> had explained variance ~40%</a:t>
            </a:r>
          </a:p>
        </p:txBody>
      </p:sp>
      <p:pic>
        <p:nvPicPr>
          <p:cNvPr id="13" name="Content Placeholder 12">
            <a:extLst>
              <a:ext uri="{FF2B5EF4-FFF2-40B4-BE49-F238E27FC236}">
                <a16:creationId xmlns:a16="http://schemas.microsoft.com/office/drawing/2014/main" id="{DAC1F99B-8592-41C1-88AF-E95864E838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2158741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fontScale="92500" lnSpcReduction="10000"/>
          </a:bodyPr>
          <a:lstStyle/>
          <a:p>
            <a:r>
              <a:rPr lang="en-US" dirty="0"/>
              <a:t>Look at total explained variance</a:t>
            </a:r>
          </a:p>
          <a:p>
            <a:r>
              <a:rPr lang="en-US" dirty="0"/>
              <a:t>Specify the explained variance to be somewhere between 70 and 80%</a:t>
            </a:r>
          </a:p>
          <a:p>
            <a:r>
              <a:rPr lang="en-US" dirty="0"/>
              <a:t>Perform PCA with 75% variance explained</a:t>
            </a:r>
          </a:p>
          <a:p>
            <a:pPr lvl="1"/>
            <a:r>
              <a:rPr lang="en-US" dirty="0"/>
              <a:t>N=10</a:t>
            </a:r>
          </a:p>
          <a:p>
            <a:endParaRPr lang="en-US" dirty="0"/>
          </a:p>
        </p:txBody>
      </p:sp>
      <p:pic>
        <p:nvPicPr>
          <p:cNvPr id="7" name="Content Placeholder 6">
            <a:extLst>
              <a:ext uri="{FF2B5EF4-FFF2-40B4-BE49-F238E27FC236}">
                <a16:creationId xmlns:a16="http://schemas.microsoft.com/office/drawing/2014/main" id="{B6C1130D-552B-4286-BE9B-426624A4D2A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8817" r="805"/>
          <a:stretch/>
        </p:blipFill>
        <p:spPr>
          <a:xfrm>
            <a:off x="4267200" y="1123950"/>
            <a:ext cx="1901645" cy="2362200"/>
          </a:xfrm>
        </p:spPr>
      </p:pic>
      <p:pic>
        <p:nvPicPr>
          <p:cNvPr id="9" name="Picture 8">
            <a:extLst>
              <a:ext uri="{FF2B5EF4-FFF2-40B4-BE49-F238E27FC236}">
                <a16:creationId xmlns:a16="http://schemas.microsoft.com/office/drawing/2014/main" id="{425E0DBB-35ED-4B74-80F9-3B7A0BD9C84C}"/>
              </a:ext>
            </a:extLst>
          </p:cNvPr>
          <p:cNvPicPr>
            <a:picLocks noChangeAspect="1"/>
          </p:cNvPicPr>
          <p:nvPr/>
        </p:nvPicPr>
        <p:blipFill rotWithShape="1">
          <a:blip r:embed="rId4">
            <a:extLst>
              <a:ext uri="{28A0092B-C50C-407E-A947-70E740481C1C}">
                <a14:useLocalDpi xmlns:a14="http://schemas.microsoft.com/office/drawing/2010/main" val="0"/>
              </a:ext>
            </a:extLst>
          </a:blip>
          <a:srcRect l="38982" t="98" r="640" b="-98"/>
          <a:stretch/>
        </p:blipFill>
        <p:spPr>
          <a:xfrm>
            <a:off x="6629400" y="1123950"/>
            <a:ext cx="1901645" cy="2362200"/>
          </a:xfrm>
          <a:prstGeom prst="rect">
            <a:avLst/>
          </a:prstGeom>
        </p:spPr>
      </p:pic>
      <p:pic>
        <p:nvPicPr>
          <p:cNvPr id="11" name="Picture 10">
            <a:extLst>
              <a:ext uri="{FF2B5EF4-FFF2-40B4-BE49-F238E27FC236}">
                <a16:creationId xmlns:a16="http://schemas.microsoft.com/office/drawing/2014/main" id="{14B43024-34C9-4F70-8FE7-5A2FAB27B0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366202" y="3463286"/>
            <a:ext cx="2214885" cy="1661163"/>
          </a:xfrm>
          <a:prstGeom prst="rect">
            <a:avLst/>
          </a:prstGeom>
        </p:spPr>
      </p:pic>
    </p:spTree>
    <p:extLst>
      <p:ext uri="{BB962C8B-B14F-4D97-AF65-F5344CB8AC3E}">
        <p14:creationId xmlns:p14="http://schemas.microsoft.com/office/powerpoint/2010/main" val="50370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Comparison between EFA and PCA</a:t>
            </a:r>
          </a:p>
        </p:txBody>
      </p:sp>
      <p:pic>
        <p:nvPicPr>
          <p:cNvPr id="5" name="Content Placeholder 4">
            <a:extLst>
              <a:ext uri="{FF2B5EF4-FFF2-40B4-BE49-F238E27FC236}">
                <a16:creationId xmlns:a16="http://schemas.microsoft.com/office/drawing/2014/main" id="{DB79C8FC-4DEB-4F61-8DE0-8109A8C31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9597" r="27"/>
          <a:stretch/>
        </p:blipFill>
        <p:spPr>
          <a:xfrm>
            <a:off x="5233607" y="1295400"/>
            <a:ext cx="2867786" cy="3562350"/>
          </a:xfrm>
          <a:prstGeom prst="rect">
            <a:avLst/>
          </a:prstGeom>
        </p:spPr>
      </p:pic>
      <p:pic>
        <p:nvPicPr>
          <p:cNvPr id="6" name="Content Placeholder 5">
            <a:extLst>
              <a:ext uri="{FF2B5EF4-FFF2-40B4-BE49-F238E27FC236}">
                <a16:creationId xmlns:a16="http://schemas.microsoft.com/office/drawing/2014/main" id="{2E413276-B442-4A4A-8CB0-484D515BC1CD}"/>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788" r="212"/>
          <a:stretch/>
        </p:blipFill>
        <p:spPr>
          <a:xfrm>
            <a:off x="1289050" y="1295400"/>
            <a:ext cx="2374900" cy="3562350"/>
          </a:xfrm>
          <a:prstGeom prst="rect">
            <a:avLst/>
          </a:prstGeom>
        </p:spPr>
      </p:pic>
      <p:pic>
        <p:nvPicPr>
          <p:cNvPr id="7" name="Content Placeholder 6">
            <a:extLst>
              <a:ext uri="{FF2B5EF4-FFF2-40B4-BE49-F238E27FC236}">
                <a16:creationId xmlns:a16="http://schemas.microsoft.com/office/drawing/2014/main" id="{F05B538D-4823-4C8F-906C-459B3F64E1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12" t="192" r="-890" b="-192"/>
          <a:stretch/>
        </p:blipFill>
        <p:spPr>
          <a:xfrm>
            <a:off x="3638679" y="1299210"/>
            <a:ext cx="1594928" cy="1981200"/>
          </a:xfrm>
          <a:prstGeom prst="rect">
            <a:avLst/>
          </a:prstGeom>
        </p:spPr>
      </p:pic>
      <p:pic>
        <p:nvPicPr>
          <p:cNvPr id="8" name="Content Placeholder 7">
            <a:extLst>
              <a:ext uri="{FF2B5EF4-FFF2-40B4-BE49-F238E27FC236}">
                <a16:creationId xmlns:a16="http://schemas.microsoft.com/office/drawing/2014/main" id="{C691AB45-47A3-459F-A414-2C917C3D16F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752" r="1078"/>
          <a:stretch/>
        </p:blipFill>
        <p:spPr>
          <a:xfrm>
            <a:off x="147874" y="1295400"/>
            <a:ext cx="1246038" cy="1981200"/>
          </a:xfrm>
          <a:prstGeom prst="rect">
            <a:avLst/>
          </a:prstGeom>
        </p:spPr>
      </p:pic>
    </p:spTree>
    <p:extLst>
      <p:ext uri="{BB962C8B-B14F-4D97-AF65-F5344CB8AC3E}">
        <p14:creationId xmlns:p14="http://schemas.microsoft.com/office/powerpoint/2010/main" val="166120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Differences between normalizations</a:t>
            </a:r>
          </a:p>
        </p:txBody>
      </p:sp>
      <p:sp>
        <p:nvSpPr>
          <p:cNvPr id="9" name="Title 1">
            <a:extLst>
              <a:ext uri="{FF2B5EF4-FFF2-40B4-BE49-F238E27FC236}">
                <a16:creationId xmlns:a16="http://schemas.microsoft.com/office/drawing/2014/main" id="{889B1967-41EF-4456-B8B0-732A00F550A7}"/>
              </a:ext>
            </a:extLst>
          </p:cNvPr>
          <p:cNvSpPr txBox="1">
            <a:spLocks/>
          </p:cNvSpPr>
          <p:nvPr/>
        </p:nvSpPr>
        <p:spPr>
          <a:xfrm>
            <a:off x="457200" y="957205"/>
            <a:ext cx="2895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a:lstStyle>
          <a:p>
            <a:pPr fontAlgn="auto">
              <a:spcAft>
                <a:spcPts val="0"/>
              </a:spcAft>
            </a:pPr>
            <a:endParaRPr lang="en-US" sz="2400" dirty="0"/>
          </a:p>
        </p:txBody>
      </p:sp>
      <p:sp>
        <p:nvSpPr>
          <p:cNvPr id="4" name="Content Placeholder 3">
            <a:extLst>
              <a:ext uri="{FF2B5EF4-FFF2-40B4-BE49-F238E27FC236}">
                <a16:creationId xmlns:a16="http://schemas.microsoft.com/office/drawing/2014/main" id="{B7D436BB-151B-46BA-AC5A-C04E265B43EC}"/>
              </a:ext>
            </a:extLst>
          </p:cNvPr>
          <p:cNvSpPr>
            <a:spLocks noGrp="1"/>
          </p:cNvSpPr>
          <p:nvPr>
            <p:ph sz="half" idx="1"/>
          </p:nvPr>
        </p:nvSpPr>
        <p:spPr/>
        <p:txBody>
          <a:bodyPr/>
          <a:lstStyle/>
          <a:p>
            <a:pPr marL="0" indent="0">
              <a:buNone/>
            </a:pPr>
            <a:r>
              <a:rPr lang="en-US" sz="2800" dirty="0"/>
              <a:t>Z-score/scaling to 5</a:t>
            </a:r>
          </a:p>
          <a:p>
            <a:endParaRPr lang="en-US" dirty="0"/>
          </a:p>
        </p:txBody>
      </p:sp>
      <p:sp>
        <p:nvSpPr>
          <p:cNvPr id="11" name="Content Placeholder 10">
            <a:extLst>
              <a:ext uri="{FF2B5EF4-FFF2-40B4-BE49-F238E27FC236}">
                <a16:creationId xmlns:a16="http://schemas.microsoft.com/office/drawing/2014/main" id="{30A30A25-7618-4A2A-8211-142B8C125488}"/>
              </a:ext>
            </a:extLst>
          </p:cNvPr>
          <p:cNvSpPr>
            <a:spLocks noGrp="1"/>
          </p:cNvSpPr>
          <p:nvPr>
            <p:ph sz="half" idx="2"/>
          </p:nvPr>
        </p:nvSpPr>
        <p:spPr/>
        <p:txBody>
          <a:bodyPr/>
          <a:lstStyle/>
          <a:p>
            <a:pPr marL="0" indent="0">
              <a:buNone/>
            </a:pPr>
            <a:r>
              <a:rPr lang="en-US" sz="2800" dirty="0"/>
              <a:t>SD+D = -1, N = 0, SA+A = 1</a:t>
            </a:r>
            <a:endParaRPr lang="en-US" dirty="0"/>
          </a:p>
        </p:txBody>
      </p:sp>
      <p:pic>
        <p:nvPicPr>
          <p:cNvPr id="13" name="Picture 12" descr="Chart&#10;&#10;Description automatically generated">
            <a:extLst>
              <a:ext uri="{FF2B5EF4-FFF2-40B4-BE49-F238E27FC236}">
                <a16:creationId xmlns:a16="http://schemas.microsoft.com/office/drawing/2014/main" id="{9F3D66B1-1A62-4AC0-86C8-4447B0098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5147" y="1814455"/>
            <a:ext cx="2038853" cy="1529140"/>
          </a:xfrm>
          <a:prstGeom prst="rect">
            <a:avLst/>
          </a:prstGeom>
        </p:spPr>
      </p:pic>
      <p:pic>
        <p:nvPicPr>
          <p:cNvPr id="15" name="Picture 14" descr="Chart, scatter chart&#10;&#10;Description automatically generated">
            <a:extLst>
              <a:ext uri="{FF2B5EF4-FFF2-40B4-BE49-F238E27FC236}">
                <a16:creationId xmlns:a16="http://schemas.microsoft.com/office/drawing/2014/main" id="{D5BDE6AD-1222-4B53-A78C-39D5D4D5C4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8853" y="1812565"/>
            <a:ext cx="2038853" cy="1529140"/>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BB93F3EE-649A-46CC-9AC9-AA7E591955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812565"/>
            <a:ext cx="2038853" cy="1529140"/>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F5E3EE9C-380D-4E7A-9B12-ECC226A84B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6294" y="1814455"/>
            <a:ext cx="2038853" cy="1529140"/>
          </a:xfrm>
          <a:prstGeom prst="rect">
            <a:avLst/>
          </a:prstGeom>
        </p:spPr>
      </p:pic>
      <p:pic>
        <p:nvPicPr>
          <p:cNvPr id="21" name="Picture 20" descr="Chart&#10;&#10;Description automatically generated">
            <a:extLst>
              <a:ext uri="{FF2B5EF4-FFF2-40B4-BE49-F238E27FC236}">
                <a16:creationId xmlns:a16="http://schemas.microsoft.com/office/drawing/2014/main" id="{E2172696-FA42-42D4-B888-523AC9DC167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521"/>
          <a:stretch/>
        </p:blipFill>
        <p:spPr>
          <a:xfrm>
            <a:off x="5581317" y="3495756"/>
            <a:ext cx="1008806" cy="1529140"/>
          </a:xfrm>
          <a:prstGeom prst="rect">
            <a:avLst/>
          </a:prstGeom>
        </p:spPr>
      </p:pic>
      <p:pic>
        <p:nvPicPr>
          <p:cNvPr id="23" name="Picture 22" descr="Chart&#10;&#10;Description automatically generated">
            <a:extLst>
              <a:ext uri="{FF2B5EF4-FFF2-40B4-BE49-F238E27FC236}">
                <a16:creationId xmlns:a16="http://schemas.microsoft.com/office/drawing/2014/main" id="{ABBC012A-EA22-455E-A3DD-1225A9F2A66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521"/>
          <a:stretch/>
        </p:blipFill>
        <p:spPr>
          <a:xfrm>
            <a:off x="515023" y="3495756"/>
            <a:ext cx="1008806" cy="1529140"/>
          </a:xfrm>
          <a:prstGeom prst="rect">
            <a:avLst/>
          </a:prstGeom>
        </p:spPr>
      </p:pic>
      <p:pic>
        <p:nvPicPr>
          <p:cNvPr id="28" name="Content Placeholder 4">
            <a:extLst>
              <a:ext uri="{FF2B5EF4-FFF2-40B4-BE49-F238E27FC236}">
                <a16:creationId xmlns:a16="http://schemas.microsoft.com/office/drawing/2014/main" id="{7EB44391-16FD-4BE6-98C3-8172F1D9965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9597" r="27"/>
          <a:stretch/>
        </p:blipFill>
        <p:spPr>
          <a:xfrm>
            <a:off x="2433097" y="3495756"/>
            <a:ext cx="1237748" cy="1537525"/>
          </a:xfrm>
          <a:prstGeom prst="rect">
            <a:avLst/>
          </a:prstGeom>
        </p:spPr>
      </p:pic>
      <p:pic>
        <p:nvPicPr>
          <p:cNvPr id="29" name="Content Placeholder 4">
            <a:extLst>
              <a:ext uri="{FF2B5EF4-FFF2-40B4-BE49-F238E27FC236}">
                <a16:creationId xmlns:a16="http://schemas.microsoft.com/office/drawing/2014/main" id="{5F69A4ED-2712-4C97-9FFE-18E9C08DD8E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9415" t="-1069" r="210" b="1069"/>
          <a:stretch/>
        </p:blipFill>
        <p:spPr>
          <a:xfrm>
            <a:off x="7505699" y="3495756"/>
            <a:ext cx="1237748" cy="1537525"/>
          </a:xfrm>
          <a:prstGeom prst="rect">
            <a:avLst/>
          </a:prstGeom>
        </p:spPr>
      </p:pic>
    </p:spTree>
    <p:extLst>
      <p:ext uri="{BB962C8B-B14F-4D97-AF65-F5344CB8AC3E}">
        <p14:creationId xmlns:p14="http://schemas.microsoft.com/office/powerpoint/2010/main" val="237101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Data Prep</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77500" lnSpcReduction="20000"/>
              </a:bodyPr>
              <a:lstStyle/>
              <a:p>
                <a:pPr marL="457200" indent="-457200">
                  <a:buFont typeface="+mj-lt"/>
                  <a:buAutoNum type="arabicPeriod"/>
                </a:pPr>
                <a:r>
                  <a:rPr lang="en-US" sz="2000" dirty="0"/>
                  <a:t>Read in all relevant data</a:t>
                </a:r>
              </a:p>
              <a:p>
                <a:pPr marL="457200" indent="-457200">
                  <a:buFont typeface="+mj-lt"/>
                  <a:buAutoNum type="arabicPeriod"/>
                </a:pPr>
                <a:r>
                  <a:rPr lang="en-US" sz="2000" dirty="0"/>
                  <a:t>Convert responses to numerical results [SAGE_Raw.csv]</a:t>
                </a:r>
              </a:p>
              <a:p>
                <a:pPr marL="857250" lvl="1" indent="-457200"/>
                <a:r>
                  <a:rPr lang="en-US" sz="1600" dirty="0"/>
                  <a:t>Strongly disagree = 1, …,  Strongly agree = 5 (for 5-point Likert questions)</a:t>
                </a:r>
              </a:p>
              <a:p>
                <a:pPr marL="857250" lvl="1" indent="-457200"/>
                <a:r>
                  <a:rPr lang="en-US" sz="1600" dirty="0"/>
                  <a:t>Strongly disagree = 1, ..., Neither agree nor disagree = 3, …,  Strongly agree = 6 (for 6-point Likert questions)</a:t>
                </a:r>
              </a:p>
              <a:p>
                <a:pPr marL="457200" indent="-457200">
                  <a:buFont typeface="+mj-lt"/>
                  <a:buAutoNum type="arabicPeriod"/>
                </a:pPr>
                <a:r>
                  <a:rPr lang="en-US" sz="2000" dirty="0"/>
                  <a:t>Remove demographic questions (4) [for this analysis]</a:t>
                </a:r>
              </a:p>
              <a:p>
                <a:pPr marL="457200" indent="-457200">
                  <a:buFont typeface="+mj-lt"/>
                  <a:buAutoNum type="arabicPeriod"/>
                </a:pPr>
                <a:r>
                  <a:rPr lang="en-US" sz="2000" dirty="0"/>
                  <a:t>Summarize data [SAGE_Stats.csv]</a:t>
                </a:r>
              </a:p>
              <a:p>
                <a:pPr marL="857250" lvl="1" indent="-457200"/>
                <a:r>
                  <a:rPr lang="en-US" sz="1600" dirty="0"/>
                  <a:t>Mean, Std. Dev.</a:t>
                </a:r>
              </a:p>
              <a:p>
                <a:pPr marL="857250" lvl="1" indent="-457200"/>
                <a:r>
                  <a:rPr lang="en-US" sz="1600" dirty="0"/>
                  <a:t>Percentages of SD+D, N, SA+A</a:t>
                </a:r>
              </a:p>
              <a:p>
                <a:pPr marL="457200" indent="-457200">
                  <a:buFont typeface="+mj-lt"/>
                  <a:buAutoNum type="arabicPeriod"/>
                </a:pPr>
                <a:r>
                  <a:rPr lang="en-US" sz="2000" dirty="0"/>
                  <a:t>Invert negatively worded questions and combine with associated questions*</a:t>
                </a:r>
              </a:p>
              <a:p>
                <a:pPr marL="857250" lvl="1" indent="-457200"/>
                <a:r>
                  <a:rPr lang="en-US" sz="1600" dirty="0"/>
                  <a:t>Strongly disagree = 1, …,  Strongly agree = 5 -&gt;  Strongly disagree = 5 , …, Strongly agree = 1</a:t>
                </a:r>
              </a:p>
              <a:p>
                <a:pPr marL="457200" indent="-457200">
                  <a:buFont typeface="+mj-lt"/>
                  <a:buAutoNum type="arabicPeriod"/>
                </a:pPr>
                <a:r>
                  <a:rPr lang="en-US" sz="2000" dirty="0"/>
                  <a:t>Renormalize each response such that 5- and 6-point responses are equal</a:t>
                </a:r>
              </a:p>
              <a:p>
                <a:pPr marL="857250" lvl="1" indent="-457200"/>
                <a:r>
                  <a:rPr lang="en-US" sz="1600" dirty="0"/>
                  <a:t>Method 1: Z-score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𝜇</m:t>
                        </m:r>
                      </m:num>
                      <m:den>
                        <m:r>
                          <a:rPr lang="en-US" sz="1600" b="0" i="1" smtClean="0">
                            <a:latin typeface="Cambria Math" panose="02040503050406030204" pitchFamily="18" charset="0"/>
                          </a:rPr>
                          <m:t>𝜎</m:t>
                        </m:r>
                      </m:den>
                    </m:f>
                  </m:oMath>
                </a14:m>
                <a:r>
                  <a:rPr lang="en-US" sz="1600" dirty="0"/>
                  <a:t>.</a:t>
                </a:r>
              </a:p>
              <a:p>
                <a:pPr marL="857250" lvl="1" indent="-457200"/>
                <a:r>
                  <a:rPr lang="en-US" sz="1600" dirty="0"/>
                  <a:t>Method 2: Change 6-point to pseudo-5-point by multiplying by 5/6 (produces same as z-score)</a:t>
                </a:r>
              </a:p>
              <a:p>
                <a:pPr marL="857250" lvl="1" indent="-457200"/>
                <a:r>
                  <a:rPr lang="en-US" sz="1600" dirty="0"/>
                  <a:t>Method 3: SD+D = -1, N = 0, SA+A = 1 </a:t>
                </a:r>
              </a:p>
              <a:p>
                <a:pPr marL="857250" lvl="1" indent="-457200"/>
                <a:endParaRPr lang="en-US" sz="16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808"/>
                </a:stretch>
              </a:blipFill>
            </p:spPr>
            <p:txBody>
              <a:bodyPr/>
              <a:lstStyle/>
              <a:p>
                <a:r>
                  <a:rPr lang="en-US">
                    <a:noFill/>
                  </a:rPr>
                  <a:t> </a:t>
                </a:r>
              </a:p>
            </p:txBody>
          </p:sp>
        </mc:Fallback>
      </mc:AlternateContent>
    </p:spTree>
    <p:extLst>
      <p:ext uri="{BB962C8B-B14F-4D97-AF65-F5344CB8AC3E}">
        <p14:creationId xmlns:p14="http://schemas.microsoft.com/office/powerpoint/2010/main" val="397934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1E6C93-AC39-43A0-9796-5BF615C09125}"/>
              </a:ext>
            </a:extLst>
          </p:cNvPr>
          <p:cNvSpPr>
            <a:spLocks noGrp="1"/>
          </p:cNvSpPr>
          <p:nvPr>
            <p:ph type="title"/>
          </p:nvPr>
        </p:nvSpPr>
        <p:spPr/>
        <p:txBody>
          <a:bodyPr>
            <a:normAutofit/>
          </a:bodyPr>
          <a:lstStyle/>
          <a:p>
            <a:r>
              <a:rPr lang="en-US" sz="3200" dirty="0"/>
              <a:t>Target demographic</a:t>
            </a:r>
          </a:p>
        </p:txBody>
      </p:sp>
      <p:sp>
        <p:nvSpPr>
          <p:cNvPr id="6" name="Content Placeholder 5">
            <a:extLst>
              <a:ext uri="{FF2B5EF4-FFF2-40B4-BE49-F238E27FC236}">
                <a16:creationId xmlns:a16="http://schemas.microsoft.com/office/drawing/2014/main" id="{BA2BB835-DE00-4956-A2A5-D0FA7DB46275}"/>
              </a:ext>
            </a:extLst>
          </p:cNvPr>
          <p:cNvSpPr>
            <a:spLocks noGrp="1"/>
          </p:cNvSpPr>
          <p:nvPr>
            <p:ph idx="1"/>
          </p:nvPr>
        </p:nvSpPr>
        <p:spPr/>
        <p:txBody>
          <a:bodyPr>
            <a:normAutofit fontScale="92500" lnSpcReduction="10000"/>
          </a:bodyPr>
          <a:lstStyle/>
          <a:p>
            <a:r>
              <a:rPr lang="en-US" sz="2800" dirty="0"/>
              <a:t>Four high schools (N= 1066) and one junior college (N= 51)</a:t>
            </a:r>
          </a:p>
          <a:p>
            <a:r>
              <a:rPr lang="en-US" sz="2800" dirty="0"/>
              <a:t>52% female</a:t>
            </a:r>
          </a:p>
          <a:p>
            <a:r>
              <a:rPr lang="en-US" sz="2800" dirty="0"/>
              <a:t>Equal distribution (24.2% in grade 10)</a:t>
            </a:r>
          </a:p>
          <a:p>
            <a:r>
              <a:rPr lang="en-US" sz="2800" dirty="0"/>
              <a:t>58/56% received/expected a grade over 80%</a:t>
            </a:r>
          </a:p>
          <a:p>
            <a:endParaRPr lang="en-US" sz="2800" dirty="0"/>
          </a:p>
          <a:p>
            <a:pPr marL="0" indent="0">
              <a:buNone/>
            </a:pPr>
            <a:r>
              <a:rPr lang="en-US" sz="2800" dirty="0"/>
              <a:t>We don’t currently have the information (other than gender) to match this</a:t>
            </a:r>
          </a:p>
        </p:txBody>
      </p:sp>
    </p:spTree>
    <p:extLst>
      <p:ext uri="{BB962C8B-B14F-4D97-AF65-F5344CB8AC3E}">
        <p14:creationId xmlns:p14="http://schemas.microsoft.com/office/powerpoint/2010/main" val="885177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a:t>
            </a:r>
          </a:p>
        </p:txBody>
      </p:sp>
      <p:pic>
        <p:nvPicPr>
          <p:cNvPr id="5" name="Picture 4" descr="Chart&#10;&#10;Description automatically generated">
            <a:extLst>
              <a:ext uri="{FF2B5EF4-FFF2-40B4-BE49-F238E27FC236}">
                <a16:creationId xmlns:a16="http://schemas.microsoft.com/office/drawing/2014/main" id="{37332131-6122-40F9-A591-AC243C077590}"/>
              </a:ext>
            </a:extLst>
          </p:cNvPr>
          <p:cNvPicPr>
            <a:picLocks noChangeAspect="1"/>
          </p:cNvPicPr>
          <p:nvPr/>
        </p:nvPicPr>
        <p:blipFill rotWithShape="1">
          <a:blip r:embed="rId3">
            <a:extLst>
              <a:ext uri="{28A0092B-C50C-407E-A947-70E740481C1C}">
                <a14:useLocalDpi xmlns:a14="http://schemas.microsoft.com/office/drawing/2010/main" val="0"/>
              </a:ext>
            </a:extLst>
          </a:blip>
          <a:srcRect l="59115"/>
          <a:stretch/>
        </p:blipFill>
        <p:spPr>
          <a:xfrm>
            <a:off x="0" y="1305065"/>
            <a:ext cx="2093592" cy="3840472"/>
          </a:xfrm>
          <a:prstGeom prst="rect">
            <a:avLst/>
          </a:prstGeom>
        </p:spPr>
      </p:pic>
      <p:pic>
        <p:nvPicPr>
          <p:cNvPr id="11" name="Picture 10" descr="Chart&#10;&#10;Description automatically generated">
            <a:extLst>
              <a:ext uri="{FF2B5EF4-FFF2-40B4-BE49-F238E27FC236}">
                <a16:creationId xmlns:a16="http://schemas.microsoft.com/office/drawing/2014/main" id="{C8263D81-9E9F-4130-B9D4-BBC5DF42363F}"/>
              </a:ext>
            </a:extLst>
          </p:cNvPr>
          <p:cNvPicPr>
            <a:picLocks noChangeAspect="1"/>
          </p:cNvPicPr>
          <p:nvPr/>
        </p:nvPicPr>
        <p:blipFill rotWithShape="1">
          <a:blip r:embed="rId4">
            <a:extLst>
              <a:ext uri="{28A0092B-C50C-407E-A947-70E740481C1C}">
                <a14:useLocalDpi xmlns:a14="http://schemas.microsoft.com/office/drawing/2010/main" val="0"/>
              </a:ext>
            </a:extLst>
          </a:blip>
          <a:srcRect l="56510"/>
          <a:stretch/>
        </p:blipFill>
        <p:spPr>
          <a:xfrm>
            <a:off x="2093592" y="1305065"/>
            <a:ext cx="2226940" cy="3840472"/>
          </a:xfrm>
          <a:prstGeom prst="rect">
            <a:avLst/>
          </a:prstGeom>
        </p:spPr>
      </p:pic>
      <p:pic>
        <p:nvPicPr>
          <p:cNvPr id="13" name="Picture 12" descr="Chart&#10;&#10;Description automatically generated">
            <a:extLst>
              <a:ext uri="{FF2B5EF4-FFF2-40B4-BE49-F238E27FC236}">
                <a16:creationId xmlns:a16="http://schemas.microsoft.com/office/drawing/2014/main" id="{4FE2C9CC-0722-40B1-A232-F9F053822CE6}"/>
              </a:ext>
            </a:extLst>
          </p:cNvPr>
          <p:cNvPicPr>
            <a:picLocks noChangeAspect="1"/>
          </p:cNvPicPr>
          <p:nvPr/>
        </p:nvPicPr>
        <p:blipFill rotWithShape="1">
          <a:blip r:embed="rId5">
            <a:extLst>
              <a:ext uri="{28A0092B-C50C-407E-A947-70E740481C1C}">
                <a14:useLocalDpi xmlns:a14="http://schemas.microsoft.com/office/drawing/2010/main" val="0"/>
              </a:ext>
            </a:extLst>
          </a:blip>
          <a:srcRect l="51823"/>
          <a:stretch/>
        </p:blipFill>
        <p:spPr>
          <a:xfrm>
            <a:off x="4320532" y="1305065"/>
            <a:ext cx="2466964" cy="3840472"/>
          </a:xfrm>
          <a:prstGeom prst="rect">
            <a:avLst/>
          </a:prstGeom>
        </p:spPr>
      </p:pic>
      <p:pic>
        <p:nvPicPr>
          <p:cNvPr id="15" name="Picture 14" descr="Chart&#10;&#10;Description automatically generated">
            <a:extLst>
              <a:ext uri="{FF2B5EF4-FFF2-40B4-BE49-F238E27FC236}">
                <a16:creationId xmlns:a16="http://schemas.microsoft.com/office/drawing/2014/main" id="{04856F9C-9FF3-4EB3-9F06-4B8EE03EDA31}"/>
              </a:ext>
            </a:extLst>
          </p:cNvPr>
          <p:cNvPicPr>
            <a:picLocks noChangeAspect="1"/>
          </p:cNvPicPr>
          <p:nvPr/>
        </p:nvPicPr>
        <p:blipFill rotWithShape="1">
          <a:blip r:embed="rId6">
            <a:extLst>
              <a:ext uri="{28A0092B-C50C-407E-A947-70E740481C1C}">
                <a14:useLocalDpi xmlns:a14="http://schemas.microsoft.com/office/drawing/2010/main" val="0"/>
              </a:ext>
            </a:extLst>
          </a:blip>
          <a:srcRect l="51823"/>
          <a:stretch/>
        </p:blipFill>
        <p:spPr>
          <a:xfrm>
            <a:off x="6677036" y="1306374"/>
            <a:ext cx="2466964" cy="3840472"/>
          </a:xfrm>
          <a:prstGeom prst="rect">
            <a:avLst/>
          </a:prstGeom>
        </p:spPr>
      </p:pic>
      <p:cxnSp>
        <p:nvCxnSpPr>
          <p:cNvPr id="17" name="Straight Connector 16">
            <a:extLst>
              <a:ext uri="{FF2B5EF4-FFF2-40B4-BE49-F238E27FC236}">
                <a16:creationId xmlns:a16="http://schemas.microsoft.com/office/drawing/2014/main" id="{A514DB52-7133-4879-BA5E-2A79DE1507B9}"/>
              </a:ext>
            </a:extLst>
          </p:cNvPr>
          <p:cNvCxnSpPr>
            <a:cxnSpLocks/>
          </p:cNvCxnSpPr>
          <p:nvPr/>
        </p:nvCxnSpPr>
        <p:spPr>
          <a:xfrm>
            <a:off x="381000" y="4767590"/>
            <a:ext cx="7696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6CBCC1C-D8D8-4973-94FD-8495E6905066}"/>
              </a:ext>
            </a:extLst>
          </p:cNvPr>
          <p:cNvCxnSpPr>
            <a:cxnSpLocks/>
          </p:cNvCxnSpPr>
          <p:nvPr/>
        </p:nvCxnSpPr>
        <p:spPr>
          <a:xfrm>
            <a:off x="381000" y="3534430"/>
            <a:ext cx="7696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EEFE49C-1D74-4614-BB64-A6D5C379948D}"/>
              </a:ext>
            </a:extLst>
          </p:cNvPr>
          <p:cNvCxnSpPr>
            <a:cxnSpLocks/>
          </p:cNvCxnSpPr>
          <p:nvPr/>
        </p:nvCxnSpPr>
        <p:spPr>
          <a:xfrm>
            <a:off x="381000" y="3229630"/>
            <a:ext cx="76962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45465C8-C367-400B-BA2F-ABF5986063A8}"/>
              </a:ext>
            </a:extLst>
          </p:cNvPr>
          <p:cNvCxnSpPr>
            <a:cxnSpLocks/>
          </p:cNvCxnSpPr>
          <p:nvPr/>
        </p:nvCxnSpPr>
        <p:spPr>
          <a:xfrm>
            <a:off x="381000" y="2772430"/>
            <a:ext cx="76962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82FF5AA-4282-4188-9156-5FFEBE9E801C}"/>
              </a:ext>
            </a:extLst>
          </p:cNvPr>
          <p:cNvSpPr txBox="1"/>
          <p:nvPr/>
        </p:nvSpPr>
        <p:spPr>
          <a:xfrm>
            <a:off x="137022" y="1591184"/>
            <a:ext cx="243978" cy="276999"/>
          </a:xfrm>
          <a:prstGeom prst="rect">
            <a:avLst/>
          </a:prstGeom>
          <a:noFill/>
        </p:spPr>
        <p:txBody>
          <a:bodyPr wrap="none" rtlCol="0">
            <a:spAutoFit/>
          </a:bodyPr>
          <a:lstStyle/>
          <a:p>
            <a:r>
              <a:rPr lang="en-US" sz="1200" dirty="0"/>
              <a:t>*</a:t>
            </a:r>
            <a:endParaRPr lang="en-US" sz="1600" dirty="0"/>
          </a:p>
        </p:txBody>
      </p:sp>
      <p:sp>
        <p:nvSpPr>
          <p:cNvPr id="23" name="TextBox 22">
            <a:extLst>
              <a:ext uri="{FF2B5EF4-FFF2-40B4-BE49-F238E27FC236}">
                <a16:creationId xmlns:a16="http://schemas.microsoft.com/office/drawing/2014/main" id="{67A9A9FE-CA6B-4A54-83A2-9D6B871CA8CA}"/>
              </a:ext>
            </a:extLst>
          </p:cNvPr>
          <p:cNvSpPr txBox="1"/>
          <p:nvPr/>
        </p:nvSpPr>
        <p:spPr>
          <a:xfrm>
            <a:off x="140512" y="2991339"/>
            <a:ext cx="243978" cy="276999"/>
          </a:xfrm>
          <a:prstGeom prst="rect">
            <a:avLst/>
          </a:prstGeom>
          <a:noFill/>
        </p:spPr>
        <p:txBody>
          <a:bodyPr wrap="none" rtlCol="0">
            <a:spAutoFit/>
          </a:bodyPr>
          <a:lstStyle/>
          <a:p>
            <a:r>
              <a:rPr lang="en-US" sz="1200" dirty="0"/>
              <a:t>*</a:t>
            </a:r>
            <a:endParaRPr lang="en-US" sz="1600" dirty="0"/>
          </a:p>
        </p:txBody>
      </p:sp>
      <p:sp>
        <p:nvSpPr>
          <p:cNvPr id="24" name="TextBox 23">
            <a:extLst>
              <a:ext uri="{FF2B5EF4-FFF2-40B4-BE49-F238E27FC236}">
                <a16:creationId xmlns:a16="http://schemas.microsoft.com/office/drawing/2014/main" id="{FE6927A2-306C-4057-B585-4BA048EF7C81}"/>
              </a:ext>
            </a:extLst>
          </p:cNvPr>
          <p:cNvSpPr txBox="1"/>
          <p:nvPr/>
        </p:nvSpPr>
        <p:spPr>
          <a:xfrm>
            <a:off x="137022" y="3880991"/>
            <a:ext cx="243978" cy="276999"/>
          </a:xfrm>
          <a:prstGeom prst="rect">
            <a:avLst/>
          </a:prstGeom>
          <a:noFill/>
        </p:spPr>
        <p:txBody>
          <a:bodyPr wrap="none" rtlCol="0">
            <a:spAutoFit/>
          </a:bodyPr>
          <a:lstStyle/>
          <a:p>
            <a:r>
              <a:rPr lang="en-US" sz="1200" dirty="0"/>
              <a:t>*</a:t>
            </a:r>
            <a:endParaRPr lang="en-US" sz="1600" dirty="0"/>
          </a:p>
        </p:txBody>
      </p:sp>
      <p:sp>
        <p:nvSpPr>
          <p:cNvPr id="25" name="TextBox 24">
            <a:extLst>
              <a:ext uri="{FF2B5EF4-FFF2-40B4-BE49-F238E27FC236}">
                <a16:creationId xmlns:a16="http://schemas.microsoft.com/office/drawing/2014/main" id="{2E9E5051-0DF0-48BD-874A-928B64C1371B}"/>
              </a:ext>
            </a:extLst>
          </p:cNvPr>
          <p:cNvSpPr txBox="1"/>
          <p:nvPr/>
        </p:nvSpPr>
        <p:spPr>
          <a:xfrm>
            <a:off x="263953" y="1120492"/>
            <a:ext cx="973343" cy="338554"/>
          </a:xfrm>
          <a:prstGeom prst="rect">
            <a:avLst/>
          </a:prstGeom>
          <a:noFill/>
        </p:spPr>
        <p:txBody>
          <a:bodyPr wrap="none" rtlCol="0">
            <a:spAutoFit/>
          </a:bodyPr>
          <a:lstStyle/>
          <a:p>
            <a:r>
              <a:rPr lang="en-US" sz="1600" dirty="0"/>
              <a:t>4 factors</a:t>
            </a:r>
          </a:p>
        </p:txBody>
      </p:sp>
      <p:sp>
        <p:nvSpPr>
          <p:cNvPr id="26" name="TextBox 25">
            <a:extLst>
              <a:ext uri="{FF2B5EF4-FFF2-40B4-BE49-F238E27FC236}">
                <a16:creationId xmlns:a16="http://schemas.microsoft.com/office/drawing/2014/main" id="{E2F6B650-C40A-4094-A513-952268D24609}"/>
              </a:ext>
            </a:extLst>
          </p:cNvPr>
          <p:cNvSpPr txBox="1"/>
          <p:nvPr/>
        </p:nvSpPr>
        <p:spPr>
          <a:xfrm>
            <a:off x="2341221" y="1137097"/>
            <a:ext cx="973343" cy="338554"/>
          </a:xfrm>
          <a:prstGeom prst="rect">
            <a:avLst/>
          </a:prstGeom>
          <a:noFill/>
        </p:spPr>
        <p:txBody>
          <a:bodyPr wrap="none" rtlCol="0">
            <a:spAutoFit/>
          </a:bodyPr>
          <a:lstStyle/>
          <a:p>
            <a:r>
              <a:rPr lang="en-US" sz="1600" dirty="0"/>
              <a:t>5 factors</a:t>
            </a:r>
          </a:p>
        </p:txBody>
      </p:sp>
      <p:sp>
        <p:nvSpPr>
          <p:cNvPr id="27" name="TextBox 26">
            <a:extLst>
              <a:ext uri="{FF2B5EF4-FFF2-40B4-BE49-F238E27FC236}">
                <a16:creationId xmlns:a16="http://schemas.microsoft.com/office/drawing/2014/main" id="{D460D38C-837F-41F8-B8AA-7A359C02C463}"/>
              </a:ext>
            </a:extLst>
          </p:cNvPr>
          <p:cNvSpPr txBox="1"/>
          <p:nvPr/>
        </p:nvSpPr>
        <p:spPr>
          <a:xfrm>
            <a:off x="4714038" y="1130956"/>
            <a:ext cx="973343" cy="338554"/>
          </a:xfrm>
          <a:prstGeom prst="rect">
            <a:avLst/>
          </a:prstGeom>
          <a:noFill/>
        </p:spPr>
        <p:txBody>
          <a:bodyPr wrap="none" rtlCol="0">
            <a:spAutoFit/>
          </a:bodyPr>
          <a:lstStyle/>
          <a:p>
            <a:r>
              <a:rPr lang="en-US" sz="1600" dirty="0"/>
              <a:t>6 factors</a:t>
            </a:r>
          </a:p>
        </p:txBody>
      </p:sp>
      <p:sp>
        <p:nvSpPr>
          <p:cNvPr id="28" name="TextBox 27">
            <a:extLst>
              <a:ext uri="{FF2B5EF4-FFF2-40B4-BE49-F238E27FC236}">
                <a16:creationId xmlns:a16="http://schemas.microsoft.com/office/drawing/2014/main" id="{C4D5F5FE-6A81-4483-8742-E1F7D1027FFB}"/>
              </a:ext>
            </a:extLst>
          </p:cNvPr>
          <p:cNvSpPr txBox="1"/>
          <p:nvPr/>
        </p:nvSpPr>
        <p:spPr>
          <a:xfrm>
            <a:off x="7070542" y="1120492"/>
            <a:ext cx="973343" cy="338554"/>
          </a:xfrm>
          <a:prstGeom prst="rect">
            <a:avLst/>
          </a:prstGeom>
          <a:noFill/>
        </p:spPr>
        <p:txBody>
          <a:bodyPr wrap="none" rtlCol="0">
            <a:spAutoFit/>
          </a:bodyPr>
          <a:lstStyle/>
          <a:p>
            <a:r>
              <a:rPr lang="en-US" sz="1600" dirty="0"/>
              <a:t>7 factors</a:t>
            </a:r>
          </a:p>
        </p:txBody>
      </p:sp>
    </p:spTree>
    <p:extLst>
      <p:ext uri="{BB962C8B-B14F-4D97-AF65-F5344CB8AC3E}">
        <p14:creationId xmlns:p14="http://schemas.microsoft.com/office/powerpoint/2010/main" val="523345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Items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fontScale="47500" lnSpcReduction="20000"/>
          </a:bodyPr>
          <a:lstStyle/>
          <a:p>
            <a:pPr marL="0" indent="0">
              <a:buNone/>
            </a:pPr>
            <a:r>
              <a:rPr lang="en-US" dirty="0"/>
              <a:t>0 When I work in a group, I do higher quality work.</a:t>
            </a:r>
          </a:p>
          <a:p>
            <a:pPr marL="0" indent="0">
              <a:buNone/>
            </a:pPr>
            <a:r>
              <a:rPr lang="en-US" dirty="0"/>
              <a:t>1 When I work in a group, I end up doing most of the work.</a:t>
            </a:r>
          </a:p>
          <a:p>
            <a:pPr marL="0" indent="0">
              <a:buNone/>
            </a:pPr>
            <a:r>
              <a:rPr lang="en-US" dirty="0"/>
              <a:t>2 My group members help explain things that I do not understand.</a:t>
            </a:r>
          </a:p>
          <a:p>
            <a:pPr marL="0" indent="0">
              <a:buNone/>
            </a:pPr>
            <a:r>
              <a:rPr lang="en-US" dirty="0"/>
              <a:t>3 When I work in a group, I am able to share my ideas.</a:t>
            </a:r>
          </a:p>
          <a:p>
            <a:pPr marL="0" indent="0">
              <a:buNone/>
            </a:pPr>
            <a:r>
              <a:rPr lang="en-US" dirty="0"/>
              <a:t>4 My group members make me feel that I am not as smart as they are.</a:t>
            </a:r>
          </a:p>
          <a:p>
            <a:pPr marL="0" indent="0">
              <a:buNone/>
            </a:pPr>
            <a:r>
              <a:rPr lang="en-US" dirty="0"/>
              <a:t>5 The material is easier to understand when I work with other students.</a:t>
            </a:r>
          </a:p>
          <a:p>
            <a:pPr marL="0" indent="0">
              <a:buNone/>
            </a:pPr>
            <a:r>
              <a:rPr lang="en-US" dirty="0"/>
              <a:t>6 The workload is usually less when I work with other students.</a:t>
            </a:r>
          </a:p>
          <a:p>
            <a:pPr marL="0" indent="0">
              <a:buNone/>
            </a:pPr>
            <a:r>
              <a:rPr lang="en-US" dirty="0"/>
              <a:t>7 My group members respect my opinions.</a:t>
            </a:r>
          </a:p>
          <a:p>
            <a:pPr marL="0" indent="0">
              <a:buNone/>
            </a:pPr>
            <a:r>
              <a:rPr lang="en-US" dirty="0"/>
              <a:t>8 I feel I am part of what is going on in the group.</a:t>
            </a:r>
          </a:p>
          <a:p>
            <a:pPr marL="0" indent="0">
              <a:buNone/>
            </a:pPr>
            <a:r>
              <a:rPr lang="en-US" dirty="0"/>
              <a:t>9 I do not think a group grade is fair.</a:t>
            </a:r>
          </a:p>
          <a:p>
            <a:pPr marL="0" indent="0">
              <a:buNone/>
            </a:pPr>
            <a:r>
              <a:rPr lang="en-US" dirty="0"/>
              <a:t>10 I try to make sure my group members learn the material.</a:t>
            </a:r>
          </a:p>
        </p:txBody>
      </p:sp>
      <p:sp>
        <p:nvSpPr>
          <p:cNvPr id="3" name="Content Placeholder 2">
            <a:extLst>
              <a:ext uri="{FF2B5EF4-FFF2-40B4-BE49-F238E27FC236}">
                <a16:creationId xmlns:a16="http://schemas.microsoft.com/office/drawing/2014/main" id="{A63928E7-F26A-45E0-85C8-A3A2FA91D639}"/>
              </a:ext>
            </a:extLst>
          </p:cNvPr>
          <p:cNvSpPr>
            <a:spLocks noGrp="1"/>
          </p:cNvSpPr>
          <p:nvPr>
            <p:ph sz="half" idx="2"/>
          </p:nvPr>
        </p:nvSpPr>
        <p:spPr/>
        <p:txBody>
          <a:bodyPr>
            <a:normAutofit fontScale="47500" lnSpcReduction="20000"/>
          </a:bodyPr>
          <a:lstStyle/>
          <a:p>
            <a:pPr marL="0" indent="0">
              <a:buNone/>
            </a:pPr>
            <a:r>
              <a:rPr lang="en-US" dirty="0"/>
              <a:t>11 I learn to work with students who are different from me.</a:t>
            </a:r>
          </a:p>
          <a:p>
            <a:pPr marL="0" indent="0">
              <a:buNone/>
            </a:pPr>
            <a:r>
              <a:rPr lang="en-US" dirty="0"/>
              <a:t>12 My group members do not care about my feelings.</a:t>
            </a:r>
          </a:p>
          <a:p>
            <a:pPr marL="0" indent="0">
              <a:buNone/>
            </a:pPr>
            <a:r>
              <a:rPr lang="en-US" dirty="0"/>
              <a:t>13 I let the other students do most of the work.</a:t>
            </a:r>
          </a:p>
          <a:p>
            <a:pPr marL="0" indent="0">
              <a:buNone/>
            </a:pPr>
            <a:r>
              <a:rPr lang="en-US" dirty="0"/>
              <a:t>14 I feel working in groups is a waste of time.</a:t>
            </a:r>
          </a:p>
          <a:p>
            <a:pPr marL="0" indent="0">
              <a:buNone/>
            </a:pPr>
            <a:r>
              <a:rPr lang="en-US" dirty="0"/>
              <a:t>15 I have to work with students who are not as smart as I am.</a:t>
            </a:r>
          </a:p>
          <a:p>
            <a:pPr marL="0" indent="0">
              <a:buNone/>
            </a:pPr>
            <a:r>
              <a:rPr lang="en-US" dirty="0"/>
              <a:t>16 When I work with other students the work is divided equally.</a:t>
            </a:r>
          </a:p>
          <a:p>
            <a:pPr marL="0" indent="0">
              <a:buNone/>
            </a:pPr>
            <a:r>
              <a:rPr lang="en-US" dirty="0"/>
              <a:t>17 We cannot complete the assignment unless everyone contributes.</a:t>
            </a:r>
          </a:p>
          <a:p>
            <a:pPr marL="0" indent="0">
              <a:buNone/>
            </a:pPr>
            <a:r>
              <a:rPr lang="en-US" dirty="0"/>
              <a:t>18 I also learn when I teach the material to my group members.</a:t>
            </a:r>
          </a:p>
          <a:p>
            <a:pPr marL="0" indent="0">
              <a:buNone/>
            </a:pPr>
            <a:r>
              <a:rPr lang="en-US" dirty="0"/>
              <a:t>19 I become frustrated when my group members do not understand the material.</a:t>
            </a:r>
          </a:p>
          <a:p>
            <a:pPr marL="0" indent="0">
              <a:buNone/>
            </a:pPr>
            <a:r>
              <a:rPr lang="en-US" dirty="0"/>
              <a:t>20 Everyone’s ideas are needed if we are going to be successful.</a:t>
            </a:r>
          </a:p>
          <a:p>
            <a:pPr marL="0" indent="0">
              <a:buNone/>
            </a:pPr>
            <a:r>
              <a:rPr lang="en-US" dirty="0"/>
              <a:t>21 When I work with other students, we spend too much time talking about other things.</a:t>
            </a:r>
          </a:p>
        </p:txBody>
      </p:sp>
    </p:spTree>
    <p:extLst>
      <p:ext uri="{BB962C8B-B14F-4D97-AF65-F5344CB8AC3E}">
        <p14:creationId xmlns:p14="http://schemas.microsoft.com/office/powerpoint/2010/main" val="4089012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fontScale="70000" lnSpcReduction="20000"/>
          </a:bodyPr>
          <a:lstStyle/>
          <a:p>
            <a:pPr marL="0" indent="0">
              <a:buNone/>
            </a:pPr>
            <a:r>
              <a:rPr lang="en-US" dirty="0"/>
              <a:t>Items that failed to load on any number of factors</a:t>
            </a:r>
          </a:p>
          <a:p>
            <a:r>
              <a:rPr lang="en-US" dirty="0"/>
              <a:t>8: I feel I am part of what is going on in the group.</a:t>
            </a:r>
          </a:p>
          <a:p>
            <a:r>
              <a:rPr lang="en-US" dirty="0"/>
              <a:t>11: I learn to work with students who are different from me.</a:t>
            </a:r>
          </a:p>
          <a:p>
            <a:r>
              <a:rPr lang="en-US" dirty="0"/>
              <a:t>13: I let the other students do most of the work.</a:t>
            </a:r>
          </a:p>
          <a:p>
            <a:r>
              <a:rPr lang="en-US" dirty="0"/>
              <a:t>21: When I work with other students, we spend too much time talking about other things.</a:t>
            </a:r>
          </a:p>
        </p:txBody>
      </p:sp>
      <p:sp>
        <p:nvSpPr>
          <p:cNvPr id="4" name="Content Placeholder 3">
            <a:extLst>
              <a:ext uri="{FF2B5EF4-FFF2-40B4-BE49-F238E27FC236}">
                <a16:creationId xmlns:a16="http://schemas.microsoft.com/office/drawing/2014/main" id="{A041E303-5AC9-4A46-A51C-2077DBF7BA3A}"/>
              </a:ext>
            </a:extLst>
          </p:cNvPr>
          <p:cNvSpPr>
            <a:spLocks noGrp="1"/>
          </p:cNvSpPr>
          <p:nvPr>
            <p:ph sz="half" idx="2"/>
          </p:nvPr>
        </p:nvSpPr>
        <p:spPr>
          <a:xfrm>
            <a:off x="4648202" y="1295400"/>
            <a:ext cx="4038600" cy="3562350"/>
          </a:xfrm>
        </p:spPr>
        <p:txBody>
          <a:bodyPr>
            <a:normAutofit fontScale="70000" lnSpcReduction="2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.40 or higher were deleted as well as, items that loaded on more than one factor. Ultimately, 11 items were eliminated from the SAGE questionnaire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 When I work in a group, I end up doing most of the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 When I work with other students, I am able to work at my own pace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15: My group members get a good grade even if they do not do much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18: One student usually makes the decisions in the group</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21: I do not think a group grade is fair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*22: I try to make sure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24: It is difficult to get together outside of class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*35: When I work with other students the work is divided equally.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39: My group members compete to see who does better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42: I like to help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51: Same as 31 (repeat for reliability)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1600" dirty="0">
              <a:solidFill>
                <a:prstClr val="black">
                  <a:lumMod val="75000"/>
                  <a:lumOff val="25000"/>
                </a:prstClr>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*questions used</a:t>
            </a:r>
          </a:p>
        </p:txBody>
      </p:sp>
    </p:spTree>
    <p:extLst>
      <p:ext uri="{BB962C8B-B14F-4D97-AF65-F5344CB8AC3E}">
        <p14:creationId xmlns:p14="http://schemas.microsoft.com/office/powerpoint/2010/main" val="51423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Negatively Worded Questions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62500" lnSpcReduction="20000"/>
          </a:bodyPr>
          <a:lstStyle/>
          <a:p>
            <a:r>
              <a:rPr lang="en-US" sz="2000" dirty="0"/>
              <a:t>The work takes less time complete when I work with other students.</a:t>
            </a:r>
          </a:p>
          <a:p>
            <a:pPr lvl="1"/>
            <a:r>
              <a:rPr lang="en-US" sz="1600" dirty="0"/>
              <a:t>The work takes more time to complete when I work with other students.: 2.41 ± 1.05</a:t>
            </a:r>
          </a:p>
          <a:p>
            <a:pPr lvl="1"/>
            <a:r>
              <a:rPr lang="en-US" sz="1600" dirty="0"/>
              <a:t>The work takes less time to complete when I work with other students.: 1.77 ± 0.87</a:t>
            </a:r>
          </a:p>
          <a:p>
            <a:pPr lvl="1"/>
            <a:r>
              <a:rPr lang="en-US" sz="1600" dirty="0"/>
              <a:t>Mann-Whitney U (statistic=1740, p-value=0.0008066)</a:t>
            </a:r>
          </a:p>
          <a:p>
            <a:r>
              <a:rPr lang="en-US" sz="2000" dirty="0"/>
              <a:t>My group members do not respect my opinions.</a:t>
            </a:r>
          </a:p>
          <a:p>
            <a:pPr lvl="1"/>
            <a:r>
              <a:rPr lang="en-US" sz="1600" dirty="0"/>
              <a:t>My group members respect my opinions.: 4.39 ± 0.77</a:t>
            </a:r>
          </a:p>
          <a:p>
            <a:pPr lvl="1"/>
            <a:r>
              <a:rPr lang="en-US" sz="1600" dirty="0"/>
              <a:t>My group members do not respect my opinions.: 4.47 ± 0.98</a:t>
            </a:r>
          </a:p>
          <a:p>
            <a:pPr lvl="1"/>
            <a:r>
              <a:rPr lang="en-US" sz="1600" dirty="0"/>
              <a:t>Mann-Whitney U (statistic=1143, p-value=0.2256)</a:t>
            </a:r>
          </a:p>
          <a:p>
            <a:r>
              <a:rPr lang="en-US" sz="2000" dirty="0"/>
              <a:t>I prefer when no one takes on a leadership role.</a:t>
            </a:r>
          </a:p>
          <a:p>
            <a:pPr lvl="1"/>
            <a:r>
              <a:rPr lang="en-US" sz="1600" dirty="0"/>
              <a:t>I prefer when one student regularly takes on a leadership role.: 3.1 ± 0.85</a:t>
            </a:r>
          </a:p>
          <a:p>
            <a:pPr lvl="1"/>
            <a:r>
              <a:rPr lang="en-US" sz="1600" dirty="0"/>
              <a:t>I prefer when no one takes on a leadership role.: 2.96 ± 0.95</a:t>
            </a:r>
          </a:p>
          <a:p>
            <a:pPr lvl="1"/>
            <a:r>
              <a:rPr lang="en-US" sz="1600" dirty="0"/>
              <a:t>Mann-Whitney U (statistic=1364, p-value=0.5231)</a:t>
            </a:r>
          </a:p>
          <a:p>
            <a:r>
              <a:rPr lang="en-US" sz="2000" dirty="0"/>
              <a:t>I do not let the other students do most of the work.</a:t>
            </a:r>
          </a:p>
          <a:p>
            <a:pPr lvl="1"/>
            <a:r>
              <a:rPr lang="en-US" sz="1600" dirty="0"/>
              <a:t>I let the other students do most of the work.: 1.57 ± 0.76</a:t>
            </a:r>
          </a:p>
          <a:p>
            <a:pPr lvl="1"/>
            <a:r>
              <a:rPr lang="en-US" sz="1600" dirty="0"/>
              <a:t>I do not let the other students do most of the work.: 1.94 ± 1.12</a:t>
            </a:r>
          </a:p>
          <a:p>
            <a:pPr lvl="1"/>
            <a:r>
              <a:rPr lang="en-US" sz="1600" dirty="0"/>
              <a:t>Mann-Whitney U (statistic=1069, p-value=0.1350)</a:t>
            </a:r>
          </a:p>
          <a:p>
            <a:r>
              <a:rPr lang="en-US" sz="2000" dirty="0"/>
              <a:t>I prefer to take on tasks that will help me better learn the material.</a:t>
            </a:r>
          </a:p>
          <a:p>
            <a:pPr lvl="1"/>
            <a:r>
              <a:rPr lang="en-US" sz="1600" dirty="0"/>
              <a:t>I prefer to take on tasks that I’m already good at.: 4.06 ± 0.72</a:t>
            </a:r>
          </a:p>
          <a:p>
            <a:pPr lvl="1"/>
            <a:r>
              <a:rPr lang="en-US" sz="1600" dirty="0"/>
              <a:t>I prefer to take on tasks that will help me better learn the material.: 2.02 ± 0.81</a:t>
            </a:r>
          </a:p>
          <a:p>
            <a:pPr lvl="1"/>
            <a:r>
              <a:rPr lang="en-US" sz="1600" dirty="0"/>
              <a:t>Mann-Whitney U (statistic=2437, p-value=5.07x10</a:t>
            </a:r>
            <a:r>
              <a:rPr lang="en-US" sz="1600" baseline="30000" dirty="0"/>
              <a:t>-16</a:t>
            </a:r>
            <a:r>
              <a:rPr lang="en-US" sz="1600" dirty="0"/>
              <a:t>)</a:t>
            </a:r>
          </a:p>
          <a:p>
            <a:pPr lvl="1"/>
            <a:endParaRPr lang="en-US" sz="1600" dirty="0"/>
          </a:p>
        </p:txBody>
      </p:sp>
    </p:spTree>
    <p:extLst>
      <p:ext uri="{BB962C8B-B14F-4D97-AF65-F5344CB8AC3E}">
        <p14:creationId xmlns:p14="http://schemas.microsoft.com/office/powerpoint/2010/main" val="305243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Statistical Tests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r>
                  <a:rPr lang="en-US" sz="2000" dirty="0"/>
                  <a:t>Mann-Whitney U</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r>
                  <a:rPr lang="en-US" sz="2000" dirty="0"/>
                  <a:t>Mood’s Sign test</a:t>
                </a:r>
              </a:p>
              <a:p>
                <a:pPr lvl="1"/>
                <a:r>
                  <a:rPr lang="en-US" sz="1100" dirty="0"/>
                  <a:t>Mood’s two-sample test for scale parameters is a non-parametric test for the null hypothesis that two samples are drawn from the same distribution with the same scale parameter.</a:t>
                </a:r>
              </a:p>
              <a:p>
                <a:r>
                  <a:rPr lang="en-US" sz="2000" dirty="0"/>
                  <a:t>Median test</a:t>
                </a:r>
              </a:p>
              <a:p>
                <a:pPr lvl="1"/>
                <a:r>
                  <a:rPr lang="en-US" sz="1100" dirty="0"/>
                  <a:t>Test that two or more samples come from populations with the same median.</a:t>
                </a:r>
              </a:p>
              <a:p>
                <a:r>
                  <a:rPr lang="en-US" sz="2000" dirty="0"/>
                  <a:t>Tukey’s honesty significance difference</a:t>
                </a:r>
              </a:p>
              <a:p>
                <a:pPr lvl="1"/>
                <a:r>
                  <a:rPr lang="en-US" sz="1100" dirty="0"/>
                  <a:t>performs pairwise comparison of means for a set of samples</a:t>
                </a:r>
              </a:p>
              <a:p>
                <a:pPr lvl="1"/>
                <a:r>
                  <a:rPr lang="en-US" sz="1100" dirty="0"/>
                  <a:t>The null hypothesis is that the distributions underlying the samples all have the same mean.</a:t>
                </a:r>
              </a:p>
              <a:p>
                <a:r>
                  <a:rPr lang="en-US" sz="2000" dirty="0"/>
                  <a:t>Wilcoxon rank-sum</a:t>
                </a:r>
              </a:p>
              <a:p>
                <a:pPr lvl="1"/>
                <a:r>
                  <a:rPr lang="en-US" sz="1100" dirty="0"/>
                  <a:t>The Wilcoxon rank-sum test tests the null hypothesis that two sets of measurements are drawn from the same distribution</a:t>
                </a:r>
              </a:p>
              <a:p>
                <a:r>
                  <a:rPr lang="en-US" sz="2000" dirty="0"/>
                  <a:t>Kruskal-Wallis H test</a:t>
                </a:r>
              </a:p>
              <a:p>
                <a:pPr lvl="1"/>
                <a:r>
                  <a:rPr lang="en-US" sz="1100" dirty="0"/>
                  <a:t>The Kruskal-Wallis H-test tests the null hypothesis that the population median of all of the groups are equal. It is a non-parametric version of ANOVA. </a:t>
                </a:r>
              </a:p>
              <a:p>
                <a:r>
                  <a:rPr lang="en-US" sz="2000" dirty="0"/>
                  <a:t>Cronbach’s alpha</a:t>
                </a:r>
              </a:p>
              <a:p>
                <a:pPr lvl="1"/>
                <a:r>
                  <a:rPr lang="en-US" sz="1100" dirty="0"/>
                  <a:t>Internal consistency is usually measured with Cronbach’s alpha, a statistic calculated from the pairwise correlations between items [-inf,1]</a:t>
                </a:r>
              </a:p>
              <a:p>
                <a:endParaRPr lang="en-US" sz="20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989"/>
                </a:stretch>
              </a:blipFill>
            </p:spPr>
            <p:txBody>
              <a:bodyPr/>
              <a:lstStyle/>
              <a:p>
                <a:r>
                  <a:rPr lang="en-US">
                    <a:noFill/>
                  </a:rPr>
                  <a:t> </a:t>
                </a:r>
              </a:p>
            </p:txBody>
          </p:sp>
        </mc:Fallback>
      </mc:AlternateContent>
    </p:spTree>
    <p:extLst>
      <p:ext uri="{BB962C8B-B14F-4D97-AF65-F5344CB8AC3E}">
        <p14:creationId xmlns:p14="http://schemas.microsoft.com/office/powerpoint/2010/main" val="177141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The work takes more time to complete when I work with other students </a:t>
            </a:r>
            <a:br>
              <a:rPr lang="en-US" sz="1800" dirty="0"/>
            </a:br>
            <a:r>
              <a:rPr lang="en-US" sz="1800" dirty="0"/>
              <a:t>The work takes less time complete when I work with other students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2.41 ± 1.05 vs 1.77 ± 0.87</a:t>
                </a:r>
              </a:p>
              <a:p>
                <a:r>
                  <a:rPr lang="en-US" sz="2000" dirty="0"/>
                  <a:t>Mann-Whitney U</a:t>
                </a:r>
              </a:p>
              <a:p>
                <a:pPr lvl="1"/>
                <a:r>
                  <a:rPr lang="en-US" sz="1600" dirty="0"/>
                  <a:t>p-value = 0.000806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=14.34</a:t>
                </a:r>
              </a:p>
              <a:p>
                <a:r>
                  <a:rPr lang="en-US" sz="2000" dirty="0"/>
                  <a:t>Mood’s Sign test</a:t>
                </a:r>
              </a:p>
              <a:p>
                <a:pPr lvl="1"/>
                <a:r>
                  <a:rPr lang="en-US" sz="1600" dirty="0"/>
                  <a:t>p-value= 0.831</a:t>
                </a:r>
              </a:p>
              <a:p>
                <a:r>
                  <a:rPr lang="en-US" sz="2000" dirty="0"/>
                  <a:t>Median test</a:t>
                </a:r>
              </a:p>
              <a:p>
                <a:pPr lvl="1"/>
                <a:r>
                  <a:rPr lang="en-US" sz="1600" dirty="0"/>
                  <a:t>Statistic: 11.09, p-value: 0.0009</a:t>
                </a:r>
              </a:p>
              <a:p>
                <a:r>
                  <a:rPr lang="en-US" sz="2000" dirty="0"/>
                  <a:t>Tukey’s honesty significance difference</a:t>
                </a:r>
              </a:p>
              <a:p>
                <a:pPr lvl="1"/>
                <a:r>
                  <a:rPr lang="en-US" sz="1600" dirty="0"/>
                  <a:t>Statistic: 0.639, p-value: 0.001</a:t>
                </a:r>
              </a:p>
              <a:p>
                <a:r>
                  <a:rPr lang="en-US" sz="2000" dirty="0"/>
                  <a:t>Wilcoxon rank-sum</a:t>
                </a:r>
              </a:p>
              <a:p>
                <a:pPr lvl="1"/>
                <a:r>
                  <a:rPr lang="en-US" sz="1600" dirty="0"/>
                  <a:t>Statistic: 3.166, p-value: 0.0015</a:t>
                </a:r>
              </a:p>
              <a:p>
                <a:r>
                  <a:rPr lang="en-US" sz="2000" dirty="0"/>
                  <a:t>Kruskal-Wallis H test</a:t>
                </a:r>
              </a:p>
              <a:p>
                <a:pPr lvl="1"/>
                <a:r>
                  <a:rPr lang="en-US" sz="1600" dirty="0"/>
                  <a:t>Statistic: 11.25, p-value: 0.0008</a:t>
                </a:r>
                <a:endParaRPr lang="en-US" sz="2000" dirty="0"/>
              </a:p>
              <a:p>
                <a:r>
                  <a:rPr lang="en-US" sz="2000" dirty="0"/>
                  <a:t>Cronbach’s alpha</a:t>
                </a:r>
              </a:p>
              <a:p>
                <a:pPr lvl="1"/>
                <a:r>
                  <a:rPr lang="en-US" sz="1600" dirty="0"/>
                  <a:t>0.94</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905E2B-19A6-47B7-BB68-D14FFA49BB2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keep only one question</a:t>
            </a:r>
          </a:p>
          <a:p>
            <a:pPr lvl="1"/>
            <a:r>
              <a:rPr lang="en-US" dirty="0"/>
              <a:t>Takes more time</a:t>
            </a:r>
          </a:p>
          <a:p>
            <a:pPr lvl="1"/>
            <a:endParaRPr lang="en-US" dirty="0"/>
          </a:p>
          <a:p>
            <a:pPr lvl="1"/>
            <a:endParaRPr lang="en-US" dirty="0"/>
          </a:p>
          <a:p>
            <a:r>
              <a:rPr lang="en-US" dirty="0"/>
              <a:t>Typically in lab, I feel the </a:t>
            </a:r>
            <a:r>
              <a:rPr lang="en-US" sz="2800" dirty="0"/>
              <a:t>work takes more time to complete when I work with other students </a:t>
            </a:r>
            <a:endParaRPr lang="en-US" dirty="0"/>
          </a:p>
        </p:txBody>
      </p:sp>
    </p:spTree>
    <p:extLst>
      <p:ext uri="{BB962C8B-B14F-4D97-AF65-F5344CB8AC3E}">
        <p14:creationId xmlns:p14="http://schemas.microsoft.com/office/powerpoint/2010/main" val="312944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My group members respect my opinions</a:t>
            </a:r>
            <a:br>
              <a:rPr lang="en-US" sz="1800" dirty="0"/>
            </a:br>
            <a:r>
              <a:rPr lang="en-US" sz="1800" dirty="0"/>
              <a:t>My group members do not respect my opinions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7500" lnSpcReduction="20000"/>
              </a:bodyPr>
              <a:lstStyle/>
              <a:p>
                <a:r>
                  <a:rPr lang="en-US" sz="2000" dirty="0"/>
                  <a:t>Statistics</a:t>
                </a:r>
              </a:p>
              <a:p>
                <a:pPr lvl="1"/>
                <a:r>
                  <a:rPr lang="en-US" sz="1600" dirty="0"/>
                  <a:t>4.39 ± 0.77 vs 4.47 ± 0.98</a:t>
                </a:r>
              </a:p>
              <a:p>
                <a:r>
                  <a:rPr lang="en-US" sz="2000" dirty="0"/>
                  <a:t>Mann-Whitney U</a:t>
                </a:r>
              </a:p>
              <a:p>
                <a:pPr lvl="1"/>
                <a:r>
                  <a:rPr lang="en-US" sz="1600" dirty="0"/>
                  <a:t>p-value = 0.2256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=8.15</a:t>
                </a:r>
              </a:p>
              <a:p>
                <a:r>
                  <a:rPr lang="en-US" sz="2000" dirty="0"/>
                  <a:t>Mood’s Sign test</a:t>
                </a:r>
              </a:p>
              <a:p>
                <a:pPr lvl="1"/>
                <a:r>
                  <a:rPr lang="en-US" sz="1600" dirty="0"/>
                  <a:t>p-value= 0.0081</a:t>
                </a:r>
              </a:p>
              <a:p>
                <a:r>
                  <a:rPr lang="en-US" sz="2000" dirty="0"/>
                  <a:t>Tukey’s honesty significance difference</a:t>
                </a:r>
              </a:p>
              <a:p>
                <a:pPr lvl="1"/>
                <a:r>
                  <a:rPr lang="en-US" sz="1600" dirty="0"/>
                  <a:t>Statistic: 0.078, p-value: 0.657</a:t>
                </a:r>
              </a:p>
              <a:p>
                <a:r>
                  <a:rPr lang="en-US" sz="2000" dirty="0"/>
                  <a:t>Wilcoxon rank-sum</a:t>
                </a:r>
              </a:p>
              <a:p>
                <a:pPr lvl="1"/>
                <a:r>
                  <a:rPr lang="en-US" sz="1600" dirty="0"/>
                  <a:t>Statistic:1.05, p-value: 0.293</a:t>
                </a:r>
              </a:p>
              <a:p>
                <a:r>
                  <a:rPr lang="en-US" sz="2000" dirty="0"/>
                  <a:t>Kruskal-Wallis H test</a:t>
                </a:r>
              </a:p>
              <a:p>
                <a:pPr lvl="1"/>
                <a:r>
                  <a:rPr lang="en-US" sz="1600" dirty="0"/>
                  <a:t>Statistic: 1.477, p-value: 0.2241</a:t>
                </a:r>
                <a:endParaRPr lang="en-US" sz="2000" dirty="0"/>
              </a:p>
              <a:p>
                <a:r>
                  <a:rPr lang="en-US" sz="2000" dirty="0"/>
                  <a:t>Cronbach’s alpha</a:t>
                </a:r>
              </a:p>
              <a:p>
                <a:pPr lvl="1"/>
                <a:r>
                  <a:rPr lang="en-US" sz="1600" dirty="0"/>
                  <a:t>-2.55</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603" t="-1712"/>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19BC8718-5F22-47FA-AF7F-B67CF2473A85}"/>
              </a:ext>
            </a:extLst>
          </p:cNvPr>
          <p:cNvSpPr>
            <a:spLocks noGrp="1"/>
          </p:cNvSpPr>
          <p:nvPr>
            <p:ph sz="half" idx="2"/>
          </p:nvPr>
        </p:nvSpPr>
        <p:spPr/>
        <p:txBody>
          <a:bodyPr>
            <a:normAutofit fontScale="77500" lnSpcReduction="20000"/>
          </a:bodyPr>
          <a:lstStyle/>
          <a:p>
            <a:pPr marL="0" indent="0">
              <a:buNone/>
            </a:pPr>
            <a:r>
              <a:rPr lang="en-US" sz="2600" dirty="0"/>
              <a:t>Conclusion:</a:t>
            </a:r>
          </a:p>
          <a:p>
            <a:r>
              <a:rPr lang="en-US" sz="2600" dirty="0"/>
              <a:t>The two questions have similar responses</a:t>
            </a:r>
          </a:p>
          <a:p>
            <a:r>
              <a:rPr lang="en-US" sz="2600" dirty="0"/>
              <a:t>We can keep using these questions as negatively-worded</a:t>
            </a:r>
          </a:p>
          <a:p>
            <a:endParaRPr lang="en-US" dirty="0"/>
          </a:p>
        </p:txBody>
      </p:sp>
    </p:spTree>
    <p:extLst>
      <p:ext uri="{BB962C8B-B14F-4D97-AF65-F5344CB8AC3E}">
        <p14:creationId xmlns:p14="http://schemas.microsoft.com/office/powerpoint/2010/main" val="220566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when one student regularly takes on a leadership role</a:t>
            </a:r>
            <a:br>
              <a:rPr lang="en-US" sz="1800" dirty="0"/>
            </a:br>
            <a:r>
              <a:rPr lang="en-US" sz="1800" dirty="0"/>
              <a:t>I prefer when no one takes on a leadership role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3.1 ± 0.85 vs 2.96 ± 0.95</a:t>
                </a:r>
              </a:p>
              <a:p>
                <a:r>
                  <a:rPr lang="en-US" sz="2000" dirty="0"/>
                  <a:t>Mann-Whitney U</a:t>
                </a:r>
              </a:p>
              <a:p>
                <a:pPr lvl="1"/>
                <a:r>
                  <a:rPr lang="en-US" sz="1600" dirty="0"/>
                  <a:t>p-value = 0.5231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10.38</a:t>
                </a:r>
              </a:p>
              <a:p>
                <a:r>
                  <a:rPr lang="en-US" sz="2000" dirty="0"/>
                  <a:t>Mood’s Sign test</a:t>
                </a:r>
              </a:p>
              <a:p>
                <a:pPr lvl="1"/>
                <a:r>
                  <a:rPr lang="en-US" sz="1600" dirty="0"/>
                  <a:t>p-value=0.0248</a:t>
                </a:r>
              </a:p>
              <a:p>
                <a:r>
                  <a:rPr lang="en-US" sz="2000" dirty="0"/>
                  <a:t>Median test</a:t>
                </a:r>
              </a:p>
              <a:p>
                <a:pPr lvl="1"/>
                <a:r>
                  <a:rPr lang="en-US" sz="1600" dirty="0"/>
                  <a:t>Statistic: 0.0, p-value: 1.0</a:t>
                </a:r>
              </a:p>
              <a:p>
                <a:r>
                  <a:rPr lang="en-US" sz="2000" dirty="0"/>
                  <a:t>Tukey’s honesty significance difference</a:t>
                </a:r>
              </a:p>
              <a:p>
                <a:pPr lvl="1"/>
                <a:r>
                  <a:rPr lang="en-US" sz="1600" dirty="0"/>
                  <a:t>Statistic: 0.139, p-value: 0.445</a:t>
                </a:r>
              </a:p>
              <a:p>
                <a:r>
                  <a:rPr lang="en-US" sz="2000" dirty="0"/>
                  <a:t>Wilcoxon rank-sum</a:t>
                </a:r>
              </a:p>
              <a:p>
                <a:pPr lvl="1"/>
                <a:r>
                  <a:rPr lang="en-US" sz="1600" dirty="0"/>
                  <a:t>Statistic: 0.6045, p-value: 0.5455</a:t>
                </a:r>
              </a:p>
              <a:p>
                <a:r>
                  <a:rPr lang="en-US" sz="2000" dirty="0"/>
                  <a:t>Kruskal-Wallis H test</a:t>
                </a:r>
              </a:p>
              <a:p>
                <a:pPr lvl="1"/>
                <a:r>
                  <a:rPr lang="en-US" sz="1600" dirty="0"/>
                  <a:t>Statistic: 0.4124, p-value: 0.5208</a:t>
                </a:r>
                <a:endParaRPr lang="en-US" sz="2000" dirty="0"/>
              </a:p>
              <a:p>
                <a:r>
                  <a:rPr lang="en-US" sz="2000" dirty="0"/>
                  <a:t>Cronbach’s alpha</a:t>
                </a:r>
              </a:p>
              <a:p>
                <a:pPr lvl="1"/>
                <a:r>
                  <a:rPr lang="en-US" sz="1600" dirty="0"/>
                  <a:t>0.06</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ED2F1AA9-F75C-4798-8922-98B35E1D6BFC}"/>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a:p>
            <a:endParaRPr lang="en-US" dirty="0"/>
          </a:p>
          <a:p>
            <a:endParaRPr lang="en-US" dirty="0"/>
          </a:p>
        </p:txBody>
      </p:sp>
    </p:spTree>
    <p:extLst>
      <p:ext uri="{BB962C8B-B14F-4D97-AF65-F5344CB8AC3E}">
        <p14:creationId xmlns:p14="http://schemas.microsoft.com/office/powerpoint/2010/main" val="142384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let the other students do most of the work</a:t>
            </a:r>
            <a:br>
              <a:rPr lang="en-US" sz="1800" dirty="0"/>
            </a:br>
            <a:r>
              <a:rPr lang="en-US" sz="1800" dirty="0"/>
              <a:t>I do not let the other students do most of the 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1.57 ± 0.76 vs 1.94 ± 1.12</a:t>
                </a:r>
              </a:p>
              <a:p>
                <a:r>
                  <a:rPr lang="en-US" sz="2000" dirty="0"/>
                  <a:t>Mann-Whitney U</a:t>
                </a:r>
              </a:p>
              <a:p>
                <a:pPr lvl="1"/>
                <a:r>
                  <a:rPr lang="en-US" sz="1600" dirty="0"/>
                  <a:t>p-value = 0.1351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0.0</a:t>
                </a:r>
              </a:p>
              <a:p>
                <a:r>
                  <a:rPr lang="en-US" sz="2000" dirty="0"/>
                  <a:t>Mood’s Sign test</a:t>
                </a:r>
              </a:p>
              <a:p>
                <a:pPr lvl="1"/>
                <a:r>
                  <a:rPr lang="en-US" sz="1600" dirty="0"/>
                  <a:t>p-value= 0.0017</a:t>
                </a:r>
              </a:p>
              <a:p>
                <a:r>
                  <a:rPr lang="en-US" sz="2000" dirty="0"/>
                  <a:t>Median test</a:t>
                </a:r>
              </a:p>
              <a:p>
                <a:pPr lvl="1"/>
                <a:r>
                  <a:rPr lang="en-US" sz="1600" dirty="0"/>
                  <a:t>Statistic: 1.11, p-value: 0.2931</a:t>
                </a:r>
              </a:p>
              <a:p>
                <a:r>
                  <a:rPr lang="en-US" sz="2000" dirty="0"/>
                  <a:t>Tukey’s honesty significance difference</a:t>
                </a:r>
              </a:p>
              <a:p>
                <a:pPr lvl="1"/>
                <a:r>
                  <a:rPr lang="en-US" sz="1600" dirty="0"/>
                  <a:t>Statistic: 0.362, p-value: 0.060</a:t>
                </a:r>
              </a:p>
              <a:p>
                <a:r>
                  <a:rPr lang="en-US" sz="2000" dirty="0"/>
                  <a:t>Wilcoxon rank-sum</a:t>
                </a:r>
              </a:p>
              <a:p>
                <a:pPr lvl="1"/>
                <a:r>
                  <a:rPr lang="en-US" sz="1600" dirty="0"/>
                  <a:t>Statistic: -1.3617, p-value: 0.1733</a:t>
                </a:r>
              </a:p>
              <a:p>
                <a:r>
                  <a:rPr lang="en-US" sz="2000" dirty="0"/>
                  <a:t>Kruskal-Wallis H test</a:t>
                </a:r>
              </a:p>
              <a:p>
                <a:pPr lvl="1"/>
                <a:r>
                  <a:rPr lang="en-US" sz="1600" dirty="0"/>
                  <a:t>Statistic: 2.244, p-value: 0.1341</a:t>
                </a:r>
                <a:endParaRPr lang="en-US" sz="2000" dirty="0"/>
              </a:p>
              <a:p>
                <a:r>
                  <a:rPr lang="en-US" sz="2000" dirty="0"/>
                  <a:t>Cronbach’s alpha</a:t>
                </a:r>
              </a:p>
              <a:p>
                <a:pPr lvl="1"/>
                <a:r>
                  <a:rPr lang="en-US" sz="1600" dirty="0"/>
                  <a:t>0.0</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849F78E0-C246-4546-862E-7AAB2EEF5F9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p:txBody>
      </p:sp>
    </p:spTree>
    <p:extLst>
      <p:ext uri="{BB962C8B-B14F-4D97-AF65-F5344CB8AC3E}">
        <p14:creationId xmlns:p14="http://schemas.microsoft.com/office/powerpoint/2010/main" val="2728892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to take on tasks that I’m already good at</a:t>
            </a:r>
            <a:br>
              <a:rPr lang="en-US" sz="1800" dirty="0"/>
            </a:br>
            <a:r>
              <a:rPr lang="en-US" sz="1800" dirty="0"/>
              <a:t>I prefer to take on tasks that will help me better learn the material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4.06 ± 0.72 vs 2.02 ± 0.81</a:t>
                </a:r>
              </a:p>
              <a:p>
                <a:r>
                  <a:rPr lang="en-US" sz="2000" dirty="0"/>
                  <a:t>Mann-Whitney U</a:t>
                </a:r>
              </a:p>
              <a:p>
                <a:pPr lvl="1"/>
                <a:r>
                  <a:rPr lang="en-US" sz="1600" dirty="0"/>
                  <a:t>p-value = 5.06E-16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12.27</a:t>
                </a:r>
              </a:p>
              <a:p>
                <a:r>
                  <a:rPr lang="en-US" sz="2000" dirty="0"/>
                  <a:t>Mood’s Sign test</a:t>
                </a:r>
              </a:p>
              <a:p>
                <a:pPr lvl="1"/>
                <a:r>
                  <a:rPr lang="en-US" sz="1600" dirty="0"/>
                  <a:t>p-value= 0.6659</a:t>
                </a:r>
              </a:p>
              <a:p>
                <a:r>
                  <a:rPr lang="en-US" sz="2000" dirty="0"/>
                  <a:t>Median test</a:t>
                </a:r>
              </a:p>
              <a:p>
                <a:pPr lvl="1"/>
                <a:r>
                  <a:rPr lang="en-US" sz="1600" dirty="0"/>
                  <a:t>Statistic: 57.53, p-value: 0.0</a:t>
                </a:r>
              </a:p>
              <a:p>
                <a:r>
                  <a:rPr lang="en-US" sz="2000" dirty="0"/>
                  <a:t>Tukey’s honesty significance difference</a:t>
                </a:r>
              </a:p>
              <a:p>
                <a:pPr lvl="1"/>
                <a:r>
                  <a:rPr lang="en-US" sz="1600" dirty="0"/>
                  <a:t>Statistic: -2.044, p-value: 0.000</a:t>
                </a:r>
              </a:p>
              <a:p>
                <a:r>
                  <a:rPr lang="en-US" sz="2000" dirty="0"/>
                  <a:t>Wilcoxon rank-sum</a:t>
                </a:r>
              </a:p>
              <a:p>
                <a:pPr lvl="1"/>
                <a:r>
                  <a:rPr lang="en-US" sz="1600" dirty="0"/>
                  <a:t>Statistic: 7.922, p-value: 2.33E-15</a:t>
                </a:r>
              </a:p>
              <a:p>
                <a:r>
                  <a:rPr lang="en-US" sz="2000" dirty="0"/>
                  <a:t>Kruskal-Wallis H test</a:t>
                </a:r>
              </a:p>
              <a:p>
                <a:pPr lvl="1"/>
                <a:r>
                  <a:rPr lang="en-US" sz="1600" dirty="0"/>
                  <a:t>Statistic: 65.83, p-value: 4.92E-16</a:t>
                </a:r>
                <a:endParaRPr lang="en-US" sz="2000" dirty="0"/>
              </a:p>
              <a:p>
                <a:r>
                  <a:rPr lang="en-US" sz="2000" dirty="0"/>
                  <a:t>Cronbach’s alpha</a:t>
                </a:r>
              </a:p>
              <a:p>
                <a:pPr lvl="1"/>
                <a:r>
                  <a:rPr lang="en-US" sz="1600" dirty="0"/>
                  <a:t>0.99</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A72A97F7-0A0B-4732-BAA6-AB50F41DFA87}"/>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ask both questions</a:t>
            </a:r>
          </a:p>
          <a:p>
            <a:endParaRPr lang="en-US" dirty="0"/>
          </a:p>
        </p:txBody>
      </p:sp>
    </p:spTree>
    <p:extLst>
      <p:ext uri="{BB962C8B-B14F-4D97-AF65-F5344CB8AC3E}">
        <p14:creationId xmlns:p14="http://schemas.microsoft.com/office/powerpoint/2010/main" val="1432095716"/>
      </p:ext>
    </p:extLst>
  </p:cSld>
  <p:clrMapOvr>
    <a:masterClrMapping/>
  </p:clrMapOvr>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6543</TotalTime>
  <Words>2779</Words>
  <Application>Microsoft Office PowerPoint</Application>
  <PresentationFormat>On-screen Show (16:9)</PresentationFormat>
  <Paragraphs>418</Paragraphs>
  <Slides>23</Slides>
  <Notes>22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23</vt:i4>
      </vt:variant>
    </vt:vector>
  </HeadingPairs>
  <TitlesOfParts>
    <vt:vector size="30" baseType="lpstr">
      <vt:lpstr>Arial</vt:lpstr>
      <vt:lpstr>Arial Black</vt:lpstr>
      <vt:lpstr>Calibri</vt:lpstr>
      <vt:lpstr>Cambria Math</vt:lpstr>
      <vt:lpstr>16-9 Cover</vt:lpstr>
      <vt:lpstr>16-9 Light Background</vt:lpstr>
      <vt:lpstr>16-9 White Backgroud</vt:lpstr>
      <vt:lpstr>Analysis of Survey</vt:lpstr>
      <vt:lpstr>Data Prep</vt:lpstr>
      <vt:lpstr>Negatively Worded Questions</vt:lpstr>
      <vt:lpstr>Statistical Tests</vt:lpstr>
      <vt:lpstr>The work takes more time to complete when I work with other students  The work takes less time complete when I work with other students</vt:lpstr>
      <vt:lpstr>My group members respect my opinions My group members do not respect my opinions</vt:lpstr>
      <vt:lpstr>I prefer when one student regularly takes on a leadership role I prefer when no one takes on a leadership role</vt:lpstr>
      <vt:lpstr>I let the other students do most of the work I do not let the other students do most of the work</vt:lpstr>
      <vt:lpstr>I prefer to take on tasks that I’m already good at I prefer to take on tasks that will help me better learn the material</vt:lpstr>
      <vt:lpstr>Confirmatory Factor Analysis</vt:lpstr>
      <vt:lpstr>Confirmatory Factor Analysis</vt:lpstr>
      <vt:lpstr>Correlation Matrix</vt:lpstr>
      <vt:lpstr>Adequacy Tests</vt:lpstr>
      <vt:lpstr>Exploratory Factor Analysis</vt:lpstr>
      <vt:lpstr>Exploratory Factor Analysis</vt:lpstr>
      <vt:lpstr>Principal Component Analysis</vt:lpstr>
      <vt:lpstr>Principal Component Analysis</vt:lpstr>
      <vt:lpstr>Comparison between EFA and PCA</vt:lpstr>
      <vt:lpstr>Differences between normalizations</vt:lpstr>
      <vt:lpstr>Target demographic</vt:lpstr>
      <vt:lpstr>Factor Analysis</vt:lpstr>
      <vt:lpstr>Items</vt:lpstr>
      <vt:lpstr>Factor Analysis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Ponti, Gregorio</cp:lastModifiedBy>
  <cp:revision>450</cp:revision>
  <cp:lastPrinted>2011-01-24T02:49:42Z</cp:lastPrinted>
  <dcterms:created xsi:type="dcterms:W3CDTF">2011-06-30T15:04:08Z</dcterms:created>
  <dcterms:modified xsi:type="dcterms:W3CDTF">2022-10-25T18:32:28Z</dcterms:modified>
  <cp:category/>
</cp:coreProperties>
</file>