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31"/>
  </p:notesMasterIdLst>
  <p:sldIdLst>
    <p:sldId id="710" r:id="rId4"/>
    <p:sldId id="719" r:id="rId5"/>
    <p:sldId id="737" r:id="rId6"/>
    <p:sldId id="733" r:id="rId7"/>
    <p:sldId id="712" r:id="rId8"/>
    <p:sldId id="716" r:id="rId9"/>
    <p:sldId id="723" r:id="rId10"/>
    <p:sldId id="715" r:id="rId11"/>
    <p:sldId id="717" r:id="rId12"/>
    <p:sldId id="736" r:id="rId13"/>
    <p:sldId id="713" r:id="rId14"/>
    <p:sldId id="718" r:id="rId15"/>
    <p:sldId id="720" r:id="rId16"/>
    <p:sldId id="731" r:id="rId17"/>
    <p:sldId id="732" r:id="rId18"/>
    <p:sldId id="735" r:id="rId19"/>
    <p:sldId id="738" r:id="rId20"/>
    <p:sldId id="739" r:id="rId21"/>
    <p:sldId id="724" r:id="rId22"/>
    <p:sldId id="725" r:id="rId23"/>
    <p:sldId id="726" r:id="rId24"/>
    <p:sldId id="727" r:id="rId25"/>
    <p:sldId id="728" r:id="rId26"/>
    <p:sldId id="729" r:id="rId27"/>
    <p:sldId id="714" r:id="rId28"/>
    <p:sldId id="721" r:id="rId29"/>
    <p:sldId id="722" r:id="rId30"/>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9"/>
            <p14:sldId id="737"/>
            <p14:sldId id="733"/>
            <p14:sldId id="712"/>
            <p14:sldId id="716"/>
            <p14:sldId id="723"/>
            <p14:sldId id="715"/>
            <p14:sldId id="717"/>
            <p14:sldId id="736"/>
            <p14:sldId id="713"/>
            <p14:sldId id="718"/>
            <p14:sldId id="720"/>
            <p14:sldId id="731"/>
            <p14:sldId id="732"/>
            <p14:sldId id="735"/>
            <p14:sldId id="738"/>
            <p14:sldId id="739"/>
          </p14:sldIdLst>
        </p14:section>
        <p14:section name="S22 inverted questions" id="{1744F6FA-5B5E-4DF4-AE64-8534E8A40760}">
          <p14:sldIdLst>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0955" autoAdjust="0"/>
  </p:normalViewPr>
  <p:slideViewPr>
    <p:cSldViewPr>
      <p:cViewPr varScale="1">
        <p:scale>
          <a:sx n="137" d="100"/>
          <a:sy n="137" d="100"/>
        </p:scale>
        <p:origin x="85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2/14/2023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dirty="0"/>
          </a:p>
        </p:txBody>
      </p:sp>
    </p:spTree>
    <p:extLst>
      <p:ext uri="{BB962C8B-B14F-4D97-AF65-F5344CB8AC3E}">
        <p14:creationId xmlns:p14="http://schemas.microsoft.com/office/powerpoint/2010/main" val="69754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380879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189321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25</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26</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27</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1930335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37741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28.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200" dirty="0"/>
              <a:t>CFI = 0.876</a:t>
            </a:r>
          </a:p>
          <a:p>
            <a:r>
              <a:rPr lang="en-US" sz="2200" dirty="0"/>
              <a:t>TLI = 0.855</a:t>
            </a:r>
          </a:p>
          <a:p>
            <a:r>
              <a:rPr lang="en-US" sz="2200" dirty="0"/>
              <a:t>RMSEA = 0.066</a:t>
            </a:r>
          </a:p>
          <a:p>
            <a:endParaRPr lang="en-US" sz="2200" dirty="0"/>
          </a:p>
          <a:p>
            <a:endParaRPr lang="en-US" sz="2200" dirty="0"/>
          </a:p>
        </p:txBody>
      </p:sp>
    </p:spTree>
    <p:extLst>
      <p:ext uri="{BB962C8B-B14F-4D97-AF65-F5344CB8AC3E}">
        <p14:creationId xmlns:p14="http://schemas.microsoft.com/office/powerpoint/2010/main" val="152508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Follows algorithm described in Section II.A from Eaton et al 2019</a:t>
            </a:r>
          </a:p>
          <a:p>
            <a:pPr marL="857250" lvl="1" indent="-457200">
              <a:buFont typeface="+mj-lt"/>
              <a:buAutoNum type="arabicPeriod"/>
            </a:pPr>
            <a:r>
              <a:rPr lang="en-US" sz="1600" dirty="0"/>
              <a:t>Calculate the Kaiser-Meyer-Olkin (KMO) values for every item. If any items have a KMO below the cutoff value, then the item with the lowest value is removed and the step is repeated. KMO values above 0.6 are kept, though above 0.8 are preferred.</a:t>
            </a:r>
          </a:p>
          <a:p>
            <a:pPr marL="1257300" lvl="2" indent="-457200"/>
            <a:r>
              <a:rPr lang="en-US" sz="1200" dirty="0"/>
              <a:t>KMO measures the suitability for factor analysis by estimating the proportion of variance among all observed variables</a:t>
            </a:r>
          </a:p>
          <a:p>
            <a:pPr marL="857250" lvl="1" indent="-457200">
              <a:buFont typeface="+mj-lt"/>
              <a:buAutoNum type="arabicPeriod"/>
            </a:pPr>
            <a:r>
              <a:rPr lang="en-US" sz="1600" dirty="0"/>
              <a:t>Check whether the items can be factored using Bartlett's test of sphericity. A low p-score indicates that factor analysis can be performed.</a:t>
            </a:r>
          </a:p>
          <a:p>
            <a:pPr marL="1257300" lvl="2" indent="-457200"/>
            <a:r>
              <a:rPr lang="en-US" sz="1200" dirty="0"/>
              <a:t>Compares the correlation matrix to the identity matrix (checks whether there are correlations)</a:t>
            </a:r>
          </a:p>
          <a:p>
            <a:pPr marL="857250" lvl="1" indent="-457200">
              <a:buFont typeface="+mj-lt"/>
              <a:buAutoNum type="arabicPeriod"/>
            </a:pPr>
            <a:r>
              <a:rPr lang="en-US" sz="1600" dirty="0"/>
              <a:t>Calculate the EFA model using factoring and a specified number of factors.</a:t>
            </a:r>
          </a:p>
          <a:p>
            <a:pPr marL="857250" lvl="1" indent="-457200">
              <a:buFont typeface="+mj-lt"/>
              <a:buAutoNum type="arabicPeriod"/>
            </a:pPr>
            <a:r>
              <a:rPr lang="en-US" sz="1600" dirty="0"/>
              <a:t>Calculate the commonalities, which are the proportion of the item's variance explained by the factors. If any item is below the cutoff (&lt;0.2), then the item with the lowest value is dropped and then restart at Step 1.</a:t>
            </a:r>
          </a:p>
          <a:p>
            <a:pPr marL="857250" lvl="1" indent="-457200">
              <a:buFont typeface="+mj-lt"/>
              <a:buAutoNum type="arabicPeriod"/>
            </a:pPr>
            <a:r>
              <a:rPr lang="en-US" sz="1600" dirty="0"/>
              <a:t>Calculate the item loadings. If there are items that fail to load to any factor, then remove the item with the smallest max loading and then restart at Step 1.</a:t>
            </a:r>
          </a:p>
          <a:p>
            <a:pPr marL="857250" lvl="1" indent="-457200">
              <a:buFont typeface="+mj-lt"/>
              <a:buAutoNum type="arabicPeriod"/>
            </a:pPr>
            <a:r>
              <a:rPr lang="en-US" sz="1600" dirty="0"/>
              <a:t>Create a model for the CFA by placing each item onto the factor that contains the item's largest loading. If any items load equally onto more than one factor, then add to all factors where this is the case.</a:t>
            </a:r>
          </a:p>
          <a:p>
            <a:pPr marL="857250" lvl="1" indent="-457200">
              <a:buFont typeface="+mj-lt"/>
              <a:buAutoNum type="arabicPeriod"/>
            </a:pPr>
            <a:r>
              <a:rPr lang="en-US" sz="1600" i="1" dirty="0"/>
              <a:t>Fit this model using Confirmatory Factor Analysis and extract a fit statistic (Akaike information criterion, or similar) to be used as a comparison for the ideal number of factors.</a:t>
            </a:r>
          </a:p>
          <a:p>
            <a:pPr marL="857250" lvl="1" indent="-457200">
              <a:buFont typeface="+mj-lt"/>
              <a:buAutoNum type="arabicPeriod"/>
            </a:pPr>
            <a:r>
              <a:rPr lang="en-US" sz="1600" dirty="0"/>
              <a:t>Change the number of factors and repeat the above steps.</a:t>
            </a:r>
          </a:p>
          <a:p>
            <a:pPr marL="857250" lvl="1" indent="-457200">
              <a:buFont typeface="+mj-lt"/>
              <a:buAutoNum type="arabicPeriod"/>
            </a:pPr>
            <a:r>
              <a:rPr lang="en-US" sz="1600" dirty="0"/>
              <a:t>Plot the fit statistic vs the number of factors. The model with the local minimum index is the preferred model.</a:t>
            </a:r>
          </a:p>
          <a:p>
            <a:r>
              <a:rPr lang="en-US" sz="2000" dirty="0"/>
              <a:t>Outputs</a:t>
            </a:r>
            <a:endParaRPr lang="en-US" sz="1600" dirty="0"/>
          </a:p>
          <a:p>
            <a:pPr lvl="1"/>
            <a:r>
              <a:rPr lang="en-US" sz="1600" dirty="0" err="1"/>
              <a:t>SAGE_EFA_n</a:t>
            </a:r>
            <a:r>
              <a:rPr lang="en-US" sz="1600" dirty="0"/>
              <a:t>=(2, 3,…).png</a:t>
            </a:r>
          </a:p>
          <a:p>
            <a:pPr lvl="1"/>
            <a:r>
              <a:rPr lang="en-US" sz="1600" dirty="0"/>
              <a:t>SAGE_EFA_ 0.4_n=(2, 3,…).png to show significant factor correlations (&gt;0.4)</a:t>
            </a:r>
          </a:p>
          <a:p>
            <a:pPr lvl="1"/>
            <a:r>
              <a:rPr lang="en-US" sz="1600" dirty="0"/>
              <a:t>EFA_labels_n=(2,3,…).txt </a:t>
            </a:r>
          </a:p>
          <a:p>
            <a:pPr lvl="1"/>
            <a:r>
              <a:rPr lang="en-US" sz="1600" dirty="0"/>
              <a:t>fit_stats.png – plot of fit statistic vs number of factors</a:t>
            </a:r>
          </a:p>
          <a:p>
            <a:pPr lvl="1"/>
            <a:endParaRPr lang="en-US" sz="1600" dirty="0"/>
          </a:p>
        </p:txBody>
      </p:sp>
      <p:sp>
        <p:nvSpPr>
          <p:cNvPr id="4" name="TextBox 3">
            <a:extLst>
              <a:ext uri="{FF2B5EF4-FFF2-40B4-BE49-F238E27FC236}">
                <a16:creationId xmlns:a16="http://schemas.microsoft.com/office/drawing/2014/main" id="{FAD2249D-D064-BC4E-AD43-150EA616652B}"/>
              </a:ext>
            </a:extLst>
          </p:cNvPr>
          <p:cNvSpPr txBox="1"/>
          <p:nvPr/>
        </p:nvSpPr>
        <p:spPr>
          <a:xfrm>
            <a:off x="6927" y="4804946"/>
            <a:ext cx="8382000" cy="338554"/>
          </a:xfrm>
          <a:prstGeom prst="rect">
            <a:avLst/>
          </a:prstGeom>
          <a:noFill/>
        </p:spPr>
        <p:txBody>
          <a:bodyPr wrap="square" rtlCol="0">
            <a:spAutoFit/>
          </a:bodyPr>
          <a:lstStyle/>
          <a:p>
            <a:pPr algn="l"/>
            <a:r>
              <a:rPr lang="en-US" sz="800" b="0" i="0" dirty="0">
                <a:effectLst/>
                <a:latin typeface="Helvetica Neue"/>
              </a:rPr>
              <a:t>P. Eaton, K. Johnson, B. Frank, and S. Willoughby, </a:t>
            </a:r>
            <a:r>
              <a:rPr lang="en-US" sz="800" b="0" i="1" dirty="0">
                <a:effectLst/>
                <a:latin typeface="Helvetica Neue"/>
              </a:rPr>
              <a:t>Classical test theory and item response theory comparison of the Brief Electricity and Magnetism Assessment and the Conceptual Survey of Electricity and Magnetism</a:t>
            </a:r>
            <a:r>
              <a:rPr lang="en-US" sz="800" b="0" i="0" dirty="0">
                <a:effectLst/>
                <a:latin typeface="Helvetica Neue"/>
              </a:rPr>
              <a:t>, </a:t>
            </a:r>
            <a:r>
              <a:rPr lang="en-US" sz="800" b="0" i="0" u="none" strike="noStrike" dirty="0">
                <a:effectLst/>
                <a:latin typeface="Helvetica Neue"/>
              </a:rPr>
              <a:t>Phys. Rev. Phys. Educ. Res. </a:t>
            </a:r>
            <a:r>
              <a:rPr lang="en-US" sz="800" b="1" i="0" u="none" strike="noStrike" dirty="0">
                <a:effectLst/>
                <a:latin typeface="Helvetica Neue"/>
              </a:rPr>
              <a:t>15</a:t>
            </a:r>
            <a:r>
              <a:rPr lang="en-US" sz="800" b="0" i="0" u="none" strike="noStrike" dirty="0">
                <a:effectLst/>
                <a:latin typeface="Helvetica Neue"/>
              </a:rPr>
              <a:t>, 010102 (2019)</a:t>
            </a:r>
            <a:r>
              <a:rPr lang="en-US" sz="800" b="0" i="0" dirty="0">
                <a:effectLst/>
                <a:latin typeface="Helvetica Neue"/>
              </a:rPr>
              <a:t>.</a:t>
            </a:r>
          </a:p>
        </p:txBody>
      </p:sp>
    </p:spTree>
    <p:extLst>
      <p:ext uri="{BB962C8B-B14F-4D97-AF65-F5344CB8AC3E}">
        <p14:creationId xmlns:p14="http://schemas.microsoft.com/office/powerpoint/2010/main" val="376911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6777A-E0E3-B2C8-B898-7387E2AC4A98}"/>
              </a:ext>
            </a:extLst>
          </p:cNvPr>
          <p:cNvPicPr>
            <a:picLocks noChangeAspect="1"/>
          </p:cNvPicPr>
          <p:nvPr/>
        </p:nvPicPr>
        <p:blipFill rotWithShape="1">
          <a:blip r:embed="rId3">
            <a:extLst>
              <a:ext uri="{28A0092B-C50C-407E-A947-70E740481C1C}">
                <a14:useLocalDpi xmlns:a14="http://schemas.microsoft.com/office/drawing/2010/main" val="0"/>
              </a:ext>
            </a:extLst>
          </a:blip>
          <a:srcRect l="53309" t="-444" r="18823" b="444"/>
          <a:stretch/>
        </p:blipFill>
        <p:spPr>
          <a:xfrm>
            <a:off x="7236122" y="1295400"/>
            <a:ext cx="1374478" cy="3840472"/>
          </a:xfrm>
          <a:prstGeom prst="rect">
            <a:avLst/>
          </a:prstGeom>
        </p:spPr>
      </p:pic>
      <p:pic>
        <p:nvPicPr>
          <p:cNvPr id="3" name="Picture 2">
            <a:extLst>
              <a:ext uri="{FF2B5EF4-FFF2-40B4-BE49-F238E27FC236}">
                <a16:creationId xmlns:a16="http://schemas.microsoft.com/office/drawing/2014/main" id="{33F393B7-618C-3457-C373-AB50ED9C7E00}"/>
              </a:ext>
            </a:extLst>
          </p:cNvPr>
          <p:cNvPicPr>
            <a:picLocks noChangeAspect="1"/>
          </p:cNvPicPr>
          <p:nvPr/>
        </p:nvPicPr>
        <p:blipFill rotWithShape="1">
          <a:blip r:embed="rId4">
            <a:extLst>
              <a:ext uri="{28A0092B-C50C-407E-A947-70E740481C1C}">
                <a14:useLocalDpi xmlns:a14="http://schemas.microsoft.com/office/drawing/2010/main" val="0"/>
              </a:ext>
            </a:extLst>
          </a:blip>
          <a:srcRect l="56584" r="19606"/>
          <a:stretch/>
        </p:blipFill>
        <p:spPr>
          <a:xfrm>
            <a:off x="5791200" y="1304702"/>
            <a:ext cx="12192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5">
            <a:extLst>
              <a:ext uri="{28A0092B-C50C-407E-A947-70E740481C1C}">
                <a14:useLocalDpi xmlns:a14="http://schemas.microsoft.com/office/drawing/2010/main" val="0"/>
              </a:ext>
            </a:extLst>
          </a:blip>
          <a:srcRect l="68359" t="9" r="4799" b="-9"/>
          <a:stretch/>
        </p:blipFill>
        <p:spPr>
          <a:xfrm>
            <a:off x="-582" y="1304702"/>
            <a:ext cx="1374478"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137022" y="1532751"/>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3423897"/>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2786589"/>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178238" y="1143176"/>
            <a:ext cx="973343" cy="338554"/>
          </a:xfrm>
          <a:prstGeom prst="rect">
            <a:avLst/>
          </a:prstGeom>
          <a:noFill/>
        </p:spPr>
        <p:txBody>
          <a:bodyPr wrap="none" rtlCol="0">
            <a:spAutoFit/>
          </a:bodyPr>
          <a:lstStyle/>
          <a:p>
            <a:r>
              <a:rPr lang="en-US" sz="1600" dirty="0"/>
              <a:t>2 factors</a:t>
            </a:r>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6">
            <a:extLst>
              <a:ext uri="{28A0092B-C50C-407E-A947-70E740481C1C}">
                <a14:useLocalDpi xmlns:a14="http://schemas.microsoft.com/office/drawing/2010/main" val="0"/>
              </a:ext>
            </a:extLst>
          </a:blip>
          <a:srcRect l="67413" t="53" r="19649" b="-53"/>
          <a:stretch/>
        </p:blipFill>
        <p:spPr>
          <a:xfrm>
            <a:off x="1371600" y="1305065"/>
            <a:ext cx="662497"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7">
            <a:extLst>
              <a:ext uri="{28A0092B-C50C-407E-A947-70E740481C1C}">
                <a14:useLocalDpi xmlns:a14="http://schemas.microsoft.com/office/drawing/2010/main" val="0"/>
              </a:ext>
            </a:extLst>
          </a:blip>
          <a:srcRect l="64265" r="18897"/>
          <a:stretch/>
        </p:blipFill>
        <p:spPr>
          <a:xfrm>
            <a:off x="2057400" y="1303028"/>
            <a:ext cx="862171"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8">
            <a:extLst>
              <a:ext uri="{28A0092B-C50C-407E-A947-70E740481C1C}">
                <a14:useLocalDpi xmlns:a14="http://schemas.microsoft.com/office/drawing/2010/main" val="0"/>
              </a:ext>
            </a:extLst>
          </a:blip>
          <a:srcRect l="62518" r="19194"/>
          <a:stretch/>
        </p:blipFill>
        <p:spPr>
          <a:xfrm>
            <a:off x="2819400" y="1303028"/>
            <a:ext cx="936500"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9">
            <a:extLst>
              <a:ext uri="{28A0092B-C50C-407E-A947-70E740481C1C}">
                <a14:useLocalDpi xmlns:a14="http://schemas.microsoft.com/office/drawing/2010/main" val="0"/>
              </a:ext>
            </a:extLst>
          </a:blip>
          <a:srcRect l="61644" r="20068"/>
          <a:stretch/>
        </p:blipFill>
        <p:spPr>
          <a:xfrm>
            <a:off x="3711700" y="1303028"/>
            <a:ext cx="936500"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10">
            <a:extLst>
              <a:ext uri="{28A0092B-C50C-407E-A947-70E740481C1C}">
                <a14:useLocalDpi xmlns:a14="http://schemas.microsoft.com/office/drawing/2010/main" val="0"/>
              </a:ext>
            </a:extLst>
          </a:blip>
          <a:srcRect l="58037" r="18153"/>
          <a:stretch/>
        </p:blipFill>
        <p:spPr>
          <a:xfrm>
            <a:off x="4648200" y="1303028"/>
            <a:ext cx="1219200"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535778" y="1116821"/>
            <a:ext cx="973343" cy="338554"/>
          </a:xfrm>
          <a:prstGeom prst="rect">
            <a:avLst/>
          </a:prstGeom>
          <a:noFill/>
        </p:spPr>
        <p:txBody>
          <a:bodyPr wrap="none" rtlCol="0">
            <a:spAutoFit/>
          </a:bodyPr>
          <a:lstStyle/>
          <a:p>
            <a:r>
              <a:rPr lang="en-US" sz="1600" dirty="0"/>
              <a:t>9 factors</a:t>
            </a:r>
          </a:p>
        </p:txBody>
      </p:sp>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25782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910C4C2-F933-4744-9EFC-7633C5510B71}"/>
              </a:ext>
            </a:extLst>
          </p:cNvPr>
          <p:cNvCxnSpPr>
            <a:cxnSpLocks/>
          </p:cNvCxnSpPr>
          <p:nvPr/>
        </p:nvCxnSpPr>
        <p:spPr>
          <a:xfrm>
            <a:off x="381000" y="36385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EF40FD0-0EC1-4420-9B01-39BDA40CB292}"/>
              </a:ext>
            </a:extLst>
          </p:cNvPr>
          <p:cNvCxnSpPr>
            <a:cxnSpLocks/>
          </p:cNvCxnSpPr>
          <p:nvPr/>
        </p:nvCxnSpPr>
        <p:spPr>
          <a:xfrm>
            <a:off x="381000" y="37147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1B47D1-3FC8-443A-B641-45934CB6BD7E}"/>
              </a:ext>
            </a:extLst>
          </p:cNvPr>
          <p:cNvCxnSpPr>
            <a:cxnSpLocks/>
          </p:cNvCxnSpPr>
          <p:nvPr/>
        </p:nvCxnSpPr>
        <p:spPr>
          <a:xfrm>
            <a:off x="381000" y="42481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9831381-7F3C-48C4-80EE-7690D87B3E11}"/>
              </a:ext>
            </a:extLst>
          </p:cNvPr>
          <p:cNvCxnSpPr>
            <a:cxnSpLocks/>
          </p:cNvCxnSpPr>
          <p:nvPr/>
        </p:nvCxnSpPr>
        <p:spPr>
          <a:xfrm>
            <a:off x="381000" y="446279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D9DCACC1-5F0D-1653-2CB5-D90D51063CE4}"/>
              </a:ext>
            </a:extLst>
          </p:cNvPr>
          <p:cNvCxnSpPr>
            <a:cxnSpLocks/>
          </p:cNvCxnSpPr>
          <p:nvPr/>
        </p:nvCxnSpPr>
        <p:spPr>
          <a:xfrm>
            <a:off x="381000" y="3195526"/>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5E64B08-CF06-DF65-7F24-5BEAB06674A6}"/>
              </a:ext>
            </a:extLst>
          </p:cNvPr>
          <p:cNvSpPr txBox="1"/>
          <p:nvPr/>
        </p:nvSpPr>
        <p:spPr>
          <a:xfrm>
            <a:off x="-39454" y="4931239"/>
            <a:ext cx="2727029" cy="261610"/>
          </a:xfrm>
          <a:prstGeom prst="rect">
            <a:avLst/>
          </a:prstGeom>
          <a:noFill/>
        </p:spPr>
        <p:txBody>
          <a:bodyPr wrap="none" rtlCol="0">
            <a:spAutoFit/>
          </a:bodyPr>
          <a:lstStyle/>
          <a:p>
            <a:r>
              <a:rPr lang="en-US" sz="1050" dirty="0"/>
              <a:t>* </a:t>
            </a: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for Kouros and </a:t>
            </a:r>
            <a:r>
              <a:rPr kumimoji="0" lang="en-US" sz="1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Abrami</a:t>
            </a:r>
            <a:endParaRPr lang="en-US" sz="1600" dirty="0"/>
          </a:p>
        </p:txBody>
      </p:sp>
    </p:spTree>
    <p:extLst>
      <p:ext uri="{BB962C8B-B14F-4D97-AF65-F5344CB8AC3E}">
        <p14:creationId xmlns:p14="http://schemas.microsoft.com/office/powerpoint/2010/main" val="52334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92500" lnSpcReduction="1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16 I let the other students do most of the work.</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92500" lnSpcReduction="1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EDEAD7-F52C-8D46-6A14-D5D70DE8D373}"/>
              </a:ext>
            </a:extLst>
          </p:cNvPr>
          <p:cNvPicPr>
            <a:picLocks noChangeAspect="1"/>
          </p:cNvPicPr>
          <p:nvPr/>
        </p:nvPicPr>
        <p:blipFill rotWithShape="1">
          <a:blip r:embed="rId3">
            <a:extLst>
              <a:ext uri="{28A0092B-C50C-407E-A947-70E740481C1C}">
                <a14:useLocalDpi xmlns:a14="http://schemas.microsoft.com/office/drawing/2010/main" val="0"/>
              </a:ext>
            </a:extLst>
          </a:blip>
          <a:srcRect l="56549" t="-231" r="19641" b="231"/>
          <a:stretch/>
        </p:blipFill>
        <p:spPr>
          <a:xfrm>
            <a:off x="2057400" y="1297290"/>
            <a:ext cx="12192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So… how many factors?</a:t>
            </a:r>
          </a:p>
        </p:txBody>
      </p:sp>
      <p:sp>
        <p:nvSpPr>
          <p:cNvPr id="8" name="Content Placeholder 7">
            <a:extLst>
              <a:ext uri="{FF2B5EF4-FFF2-40B4-BE49-F238E27FC236}">
                <a16:creationId xmlns:a16="http://schemas.microsoft.com/office/drawing/2014/main" id="{689D1293-3A52-D213-4DED-4814EE028890}"/>
              </a:ext>
            </a:extLst>
          </p:cNvPr>
          <p:cNvSpPr>
            <a:spLocks noGrp="1"/>
          </p:cNvSpPr>
          <p:nvPr>
            <p:ph sz="half" idx="2"/>
          </p:nvPr>
        </p:nvSpPr>
        <p:spPr>
          <a:xfrm>
            <a:off x="3200400" y="1295400"/>
            <a:ext cx="5867400" cy="3840472"/>
          </a:xfrm>
        </p:spPr>
        <p:txBody>
          <a:bodyPr>
            <a:normAutofit/>
          </a:bodyPr>
          <a:lstStyle/>
          <a:p>
            <a:pPr marL="0" indent="0">
              <a:buNone/>
            </a:pPr>
            <a:r>
              <a:rPr lang="en-US" sz="1800" dirty="0"/>
              <a:t>We can use fitting index to determine ideal number of factors (minimize the amount of variance)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lvl="1"/>
            <a:r>
              <a:rPr lang="en-US" sz="1000" i="1" dirty="0"/>
              <a:t>Akaike information criterion vs “number of factors”</a:t>
            </a:r>
          </a:p>
          <a:p>
            <a:pPr lvl="1"/>
            <a:r>
              <a:rPr lang="en-US" sz="1000" dirty="0"/>
              <a:t>8 “optimal” number of factors</a:t>
            </a:r>
          </a:p>
        </p:txBody>
      </p:sp>
      <p:pic>
        <p:nvPicPr>
          <p:cNvPr id="10" name="Picture 9">
            <a:extLst>
              <a:ext uri="{FF2B5EF4-FFF2-40B4-BE49-F238E27FC236}">
                <a16:creationId xmlns:a16="http://schemas.microsoft.com/office/drawing/2014/main" id="{F878461D-5AF0-63F0-434E-794940D7D412}"/>
              </a:ext>
            </a:extLst>
          </p:cNvPr>
          <p:cNvPicPr>
            <a:picLocks noChangeAspect="1"/>
          </p:cNvPicPr>
          <p:nvPr/>
        </p:nvPicPr>
        <p:blipFill rotWithShape="1">
          <a:blip r:embed="rId4">
            <a:extLst>
              <a:ext uri="{28A0092B-C50C-407E-A947-70E740481C1C}">
                <a14:useLocalDpi xmlns:a14="http://schemas.microsoft.com/office/drawing/2010/main" val="0"/>
              </a:ext>
            </a:extLst>
          </a:blip>
          <a:srcRect l="61644" r="20068"/>
          <a:stretch/>
        </p:blipFill>
        <p:spPr>
          <a:xfrm>
            <a:off x="0" y="1303028"/>
            <a:ext cx="936500" cy="3840472"/>
          </a:xfrm>
          <a:prstGeom prst="rect">
            <a:avLst/>
          </a:prstGeom>
        </p:spPr>
      </p:pic>
      <p:pic>
        <p:nvPicPr>
          <p:cNvPr id="11" name="Picture 10">
            <a:extLst>
              <a:ext uri="{FF2B5EF4-FFF2-40B4-BE49-F238E27FC236}">
                <a16:creationId xmlns:a16="http://schemas.microsoft.com/office/drawing/2014/main" id="{2601E58B-34B5-FD9A-2080-FB84A482E9B9}"/>
              </a:ext>
            </a:extLst>
          </p:cNvPr>
          <p:cNvPicPr>
            <a:picLocks noChangeAspect="1"/>
          </p:cNvPicPr>
          <p:nvPr/>
        </p:nvPicPr>
        <p:blipFill rotWithShape="1">
          <a:blip r:embed="rId5">
            <a:extLst>
              <a:ext uri="{28A0092B-C50C-407E-A947-70E740481C1C}">
                <a14:useLocalDpi xmlns:a14="http://schemas.microsoft.com/office/drawing/2010/main" val="0"/>
              </a:ext>
            </a:extLst>
          </a:blip>
          <a:srcRect l="58037" r="20073"/>
          <a:stretch/>
        </p:blipFill>
        <p:spPr>
          <a:xfrm>
            <a:off x="936500" y="1303028"/>
            <a:ext cx="1120899" cy="3840472"/>
          </a:xfrm>
          <a:prstGeom prst="rect">
            <a:avLst/>
          </a:prstGeom>
        </p:spPr>
      </p:pic>
      <p:sp>
        <p:nvSpPr>
          <p:cNvPr id="13" name="TextBox 12">
            <a:extLst>
              <a:ext uri="{FF2B5EF4-FFF2-40B4-BE49-F238E27FC236}">
                <a16:creationId xmlns:a16="http://schemas.microsoft.com/office/drawing/2014/main" id="{BEDC58A3-FD20-2CC1-CAAA-E07BF825980E}"/>
              </a:ext>
            </a:extLst>
          </p:cNvPr>
          <p:cNvSpPr txBox="1"/>
          <p:nvPr/>
        </p:nvSpPr>
        <p:spPr>
          <a:xfrm>
            <a:off x="352160" y="1166305"/>
            <a:ext cx="298480" cy="338554"/>
          </a:xfrm>
          <a:prstGeom prst="rect">
            <a:avLst/>
          </a:prstGeom>
          <a:noFill/>
        </p:spPr>
        <p:txBody>
          <a:bodyPr wrap="none" rtlCol="0">
            <a:spAutoFit/>
          </a:bodyPr>
          <a:lstStyle/>
          <a:p>
            <a:r>
              <a:rPr lang="en-US" sz="1600" dirty="0"/>
              <a:t>6</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353652" y="1169501"/>
            <a:ext cx="436338" cy="338554"/>
          </a:xfrm>
          <a:prstGeom prst="rect">
            <a:avLst/>
          </a:prstGeom>
          <a:noFill/>
        </p:spPr>
        <p:txBody>
          <a:bodyPr wrap="none" rtlCol="0">
            <a:spAutoFit/>
          </a:bodyPr>
          <a:lstStyle/>
          <a:p>
            <a:r>
              <a:rPr lang="en-US" sz="1600" dirty="0"/>
              <a:t>“7”</a:t>
            </a:r>
          </a:p>
        </p:txBody>
      </p:sp>
      <p:cxnSp>
        <p:nvCxnSpPr>
          <p:cNvPr id="15" name="Straight Connector 14">
            <a:extLst>
              <a:ext uri="{FF2B5EF4-FFF2-40B4-BE49-F238E27FC236}">
                <a16:creationId xmlns:a16="http://schemas.microsoft.com/office/drawing/2014/main" id="{8E2D0645-80AA-9219-D2B3-A55B8EA97857}"/>
              </a:ext>
            </a:extLst>
          </p:cNvPr>
          <p:cNvCxnSpPr>
            <a:cxnSpLocks/>
          </p:cNvCxnSpPr>
          <p:nvPr/>
        </p:nvCxnSpPr>
        <p:spPr>
          <a:xfrm>
            <a:off x="1932920" y="1500455"/>
            <a:ext cx="0" cy="328109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7097511F-2B66-4EE8-CA25-483CF9A778DB}"/>
              </a:ext>
            </a:extLst>
          </p:cNvPr>
          <p:cNvSpPr txBox="1"/>
          <p:nvPr/>
        </p:nvSpPr>
        <p:spPr>
          <a:xfrm>
            <a:off x="2562323" y="1199642"/>
            <a:ext cx="641522" cy="338554"/>
          </a:xfrm>
          <a:prstGeom prst="rect">
            <a:avLst/>
          </a:prstGeom>
          <a:noFill/>
        </p:spPr>
        <p:txBody>
          <a:bodyPr wrap="none" rtlCol="0">
            <a:spAutoFit/>
          </a:bodyPr>
          <a:lstStyle/>
          <a:p>
            <a:r>
              <a:rPr lang="en-US" sz="1600" dirty="0"/>
              <a:t>“8”…</a:t>
            </a:r>
          </a:p>
        </p:txBody>
      </p:sp>
      <p:cxnSp>
        <p:nvCxnSpPr>
          <p:cNvPr id="4" name="Straight Connector 3">
            <a:extLst>
              <a:ext uri="{FF2B5EF4-FFF2-40B4-BE49-F238E27FC236}">
                <a16:creationId xmlns:a16="http://schemas.microsoft.com/office/drawing/2014/main" id="{5D01438D-7649-D44B-01BD-505F51DF8FD4}"/>
              </a:ext>
            </a:extLst>
          </p:cNvPr>
          <p:cNvCxnSpPr>
            <a:cxnSpLocks/>
          </p:cNvCxnSpPr>
          <p:nvPr/>
        </p:nvCxnSpPr>
        <p:spPr>
          <a:xfrm>
            <a:off x="3124200" y="1494717"/>
            <a:ext cx="0" cy="32810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D891F56A-34DD-2C06-3BE3-685EB80175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7036" y="2152650"/>
            <a:ext cx="3024608" cy="2268456"/>
          </a:xfrm>
          <a:prstGeom prst="rect">
            <a:avLst/>
          </a:prstGeom>
        </p:spPr>
      </p:pic>
    </p:spTree>
    <p:extLst>
      <p:ext uri="{BB962C8B-B14F-4D97-AF65-F5344CB8AC3E}">
        <p14:creationId xmlns:p14="http://schemas.microsoft.com/office/powerpoint/2010/main" val="260290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material is easier to understand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'I feel I am part of what is going on in the group.',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Forms of Learning (giving)</a:t>
            </a:r>
          </a:p>
          <a:p>
            <a:pPr lvl="1"/>
            <a:r>
              <a:rPr lang="en-US" sz="1100" dirty="0"/>
              <a:t>'I learn to work with students who are different from me.', 'I also learn when I teach the material to my group members.'</a:t>
            </a:r>
            <a:endParaRPr lang="en-US" sz="1600" dirty="0"/>
          </a:p>
          <a:p>
            <a:pPr marL="514350" indent="-457200">
              <a:buFont typeface="+mj-lt"/>
              <a:buAutoNum type="arabicPeriod"/>
            </a:pPr>
            <a:r>
              <a:rPr lang="en-US" sz="2000" dirty="0"/>
              <a:t>Collective Learning</a:t>
            </a:r>
          </a:p>
          <a:p>
            <a:pPr lvl="1"/>
            <a:r>
              <a:rPr lang="en-US" sz="1100" dirty="0"/>
              <a:t>'I prefer when the leadership role rotates between students.', 'I try to make sure my group members learn the material.',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Frustrations with Group Members (but more specific)</a:t>
            </a:r>
          </a:p>
          <a:p>
            <a:pPr lvl="1"/>
            <a:r>
              <a:rPr lang="en-US" sz="1100" dirty="0"/>
              <a:t>'I have to work with students who are not as smart as I am.', 'I become frustrated when my group members do not understand the material.'</a:t>
            </a:r>
            <a:endParaRPr lang="en-US" sz="1600" dirty="0"/>
          </a:p>
          <a:p>
            <a:pPr marL="514350" indent="-457200">
              <a:buFont typeface="+mj-lt"/>
              <a:buAutoNum type="arabicPeriod"/>
            </a:pPr>
            <a:r>
              <a:rPr lang="en-US" sz="2000" dirty="0"/>
              <a:t>Forms of Learning (receiving)</a:t>
            </a:r>
          </a:p>
          <a:p>
            <a:pPr lvl="1"/>
            <a:r>
              <a:rPr lang="en-US" sz="1100" dirty="0"/>
              <a:t>'My group members help explain things that I do not understand.'</a:t>
            </a:r>
            <a:endParaRPr lang="en-US" sz="1600" dirty="0"/>
          </a:p>
        </p:txBody>
      </p:sp>
    </p:spTree>
    <p:extLst>
      <p:ext uri="{BB962C8B-B14F-4D97-AF65-F5344CB8AC3E}">
        <p14:creationId xmlns:p14="http://schemas.microsoft.com/office/powerpoint/2010/main" val="122346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7150" indent="0">
              <a:buNone/>
            </a:pPr>
            <a:r>
              <a:rPr lang="en-US" sz="1900" dirty="0"/>
              <a:t>Questions we still have:</a:t>
            </a:r>
          </a:p>
          <a:p>
            <a:pPr marL="400050">
              <a:buFont typeface="+mj-lt"/>
              <a:buAutoNum type="arabicPeriod"/>
            </a:pPr>
            <a:r>
              <a:rPr lang="en-US" sz="1600" dirty="0"/>
              <a:t>Why is it that every time we run factor analysis, the results vary slightly? Does the variance account for this “error bar?”</a:t>
            </a:r>
          </a:p>
          <a:p>
            <a:pPr marL="400050">
              <a:buFont typeface="+mj-lt"/>
              <a:buAutoNum type="arabicPeriod"/>
            </a:pPr>
            <a:r>
              <a:rPr lang="en-US" sz="1600" dirty="0"/>
              <a:t>How are each individual student ratings calculated once we have determined the factor loadings?</a:t>
            </a:r>
          </a:p>
          <a:p>
            <a:pPr marL="800100" lvl="1">
              <a:buFont typeface="+mj-lt"/>
              <a:buAutoNum type="arabicPeriod"/>
            </a:pPr>
            <a:r>
              <a:rPr lang="en-US" sz="1200" dirty="0"/>
              <a:t>Weighted mean using the item factor loadings as the weights</a:t>
            </a:r>
          </a:p>
          <a:p>
            <a:pPr marL="800100" lvl="1">
              <a:buFont typeface="+mj-lt"/>
              <a:buAutoNum type="arabicPeriod"/>
            </a:pPr>
            <a:r>
              <a:rPr lang="en-US" sz="1200" dirty="0"/>
              <a:t>Weighted sum of each item using the item factor loadings as the weights</a:t>
            </a:r>
          </a:p>
          <a:p>
            <a:pPr marL="800100" lvl="1">
              <a:buFont typeface="+mj-lt"/>
              <a:buAutoNum type="arabicPeriod"/>
            </a:pPr>
            <a:r>
              <a:rPr lang="en-US" sz="1200" dirty="0"/>
              <a:t>Above but with an inclusion of only the items that loaded onto the factor</a:t>
            </a:r>
          </a:p>
          <a:p>
            <a:pPr marL="400050">
              <a:buFont typeface="+mj-lt"/>
              <a:buAutoNum type="arabicPeriod"/>
            </a:pPr>
            <a:r>
              <a:rPr lang="en-US" sz="1600" dirty="0"/>
              <a:t>What is the appropriate analysis for comparing the student ratings to demographics?</a:t>
            </a:r>
          </a:p>
          <a:p>
            <a:pPr marL="800100" lvl="1">
              <a:buFont typeface="+mj-lt"/>
              <a:buAutoNum type="arabicPeriod"/>
            </a:pPr>
            <a:r>
              <a:rPr lang="en-US" sz="1200" dirty="0"/>
              <a:t>Independent variables are nominal and ordinal (mix)</a:t>
            </a:r>
          </a:p>
          <a:p>
            <a:pPr marL="800100" lvl="1">
              <a:buFont typeface="+mj-lt"/>
              <a:buAutoNum type="arabicPeriod"/>
            </a:pPr>
            <a:r>
              <a:rPr lang="en-US" sz="1200" dirty="0"/>
              <a:t>Dependent variables are ?</a:t>
            </a:r>
          </a:p>
          <a:p>
            <a:pPr marL="400050">
              <a:buFont typeface="+mj-lt"/>
              <a:buAutoNum type="arabicPeriod"/>
            </a:pPr>
            <a:r>
              <a:rPr lang="en-US" sz="1600" dirty="0"/>
              <a:t>When we do the analysis, what is our baseline, intercept? </a:t>
            </a:r>
          </a:p>
          <a:p>
            <a:pPr marL="800100" lvl="1">
              <a:buFont typeface="+mj-lt"/>
              <a:buAutoNum type="arabicPeriod"/>
            </a:pPr>
            <a:r>
              <a:rPr lang="en-US" sz="1200" dirty="0"/>
              <a:t>Intervention -&gt; Control</a:t>
            </a:r>
          </a:p>
          <a:p>
            <a:pPr marL="800100" lvl="1">
              <a:buFont typeface="+mj-lt"/>
              <a:buAutoNum type="arabicPeriod"/>
            </a:pPr>
            <a:r>
              <a:rPr lang="en-US" sz="1200" dirty="0"/>
              <a:t>Gender -&gt; ? (Male, Female, Other)</a:t>
            </a:r>
          </a:p>
          <a:p>
            <a:pPr marL="800100" lvl="1">
              <a:buFont typeface="+mj-lt"/>
              <a:buAutoNum type="arabicPeriod"/>
            </a:pPr>
            <a:r>
              <a:rPr lang="en-US" sz="1200" dirty="0"/>
              <a:t>Race and Ethnicity -&gt; ? (Underrepresented, well represented, mix)</a:t>
            </a:r>
          </a:p>
          <a:p>
            <a:pPr marL="800100" lvl="1">
              <a:buFont typeface="+mj-lt"/>
              <a:buAutoNum type="arabicPeriod"/>
            </a:pPr>
            <a:r>
              <a:rPr lang="en-US" sz="1200" dirty="0"/>
              <a:t>Education -&gt; ? (High school – Master’s degree or above)</a:t>
            </a:r>
          </a:p>
          <a:p>
            <a:pPr marL="800100" lvl="1">
              <a:buFont typeface="+mj-lt"/>
              <a:buAutoNum type="arabicPeriod"/>
            </a:pPr>
            <a:r>
              <a:rPr lang="en-US" sz="1200" dirty="0"/>
              <a:t>Based on the “average UT Austin student?”</a:t>
            </a:r>
          </a:p>
          <a:p>
            <a:pPr marL="400050">
              <a:buFont typeface="+mj-lt"/>
              <a:buAutoNum type="arabicPeriod"/>
            </a:pPr>
            <a:r>
              <a:rPr lang="en-US" sz="1600" dirty="0"/>
              <a:t>What constitutes a statistically significant and/or strong correlation?</a:t>
            </a:r>
          </a:p>
          <a:p>
            <a:pPr marL="800100" lvl="1">
              <a:buFont typeface="+mj-lt"/>
              <a:buAutoNum type="arabicPeriod"/>
            </a:pPr>
            <a:r>
              <a:rPr lang="en-US" sz="1200" dirty="0"/>
              <a:t>What’s the size of these effects?</a:t>
            </a:r>
          </a:p>
        </p:txBody>
      </p:sp>
    </p:spTree>
    <p:extLst>
      <p:ext uri="{BB962C8B-B14F-4D97-AF65-F5344CB8AC3E}">
        <p14:creationId xmlns:p14="http://schemas.microsoft.com/office/powerpoint/2010/main" val="3556207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2BA3-1274-4ACF-B493-D83026640C8D}"/>
              </a:ext>
            </a:extLst>
          </p:cNvPr>
          <p:cNvSpPr>
            <a:spLocks noGrp="1"/>
          </p:cNvSpPr>
          <p:nvPr>
            <p:ph type="title"/>
          </p:nvPr>
        </p:nvSpPr>
        <p:spPr/>
        <p:txBody>
          <a:bodyPr>
            <a:normAutofit/>
          </a:bodyPr>
          <a:lstStyle/>
          <a:p>
            <a:r>
              <a:rPr lang="en-US" sz="3200" dirty="0"/>
              <a:t>SAGE Survey validation</a:t>
            </a:r>
          </a:p>
        </p:txBody>
      </p:sp>
      <p:sp>
        <p:nvSpPr>
          <p:cNvPr id="3" name="Content Placeholder 2">
            <a:extLst>
              <a:ext uri="{FF2B5EF4-FFF2-40B4-BE49-F238E27FC236}">
                <a16:creationId xmlns:a16="http://schemas.microsoft.com/office/drawing/2014/main" id="{4BE01A12-C067-4E9B-B10F-7D7A6A0EA2D9}"/>
              </a:ext>
            </a:extLst>
          </p:cNvPr>
          <p:cNvSpPr>
            <a:spLocks noGrp="1"/>
          </p:cNvSpPr>
          <p:nvPr>
            <p:ph idx="1"/>
          </p:nvPr>
        </p:nvSpPr>
        <p:spPr/>
        <p:txBody>
          <a:bodyPr>
            <a:normAutofit fontScale="70000" lnSpcReduction="20000"/>
          </a:bodyPr>
          <a:lstStyle/>
          <a:p>
            <a:r>
              <a:rPr lang="en-US" sz="2800" dirty="0"/>
              <a:t>One of the “issues” we had with the SAGE survey was whether the tool would work well to measure the intended traits:</a:t>
            </a:r>
          </a:p>
          <a:p>
            <a:pPr lvl="1"/>
            <a:r>
              <a:rPr lang="en-US" sz="2400" dirty="0"/>
              <a:t>Group effectiveness</a:t>
            </a:r>
          </a:p>
          <a:p>
            <a:pPr lvl="1"/>
            <a:r>
              <a:rPr lang="en-US" sz="2400" dirty="0"/>
              <a:t>Equity and fairness of group work</a:t>
            </a:r>
          </a:p>
          <a:p>
            <a:pPr lvl="1"/>
            <a:r>
              <a:rPr lang="en-US" sz="2400" dirty="0"/>
              <a:t>Sense of belonging</a:t>
            </a:r>
          </a:p>
          <a:p>
            <a:pPr lvl="1"/>
            <a:r>
              <a:rPr lang="en-US" sz="2400" dirty="0"/>
              <a:t>Social, psychological and other benefits</a:t>
            </a:r>
          </a:p>
          <a:p>
            <a:r>
              <a:rPr lang="en-US" sz="2800" dirty="0"/>
              <a:t>Reduced their 54-item questionnaire down to ~20</a:t>
            </a:r>
          </a:p>
          <a:p>
            <a:r>
              <a:rPr lang="en-US" sz="2800" dirty="0"/>
              <a:t>Different populations (high school vs college)</a:t>
            </a:r>
          </a:p>
          <a:p>
            <a:endParaRPr lang="en-US" sz="2800" dirty="0"/>
          </a:p>
          <a:p>
            <a:r>
              <a:rPr lang="en-US" sz="2800" dirty="0"/>
              <a:t>Need to validate the survey</a:t>
            </a:r>
          </a:p>
          <a:p>
            <a:pPr lvl="1"/>
            <a:r>
              <a:rPr lang="en-US" sz="2400" dirty="0"/>
              <a:t>Does the survey measure the intended factors, and is it reliable?</a:t>
            </a:r>
          </a:p>
          <a:p>
            <a:endParaRPr lang="en-US" sz="2800" dirty="0"/>
          </a:p>
        </p:txBody>
      </p:sp>
    </p:spTree>
    <p:extLst>
      <p:ext uri="{BB962C8B-B14F-4D97-AF65-F5344CB8AC3E}">
        <p14:creationId xmlns:p14="http://schemas.microsoft.com/office/powerpoint/2010/main" val="375249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D50-5437-432B-B011-554075DCAD46}"/>
              </a:ext>
            </a:extLst>
          </p:cNvPr>
          <p:cNvSpPr>
            <a:spLocks noGrp="1"/>
          </p:cNvSpPr>
          <p:nvPr>
            <p:ph type="title"/>
          </p:nvPr>
        </p:nvSpPr>
        <p:spPr/>
        <p:txBody>
          <a:bodyPr>
            <a:normAutofit/>
          </a:bodyPr>
          <a:lstStyle/>
          <a:p>
            <a:r>
              <a:rPr lang="en-US" sz="3200" dirty="0"/>
              <a:t>Reduced survey</a:t>
            </a:r>
          </a:p>
        </p:txBody>
      </p:sp>
      <p:sp>
        <p:nvSpPr>
          <p:cNvPr id="3" name="Content Placeholder 2">
            <a:extLst>
              <a:ext uri="{FF2B5EF4-FFF2-40B4-BE49-F238E27FC236}">
                <a16:creationId xmlns:a16="http://schemas.microsoft.com/office/drawing/2014/main" id="{242AA518-4FE8-4899-8695-511A988BBCD9}"/>
              </a:ext>
            </a:extLst>
          </p:cNvPr>
          <p:cNvSpPr>
            <a:spLocks noGrp="1"/>
          </p:cNvSpPr>
          <p:nvPr>
            <p:ph idx="1"/>
          </p:nvPr>
        </p:nvSpPr>
        <p:spPr/>
        <p:txBody>
          <a:bodyPr>
            <a:normAutofit fontScale="85000" lnSpcReduction="20000"/>
          </a:bodyPr>
          <a:lstStyle/>
          <a:p>
            <a:r>
              <a:rPr lang="en-US" sz="2800" dirty="0"/>
              <a:t>32 total questions</a:t>
            </a:r>
          </a:p>
          <a:p>
            <a:pPr lvl="1"/>
            <a:r>
              <a:rPr lang="en-US" sz="2400" dirty="0"/>
              <a:t>23 from SAGE</a:t>
            </a:r>
          </a:p>
          <a:p>
            <a:pPr lvl="1"/>
            <a:r>
              <a:rPr lang="en-US" sz="2400" dirty="0"/>
              <a:t>2 on Leadership preference</a:t>
            </a:r>
          </a:p>
          <a:p>
            <a:pPr lvl="1"/>
            <a:r>
              <a:rPr lang="en-US" sz="2400" dirty="0"/>
              <a:t>4 on Task preferences</a:t>
            </a:r>
          </a:p>
          <a:p>
            <a:pPr lvl="1"/>
            <a:r>
              <a:rPr lang="en-US" sz="2400" dirty="0"/>
              <a:t>3 on Mindset</a:t>
            </a:r>
          </a:p>
          <a:p>
            <a:pPr lvl="1"/>
            <a:r>
              <a:rPr lang="en-US" sz="2400" dirty="0"/>
              <a:t>3 have “negatively-worded” alternatives</a:t>
            </a:r>
          </a:p>
          <a:p>
            <a:r>
              <a:rPr lang="en-US" sz="2800" dirty="0"/>
              <a:t>5-point Likert scale</a:t>
            </a:r>
          </a:p>
          <a:p>
            <a:pPr lvl="1"/>
            <a:r>
              <a:rPr lang="en-US" sz="2400" dirty="0"/>
              <a:t>Physics growth mindset are 6-point scales to have respondents “choose a side”</a:t>
            </a:r>
          </a:p>
          <a:p>
            <a:r>
              <a:rPr lang="en-US" sz="2800" dirty="0"/>
              <a:t>Demographic questions</a:t>
            </a:r>
          </a:p>
        </p:txBody>
      </p:sp>
    </p:spTree>
    <p:extLst>
      <p:ext uri="{BB962C8B-B14F-4D97-AF65-F5344CB8AC3E}">
        <p14:creationId xmlns:p14="http://schemas.microsoft.com/office/powerpoint/2010/main" val="401678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00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Neither agree nor disagree = 3,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b="1" dirty="0"/>
                  <a:t>Method 2: Change 6-point to pseudo-5-point by multiplying by 5/6 (produces same as z-score)</a:t>
                </a:r>
              </a:p>
              <a:p>
                <a:pPr marL="857250" lvl="1" indent="-457200"/>
                <a:r>
                  <a:rPr lang="en-US" sz="1600" dirty="0"/>
                  <a:t>Method 3: SD+D = -1, N = 0, SA+A = 1 </a:t>
                </a:r>
              </a:p>
              <a:p>
                <a:pPr marL="857250" lvl="1" indent="-457200"/>
                <a:r>
                  <a:rPr lang="en-US" sz="1600" dirty="0"/>
                  <a:t>(all produce identical analysis)</a:t>
                </a:r>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222" t="-1627"/>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p>
          <a:p>
            <a:endParaRPr lang="en-US" sz="2200" dirty="0"/>
          </a:p>
          <a:p>
            <a:r>
              <a:rPr lang="en-US" sz="2200" dirty="0"/>
              <a:t>*The python package fails to converge in the fit</a:t>
            </a:r>
          </a:p>
        </p:txBody>
      </p:sp>
    </p:spTree>
    <p:extLst>
      <p:ext uri="{BB962C8B-B14F-4D97-AF65-F5344CB8AC3E}">
        <p14:creationId xmlns:p14="http://schemas.microsoft.com/office/powerpoint/2010/main" val="278990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a:xfrm>
            <a:off x="451340" y="160764"/>
            <a:ext cx="8229600" cy="857250"/>
          </a:xfrm>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1424160524"/>
              </p:ext>
            </p:extLst>
          </p:nvPr>
        </p:nvGraphicFramePr>
        <p:xfrm>
          <a:off x="76200" y="750384"/>
          <a:ext cx="8979880" cy="4376826"/>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100" b="0" i="0" u="none" strike="noStrike" dirty="0">
                          <a:solidFill>
                            <a:srgbClr val="000000"/>
                          </a:solidFill>
                          <a:effectLst/>
                          <a:latin typeface="Calibri" panose="020F0502020204030204" pitchFamily="34" charset="0"/>
                        </a:rPr>
                        <a:t>When I work in a group, I do higher quality work.</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0.679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100" b="0" i="0" u="none" strike="noStrike">
                          <a:solidFill>
                            <a:srgbClr val="000000"/>
                          </a:solidFill>
                          <a:effectLst/>
                          <a:latin typeface="Calibri" panose="020F0502020204030204" pitchFamily="34" charset="0"/>
                        </a:rPr>
                        <a:t>The material is easier to understand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100" b="0" i="0" u="none" strike="noStrike">
                          <a:solidFill>
                            <a:srgbClr val="000000"/>
                          </a:solidFill>
                          <a:effectLst/>
                          <a:latin typeface="Calibri" panose="020F0502020204030204" pitchFamily="34" charset="0"/>
                        </a:rPr>
                        <a:t>My group members help explain things that I do not understand.</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0.522</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100" b="0" i="0" u="none" strike="noStrike">
                          <a:solidFill>
                            <a:srgbClr val="000000"/>
                          </a:solidFill>
                          <a:effectLst/>
                          <a:latin typeface="Calibri" panose="020F0502020204030204" pitchFamily="34" charset="0"/>
                        </a:rPr>
                        <a:t>I feel working in groups is a waste of time.</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0.505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 takes more time to complete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144818421"/>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workload is usually less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0.691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100" b="0" i="0" u="none" strike="noStrike">
                          <a:solidFill>
                            <a:srgbClr val="000000"/>
                          </a:solidFill>
                          <a:effectLst/>
                          <a:latin typeface="Calibri" panose="020F0502020204030204" pitchFamily="34" charset="0"/>
                        </a:rPr>
                        <a:t>My group members respect my opinions.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0.289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100" b="0" i="0" u="none" strike="noStrike">
                          <a:solidFill>
                            <a:srgbClr val="000000"/>
                          </a:solidFill>
                          <a:effectLst/>
                          <a:latin typeface="Calibri" panose="020F0502020204030204" pitchFamily="34" charset="0"/>
                        </a:rPr>
                        <a:t>My group members make me feel that I am not as smart as they are.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0.785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100" b="0" i="0" u="none" strike="noStrike">
                          <a:solidFill>
                            <a:srgbClr val="000000"/>
                          </a:solidFill>
                          <a:effectLst/>
                          <a:latin typeface="Calibri" panose="020F0502020204030204" pitchFamily="34" charset="0"/>
                        </a:rPr>
                        <a:t>My group members do not care about my feelings.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0.518</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100" b="0" i="0" u="none" strike="noStrike">
                          <a:solidFill>
                            <a:srgbClr val="000000"/>
                          </a:solidFill>
                          <a:effectLst/>
                          <a:latin typeface="Calibri" panose="020F0502020204030204" pitchFamily="34" charset="0"/>
                        </a:rPr>
                        <a:t>I feel I am part of what is going on in the group.</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0.351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am able to share my ideas.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0.326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100" b="0" i="0" u="none" strike="noStrike">
                          <a:solidFill>
                            <a:srgbClr val="000000"/>
                          </a:solidFill>
                          <a:effectLst/>
                          <a:latin typeface="Calibri" panose="020F0502020204030204" pitchFamily="34" charset="0"/>
                        </a:rPr>
                        <a:t>Everyoneâ€™s ideas are needed if we are going to be successful.</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0.566</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100" b="0" i="0" u="none" strike="noStrike">
                          <a:solidFill>
                            <a:srgbClr val="000000"/>
                          </a:solidFill>
                          <a:effectLst/>
                          <a:latin typeface="Calibri" panose="020F0502020204030204" pitchFamily="34" charset="0"/>
                        </a:rPr>
                        <a:t>We cannot complete the assignment unless everyone contributes.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0.975</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100" b="0" i="0" u="none" strike="noStrike">
                          <a:solidFill>
                            <a:srgbClr val="000000"/>
                          </a:solidFill>
                          <a:effectLst/>
                          <a:latin typeface="Calibri" panose="020F0502020204030204" pitchFamily="34" charset="0"/>
                        </a:rPr>
                        <a:t>I let the other students do most of the work.</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0.898</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100" b="0" i="0" u="none" strike="noStrike">
                          <a:solidFill>
                            <a:srgbClr val="000000"/>
                          </a:solidFill>
                          <a:effectLst/>
                          <a:latin typeface="Calibri" panose="020F0502020204030204" pitchFamily="34" charset="0"/>
                        </a:rPr>
                        <a:t>I also learn when I teach the material to my group members.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0.452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100" b="0" i="0" u="none" strike="noStrike">
                          <a:solidFill>
                            <a:srgbClr val="000000"/>
                          </a:solidFill>
                          <a:effectLst/>
                          <a:latin typeface="Calibri" panose="020F0502020204030204" pitchFamily="34" charset="0"/>
                        </a:rPr>
                        <a:t>I learn to work with students who are different from me.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0.430</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100" b="0" i="0" u="none" strike="noStrike">
                          <a:solidFill>
                            <a:srgbClr val="000000"/>
                          </a:solidFill>
                          <a:effectLst/>
                          <a:latin typeface="Calibri" panose="020F0502020204030204" pitchFamily="34" charset="0"/>
                        </a:rPr>
                        <a:t>I become frustrated when my group members do not understand the material.</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0.758</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100" b="0" i="0" u="none" strike="noStrike">
                          <a:solidFill>
                            <a:srgbClr val="000000"/>
                          </a:solidFill>
                          <a:effectLst/>
                          <a:latin typeface="Calibri" panose="020F0502020204030204" pitchFamily="34" charset="0"/>
                        </a:rPr>
                        <a:t>When I work with other students, we spend too much time talking about other things.</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0.819</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100" b="0" i="0" u="none" strike="noStrike">
                          <a:solidFill>
                            <a:srgbClr val="000000"/>
                          </a:solidFill>
                          <a:effectLst/>
                          <a:latin typeface="Calibri" panose="020F0502020204030204" pitchFamily="34" charset="0"/>
                        </a:rPr>
                        <a:t>I have to work with students who are not as smart as I am.</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0.791</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6970</TotalTime>
  <Words>3841</Words>
  <Application>Microsoft Office PowerPoint</Application>
  <PresentationFormat>On-screen Show (16:9)</PresentationFormat>
  <Paragraphs>444</Paragraphs>
  <Slides>27</Slides>
  <Notes>25</Notes>
  <HiddenSlides>13</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Arial Black</vt:lpstr>
      <vt:lpstr>Calibri</vt:lpstr>
      <vt:lpstr>Cambria Math</vt:lpstr>
      <vt:lpstr>Helvetica Neue</vt:lpstr>
      <vt:lpstr>16-9 Cover</vt:lpstr>
      <vt:lpstr>16-9 Light Background</vt:lpstr>
      <vt:lpstr>16-9 White Backgroud</vt:lpstr>
      <vt:lpstr>Analysis of Survey</vt:lpstr>
      <vt:lpstr>SAGE Survey validation</vt:lpstr>
      <vt:lpstr>Reduced survey</vt:lpstr>
      <vt:lpstr>Items</vt:lpstr>
      <vt:lpstr>Data Prep</vt:lpstr>
      <vt:lpstr>Negatively Worded Questions</vt:lpstr>
      <vt:lpstr>Statistical Tests</vt:lpstr>
      <vt:lpstr>Confirmatory Factor Analysis</vt:lpstr>
      <vt:lpstr>Confirmatory Factor Analysis</vt:lpstr>
      <vt:lpstr>Confirmatory Factor Analysis</vt:lpstr>
      <vt:lpstr>Correlation Matrix</vt:lpstr>
      <vt:lpstr>Exploratory Factor Analysis</vt:lpstr>
      <vt:lpstr>Exploratory Factor Analysis</vt:lpstr>
      <vt:lpstr>Factor Analysis (vs number of factors)</vt:lpstr>
      <vt:lpstr>Factor Analysis</vt:lpstr>
      <vt:lpstr>So… how many factors?</vt:lpstr>
      <vt:lpstr>Exploratory Factor Analysis</vt:lpstr>
      <vt:lpstr>Exploratory Factor Analysis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460</cp:revision>
  <cp:lastPrinted>2011-01-24T02:49:42Z</cp:lastPrinted>
  <dcterms:created xsi:type="dcterms:W3CDTF">2011-06-30T15:04:08Z</dcterms:created>
  <dcterms:modified xsi:type="dcterms:W3CDTF">2023-02-14T20:02:15Z</dcterms:modified>
  <cp:category/>
</cp:coreProperties>
</file>