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7"/>
  </p:notesMasterIdLst>
  <p:sldIdLst>
    <p:sldId id="256" r:id="rId3"/>
    <p:sldId id="257" r:id="rId4"/>
    <p:sldId id="258" r:id="rId5"/>
    <p:sldId id="290" r:id="rId6"/>
    <p:sldId id="287" r:id="rId7"/>
    <p:sldId id="289" r:id="rId8"/>
    <p:sldId id="288" r:id="rId9"/>
    <p:sldId id="285" r:id="rId10"/>
    <p:sldId id="286" r:id="rId11"/>
    <p:sldId id="259" r:id="rId12"/>
    <p:sldId id="283" r:id="rId13"/>
    <p:sldId id="284" r:id="rId14"/>
    <p:sldId id="291" r:id="rId15"/>
    <p:sldId id="292" r:id="rId16"/>
    <p:sldId id="293" r:id="rId17"/>
    <p:sldId id="260" r:id="rId18"/>
    <p:sldId id="261" r:id="rId19"/>
    <p:sldId id="262" r:id="rId20"/>
    <p:sldId id="263" r:id="rId21"/>
    <p:sldId id="264" r:id="rId22"/>
    <p:sldId id="269" r:id="rId23"/>
    <p:sldId id="270" r:id="rId24"/>
    <p:sldId id="272" r:id="rId25"/>
    <p:sldId id="273" r:id="rId26"/>
    <p:sldId id="294" r:id="rId27"/>
    <p:sldId id="274" r:id="rId28"/>
    <p:sldId id="297" r:id="rId29"/>
    <p:sldId id="276" r:id="rId30"/>
    <p:sldId id="295" r:id="rId31"/>
    <p:sldId id="277" r:id="rId32"/>
    <p:sldId id="278" r:id="rId33"/>
    <p:sldId id="296" r:id="rId34"/>
    <p:sldId id="280" r:id="rId35"/>
    <p:sldId id="281" r:id="rId36"/>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6B6B"/>
    <a:srgbClr val="F6B570"/>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83" autoAdjust="0"/>
  </p:normalViewPr>
  <p:slideViewPr>
    <p:cSldViewPr snapToGrid="0">
      <p:cViewPr>
        <p:scale>
          <a:sx n="100" d="100"/>
          <a:sy n="100" d="100"/>
        </p:scale>
        <p:origin x="144"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 name="PlaceHolder 1"/>
          <p:cNvSpPr>
            <a:spLocks noGrp="1"/>
          </p:cNvSpPr>
          <p:nvPr>
            <p:ph type="body"/>
          </p:nvPr>
        </p:nvSpPr>
        <p:spPr>
          <a:xfrm>
            <a:off x="756000" y="5078520"/>
            <a:ext cx="6047640" cy="4811040"/>
          </a:xfrm>
          <a:prstGeom prst="rect">
            <a:avLst/>
          </a:prstGeom>
        </p:spPr>
        <p:txBody>
          <a:bodyPr lIns="0" tIns="0" rIns="0" bIns="0"/>
          <a:lstStyle/>
          <a:p>
            <a:r>
              <a:rPr lang="en-US" sz="2000" spc="-1">
                <a:latin typeface="Arial"/>
              </a:rPr>
              <a:t>Click to edit the notes format</a:t>
            </a:r>
            <a:endParaRPr/>
          </a:p>
        </p:txBody>
      </p:sp>
      <p:sp>
        <p:nvSpPr>
          <p:cNvPr id="82" name="PlaceHolder 2"/>
          <p:cNvSpPr>
            <a:spLocks noGrp="1"/>
          </p:cNvSpPr>
          <p:nvPr>
            <p:ph type="hdr"/>
          </p:nvPr>
        </p:nvSpPr>
        <p:spPr>
          <a:xfrm>
            <a:off x="0" y="0"/>
            <a:ext cx="3280680" cy="534240"/>
          </a:xfrm>
          <a:prstGeom prst="rect">
            <a:avLst/>
          </a:prstGeom>
        </p:spPr>
        <p:txBody>
          <a:bodyPr lIns="0" tIns="0" rIns="0" bIns="0"/>
          <a:lstStyle/>
          <a:p>
            <a:r>
              <a:rPr lang="en-US" sz="1400" spc="-1">
                <a:latin typeface="Times New Roman"/>
              </a:rPr>
              <a:t>&lt;header&gt;</a:t>
            </a:r>
            <a:endParaRPr/>
          </a:p>
        </p:txBody>
      </p:sp>
      <p:sp>
        <p:nvSpPr>
          <p:cNvPr id="83" name="PlaceHolder 3"/>
          <p:cNvSpPr>
            <a:spLocks noGrp="1"/>
          </p:cNvSpPr>
          <p:nvPr>
            <p:ph type="dt"/>
          </p:nvPr>
        </p:nvSpPr>
        <p:spPr>
          <a:xfrm>
            <a:off x="4278960" y="0"/>
            <a:ext cx="3280680" cy="534240"/>
          </a:xfrm>
          <a:prstGeom prst="rect">
            <a:avLst/>
          </a:prstGeom>
        </p:spPr>
        <p:txBody>
          <a:bodyPr lIns="0" tIns="0" rIns="0" bIns="0"/>
          <a:lstStyle/>
          <a:p>
            <a:pPr algn="r"/>
            <a:r>
              <a:rPr lang="en-US" sz="1400" spc="-1">
                <a:latin typeface="Times New Roman"/>
              </a:rPr>
              <a:t>&lt;date/time&gt;</a:t>
            </a:r>
            <a:endParaRPr/>
          </a:p>
        </p:txBody>
      </p:sp>
      <p:sp>
        <p:nvSpPr>
          <p:cNvPr id="84" name="PlaceHolder 4"/>
          <p:cNvSpPr>
            <a:spLocks noGrp="1"/>
          </p:cNvSpPr>
          <p:nvPr>
            <p:ph type="ftr"/>
          </p:nvPr>
        </p:nvSpPr>
        <p:spPr>
          <a:xfrm>
            <a:off x="0" y="10157400"/>
            <a:ext cx="3280680" cy="534240"/>
          </a:xfrm>
          <a:prstGeom prst="rect">
            <a:avLst/>
          </a:prstGeom>
        </p:spPr>
        <p:txBody>
          <a:bodyPr lIns="0" tIns="0" rIns="0" bIns="0" anchor="b"/>
          <a:lstStyle/>
          <a:p>
            <a:r>
              <a:rPr lang="en-US" sz="1400" spc="-1">
                <a:latin typeface="Times New Roman"/>
              </a:rPr>
              <a:t>&lt;footer&gt;</a:t>
            </a:r>
            <a:endParaRPr/>
          </a:p>
        </p:txBody>
      </p:sp>
      <p:sp>
        <p:nvSpPr>
          <p:cNvPr id="85" name="PlaceHolder 5"/>
          <p:cNvSpPr>
            <a:spLocks noGrp="1"/>
          </p:cNvSpPr>
          <p:nvPr>
            <p:ph type="sldNum"/>
          </p:nvPr>
        </p:nvSpPr>
        <p:spPr>
          <a:xfrm>
            <a:off x="4278960" y="10157400"/>
            <a:ext cx="3280680" cy="534240"/>
          </a:xfrm>
          <a:prstGeom prst="rect">
            <a:avLst/>
          </a:prstGeom>
        </p:spPr>
        <p:txBody>
          <a:bodyPr lIns="0" tIns="0" rIns="0" bIns="0" anchor="b"/>
          <a:lstStyle/>
          <a:p>
            <a:pPr algn="r"/>
            <a:fld id="{25E118FA-43ED-4206-A07C-DADBE301FC2D}" type="slidenum">
              <a:rPr lang="en-US" sz="1400" spc="-1">
                <a:latin typeface="Times New Roman"/>
              </a:rPr>
              <a:t>‹#›</a:t>
            </a:fld>
            <a:endParaRPr/>
          </a:p>
        </p:txBody>
      </p:sp>
    </p:spTree>
    <p:extLst>
      <p:ext uri="{BB962C8B-B14F-4D97-AF65-F5344CB8AC3E}">
        <p14:creationId xmlns:p14="http://schemas.microsoft.com/office/powerpoint/2010/main" val="2870040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685800" y="4400640"/>
            <a:ext cx="5486040" cy="3600000"/>
          </a:xfrm>
          <a:prstGeom prst="rect">
            <a:avLst/>
          </a:prstGeom>
        </p:spPr>
        <p:txBody>
          <a:bodyPr/>
          <a:lstStyle/>
          <a:p>
            <a:endParaRPr/>
          </a:p>
        </p:txBody>
      </p:sp>
      <p:sp>
        <p:nvSpPr>
          <p:cNvPr id="145" name="TextShape 2"/>
          <p:cNvSpPr txBox="1"/>
          <p:nvPr/>
        </p:nvSpPr>
        <p:spPr>
          <a:xfrm>
            <a:off x="3884760" y="8685360"/>
            <a:ext cx="2971440" cy="458280"/>
          </a:xfrm>
          <a:prstGeom prst="rect">
            <a:avLst/>
          </a:prstGeom>
          <a:noFill/>
          <a:ln>
            <a:noFill/>
          </a:ln>
        </p:spPr>
        <p:txBody>
          <a:bodyPr anchor="b"/>
          <a:lstStyle/>
          <a:p>
            <a:pPr algn="r">
              <a:lnSpc>
                <a:spcPct val="100000"/>
              </a:lnSpc>
            </a:pPr>
            <a:fld id="{83280847-184E-4390-8C9D-67D9F26EDB62}" type="slidenum">
              <a:rPr lang="en-US" sz="1200" strike="noStrike" spc="-1">
                <a:solidFill>
                  <a:srgbClr val="000000"/>
                </a:solidFill>
                <a:uFill>
                  <a:solidFill>
                    <a:srgbClr val="FFFFFF"/>
                  </a:solidFill>
                </a:uFill>
                <a:latin typeface="+mn-lt"/>
                <a:ea typeface="+mn-ea"/>
              </a:rPr>
              <a:t>1</a:t>
            </a:fld>
            <a:endParaRPr/>
          </a:p>
        </p:txBody>
      </p:sp>
    </p:spTree>
    <p:extLst>
      <p:ext uri="{BB962C8B-B14F-4D97-AF65-F5344CB8AC3E}">
        <p14:creationId xmlns:p14="http://schemas.microsoft.com/office/powerpoint/2010/main" val="2445743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Två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eller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tre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exempel</a:t>
            </a:r>
            <a:r>
              <a:rPr lang="en-US" sz="1200" strike="noStrike" spc="-1" dirty="0">
                <a:solidFill>
                  <a:srgbClr val="000000"/>
                </a:solidFill>
                <a:uFill>
                  <a:solidFill>
                    <a:srgbClr val="FFFFFF"/>
                  </a:solidFill>
                </a:uFill>
                <a:latin typeface="+mn-lt"/>
                <a:ea typeface="+mn-ea"/>
              </a:rPr>
              <a:t> per person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hur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TDD med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såväl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testfallen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kan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alltså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bli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upp</a:t>
            </a:r>
            <a:r>
              <a:rPr lang="en-US" sz="1200" strike="noStrike" spc="-1" dirty="0">
                <a:solidFill>
                  <a:srgbClr val="000000"/>
                </a:solidFill>
                <a:uFill>
                  <a:solidFill>
                    <a:srgbClr val="FFFFFF"/>
                  </a:solidFill>
                </a:uFill>
                <a:latin typeface="+mn-lt"/>
                <a:ea typeface="+mn-ea"/>
              </a:rPr>
              <a:t> till 15 </a:t>
            </a:r>
            <a:r>
              <a:rPr lang="en-US" sz="1200" strike="noStrike" spc="-1" dirty="0" err="1">
                <a:solidFill>
                  <a:srgbClr val="000000"/>
                </a:solidFill>
                <a:uFill>
                  <a:solidFill>
                    <a:srgbClr val="FFFFFF"/>
                  </a:solidFill>
                </a:uFill>
                <a:latin typeface="+mn-lt"/>
                <a:ea typeface="+mn-ea"/>
              </a:rPr>
              <a:t>sidor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fempersonersgrupp</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från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olika</a:t>
            </a:r>
            <a:r>
              <a:rPr lang="en-US" sz="1200" strike="noStrike" spc="-1" dirty="0">
                <a:solidFill>
                  <a:srgbClr val="000000"/>
                </a:solidFill>
                <a:uFill>
                  <a:solidFill>
                    <a:srgbClr val="FFFFFF"/>
                  </a:solidFill>
                </a:uFill>
                <a:latin typeface="+mn-lt"/>
                <a:ea typeface="+mn-ea"/>
              </a:rPr>
              <a:t> </a:t>
            </a:r>
            <a:r>
              <a:rPr lang="en-US" sz="1200" strike="noStrike" spc="-1" dirty="0" err="1" smtClean="0">
                <a:solidFill>
                  <a:srgbClr val="000000"/>
                </a:solidFill>
                <a:uFill>
                  <a:solidFill>
                    <a:srgbClr val="FFFFFF"/>
                  </a:solidFill>
                </a:uFill>
                <a:latin typeface="+mn-lt"/>
                <a:ea typeface="+mn-ea"/>
              </a:rPr>
              <a:t>faser</a:t>
            </a:r>
            <a:r>
              <a:rPr lang="en-US" sz="1200" strike="noStrike" spc="-1" dirty="0" smtClean="0">
                <a:solidFill>
                  <a:srgbClr val="000000"/>
                </a:solidFill>
                <a:uFill>
                  <a:solidFill>
                    <a:srgbClr val="FFFFFF"/>
                  </a:solidFill>
                </a:uFill>
                <a:latin typeface="+mn-lt"/>
                <a:ea typeface="+mn-ea"/>
              </a:rPr>
              <a:t>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versionshanteringssystemet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ordentligt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bör</a:t>
            </a:r>
            <a:r>
              <a:rPr lang="en-US" sz="1200" strike="noStrike" spc="-1" dirty="0">
                <a:solidFill>
                  <a:srgbClr val="000000"/>
                </a:solidFill>
                <a:uFill>
                  <a:solidFill>
                    <a:srgbClr val="FFFFFF"/>
                  </a:solidFill>
                </a:uFill>
                <a:latin typeface="+mn-lt"/>
                <a:ea typeface="+mn-ea"/>
              </a:rPr>
              <a:t> all information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efterfrågas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här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i det. </a:t>
            </a:r>
            <a:r>
              <a:rPr lang="en-US" sz="1200" strike="noStrike" spc="-1" dirty="0" err="1">
                <a:solidFill>
                  <a:srgbClr val="000000"/>
                </a:solidFill>
                <a:uFill>
                  <a:solidFill>
                    <a:srgbClr val="FFFFFF"/>
                  </a:solidFill>
                </a:uFill>
                <a:latin typeface="+mn-lt"/>
                <a:ea typeface="+mn-ea"/>
              </a:rPr>
              <a:t>Tänk</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läsbara</a:t>
            </a:r>
            <a:r>
              <a:rPr lang="en-US" sz="1200" strike="noStrike" spc="-1" dirty="0">
                <a:solidFill>
                  <a:srgbClr val="000000"/>
                </a:solidFill>
                <a:uFill>
                  <a:solidFill>
                    <a:srgbClr val="FFFFFF"/>
                  </a:solidFill>
                </a:uFill>
                <a:latin typeface="+mn-lt"/>
                <a:ea typeface="+mn-ea"/>
              </a:rPr>
              <a:t>. </a:t>
            </a:r>
            <a:endParaRPr dirty="0"/>
          </a:p>
          <a:p>
            <a:pPr>
              <a:lnSpc>
                <a:spcPct val="100000"/>
              </a:lnSpc>
            </a:pPr>
            <a:endParaRPr dirty="0"/>
          </a:p>
        </p:txBody>
      </p:sp>
      <p:sp>
        <p:nvSpPr>
          <p:cNvPr id="151" name="TextShape 2"/>
          <p:cNvSpPr txBox="1"/>
          <p:nvPr/>
        </p:nvSpPr>
        <p:spPr>
          <a:xfrm>
            <a:off x="3884760" y="8685360"/>
            <a:ext cx="2971440" cy="458280"/>
          </a:xfrm>
          <a:prstGeom prst="rect">
            <a:avLst/>
          </a:prstGeom>
          <a:noFill/>
          <a:ln>
            <a:noFill/>
          </a:ln>
        </p:spPr>
        <p:txBody>
          <a:bodyPr anchor="b"/>
          <a:lstStyle/>
          <a:p>
            <a:pPr algn="r">
              <a:lnSpc>
                <a:spcPct val="100000"/>
              </a:lnSpc>
            </a:pPr>
            <a:fld id="{688CAB83-7F05-4971-BAC9-533E8E4F16CF}" type="slidenum">
              <a:rPr lang="en-US" sz="1200" strike="noStrike" spc="-1">
                <a:solidFill>
                  <a:srgbClr val="000000"/>
                </a:solidFill>
                <a:uFill>
                  <a:solidFill>
                    <a:srgbClr val="FFFFFF"/>
                  </a:solidFill>
                </a:uFill>
                <a:latin typeface="+mn-lt"/>
                <a:ea typeface="+mn-ea"/>
              </a:rPr>
              <a:t>10</a:t>
            </a:fld>
            <a:endParaRPr/>
          </a:p>
        </p:txBody>
      </p:sp>
    </p:spTree>
    <p:extLst>
      <p:ext uri="{BB962C8B-B14F-4D97-AF65-F5344CB8AC3E}">
        <p14:creationId xmlns:p14="http://schemas.microsoft.com/office/powerpoint/2010/main" val="716143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Två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eller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tre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exempel</a:t>
            </a:r>
            <a:r>
              <a:rPr lang="en-US" sz="1200" strike="noStrike" spc="-1" dirty="0">
                <a:solidFill>
                  <a:srgbClr val="000000"/>
                </a:solidFill>
                <a:uFill>
                  <a:solidFill>
                    <a:srgbClr val="FFFFFF"/>
                  </a:solidFill>
                </a:uFill>
                <a:latin typeface="+mn-lt"/>
                <a:ea typeface="+mn-ea"/>
              </a:rPr>
              <a:t> per person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hur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TDD med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såväl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testfallen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kan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alltså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bli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upp</a:t>
            </a:r>
            <a:r>
              <a:rPr lang="en-US" sz="1200" strike="noStrike" spc="-1" dirty="0">
                <a:solidFill>
                  <a:srgbClr val="000000"/>
                </a:solidFill>
                <a:uFill>
                  <a:solidFill>
                    <a:srgbClr val="FFFFFF"/>
                  </a:solidFill>
                </a:uFill>
                <a:latin typeface="+mn-lt"/>
                <a:ea typeface="+mn-ea"/>
              </a:rPr>
              <a:t> till 15 </a:t>
            </a:r>
            <a:r>
              <a:rPr lang="en-US" sz="1200" strike="noStrike" spc="-1" dirty="0" err="1">
                <a:solidFill>
                  <a:srgbClr val="000000"/>
                </a:solidFill>
                <a:uFill>
                  <a:solidFill>
                    <a:srgbClr val="FFFFFF"/>
                  </a:solidFill>
                </a:uFill>
                <a:latin typeface="+mn-lt"/>
                <a:ea typeface="+mn-ea"/>
              </a:rPr>
              <a:t>sidor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fempersonersgrupp</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från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olika</a:t>
            </a:r>
            <a:r>
              <a:rPr lang="en-US" sz="1200" strike="noStrike" spc="-1" dirty="0">
                <a:solidFill>
                  <a:srgbClr val="000000"/>
                </a:solidFill>
                <a:uFill>
                  <a:solidFill>
                    <a:srgbClr val="FFFFFF"/>
                  </a:solidFill>
                </a:uFill>
                <a:latin typeface="+mn-lt"/>
                <a:ea typeface="+mn-ea"/>
              </a:rPr>
              <a:t> </a:t>
            </a:r>
            <a:r>
              <a:rPr lang="en-US" sz="1200" strike="noStrike" spc="-1" dirty="0" err="1" smtClean="0">
                <a:solidFill>
                  <a:srgbClr val="000000"/>
                </a:solidFill>
                <a:uFill>
                  <a:solidFill>
                    <a:srgbClr val="FFFFFF"/>
                  </a:solidFill>
                </a:uFill>
                <a:latin typeface="+mn-lt"/>
                <a:ea typeface="+mn-ea"/>
              </a:rPr>
              <a:t>faser</a:t>
            </a:r>
            <a:r>
              <a:rPr lang="en-US" sz="1200" strike="noStrike" spc="-1" dirty="0" smtClean="0">
                <a:solidFill>
                  <a:srgbClr val="000000"/>
                </a:solidFill>
                <a:uFill>
                  <a:solidFill>
                    <a:srgbClr val="FFFFFF"/>
                  </a:solidFill>
                </a:uFill>
                <a:latin typeface="+mn-lt"/>
                <a:ea typeface="+mn-ea"/>
              </a:rPr>
              <a:t>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versionshanteringssystemet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ordentligt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bör</a:t>
            </a:r>
            <a:r>
              <a:rPr lang="en-US" sz="1200" strike="noStrike" spc="-1" dirty="0">
                <a:solidFill>
                  <a:srgbClr val="000000"/>
                </a:solidFill>
                <a:uFill>
                  <a:solidFill>
                    <a:srgbClr val="FFFFFF"/>
                  </a:solidFill>
                </a:uFill>
                <a:latin typeface="+mn-lt"/>
                <a:ea typeface="+mn-ea"/>
              </a:rPr>
              <a:t> all information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efterfrågas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här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i det. </a:t>
            </a:r>
            <a:r>
              <a:rPr lang="en-US" sz="1200" strike="noStrike" spc="-1" dirty="0" err="1">
                <a:solidFill>
                  <a:srgbClr val="000000"/>
                </a:solidFill>
                <a:uFill>
                  <a:solidFill>
                    <a:srgbClr val="FFFFFF"/>
                  </a:solidFill>
                </a:uFill>
                <a:latin typeface="+mn-lt"/>
                <a:ea typeface="+mn-ea"/>
              </a:rPr>
              <a:t>Tänk</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läsbara</a:t>
            </a:r>
            <a:r>
              <a:rPr lang="en-US" sz="1200" strike="noStrike" spc="-1" dirty="0">
                <a:solidFill>
                  <a:srgbClr val="000000"/>
                </a:solidFill>
                <a:uFill>
                  <a:solidFill>
                    <a:srgbClr val="FFFFFF"/>
                  </a:solidFill>
                </a:uFill>
                <a:latin typeface="+mn-lt"/>
                <a:ea typeface="+mn-ea"/>
              </a:rPr>
              <a:t>. </a:t>
            </a:r>
            <a:endParaRPr dirty="0"/>
          </a:p>
          <a:p>
            <a:pPr>
              <a:lnSpc>
                <a:spcPct val="100000"/>
              </a:lnSpc>
            </a:pPr>
            <a:endParaRPr dirty="0"/>
          </a:p>
        </p:txBody>
      </p:sp>
      <p:sp>
        <p:nvSpPr>
          <p:cNvPr id="151" name="TextShape 2"/>
          <p:cNvSpPr txBox="1"/>
          <p:nvPr/>
        </p:nvSpPr>
        <p:spPr>
          <a:xfrm>
            <a:off x="3884760" y="8685360"/>
            <a:ext cx="2971440" cy="458280"/>
          </a:xfrm>
          <a:prstGeom prst="rect">
            <a:avLst/>
          </a:prstGeom>
          <a:noFill/>
          <a:ln>
            <a:noFill/>
          </a:ln>
        </p:spPr>
        <p:txBody>
          <a:bodyPr anchor="b"/>
          <a:lstStyle/>
          <a:p>
            <a:pPr algn="r">
              <a:lnSpc>
                <a:spcPct val="100000"/>
              </a:lnSpc>
            </a:pPr>
            <a:fld id="{688CAB83-7F05-4971-BAC9-533E8E4F16CF}" type="slidenum">
              <a:rPr lang="en-US" sz="1200" strike="noStrike" spc="-1">
                <a:solidFill>
                  <a:srgbClr val="000000"/>
                </a:solidFill>
                <a:uFill>
                  <a:solidFill>
                    <a:srgbClr val="FFFFFF"/>
                  </a:solidFill>
                </a:uFill>
                <a:latin typeface="+mn-lt"/>
                <a:ea typeface="+mn-ea"/>
              </a:rPr>
              <a:t>11</a:t>
            </a:fld>
            <a:endParaRPr/>
          </a:p>
        </p:txBody>
      </p:sp>
    </p:spTree>
    <p:extLst>
      <p:ext uri="{BB962C8B-B14F-4D97-AF65-F5344CB8AC3E}">
        <p14:creationId xmlns:p14="http://schemas.microsoft.com/office/powerpoint/2010/main" val="3608737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Två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eller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tre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exempel</a:t>
            </a:r>
            <a:r>
              <a:rPr lang="en-US" sz="1200" strike="noStrike" spc="-1" dirty="0">
                <a:solidFill>
                  <a:srgbClr val="000000"/>
                </a:solidFill>
                <a:uFill>
                  <a:solidFill>
                    <a:srgbClr val="FFFFFF"/>
                  </a:solidFill>
                </a:uFill>
                <a:latin typeface="+mn-lt"/>
                <a:ea typeface="+mn-ea"/>
              </a:rPr>
              <a:t> per person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hur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TDD med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såväl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testfallen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kan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alltså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bli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upp</a:t>
            </a:r>
            <a:r>
              <a:rPr lang="en-US" sz="1200" strike="noStrike" spc="-1" dirty="0">
                <a:solidFill>
                  <a:srgbClr val="000000"/>
                </a:solidFill>
                <a:uFill>
                  <a:solidFill>
                    <a:srgbClr val="FFFFFF"/>
                  </a:solidFill>
                </a:uFill>
                <a:latin typeface="+mn-lt"/>
                <a:ea typeface="+mn-ea"/>
              </a:rPr>
              <a:t> till 15 </a:t>
            </a:r>
            <a:r>
              <a:rPr lang="en-US" sz="1200" strike="noStrike" spc="-1" dirty="0" err="1">
                <a:solidFill>
                  <a:srgbClr val="000000"/>
                </a:solidFill>
                <a:uFill>
                  <a:solidFill>
                    <a:srgbClr val="FFFFFF"/>
                  </a:solidFill>
                </a:uFill>
                <a:latin typeface="+mn-lt"/>
                <a:ea typeface="+mn-ea"/>
              </a:rPr>
              <a:t>sidor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fempersonersgrupp</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från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olika</a:t>
            </a:r>
            <a:r>
              <a:rPr lang="en-US" sz="1200" strike="noStrike" spc="-1" dirty="0">
                <a:solidFill>
                  <a:srgbClr val="000000"/>
                </a:solidFill>
                <a:uFill>
                  <a:solidFill>
                    <a:srgbClr val="FFFFFF"/>
                  </a:solidFill>
                </a:uFill>
                <a:latin typeface="+mn-lt"/>
                <a:ea typeface="+mn-ea"/>
              </a:rPr>
              <a:t> </a:t>
            </a:r>
            <a:r>
              <a:rPr lang="en-US" sz="1200" strike="noStrike" spc="-1" dirty="0" err="1" smtClean="0">
                <a:solidFill>
                  <a:srgbClr val="000000"/>
                </a:solidFill>
                <a:uFill>
                  <a:solidFill>
                    <a:srgbClr val="FFFFFF"/>
                  </a:solidFill>
                </a:uFill>
                <a:latin typeface="+mn-lt"/>
                <a:ea typeface="+mn-ea"/>
              </a:rPr>
              <a:t>faser</a:t>
            </a:r>
            <a:r>
              <a:rPr lang="en-US" sz="1200" strike="noStrike" spc="-1" dirty="0" smtClean="0">
                <a:solidFill>
                  <a:srgbClr val="000000"/>
                </a:solidFill>
                <a:uFill>
                  <a:solidFill>
                    <a:srgbClr val="FFFFFF"/>
                  </a:solidFill>
                </a:uFill>
                <a:latin typeface="+mn-lt"/>
                <a:ea typeface="+mn-ea"/>
              </a:rPr>
              <a:t>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versionshanteringssystemet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ordentligt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bör</a:t>
            </a:r>
            <a:r>
              <a:rPr lang="en-US" sz="1200" strike="noStrike" spc="-1" dirty="0">
                <a:solidFill>
                  <a:srgbClr val="000000"/>
                </a:solidFill>
                <a:uFill>
                  <a:solidFill>
                    <a:srgbClr val="FFFFFF"/>
                  </a:solidFill>
                </a:uFill>
                <a:latin typeface="+mn-lt"/>
                <a:ea typeface="+mn-ea"/>
              </a:rPr>
              <a:t> all information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efterfrågas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här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i det. </a:t>
            </a:r>
            <a:r>
              <a:rPr lang="en-US" sz="1200" strike="noStrike" spc="-1" dirty="0" err="1">
                <a:solidFill>
                  <a:srgbClr val="000000"/>
                </a:solidFill>
                <a:uFill>
                  <a:solidFill>
                    <a:srgbClr val="FFFFFF"/>
                  </a:solidFill>
                </a:uFill>
                <a:latin typeface="+mn-lt"/>
                <a:ea typeface="+mn-ea"/>
              </a:rPr>
              <a:t>Tänk</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läsbara</a:t>
            </a:r>
            <a:r>
              <a:rPr lang="en-US" sz="1200" strike="noStrike" spc="-1" dirty="0">
                <a:solidFill>
                  <a:srgbClr val="000000"/>
                </a:solidFill>
                <a:uFill>
                  <a:solidFill>
                    <a:srgbClr val="FFFFFF"/>
                  </a:solidFill>
                </a:uFill>
                <a:latin typeface="+mn-lt"/>
                <a:ea typeface="+mn-ea"/>
              </a:rPr>
              <a:t>. </a:t>
            </a:r>
            <a:endParaRPr dirty="0"/>
          </a:p>
          <a:p>
            <a:pPr>
              <a:lnSpc>
                <a:spcPct val="100000"/>
              </a:lnSpc>
            </a:pPr>
            <a:endParaRPr dirty="0"/>
          </a:p>
        </p:txBody>
      </p:sp>
      <p:sp>
        <p:nvSpPr>
          <p:cNvPr id="151" name="TextShape 2"/>
          <p:cNvSpPr txBox="1"/>
          <p:nvPr/>
        </p:nvSpPr>
        <p:spPr>
          <a:xfrm>
            <a:off x="3884760" y="8685360"/>
            <a:ext cx="2971440" cy="458280"/>
          </a:xfrm>
          <a:prstGeom prst="rect">
            <a:avLst/>
          </a:prstGeom>
          <a:noFill/>
          <a:ln>
            <a:noFill/>
          </a:ln>
        </p:spPr>
        <p:txBody>
          <a:bodyPr anchor="b"/>
          <a:lstStyle/>
          <a:p>
            <a:pPr algn="r">
              <a:lnSpc>
                <a:spcPct val="100000"/>
              </a:lnSpc>
            </a:pPr>
            <a:fld id="{688CAB83-7F05-4971-BAC9-533E8E4F16CF}" type="slidenum">
              <a:rPr lang="en-US" sz="1200" strike="noStrike" spc="-1">
                <a:solidFill>
                  <a:srgbClr val="000000"/>
                </a:solidFill>
                <a:uFill>
                  <a:solidFill>
                    <a:srgbClr val="FFFFFF"/>
                  </a:solidFill>
                </a:uFill>
                <a:latin typeface="+mn-lt"/>
                <a:ea typeface="+mn-ea"/>
              </a:rPr>
              <a:t>12</a:t>
            </a:fld>
            <a:endParaRPr/>
          </a:p>
        </p:txBody>
      </p:sp>
    </p:spTree>
    <p:extLst>
      <p:ext uri="{BB962C8B-B14F-4D97-AF65-F5344CB8AC3E}">
        <p14:creationId xmlns:p14="http://schemas.microsoft.com/office/powerpoint/2010/main" val="1125517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a:xfrm>
            <a:off x="685800" y="1143000"/>
            <a:ext cx="5486400" cy="3086100"/>
          </a:xfrm>
          <a:prstGeom prst="rect">
            <a:avLst/>
          </a:prstGeom>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4025121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a:xfrm>
            <a:off x="685800" y="1143000"/>
            <a:ext cx="5486400" cy="3086100"/>
          </a:xfrm>
          <a:prstGeom prst="rect">
            <a:avLst/>
          </a:prstGeom>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451336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a:xfrm>
            <a:off x="685800" y="1143000"/>
            <a:ext cx="5486400" cy="3086100"/>
          </a:xfrm>
          <a:prstGeom prst="rect">
            <a:avLst/>
          </a:prstGeom>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351762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2000" strike="noStrike" spc="-1" dirty="0" err="1">
                <a:uFill>
                  <a:solidFill>
                    <a:srgbClr val="FFFFFF"/>
                  </a:solidFill>
                </a:uFill>
                <a:latin typeface="Arial"/>
              </a:rPr>
              <a:t>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diskussion</a:t>
            </a:r>
            <a:r>
              <a:rPr lang="en-US" sz="2000" strike="noStrike" spc="-1" dirty="0">
                <a:uFill>
                  <a:solidFill>
                    <a:srgbClr val="FFFFFF"/>
                  </a:solidFill>
                </a:uFill>
                <a:latin typeface="Arial"/>
              </a:rPr>
              <a:t> om </a:t>
            </a:r>
            <a:r>
              <a:rPr lang="en-US" sz="2000" strike="noStrike" spc="-1" dirty="0" err="1">
                <a:uFill>
                  <a:solidFill>
                    <a:srgbClr val="FFFFFF"/>
                  </a:solidFill>
                </a:uFill>
                <a:latin typeface="Arial"/>
              </a:rPr>
              <a:t>vilka</a:t>
            </a:r>
            <a:r>
              <a:rPr lang="en-US" sz="2000" strike="noStrike" spc="-1" dirty="0">
                <a:uFill>
                  <a:solidFill>
                    <a:srgbClr val="FFFFFF"/>
                  </a:solidFill>
                </a:uFill>
                <a:latin typeface="Arial"/>
              </a:rPr>
              <a:t> era </a:t>
            </a:r>
            <a:r>
              <a:rPr lang="en-US" sz="2000" strike="noStrike" spc="-1" dirty="0" err="1">
                <a:uFill>
                  <a:solidFill>
                    <a:srgbClr val="FFFFFF"/>
                  </a:solidFill>
                </a:uFill>
                <a:latin typeface="Arial"/>
              </a:rPr>
              <a:t>erfarenheter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ni</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dragit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av</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tillämpa</a:t>
            </a:r>
            <a:r>
              <a:rPr lang="en-US" sz="2000" strike="noStrike" spc="-1" dirty="0">
                <a:uFill>
                  <a:solidFill>
                    <a:srgbClr val="FFFFFF"/>
                  </a:solidFill>
                </a:uFill>
                <a:latin typeface="Arial"/>
              </a:rPr>
              <a:t> TDD.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finns</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inget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rätt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fel</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här</a:t>
            </a:r>
            <a:r>
              <a:rPr lang="en-US" sz="2000" strike="noStrike" spc="-1" dirty="0">
                <a:uFill>
                  <a:solidFill>
                    <a:srgbClr val="FFFFFF"/>
                  </a:solidFill>
                </a:uFill>
                <a:latin typeface="Arial"/>
              </a:rPr>
              <a:t>. Enda </a:t>
            </a:r>
            <a:r>
              <a:rPr lang="en-US" sz="2000" strike="noStrike" spc="-1" dirty="0" err="1">
                <a:uFill>
                  <a:solidFill>
                    <a:srgbClr val="FFFFFF"/>
                  </a:solidFill>
                </a:uFill>
                <a:latin typeface="Arial"/>
              </a:rPr>
              <a:t>sättet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bli</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underkända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bara </a:t>
            </a:r>
            <a:r>
              <a:rPr lang="en-US" sz="2000" strike="noStrike" spc="-1" dirty="0" err="1">
                <a:uFill>
                  <a:solidFill>
                    <a:srgbClr val="FFFFFF"/>
                  </a:solidFill>
                </a:uFill>
                <a:latin typeface="Arial"/>
              </a:rPr>
              <a:t>fuska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över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punkten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och</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säga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något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pliktskyldigt</a:t>
            </a:r>
            <a:r>
              <a:rPr lang="en-US" sz="2000" strike="noStrike" spc="-1" dirty="0">
                <a:uFill>
                  <a:solidFill>
                    <a:srgbClr val="FFFFFF"/>
                  </a:solidFill>
                </a:uFill>
                <a:latin typeface="Arial"/>
              </a:rPr>
              <a:t>.</a:t>
            </a:r>
            <a:endParaRPr dirty="0"/>
          </a:p>
          <a:p>
            <a:pPr>
              <a:lnSpc>
                <a:spcPct val="100000"/>
              </a:lnSpc>
            </a:pPr>
            <a:endParaRPr dirty="0"/>
          </a:p>
        </p:txBody>
      </p:sp>
      <p:sp>
        <p:nvSpPr>
          <p:cNvPr id="153" name="TextShape 2"/>
          <p:cNvSpPr txBox="1"/>
          <p:nvPr/>
        </p:nvSpPr>
        <p:spPr>
          <a:xfrm>
            <a:off x="3884760" y="8685360"/>
            <a:ext cx="2971440" cy="458280"/>
          </a:xfrm>
          <a:prstGeom prst="rect">
            <a:avLst/>
          </a:prstGeom>
          <a:noFill/>
          <a:ln>
            <a:noFill/>
          </a:ln>
        </p:spPr>
        <p:txBody>
          <a:bodyPr anchor="b"/>
          <a:lstStyle/>
          <a:p>
            <a:pPr algn="r">
              <a:lnSpc>
                <a:spcPct val="100000"/>
              </a:lnSpc>
            </a:pPr>
            <a:fld id="{6ED3903E-14B5-4098-A38D-8042E4A476DE}" type="slidenum">
              <a:rPr lang="en-US" sz="1200" strike="noStrike" spc="-1">
                <a:solidFill>
                  <a:srgbClr val="000000"/>
                </a:solidFill>
                <a:uFill>
                  <a:solidFill>
                    <a:srgbClr val="FFFFFF"/>
                  </a:solidFill>
                </a:uFill>
                <a:latin typeface="+mn-lt"/>
                <a:ea typeface="+mn-ea"/>
              </a:rPr>
              <a:t>16</a:t>
            </a:fld>
            <a:endParaRPr/>
          </a:p>
        </p:txBody>
      </p:sp>
    </p:spTree>
    <p:extLst>
      <p:ext uri="{BB962C8B-B14F-4D97-AF65-F5344CB8AC3E}">
        <p14:creationId xmlns:p14="http://schemas.microsoft.com/office/powerpoint/2010/main" val="3312653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textuell</a:t>
            </a:r>
            <a:r>
              <a:rPr lang="en-US" sz="1200" strike="noStrike" spc="-1" dirty="0">
                <a:solidFill>
                  <a:srgbClr val="000000"/>
                </a:solidFill>
                <a:uFill>
                  <a:solidFill>
                    <a:srgbClr val="FFFFFF"/>
                  </a:solidFill>
                </a:uFill>
                <a:latin typeface="+mn-lt"/>
                <a:ea typeface="+mn-ea"/>
              </a:rPr>
              <a:t> presentation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vad</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valt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ekvivalensklassuppdelning</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Ni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motivera</a:t>
            </a:r>
            <a:r>
              <a:rPr lang="en-US" sz="1200" strike="noStrike" spc="-1" dirty="0">
                <a:solidFill>
                  <a:srgbClr val="000000"/>
                </a:solidFill>
                <a:uFill>
                  <a:solidFill>
                    <a:srgbClr val="FFFFFF"/>
                  </a:solidFill>
                </a:uFill>
                <a:latin typeface="+mn-lt"/>
                <a:ea typeface="+mn-ea"/>
              </a:rPr>
              <a:t> valet,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tillräckligt</a:t>
            </a:r>
            <a:r>
              <a:rPr lang="en-US" sz="1200" strike="noStrike" spc="-1" dirty="0">
                <a:solidFill>
                  <a:srgbClr val="000000"/>
                </a:solidFill>
                <a:uFill>
                  <a:solidFill>
                    <a:srgbClr val="FFFFFF"/>
                  </a:solidFill>
                </a:uFill>
                <a:latin typeface="+mn-lt"/>
                <a:ea typeface="+mn-ea"/>
              </a:rPr>
              <a:t> med information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bedöma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Detta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avsnitt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de </a:t>
            </a:r>
            <a:r>
              <a:rPr lang="en-US" sz="1200" strike="noStrike" spc="-1" dirty="0" err="1">
                <a:solidFill>
                  <a:srgbClr val="000000"/>
                </a:solidFill>
                <a:uFill>
                  <a:solidFill>
                    <a:srgbClr val="FFFFFF"/>
                  </a:solidFill>
                </a:uFill>
                <a:latin typeface="+mn-lt"/>
                <a:ea typeface="+mn-ea"/>
              </a:rPr>
              <a:t>följande</a:t>
            </a:r>
            <a:r>
              <a:rPr lang="en-US" sz="1200" strike="noStrike" spc="-1" dirty="0">
                <a:solidFill>
                  <a:srgbClr val="000000"/>
                </a:solidFill>
                <a:uFill>
                  <a:solidFill>
                    <a:srgbClr val="FFFFFF"/>
                  </a:solidFill>
                </a:uFill>
                <a:latin typeface="+mn-lt"/>
                <a:ea typeface="+mn-ea"/>
              </a:rPr>
              <a:t> (till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med </a:t>
            </a:r>
            <a:r>
              <a:rPr lang="en-US" sz="1200" strike="noStrike" spc="-1" dirty="0" err="1">
                <a:solidFill>
                  <a:srgbClr val="000000"/>
                </a:solidFill>
                <a:uFill>
                  <a:solidFill>
                    <a:srgbClr val="FFFFFF"/>
                  </a:solidFill>
                </a:uFill>
                <a:latin typeface="+mn-lt"/>
                <a:ea typeface="+mn-ea"/>
              </a:rPr>
              <a:t>testmatrisen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samtliga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delar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ekvivalensklassuppdelning</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inte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ekvivalensklassuppdelning</a:t>
            </a:r>
            <a:r>
              <a:rPr lang="en-US" sz="1200" strike="noStrike" spc="-1" dirty="0">
                <a:solidFill>
                  <a:srgbClr val="000000"/>
                </a:solidFill>
                <a:uFill>
                  <a:solidFill>
                    <a:srgbClr val="FFFFFF"/>
                  </a:solidFill>
                </a:uFill>
                <a:latin typeface="+mn-lt"/>
                <a:ea typeface="+mn-ea"/>
              </a:rPr>
              <a:t> tar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dessa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bilder</a:t>
            </a:r>
            <a:r>
              <a:rPr lang="en-US" sz="1200" strike="noStrike" spc="-1" dirty="0">
                <a:solidFill>
                  <a:srgbClr val="000000"/>
                </a:solidFill>
                <a:uFill>
                  <a:solidFill>
                    <a:srgbClr val="FFFFFF"/>
                  </a:solidFill>
                </a:uFill>
                <a:latin typeface="+mn-lt"/>
                <a:ea typeface="+mn-ea"/>
              </a:rPr>
              <a:t>.</a:t>
            </a:r>
            <a:endParaRPr dirty="0"/>
          </a:p>
          <a:p>
            <a:pPr>
              <a:lnSpc>
                <a:spcPct val="100000"/>
              </a:lnSpc>
            </a:pPr>
            <a:endParaRPr dirty="0"/>
          </a:p>
        </p:txBody>
      </p:sp>
      <p:sp>
        <p:nvSpPr>
          <p:cNvPr id="155" name="TextShape 2"/>
          <p:cNvSpPr txBox="1"/>
          <p:nvPr/>
        </p:nvSpPr>
        <p:spPr>
          <a:xfrm>
            <a:off x="3884760" y="8685360"/>
            <a:ext cx="2971440" cy="458280"/>
          </a:xfrm>
          <a:prstGeom prst="rect">
            <a:avLst/>
          </a:prstGeom>
          <a:noFill/>
          <a:ln>
            <a:noFill/>
          </a:ln>
        </p:spPr>
        <p:txBody>
          <a:bodyPr anchor="b"/>
          <a:lstStyle/>
          <a:p>
            <a:pPr algn="r">
              <a:lnSpc>
                <a:spcPct val="100000"/>
              </a:lnSpc>
            </a:pPr>
            <a:fld id="{9F4CB58C-F1C0-4C24-88DE-347D4CE2AFC4}" type="slidenum">
              <a:rPr lang="en-US" sz="1200" strike="noStrike" spc="-1">
                <a:solidFill>
                  <a:srgbClr val="000000"/>
                </a:solidFill>
                <a:uFill>
                  <a:solidFill>
                    <a:srgbClr val="FFFFFF"/>
                  </a:solidFill>
                </a:uFill>
                <a:latin typeface="+mn-lt"/>
                <a:ea typeface="+mn-ea"/>
              </a:rPr>
              <a:t>17</a:t>
            </a:fld>
            <a:endParaRPr/>
          </a:p>
        </p:txBody>
      </p:sp>
    </p:spTree>
    <p:extLst>
      <p:ext uri="{BB962C8B-B14F-4D97-AF65-F5344CB8AC3E}">
        <p14:creationId xmlns:p14="http://schemas.microsoft.com/office/powerpoint/2010/main" val="3981786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Samtliga ekvivalensklasser för denna del presenterade på ett tydligt sätt. Använd gärna flera sidor om det behövs.</a:t>
            </a:r>
            <a:endParaRPr/>
          </a:p>
          <a:p>
            <a:pPr>
              <a:lnSpc>
                <a:spcPct val="100000"/>
              </a:lnSpc>
            </a:pPr>
            <a:endParaRPr/>
          </a:p>
        </p:txBody>
      </p:sp>
      <p:sp>
        <p:nvSpPr>
          <p:cNvPr id="157" name="TextShape 2"/>
          <p:cNvSpPr txBox="1"/>
          <p:nvPr/>
        </p:nvSpPr>
        <p:spPr>
          <a:xfrm>
            <a:off x="3884760" y="8685360"/>
            <a:ext cx="2971440" cy="458280"/>
          </a:xfrm>
          <a:prstGeom prst="rect">
            <a:avLst/>
          </a:prstGeom>
          <a:noFill/>
          <a:ln>
            <a:noFill/>
          </a:ln>
        </p:spPr>
        <p:txBody>
          <a:bodyPr anchor="b"/>
          <a:lstStyle/>
          <a:p>
            <a:pPr algn="r">
              <a:lnSpc>
                <a:spcPct val="100000"/>
              </a:lnSpc>
            </a:pPr>
            <a:fld id="{EEC2E8C5-EAE9-41AA-AFC3-BB1D312F06A6}" type="slidenum">
              <a:rPr lang="en-US" sz="1200" strike="noStrike" spc="-1">
                <a:solidFill>
                  <a:srgbClr val="000000"/>
                </a:solidFill>
                <a:uFill>
                  <a:solidFill>
                    <a:srgbClr val="FFFFFF"/>
                  </a:solidFill>
                </a:uFill>
                <a:latin typeface="+mn-lt"/>
                <a:ea typeface="+mn-ea"/>
              </a:rPr>
              <a:t>18</a:t>
            </a:fld>
            <a:endParaRPr/>
          </a:p>
        </p:txBody>
      </p:sp>
    </p:spTree>
    <p:extLst>
      <p:ext uri="{BB962C8B-B14F-4D97-AF65-F5344CB8AC3E}">
        <p14:creationId xmlns:p14="http://schemas.microsoft.com/office/powerpoint/2010/main" val="1188564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685800" y="4400640"/>
            <a:ext cx="5486040" cy="3600000"/>
          </a:xfrm>
          <a:prstGeom prst="rect">
            <a:avLst/>
          </a:prstGeom>
        </p:spPr>
        <p:txBody>
          <a:bodyPr/>
          <a:lstStyle/>
          <a:p>
            <a:r>
              <a:rPr lang="en-US" sz="1200" strike="noStrike" spc="-1">
                <a:solidFill>
                  <a:srgbClr val="000000"/>
                </a:solidFill>
                <a:uFill>
                  <a:solidFill>
                    <a:srgbClr val="FFFFFF"/>
                  </a:solidFill>
                </a:uFill>
                <a:latin typeface="+mn-lt"/>
                <a:ea typeface="+mn-ea"/>
              </a:rPr>
              <a:t>Testfallen som ni fått fram från ekvivalensklasserna. Observera att vi inte vill ha någon kod här, utan bara en tydlig presentation av testfallen i någon lämplig tabellform. </a:t>
            </a:r>
            <a:endParaRPr/>
          </a:p>
        </p:txBody>
      </p:sp>
      <p:sp>
        <p:nvSpPr>
          <p:cNvPr id="159" name="TextShape 2"/>
          <p:cNvSpPr txBox="1"/>
          <p:nvPr/>
        </p:nvSpPr>
        <p:spPr>
          <a:xfrm>
            <a:off x="3884760" y="8685360"/>
            <a:ext cx="2971440" cy="458280"/>
          </a:xfrm>
          <a:prstGeom prst="rect">
            <a:avLst/>
          </a:prstGeom>
          <a:noFill/>
          <a:ln>
            <a:noFill/>
          </a:ln>
        </p:spPr>
        <p:txBody>
          <a:bodyPr anchor="b"/>
          <a:lstStyle/>
          <a:p>
            <a:pPr algn="r">
              <a:lnSpc>
                <a:spcPct val="100000"/>
              </a:lnSpc>
            </a:pPr>
            <a:fld id="{D0B64C50-9DD1-4902-9956-C22085474D66}" type="slidenum">
              <a:rPr lang="en-US" sz="1200" strike="noStrike" spc="-1">
                <a:solidFill>
                  <a:srgbClr val="000000"/>
                </a:solidFill>
                <a:uFill>
                  <a:solidFill>
                    <a:srgbClr val="FFFFFF"/>
                  </a:solidFill>
                </a:uFill>
                <a:latin typeface="+mn-lt"/>
                <a:ea typeface="+mn-ea"/>
              </a:rPr>
              <a:t>19</a:t>
            </a:fld>
            <a:endParaRPr/>
          </a:p>
        </p:txBody>
      </p:sp>
    </p:spTree>
    <p:extLst>
      <p:ext uri="{BB962C8B-B14F-4D97-AF65-F5344CB8AC3E}">
        <p14:creationId xmlns:p14="http://schemas.microsoft.com/office/powerpoint/2010/main" val="146327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body"/>
          </p:nvPr>
        </p:nvSpPr>
        <p:spPr>
          <a:xfrm>
            <a:off x="685800" y="4400640"/>
            <a:ext cx="5486040" cy="3600000"/>
          </a:xfrm>
          <a:prstGeom prst="rect">
            <a:avLst/>
          </a:prstGeom>
        </p:spPr>
        <p:txBody>
          <a:bodyPr/>
          <a:lstStyle/>
          <a:p>
            <a:endParaRPr/>
          </a:p>
        </p:txBody>
      </p:sp>
      <p:sp>
        <p:nvSpPr>
          <p:cNvPr id="147" name="TextShape 2"/>
          <p:cNvSpPr txBox="1"/>
          <p:nvPr/>
        </p:nvSpPr>
        <p:spPr>
          <a:xfrm>
            <a:off x="3884760" y="8685360"/>
            <a:ext cx="2971440" cy="458280"/>
          </a:xfrm>
          <a:prstGeom prst="rect">
            <a:avLst/>
          </a:prstGeom>
          <a:noFill/>
          <a:ln>
            <a:noFill/>
          </a:ln>
        </p:spPr>
        <p:txBody>
          <a:bodyPr anchor="b"/>
          <a:lstStyle/>
          <a:p>
            <a:pPr algn="r">
              <a:lnSpc>
                <a:spcPct val="100000"/>
              </a:lnSpc>
            </a:pPr>
            <a:fld id="{B7B00F36-77D4-4279-8744-FA4F0581A82B}" type="slidenum">
              <a:rPr lang="en-US" sz="1200" strike="noStrike" spc="-1">
                <a:solidFill>
                  <a:srgbClr val="000000"/>
                </a:solidFill>
                <a:uFill>
                  <a:solidFill>
                    <a:srgbClr val="FFFFFF"/>
                  </a:solidFill>
                </a:uFill>
                <a:latin typeface="+mn-lt"/>
                <a:ea typeface="+mn-ea"/>
              </a:rPr>
              <a:t>2</a:t>
            </a:fld>
            <a:endParaRPr/>
          </a:p>
        </p:txBody>
      </p:sp>
    </p:spTree>
    <p:extLst>
      <p:ext uri="{BB962C8B-B14F-4D97-AF65-F5344CB8AC3E}">
        <p14:creationId xmlns:p14="http://schemas.microsoft.com/office/powerpoint/2010/main" val="628138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En testmatris som visar sambandet mellan ekvivalensklasserna och testfallen för denna del.</a:t>
            </a:r>
            <a:endParaRPr/>
          </a:p>
          <a:p>
            <a:pPr>
              <a:lnSpc>
                <a:spcPct val="100000"/>
              </a:lnSpc>
            </a:pPr>
            <a:endParaRPr/>
          </a:p>
        </p:txBody>
      </p:sp>
      <p:sp>
        <p:nvSpPr>
          <p:cNvPr id="161" name="TextShape 2"/>
          <p:cNvSpPr txBox="1"/>
          <p:nvPr/>
        </p:nvSpPr>
        <p:spPr>
          <a:xfrm>
            <a:off x="3884760" y="8685360"/>
            <a:ext cx="2971440" cy="458280"/>
          </a:xfrm>
          <a:prstGeom prst="rect">
            <a:avLst/>
          </a:prstGeom>
          <a:noFill/>
          <a:ln>
            <a:noFill/>
          </a:ln>
        </p:spPr>
        <p:txBody>
          <a:bodyPr anchor="b"/>
          <a:lstStyle/>
          <a:p>
            <a:pPr algn="r">
              <a:lnSpc>
                <a:spcPct val="100000"/>
              </a:lnSpc>
            </a:pPr>
            <a:fld id="{96285FB0-C527-4564-9A7B-ADB661961428}" type="slidenum">
              <a:rPr lang="en-US" sz="1200" strike="noStrike" spc="-1">
                <a:solidFill>
                  <a:srgbClr val="000000"/>
                </a:solidFill>
                <a:uFill>
                  <a:solidFill>
                    <a:srgbClr val="FFFFFF"/>
                  </a:solidFill>
                </a:uFill>
                <a:latin typeface="+mn-lt"/>
                <a:ea typeface="+mn-ea"/>
              </a:rPr>
              <a:t>20</a:t>
            </a:fld>
            <a:endParaRPr/>
          </a:p>
        </p:txBody>
      </p:sp>
    </p:spTree>
    <p:extLst>
      <p:ext uri="{BB962C8B-B14F-4D97-AF65-F5344CB8AC3E}">
        <p14:creationId xmlns:p14="http://schemas.microsoft.com/office/powerpoint/2010/main" val="7718047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textuell</a:t>
            </a:r>
            <a:r>
              <a:rPr lang="en-US" sz="1200" strike="noStrike" spc="-1" dirty="0">
                <a:solidFill>
                  <a:srgbClr val="000000"/>
                </a:solidFill>
                <a:uFill>
                  <a:solidFill>
                    <a:srgbClr val="FFFFFF"/>
                  </a:solidFill>
                </a:uFill>
                <a:latin typeface="+mn-lt"/>
                <a:ea typeface="+mn-ea"/>
              </a:rPr>
              <a:t> presentation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vad</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valt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beslutstabeller</a:t>
            </a:r>
            <a:r>
              <a:rPr lang="en-US" sz="1200" strike="noStrike" spc="-1" dirty="0">
                <a:solidFill>
                  <a:srgbClr val="000000"/>
                </a:solidFill>
                <a:uFill>
                  <a:solidFill>
                    <a:srgbClr val="FFFFFF"/>
                  </a:solidFill>
                </a:uFill>
                <a:latin typeface="+mn-lt"/>
                <a:ea typeface="+mn-ea"/>
              </a:rPr>
              <a:t>. Ni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motivera</a:t>
            </a:r>
            <a:r>
              <a:rPr lang="en-US" sz="1200" strike="noStrike" spc="-1" dirty="0">
                <a:solidFill>
                  <a:srgbClr val="000000"/>
                </a:solidFill>
                <a:uFill>
                  <a:solidFill>
                    <a:srgbClr val="FFFFFF"/>
                  </a:solidFill>
                </a:uFill>
                <a:latin typeface="+mn-lt"/>
                <a:ea typeface="+mn-ea"/>
              </a:rPr>
              <a:t> valet,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tillräckligt</a:t>
            </a:r>
            <a:r>
              <a:rPr lang="en-US" sz="1200" strike="noStrike" spc="-1" dirty="0">
                <a:solidFill>
                  <a:srgbClr val="000000"/>
                </a:solidFill>
                <a:uFill>
                  <a:solidFill>
                    <a:srgbClr val="FFFFFF"/>
                  </a:solidFill>
                </a:uFill>
                <a:latin typeface="+mn-lt"/>
                <a:ea typeface="+mn-ea"/>
              </a:rPr>
              <a:t> med information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bedöma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Detta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avsnitt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de </a:t>
            </a:r>
            <a:r>
              <a:rPr lang="en-US" sz="1200" strike="noStrike" spc="-1" dirty="0" err="1">
                <a:solidFill>
                  <a:srgbClr val="000000"/>
                </a:solidFill>
                <a:uFill>
                  <a:solidFill>
                    <a:srgbClr val="FFFFFF"/>
                  </a:solidFill>
                </a:uFill>
                <a:latin typeface="+mn-lt"/>
                <a:ea typeface="+mn-ea"/>
              </a:rPr>
              <a:t>följande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samtliga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delar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beslutstabeller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inte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beslutstabeller</a:t>
            </a:r>
            <a:r>
              <a:rPr lang="en-US" sz="1200" strike="noStrike" spc="-1" dirty="0">
                <a:solidFill>
                  <a:srgbClr val="000000"/>
                </a:solidFill>
                <a:uFill>
                  <a:solidFill>
                    <a:srgbClr val="FFFFFF"/>
                  </a:solidFill>
                </a:uFill>
                <a:latin typeface="+mn-lt"/>
                <a:ea typeface="+mn-ea"/>
              </a:rPr>
              <a:t> tar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dessa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bilder</a:t>
            </a:r>
            <a:r>
              <a:rPr lang="en-US" sz="1200" strike="noStrike" spc="-1" dirty="0">
                <a:solidFill>
                  <a:srgbClr val="000000"/>
                </a:solidFill>
                <a:uFill>
                  <a:solidFill>
                    <a:srgbClr val="FFFFFF"/>
                  </a:solidFill>
                </a:uFill>
                <a:latin typeface="+mn-lt"/>
                <a:ea typeface="+mn-ea"/>
              </a:rPr>
              <a:t>.</a:t>
            </a:r>
            <a:endParaRPr dirty="0"/>
          </a:p>
          <a:p>
            <a:pPr>
              <a:lnSpc>
                <a:spcPct val="100000"/>
              </a:lnSpc>
            </a:pPr>
            <a:endParaRPr dirty="0"/>
          </a:p>
        </p:txBody>
      </p:sp>
      <p:sp>
        <p:nvSpPr>
          <p:cNvPr id="171" name="TextShape 2"/>
          <p:cNvSpPr txBox="1"/>
          <p:nvPr/>
        </p:nvSpPr>
        <p:spPr>
          <a:xfrm>
            <a:off x="3884760" y="8685360"/>
            <a:ext cx="2971440" cy="458280"/>
          </a:xfrm>
          <a:prstGeom prst="rect">
            <a:avLst/>
          </a:prstGeom>
          <a:noFill/>
          <a:ln>
            <a:noFill/>
          </a:ln>
        </p:spPr>
        <p:txBody>
          <a:bodyPr anchor="b"/>
          <a:lstStyle/>
          <a:p>
            <a:pPr algn="r">
              <a:lnSpc>
                <a:spcPct val="100000"/>
              </a:lnSpc>
            </a:pPr>
            <a:fld id="{A270C466-B9A3-4F2A-B177-AA795424F6D8}" type="slidenum">
              <a:rPr lang="en-US" sz="1200" strike="noStrike" spc="-1">
                <a:solidFill>
                  <a:srgbClr val="000000"/>
                </a:solidFill>
                <a:uFill>
                  <a:solidFill>
                    <a:srgbClr val="FFFFFF"/>
                  </a:solidFill>
                </a:uFill>
                <a:latin typeface="+mn-lt"/>
                <a:ea typeface="+mn-ea"/>
              </a:rPr>
              <a:t>21</a:t>
            </a:fld>
            <a:endParaRPr/>
          </a:p>
        </p:txBody>
      </p:sp>
    </p:spTree>
    <p:extLst>
      <p:ext uri="{BB962C8B-B14F-4D97-AF65-F5344CB8AC3E}">
        <p14:creationId xmlns:p14="http://schemas.microsoft.com/office/powerpoint/2010/main" val="652026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685800" y="4400640"/>
            <a:ext cx="5486040" cy="3600000"/>
          </a:xfrm>
          <a:prstGeom prst="rect">
            <a:avLst/>
          </a:prstGeom>
        </p:spPr>
        <p:txBody>
          <a:bodyPr/>
          <a:lstStyle/>
          <a:p>
            <a:r>
              <a:rPr lang="en-US" sz="2000" strike="noStrike" spc="-1">
                <a:uFill>
                  <a:solidFill>
                    <a:srgbClr val="FFFFFF"/>
                  </a:solidFill>
                </a:uFill>
                <a:latin typeface="Arial"/>
              </a:rPr>
              <a:t>Själva beslutstabellen</a:t>
            </a:r>
            <a:endParaRPr/>
          </a:p>
        </p:txBody>
      </p:sp>
      <p:sp>
        <p:nvSpPr>
          <p:cNvPr id="173" name="TextShape 2"/>
          <p:cNvSpPr txBox="1"/>
          <p:nvPr/>
        </p:nvSpPr>
        <p:spPr>
          <a:xfrm>
            <a:off x="3884760" y="8685360"/>
            <a:ext cx="2971440" cy="458280"/>
          </a:xfrm>
          <a:prstGeom prst="rect">
            <a:avLst/>
          </a:prstGeom>
          <a:noFill/>
          <a:ln>
            <a:noFill/>
          </a:ln>
        </p:spPr>
        <p:txBody>
          <a:bodyPr anchor="b"/>
          <a:lstStyle/>
          <a:p>
            <a:pPr algn="r">
              <a:lnSpc>
                <a:spcPct val="100000"/>
              </a:lnSpc>
            </a:pPr>
            <a:fld id="{A9C7389D-166C-4854-B3E2-DF24964454A0}" type="slidenum">
              <a:rPr lang="en-US" sz="1200" strike="noStrike" spc="-1">
                <a:solidFill>
                  <a:srgbClr val="000000"/>
                </a:solidFill>
                <a:uFill>
                  <a:solidFill>
                    <a:srgbClr val="FFFFFF"/>
                  </a:solidFill>
                </a:uFill>
                <a:latin typeface="+mn-lt"/>
                <a:ea typeface="+mn-ea"/>
              </a:rPr>
              <a:t>22</a:t>
            </a:fld>
            <a:endParaRPr/>
          </a:p>
        </p:txBody>
      </p:sp>
    </p:spTree>
    <p:extLst>
      <p:ext uri="{BB962C8B-B14F-4D97-AF65-F5344CB8AC3E}">
        <p14:creationId xmlns:p14="http://schemas.microsoft.com/office/powerpoint/2010/main" val="3535330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Testfallen som ni fått fram från beslutstabellen. Observera att vi inte vill ha någon kod här, utan bara en tydlig presentation av testfallen i någon lämplig tabellform. </a:t>
            </a:r>
            <a:endParaRPr/>
          </a:p>
          <a:p>
            <a:pPr>
              <a:lnSpc>
                <a:spcPct val="100000"/>
              </a:lnSpc>
            </a:pPr>
            <a:endParaRPr/>
          </a:p>
        </p:txBody>
      </p:sp>
      <p:sp>
        <p:nvSpPr>
          <p:cNvPr id="177" name="TextShape 2"/>
          <p:cNvSpPr txBox="1"/>
          <p:nvPr/>
        </p:nvSpPr>
        <p:spPr>
          <a:xfrm>
            <a:off x="3884760" y="8685360"/>
            <a:ext cx="2971440" cy="458280"/>
          </a:xfrm>
          <a:prstGeom prst="rect">
            <a:avLst/>
          </a:prstGeom>
          <a:noFill/>
          <a:ln>
            <a:noFill/>
          </a:ln>
        </p:spPr>
        <p:txBody>
          <a:bodyPr anchor="b"/>
          <a:lstStyle/>
          <a:p>
            <a:pPr algn="r">
              <a:lnSpc>
                <a:spcPct val="100000"/>
              </a:lnSpc>
            </a:pPr>
            <a:fld id="{7693CC18-492F-4AAB-A3B4-BB16046D2644}" type="slidenum">
              <a:rPr lang="en-US" sz="1200" strike="noStrike" spc="-1">
                <a:solidFill>
                  <a:srgbClr val="000000"/>
                </a:solidFill>
                <a:uFill>
                  <a:solidFill>
                    <a:srgbClr val="FFFFFF"/>
                  </a:solidFill>
                </a:uFill>
                <a:latin typeface="+mn-lt"/>
                <a:ea typeface="+mn-ea"/>
              </a:rPr>
              <a:t>23</a:t>
            </a:fld>
            <a:endParaRPr/>
          </a:p>
        </p:txBody>
      </p:sp>
    </p:spTree>
    <p:extLst>
      <p:ext uri="{BB962C8B-B14F-4D97-AF65-F5344CB8AC3E}">
        <p14:creationId xmlns:p14="http://schemas.microsoft.com/office/powerpoint/2010/main" val="1088518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kort</a:t>
            </a:r>
            <a:r>
              <a:rPr lang="en-US" sz="1200" strike="noStrike" spc="-1" dirty="0">
                <a:solidFill>
                  <a:srgbClr val="000000"/>
                </a:solidFill>
                <a:uFill>
                  <a:solidFill>
                    <a:srgbClr val="FFFFFF"/>
                  </a:solidFill>
                </a:uFill>
                <a:latin typeface="+mn-lt"/>
                <a:ea typeface="+mn-ea"/>
              </a:rPr>
              <a:t> presentation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den del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valt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göra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formell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granskning</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processen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inklusive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eventuella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checklistor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scenarier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edyl</a:t>
            </a:r>
            <a:r>
              <a:rPr lang="en-US" sz="1200" strike="noStrike" spc="-1" dirty="0">
                <a:solidFill>
                  <a:srgbClr val="000000"/>
                </a:solidFill>
                <a:uFill>
                  <a:solidFill>
                    <a:srgbClr val="FFFFFF"/>
                  </a:solidFill>
                </a:uFill>
                <a:latin typeface="+mn-lt"/>
                <a:ea typeface="+mn-ea"/>
              </a:rPr>
              <a:t>. Ni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motivera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tillräckligt</a:t>
            </a:r>
            <a:r>
              <a:rPr lang="en-US" sz="1200" strike="noStrike" spc="-1" dirty="0">
                <a:solidFill>
                  <a:srgbClr val="000000"/>
                </a:solidFill>
                <a:uFill>
                  <a:solidFill>
                    <a:srgbClr val="FFFFFF"/>
                  </a:solidFill>
                </a:uFill>
                <a:latin typeface="+mn-lt"/>
                <a:ea typeface="+mn-ea"/>
              </a:rPr>
              <a:t> med information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bedöma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er</a:t>
            </a:r>
            <a:r>
              <a:rPr lang="en-US" sz="1200" strike="noStrike" spc="-1" dirty="0">
                <a:solidFill>
                  <a:srgbClr val="000000"/>
                </a:solidFill>
                <a:uFill>
                  <a:solidFill>
                    <a:srgbClr val="FFFFFF"/>
                  </a:solidFill>
                </a:uFill>
                <a:latin typeface="+mn-lt"/>
                <a:ea typeface="+mn-ea"/>
              </a:rPr>
              <a:t>. </a:t>
            </a:r>
            <a:endParaRPr dirty="0"/>
          </a:p>
          <a:p>
            <a:pPr>
              <a:lnSpc>
                <a:spcPct val="100000"/>
              </a:lnSpc>
            </a:pPr>
            <a:endParaRPr dirty="0"/>
          </a:p>
        </p:txBody>
      </p:sp>
      <p:sp>
        <p:nvSpPr>
          <p:cNvPr id="179" name="TextShape 2"/>
          <p:cNvSpPr txBox="1"/>
          <p:nvPr/>
        </p:nvSpPr>
        <p:spPr>
          <a:xfrm>
            <a:off x="3884760" y="8685360"/>
            <a:ext cx="2971440" cy="458280"/>
          </a:xfrm>
          <a:prstGeom prst="rect">
            <a:avLst/>
          </a:prstGeom>
          <a:noFill/>
          <a:ln>
            <a:noFill/>
          </a:ln>
        </p:spPr>
        <p:txBody>
          <a:bodyPr anchor="b"/>
          <a:lstStyle/>
          <a:p>
            <a:pPr algn="r">
              <a:lnSpc>
                <a:spcPct val="100000"/>
              </a:lnSpc>
            </a:pPr>
            <a:fld id="{662D8D20-C9DA-487B-A99F-6782D505E265}" type="slidenum">
              <a:rPr lang="en-US" sz="1200" strike="noStrike" spc="-1">
                <a:solidFill>
                  <a:srgbClr val="000000"/>
                </a:solidFill>
                <a:uFill>
                  <a:solidFill>
                    <a:srgbClr val="FFFFFF"/>
                  </a:solidFill>
                </a:uFill>
                <a:latin typeface="+mn-lt"/>
                <a:ea typeface="+mn-ea"/>
              </a:rPr>
              <a:t>24</a:t>
            </a:fld>
            <a:endParaRPr/>
          </a:p>
        </p:txBody>
      </p:sp>
    </p:spTree>
    <p:extLst>
      <p:ext uri="{BB962C8B-B14F-4D97-AF65-F5344CB8AC3E}">
        <p14:creationId xmlns:p14="http://schemas.microsoft.com/office/powerpoint/2010/main" val="463523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kort</a:t>
            </a:r>
            <a:r>
              <a:rPr lang="en-US" sz="1200" strike="noStrike" spc="-1" dirty="0">
                <a:solidFill>
                  <a:srgbClr val="000000"/>
                </a:solidFill>
                <a:uFill>
                  <a:solidFill>
                    <a:srgbClr val="FFFFFF"/>
                  </a:solidFill>
                </a:uFill>
                <a:latin typeface="+mn-lt"/>
                <a:ea typeface="+mn-ea"/>
              </a:rPr>
              <a:t> presentation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den del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valt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göra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formell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granskning</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processen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inklusive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eventuella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checklistor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scenarier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edyl</a:t>
            </a:r>
            <a:r>
              <a:rPr lang="en-US" sz="1200" strike="noStrike" spc="-1" dirty="0">
                <a:solidFill>
                  <a:srgbClr val="000000"/>
                </a:solidFill>
                <a:uFill>
                  <a:solidFill>
                    <a:srgbClr val="FFFFFF"/>
                  </a:solidFill>
                </a:uFill>
                <a:latin typeface="+mn-lt"/>
                <a:ea typeface="+mn-ea"/>
              </a:rPr>
              <a:t>. Ni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motivera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tillräckligt</a:t>
            </a:r>
            <a:r>
              <a:rPr lang="en-US" sz="1200" strike="noStrike" spc="-1" dirty="0">
                <a:solidFill>
                  <a:srgbClr val="000000"/>
                </a:solidFill>
                <a:uFill>
                  <a:solidFill>
                    <a:srgbClr val="FFFFFF"/>
                  </a:solidFill>
                </a:uFill>
                <a:latin typeface="+mn-lt"/>
                <a:ea typeface="+mn-ea"/>
              </a:rPr>
              <a:t> med information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bedöma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er</a:t>
            </a:r>
            <a:r>
              <a:rPr lang="en-US" sz="1200" strike="noStrike" spc="-1" dirty="0">
                <a:solidFill>
                  <a:srgbClr val="000000"/>
                </a:solidFill>
                <a:uFill>
                  <a:solidFill>
                    <a:srgbClr val="FFFFFF"/>
                  </a:solidFill>
                </a:uFill>
                <a:latin typeface="+mn-lt"/>
                <a:ea typeface="+mn-ea"/>
              </a:rPr>
              <a:t>. </a:t>
            </a:r>
            <a:endParaRPr dirty="0"/>
          </a:p>
          <a:p>
            <a:pPr>
              <a:lnSpc>
                <a:spcPct val="100000"/>
              </a:lnSpc>
            </a:pPr>
            <a:endParaRPr dirty="0"/>
          </a:p>
        </p:txBody>
      </p:sp>
      <p:sp>
        <p:nvSpPr>
          <p:cNvPr id="179" name="TextShape 2"/>
          <p:cNvSpPr txBox="1"/>
          <p:nvPr/>
        </p:nvSpPr>
        <p:spPr>
          <a:xfrm>
            <a:off x="3884760" y="8685360"/>
            <a:ext cx="2971440" cy="458280"/>
          </a:xfrm>
          <a:prstGeom prst="rect">
            <a:avLst/>
          </a:prstGeom>
          <a:noFill/>
          <a:ln>
            <a:noFill/>
          </a:ln>
        </p:spPr>
        <p:txBody>
          <a:bodyPr anchor="b"/>
          <a:lstStyle/>
          <a:p>
            <a:pPr algn="r">
              <a:lnSpc>
                <a:spcPct val="100000"/>
              </a:lnSpc>
            </a:pPr>
            <a:fld id="{662D8D20-C9DA-487B-A99F-6782D505E265}" type="slidenum">
              <a:rPr lang="en-US" sz="1200" strike="noStrike" spc="-1">
                <a:solidFill>
                  <a:srgbClr val="000000"/>
                </a:solidFill>
                <a:uFill>
                  <a:solidFill>
                    <a:srgbClr val="FFFFFF"/>
                  </a:solidFill>
                </a:uFill>
                <a:latin typeface="+mn-lt"/>
                <a:ea typeface="+mn-ea"/>
              </a:rPr>
              <a:t>25</a:t>
            </a:fld>
            <a:endParaRPr/>
          </a:p>
        </p:txBody>
      </p:sp>
    </p:spTree>
    <p:extLst>
      <p:ext uri="{BB962C8B-B14F-4D97-AF65-F5344CB8AC3E}">
        <p14:creationId xmlns:p14="http://schemas.microsoft.com/office/powerpoint/2010/main" val="527897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lista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över</a:t>
            </a:r>
            <a:r>
              <a:rPr lang="en-US" sz="1200" strike="noStrike" spc="-1" dirty="0">
                <a:solidFill>
                  <a:srgbClr val="000000"/>
                </a:solidFill>
                <a:uFill>
                  <a:solidFill>
                    <a:srgbClr val="FFFFFF"/>
                  </a:solidFill>
                </a:uFill>
                <a:latin typeface="+mn-lt"/>
                <a:ea typeface="+mn-ea"/>
              </a:rPr>
              <a:t> de </a:t>
            </a:r>
            <a:r>
              <a:rPr lang="en-US" sz="1200" strike="noStrike" spc="-1" dirty="0" err="1">
                <a:solidFill>
                  <a:srgbClr val="000000"/>
                </a:solidFill>
                <a:uFill>
                  <a:solidFill>
                    <a:srgbClr val="FFFFFF"/>
                  </a:solidFill>
                </a:uFill>
                <a:latin typeface="+mn-lt"/>
                <a:ea typeface="+mn-ea"/>
              </a:rPr>
              <a:t>påträffade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felen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hur</a:t>
            </a:r>
            <a:r>
              <a:rPr lang="en-US" sz="1200" strike="noStrike" spc="-1" dirty="0">
                <a:solidFill>
                  <a:srgbClr val="000000"/>
                </a:solidFill>
                <a:uFill>
                  <a:solidFill>
                    <a:srgbClr val="FFFFFF"/>
                  </a:solidFill>
                </a:uFill>
                <a:latin typeface="+mn-lt"/>
                <a:ea typeface="+mn-ea"/>
              </a:rPr>
              <a:t> pass </a:t>
            </a:r>
            <a:r>
              <a:rPr lang="en-US" sz="1200" strike="noStrike" spc="-1" dirty="0" err="1">
                <a:solidFill>
                  <a:srgbClr val="000000"/>
                </a:solidFill>
                <a:uFill>
                  <a:solidFill>
                    <a:srgbClr val="FFFFFF"/>
                  </a:solidFill>
                </a:uFill>
                <a:latin typeface="+mn-lt"/>
                <a:ea typeface="+mn-ea"/>
              </a:rPr>
              <a:t>allvarliga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bedömer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dem.</a:t>
            </a:r>
            <a:endParaRPr dirty="0"/>
          </a:p>
          <a:p>
            <a:pPr>
              <a:lnSpc>
                <a:spcPct val="100000"/>
              </a:lnSpc>
            </a:pPr>
            <a:endParaRPr dirty="0"/>
          </a:p>
        </p:txBody>
      </p:sp>
      <p:sp>
        <p:nvSpPr>
          <p:cNvPr id="181" name="TextShape 2"/>
          <p:cNvSpPr txBox="1"/>
          <p:nvPr/>
        </p:nvSpPr>
        <p:spPr>
          <a:xfrm>
            <a:off x="3884760" y="8685360"/>
            <a:ext cx="2971440" cy="458280"/>
          </a:xfrm>
          <a:prstGeom prst="rect">
            <a:avLst/>
          </a:prstGeom>
          <a:noFill/>
          <a:ln>
            <a:noFill/>
          </a:ln>
        </p:spPr>
        <p:txBody>
          <a:bodyPr anchor="b"/>
          <a:lstStyle/>
          <a:p>
            <a:pPr algn="r">
              <a:lnSpc>
                <a:spcPct val="100000"/>
              </a:lnSpc>
            </a:pPr>
            <a:fld id="{90DAEEF6-3C12-4A80-BD3D-416BB67EE7A9}" type="slidenum">
              <a:rPr lang="en-US" sz="1200" strike="noStrike" spc="-1">
                <a:solidFill>
                  <a:srgbClr val="000000"/>
                </a:solidFill>
                <a:uFill>
                  <a:solidFill>
                    <a:srgbClr val="FFFFFF"/>
                  </a:solidFill>
                </a:uFill>
                <a:latin typeface="+mn-lt"/>
                <a:ea typeface="+mn-ea"/>
              </a:rPr>
              <a:t>26</a:t>
            </a:fld>
            <a:endParaRPr/>
          </a:p>
        </p:txBody>
      </p:sp>
    </p:spTree>
    <p:extLst>
      <p:ext uri="{BB962C8B-B14F-4D97-AF65-F5344CB8AC3E}">
        <p14:creationId xmlns:p14="http://schemas.microsoft.com/office/powerpoint/2010/main" val="34633472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sv-SE" sz="1200" b="0" strike="noStrike" spc="-1">
                <a:solidFill>
                  <a:srgbClr val="000000"/>
                </a:solidFill>
                <a:uFill>
                  <a:solidFill>
                    <a:srgbClr val="FFFFFF"/>
                  </a:solidFill>
                </a:uFill>
                <a:latin typeface="+mn-lt"/>
                <a:ea typeface="+mn-ea"/>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Std 1028.</a:t>
            </a:r>
            <a:endParaRPr lang="sv-SE" sz="2000" b="0" strike="noStrike" spc="-1">
              <a:solidFill>
                <a:srgbClr val="000000"/>
              </a:solidFill>
              <a:uFill>
                <a:solidFill>
                  <a:srgbClr val="FFFFFF"/>
                </a:solidFill>
              </a:uFill>
              <a:latin typeface="Arial"/>
            </a:endParaRPr>
          </a:p>
          <a:p>
            <a:pPr marL="216000" indent="-216000">
              <a:lnSpc>
                <a:spcPct val="100000"/>
              </a:lnSpc>
            </a:pPr>
            <a:endParaRPr lang="sv-SE" sz="2000" b="0" strike="noStrike" spc="-1">
              <a:solidFill>
                <a:srgbClr val="000000"/>
              </a:solidFill>
              <a:uFill>
                <a:solidFill>
                  <a:srgbClr val="FFFFFF"/>
                </a:solidFill>
              </a:uFill>
              <a:latin typeface="Arial"/>
            </a:endParaRPr>
          </a:p>
        </p:txBody>
      </p:sp>
      <p:sp>
        <p:nvSpPr>
          <p:cNvPr id="122"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2DDE81E-9268-41F0-A629-C8EFFDC37864}" type="slidenum">
              <a:rPr lang="sv-SE" sz="1200" b="0" strike="noStrike" spc="-1">
                <a:solidFill>
                  <a:srgbClr val="000000"/>
                </a:solidFill>
                <a:uFill>
                  <a:solidFill>
                    <a:srgbClr val="FFFFFF"/>
                  </a:solidFill>
                </a:uFill>
                <a:latin typeface="+mn-lt"/>
                <a:ea typeface="+mn-ea"/>
              </a:rPr>
              <a:t>27</a:t>
            </a:fld>
            <a:endParaRPr lang="sv-SE"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6734009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presentation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de problem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hittats</a:t>
            </a:r>
            <a:r>
              <a:rPr lang="en-US" sz="1200" strike="noStrike" spc="-1" dirty="0">
                <a:solidFill>
                  <a:srgbClr val="000000"/>
                </a:solidFill>
                <a:uFill>
                  <a:solidFill>
                    <a:srgbClr val="FFFFFF"/>
                  </a:solidFill>
                </a:uFill>
                <a:latin typeface="+mn-lt"/>
                <a:ea typeface="+mn-ea"/>
              </a:rPr>
              <a:t> med </a:t>
            </a:r>
            <a:r>
              <a:rPr lang="en-US" sz="1200" strike="noStrike" spc="-1" dirty="0" err="1">
                <a:solidFill>
                  <a:srgbClr val="000000"/>
                </a:solidFill>
                <a:uFill>
                  <a:solidFill>
                    <a:srgbClr val="FFFFFF"/>
                  </a:solidFill>
                </a:uFill>
                <a:latin typeface="+mn-lt"/>
                <a:ea typeface="+mn-ea"/>
              </a:rPr>
              <a:t>hjälp</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verktyg</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statisk</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analys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diskussion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enligt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anvisningarna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räcker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alltså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inte</a:t>
            </a:r>
            <a:r>
              <a:rPr lang="en-US" sz="1200" strike="noStrike" spc="-1" dirty="0">
                <a:solidFill>
                  <a:srgbClr val="000000"/>
                </a:solidFill>
                <a:uFill>
                  <a:solidFill>
                    <a:srgbClr val="FFFFFF"/>
                  </a:solidFill>
                </a:uFill>
                <a:latin typeface="+mn-lt"/>
                <a:ea typeface="+mn-ea"/>
              </a:rPr>
              <a:t> med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bara </a:t>
            </a:r>
            <a:r>
              <a:rPr lang="en-US" sz="1200" strike="noStrike" spc="-1" dirty="0" err="1">
                <a:solidFill>
                  <a:srgbClr val="000000"/>
                </a:solidFill>
                <a:uFill>
                  <a:solidFill>
                    <a:srgbClr val="FFFFFF"/>
                  </a:solidFill>
                </a:uFill>
                <a:latin typeface="+mn-lt"/>
                <a:ea typeface="+mn-ea"/>
              </a:rPr>
              <a:t>lista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problemen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måste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förhålla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er</a:t>
            </a:r>
            <a:r>
              <a:rPr lang="en-US" sz="1200" strike="noStrike" spc="-1" dirty="0">
                <a:solidFill>
                  <a:srgbClr val="000000"/>
                </a:solidFill>
                <a:uFill>
                  <a:solidFill>
                    <a:srgbClr val="FFFFFF"/>
                  </a:solidFill>
                </a:uFill>
                <a:latin typeface="+mn-lt"/>
                <a:ea typeface="+mn-ea"/>
              </a:rPr>
              <a:t> till </a:t>
            </a:r>
            <a:r>
              <a:rPr lang="en-US" sz="1200" strike="noStrike" spc="-1" dirty="0" err="1">
                <a:solidFill>
                  <a:srgbClr val="000000"/>
                </a:solidFill>
                <a:uFill>
                  <a:solidFill>
                    <a:srgbClr val="FFFFFF"/>
                  </a:solidFill>
                </a:uFill>
                <a:latin typeface="+mn-lt"/>
                <a:ea typeface="+mn-ea"/>
              </a:rPr>
              <a:t>dem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också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Tänk</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också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göra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detta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både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den </a:t>
            </a:r>
            <a:r>
              <a:rPr lang="en-US" sz="1200" strike="noStrike" spc="-1" dirty="0" err="1">
                <a:solidFill>
                  <a:srgbClr val="000000"/>
                </a:solidFill>
                <a:uFill>
                  <a:solidFill>
                    <a:srgbClr val="FFFFFF"/>
                  </a:solidFill>
                </a:uFill>
                <a:latin typeface="+mn-lt"/>
                <a:ea typeface="+mn-ea"/>
              </a:rPr>
              <a:t>såg</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granskningen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efter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rättat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kommit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fram</a:t>
            </a:r>
            <a:r>
              <a:rPr lang="en-US" sz="1200" strike="noStrike" spc="-1" dirty="0">
                <a:solidFill>
                  <a:srgbClr val="000000"/>
                </a:solidFill>
                <a:uFill>
                  <a:solidFill>
                    <a:srgbClr val="FFFFFF"/>
                  </a:solidFill>
                </a:uFill>
                <a:latin typeface="+mn-lt"/>
                <a:ea typeface="+mn-ea"/>
              </a:rPr>
              <a:t> under </a:t>
            </a:r>
            <a:r>
              <a:rPr lang="en-US" sz="1200" strike="noStrike" spc="-1" dirty="0" err="1">
                <a:solidFill>
                  <a:srgbClr val="000000"/>
                </a:solidFill>
                <a:uFill>
                  <a:solidFill>
                    <a:srgbClr val="FFFFFF"/>
                  </a:solidFill>
                </a:uFill>
                <a:latin typeface="+mn-lt"/>
                <a:ea typeface="+mn-ea"/>
              </a:rPr>
              <a:t>granskningen</a:t>
            </a:r>
            <a:r>
              <a:rPr lang="en-US" sz="1200" strike="noStrike" spc="-1" dirty="0">
                <a:solidFill>
                  <a:srgbClr val="000000"/>
                </a:solidFill>
                <a:uFill>
                  <a:solidFill>
                    <a:srgbClr val="FFFFFF"/>
                  </a:solidFill>
                </a:uFill>
                <a:latin typeface="+mn-lt"/>
                <a:ea typeface="+mn-ea"/>
              </a:rPr>
              <a:t>.</a:t>
            </a:r>
            <a:endParaRPr dirty="0"/>
          </a:p>
          <a:p>
            <a:pPr>
              <a:lnSpc>
                <a:spcPct val="100000"/>
              </a:lnSpc>
            </a:pPr>
            <a:endParaRPr dirty="0"/>
          </a:p>
        </p:txBody>
      </p:sp>
      <p:sp>
        <p:nvSpPr>
          <p:cNvPr id="185" name="TextShape 2"/>
          <p:cNvSpPr txBox="1"/>
          <p:nvPr/>
        </p:nvSpPr>
        <p:spPr>
          <a:xfrm>
            <a:off x="3884760" y="8685360"/>
            <a:ext cx="2971440" cy="458280"/>
          </a:xfrm>
          <a:prstGeom prst="rect">
            <a:avLst/>
          </a:prstGeom>
          <a:noFill/>
          <a:ln>
            <a:noFill/>
          </a:ln>
        </p:spPr>
        <p:txBody>
          <a:bodyPr anchor="b"/>
          <a:lstStyle/>
          <a:p>
            <a:pPr algn="r">
              <a:lnSpc>
                <a:spcPct val="100000"/>
              </a:lnSpc>
            </a:pPr>
            <a:fld id="{479A12D6-68C6-49ED-9DA8-9986327CA7F0}" type="slidenum">
              <a:rPr lang="en-US" sz="1200" strike="noStrike" spc="-1">
                <a:solidFill>
                  <a:srgbClr val="000000"/>
                </a:solidFill>
                <a:uFill>
                  <a:solidFill>
                    <a:srgbClr val="FFFFFF"/>
                  </a:solidFill>
                </a:uFill>
                <a:latin typeface="+mn-lt"/>
                <a:ea typeface="+mn-ea"/>
              </a:rPr>
              <a:t>28</a:t>
            </a:fld>
            <a:endParaRPr/>
          </a:p>
        </p:txBody>
      </p:sp>
    </p:spTree>
    <p:extLst>
      <p:ext uri="{BB962C8B-B14F-4D97-AF65-F5344CB8AC3E}">
        <p14:creationId xmlns:p14="http://schemas.microsoft.com/office/powerpoint/2010/main" val="16935452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endParaRPr/>
          </a:p>
          <a:p>
            <a:pPr>
              <a:lnSpc>
                <a:spcPct val="100000"/>
              </a:lnSpc>
            </a:pPr>
            <a:endParaRPr/>
          </a:p>
        </p:txBody>
      </p:sp>
      <p:sp>
        <p:nvSpPr>
          <p:cNvPr id="187" name="TextShape 2"/>
          <p:cNvSpPr txBox="1"/>
          <p:nvPr/>
        </p:nvSpPr>
        <p:spPr>
          <a:xfrm>
            <a:off x="3884760" y="8685360"/>
            <a:ext cx="2971440" cy="458280"/>
          </a:xfrm>
          <a:prstGeom prst="rect">
            <a:avLst/>
          </a:prstGeom>
          <a:noFill/>
          <a:ln>
            <a:noFill/>
          </a:ln>
        </p:spPr>
        <p:txBody>
          <a:bodyPr anchor="b"/>
          <a:lstStyle/>
          <a:p>
            <a:pPr algn="r">
              <a:lnSpc>
                <a:spcPct val="100000"/>
              </a:lnSpc>
            </a:pPr>
            <a:fld id="{727FFBB1-D2B6-4B03-8CCF-420A9BE55C78}" type="slidenum">
              <a:rPr lang="en-US" sz="1200" strike="noStrike" spc="-1">
                <a:solidFill>
                  <a:srgbClr val="000000"/>
                </a:solidFill>
                <a:uFill>
                  <a:solidFill>
                    <a:srgbClr val="FFFFFF"/>
                  </a:solidFill>
                </a:uFill>
                <a:latin typeface="+mn-lt"/>
                <a:ea typeface="+mn-ea"/>
              </a:rPr>
              <a:t>30</a:t>
            </a:fld>
            <a:endParaRPr/>
          </a:p>
        </p:txBody>
      </p:sp>
    </p:spTree>
    <p:extLst>
      <p:ext uri="{BB962C8B-B14F-4D97-AF65-F5344CB8AC3E}">
        <p14:creationId xmlns:p14="http://schemas.microsoft.com/office/powerpoint/2010/main" val="2708526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2000" strike="noStrike" spc="-1" dirty="0" err="1">
                <a:uFill>
                  <a:solidFill>
                    <a:srgbClr val="FFFFFF"/>
                  </a:solidFill>
                </a:uFill>
                <a:latin typeface="Arial"/>
              </a:rPr>
              <a:t>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flera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bilder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som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visar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designen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av</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slutliga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systemet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Lämpligt</a:t>
            </a:r>
            <a:r>
              <a:rPr lang="en-US" sz="2000" strike="noStrike" spc="-1" dirty="0">
                <a:uFill>
                  <a:solidFill>
                    <a:srgbClr val="FFFFFF"/>
                  </a:solidFill>
                </a:uFill>
                <a:latin typeface="Arial"/>
              </a:rPr>
              <a:t> format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flera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klassdiagram</a:t>
            </a:r>
            <a:r>
              <a:rPr lang="en-US" sz="2000" strike="noStrike" spc="-1" dirty="0">
                <a:uFill>
                  <a:solidFill>
                    <a:srgbClr val="FFFFFF"/>
                  </a:solidFill>
                </a:uFill>
                <a:latin typeface="Arial"/>
              </a:rPr>
              <a:t>, plus </a:t>
            </a:r>
            <a:r>
              <a:rPr lang="en-US" sz="2000" strike="noStrike" spc="-1" dirty="0" err="1">
                <a:uFill>
                  <a:solidFill>
                    <a:srgbClr val="FFFFFF"/>
                  </a:solidFill>
                </a:uFill>
                <a:latin typeface="Arial"/>
              </a:rPr>
              <a:t>eventuella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andra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modeller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som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behövs</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för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förstå</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hur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systemet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uppbyggt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Diagrammen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ska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vara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läsbara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dock </a:t>
            </a:r>
            <a:r>
              <a:rPr lang="en-US" sz="2000" strike="noStrike" spc="-1" dirty="0" err="1">
                <a:uFill>
                  <a:solidFill>
                    <a:srgbClr val="FFFFFF"/>
                  </a:solidFill>
                </a:uFill>
                <a:latin typeface="Arial"/>
              </a:rPr>
              <a:t>fullständigt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okej</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de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detaljerade</a:t>
            </a:r>
            <a:r>
              <a:rPr lang="en-US" sz="2000" strike="noStrike" spc="-1" dirty="0">
                <a:uFill>
                  <a:solidFill>
                    <a:srgbClr val="FFFFFF"/>
                  </a:solidFill>
                </a:uFill>
                <a:latin typeface="Arial"/>
              </a:rPr>
              <a:t>, bara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går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zooma</a:t>
            </a:r>
            <a:r>
              <a:rPr lang="en-US" sz="2000" strike="noStrike" spc="-1" dirty="0">
                <a:uFill>
                  <a:solidFill>
                    <a:srgbClr val="FFFFFF"/>
                  </a:solidFill>
                </a:uFill>
                <a:latin typeface="Arial"/>
              </a:rPr>
              <a:t> in </a:t>
            </a:r>
            <a:r>
              <a:rPr lang="en-US" sz="2000" strike="noStrike" spc="-1" dirty="0" err="1">
                <a:uFill>
                  <a:solidFill>
                    <a:srgbClr val="FFFFFF"/>
                  </a:solidFill>
                </a:uFill>
                <a:latin typeface="Arial"/>
              </a:rPr>
              <a:t>ordentligt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på</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Ett</a:t>
            </a:r>
            <a:r>
              <a:rPr lang="en-US" sz="2000" strike="noStrike" spc="-1" dirty="0">
                <a:uFill>
                  <a:solidFill>
                    <a:srgbClr val="FFFFFF"/>
                  </a:solidFill>
                </a:uFill>
                <a:latin typeface="Arial"/>
              </a:rPr>
              <a:t> tips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börja</a:t>
            </a:r>
            <a:r>
              <a:rPr lang="en-US" sz="2000" strike="noStrike" spc="-1" dirty="0">
                <a:uFill>
                  <a:solidFill>
                    <a:srgbClr val="FFFFFF"/>
                  </a:solidFill>
                </a:uFill>
                <a:latin typeface="Arial"/>
              </a:rPr>
              <a:t> med </a:t>
            </a:r>
            <a:r>
              <a:rPr lang="en-US" sz="2000" strike="noStrike" spc="-1" dirty="0" err="1">
                <a:uFill>
                  <a:solidFill>
                    <a:srgbClr val="FFFFFF"/>
                  </a:solidFill>
                </a:uFill>
                <a:latin typeface="Arial"/>
              </a:rPr>
              <a:t>ett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översiktligt</a:t>
            </a:r>
            <a:r>
              <a:rPr lang="en-US" sz="2000" strike="noStrike" spc="-1" dirty="0">
                <a:uFill>
                  <a:solidFill>
                    <a:srgbClr val="FFFFFF"/>
                  </a:solidFill>
                </a:uFill>
                <a:latin typeface="Arial"/>
              </a:rPr>
              <a:t> diagram </a:t>
            </a:r>
            <a:r>
              <a:rPr lang="en-US" sz="2000" strike="noStrike" spc="-1" dirty="0" err="1">
                <a:uFill>
                  <a:solidFill>
                    <a:srgbClr val="FFFFFF"/>
                  </a:solidFill>
                </a:uFill>
                <a:latin typeface="Arial"/>
              </a:rPr>
              <a:t>som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inte</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innehåller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mer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paket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och</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klassnamn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och</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sedan </a:t>
            </a:r>
            <a:r>
              <a:rPr lang="en-US" sz="2000" strike="noStrike" spc="-1" dirty="0" err="1">
                <a:uFill>
                  <a:solidFill>
                    <a:srgbClr val="FFFFFF"/>
                  </a:solidFill>
                </a:uFill>
                <a:latin typeface="Arial"/>
              </a:rPr>
              <a:t>lägga</a:t>
            </a:r>
            <a:r>
              <a:rPr lang="en-US" sz="2000" strike="noStrike" spc="-1" dirty="0">
                <a:uFill>
                  <a:solidFill>
                    <a:srgbClr val="FFFFFF"/>
                  </a:solidFill>
                </a:uFill>
                <a:latin typeface="Arial"/>
              </a:rPr>
              <a:t> till </a:t>
            </a:r>
            <a:r>
              <a:rPr lang="en-US" sz="2000" strike="noStrike" spc="-1" dirty="0" err="1">
                <a:uFill>
                  <a:solidFill>
                    <a:srgbClr val="FFFFFF"/>
                  </a:solidFill>
                </a:uFill>
                <a:latin typeface="Arial"/>
              </a:rPr>
              <a:t>mer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detaljerade</a:t>
            </a:r>
            <a:r>
              <a:rPr lang="en-US" sz="2000" strike="noStrike" spc="-1" dirty="0">
                <a:uFill>
                  <a:solidFill>
                    <a:srgbClr val="FFFFFF"/>
                  </a:solidFill>
                </a:uFill>
                <a:latin typeface="Arial"/>
              </a:rPr>
              <a:t> diagram </a:t>
            </a:r>
            <a:r>
              <a:rPr lang="en-US" sz="2000" strike="noStrike" spc="-1" dirty="0" err="1">
                <a:uFill>
                  <a:solidFill>
                    <a:srgbClr val="FFFFFF"/>
                  </a:solidFill>
                </a:uFill>
                <a:latin typeface="Arial"/>
              </a:rPr>
              <a:t>efter</a:t>
            </a:r>
            <a:r>
              <a:rPr lang="en-US" sz="2000" strike="noStrike" spc="-1" dirty="0">
                <a:uFill>
                  <a:solidFill>
                    <a:srgbClr val="FFFFFF"/>
                  </a:solidFill>
                </a:uFill>
                <a:latin typeface="Arial"/>
              </a:rPr>
              <a:t> det.</a:t>
            </a:r>
            <a:endParaRPr dirty="0"/>
          </a:p>
          <a:p>
            <a:pPr>
              <a:lnSpc>
                <a:spcPct val="100000"/>
              </a:lnSpc>
            </a:pPr>
            <a:endParaRPr dirty="0"/>
          </a:p>
        </p:txBody>
      </p:sp>
      <p:sp>
        <p:nvSpPr>
          <p:cNvPr id="149" name="TextShape 2"/>
          <p:cNvSpPr txBox="1"/>
          <p:nvPr/>
        </p:nvSpPr>
        <p:spPr>
          <a:xfrm>
            <a:off x="3884760" y="8685360"/>
            <a:ext cx="2971440" cy="458280"/>
          </a:xfrm>
          <a:prstGeom prst="rect">
            <a:avLst/>
          </a:prstGeom>
          <a:noFill/>
          <a:ln>
            <a:noFill/>
          </a:ln>
        </p:spPr>
        <p:txBody>
          <a:bodyPr anchor="b"/>
          <a:lstStyle/>
          <a:p>
            <a:pPr algn="r">
              <a:lnSpc>
                <a:spcPct val="100000"/>
              </a:lnSpc>
            </a:pPr>
            <a:fld id="{E49FBD35-3D98-4927-ABED-37D405F78A53}" type="slidenum">
              <a:rPr lang="en-US" sz="1200" strike="noStrike" spc="-1">
                <a:solidFill>
                  <a:srgbClr val="000000"/>
                </a:solidFill>
                <a:uFill>
                  <a:solidFill>
                    <a:srgbClr val="FFFFFF"/>
                  </a:solidFill>
                </a:uFill>
                <a:latin typeface="+mn-lt"/>
                <a:ea typeface="+mn-ea"/>
              </a:rPr>
              <a:t>3</a:t>
            </a:fld>
            <a:endParaRPr/>
          </a:p>
        </p:txBody>
      </p:sp>
    </p:spTree>
    <p:extLst>
      <p:ext uri="{BB962C8B-B14F-4D97-AF65-F5344CB8AC3E}">
        <p14:creationId xmlns:p14="http://schemas.microsoft.com/office/powerpoint/2010/main" val="2892272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översikt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över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vilken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täckningsgrad</a:t>
            </a:r>
            <a:r>
              <a:rPr lang="en-US" sz="1200" strike="noStrike" spc="-1" dirty="0">
                <a:solidFill>
                  <a:srgbClr val="000000"/>
                </a:solidFill>
                <a:uFill>
                  <a:solidFill>
                    <a:srgbClr val="FFFFFF"/>
                  </a:solidFill>
                </a:uFill>
                <a:latin typeface="+mn-lt"/>
                <a:ea typeface="+mn-ea"/>
              </a:rPr>
              <a:t> era </a:t>
            </a:r>
            <a:r>
              <a:rPr lang="en-US" sz="1200" strike="noStrike" spc="-1" dirty="0" err="1">
                <a:solidFill>
                  <a:srgbClr val="000000"/>
                </a:solidFill>
                <a:uFill>
                  <a:solidFill>
                    <a:srgbClr val="FFFFFF"/>
                  </a:solidFill>
                </a:uFill>
                <a:latin typeface="+mn-lt"/>
                <a:ea typeface="+mn-ea"/>
              </a:rPr>
              <a:t>testfall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uppnått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Denna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kan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antagligen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rakt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från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verktyget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mäta</a:t>
            </a:r>
            <a:r>
              <a:rPr lang="en-US" sz="1200" strike="noStrike" spc="-1" dirty="0">
                <a:solidFill>
                  <a:srgbClr val="000000"/>
                </a:solidFill>
                <a:uFill>
                  <a:solidFill>
                    <a:srgbClr val="FFFFFF"/>
                  </a:solidFill>
                </a:uFill>
                <a:latin typeface="+mn-lt"/>
                <a:ea typeface="+mn-ea"/>
              </a:rPr>
              <a:t> den.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inte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uppnått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fullständig</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täckning</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detta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förklaras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motiveras</a:t>
            </a:r>
            <a:r>
              <a:rPr lang="en-US" sz="1200" strike="noStrike" spc="-1" dirty="0">
                <a:solidFill>
                  <a:srgbClr val="000000"/>
                </a:solidFill>
                <a:uFill>
                  <a:solidFill>
                    <a:srgbClr val="FFFFFF"/>
                  </a:solidFill>
                </a:uFill>
                <a:latin typeface="+mn-lt"/>
                <a:ea typeface="+mn-ea"/>
              </a:rPr>
              <a:t>.</a:t>
            </a:r>
            <a:endParaRPr dirty="0"/>
          </a:p>
          <a:p>
            <a:pPr>
              <a:lnSpc>
                <a:spcPct val="100000"/>
              </a:lnSpc>
            </a:pPr>
            <a:endParaRPr dirty="0"/>
          </a:p>
        </p:txBody>
      </p:sp>
      <p:sp>
        <p:nvSpPr>
          <p:cNvPr id="189" name="TextShape 2"/>
          <p:cNvSpPr txBox="1"/>
          <p:nvPr/>
        </p:nvSpPr>
        <p:spPr>
          <a:xfrm>
            <a:off x="3884760" y="8685360"/>
            <a:ext cx="2971440" cy="458280"/>
          </a:xfrm>
          <a:prstGeom prst="rect">
            <a:avLst/>
          </a:prstGeom>
          <a:noFill/>
          <a:ln>
            <a:noFill/>
          </a:ln>
        </p:spPr>
        <p:txBody>
          <a:bodyPr anchor="b"/>
          <a:lstStyle/>
          <a:p>
            <a:pPr algn="r">
              <a:lnSpc>
                <a:spcPct val="100000"/>
              </a:lnSpc>
            </a:pPr>
            <a:fld id="{3C121C2A-72B0-4915-8859-88C0862D6538}" type="slidenum">
              <a:rPr lang="en-US" sz="1200" strike="noStrike" spc="-1">
                <a:solidFill>
                  <a:srgbClr val="000000"/>
                </a:solidFill>
                <a:uFill>
                  <a:solidFill>
                    <a:srgbClr val="FFFFFF"/>
                  </a:solidFill>
                </a:uFill>
                <a:latin typeface="+mn-lt"/>
                <a:ea typeface="+mn-ea"/>
              </a:rPr>
              <a:t>31</a:t>
            </a:fld>
            <a:endParaRPr/>
          </a:p>
        </p:txBody>
      </p:sp>
    </p:spTree>
    <p:extLst>
      <p:ext uri="{BB962C8B-B14F-4D97-AF65-F5344CB8AC3E}">
        <p14:creationId xmlns:p14="http://schemas.microsoft.com/office/powerpoint/2010/main" val="15537593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sv-SE" sz="1200" b="0" strike="noStrike" spc="-1">
                <a:solidFill>
                  <a:srgbClr val="000000"/>
                </a:solidFill>
                <a:uFill>
                  <a:solidFill>
                    <a:srgbClr val="FFFFFF"/>
                  </a:solidFill>
                </a:uFill>
                <a:latin typeface="+mn-lt"/>
                <a:ea typeface="+mn-ea"/>
              </a:rPr>
              <a:t>En kort presentation av hur ni gått tillväga för att testa koden med en profiler och vilka resultat ni fick fram. Även här är det viktigt att förhållas sig till måtten, inte bara presentera dem.</a:t>
            </a:r>
            <a:endParaRPr lang="sv-SE" sz="2000" b="0" strike="noStrike" spc="-1">
              <a:solidFill>
                <a:srgbClr val="000000"/>
              </a:solidFill>
              <a:uFill>
                <a:solidFill>
                  <a:srgbClr val="FFFFFF"/>
                </a:solidFill>
              </a:uFill>
              <a:latin typeface="Arial"/>
            </a:endParaRPr>
          </a:p>
          <a:p>
            <a:pPr marL="216000" indent="-216000">
              <a:lnSpc>
                <a:spcPct val="100000"/>
              </a:lnSpc>
            </a:pPr>
            <a:endParaRPr lang="sv-SE" sz="2000" b="0" strike="noStrike" spc="-1">
              <a:solidFill>
                <a:srgbClr val="000000"/>
              </a:solidFill>
              <a:uFill>
                <a:solidFill>
                  <a:srgbClr val="FFFFFF"/>
                </a:solidFill>
              </a:uFill>
              <a:latin typeface="Arial"/>
            </a:endParaRPr>
          </a:p>
          <a:p>
            <a:pPr marL="216000" indent="-216000">
              <a:lnSpc>
                <a:spcPct val="100000"/>
              </a:lnSpc>
            </a:pPr>
            <a:endParaRPr lang="sv-SE" sz="2000" b="0" strike="noStrike" spc="-1">
              <a:solidFill>
                <a:srgbClr val="000000"/>
              </a:solidFill>
              <a:uFill>
                <a:solidFill>
                  <a:srgbClr val="FFFFFF"/>
                </a:solidFill>
              </a:uFill>
              <a:latin typeface="Arial"/>
            </a:endParaRPr>
          </a:p>
        </p:txBody>
      </p:sp>
      <p:sp>
        <p:nvSpPr>
          <p:cNvPr id="125"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788D618-8660-4DBD-8922-B156055AAFA7}" type="slidenum">
              <a:rPr lang="sv-SE" sz="1200" b="0" strike="noStrike" spc="-1">
                <a:solidFill>
                  <a:srgbClr val="000000"/>
                </a:solidFill>
                <a:uFill>
                  <a:solidFill>
                    <a:srgbClr val="FFFFFF"/>
                  </a:solidFill>
                </a:uFill>
                <a:latin typeface="+mn-lt"/>
                <a:ea typeface="+mn-ea"/>
              </a:rPr>
              <a:t>32</a:t>
            </a:fld>
            <a:endParaRPr lang="sv-SE"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3729608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Byggscriptets första (seriösa) version, och den slutliga.</a:t>
            </a:r>
            <a:endParaRPr/>
          </a:p>
          <a:p>
            <a:pPr>
              <a:lnSpc>
                <a:spcPct val="100000"/>
              </a:lnSpc>
            </a:pPr>
            <a:endParaRPr/>
          </a:p>
        </p:txBody>
      </p:sp>
      <p:sp>
        <p:nvSpPr>
          <p:cNvPr id="193" name="TextShape 2"/>
          <p:cNvSpPr txBox="1"/>
          <p:nvPr/>
        </p:nvSpPr>
        <p:spPr>
          <a:xfrm>
            <a:off x="3884760" y="8685360"/>
            <a:ext cx="2971440" cy="458280"/>
          </a:xfrm>
          <a:prstGeom prst="rect">
            <a:avLst/>
          </a:prstGeom>
          <a:noFill/>
          <a:ln>
            <a:noFill/>
          </a:ln>
        </p:spPr>
        <p:txBody>
          <a:bodyPr anchor="b"/>
          <a:lstStyle/>
          <a:p>
            <a:pPr algn="r">
              <a:lnSpc>
                <a:spcPct val="100000"/>
              </a:lnSpc>
            </a:pPr>
            <a:fld id="{9FA7F5BA-B5E3-430A-B6DA-4F5FC03F6BDF}" type="slidenum">
              <a:rPr lang="en-US" sz="1200" strike="noStrike" spc="-1">
                <a:solidFill>
                  <a:srgbClr val="000000"/>
                </a:solidFill>
                <a:uFill>
                  <a:solidFill>
                    <a:srgbClr val="FFFFFF"/>
                  </a:solidFill>
                </a:uFill>
                <a:latin typeface="+mn-lt"/>
                <a:ea typeface="+mn-ea"/>
              </a:rPr>
              <a:t>33</a:t>
            </a:fld>
            <a:endParaRPr/>
          </a:p>
        </p:txBody>
      </p:sp>
    </p:spTree>
    <p:extLst>
      <p:ext uri="{BB962C8B-B14F-4D97-AF65-F5344CB8AC3E}">
        <p14:creationId xmlns:p14="http://schemas.microsoft.com/office/powerpoint/2010/main" val="27816964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Här kan ni ta upp övrigt av relevans för bedömningen av ert arbete. Om avsnittet inte behövs kan det plockas bort.</a:t>
            </a:r>
            <a:endParaRPr/>
          </a:p>
          <a:p>
            <a:pPr>
              <a:lnSpc>
                <a:spcPct val="100000"/>
              </a:lnSpc>
            </a:pPr>
            <a:endParaRPr/>
          </a:p>
        </p:txBody>
      </p:sp>
      <p:sp>
        <p:nvSpPr>
          <p:cNvPr id="195" name="TextShape 2"/>
          <p:cNvSpPr txBox="1"/>
          <p:nvPr/>
        </p:nvSpPr>
        <p:spPr>
          <a:xfrm>
            <a:off x="3884760" y="8685360"/>
            <a:ext cx="2971440" cy="458280"/>
          </a:xfrm>
          <a:prstGeom prst="rect">
            <a:avLst/>
          </a:prstGeom>
          <a:noFill/>
          <a:ln>
            <a:noFill/>
          </a:ln>
        </p:spPr>
        <p:txBody>
          <a:bodyPr anchor="b"/>
          <a:lstStyle/>
          <a:p>
            <a:pPr algn="r">
              <a:lnSpc>
                <a:spcPct val="100000"/>
              </a:lnSpc>
            </a:pPr>
            <a:fld id="{4CDB5607-1168-4668-9555-1ACE02519E3D}" type="slidenum">
              <a:rPr lang="en-US" sz="1200" strike="noStrike" spc="-1">
                <a:solidFill>
                  <a:srgbClr val="000000"/>
                </a:solidFill>
                <a:uFill>
                  <a:solidFill>
                    <a:srgbClr val="FFFFFF"/>
                  </a:solidFill>
                </a:uFill>
                <a:latin typeface="+mn-lt"/>
                <a:ea typeface="+mn-ea"/>
              </a:rPr>
              <a:t>34</a:t>
            </a:fld>
            <a:endParaRPr/>
          </a:p>
        </p:txBody>
      </p:sp>
    </p:spTree>
    <p:extLst>
      <p:ext uri="{BB962C8B-B14F-4D97-AF65-F5344CB8AC3E}">
        <p14:creationId xmlns:p14="http://schemas.microsoft.com/office/powerpoint/2010/main" val="372010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2000" strike="noStrike" spc="-1" dirty="0" err="1">
                <a:uFill>
                  <a:solidFill>
                    <a:srgbClr val="FFFFFF"/>
                  </a:solidFill>
                </a:uFill>
                <a:latin typeface="Arial"/>
              </a:rPr>
              <a:t>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flera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bilder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som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visar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designen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av</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slutliga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systemet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Lämpligt</a:t>
            </a:r>
            <a:r>
              <a:rPr lang="en-US" sz="2000" strike="noStrike" spc="-1" dirty="0">
                <a:uFill>
                  <a:solidFill>
                    <a:srgbClr val="FFFFFF"/>
                  </a:solidFill>
                </a:uFill>
                <a:latin typeface="Arial"/>
              </a:rPr>
              <a:t> format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flera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klassdiagram</a:t>
            </a:r>
            <a:r>
              <a:rPr lang="en-US" sz="2000" strike="noStrike" spc="-1" dirty="0">
                <a:uFill>
                  <a:solidFill>
                    <a:srgbClr val="FFFFFF"/>
                  </a:solidFill>
                </a:uFill>
                <a:latin typeface="Arial"/>
              </a:rPr>
              <a:t>, plus </a:t>
            </a:r>
            <a:r>
              <a:rPr lang="en-US" sz="2000" strike="noStrike" spc="-1" dirty="0" err="1">
                <a:uFill>
                  <a:solidFill>
                    <a:srgbClr val="FFFFFF"/>
                  </a:solidFill>
                </a:uFill>
                <a:latin typeface="Arial"/>
              </a:rPr>
              <a:t>eventuella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andra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modeller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som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behövs</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för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förstå</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hur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systemet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uppbyggt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Diagrammen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ska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vara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läsbara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dock </a:t>
            </a:r>
            <a:r>
              <a:rPr lang="en-US" sz="2000" strike="noStrike" spc="-1" dirty="0" err="1">
                <a:uFill>
                  <a:solidFill>
                    <a:srgbClr val="FFFFFF"/>
                  </a:solidFill>
                </a:uFill>
                <a:latin typeface="Arial"/>
              </a:rPr>
              <a:t>fullständigt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okej</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de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detaljerade</a:t>
            </a:r>
            <a:r>
              <a:rPr lang="en-US" sz="2000" strike="noStrike" spc="-1" dirty="0">
                <a:uFill>
                  <a:solidFill>
                    <a:srgbClr val="FFFFFF"/>
                  </a:solidFill>
                </a:uFill>
                <a:latin typeface="Arial"/>
              </a:rPr>
              <a:t>, bara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går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zooma</a:t>
            </a:r>
            <a:r>
              <a:rPr lang="en-US" sz="2000" strike="noStrike" spc="-1" dirty="0">
                <a:uFill>
                  <a:solidFill>
                    <a:srgbClr val="FFFFFF"/>
                  </a:solidFill>
                </a:uFill>
                <a:latin typeface="Arial"/>
              </a:rPr>
              <a:t> in </a:t>
            </a:r>
            <a:r>
              <a:rPr lang="en-US" sz="2000" strike="noStrike" spc="-1" dirty="0" err="1">
                <a:uFill>
                  <a:solidFill>
                    <a:srgbClr val="FFFFFF"/>
                  </a:solidFill>
                </a:uFill>
                <a:latin typeface="Arial"/>
              </a:rPr>
              <a:t>ordentligt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på</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Ett</a:t>
            </a:r>
            <a:r>
              <a:rPr lang="en-US" sz="2000" strike="noStrike" spc="-1" dirty="0">
                <a:uFill>
                  <a:solidFill>
                    <a:srgbClr val="FFFFFF"/>
                  </a:solidFill>
                </a:uFill>
                <a:latin typeface="Arial"/>
              </a:rPr>
              <a:t> tips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börja</a:t>
            </a:r>
            <a:r>
              <a:rPr lang="en-US" sz="2000" strike="noStrike" spc="-1" dirty="0">
                <a:uFill>
                  <a:solidFill>
                    <a:srgbClr val="FFFFFF"/>
                  </a:solidFill>
                </a:uFill>
                <a:latin typeface="Arial"/>
              </a:rPr>
              <a:t> med </a:t>
            </a:r>
            <a:r>
              <a:rPr lang="en-US" sz="2000" strike="noStrike" spc="-1" dirty="0" err="1">
                <a:uFill>
                  <a:solidFill>
                    <a:srgbClr val="FFFFFF"/>
                  </a:solidFill>
                </a:uFill>
                <a:latin typeface="Arial"/>
              </a:rPr>
              <a:t>ett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översiktligt</a:t>
            </a:r>
            <a:r>
              <a:rPr lang="en-US" sz="2000" strike="noStrike" spc="-1" dirty="0">
                <a:uFill>
                  <a:solidFill>
                    <a:srgbClr val="FFFFFF"/>
                  </a:solidFill>
                </a:uFill>
                <a:latin typeface="Arial"/>
              </a:rPr>
              <a:t> diagram </a:t>
            </a:r>
            <a:r>
              <a:rPr lang="en-US" sz="2000" strike="noStrike" spc="-1" dirty="0" err="1">
                <a:uFill>
                  <a:solidFill>
                    <a:srgbClr val="FFFFFF"/>
                  </a:solidFill>
                </a:uFill>
                <a:latin typeface="Arial"/>
              </a:rPr>
              <a:t>som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inte</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innehåller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mer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paket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och</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klassnamn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och</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sedan </a:t>
            </a:r>
            <a:r>
              <a:rPr lang="en-US" sz="2000" strike="noStrike" spc="-1" dirty="0" err="1">
                <a:uFill>
                  <a:solidFill>
                    <a:srgbClr val="FFFFFF"/>
                  </a:solidFill>
                </a:uFill>
                <a:latin typeface="Arial"/>
              </a:rPr>
              <a:t>lägga</a:t>
            </a:r>
            <a:r>
              <a:rPr lang="en-US" sz="2000" strike="noStrike" spc="-1" dirty="0">
                <a:uFill>
                  <a:solidFill>
                    <a:srgbClr val="FFFFFF"/>
                  </a:solidFill>
                </a:uFill>
                <a:latin typeface="Arial"/>
              </a:rPr>
              <a:t> till </a:t>
            </a:r>
            <a:r>
              <a:rPr lang="en-US" sz="2000" strike="noStrike" spc="-1" dirty="0" err="1">
                <a:uFill>
                  <a:solidFill>
                    <a:srgbClr val="FFFFFF"/>
                  </a:solidFill>
                </a:uFill>
                <a:latin typeface="Arial"/>
              </a:rPr>
              <a:t>mer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detaljerade</a:t>
            </a:r>
            <a:r>
              <a:rPr lang="en-US" sz="2000" strike="noStrike" spc="-1" dirty="0">
                <a:uFill>
                  <a:solidFill>
                    <a:srgbClr val="FFFFFF"/>
                  </a:solidFill>
                </a:uFill>
                <a:latin typeface="Arial"/>
              </a:rPr>
              <a:t> diagram </a:t>
            </a:r>
            <a:r>
              <a:rPr lang="en-US" sz="2000" strike="noStrike" spc="-1" dirty="0" err="1">
                <a:uFill>
                  <a:solidFill>
                    <a:srgbClr val="FFFFFF"/>
                  </a:solidFill>
                </a:uFill>
                <a:latin typeface="Arial"/>
              </a:rPr>
              <a:t>efter</a:t>
            </a:r>
            <a:r>
              <a:rPr lang="en-US" sz="2000" strike="noStrike" spc="-1" dirty="0">
                <a:uFill>
                  <a:solidFill>
                    <a:srgbClr val="FFFFFF"/>
                  </a:solidFill>
                </a:uFill>
                <a:latin typeface="Arial"/>
              </a:rPr>
              <a:t> det.</a:t>
            </a:r>
            <a:endParaRPr dirty="0"/>
          </a:p>
          <a:p>
            <a:pPr>
              <a:lnSpc>
                <a:spcPct val="100000"/>
              </a:lnSpc>
            </a:pPr>
            <a:endParaRPr dirty="0"/>
          </a:p>
        </p:txBody>
      </p:sp>
      <p:sp>
        <p:nvSpPr>
          <p:cNvPr id="149" name="TextShape 2"/>
          <p:cNvSpPr txBox="1"/>
          <p:nvPr/>
        </p:nvSpPr>
        <p:spPr>
          <a:xfrm>
            <a:off x="3884760" y="8685360"/>
            <a:ext cx="2971440" cy="458280"/>
          </a:xfrm>
          <a:prstGeom prst="rect">
            <a:avLst/>
          </a:prstGeom>
          <a:noFill/>
          <a:ln>
            <a:noFill/>
          </a:ln>
        </p:spPr>
        <p:txBody>
          <a:bodyPr anchor="b"/>
          <a:lstStyle/>
          <a:p>
            <a:pPr algn="r">
              <a:lnSpc>
                <a:spcPct val="100000"/>
              </a:lnSpc>
            </a:pPr>
            <a:fld id="{E49FBD35-3D98-4927-ABED-37D405F78A53}" type="slidenum">
              <a:rPr lang="en-US" sz="1200" strike="noStrike" spc="-1">
                <a:solidFill>
                  <a:srgbClr val="000000"/>
                </a:solidFill>
                <a:uFill>
                  <a:solidFill>
                    <a:srgbClr val="FFFFFF"/>
                  </a:solidFill>
                </a:uFill>
                <a:latin typeface="+mn-lt"/>
                <a:ea typeface="+mn-ea"/>
              </a:rPr>
              <a:t>4</a:t>
            </a:fld>
            <a:endParaRPr/>
          </a:p>
        </p:txBody>
      </p:sp>
    </p:spTree>
    <p:extLst>
      <p:ext uri="{BB962C8B-B14F-4D97-AF65-F5344CB8AC3E}">
        <p14:creationId xmlns:p14="http://schemas.microsoft.com/office/powerpoint/2010/main" val="2810104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Två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eller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tre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exempel</a:t>
            </a:r>
            <a:r>
              <a:rPr lang="en-US" sz="1200" strike="noStrike" spc="-1" dirty="0">
                <a:solidFill>
                  <a:srgbClr val="000000"/>
                </a:solidFill>
                <a:uFill>
                  <a:solidFill>
                    <a:srgbClr val="FFFFFF"/>
                  </a:solidFill>
                </a:uFill>
                <a:latin typeface="+mn-lt"/>
                <a:ea typeface="+mn-ea"/>
              </a:rPr>
              <a:t> per person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hur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TDD med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såväl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testfallen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kan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alltså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bli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upp</a:t>
            </a:r>
            <a:r>
              <a:rPr lang="en-US" sz="1200" strike="noStrike" spc="-1" dirty="0">
                <a:solidFill>
                  <a:srgbClr val="000000"/>
                </a:solidFill>
                <a:uFill>
                  <a:solidFill>
                    <a:srgbClr val="FFFFFF"/>
                  </a:solidFill>
                </a:uFill>
                <a:latin typeface="+mn-lt"/>
                <a:ea typeface="+mn-ea"/>
              </a:rPr>
              <a:t> till 15 </a:t>
            </a:r>
            <a:r>
              <a:rPr lang="en-US" sz="1200" strike="noStrike" spc="-1" dirty="0" err="1">
                <a:solidFill>
                  <a:srgbClr val="000000"/>
                </a:solidFill>
                <a:uFill>
                  <a:solidFill>
                    <a:srgbClr val="FFFFFF"/>
                  </a:solidFill>
                </a:uFill>
                <a:latin typeface="+mn-lt"/>
                <a:ea typeface="+mn-ea"/>
              </a:rPr>
              <a:t>sidor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fempersonersgrupp</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från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olika</a:t>
            </a:r>
            <a:r>
              <a:rPr lang="en-US" sz="1200" strike="noStrike" spc="-1" dirty="0">
                <a:solidFill>
                  <a:srgbClr val="000000"/>
                </a:solidFill>
                <a:uFill>
                  <a:solidFill>
                    <a:srgbClr val="FFFFFF"/>
                  </a:solidFill>
                </a:uFill>
                <a:latin typeface="+mn-lt"/>
                <a:ea typeface="+mn-ea"/>
              </a:rPr>
              <a:t> </a:t>
            </a:r>
            <a:r>
              <a:rPr lang="en-US" sz="1200" strike="noStrike" spc="-1" dirty="0" err="1" smtClean="0">
                <a:solidFill>
                  <a:srgbClr val="000000"/>
                </a:solidFill>
                <a:uFill>
                  <a:solidFill>
                    <a:srgbClr val="FFFFFF"/>
                  </a:solidFill>
                </a:uFill>
                <a:latin typeface="+mn-lt"/>
                <a:ea typeface="+mn-ea"/>
              </a:rPr>
              <a:t>faser</a:t>
            </a:r>
            <a:r>
              <a:rPr lang="en-US" sz="1200" strike="noStrike" spc="-1" dirty="0" smtClean="0">
                <a:solidFill>
                  <a:srgbClr val="000000"/>
                </a:solidFill>
                <a:uFill>
                  <a:solidFill>
                    <a:srgbClr val="FFFFFF"/>
                  </a:solidFill>
                </a:uFill>
                <a:latin typeface="+mn-lt"/>
                <a:ea typeface="+mn-ea"/>
              </a:rPr>
              <a:t>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versionshanteringssystemet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ordentligt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bör</a:t>
            </a:r>
            <a:r>
              <a:rPr lang="en-US" sz="1200" strike="noStrike" spc="-1" dirty="0">
                <a:solidFill>
                  <a:srgbClr val="000000"/>
                </a:solidFill>
                <a:uFill>
                  <a:solidFill>
                    <a:srgbClr val="FFFFFF"/>
                  </a:solidFill>
                </a:uFill>
                <a:latin typeface="+mn-lt"/>
                <a:ea typeface="+mn-ea"/>
              </a:rPr>
              <a:t> all information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efterfrågas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här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i det. </a:t>
            </a:r>
            <a:r>
              <a:rPr lang="en-US" sz="1200" strike="noStrike" spc="-1" dirty="0" err="1">
                <a:solidFill>
                  <a:srgbClr val="000000"/>
                </a:solidFill>
                <a:uFill>
                  <a:solidFill>
                    <a:srgbClr val="FFFFFF"/>
                  </a:solidFill>
                </a:uFill>
                <a:latin typeface="+mn-lt"/>
                <a:ea typeface="+mn-ea"/>
              </a:rPr>
              <a:t>Tänk</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läsbara</a:t>
            </a:r>
            <a:r>
              <a:rPr lang="en-US" sz="1200" strike="noStrike" spc="-1" dirty="0">
                <a:solidFill>
                  <a:srgbClr val="000000"/>
                </a:solidFill>
                <a:uFill>
                  <a:solidFill>
                    <a:srgbClr val="FFFFFF"/>
                  </a:solidFill>
                </a:uFill>
                <a:latin typeface="+mn-lt"/>
                <a:ea typeface="+mn-ea"/>
              </a:rPr>
              <a:t>. </a:t>
            </a:r>
            <a:endParaRPr dirty="0"/>
          </a:p>
          <a:p>
            <a:pPr>
              <a:lnSpc>
                <a:spcPct val="100000"/>
              </a:lnSpc>
            </a:pPr>
            <a:endParaRPr dirty="0"/>
          </a:p>
        </p:txBody>
      </p:sp>
      <p:sp>
        <p:nvSpPr>
          <p:cNvPr id="151" name="TextShape 2"/>
          <p:cNvSpPr txBox="1"/>
          <p:nvPr/>
        </p:nvSpPr>
        <p:spPr>
          <a:xfrm>
            <a:off x="3884760" y="8685360"/>
            <a:ext cx="2971440" cy="458280"/>
          </a:xfrm>
          <a:prstGeom prst="rect">
            <a:avLst/>
          </a:prstGeom>
          <a:noFill/>
          <a:ln>
            <a:noFill/>
          </a:ln>
        </p:spPr>
        <p:txBody>
          <a:bodyPr anchor="b"/>
          <a:lstStyle/>
          <a:p>
            <a:pPr algn="r">
              <a:lnSpc>
                <a:spcPct val="100000"/>
              </a:lnSpc>
            </a:pPr>
            <a:fld id="{688CAB83-7F05-4971-BAC9-533E8E4F16CF}" type="slidenum">
              <a:rPr lang="en-US" sz="1200" strike="noStrike" spc="-1">
                <a:solidFill>
                  <a:srgbClr val="000000"/>
                </a:solidFill>
                <a:uFill>
                  <a:solidFill>
                    <a:srgbClr val="FFFFFF"/>
                  </a:solidFill>
                </a:uFill>
                <a:latin typeface="+mn-lt"/>
                <a:ea typeface="+mn-ea"/>
              </a:rPr>
              <a:t>5</a:t>
            </a:fld>
            <a:endParaRPr/>
          </a:p>
        </p:txBody>
      </p:sp>
    </p:spTree>
    <p:extLst>
      <p:ext uri="{BB962C8B-B14F-4D97-AF65-F5344CB8AC3E}">
        <p14:creationId xmlns:p14="http://schemas.microsoft.com/office/powerpoint/2010/main" val="1070486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Två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eller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tre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exempel</a:t>
            </a:r>
            <a:r>
              <a:rPr lang="en-US" sz="1200" strike="noStrike" spc="-1" dirty="0">
                <a:solidFill>
                  <a:srgbClr val="000000"/>
                </a:solidFill>
                <a:uFill>
                  <a:solidFill>
                    <a:srgbClr val="FFFFFF"/>
                  </a:solidFill>
                </a:uFill>
                <a:latin typeface="+mn-lt"/>
                <a:ea typeface="+mn-ea"/>
              </a:rPr>
              <a:t> per person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hur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TDD med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såväl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testfallen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kan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alltså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bli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upp</a:t>
            </a:r>
            <a:r>
              <a:rPr lang="en-US" sz="1200" strike="noStrike" spc="-1" dirty="0">
                <a:solidFill>
                  <a:srgbClr val="000000"/>
                </a:solidFill>
                <a:uFill>
                  <a:solidFill>
                    <a:srgbClr val="FFFFFF"/>
                  </a:solidFill>
                </a:uFill>
                <a:latin typeface="+mn-lt"/>
                <a:ea typeface="+mn-ea"/>
              </a:rPr>
              <a:t> till 15 </a:t>
            </a:r>
            <a:r>
              <a:rPr lang="en-US" sz="1200" strike="noStrike" spc="-1" dirty="0" err="1">
                <a:solidFill>
                  <a:srgbClr val="000000"/>
                </a:solidFill>
                <a:uFill>
                  <a:solidFill>
                    <a:srgbClr val="FFFFFF"/>
                  </a:solidFill>
                </a:uFill>
                <a:latin typeface="+mn-lt"/>
                <a:ea typeface="+mn-ea"/>
              </a:rPr>
              <a:t>sidor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fempersonersgrupp</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från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olika</a:t>
            </a:r>
            <a:r>
              <a:rPr lang="en-US" sz="1200" strike="noStrike" spc="-1" dirty="0">
                <a:solidFill>
                  <a:srgbClr val="000000"/>
                </a:solidFill>
                <a:uFill>
                  <a:solidFill>
                    <a:srgbClr val="FFFFFF"/>
                  </a:solidFill>
                </a:uFill>
                <a:latin typeface="+mn-lt"/>
                <a:ea typeface="+mn-ea"/>
              </a:rPr>
              <a:t> </a:t>
            </a:r>
            <a:r>
              <a:rPr lang="en-US" sz="1200" strike="noStrike" spc="-1" dirty="0" err="1" smtClean="0">
                <a:solidFill>
                  <a:srgbClr val="000000"/>
                </a:solidFill>
                <a:uFill>
                  <a:solidFill>
                    <a:srgbClr val="FFFFFF"/>
                  </a:solidFill>
                </a:uFill>
                <a:latin typeface="+mn-lt"/>
                <a:ea typeface="+mn-ea"/>
              </a:rPr>
              <a:t>faser</a:t>
            </a:r>
            <a:r>
              <a:rPr lang="en-US" sz="1200" strike="noStrike" spc="-1" dirty="0" smtClean="0">
                <a:solidFill>
                  <a:srgbClr val="000000"/>
                </a:solidFill>
                <a:uFill>
                  <a:solidFill>
                    <a:srgbClr val="FFFFFF"/>
                  </a:solidFill>
                </a:uFill>
                <a:latin typeface="+mn-lt"/>
                <a:ea typeface="+mn-ea"/>
              </a:rPr>
              <a:t>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versionshanteringssystemet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ordentligt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bör</a:t>
            </a:r>
            <a:r>
              <a:rPr lang="en-US" sz="1200" strike="noStrike" spc="-1" dirty="0">
                <a:solidFill>
                  <a:srgbClr val="000000"/>
                </a:solidFill>
                <a:uFill>
                  <a:solidFill>
                    <a:srgbClr val="FFFFFF"/>
                  </a:solidFill>
                </a:uFill>
                <a:latin typeface="+mn-lt"/>
                <a:ea typeface="+mn-ea"/>
              </a:rPr>
              <a:t> all information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efterfrågas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här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i det. </a:t>
            </a:r>
            <a:r>
              <a:rPr lang="en-US" sz="1200" strike="noStrike" spc="-1" dirty="0" err="1">
                <a:solidFill>
                  <a:srgbClr val="000000"/>
                </a:solidFill>
                <a:uFill>
                  <a:solidFill>
                    <a:srgbClr val="FFFFFF"/>
                  </a:solidFill>
                </a:uFill>
                <a:latin typeface="+mn-lt"/>
                <a:ea typeface="+mn-ea"/>
              </a:rPr>
              <a:t>Tänk</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läsbara</a:t>
            </a:r>
            <a:r>
              <a:rPr lang="en-US" sz="1200" strike="noStrike" spc="-1" dirty="0">
                <a:solidFill>
                  <a:srgbClr val="000000"/>
                </a:solidFill>
                <a:uFill>
                  <a:solidFill>
                    <a:srgbClr val="FFFFFF"/>
                  </a:solidFill>
                </a:uFill>
                <a:latin typeface="+mn-lt"/>
                <a:ea typeface="+mn-ea"/>
              </a:rPr>
              <a:t>. </a:t>
            </a:r>
            <a:endParaRPr dirty="0"/>
          </a:p>
          <a:p>
            <a:pPr>
              <a:lnSpc>
                <a:spcPct val="100000"/>
              </a:lnSpc>
            </a:pPr>
            <a:endParaRPr dirty="0"/>
          </a:p>
        </p:txBody>
      </p:sp>
      <p:sp>
        <p:nvSpPr>
          <p:cNvPr id="151" name="TextShape 2"/>
          <p:cNvSpPr txBox="1"/>
          <p:nvPr/>
        </p:nvSpPr>
        <p:spPr>
          <a:xfrm>
            <a:off x="3884760" y="8685360"/>
            <a:ext cx="2971440" cy="458280"/>
          </a:xfrm>
          <a:prstGeom prst="rect">
            <a:avLst/>
          </a:prstGeom>
          <a:noFill/>
          <a:ln>
            <a:noFill/>
          </a:ln>
        </p:spPr>
        <p:txBody>
          <a:bodyPr anchor="b"/>
          <a:lstStyle/>
          <a:p>
            <a:pPr algn="r">
              <a:lnSpc>
                <a:spcPct val="100000"/>
              </a:lnSpc>
            </a:pPr>
            <a:fld id="{688CAB83-7F05-4971-BAC9-533E8E4F16CF}" type="slidenum">
              <a:rPr lang="en-US" sz="1200" strike="noStrike" spc="-1">
                <a:solidFill>
                  <a:srgbClr val="000000"/>
                </a:solidFill>
                <a:uFill>
                  <a:solidFill>
                    <a:srgbClr val="FFFFFF"/>
                  </a:solidFill>
                </a:uFill>
                <a:latin typeface="+mn-lt"/>
                <a:ea typeface="+mn-ea"/>
              </a:rPr>
              <a:t>6</a:t>
            </a:fld>
            <a:endParaRPr/>
          </a:p>
        </p:txBody>
      </p:sp>
    </p:spTree>
    <p:extLst>
      <p:ext uri="{BB962C8B-B14F-4D97-AF65-F5344CB8AC3E}">
        <p14:creationId xmlns:p14="http://schemas.microsoft.com/office/powerpoint/2010/main" val="3578039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Två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eller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tre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exempel</a:t>
            </a:r>
            <a:r>
              <a:rPr lang="en-US" sz="1200" strike="noStrike" spc="-1" dirty="0">
                <a:solidFill>
                  <a:srgbClr val="000000"/>
                </a:solidFill>
                <a:uFill>
                  <a:solidFill>
                    <a:srgbClr val="FFFFFF"/>
                  </a:solidFill>
                </a:uFill>
                <a:latin typeface="+mn-lt"/>
                <a:ea typeface="+mn-ea"/>
              </a:rPr>
              <a:t> per person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hur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TDD med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såväl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testfallen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kan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alltså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bli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upp</a:t>
            </a:r>
            <a:r>
              <a:rPr lang="en-US" sz="1200" strike="noStrike" spc="-1" dirty="0">
                <a:solidFill>
                  <a:srgbClr val="000000"/>
                </a:solidFill>
                <a:uFill>
                  <a:solidFill>
                    <a:srgbClr val="FFFFFF"/>
                  </a:solidFill>
                </a:uFill>
                <a:latin typeface="+mn-lt"/>
                <a:ea typeface="+mn-ea"/>
              </a:rPr>
              <a:t> till 15 </a:t>
            </a:r>
            <a:r>
              <a:rPr lang="en-US" sz="1200" strike="noStrike" spc="-1" dirty="0" err="1">
                <a:solidFill>
                  <a:srgbClr val="000000"/>
                </a:solidFill>
                <a:uFill>
                  <a:solidFill>
                    <a:srgbClr val="FFFFFF"/>
                  </a:solidFill>
                </a:uFill>
                <a:latin typeface="+mn-lt"/>
                <a:ea typeface="+mn-ea"/>
              </a:rPr>
              <a:t>sidor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fempersonersgrupp</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från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olika</a:t>
            </a:r>
            <a:r>
              <a:rPr lang="en-US" sz="1200" strike="noStrike" spc="-1" dirty="0">
                <a:solidFill>
                  <a:srgbClr val="000000"/>
                </a:solidFill>
                <a:uFill>
                  <a:solidFill>
                    <a:srgbClr val="FFFFFF"/>
                  </a:solidFill>
                </a:uFill>
                <a:latin typeface="+mn-lt"/>
                <a:ea typeface="+mn-ea"/>
              </a:rPr>
              <a:t> </a:t>
            </a:r>
            <a:r>
              <a:rPr lang="en-US" sz="1200" strike="noStrike" spc="-1" dirty="0" err="1" smtClean="0">
                <a:solidFill>
                  <a:srgbClr val="000000"/>
                </a:solidFill>
                <a:uFill>
                  <a:solidFill>
                    <a:srgbClr val="FFFFFF"/>
                  </a:solidFill>
                </a:uFill>
                <a:latin typeface="+mn-lt"/>
                <a:ea typeface="+mn-ea"/>
              </a:rPr>
              <a:t>faser</a:t>
            </a:r>
            <a:r>
              <a:rPr lang="en-US" sz="1200" strike="noStrike" spc="-1" dirty="0" smtClean="0">
                <a:solidFill>
                  <a:srgbClr val="000000"/>
                </a:solidFill>
                <a:uFill>
                  <a:solidFill>
                    <a:srgbClr val="FFFFFF"/>
                  </a:solidFill>
                </a:uFill>
                <a:latin typeface="+mn-lt"/>
                <a:ea typeface="+mn-ea"/>
              </a:rPr>
              <a:t>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versionshanteringssystemet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ordentligt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bör</a:t>
            </a:r>
            <a:r>
              <a:rPr lang="en-US" sz="1200" strike="noStrike" spc="-1" dirty="0">
                <a:solidFill>
                  <a:srgbClr val="000000"/>
                </a:solidFill>
                <a:uFill>
                  <a:solidFill>
                    <a:srgbClr val="FFFFFF"/>
                  </a:solidFill>
                </a:uFill>
                <a:latin typeface="+mn-lt"/>
                <a:ea typeface="+mn-ea"/>
              </a:rPr>
              <a:t> all information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efterfrågas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här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i det. </a:t>
            </a:r>
            <a:r>
              <a:rPr lang="en-US" sz="1200" strike="noStrike" spc="-1" dirty="0" err="1">
                <a:solidFill>
                  <a:srgbClr val="000000"/>
                </a:solidFill>
                <a:uFill>
                  <a:solidFill>
                    <a:srgbClr val="FFFFFF"/>
                  </a:solidFill>
                </a:uFill>
                <a:latin typeface="+mn-lt"/>
                <a:ea typeface="+mn-ea"/>
              </a:rPr>
              <a:t>Tänk</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läsbara</a:t>
            </a:r>
            <a:r>
              <a:rPr lang="en-US" sz="1200" strike="noStrike" spc="-1" dirty="0">
                <a:solidFill>
                  <a:srgbClr val="000000"/>
                </a:solidFill>
                <a:uFill>
                  <a:solidFill>
                    <a:srgbClr val="FFFFFF"/>
                  </a:solidFill>
                </a:uFill>
                <a:latin typeface="+mn-lt"/>
                <a:ea typeface="+mn-ea"/>
              </a:rPr>
              <a:t>. </a:t>
            </a:r>
            <a:endParaRPr dirty="0"/>
          </a:p>
          <a:p>
            <a:pPr>
              <a:lnSpc>
                <a:spcPct val="100000"/>
              </a:lnSpc>
            </a:pPr>
            <a:endParaRPr dirty="0"/>
          </a:p>
        </p:txBody>
      </p:sp>
      <p:sp>
        <p:nvSpPr>
          <p:cNvPr id="151" name="TextShape 2"/>
          <p:cNvSpPr txBox="1"/>
          <p:nvPr/>
        </p:nvSpPr>
        <p:spPr>
          <a:xfrm>
            <a:off x="3884760" y="8685360"/>
            <a:ext cx="2971440" cy="458280"/>
          </a:xfrm>
          <a:prstGeom prst="rect">
            <a:avLst/>
          </a:prstGeom>
          <a:noFill/>
          <a:ln>
            <a:noFill/>
          </a:ln>
        </p:spPr>
        <p:txBody>
          <a:bodyPr anchor="b"/>
          <a:lstStyle/>
          <a:p>
            <a:pPr algn="r">
              <a:lnSpc>
                <a:spcPct val="100000"/>
              </a:lnSpc>
            </a:pPr>
            <a:fld id="{688CAB83-7F05-4971-BAC9-533E8E4F16CF}" type="slidenum">
              <a:rPr lang="en-US" sz="1200" strike="noStrike" spc="-1">
                <a:solidFill>
                  <a:srgbClr val="000000"/>
                </a:solidFill>
                <a:uFill>
                  <a:solidFill>
                    <a:srgbClr val="FFFFFF"/>
                  </a:solidFill>
                </a:uFill>
                <a:latin typeface="+mn-lt"/>
                <a:ea typeface="+mn-ea"/>
              </a:rPr>
              <a:t>7</a:t>
            </a:fld>
            <a:endParaRPr/>
          </a:p>
        </p:txBody>
      </p:sp>
    </p:spTree>
    <p:extLst>
      <p:ext uri="{BB962C8B-B14F-4D97-AF65-F5344CB8AC3E}">
        <p14:creationId xmlns:p14="http://schemas.microsoft.com/office/powerpoint/2010/main" val="447793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body"/>
          </p:nvPr>
        </p:nvSpPr>
        <p:spPr>
          <a:xfrm>
            <a:off x="685800" y="4400640"/>
            <a:ext cx="5484960" cy="3598920"/>
          </a:xfrm>
          <a:prstGeom prst="rect">
            <a:avLst/>
          </a:prstGeom>
        </p:spPr>
        <p:txBody>
          <a:bodyPr lIns="0" tIns="0" rIns="0" bIns="0"/>
          <a:lstStyle/>
          <a:p>
            <a:pPr marL="216000" indent="-215280">
              <a:lnSpc>
                <a:spcPct val="100000"/>
              </a:lnSpc>
            </a:pPr>
            <a:r>
              <a:rPr lang="sv-SE" sz="1200" b="0" strike="noStrike" spc="-1">
                <a:solidFill>
                  <a:srgbClr val="000000"/>
                </a:solidFill>
                <a:uFill>
                  <a:solidFill>
                    <a:srgbClr val="FFFFFF"/>
                  </a:solidFill>
                </a:uFill>
                <a:latin typeface="+mn-lt"/>
                <a:ea typeface="+mn-ea"/>
              </a:rPr>
              <a:t>Två eller tre exempel per person i projektet på hur ni tillämpat TDD med koden för såväl testfallen som koden som ska testas. (Det kan alltså bli upp till 15 sidor för en fempersonersgrupp.) Exemplen ska vara från olika faseri projektet. Om ni har använt versionshanteringssystemet ordentligt bör all information som efterfrågas här finnas i det. Tänk på att kodexemplen ska vara läsbara. </a:t>
            </a:r>
            <a:endParaRPr lang="sv-SE" sz="2000" b="0" strike="noStrike" spc="-1">
              <a:solidFill>
                <a:srgbClr val="000000"/>
              </a:solidFill>
              <a:uFill>
                <a:solidFill>
                  <a:srgbClr val="FFFFFF"/>
                </a:solidFill>
              </a:uFill>
              <a:latin typeface="Arial"/>
            </a:endParaRPr>
          </a:p>
          <a:p>
            <a:pPr marL="216000" indent="-215280">
              <a:lnSpc>
                <a:spcPct val="100000"/>
              </a:lnSpc>
            </a:pPr>
            <a:endParaRPr lang="sv-SE" sz="2000" b="0" strike="noStrike" spc="-1">
              <a:solidFill>
                <a:srgbClr val="000000"/>
              </a:solidFill>
              <a:uFill>
                <a:solidFill>
                  <a:srgbClr val="FFFFFF"/>
                </a:solidFill>
              </a:uFill>
              <a:latin typeface="Arial"/>
            </a:endParaRPr>
          </a:p>
        </p:txBody>
      </p:sp>
      <p:sp>
        <p:nvSpPr>
          <p:cNvPr id="97"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EC37D8D-67E9-4939-8BA4-9E498D6B816E}" type="slidenum">
              <a:rPr lang="sv-SE" sz="1200" b="0" strike="noStrike" spc="-1">
                <a:solidFill>
                  <a:srgbClr val="000000"/>
                </a:solidFill>
                <a:uFill>
                  <a:solidFill>
                    <a:srgbClr val="FFFFFF"/>
                  </a:solidFill>
                </a:uFill>
                <a:latin typeface="+mn-lt"/>
                <a:ea typeface="+mn-ea"/>
              </a:rPr>
              <a:t>8</a:t>
            </a:fld>
            <a:endParaRPr lang="sv-SE"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865034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body"/>
          </p:nvPr>
        </p:nvSpPr>
        <p:spPr>
          <a:xfrm>
            <a:off x="685800" y="4400640"/>
            <a:ext cx="5484960" cy="3598920"/>
          </a:xfrm>
          <a:prstGeom prst="rect">
            <a:avLst/>
          </a:prstGeom>
        </p:spPr>
        <p:txBody>
          <a:bodyPr lIns="0" tIns="0" rIns="0" bIns="0"/>
          <a:lstStyle/>
          <a:p>
            <a:pPr marL="216000" indent="-215280">
              <a:lnSpc>
                <a:spcPct val="100000"/>
              </a:lnSpc>
            </a:pPr>
            <a:r>
              <a:rPr lang="sv-SE" sz="1200" b="0" strike="noStrike" spc="-1">
                <a:solidFill>
                  <a:srgbClr val="000000"/>
                </a:solidFill>
                <a:uFill>
                  <a:solidFill>
                    <a:srgbClr val="FFFFFF"/>
                  </a:solidFill>
                </a:uFill>
                <a:latin typeface="+mn-lt"/>
                <a:ea typeface="+mn-ea"/>
              </a:rPr>
              <a:t>Två eller tre exempel per person i projektet på hur ni tillämpat TDD med koden för såväl testfallen som koden som ska testas. (Det kan alltså bli upp till 15 sidor för en fempersonersgrupp.) Exemplen ska vara från olika faseri projektet. Om ni har använt versionshanteringssystemet ordentligt bör all information som efterfrågas här finnas i det. Tänk på att kodexemplen ska vara läsbara. </a:t>
            </a:r>
            <a:endParaRPr lang="sv-SE" sz="2000" b="0" strike="noStrike" spc="-1">
              <a:solidFill>
                <a:srgbClr val="000000"/>
              </a:solidFill>
              <a:uFill>
                <a:solidFill>
                  <a:srgbClr val="FFFFFF"/>
                </a:solidFill>
              </a:uFill>
              <a:latin typeface="Arial"/>
            </a:endParaRPr>
          </a:p>
          <a:p>
            <a:pPr marL="216000" indent="-215280">
              <a:lnSpc>
                <a:spcPct val="100000"/>
              </a:lnSpc>
            </a:pPr>
            <a:endParaRPr lang="sv-SE" sz="2000" b="0" strike="noStrike" spc="-1">
              <a:solidFill>
                <a:srgbClr val="000000"/>
              </a:solidFill>
              <a:uFill>
                <a:solidFill>
                  <a:srgbClr val="FFFFFF"/>
                </a:solidFill>
              </a:uFill>
              <a:latin typeface="Arial"/>
            </a:endParaRPr>
          </a:p>
        </p:txBody>
      </p:sp>
      <p:sp>
        <p:nvSpPr>
          <p:cNvPr id="99"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243E8F9-D998-48EB-B5E1-591E2A7DABB0}" type="slidenum">
              <a:rPr lang="sv-SE" sz="1200" b="0" strike="noStrike" spc="-1">
                <a:solidFill>
                  <a:srgbClr val="000000"/>
                </a:solidFill>
                <a:uFill>
                  <a:solidFill>
                    <a:srgbClr val="FFFFFF"/>
                  </a:solidFill>
                </a:uFill>
                <a:latin typeface="+mn-lt"/>
                <a:ea typeface="+mn-ea"/>
              </a:rPr>
              <a:t>9</a:t>
            </a:fld>
            <a:endParaRPr lang="sv-SE"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53911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lstStyle/>
          <a:p>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lstStyle/>
          <a:p>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35" name="PlaceHolder 2"/>
          <p:cNvSpPr>
            <a:spLocks noGrp="1"/>
          </p:cNvSpPr>
          <p:nvPr>
            <p:ph type="body"/>
          </p:nvPr>
        </p:nvSpPr>
        <p:spPr>
          <a:xfrm>
            <a:off x="838080" y="1825560"/>
            <a:ext cx="10515240" cy="4350960"/>
          </a:xfrm>
          <a:prstGeom prst="rect">
            <a:avLst/>
          </a:prstGeom>
        </p:spPr>
        <p:txBody>
          <a:bodyPr lIns="0" tIns="0" rIns="0" bIns="0"/>
          <a:lstStyle/>
          <a:p>
            <a:endParaRPr/>
          </a:p>
        </p:txBody>
      </p:sp>
      <p:sp>
        <p:nvSpPr>
          <p:cNvPr id="36" name="PlaceHolder 3"/>
          <p:cNvSpPr>
            <a:spLocks noGrp="1"/>
          </p:cNvSpPr>
          <p:nvPr>
            <p:ph type="body"/>
          </p:nvPr>
        </p:nvSpPr>
        <p:spPr>
          <a:xfrm>
            <a:off x="838080" y="1825560"/>
            <a:ext cx="10515240" cy="4350960"/>
          </a:xfrm>
          <a:prstGeom prst="rect">
            <a:avLst/>
          </a:prstGeom>
        </p:spPr>
        <p:txBody>
          <a:bodyPr lIns="0" tIns="0" rIns="0" bIns="0"/>
          <a:lstStyle/>
          <a:p>
            <a:endParaRPr/>
          </a:p>
        </p:txBody>
      </p:sp>
      <p:pic>
        <p:nvPicPr>
          <p:cNvPr id="37" name="Picture 36"/>
          <p:cNvPicPr/>
          <p:nvPr/>
        </p:nvPicPr>
        <p:blipFill>
          <a:blip r:embed="rId2"/>
          <a:stretch/>
        </p:blipFill>
        <p:spPr>
          <a:xfrm>
            <a:off x="3368160" y="1825560"/>
            <a:ext cx="5454720" cy="4350960"/>
          </a:xfrm>
          <a:prstGeom prst="rect">
            <a:avLst/>
          </a:prstGeom>
          <a:ln>
            <a:noFill/>
          </a:ln>
        </p:spPr>
      </p:pic>
      <p:pic>
        <p:nvPicPr>
          <p:cNvPr id="38" name="Picture 37"/>
          <p:cNvPicPr/>
          <p:nvPr/>
        </p:nvPicPr>
        <p:blipFill>
          <a:blip r:embed="rId2"/>
          <a:stretch/>
        </p:blipFill>
        <p:spPr>
          <a:xfrm>
            <a:off x="3368160" y="1825560"/>
            <a:ext cx="54547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48"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50" name="PlaceHolder 2"/>
          <p:cNvSpPr>
            <a:spLocks noGrp="1"/>
          </p:cNvSpPr>
          <p:nvPr>
            <p:ph type="body"/>
          </p:nvPr>
        </p:nvSpPr>
        <p:spPr>
          <a:xfrm>
            <a:off x="838080" y="1825560"/>
            <a:ext cx="10515240" cy="43509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52"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53" name="PlaceHolder 3"/>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57"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58" name="PlaceHolder 3"/>
          <p:cNvSpPr>
            <a:spLocks noGrp="1"/>
          </p:cNvSpPr>
          <p:nvPr>
            <p:ph type="body"/>
          </p:nvPr>
        </p:nvSpPr>
        <p:spPr>
          <a:xfrm>
            <a:off x="838080" y="4098240"/>
            <a:ext cx="5131080" cy="2075040"/>
          </a:xfrm>
          <a:prstGeom prst="rect">
            <a:avLst/>
          </a:prstGeom>
        </p:spPr>
        <p:txBody>
          <a:bodyPr lIns="0" tIns="0" rIns="0" bIns="0"/>
          <a:lstStyle/>
          <a:p>
            <a:endParaRPr/>
          </a:p>
        </p:txBody>
      </p:sp>
      <p:sp>
        <p:nvSpPr>
          <p:cNvPr id="59" name="PlaceHolder 4"/>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61"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62"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63" name="PlaceHolder 4"/>
          <p:cNvSpPr>
            <a:spLocks noGrp="1"/>
          </p:cNvSpPr>
          <p:nvPr>
            <p:ph type="body"/>
          </p:nvPr>
        </p:nvSpPr>
        <p:spPr>
          <a:xfrm>
            <a:off x="6226200" y="4098240"/>
            <a:ext cx="5131080" cy="20750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65"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66"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67" name="PlaceHolder 4"/>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69" name="PlaceHolder 2"/>
          <p:cNvSpPr>
            <a:spLocks noGrp="1"/>
          </p:cNvSpPr>
          <p:nvPr>
            <p:ph type="body"/>
          </p:nvPr>
        </p:nvSpPr>
        <p:spPr>
          <a:xfrm>
            <a:off x="838080" y="1825560"/>
            <a:ext cx="10515240" cy="2075040"/>
          </a:xfrm>
          <a:prstGeom prst="rect">
            <a:avLst/>
          </a:prstGeom>
        </p:spPr>
        <p:txBody>
          <a:bodyPr lIns="0" tIns="0" rIns="0" bIns="0"/>
          <a:lstStyle/>
          <a:p>
            <a:endParaRPr/>
          </a:p>
        </p:txBody>
      </p:sp>
      <p:sp>
        <p:nvSpPr>
          <p:cNvPr id="70" name="PlaceHolder 3"/>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72"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73"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74" name="PlaceHolder 4"/>
          <p:cNvSpPr>
            <a:spLocks noGrp="1"/>
          </p:cNvSpPr>
          <p:nvPr>
            <p:ph type="body"/>
          </p:nvPr>
        </p:nvSpPr>
        <p:spPr>
          <a:xfrm>
            <a:off x="6226200" y="4098240"/>
            <a:ext cx="5131080" cy="2075040"/>
          </a:xfrm>
          <a:prstGeom prst="rect">
            <a:avLst/>
          </a:prstGeom>
        </p:spPr>
        <p:txBody>
          <a:bodyPr lIns="0" tIns="0" rIns="0" bIns="0"/>
          <a:lstStyle/>
          <a:p>
            <a:endParaRPr/>
          </a:p>
        </p:txBody>
      </p:sp>
      <p:sp>
        <p:nvSpPr>
          <p:cNvPr id="75" name="PlaceHolder 5"/>
          <p:cNvSpPr>
            <a:spLocks noGrp="1"/>
          </p:cNvSpPr>
          <p:nvPr>
            <p:ph type="body"/>
          </p:nvPr>
        </p:nvSpPr>
        <p:spPr>
          <a:xfrm>
            <a:off x="838080" y="4098240"/>
            <a:ext cx="5131080" cy="20750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77" name="PlaceHolder 2"/>
          <p:cNvSpPr>
            <a:spLocks noGrp="1"/>
          </p:cNvSpPr>
          <p:nvPr>
            <p:ph type="body"/>
          </p:nvPr>
        </p:nvSpPr>
        <p:spPr>
          <a:xfrm>
            <a:off x="838080" y="1825560"/>
            <a:ext cx="10515240" cy="4350960"/>
          </a:xfrm>
          <a:prstGeom prst="rect">
            <a:avLst/>
          </a:prstGeom>
        </p:spPr>
        <p:txBody>
          <a:bodyPr lIns="0" tIns="0" rIns="0" bIns="0"/>
          <a:lstStyle/>
          <a:p>
            <a:endParaRPr/>
          </a:p>
        </p:txBody>
      </p:sp>
      <p:sp>
        <p:nvSpPr>
          <p:cNvPr id="78" name="PlaceHolder 3"/>
          <p:cNvSpPr>
            <a:spLocks noGrp="1"/>
          </p:cNvSpPr>
          <p:nvPr>
            <p:ph type="body"/>
          </p:nvPr>
        </p:nvSpPr>
        <p:spPr>
          <a:xfrm>
            <a:off x="838080" y="1825560"/>
            <a:ext cx="10515240" cy="4350960"/>
          </a:xfrm>
          <a:prstGeom prst="rect">
            <a:avLst/>
          </a:prstGeom>
        </p:spPr>
        <p:txBody>
          <a:bodyPr lIns="0" tIns="0" rIns="0" bIns="0"/>
          <a:lstStyle/>
          <a:p>
            <a:endParaRPr/>
          </a:p>
        </p:txBody>
      </p:sp>
      <p:pic>
        <p:nvPicPr>
          <p:cNvPr id="79" name="Picture 78"/>
          <p:cNvPicPr/>
          <p:nvPr/>
        </p:nvPicPr>
        <p:blipFill>
          <a:blip r:embed="rId2"/>
          <a:stretch/>
        </p:blipFill>
        <p:spPr>
          <a:xfrm>
            <a:off x="3368160" y="1825560"/>
            <a:ext cx="5454720" cy="4350960"/>
          </a:xfrm>
          <a:prstGeom prst="rect">
            <a:avLst/>
          </a:prstGeom>
          <a:ln>
            <a:noFill/>
          </a:ln>
        </p:spPr>
      </p:pic>
      <p:pic>
        <p:nvPicPr>
          <p:cNvPr id="80" name="Picture 79"/>
          <p:cNvPicPr/>
          <p:nvPr/>
        </p:nvPicPr>
        <p:blipFill>
          <a:blip r:embed="rId2"/>
          <a:stretch/>
        </p:blipFill>
        <p:spPr>
          <a:xfrm>
            <a:off x="3368160" y="1825560"/>
            <a:ext cx="5454720" cy="43509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sv-SE"/>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B4C653A3-D7FF-4AF7-943B-34A467C3139E}" type="datetimeFigureOut">
              <a:rPr lang="sv-SE" smtClean="0"/>
              <a:t>2016-10-27</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54388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lstStyle/>
          <a:p>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sv-SE" sz="4400" strike="noStrike" spc="-1">
                <a:solidFill>
                  <a:srgbClr val="000000"/>
                </a:solidFill>
                <a:uFill>
                  <a:solidFill>
                    <a:srgbClr val="FFFFFF"/>
                  </a:solidFill>
                </a:uFill>
                <a:latin typeface="Calibri Light"/>
              </a:rPr>
              <a:t>Klicka här för att ändra format</a:t>
            </a:r>
            <a:endParaRPr/>
          </a:p>
        </p:txBody>
      </p:sp>
      <p:sp>
        <p:nvSpPr>
          <p:cNvPr id="6" name="PlaceHolder 2"/>
          <p:cNvSpPr>
            <a:spLocks noGrp="1"/>
          </p:cNvSpPr>
          <p:nvPr>
            <p:ph type="body"/>
          </p:nvPr>
        </p:nvSpPr>
        <p:spPr>
          <a:xfrm>
            <a:off x="838080" y="1825560"/>
            <a:ext cx="10515240" cy="4350960"/>
          </a:xfrm>
          <a:prstGeom prst="rect">
            <a:avLst/>
          </a:prstGeom>
        </p:spPr>
        <p:txBody>
          <a:bodyPr/>
          <a:lstStyle/>
          <a:p>
            <a:pPr marL="432000" indent="-324000">
              <a:buClr>
                <a:srgbClr val="FFFFFF"/>
              </a:buClr>
              <a:buSzPct val="45000"/>
              <a:buFont typeface="StarSymbol"/>
              <a:buChar char=""/>
            </a:pPr>
            <a:r>
              <a:rPr lang="sv-SE" sz="2800" strike="noStrike" spc="-1">
                <a:solidFill>
                  <a:srgbClr val="000000"/>
                </a:solidFill>
                <a:uFill>
                  <a:solidFill>
                    <a:srgbClr val="FFFFFF"/>
                  </a:solidFill>
                </a:uFill>
                <a:latin typeface="Calibri"/>
              </a:rPr>
              <a:t>Click to edit the outline text format</a:t>
            </a:r>
            <a:endParaRPr/>
          </a:p>
          <a:p>
            <a:pPr marL="864000" lvl="1" indent="-324000">
              <a:buClr>
                <a:srgbClr val="FFFFFF"/>
              </a:buClr>
              <a:buSzPct val="75000"/>
              <a:buFont typeface="StarSymbol"/>
              <a:buChar char=""/>
            </a:pPr>
            <a:r>
              <a:rPr lang="sv-SE" sz="2800" strike="noStrike" spc="-1">
                <a:solidFill>
                  <a:srgbClr val="000000"/>
                </a:solidFill>
                <a:uFill>
                  <a:solidFill>
                    <a:srgbClr val="FFFFFF"/>
                  </a:solidFill>
                </a:uFill>
                <a:latin typeface="Calibri"/>
              </a:rPr>
              <a:t>Second Outline Level</a:t>
            </a:r>
            <a:endParaRPr/>
          </a:p>
          <a:p>
            <a:pPr marL="1296000" lvl="2" indent="-288000">
              <a:buClr>
                <a:srgbClr val="FFFFFF"/>
              </a:buClr>
              <a:buSzPct val="45000"/>
              <a:buFont typeface="StarSymbol"/>
              <a:buChar char=""/>
            </a:pPr>
            <a:r>
              <a:rPr lang="sv-SE" sz="2800" strike="noStrike" spc="-1">
                <a:solidFill>
                  <a:srgbClr val="000000"/>
                </a:solidFill>
                <a:uFill>
                  <a:solidFill>
                    <a:srgbClr val="FFFFFF"/>
                  </a:solidFill>
                </a:uFill>
                <a:latin typeface="Calibri"/>
              </a:rPr>
              <a:t>Third Outline Level</a:t>
            </a:r>
            <a:endParaRPr/>
          </a:p>
          <a:p>
            <a:pPr marL="1728000" lvl="3" indent="-216000">
              <a:buClr>
                <a:srgbClr val="FFFFFF"/>
              </a:buClr>
              <a:buSzPct val="75000"/>
              <a:buFont typeface="StarSymbol"/>
              <a:buChar char=""/>
            </a:pPr>
            <a:r>
              <a:rPr lang="sv-SE" sz="2800" strike="noStrike" spc="-1">
                <a:solidFill>
                  <a:srgbClr val="000000"/>
                </a:solidFill>
                <a:uFill>
                  <a:solidFill>
                    <a:srgbClr val="FFFFFF"/>
                  </a:solidFill>
                </a:uFill>
                <a:latin typeface="Calibri"/>
              </a:rPr>
              <a:t>Fourth Outline Level</a:t>
            </a:r>
            <a:endParaRPr/>
          </a:p>
          <a:p>
            <a:pPr marL="2160000" lvl="4" indent="-216000">
              <a:buClr>
                <a:srgbClr val="FFFFFF"/>
              </a:buClr>
              <a:buSzPct val="45000"/>
              <a:buFont typeface="StarSymbol"/>
              <a:buChar char=""/>
            </a:pPr>
            <a:r>
              <a:rPr lang="sv-SE" sz="2800" strike="noStrike" spc="-1">
                <a:solidFill>
                  <a:srgbClr val="000000"/>
                </a:solidFill>
                <a:uFill>
                  <a:solidFill>
                    <a:srgbClr val="FFFFFF"/>
                  </a:solidFill>
                </a:uFill>
                <a:latin typeface="Calibri"/>
              </a:rPr>
              <a:t>Fifth Outline Level</a:t>
            </a:r>
            <a:endParaRPr/>
          </a:p>
          <a:p>
            <a:pPr marL="2592000" lvl="5" indent="-216000">
              <a:buClr>
                <a:srgbClr val="FFFFFF"/>
              </a:buClr>
              <a:buSzPct val="45000"/>
              <a:buFont typeface="StarSymbol"/>
              <a:buChar char=""/>
            </a:pPr>
            <a:r>
              <a:rPr lang="sv-SE" sz="2800" strike="noStrike" spc="-1">
                <a:solidFill>
                  <a:srgbClr val="000000"/>
                </a:solidFill>
                <a:uFill>
                  <a:solidFill>
                    <a:srgbClr val="FFFFFF"/>
                  </a:solidFill>
                </a:uFill>
                <a:latin typeface="Calibri"/>
              </a:rPr>
              <a:t>Sixth Outline Level</a:t>
            </a:r>
            <a:endParaRPr/>
          </a:p>
          <a:p>
            <a:pPr marL="228600" indent="-228240">
              <a:lnSpc>
                <a:spcPct val="100000"/>
              </a:lnSpc>
              <a:buFont typeface="Arial"/>
              <a:buChar char="•"/>
            </a:pPr>
            <a:r>
              <a:rPr lang="sv-SE" sz="2800" strike="noStrike" spc="-1">
                <a:solidFill>
                  <a:srgbClr val="000000"/>
                </a:solidFill>
                <a:uFill>
                  <a:solidFill>
                    <a:srgbClr val="FFFFFF"/>
                  </a:solidFill>
                </a:uFill>
                <a:latin typeface="Calibri"/>
              </a:rPr>
              <a:t>Seventh Outline LevelKlicka här för att ändra format på bakgrundstexten</a:t>
            </a:r>
            <a:endParaRPr/>
          </a:p>
          <a:p>
            <a:pPr marL="685800" lvl="1" indent="-228240">
              <a:lnSpc>
                <a:spcPct val="100000"/>
              </a:lnSpc>
              <a:buFont typeface="Arial"/>
              <a:buChar char="•"/>
            </a:pPr>
            <a:r>
              <a:rPr lang="sv-SE" sz="2400" strike="noStrike" spc="-1">
                <a:solidFill>
                  <a:srgbClr val="000000"/>
                </a:solidFill>
                <a:uFill>
                  <a:solidFill>
                    <a:srgbClr val="FFFFFF"/>
                  </a:solidFill>
                </a:uFill>
                <a:latin typeface="Calibri"/>
              </a:rPr>
              <a:t>Nivå två</a:t>
            </a:r>
            <a:endParaRPr/>
          </a:p>
          <a:p>
            <a:pPr marL="1143000" lvl="2" indent="-228240">
              <a:lnSpc>
                <a:spcPct val="100000"/>
              </a:lnSpc>
              <a:buFont typeface="Arial"/>
              <a:buChar char="•"/>
            </a:pPr>
            <a:r>
              <a:rPr lang="sv-SE" sz="2000" strike="noStrike" spc="-1">
                <a:solidFill>
                  <a:srgbClr val="000000"/>
                </a:solidFill>
                <a:uFill>
                  <a:solidFill>
                    <a:srgbClr val="FFFFFF"/>
                  </a:solidFill>
                </a:uFill>
                <a:latin typeface="Calibri"/>
              </a:rPr>
              <a:t>Nivå tre</a:t>
            </a:r>
            <a:endParaRPr/>
          </a:p>
          <a:p>
            <a:pPr marL="1600200" lvl="3" indent="-228240">
              <a:lnSpc>
                <a:spcPct val="100000"/>
              </a:lnSpc>
              <a:buFont typeface="Arial"/>
              <a:buChar char="•"/>
            </a:pPr>
            <a:r>
              <a:rPr lang="sv-SE" sz="1800" strike="noStrike" spc="-1">
                <a:solidFill>
                  <a:srgbClr val="000000"/>
                </a:solidFill>
                <a:uFill>
                  <a:solidFill>
                    <a:srgbClr val="FFFFFF"/>
                  </a:solidFill>
                </a:uFill>
                <a:latin typeface="Calibri"/>
              </a:rPr>
              <a:t>Nivå fyra</a:t>
            </a:r>
            <a:endParaRPr/>
          </a:p>
          <a:p>
            <a:pPr marL="2057400" lvl="4" indent="-228240">
              <a:lnSpc>
                <a:spcPct val="100000"/>
              </a:lnSpc>
              <a:buFont typeface="Arial"/>
              <a:buChar char="•"/>
            </a:pPr>
            <a:r>
              <a:rPr lang="sv-SE" sz="1800" strike="noStrike" spc="-1">
                <a:solidFill>
                  <a:srgbClr val="000000"/>
                </a:solidFill>
                <a:uFill>
                  <a:solidFill>
                    <a:srgbClr val="FFFFFF"/>
                  </a:solidFill>
                </a:uFill>
                <a:latin typeface="Calibri"/>
              </a:rPr>
              <a:t>Nivå fem</a:t>
            </a:r>
            <a:endParaRPr/>
          </a:p>
        </p:txBody>
      </p:sp>
      <p:sp>
        <p:nvSpPr>
          <p:cNvPr id="2"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en-US" sz="1200" strike="noStrike" spc="-1">
                <a:solidFill>
                  <a:srgbClr val="8B8B8B"/>
                </a:solidFill>
                <a:uFill>
                  <a:solidFill>
                    <a:srgbClr val="FFFFFF"/>
                  </a:solidFill>
                </a:uFill>
                <a:latin typeface="Calibri"/>
              </a:rPr>
              <a:t>10/25/16</a:t>
            </a:r>
            <a:endParaRPr/>
          </a:p>
        </p:txBody>
      </p:sp>
      <p:sp>
        <p:nvSpPr>
          <p:cNvPr id="3" name="PlaceHolder 4"/>
          <p:cNvSpPr>
            <a:spLocks noGrp="1"/>
          </p:cNvSpPr>
          <p:nvPr>
            <p:ph type="ftr"/>
          </p:nvPr>
        </p:nvSpPr>
        <p:spPr>
          <a:xfrm>
            <a:off x="4038480" y="6356520"/>
            <a:ext cx="4114440" cy="364680"/>
          </a:xfrm>
          <a:prstGeom prst="rect">
            <a:avLst/>
          </a:prstGeom>
        </p:spPr>
        <p:txBody>
          <a:bodyPr anchor="ctr"/>
          <a:lstStyle/>
          <a:p>
            <a:endParaRPr/>
          </a:p>
        </p:txBody>
      </p:sp>
      <p:sp>
        <p:nvSpPr>
          <p:cNvPr id="4"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C7D211F4-40C3-49BE-AC8C-09F0B0333EFE}" type="slidenum">
              <a:rPr lang="en-US" sz="1200" strike="noStrike" spc="-1">
                <a:solidFill>
                  <a:srgbClr val="8B8B8B"/>
                </a:solidFill>
                <a:uFill>
                  <a:solidFill>
                    <a:srgbClr val="FFFFFF"/>
                  </a:solidFill>
                </a:uFill>
                <a:latin typeface="Calibri"/>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9880" y="365040"/>
            <a:ext cx="10515240" cy="1325160"/>
          </a:xfrm>
          <a:prstGeom prst="rect">
            <a:avLst/>
          </a:prstGeom>
        </p:spPr>
        <p:txBody>
          <a:bodyPr anchor="ctr"/>
          <a:lstStyle/>
          <a:p>
            <a:pPr>
              <a:lnSpc>
                <a:spcPct val="90000"/>
              </a:lnSpc>
            </a:pPr>
            <a:r>
              <a:rPr lang="sv-SE" sz="4400" strike="noStrike" spc="-1">
                <a:solidFill>
                  <a:srgbClr val="000000"/>
                </a:solidFill>
                <a:uFill>
                  <a:solidFill>
                    <a:srgbClr val="FFFFFF"/>
                  </a:solidFill>
                </a:uFill>
                <a:latin typeface="Calibri Light"/>
              </a:rPr>
              <a:t>Klicka här för att ändra format</a:t>
            </a:r>
            <a:endParaRPr/>
          </a:p>
        </p:txBody>
      </p:sp>
      <p:sp>
        <p:nvSpPr>
          <p:cNvPr id="40" name="PlaceHolder 2"/>
          <p:cNvSpPr>
            <a:spLocks noGrp="1"/>
          </p:cNvSpPr>
          <p:nvPr>
            <p:ph type="body"/>
          </p:nvPr>
        </p:nvSpPr>
        <p:spPr>
          <a:xfrm>
            <a:off x="839880" y="1681200"/>
            <a:ext cx="5157360" cy="823680"/>
          </a:xfrm>
          <a:prstGeom prst="rect">
            <a:avLst/>
          </a:prstGeom>
        </p:spPr>
        <p:txBody>
          <a:bodyPr anchor="b"/>
          <a:lstStyle/>
          <a:p>
            <a:pPr marL="432000" indent="-324000">
              <a:buClr>
                <a:srgbClr val="FFFFFF"/>
              </a:buClr>
              <a:buSzPct val="45000"/>
              <a:buFont typeface="StarSymbol"/>
              <a:buChar char=""/>
            </a:pPr>
            <a:r>
              <a:rPr lang="sv-SE" sz="2400" b="1" strike="noStrike" spc="-1">
                <a:solidFill>
                  <a:srgbClr val="000000"/>
                </a:solidFill>
                <a:uFill>
                  <a:solidFill>
                    <a:srgbClr val="FFFFFF"/>
                  </a:solidFill>
                </a:uFill>
                <a:latin typeface="Calibri"/>
              </a:rPr>
              <a:t>Click to edit the outline text format</a:t>
            </a:r>
            <a:endParaRPr/>
          </a:p>
          <a:p>
            <a:pPr marL="864000" lvl="1" indent="-324000">
              <a:buClr>
                <a:srgbClr val="FFFFFF"/>
              </a:buClr>
              <a:buSzPct val="75000"/>
              <a:buFont typeface="StarSymbol"/>
              <a:buChar char=""/>
            </a:pPr>
            <a:r>
              <a:rPr lang="sv-SE" sz="2400" b="1" strike="noStrike" spc="-1">
                <a:solidFill>
                  <a:srgbClr val="000000"/>
                </a:solidFill>
                <a:uFill>
                  <a:solidFill>
                    <a:srgbClr val="FFFFFF"/>
                  </a:solidFill>
                </a:uFill>
                <a:latin typeface="Calibri"/>
              </a:rPr>
              <a:t>Second Outline Level</a:t>
            </a:r>
            <a:endParaRPr/>
          </a:p>
          <a:p>
            <a:pPr marL="1296000" lvl="2" indent="-288000">
              <a:buClr>
                <a:srgbClr val="FFFFFF"/>
              </a:buClr>
              <a:buSzPct val="45000"/>
              <a:buFont typeface="StarSymbol"/>
              <a:buChar char=""/>
            </a:pPr>
            <a:r>
              <a:rPr lang="sv-SE" sz="2400" b="1" strike="noStrike" spc="-1">
                <a:solidFill>
                  <a:srgbClr val="000000"/>
                </a:solidFill>
                <a:uFill>
                  <a:solidFill>
                    <a:srgbClr val="FFFFFF"/>
                  </a:solidFill>
                </a:uFill>
                <a:latin typeface="Calibri"/>
              </a:rPr>
              <a:t>Third Outline Level</a:t>
            </a:r>
            <a:endParaRPr/>
          </a:p>
          <a:p>
            <a:pPr marL="1728000" lvl="3" indent="-216000">
              <a:buClr>
                <a:srgbClr val="FFFFFF"/>
              </a:buClr>
              <a:buSzPct val="75000"/>
              <a:buFont typeface="StarSymbol"/>
              <a:buChar char=""/>
            </a:pPr>
            <a:r>
              <a:rPr lang="sv-SE" sz="2400" b="1" strike="noStrike" spc="-1">
                <a:solidFill>
                  <a:srgbClr val="000000"/>
                </a:solidFill>
                <a:uFill>
                  <a:solidFill>
                    <a:srgbClr val="FFFFFF"/>
                  </a:solidFill>
                </a:uFill>
                <a:latin typeface="Calibri"/>
              </a:rPr>
              <a:t>Fourth Outline Level</a:t>
            </a:r>
            <a:endParaRPr/>
          </a:p>
          <a:p>
            <a:pPr marL="2160000" lvl="4" indent="-216000">
              <a:buClr>
                <a:srgbClr val="FFFFFF"/>
              </a:buClr>
              <a:buSzPct val="45000"/>
              <a:buFont typeface="StarSymbol"/>
              <a:buChar char=""/>
            </a:pPr>
            <a:r>
              <a:rPr lang="sv-SE" sz="2400" b="1" strike="noStrike" spc="-1">
                <a:solidFill>
                  <a:srgbClr val="000000"/>
                </a:solidFill>
                <a:uFill>
                  <a:solidFill>
                    <a:srgbClr val="FFFFFF"/>
                  </a:solidFill>
                </a:uFill>
                <a:latin typeface="Calibri"/>
              </a:rPr>
              <a:t>Fifth Outline Level</a:t>
            </a:r>
            <a:endParaRPr/>
          </a:p>
          <a:p>
            <a:pPr marL="2592000" lvl="5" indent="-216000">
              <a:buClr>
                <a:srgbClr val="FFFFFF"/>
              </a:buClr>
              <a:buSzPct val="45000"/>
              <a:buFont typeface="StarSymbol"/>
              <a:buChar char=""/>
            </a:pPr>
            <a:r>
              <a:rPr lang="sv-SE" sz="2400" b="1" strike="noStrike" spc="-1">
                <a:solidFill>
                  <a:srgbClr val="000000"/>
                </a:solidFill>
                <a:uFill>
                  <a:solidFill>
                    <a:srgbClr val="FFFFFF"/>
                  </a:solidFill>
                </a:uFill>
                <a:latin typeface="Calibri"/>
              </a:rPr>
              <a:t>Sixth Outline Level</a:t>
            </a:r>
            <a:endParaRPr/>
          </a:p>
          <a:p>
            <a:pPr>
              <a:lnSpc>
                <a:spcPct val="100000"/>
              </a:lnSpc>
            </a:pPr>
            <a:r>
              <a:rPr lang="sv-SE" sz="2400" b="1" strike="noStrike" spc="-1">
                <a:solidFill>
                  <a:srgbClr val="000000"/>
                </a:solidFill>
                <a:uFill>
                  <a:solidFill>
                    <a:srgbClr val="FFFFFF"/>
                  </a:solidFill>
                </a:uFill>
                <a:latin typeface="Calibri"/>
              </a:rPr>
              <a:t>Seventh Outline LevelKlicka här för att ändra format på bakgrundstexten</a:t>
            </a:r>
            <a:endParaRPr/>
          </a:p>
        </p:txBody>
      </p:sp>
      <p:sp>
        <p:nvSpPr>
          <p:cNvPr id="41" name="PlaceHolder 3"/>
          <p:cNvSpPr>
            <a:spLocks noGrp="1"/>
          </p:cNvSpPr>
          <p:nvPr>
            <p:ph type="body"/>
          </p:nvPr>
        </p:nvSpPr>
        <p:spPr>
          <a:xfrm>
            <a:off x="839880" y="2505240"/>
            <a:ext cx="5157360" cy="3684240"/>
          </a:xfrm>
          <a:prstGeom prst="rect">
            <a:avLst/>
          </a:prstGeom>
        </p:spPr>
        <p:txBody>
          <a:bodyPr/>
          <a:lstStyle/>
          <a:p>
            <a:pPr marL="432000" indent="-324000">
              <a:buClr>
                <a:srgbClr val="FFFFFF"/>
              </a:buClr>
              <a:buSzPct val="45000"/>
              <a:buFont typeface="StarSymbol"/>
              <a:buChar char=""/>
            </a:pPr>
            <a:r>
              <a:rPr lang="sv-SE" sz="2800" strike="noStrike" spc="-1">
                <a:solidFill>
                  <a:srgbClr val="000000"/>
                </a:solidFill>
                <a:uFill>
                  <a:solidFill>
                    <a:srgbClr val="FFFFFF"/>
                  </a:solidFill>
                </a:uFill>
                <a:latin typeface="Calibri"/>
              </a:rPr>
              <a:t>Click to edit the outline text format</a:t>
            </a:r>
            <a:endParaRPr/>
          </a:p>
          <a:p>
            <a:pPr marL="864000" lvl="1" indent="-324000">
              <a:buClr>
                <a:srgbClr val="FFFFFF"/>
              </a:buClr>
              <a:buSzPct val="75000"/>
              <a:buFont typeface="StarSymbol"/>
              <a:buChar char=""/>
            </a:pPr>
            <a:r>
              <a:rPr lang="sv-SE" sz="2800" strike="noStrike" spc="-1">
                <a:solidFill>
                  <a:srgbClr val="000000"/>
                </a:solidFill>
                <a:uFill>
                  <a:solidFill>
                    <a:srgbClr val="FFFFFF"/>
                  </a:solidFill>
                </a:uFill>
                <a:latin typeface="Calibri"/>
              </a:rPr>
              <a:t>Second Outline Level</a:t>
            </a:r>
            <a:endParaRPr/>
          </a:p>
          <a:p>
            <a:pPr marL="1296000" lvl="2" indent="-288000">
              <a:buClr>
                <a:srgbClr val="FFFFFF"/>
              </a:buClr>
              <a:buSzPct val="45000"/>
              <a:buFont typeface="StarSymbol"/>
              <a:buChar char=""/>
            </a:pPr>
            <a:r>
              <a:rPr lang="sv-SE" sz="2800" strike="noStrike" spc="-1">
                <a:solidFill>
                  <a:srgbClr val="000000"/>
                </a:solidFill>
                <a:uFill>
                  <a:solidFill>
                    <a:srgbClr val="FFFFFF"/>
                  </a:solidFill>
                </a:uFill>
                <a:latin typeface="Calibri"/>
              </a:rPr>
              <a:t>Third Outline Level</a:t>
            </a:r>
            <a:endParaRPr/>
          </a:p>
          <a:p>
            <a:pPr marL="1728000" lvl="3" indent="-216000">
              <a:buClr>
                <a:srgbClr val="FFFFFF"/>
              </a:buClr>
              <a:buSzPct val="75000"/>
              <a:buFont typeface="StarSymbol"/>
              <a:buChar char=""/>
            </a:pPr>
            <a:r>
              <a:rPr lang="sv-SE" sz="2800" strike="noStrike" spc="-1">
                <a:solidFill>
                  <a:srgbClr val="000000"/>
                </a:solidFill>
                <a:uFill>
                  <a:solidFill>
                    <a:srgbClr val="FFFFFF"/>
                  </a:solidFill>
                </a:uFill>
                <a:latin typeface="Calibri"/>
              </a:rPr>
              <a:t>Fourth Outline Level</a:t>
            </a:r>
            <a:endParaRPr/>
          </a:p>
          <a:p>
            <a:pPr marL="2160000" lvl="4" indent="-216000">
              <a:buClr>
                <a:srgbClr val="FFFFFF"/>
              </a:buClr>
              <a:buSzPct val="45000"/>
              <a:buFont typeface="StarSymbol"/>
              <a:buChar char=""/>
            </a:pPr>
            <a:r>
              <a:rPr lang="sv-SE" sz="2800" strike="noStrike" spc="-1">
                <a:solidFill>
                  <a:srgbClr val="000000"/>
                </a:solidFill>
                <a:uFill>
                  <a:solidFill>
                    <a:srgbClr val="FFFFFF"/>
                  </a:solidFill>
                </a:uFill>
                <a:latin typeface="Calibri"/>
              </a:rPr>
              <a:t>Fifth Outline Level</a:t>
            </a:r>
            <a:endParaRPr/>
          </a:p>
          <a:p>
            <a:pPr marL="2592000" lvl="5" indent="-216000">
              <a:buClr>
                <a:srgbClr val="FFFFFF"/>
              </a:buClr>
              <a:buSzPct val="45000"/>
              <a:buFont typeface="StarSymbol"/>
              <a:buChar char=""/>
            </a:pPr>
            <a:r>
              <a:rPr lang="sv-SE" sz="2800" strike="noStrike" spc="-1">
                <a:solidFill>
                  <a:srgbClr val="000000"/>
                </a:solidFill>
                <a:uFill>
                  <a:solidFill>
                    <a:srgbClr val="FFFFFF"/>
                  </a:solidFill>
                </a:uFill>
                <a:latin typeface="Calibri"/>
              </a:rPr>
              <a:t>Sixth Outline Level</a:t>
            </a:r>
            <a:endParaRPr/>
          </a:p>
          <a:p>
            <a:pPr marL="228600" indent="-228240">
              <a:lnSpc>
                <a:spcPct val="100000"/>
              </a:lnSpc>
              <a:buFont typeface="Arial"/>
              <a:buChar char="•"/>
            </a:pPr>
            <a:r>
              <a:rPr lang="sv-SE" sz="2800" strike="noStrike" spc="-1">
                <a:solidFill>
                  <a:srgbClr val="000000"/>
                </a:solidFill>
                <a:uFill>
                  <a:solidFill>
                    <a:srgbClr val="FFFFFF"/>
                  </a:solidFill>
                </a:uFill>
                <a:latin typeface="Calibri"/>
              </a:rPr>
              <a:t>Seventh Outline LevelKlicka här för att ändra format på bakgrundstexten</a:t>
            </a:r>
            <a:endParaRPr/>
          </a:p>
          <a:p>
            <a:pPr marL="685800" lvl="1" indent="-228240">
              <a:lnSpc>
                <a:spcPct val="100000"/>
              </a:lnSpc>
              <a:buFont typeface="Arial"/>
              <a:buChar char="•"/>
            </a:pPr>
            <a:r>
              <a:rPr lang="sv-SE" sz="2400" strike="noStrike" spc="-1">
                <a:solidFill>
                  <a:srgbClr val="000000"/>
                </a:solidFill>
                <a:uFill>
                  <a:solidFill>
                    <a:srgbClr val="FFFFFF"/>
                  </a:solidFill>
                </a:uFill>
                <a:latin typeface="Calibri"/>
              </a:rPr>
              <a:t>Nivå två</a:t>
            </a:r>
            <a:endParaRPr/>
          </a:p>
          <a:p>
            <a:pPr marL="1143000" lvl="2" indent="-228240">
              <a:lnSpc>
                <a:spcPct val="100000"/>
              </a:lnSpc>
              <a:buFont typeface="Arial"/>
              <a:buChar char="•"/>
            </a:pPr>
            <a:r>
              <a:rPr lang="sv-SE" sz="2000" strike="noStrike" spc="-1">
                <a:solidFill>
                  <a:srgbClr val="000000"/>
                </a:solidFill>
                <a:uFill>
                  <a:solidFill>
                    <a:srgbClr val="FFFFFF"/>
                  </a:solidFill>
                </a:uFill>
                <a:latin typeface="Calibri"/>
              </a:rPr>
              <a:t>Nivå tre</a:t>
            </a:r>
            <a:endParaRPr/>
          </a:p>
          <a:p>
            <a:pPr marL="1600200" lvl="3" indent="-228240">
              <a:lnSpc>
                <a:spcPct val="100000"/>
              </a:lnSpc>
              <a:buFont typeface="Arial"/>
              <a:buChar char="•"/>
            </a:pPr>
            <a:r>
              <a:rPr lang="sv-SE" sz="1800" strike="noStrike" spc="-1">
                <a:solidFill>
                  <a:srgbClr val="000000"/>
                </a:solidFill>
                <a:uFill>
                  <a:solidFill>
                    <a:srgbClr val="FFFFFF"/>
                  </a:solidFill>
                </a:uFill>
                <a:latin typeface="Calibri"/>
              </a:rPr>
              <a:t>Nivå fyra</a:t>
            </a:r>
            <a:endParaRPr/>
          </a:p>
          <a:p>
            <a:pPr marL="2057400" lvl="4" indent="-228240">
              <a:lnSpc>
                <a:spcPct val="100000"/>
              </a:lnSpc>
              <a:buFont typeface="Arial"/>
              <a:buChar char="•"/>
            </a:pPr>
            <a:r>
              <a:rPr lang="sv-SE" sz="1800" strike="noStrike" spc="-1">
                <a:solidFill>
                  <a:srgbClr val="000000"/>
                </a:solidFill>
                <a:uFill>
                  <a:solidFill>
                    <a:srgbClr val="FFFFFF"/>
                  </a:solidFill>
                </a:uFill>
                <a:latin typeface="Calibri"/>
              </a:rPr>
              <a:t>Nivå fem</a:t>
            </a:r>
            <a:endParaRPr/>
          </a:p>
        </p:txBody>
      </p:sp>
      <p:sp>
        <p:nvSpPr>
          <p:cNvPr id="42" name="PlaceHolder 4"/>
          <p:cNvSpPr>
            <a:spLocks noGrp="1"/>
          </p:cNvSpPr>
          <p:nvPr>
            <p:ph type="body"/>
          </p:nvPr>
        </p:nvSpPr>
        <p:spPr>
          <a:xfrm>
            <a:off x="6172200" y="1681200"/>
            <a:ext cx="5182920" cy="823680"/>
          </a:xfrm>
          <a:prstGeom prst="rect">
            <a:avLst/>
          </a:prstGeom>
        </p:spPr>
        <p:txBody>
          <a:bodyPr anchor="b"/>
          <a:lstStyle/>
          <a:p>
            <a:pPr marL="432000" indent="-324000">
              <a:buClr>
                <a:srgbClr val="FFFFFF"/>
              </a:buClr>
              <a:buSzPct val="45000"/>
              <a:buFont typeface="StarSymbol"/>
              <a:buChar char=""/>
            </a:pPr>
            <a:r>
              <a:rPr lang="sv-SE" sz="2400" b="1" strike="noStrike" spc="-1">
                <a:solidFill>
                  <a:srgbClr val="000000"/>
                </a:solidFill>
                <a:uFill>
                  <a:solidFill>
                    <a:srgbClr val="FFFFFF"/>
                  </a:solidFill>
                </a:uFill>
                <a:latin typeface="Calibri"/>
              </a:rPr>
              <a:t>Click to edit the outline text format</a:t>
            </a:r>
            <a:endParaRPr/>
          </a:p>
          <a:p>
            <a:pPr marL="864000" lvl="1" indent="-324000">
              <a:buClr>
                <a:srgbClr val="FFFFFF"/>
              </a:buClr>
              <a:buSzPct val="75000"/>
              <a:buFont typeface="StarSymbol"/>
              <a:buChar char=""/>
            </a:pPr>
            <a:r>
              <a:rPr lang="sv-SE" sz="2400" b="1" strike="noStrike" spc="-1">
                <a:solidFill>
                  <a:srgbClr val="000000"/>
                </a:solidFill>
                <a:uFill>
                  <a:solidFill>
                    <a:srgbClr val="FFFFFF"/>
                  </a:solidFill>
                </a:uFill>
                <a:latin typeface="Calibri"/>
              </a:rPr>
              <a:t>Second Outline Level</a:t>
            </a:r>
            <a:endParaRPr/>
          </a:p>
          <a:p>
            <a:pPr marL="1296000" lvl="2" indent="-288000">
              <a:buClr>
                <a:srgbClr val="FFFFFF"/>
              </a:buClr>
              <a:buSzPct val="45000"/>
              <a:buFont typeface="StarSymbol"/>
              <a:buChar char=""/>
            </a:pPr>
            <a:r>
              <a:rPr lang="sv-SE" sz="2400" b="1" strike="noStrike" spc="-1">
                <a:solidFill>
                  <a:srgbClr val="000000"/>
                </a:solidFill>
                <a:uFill>
                  <a:solidFill>
                    <a:srgbClr val="FFFFFF"/>
                  </a:solidFill>
                </a:uFill>
                <a:latin typeface="Calibri"/>
              </a:rPr>
              <a:t>Third Outline Level</a:t>
            </a:r>
            <a:endParaRPr/>
          </a:p>
          <a:p>
            <a:pPr marL="1728000" lvl="3" indent="-216000">
              <a:buClr>
                <a:srgbClr val="FFFFFF"/>
              </a:buClr>
              <a:buSzPct val="75000"/>
              <a:buFont typeface="StarSymbol"/>
              <a:buChar char=""/>
            </a:pPr>
            <a:r>
              <a:rPr lang="sv-SE" sz="2400" b="1" strike="noStrike" spc="-1">
                <a:solidFill>
                  <a:srgbClr val="000000"/>
                </a:solidFill>
                <a:uFill>
                  <a:solidFill>
                    <a:srgbClr val="FFFFFF"/>
                  </a:solidFill>
                </a:uFill>
                <a:latin typeface="Calibri"/>
              </a:rPr>
              <a:t>Fourth Outline Level</a:t>
            </a:r>
            <a:endParaRPr/>
          </a:p>
          <a:p>
            <a:pPr marL="2160000" lvl="4" indent="-216000">
              <a:buClr>
                <a:srgbClr val="FFFFFF"/>
              </a:buClr>
              <a:buSzPct val="45000"/>
              <a:buFont typeface="StarSymbol"/>
              <a:buChar char=""/>
            </a:pPr>
            <a:r>
              <a:rPr lang="sv-SE" sz="2400" b="1" strike="noStrike" spc="-1">
                <a:solidFill>
                  <a:srgbClr val="000000"/>
                </a:solidFill>
                <a:uFill>
                  <a:solidFill>
                    <a:srgbClr val="FFFFFF"/>
                  </a:solidFill>
                </a:uFill>
                <a:latin typeface="Calibri"/>
              </a:rPr>
              <a:t>Fifth Outline Level</a:t>
            </a:r>
            <a:endParaRPr/>
          </a:p>
          <a:p>
            <a:pPr marL="2592000" lvl="5" indent="-216000">
              <a:buClr>
                <a:srgbClr val="FFFFFF"/>
              </a:buClr>
              <a:buSzPct val="45000"/>
              <a:buFont typeface="StarSymbol"/>
              <a:buChar char=""/>
            </a:pPr>
            <a:r>
              <a:rPr lang="sv-SE" sz="2400" b="1" strike="noStrike" spc="-1">
                <a:solidFill>
                  <a:srgbClr val="000000"/>
                </a:solidFill>
                <a:uFill>
                  <a:solidFill>
                    <a:srgbClr val="FFFFFF"/>
                  </a:solidFill>
                </a:uFill>
                <a:latin typeface="Calibri"/>
              </a:rPr>
              <a:t>Sixth Outline Level</a:t>
            </a:r>
            <a:endParaRPr/>
          </a:p>
          <a:p>
            <a:pPr>
              <a:lnSpc>
                <a:spcPct val="100000"/>
              </a:lnSpc>
            </a:pPr>
            <a:r>
              <a:rPr lang="sv-SE" sz="2400" b="1" strike="noStrike" spc="-1">
                <a:solidFill>
                  <a:srgbClr val="000000"/>
                </a:solidFill>
                <a:uFill>
                  <a:solidFill>
                    <a:srgbClr val="FFFFFF"/>
                  </a:solidFill>
                </a:uFill>
                <a:latin typeface="Calibri"/>
              </a:rPr>
              <a:t>Seventh Outline LevelKlicka här för att ändra format på bakgrundstexten</a:t>
            </a:r>
            <a:endParaRPr/>
          </a:p>
        </p:txBody>
      </p:sp>
      <p:sp>
        <p:nvSpPr>
          <p:cNvPr id="43" name="PlaceHolder 5"/>
          <p:cNvSpPr>
            <a:spLocks noGrp="1"/>
          </p:cNvSpPr>
          <p:nvPr>
            <p:ph type="body"/>
          </p:nvPr>
        </p:nvSpPr>
        <p:spPr>
          <a:xfrm>
            <a:off x="6172200" y="2505240"/>
            <a:ext cx="5182920" cy="3684240"/>
          </a:xfrm>
          <a:prstGeom prst="rect">
            <a:avLst/>
          </a:prstGeom>
        </p:spPr>
        <p:txBody>
          <a:bodyPr/>
          <a:lstStyle/>
          <a:p>
            <a:pPr marL="432000" indent="-324000">
              <a:buClr>
                <a:srgbClr val="FFFFFF"/>
              </a:buClr>
              <a:buSzPct val="45000"/>
              <a:buFont typeface="StarSymbol"/>
              <a:buChar char=""/>
            </a:pPr>
            <a:r>
              <a:rPr lang="sv-SE" sz="2800" strike="noStrike" spc="-1">
                <a:solidFill>
                  <a:srgbClr val="000000"/>
                </a:solidFill>
                <a:uFill>
                  <a:solidFill>
                    <a:srgbClr val="FFFFFF"/>
                  </a:solidFill>
                </a:uFill>
                <a:latin typeface="Calibri"/>
              </a:rPr>
              <a:t>Click to edit the outline text format</a:t>
            </a:r>
            <a:endParaRPr/>
          </a:p>
          <a:p>
            <a:pPr marL="864000" lvl="1" indent="-324000">
              <a:buClr>
                <a:srgbClr val="FFFFFF"/>
              </a:buClr>
              <a:buSzPct val="75000"/>
              <a:buFont typeface="StarSymbol"/>
              <a:buChar char=""/>
            </a:pPr>
            <a:r>
              <a:rPr lang="sv-SE" sz="2800" strike="noStrike" spc="-1">
                <a:solidFill>
                  <a:srgbClr val="000000"/>
                </a:solidFill>
                <a:uFill>
                  <a:solidFill>
                    <a:srgbClr val="FFFFFF"/>
                  </a:solidFill>
                </a:uFill>
                <a:latin typeface="Calibri"/>
              </a:rPr>
              <a:t>Second Outline Level</a:t>
            </a:r>
            <a:endParaRPr/>
          </a:p>
          <a:p>
            <a:pPr marL="1296000" lvl="2" indent="-288000">
              <a:buClr>
                <a:srgbClr val="FFFFFF"/>
              </a:buClr>
              <a:buSzPct val="45000"/>
              <a:buFont typeface="StarSymbol"/>
              <a:buChar char=""/>
            </a:pPr>
            <a:r>
              <a:rPr lang="sv-SE" sz="2800" strike="noStrike" spc="-1">
                <a:solidFill>
                  <a:srgbClr val="000000"/>
                </a:solidFill>
                <a:uFill>
                  <a:solidFill>
                    <a:srgbClr val="FFFFFF"/>
                  </a:solidFill>
                </a:uFill>
                <a:latin typeface="Calibri"/>
              </a:rPr>
              <a:t>Third Outline Level</a:t>
            </a:r>
            <a:endParaRPr/>
          </a:p>
          <a:p>
            <a:pPr marL="1728000" lvl="3" indent="-216000">
              <a:buClr>
                <a:srgbClr val="FFFFFF"/>
              </a:buClr>
              <a:buSzPct val="75000"/>
              <a:buFont typeface="StarSymbol"/>
              <a:buChar char=""/>
            </a:pPr>
            <a:r>
              <a:rPr lang="sv-SE" sz="2800" strike="noStrike" spc="-1">
                <a:solidFill>
                  <a:srgbClr val="000000"/>
                </a:solidFill>
                <a:uFill>
                  <a:solidFill>
                    <a:srgbClr val="FFFFFF"/>
                  </a:solidFill>
                </a:uFill>
                <a:latin typeface="Calibri"/>
              </a:rPr>
              <a:t>Fourth Outline Level</a:t>
            </a:r>
            <a:endParaRPr/>
          </a:p>
          <a:p>
            <a:pPr marL="2160000" lvl="4" indent="-216000">
              <a:buClr>
                <a:srgbClr val="FFFFFF"/>
              </a:buClr>
              <a:buSzPct val="45000"/>
              <a:buFont typeface="StarSymbol"/>
              <a:buChar char=""/>
            </a:pPr>
            <a:r>
              <a:rPr lang="sv-SE" sz="2800" strike="noStrike" spc="-1">
                <a:solidFill>
                  <a:srgbClr val="000000"/>
                </a:solidFill>
                <a:uFill>
                  <a:solidFill>
                    <a:srgbClr val="FFFFFF"/>
                  </a:solidFill>
                </a:uFill>
                <a:latin typeface="Calibri"/>
              </a:rPr>
              <a:t>Fifth Outline Level</a:t>
            </a:r>
            <a:endParaRPr/>
          </a:p>
          <a:p>
            <a:pPr marL="2592000" lvl="5" indent="-216000">
              <a:buClr>
                <a:srgbClr val="FFFFFF"/>
              </a:buClr>
              <a:buSzPct val="45000"/>
              <a:buFont typeface="StarSymbol"/>
              <a:buChar char=""/>
            </a:pPr>
            <a:r>
              <a:rPr lang="sv-SE" sz="2800" strike="noStrike" spc="-1">
                <a:solidFill>
                  <a:srgbClr val="000000"/>
                </a:solidFill>
                <a:uFill>
                  <a:solidFill>
                    <a:srgbClr val="FFFFFF"/>
                  </a:solidFill>
                </a:uFill>
                <a:latin typeface="Calibri"/>
              </a:rPr>
              <a:t>Sixth Outline Level</a:t>
            </a:r>
            <a:endParaRPr/>
          </a:p>
          <a:p>
            <a:pPr marL="228600" indent="-228240">
              <a:lnSpc>
                <a:spcPct val="100000"/>
              </a:lnSpc>
              <a:buFont typeface="Arial"/>
              <a:buChar char="•"/>
            </a:pPr>
            <a:r>
              <a:rPr lang="sv-SE" sz="2800" strike="noStrike" spc="-1">
                <a:solidFill>
                  <a:srgbClr val="000000"/>
                </a:solidFill>
                <a:uFill>
                  <a:solidFill>
                    <a:srgbClr val="FFFFFF"/>
                  </a:solidFill>
                </a:uFill>
                <a:latin typeface="Calibri"/>
              </a:rPr>
              <a:t>Seventh Outline LevelKlicka här för att ändra format på bakgrundstexten</a:t>
            </a:r>
            <a:endParaRPr/>
          </a:p>
          <a:p>
            <a:pPr marL="685800" lvl="1" indent="-228240">
              <a:lnSpc>
                <a:spcPct val="100000"/>
              </a:lnSpc>
              <a:buFont typeface="Arial"/>
              <a:buChar char="•"/>
            </a:pPr>
            <a:r>
              <a:rPr lang="sv-SE" sz="2400" strike="noStrike" spc="-1">
                <a:solidFill>
                  <a:srgbClr val="000000"/>
                </a:solidFill>
                <a:uFill>
                  <a:solidFill>
                    <a:srgbClr val="FFFFFF"/>
                  </a:solidFill>
                </a:uFill>
                <a:latin typeface="Calibri"/>
              </a:rPr>
              <a:t>Nivå två</a:t>
            </a:r>
            <a:endParaRPr/>
          </a:p>
          <a:p>
            <a:pPr marL="1143000" lvl="2" indent="-228240">
              <a:lnSpc>
                <a:spcPct val="100000"/>
              </a:lnSpc>
              <a:buFont typeface="Arial"/>
              <a:buChar char="•"/>
            </a:pPr>
            <a:r>
              <a:rPr lang="sv-SE" sz="2000" strike="noStrike" spc="-1">
                <a:solidFill>
                  <a:srgbClr val="000000"/>
                </a:solidFill>
                <a:uFill>
                  <a:solidFill>
                    <a:srgbClr val="FFFFFF"/>
                  </a:solidFill>
                </a:uFill>
                <a:latin typeface="Calibri"/>
              </a:rPr>
              <a:t>Nivå tre</a:t>
            </a:r>
            <a:endParaRPr/>
          </a:p>
          <a:p>
            <a:pPr marL="1600200" lvl="3" indent="-228240">
              <a:lnSpc>
                <a:spcPct val="100000"/>
              </a:lnSpc>
              <a:buFont typeface="Arial"/>
              <a:buChar char="•"/>
            </a:pPr>
            <a:r>
              <a:rPr lang="sv-SE" sz="1800" strike="noStrike" spc="-1">
                <a:solidFill>
                  <a:srgbClr val="000000"/>
                </a:solidFill>
                <a:uFill>
                  <a:solidFill>
                    <a:srgbClr val="FFFFFF"/>
                  </a:solidFill>
                </a:uFill>
                <a:latin typeface="Calibri"/>
              </a:rPr>
              <a:t>Nivå fyra</a:t>
            </a:r>
            <a:endParaRPr/>
          </a:p>
          <a:p>
            <a:pPr marL="2057400" lvl="4" indent="-228240">
              <a:lnSpc>
                <a:spcPct val="100000"/>
              </a:lnSpc>
              <a:buFont typeface="Arial"/>
              <a:buChar char="•"/>
            </a:pPr>
            <a:r>
              <a:rPr lang="sv-SE" sz="1800" strike="noStrike" spc="-1">
                <a:solidFill>
                  <a:srgbClr val="000000"/>
                </a:solidFill>
                <a:uFill>
                  <a:solidFill>
                    <a:srgbClr val="FFFFFF"/>
                  </a:solidFill>
                </a:uFill>
                <a:latin typeface="Calibri"/>
              </a:rPr>
              <a:t>Nivå fem</a:t>
            </a:r>
            <a:endParaRPr/>
          </a:p>
        </p:txBody>
      </p:sp>
      <p:sp>
        <p:nvSpPr>
          <p:cNvPr id="44" name="PlaceHolder 6"/>
          <p:cNvSpPr>
            <a:spLocks noGrp="1"/>
          </p:cNvSpPr>
          <p:nvPr>
            <p:ph type="dt"/>
          </p:nvPr>
        </p:nvSpPr>
        <p:spPr>
          <a:xfrm>
            <a:off x="838080" y="6356520"/>
            <a:ext cx="2742840" cy="364680"/>
          </a:xfrm>
          <a:prstGeom prst="rect">
            <a:avLst/>
          </a:prstGeom>
        </p:spPr>
        <p:txBody>
          <a:bodyPr anchor="ctr"/>
          <a:lstStyle/>
          <a:p>
            <a:pPr>
              <a:lnSpc>
                <a:spcPct val="100000"/>
              </a:lnSpc>
            </a:pPr>
            <a:r>
              <a:rPr lang="en-US" sz="1200" strike="noStrike" spc="-1">
                <a:solidFill>
                  <a:srgbClr val="8B8B8B"/>
                </a:solidFill>
                <a:uFill>
                  <a:solidFill>
                    <a:srgbClr val="FFFFFF"/>
                  </a:solidFill>
                </a:uFill>
                <a:latin typeface="Calibri"/>
              </a:rPr>
              <a:t>10/25/16</a:t>
            </a:r>
            <a:endParaRPr/>
          </a:p>
        </p:txBody>
      </p:sp>
      <p:sp>
        <p:nvSpPr>
          <p:cNvPr id="45" name="PlaceHolder 7"/>
          <p:cNvSpPr>
            <a:spLocks noGrp="1"/>
          </p:cNvSpPr>
          <p:nvPr>
            <p:ph type="ftr"/>
          </p:nvPr>
        </p:nvSpPr>
        <p:spPr>
          <a:xfrm>
            <a:off x="4038480" y="6356520"/>
            <a:ext cx="4114440" cy="364680"/>
          </a:xfrm>
          <a:prstGeom prst="rect">
            <a:avLst/>
          </a:prstGeom>
        </p:spPr>
        <p:txBody>
          <a:bodyPr anchor="ctr"/>
          <a:lstStyle/>
          <a:p>
            <a:endParaRPr/>
          </a:p>
        </p:txBody>
      </p:sp>
      <p:sp>
        <p:nvSpPr>
          <p:cNvPr id="46" name="PlaceHolder 8"/>
          <p:cNvSpPr>
            <a:spLocks noGrp="1"/>
          </p:cNvSpPr>
          <p:nvPr>
            <p:ph type="sldNum"/>
          </p:nvPr>
        </p:nvSpPr>
        <p:spPr>
          <a:xfrm>
            <a:off x="8610480" y="6356520"/>
            <a:ext cx="2742840" cy="364680"/>
          </a:xfrm>
          <a:prstGeom prst="rect">
            <a:avLst/>
          </a:prstGeom>
        </p:spPr>
        <p:txBody>
          <a:bodyPr anchor="ctr"/>
          <a:lstStyle/>
          <a:p>
            <a:pPr algn="r">
              <a:lnSpc>
                <a:spcPct val="100000"/>
              </a:lnSpc>
            </a:pPr>
            <a:fld id="{4337B8BF-420D-4D86-9738-8673E6E261AD}" type="slidenum">
              <a:rPr lang="en-US" sz="1200" strike="noStrike" spc="-1">
                <a:solidFill>
                  <a:srgbClr val="8B8B8B"/>
                </a:solidFill>
                <a:uFill>
                  <a:solidFill>
                    <a:srgbClr val="FFFFFF"/>
                  </a:solidFill>
                </a:uFill>
                <a:latin typeface="Calibri"/>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hyperlink" Target="https://github.com/Pontussand/INTE2016Project/commit/57794dee0a2af84338024f178fce7742f5bed655" TargetMode="External"/><Relationship Id="rId2" Type="http://schemas.openxmlformats.org/officeDocument/2006/relationships/slideLayout" Target="../slideLayouts/slideLayout25.xml"/><Relationship Id="rId1" Type="http://schemas.openxmlformats.org/officeDocument/2006/relationships/tags" Target="../tags/tag1.xml"/><Relationship Id="rId6" Type="http://schemas.openxmlformats.org/officeDocument/2006/relationships/hyperlink" Target="https://github.com/Pontussand/INTE2016Project/commit/e0abfcdbe77e5da212c0e010588aa450c42d32c3"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5.xml"/><Relationship Id="rId1" Type="http://schemas.openxmlformats.org/officeDocument/2006/relationships/tags" Target="../tags/tag2.xml"/><Relationship Id="rId6" Type="http://schemas.openxmlformats.org/officeDocument/2006/relationships/hyperlink" Target="https://github.com/Pontussand/INTE2016Project/commit/fa4eb39a75ada0367752562701fece93117bd06a"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hyperlink" Target="https://github.com/Pontussand/INTE2016Project/commit/901cc8930580e215fd675ebf7f34d6a6a2fc72d9" TargetMode="External"/><Relationship Id="rId2" Type="http://schemas.openxmlformats.org/officeDocument/2006/relationships/slideLayout" Target="../slideLayouts/slideLayout25.xml"/><Relationship Id="rId1" Type="http://schemas.openxmlformats.org/officeDocument/2006/relationships/tags" Target="../tags/tag3.xml"/><Relationship Id="rId6" Type="http://schemas.openxmlformats.org/officeDocument/2006/relationships/hyperlink" Target="https://github.com/Pontussand/INTE2016Project/commit/bccf60f8fbf437a34a05c3e7d7ec4c1c927fc037" TargetMode="Externa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Grupp nr: 2</a:t>
            </a:r>
            <a:endParaRPr/>
          </a:p>
        </p:txBody>
      </p:sp>
      <p:sp>
        <p:nvSpPr>
          <p:cNvPr id="87" name="TextShape 2"/>
          <p:cNvSpPr txBox="1"/>
          <p:nvPr/>
        </p:nvSpPr>
        <p:spPr>
          <a:xfrm>
            <a:off x="838080" y="1825560"/>
            <a:ext cx="10515240" cy="4350960"/>
          </a:xfrm>
          <a:prstGeom prst="rect">
            <a:avLst/>
          </a:prstGeom>
          <a:noFill/>
          <a:ln>
            <a:noFill/>
          </a:ln>
        </p:spPr>
        <p:txBody>
          <a:bodyPr/>
          <a:lstStyle/>
          <a:p>
            <a:pPr marL="228600" indent="-228240">
              <a:buFont typeface="Arial"/>
              <a:buChar char="•"/>
            </a:pPr>
            <a:r>
              <a:rPr lang="sv-SE" sz="2800" spc="-1" dirty="0">
                <a:solidFill>
                  <a:srgbClr val="000000"/>
                </a:solidFill>
                <a:uFill>
                  <a:solidFill>
                    <a:srgbClr val="FFFFFF"/>
                  </a:solidFill>
                </a:uFill>
                <a:latin typeface="Calibri"/>
              </a:rPr>
              <a:t>Annika Svedin, </a:t>
            </a:r>
            <a:r>
              <a:rPr lang="sv-SE" sz="2800" spc="-1" dirty="0" smtClean="0">
                <a:solidFill>
                  <a:srgbClr val="000000"/>
                </a:solidFill>
                <a:uFill>
                  <a:solidFill>
                    <a:srgbClr val="FFFFFF"/>
                  </a:solidFill>
                </a:uFill>
                <a:latin typeface="Calibri"/>
              </a:rPr>
              <a:t>annika.svedin@gmail.com</a:t>
            </a:r>
          </a:p>
          <a:p>
            <a:pPr marL="228600" indent="-228240">
              <a:buFont typeface="Arial"/>
              <a:buChar char="•"/>
            </a:pPr>
            <a:r>
              <a:rPr lang="sv-SE" sz="2800" spc="-1" dirty="0">
                <a:solidFill>
                  <a:srgbClr val="000000"/>
                </a:solidFill>
                <a:uFill>
                  <a:solidFill>
                    <a:srgbClr val="FFFFFF"/>
                  </a:solidFill>
                </a:uFill>
                <a:latin typeface="Calibri"/>
              </a:rPr>
              <a:t>Felix Törnqvist, </a:t>
            </a:r>
            <a:r>
              <a:rPr lang="sv-SE" sz="2800" spc="-1" dirty="0" smtClean="0">
                <a:solidFill>
                  <a:srgbClr val="000000"/>
                </a:solidFill>
                <a:uFill>
                  <a:solidFill>
                    <a:srgbClr val="FFFFFF"/>
                  </a:solidFill>
                </a:uFill>
                <a:latin typeface="Calibri"/>
              </a:rPr>
              <a:t>felix.trnqvist@gmail.com</a:t>
            </a:r>
            <a:endParaRPr lang="sv-SE" sz="2800" dirty="0"/>
          </a:p>
          <a:p>
            <a:pPr marL="228600" indent="-228240">
              <a:lnSpc>
                <a:spcPct val="100000"/>
              </a:lnSpc>
              <a:buFont typeface="Arial"/>
              <a:buChar char="•"/>
            </a:pPr>
            <a:r>
              <a:rPr lang="sv-SE" sz="2800" strike="noStrike" spc="-1" dirty="0" smtClean="0">
                <a:solidFill>
                  <a:srgbClr val="000000"/>
                </a:solidFill>
                <a:uFill>
                  <a:solidFill>
                    <a:srgbClr val="FFFFFF"/>
                  </a:solidFill>
                </a:uFill>
                <a:latin typeface="Calibri"/>
              </a:rPr>
              <a:t>Nina </a:t>
            </a:r>
            <a:r>
              <a:rPr lang="sv-SE" sz="2800" strike="noStrike" spc="-1" dirty="0">
                <a:solidFill>
                  <a:srgbClr val="000000"/>
                </a:solidFill>
                <a:uFill>
                  <a:solidFill>
                    <a:srgbClr val="FFFFFF"/>
                  </a:solidFill>
                </a:uFill>
                <a:latin typeface="Calibri"/>
              </a:rPr>
              <a:t>Hedman, ni.hedman@gmail.com</a:t>
            </a:r>
            <a:endParaRPr dirty="0"/>
          </a:p>
          <a:p>
            <a:pPr marL="228600" indent="-228240">
              <a:lnSpc>
                <a:spcPct val="100000"/>
              </a:lnSpc>
              <a:buFont typeface="Arial"/>
              <a:buChar char="•"/>
            </a:pPr>
            <a:r>
              <a:rPr lang="sv-SE" sz="2800" strike="noStrike" spc="-1" dirty="0">
                <a:solidFill>
                  <a:srgbClr val="000000"/>
                </a:solidFill>
                <a:uFill>
                  <a:solidFill>
                    <a:srgbClr val="FFFFFF"/>
                  </a:solidFill>
                </a:uFill>
                <a:latin typeface="Calibri"/>
              </a:rPr>
              <a:t>Pontus Sandliden, </a:t>
            </a:r>
            <a:r>
              <a:rPr lang="sv-SE" sz="2800" strike="noStrike" spc="-1" dirty="0" smtClean="0">
                <a:solidFill>
                  <a:srgbClr val="000000"/>
                </a:solidFill>
                <a:uFill>
                  <a:solidFill>
                    <a:srgbClr val="FFFFFF"/>
                  </a:solidFill>
                </a:uFill>
                <a:latin typeface="Calibri"/>
              </a:rPr>
              <a:t>pontussandliden@hotmail.com</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9880" y="133564"/>
            <a:ext cx="10515240" cy="786074"/>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TDD-exempel: </a:t>
            </a:r>
            <a:r>
              <a:rPr lang="sv-SE" sz="4400" spc="-1" dirty="0" smtClean="0">
                <a:solidFill>
                  <a:srgbClr val="000000"/>
                </a:solidFill>
                <a:uFill>
                  <a:solidFill>
                    <a:srgbClr val="FFFFFF"/>
                  </a:solidFill>
                </a:uFill>
                <a:latin typeface="Calibri Light"/>
              </a:rPr>
              <a:t>Nina Hedman</a:t>
            </a:r>
            <a:endParaRPr dirty="0"/>
          </a:p>
        </p:txBody>
      </p:sp>
      <p:sp>
        <p:nvSpPr>
          <p:cNvPr id="94" name="TextShape 2"/>
          <p:cNvSpPr txBox="1"/>
          <p:nvPr/>
        </p:nvSpPr>
        <p:spPr>
          <a:xfrm>
            <a:off x="1477177" y="852795"/>
            <a:ext cx="5157360" cy="823680"/>
          </a:xfrm>
          <a:prstGeom prst="rect">
            <a:avLst/>
          </a:prstGeom>
          <a:noFill/>
          <a:ln>
            <a:noFill/>
          </a:ln>
        </p:spPr>
        <p:txBody>
          <a:bodyPr anchor="b"/>
          <a:lstStyle/>
          <a:p>
            <a:pPr>
              <a:lnSpc>
                <a:spcPct val="100000"/>
              </a:lnSpc>
            </a:pPr>
            <a:r>
              <a:rPr lang="sv-SE" sz="2400" b="1" strike="noStrike" spc="-1" dirty="0" err="1">
                <a:solidFill>
                  <a:srgbClr val="000000"/>
                </a:solidFill>
                <a:uFill>
                  <a:solidFill>
                    <a:srgbClr val="FFFFFF"/>
                  </a:solidFill>
                </a:uFill>
                <a:latin typeface="Calibri"/>
              </a:rPr>
              <a:t>Testkod</a:t>
            </a:r>
            <a:endParaRPr dirty="0"/>
          </a:p>
        </p:txBody>
      </p:sp>
      <p:sp>
        <p:nvSpPr>
          <p:cNvPr id="95" name="TextShape 3"/>
          <p:cNvSpPr txBox="1"/>
          <p:nvPr/>
        </p:nvSpPr>
        <p:spPr>
          <a:xfrm>
            <a:off x="102328" y="6457920"/>
            <a:ext cx="11066370" cy="409410"/>
          </a:xfrm>
          <a:prstGeom prst="rect">
            <a:avLst/>
          </a:prstGeom>
          <a:noFill/>
          <a:ln>
            <a:noFill/>
          </a:ln>
        </p:spPr>
        <p:txBody>
          <a:bodyPr/>
          <a:lstStyle/>
          <a:p>
            <a:r>
              <a:rPr lang="sv-SE"/>
              <a:t>https://github.com/Pontussand/INTE2016Project/commit/ee07a391202a8541b4132c6624270374f746602c</a:t>
            </a:r>
            <a:endParaRPr/>
          </a:p>
        </p:txBody>
      </p:sp>
      <p:sp>
        <p:nvSpPr>
          <p:cNvPr id="96" name="TextShape 4"/>
          <p:cNvSpPr txBox="1"/>
          <p:nvPr/>
        </p:nvSpPr>
        <p:spPr>
          <a:xfrm>
            <a:off x="6634537" y="857520"/>
            <a:ext cx="4122506" cy="823680"/>
          </a:xfrm>
          <a:prstGeom prst="rect">
            <a:avLst/>
          </a:prstGeom>
          <a:noFill/>
          <a:ln>
            <a:noFill/>
          </a:ln>
        </p:spPr>
        <p:txBody>
          <a:bodyPr anchor="b"/>
          <a:lstStyle/>
          <a:p>
            <a:pPr>
              <a:lnSpc>
                <a:spcPct val="100000"/>
              </a:lnSpc>
            </a:pPr>
            <a:r>
              <a:rPr lang="sv-SE" sz="2400" b="1" strike="noStrike" spc="-1" dirty="0">
                <a:solidFill>
                  <a:srgbClr val="000000"/>
                </a:solidFill>
                <a:uFill>
                  <a:solidFill>
                    <a:srgbClr val="FFFFFF"/>
                  </a:solidFill>
                </a:uFill>
                <a:latin typeface="Calibri"/>
              </a:rPr>
              <a:t>Koden som testas</a:t>
            </a:r>
            <a:endParaRPr dirty="0"/>
          </a:p>
        </p:txBody>
      </p:sp>
      <p:pic>
        <p:nvPicPr>
          <p:cNvPr id="2" name="Picture 1"/>
          <p:cNvPicPr>
            <a:picLocks noChangeAspect="1"/>
          </p:cNvPicPr>
          <p:nvPr/>
        </p:nvPicPr>
        <p:blipFill>
          <a:blip r:embed="rId3"/>
          <a:stretch>
            <a:fillRect/>
          </a:stretch>
        </p:blipFill>
        <p:spPr>
          <a:xfrm>
            <a:off x="6781800" y="1681200"/>
            <a:ext cx="4386898" cy="4771919"/>
          </a:xfrm>
          <a:prstGeom prst="rect">
            <a:avLst/>
          </a:prstGeom>
        </p:spPr>
      </p:pic>
      <p:pic>
        <p:nvPicPr>
          <p:cNvPr id="3" name="Picture 2"/>
          <p:cNvPicPr>
            <a:picLocks noChangeAspect="1"/>
          </p:cNvPicPr>
          <p:nvPr/>
        </p:nvPicPr>
        <p:blipFill>
          <a:blip r:embed="rId4"/>
          <a:stretch>
            <a:fillRect/>
          </a:stretch>
        </p:blipFill>
        <p:spPr>
          <a:xfrm>
            <a:off x="1477177" y="1714722"/>
            <a:ext cx="3761573" cy="4751683"/>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9880" y="133564"/>
            <a:ext cx="10515240" cy="786074"/>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TDD-exempel: </a:t>
            </a:r>
            <a:r>
              <a:rPr lang="sv-SE" sz="4400" spc="-1" dirty="0" smtClean="0">
                <a:solidFill>
                  <a:srgbClr val="000000"/>
                </a:solidFill>
                <a:uFill>
                  <a:solidFill>
                    <a:srgbClr val="FFFFFF"/>
                  </a:solidFill>
                </a:uFill>
                <a:latin typeface="Calibri Light"/>
              </a:rPr>
              <a:t>Nina Hedman</a:t>
            </a:r>
            <a:endParaRPr dirty="0"/>
          </a:p>
        </p:txBody>
      </p:sp>
      <p:sp>
        <p:nvSpPr>
          <p:cNvPr id="94" name="TextShape 2"/>
          <p:cNvSpPr txBox="1"/>
          <p:nvPr/>
        </p:nvSpPr>
        <p:spPr>
          <a:xfrm>
            <a:off x="1477177" y="852795"/>
            <a:ext cx="5157360" cy="823680"/>
          </a:xfrm>
          <a:prstGeom prst="rect">
            <a:avLst/>
          </a:prstGeom>
          <a:noFill/>
          <a:ln>
            <a:noFill/>
          </a:ln>
        </p:spPr>
        <p:txBody>
          <a:bodyPr anchor="b"/>
          <a:lstStyle/>
          <a:p>
            <a:pPr>
              <a:lnSpc>
                <a:spcPct val="100000"/>
              </a:lnSpc>
            </a:pPr>
            <a:r>
              <a:rPr lang="sv-SE" sz="2400" b="1" strike="noStrike" spc="-1" dirty="0" err="1">
                <a:solidFill>
                  <a:srgbClr val="000000"/>
                </a:solidFill>
                <a:uFill>
                  <a:solidFill>
                    <a:srgbClr val="FFFFFF"/>
                  </a:solidFill>
                </a:uFill>
                <a:latin typeface="Calibri"/>
              </a:rPr>
              <a:t>Testkod</a:t>
            </a:r>
            <a:endParaRPr dirty="0"/>
          </a:p>
        </p:txBody>
      </p:sp>
      <p:sp>
        <p:nvSpPr>
          <p:cNvPr id="95" name="TextShape 3"/>
          <p:cNvSpPr txBox="1"/>
          <p:nvPr/>
        </p:nvSpPr>
        <p:spPr>
          <a:xfrm>
            <a:off x="102328" y="6457920"/>
            <a:ext cx="11066370" cy="409410"/>
          </a:xfrm>
          <a:prstGeom prst="rect">
            <a:avLst/>
          </a:prstGeom>
          <a:noFill/>
          <a:ln>
            <a:noFill/>
          </a:ln>
        </p:spPr>
        <p:txBody>
          <a:bodyPr/>
          <a:lstStyle/>
          <a:p>
            <a:r>
              <a:rPr lang="sv-SE" dirty="0"/>
              <a:t>https://github.com/Pontussand/INTE2016Project/commit/cd6ad70e5096946ea80c85b13a828c393e2f089c</a:t>
            </a:r>
            <a:endParaRPr dirty="0"/>
          </a:p>
        </p:txBody>
      </p:sp>
      <p:sp>
        <p:nvSpPr>
          <p:cNvPr id="96" name="TextShape 4"/>
          <p:cNvSpPr txBox="1"/>
          <p:nvPr/>
        </p:nvSpPr>
        <p:spPr>
          <a:xfrm>
            <a:off x="6634537" y="857520"/>
            <a:ext cx="4122506" cy="823680"/>
          </a:xfrm>
          <a:prstGeom prst="rect">
            <a:avLst/>
          </a:prstGeom>
          <a:noFill/>
          <a:ln>
            <a:noFill/>
          </a:ln>
        </p:spPr>
        <p:txBody>
          <a:bodyPr anchor="b"/>
          <a:lstStyle/>
          <a:p>
            <a:pPr>
              <a:lnSpc>
                <a:spcPct val="100000"/>
              </a:lnSpc>
            </a:pPr>
            <a:r>
              <a:rPr lang="sv-SE" sz="2400" b="1" strike="noStrike" spc="-1" dirty="0">
                <a:solidFill>
                  <a:srgbClr val="000000"/>
                </a:solidFill>
                <a:uFill>
                  <a:solidFill>
                    <a:srgbClr val="FFFFFF"/>
                  </a:solidFill>
                </a:uFill>
                <a:latin typeface="Calibri"/>
              </a:rPr>
              <a:t>Koden som testas</a:t>
            </a:r>
            <a:endParaRPr dirty="0"/>
          </a:p>
        </p:txBody>
      </p:sp>
      <p:pic>
        <p:nvPicPr>
          <p:cNvPr id="4" name="Picture 3"/>
          <p:cNvPicPr>
            <a:picLocks noChangeAspect="1"/>
          </p:cNvPicPr>
          <p:nvPr/>
        </p:nvPicPr>
        <p:blipFill>
          <a:blip r:embed="rId3"/>
          <a:stretch>
            <a:fillRect/>
          </a:stretch>
        </p:blipFill>
        <p:spPr>
          <a:xfrm>
            <a:off x="1477177" y="1638869"/>
            <a:ext cx="3325250" cy="4742881"/>
          </a:xfrm>
          <a:prstGeom prst="rect">
            <a:avLst/>
          </a:prstGeom>
        </p:spPr>
      </p:pic>
      <p:pic>
        <p:nvPicPr>
          <p:cNvPr id="5" name="Picture 4"/>
          <p:cNvPicPr>
            <a:picLocks noChangeAspect="1"/>
          </p:cNvPicPr>
          <p:nvPr/>
        </p:nvPicPr>
        <p:blipFill>
          <a:blip r:embed="rId4"/>
          <a:stretch>
            <a:fillRect/>
          </a:stretch>
        </p:blipFill>
        <p:spPr>
          <a:xfrm>
            <a:off x="6634537" y="1685925"/>
            <a:ext cx="4848370" cy="4566661"/>
          </a:xfrm>
          <a:prstGeom prst="rect">
            <a:avLst/>
          </a:prstGeom>
        </p:spPr>
      </p:pic>
    </p:spTree>
    <p:extLst>
      <p:ext uri="{BB962C8B-B14F-4D97-AF65-F5344CB8AC3E}">
        <p14:creationId xmlns:p14="http://schemas.microsoft.com/office/powerpoint/2010/main" val="15464724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9880" y="133564"/>
            <a:ext cx="10515240" cy="786074"/>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TDD-exempel: </a:t>
            </a:r>
            <a:r>
              <a:rPr lang="sv-SE" sz="4400" spc="-1" dirty="0" smtClean="0">
                <a:solidFill>
                  <a:srgbClr val="000000"/>
                </a:solidFill>
                <a:uFill>
                  <a:solidFill>
                    <a:srgbClr val="FFFFFF"/>
                  </a:solidFill>
                </a:uFill>
                <a:latin typeface="Calibri Light"/>
              </a:rPr>
              <a:t>Nina Hedman</a:t>
            </a:r>
            <a:endParaRPr dirty="0"/>
          </a:p>
        </p:txBody>
      </p:sp>
      <p:sp>
        <p:nvSpPr>
          <p:cNvPr id="94" name="TextShape 2"/>
          <p:cNvSpPr txBox="1"/>
          <p:nvPr/>
        </p:nvSpPr>
        <p:spPr>
          <a:xfrm>
            <a:off x="1477177" y="852795"/>
            <a:ext cx="5157360" cy="823680"/>
          </a:xfrm>
          <a:prstGeom prst="rect">
            <a:avLst/>
          </a:prstGeom>
          <a:noFill/>
          <a:ln>
            <a:noFill/>
          </a:ln>
        </p:spPr>
        <p:txBody>
          <a:bodyPr anchor="b"/>
          <a:lstStyle/>
          <a:p>
            <a:pPr>
              <a:lnSpc>
                <a:spcPct val="100000"/>
              </a:lnSpc>
            </a:pPr>
            <a:r>
              <a:rPr lang="sv-SE" sz="2400" b="1" strike="noStrike" spc="-1" dirty="0" err="1">
                <a:solidFill>
                  <a:srgbClr val="000000"/>
                </a:solidFill>
                <a:uFill>
                  <a:solidFill>
                    <a:srgbClr val="FFFFFF"/>
                  </a:solidFill>
                </a:uFill>
                <a:latin typeface="Calibri"/>
              </a:rPr>
              <a:t>Testkod</a:t>
            </a:r>
            <a:endParaRPr dirty="0"/>
          </a:p>
        </p:txBody>
      </p:sp>
      <p:sp>
        <p:nvSpPr>
          <p:cNvPr id="95" name="TextShape 3"/>
          <p:cNvSpPr txBox="1"/>
          <p:nvPr/>
        </p:nvSpPr>
        <p:spPr>
          <a:xfrm>
            <a:off x="102328" y="6457920"/>
            <a:ext cx="11066370" cy="409410"/>
          </a:xfrm>
          <a:prstGeom prst="rect">
            <a:avLst/>
          </a:prstGeom>
          <a:noFill/>
          <a:ln>
            <a:noFill/>
          </a:ln>
        </p:spPr>
        <p:txBody>
          <a:bodyPr/>
          <a:lstStyle/>
          <a:p>
            <a:r>
              <a:rPr lang="sv-SE" dirty="0"/>
              <a:t>https://github.com/Pontussand/INTE2016Project/commit/e54e89e1629611d365929440e69bdd8c45445294</a:t>
            </a:r>
            <a:endParaRPr dirty="0"/>
          </a:p>
        </p:txBody>
      </p:sp>
      <p:sp>
        <p:nvSpPr>
          <p:cNvPr id="96" name="TextShape 4"/>
          <p:cNvSpPr txBox="1"/>
          <p:nvPr/>
        </p:nvSpPr>
        <p:spPr>
          <a:xfrm>
            <a:off x="6634537" y="857520"/>
            <a:ext cx="4122506" cy="823680"/>
          </a:xfrm>
          <a:prstGeom prst="rect">
            <a:avLst/>
          </a:prstGeom>
          <a:noFill/>
          <a:ln>
            <a:noFill/>
          </a:ln>
        </p:spPr>
        <p:txBody>
          <a:bodyPr anchor="b"/>
          <a:lstStyle/>
          <a:p>
            <a:pPr>
              <a:lnSpc>
                <a:spcPct val="100000"/>
              </a:lnSpc>
            </a:pPr>
            <a:r>
              <a:rPr lang="sv-SE" sz="2400" b="1" strike="noStrike" spc="-1" dirty="0">
                <a:solidFill>
                  <a:srgbClr val="000000"/>
                </a:solidFill>
                <a:uFill>
                  <a:solidFill>
                    <a:srgbClr val="FFFFFF"/>
                  </a:solidFill>
                </a:uFill>
                <a:latin typeface="Calibri"/>
              </a:rPr>
              <a:t>Koden som testas</a:t>
            </a:r>
            <a:endParaRPr dirty="0"/>
          </a:p>
        </p:txBody>
      </p:sp>
      <p:pic>
        <p:nvPicPr>
          <p:cNvPr id="2" name="Picture 1"/>
          <p:cNvPicPr>
            <a:picLocks noChangeAspect="1"/>
          </p:cNvPicPr>
          <p:nvPr/>
        </p:nvPicPr>
        <p:blipFill>
          <a:blip r:embed="rId3"/>
          <a:stretch>
            <a:fillRect/>
          </a:stretch>
        </p:blipFill>
        <p:spPr>
          <a:xfrm>
            <a:off x="1477176" y="1638869"/>
            <a:ext cx="1494623" cy="4794132"/>
          </a:xfrm>
          <a:prstGeom prst="rect">
            <a:avLst/>
          </a:prstGeom>
        </p:spPr>
      </p:pic>
      <p:pic>
        <p:nvPicPr>
          <p:cNvPr id="3" name="Picture 2"/>
          <p:cNvPicPr>
            <a:picLocks noChangeAspect="1"/>
          </p:cNvPicPr>
          <p:nvPr/>
        </p:nvPicPr>
        <p:blipFill>
          <a:blip r:embed="rId4"/>
          <a:stretch>
            <a:fillRect/>
          </a:stretch>
        </p:blipFill>
        <p:spPr>
          <a:xfrm>
            <a:off x="6634537" y="1701394"/>
            <a:ext cx="5267325" cy="4362450"/>
          </a:xfrm>
          <a:prstGeom prst="rect">
            <a:avLst/>
          </a:prstGeom>
        </p:spPr>
      </p:pic>
    </p:spTree>
    <p:extLst>
      <p:ext uri="{BB962C8B-B14F-4D97-AF65-F5344CB8AC3E}">
        <p14:creationId xmlns:p14="http://schemas.microsoft.com/office/powerpoint/2010/main" val="10400937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1: Pontus Sandliden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sp>
        <p:nvSpPr>
          <p:cNvPr id="15" name="Platshållare för innehåll 14"/>
          <p:cNvSpPr>
            <a:spLocks noGrp="1"/>
          </p:cNvSpPr>
          <p:nvPr>
            <p:ph sz="quarter" idx="4"/>
          </p:nvPr>
        </p:nvSpPr>
        <p:spPr/>
        <p:txBody>
          <a:bodyPr/>
          <a:lstStyle/>
          <a:p>
            <a:endParaRPr lang="sv-SE"/>
          </a:p>
        </p:txBody>
      </p:sp>
      <p:sp>
        <p:nvSpPr>
          <p:cNvPr id="16" name="Platshållare för innehåll 15"/>
          <p:cNvSpPr>
            <a:spLocks noGrp="1"/>
          </p:cNvSpPr>
          <p:nvPr>
            <p:ph sz="half" idx="2"/>
          </p:nvPr>
        </p:nvSpPr>
        <p:spPr/>
        <p:txBody>
          <a:bodyPr/>
          <a:lstStyle/>
          <a:p>
            <a:endParaRPr lang="sv-SE"/>
          </a:p>
        </p:txBody>
      </p:sp>
      <p:pic>
        <p:nvPicPr>
          <p:cNvPr id="17" name="Bildobjekt 16"/>
          <p:cNvPicPr>
            <a:picLocks noChangeAspect="1"/>
          </p:cNvPicPr>
          <p:nvPr/>
        </p:nvPicPr>
        <p:blipFill>
          <a:blip r:embed="rId4"/>
          <a:stretch>
            <a:fillRect/>
          </a:stretch>
        </p:blipFill>
        <p:spPr>
          <a:xfrm>
            <a:off x="6097588" y="2404470"/>
            <a:ext cx="5599881" cy="3785193"/>
          </a:xfrm>
          <a:prstGeom prst="rect">
            <a:avLst/>
          </a:prstGeom>
        </p:spPr>
      </p:pic>
      <p:pic>
        <p:nvPicPr>
          <p:cNvPr id="19" name="Bildobjekt 18"/>
          <p:cNvPicPr>
            <a:picLocks noChangeAspect="1"/>
          </p:cNvPicPr>
          <p:nvPr/>
        </p:nvPicPr>
        <p:blipFill>
          <a:blip r:embed="rId5"/>
          <a:stretch>
            <a:fillRect/>
          </a:stretch>
        </p:blipFill>
        <p:spPr>
          <a:xfrm>
            <a:off x="219075" y="2454773"/>
            <a:ext cx="5953125" cy="4098608"/>
          </a:xfrm>
          <a:prstGeom prst="rect">
            <a:avLst/>
          </a:prstGeom>
        </p:spPr>
      </p:pic>
      <p:sp>
        <p:nvSpPr>
          <p:cNvPr id="9" name="Platshållare för text 5"/>
          <p:cNvSpPr txBox="1">
            <a:spLocks/>
          </p:cNvSpPr>
          <p:nvPr/>
        </p:nvSpPr>
        <p:spPr>
          <a:xfrm>
            <a:off x="6305934" y="1555407"/>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sv-SE" sz="1050" b="0" dirty="0">
                <a:hlinkClick r:id="rId6"/>
              </a:rPr>
              <a:t>https://</a:t>
            </a:r>
            <a:r>
              <a:rPr lang="sv-SE" sz="1050" b="0" dirty="0" smtClean="0">
                <a:hlinkClick r:id="rId6"/>
              </a:rPr>
              <a:t>github.com/Pontussand/INTE2016Project/commit/e0abfcdbe77e5da212c0e010588aa450c42d32c3</a:t>
            </a:r>
            <a:endParaRPr lang="sv-SE" sz="1050" b="0" dirty="0" smtClean="0"/>
          </a:p>
          <a:p>
            <a:r>
              <a:rPr lang="sv-SE" sz="1050" b="0" dirty="0">
                <a:hlinkClick r:id="rId7"/>
              </a:rPr>
              <a:t>https://</a:t>
            </a:r>
            <a:r>
              <a:rPr lang="sv-SE" sz="1050" b="0" dirty="0" smtClean="0">
                <a:hlinkClick r:id="rId7"/>
              </a:rPr>
              <a:t>github.com/Pontussand/INTE2016Project/commit/57794dee0a2af84338024f178fce7742f5bed655</a:t>
            </a:r>
            <a:endParaRPr lang="sv-SE" sz="1050" b="0" dirty="0" smtClean="0"/>
          </a:p>
          <a:p>
            <a:endParaRPr lang="sv-SE" sz="1050" b="0" dirty="0"/>
          </a:p>
        </p:txBody>
      </p:sp>
    </p:spTree>
    <p:custDataLst>
      <p:tags r:id="rId1"/>
    </p:custDataLst>
    <p:extLst>
      <p:ext uri="{BB962C8B-B14F-4D97-AF65-F5344CB8AC3E}">
        <p14:creationId xmlns:p14="http://schemas.microsoft.com/office/powerpoint/2010/main" val="203272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2: Pontus Sandliden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pic>
        <p:nvPicPr>
          <p:cNvPr id="3" name="Platshållare för innehåll 2"/>
          <p:cNvPicPr>
            <a:picLocks noGrp="1" noChangeAspect="1"/>
          </p:cNvPicPr>
          <p:nvPr>
            <p:ph sz="quarter" idx="4"/>
          </p:nvPr>
        </p:nvPicPr>
        <p:blipFill>
          <a:blip r:embed="rId4"/>
          <a:stretch>
            <a:fillRect/>
          </a:stretch>
        </p:blipFill>
        <p:spPr>
          <a:xfrm>
            <a:off x="6172200" y="2384495"/>
            <a:ext cx="5035515" cy="4228636"/>
          </a:xfrm>
          <a:prstGeom prst="rect">
            <a:avLst/>
          </a:prstGeom>
        </p:spPr>
      </p:pic>
      <p:pic>
        <p:nvPicPr>
          <p:cNvPr id="5" name="Platshållare för innehåll 4"/>
          <p:cNvPicPr>
            <a:picLocks noGrp="1" noChangeAspect="1"/>
          </p:cNvPicPr>
          <p:nvPr>
            <p:ph sz="half" idx="2"/>
          </p:nvPr>
        </p:nvPicPr>
        <p:blipFill>
          <a:blip r:embed="rId5"/>
          <a:stretch>
            <a:fillRect/>
          </a:stretch>
        </p:blipFill>
        <p:spPr>
          <a:xfrm>
            <a:off x="581007" y="2505075"/>
            <a:ext cx="5675347" cy="3503839"/>
          </a:xfrm>
          <a:prstGeom prst="rect">
            <a:avLst/>
          </a:prstGeom>
        </p:spPr>
      </p:pic>
      <p:sp>
        <p:nvSpPr>
          <p:cNvPr id="7" name="Platshållare för text 5"/>
          <p:cNvSpPr txBox="1">
            <a:spLocks/>
          </p:cNvSpPr>
          <p:nvPr/>
        </p:nvSpPr>
        <p:spPr>
          <a:xfrm>
            <a:off x="6098363" y="1368322"/>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sv-SE" sz="1050" b="0" dirty="0">
                <a:hlinkClick r:id="rId6"/>
              </a:rPr>
              <a:t>https://</a:t>
            </a:r>
            <a:r>
              <a:rPr lang="sv-SE" sz="1050" b="0" dirty="0" smtClean="0">
                <a:hlinkClick r:id="rId6"/>
              </a:rPr>
              <a:t>github.com/Pontussand/INTE2016Project/commit/fa4eb39a75ada0367752562701fece93117bd06a</a:t>
            </a:r>
            <a:endParaRPr lang="sv-SE" sz="1050" b="0" dirty="0" smtClean="0"/>
          </a:p>
          <a:p>
            <a:endParaRPr lang="sv-SE" sz="1050" b="0" dirty="0"/>
          </a:p>
        </p:txBody>
      </p:sp>
    </p:spTree>
    <p:custDataLst>
      <p:tags r:id="rId1"/>
    </p:custDataLst>
    <p:extLst>
      <p:ext uri="{BB962C8B-B14F-4D97-AF65-F5344CB8AC3E}">
        <p14:creationId xmlns:p14="http://schemas.microsoft.com/office/powerpoint/2010/main" val="1565959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2: Pontus Sandliden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sp>
        <p:nvSpPr>
          <p:cNvPr id="7" name="Platshållare för innehåll 6"/>
          <p:cNvSpPr>
            <a:spLocks noGrp="1"/>
          </p:cNvSpPr>
          <p:nvPr>
            <p:ph sz="half" idx="2"/>
          </p:nvPr>
        </p:nvSpPr>
        <p:spPr/>
        <p:txBody>
          <a:bodyPr/>
          <a:lstStyle/>
          <a:p>
            <a:endParaRPr lang="sv-SE"/>
          </a:p>
        </p:txBody>
      </p:sp>
      <p:pic>
        <p:nvPicPr>
          <p:cNvPr id="10" name="Platshållare för innehåll 9"/>
          <p:cNvPicPr>
            <a:picLocks noGrp="1" noChangeAspect="1"/>
          </p:cNvPicPr>
          <p:nvPr>
            <p:ph sz="quarter" idx="4"/>
          </p:nvPr>
        </p:nvPicPr>
        <p:blipFill>
          <a:blip r:embed="rId4"/>
          <a:stretch>
            <a:fillRect/>
          </a:stretch>
        </p:blipFill>
        <p:spPr>
          <a:xfrm>
            <a:off x="6346825" y="2505075"/>
            <a:ext cx="4405309" cy="3684588"/>
          </a:xfrm>
          <a:prstGeom prst="rect">
            <a:avLst/>
          </a:prstGeom>
        </p:spPr>
      </p:pic>
      <p:pic>
        <p:nvPicPr>
          <p:cNvPr id="9" name="Bildobjekt 8"/>
          <p:cNvPicPr>
            <a:picLocks noChangeAspect="1"/>
          </p:cNvPicPr>
          <p:nvPr/>
        </p:nvPicPr>
        <p:blipFill>
          <a:blip r:embed="rId5"/>
          <a:stretch>
            <a:fillRect/>
          </a:stretch>
        </p:blipFill>
        <p:spPr>
          <a:xfrm>
            <a:off x="0" y="2505075"/>
            <a:ext cx="6172200" cy="4167030"/>
          </a:xfrm>
          <a:prstGeom prst="rect">
            <a:avLst/>
          </a:prstGeom>
        </p:spPr>
      </p:pic>
      <p:sp>
        <p:nvSpPr>
          <p:cNvPr id="12" name="Platshållare för text 5"/>
          <p:cNvSpPr txBox="1">
            <a:spLocks/>
          </p:cNvSpPr>
          <p:nvPr/>
        </p:nvSpPr>
        <p:spPr>
          <a:xfrm>
            <a:off x="6837363" y="5661985"/>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sv-SE" sz="1200" b="0" dirty="0" smtClean="0"/>
              <a:t>Kod skriven utav Pontus och Nina tillsammans – finns i kommentarer för </a:t>
            </a:r>
            <a:r>
              <a:rPr lang="sv-SE" sz="1200" b="0" dirty="0" err="1" smtClean="0"/>
              <a:t>commits</a:t>
            </a:r>
            <a:endParaRPr lang="sv-SE" sz="1200" b="0" dirty="0"/>
          </a:p>
        </p:txBody>
      </p:sp>
      <p:sp>
        <p:nvSpPr>
          <p:cNvPr id="11" name="Platshållare för text 5"/>
          <p:cNvSpPr txBox="1">
            <a:spLocks/>
          </p:cNvSpPr>
          <p:nvPr/>
        </p:nvSpPr>
        <p:spPr>
          <a:xfrm>
            <a:off x="6172200" y="1426849"/>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sv-SE" sz="1050" b="0" dirty="0">
                <a:hlinkClick r:id="rId6"/>
              </a:rPr>
              <a:t>https://</a:t>
            </a:r>
            <a:r>
              <a:rPr lang="sv-SE" sz="1050" b="0" dirty="0" smtClean="0">
                <a:hlinkClick r:id="rId6"/>
              </a:rPr>
              <a:t>github.com/Pontussand/INTE2016Project/commit/bccf60f8fbf437a34a05c3e7d7ec4c1c927fc037</a:t>
            </a:r>
            <a:endParaRPr lang="sv-SE" sz="1050" b="0" dirty="0" smtClean="0"/>
          </a:p>
          <a:p>
            <a:r>
              <a:rPr lang="sv-SE" sz="1050" b="0" dirty="0">
                <a:hlinkClick r:id="rId7"/>
              </a:rPr>
              <a:t>https://</a:t>
            </a:r>
            <a:r>
              <a:rPr lang="sv-SE" sz="1050" b="0" dirty="0" smtClean="0">
                <a:hlinkClick r:id="rId7"/>
              </a:rPr>
              <a:t>github.com/Pontussand/INTE2016Project/commit/901cc8930580e215fd675ebf7f34d6a6a2fc72d9</a:t>
            </a:r>
            <a:endParaRPr lang="sv-SE" sz="1050" b="0" dirty="0" smtClean="0"/>
          </a:p>
          <a:p>
            <a:endParaRPr lang="sv-SE" sz="1050" b="0" dirty="0"/>
          </a:p>
        </p:txBody>
      </p:sp>
    </p:spTree>
    <p:custDataLst>
      <p:tags r:id="rId1"/>
    </p:custDataLst>
    <p:extLst>
      <p:ext uri="{BB962C8B-B14F-4D97-AF65-F5344CB8AC3E}">
        <p14:creationId xmlns:p14="http://schemas.microsoft.com/office/powerpoint/2010/main" val="114436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TDD erfarenheter</a:t>
            </a:r>
            <a:endParaRPr dirty="0"/>
          </a:p>
        </p:txBody>
      </p:sp>
      <p:sp>
        <p:nvSpPr>
          <p:cNvPr id="99" name="TextShape 2"/>
          <p:cNvSpPr txBox="1"/>
          <p:nvPr/>
        </p:nvSpPr>
        <p:spPr>
          <a:xfrm>
            <a:off x="838080" y="1825560"/>
            <a:ext cx="10515240" cy="4350960"/>
          </a:xfrm>
          <a:prstGeom prst="rect">
            <a:avLst/>
          </a:prstGeom>
          <a:noFill/>
          <a:ln>
            <a:noFill/>
          </a:ln>
        </p:spPr>
        <p:txBody>
          <a:bodyPr/>
          <a:lstStyle/>
          <a:p>
            <a:pPr marL="216000" indent="-215640">
              <a:lnSpc>
                <a:spcPct val="100000"/>
              </a:lnSpc>
              <a:buClr>
                <a:srgbClr val="000000"/>
              </a:buClr>
              <a:buSzPct val="45000"/>
              <a:buFont typeface="Wingdings" charset="2"/>
              <a:buChar char=""/>
            </a:pPr>
            <a:r>
              <a:rPr lang="sv-SE" spc="-1" dirty="0">
                <a:solidFill>
                  <a:srgbClr val="000000"/>
                </a:solidFill>
                <a:uFill>
                  <a:solidFill>
                    <a:srgbClr val="FFFFFF"/>
                  </a:solidFill>
                </a:uFill>
              </a:rPr>
              <a:t>Det är enklare att se vad som ska förväntas av det som implementeras</a:t>
            </a:r>
          </a:p>
          <a:p>
            <a:pPr marL="216000" indent="-215640">
              <a:lnSpc>
                <a:spcPct val="100000"/>
              </a:lnSpc>
              <a:buClr>
                <a:srgbClr val="000000"/>
              </a:buClr>
              <a:buSzPct val="45000"/>
              <a:buFont typeface="Wingdings" charset="2"/>
              <a:buChar char=""/>
            </a:pPr>
            <a:r>
              <a:rPr lang="sv-SE" spc="-1" dirty="0">
                <a:solidFill>
                  <a:srgbClr val="000000"/>
                </a:solidFill>
                <a:uFill>
                  <a:solidFill>
                    <a:srgbClr val="FFFFFF"/>
                  </a:solidFill>
                </a:uFill>
              </a:rPr>
              <a:t>Man definierar vad implementationen ska göra innan den implementeras</a:t>
            </a:r>
          </a:p>
          <a:p>
            <a:pPr marL="216000" indent="-215640">
              <a:lnSpc>
                <a:spcPct val="100000"/>
              </a:lnSpc>
              <a:buClr>
                <a:srgbClr val="000000"/>
              </a:buClr>
              <a:buSzPct val="45000"/>
              <a:buFont typeface="Wingdings" charset="2"/>
              <a:buChar char=""/>
            </a:pPr>
            <a:r>
              <a:rPr lang="sv-SE" spc="-1" dirty="0">
                <a:solidFill>
                  <a:srgbClr val="000000"/>
                </a:solidFill>
                <a:uFill>
                  <a:solidFill>
                    <a:srgbClr val="FFFFFF"/>
                  </a:solidFill>
                </a:uFill>
              </a:rPr>
              <a:t>Det tar längre tid, ibland implementeras en funktion som aldrig kommer att behövas och då har man gjort över det dubbla arbetet i onödan (inte så ofta dock</a:t>
            </a:r>
            <a:r>
              <a:rPr lang="sv-SE" spc="-1" dirty="0" smtClean="0">
                <a:solidFill>
                  <a:srgbClr val="000000"/>
                </a:solidFill>
                <a:uFill>
                  <a:solidFill>
                    <a:srgbClr val="FFFFFF"/>
                  </a:solidFill>
                </a:uFill>
              </a:rPr>
              <a:t>).</a:t>
            </a:r>
          </a:p>
          <a:p>
            <a:pPr marL="216000" indent="-215640">
              <a:lnSpc>
                <a:spcPct val="100000"/>
              </a:lnSpc>
              <a:buClr>
                <a:srgbClr val="000000"/>
              </a:buClr>
              <a:buSzPct val="45000"/>
              <a:buFont typeface="Wingdings" charset="2"/>
              <a:buChar char=""/>
            </a:pPr>
            <a:r>
              <a:rPr lang="sv-SE" spc="-1" dirty="0" smtClean="0">
                <a:solidFill>
                  <a:srgbClr val="000000"/>
                </a:solidFill>
                <a:uFill>
                  <a:solidFill>
                    <a:srgbClr val="FFFFFF"/>
                  </a:solidFill>
                </a:uFill>
              </a:rPr>
              <a:t>Man får en bättre bild över hur systemet skall se ut och fungera</a:t>
            </a:r>
          </a:p>
          <a:p>
            <a:pPr marL="216000" indent="-215640">
              <a:lnSpc>
                <a:spcPct val="100000"/>
              </a:lnSpc>
              <a:buClr>
                <a:srgbClr val="000000"/>
              </a:buClr>
              <a:buSzPct val="45000"/>
              <a:buFont typeface="Wingdings" charset="2"/>
              <a:buChar char=""/>
            </a:pPr>
            <a:r>
              <a:rPr lang="sv-SE" spc="-1" dirty="0" smtClean="0">
                <a:solidFill>
                  <a:srgbClr val="000000"/>
                </a:solidFill>
                <a:uFill>
                  <a:solidFill>
                    <a:srgbClr val="FFFFFF"/>
                  </a:solidFill>
                </a:uFill>
              </a:rPr>
              <a:t>Man lär sig mycket av att skriva tester</a:t>
            </a:r>
          </a:p>
          <a:p>
            <a:pPr marL="216000" indent="-215640">
              <a:lnSpc>
                <a:spcPct val="100000"/>
              </a:lnSpc>
              <a:buClr>
                <a:srgbClr val="000000"/>
              </a:buClr>
              <a:buSzPct val="45000"/>
              <a:buFont typeface="Wingdings" charset="2"/>
              <a:buChar char=""/>
            </a:pPr>
            <a:r>
              <a:rPr lang="sv-SE" spc="-1" dirty="0" smtClean="0">
                <a:solidFill>
                  <a:srgbClr val="000000"/>
                </a:solidFill>
                <a:uFill>
                  <a:solidFill>
                    <a:srgbClr val="FFFFFF"/>
                  </a:solidFill>
                </a:uFill>
              </a:rPr>
              <a:t>Vissa finner att det är ett svårt arbetssätt då det är svårt att ändra vanor, medan andra finner att det är ett jättebra arbetssätt och föredrar det</a:t>
            </a:r>
          </a:p>
          <a:p>
            <a:pPr marL="216000" indent="-215640">
              <a:lnSpc>
                <a:spcPct val="100000"/>
              </a:lnSpc>
              <a:buClr>
                <a:srgbClr val="000000"/>
              </a:buClr>
              <a:buSzPct val="45000"/>
              <a:buFont typeface="Wingdings" charset="2"/>
              <a:buChar char=""/>
            </a:pPr>
            <a:endParaRPr lang="sv-SE" spc="-1" dirty="0">
              <a:solidFill>
                <a:srgbClr val="000000"/>
              </a:solidFill>
              <a:uFill>
                <a:solidFill>
                  <a:srgbClr val="FFFFFF"/>
                </a:solidFill>
              </a:u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Testfallsdesign ekvivalensklasser</a:t>
            </a:r>
            <a:endParaRPr/>
          </a:p>
        </p:txBody>
      </p:sp>
      <p:sp>
        <p:nvSpPr>
          <p:cNvPr id="101" name="TextShape 2"/>
          <p:cNvSpPr txBox="1"/>
          <p:nvPr/>
        </p:nvSpPr>
        <p:spPr>
          <a:xfrm>
            <a:off x="838080" y="1927160"/>
            <a:ext cx="10515240" cy="4350960"/>
          </a:xfrm>
          <a:prstGeom prst="rect">
            <a:avLst/>
          </a:prstGeom>
          <a:noFill/>
          <a:ln>
            <a:noFill/>
          </a:ln>
        </p:spPr>
        <p:txBody>
          <a:bodyPr/>
          <a:lstStyle/>
          <a:p>
            <a:r>
              <a:rPr lang="sv-SE" dirty="0" smtClean="0"/>
              <a:t>Vi valde kommandot och klassen ”touch”, vilket skapar en fil. Touch tar in en sträng som </a:t>
            </a:r>
            <a:r>
              <a:rPr lang="sv-SE" dirty="0"/>
              <a:t>kan vara av olika typer och resultera i olika </a:t>
            </a:r>
            <a:r>
              <a:rPr lang="sv-SE" dirty="0" smtClean="0"/>
              <a:t>utfall. Denna sträng kan innehålla både en sökväg och namnet på filen som ska skapas. Väljer man att ange en sökväg skapas filen där, samt att mapparna skapas om de inte redan finns. Anger man ingen sökväg skapas filen i nuvarande mapp. Eftersom stringen innehåller namnet på filen och en eventuell sökväg kan de båda komponenterna resultera i </a:t>
            </a:r>
            <a:r>
              <a:rPr lang="sv-SE" dirty="0"/>
              <a:t>ett flertal olika valida och </a:t>
            </a:r>
            <a:r>
              <a:rPr lang="sv-SE" dirty="0" err="1"/>
              <a:t>invalida</a:t>
            </a:r>
            <a:r>
              <a:rPr lang="sv-SE" dirty="0"/>
              <a:t> </a:t>
            </a:r>
            <a:r>
              <a:rPr lang="sv-SE" dirty="0" smtClean="0"/>
              <a:t>klasser. Eftersom vi ansåg det relevant att testa olika kombinationer av dessa ansåg vi att ekvivalensklasser var en lämplig metod för att säkerställa att vi hade alla relevanta tester.</a:t>
            </a:r>
            <a:endParaRPr lang="sv-SE" dirty="0"/>
          </a:p>
          <a:p>
            <a:endParaRPr lang="sv-SE" dirty="0" smtClean="0"/>
          </a:p>
          <a:p>
            <a:endParaRPr lang="sv-SE"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Ekvivalensklasserna</a:t>
            </a:r>
            <a:endParaRPr/>
          </a:p>
        </p:txBody>
      </p:sp>
      <p:pic>
        <p:nvPicPr>
          <p:cNvPr id="5" name="Picture 4"/>
          <p:cNvPicPr>
            <a:picLocks noChangeAspect="1"/>
          </p:cNvPicPr>
          <p:nvPr/>
        </p:nvPicPr>
        <p:blipFill>
          <a:blip r:embed="rId3"/>
          <a:stretch>
            <a:fillRect/>
          </a:stretch>
        </p:blipFill>
        <p:spPr>
          <a:xfrm>
            <a:off x="940467" y="1418974"/>
            <a:ext cx="5207669" cy="5300663"/>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Testfall</a:t>
            </a:r>
            <a:endParaRPr/>
          </a:p>
        </p:txBody>
      </p:sp>
      <p:sp>
        <p:nvSpPr>
          <p:cNvPr id="105" name="TextShape 2"/>
          <p:cNvSpPr txBox="1"/>
          <p:nvPr/>
        </p:nvSpPr>
        <p:spPr>
          <a:xfrm>
            <a:off x="838080" y="1825560"/>
            <a:ext cx="10515240" cy="4350960"/>
          </a:xfrm>
          <a:prstGeom prst="rect">
            <a:avLst/>
          </a:prstGeom>
          <a:noFill/>
          <a:ln>
            <a:noFill/>
          </a:ln>
        </p:spPr>
        <p:txBody>
          <a:bodyPr/>
          <a:lstStyle/>
          <a:p>
            <a:endParaRPr/>
          </a:p>
        </p:txBody>
      </p:sp>
      <p:pic>
        <p:nvPicPr>
          <p:cNvPr id="2" name="Picture 1"/>
          <p:cNvPicPr>
            <a:picLocks noChangeAspect="1"/>
          </p:cNvPicPr>
          <p:nvPr/>
        </p:nvPicPr>
        <p:blipFill>
          <a:blip r:embed="rId3"/>
          <a:stretch>
            <a:fillRect/>
          </a:stretch>
        </p:blipFill>
        <p:spPr>
          <a:xfrm>
            <a:off x="838080" y="1416050"/>
            <a:ext cx="10439400" cy="49911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Verktyg</a:t>
            </a:r>
            <a:endParaRPr/>
          </a:p>
        </p:txBody>
      </p:sp>
      <p:sp>
        <p:nvSpPr>
          <p:cNvPr id="90" name="TextShape 2"/>
          <p:cNvSpPr txBox="1"/>
          <p:nvPr/>
        </p:nvSpPr>
        <p:spPr>
          <a:xfrm>
            <a:off x="838080" y="1508060"/>
            <a:ext cx="10515240" cy="4350960"/>
          </a:xfrm>
          <a:prstGeom prst="rect">
            <a:avLst/>
          </a:prstGeom>
          <a:noFill/>
          <a:ln>
            <a:noFill/>
          </a:ln>
        </p:spPr>
        <p:txBody>
          <a:bodyPr/>
          <a:lstStyle/>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Intellij</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Github</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JUnit</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smtClean="0">
                <a:solidFill>
                  <a:srgbClr val="000000"/>
                </a:solidFill>
                <a:uFill>
                  <a:solidFill>
                    <a:srgbClr val="FFFFFF"/>
                  </a:solidFill>
                </a:uFill>
                <a:latin typeface="Calibri"/>
              </a:rPr>
              <a:t>Git</a:t>
            </a: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SourceTree</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smtClean="0">
                <a:solidFill>
                  <a:srgbClr val="000000"/>
                </a:solidFill>
                <a:uFill>
                  <a:solidFill>
                    <a:srgbClr val="FFFFFF"/>
                  </a:solidFill>
                </a:uFill>
                <a:latin typeface="Calibri"/>
              </a:rPr>
              <a:t>Gitkraken</a:t>
            </a: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Trello</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MetricsReloaded</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NetBeans</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SonarCube</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Kanbanflow</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smtClean="0">
                <a:solidFill>
                  <a:srgbClr val="000000"/>
                </a:solidFill>
                <a:uFill>
                  <a:solidFill>
                    <a:srgbClr val="FFFFFF"/>
                  </a:solidFill>
                </a:uFill>
                <a:latin typeface="Calibri"/>
              </a:rPr>
              <a:t>Slack</a:t>
            </a: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Eclipse</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a:solidFill>
                  <a:srgbClr val="000000"/>
                </a:solidFill>
                <a:uFill>
                  <a:solidFill>
                    <a:srgbClr val="FFFFFF"/>
                  </a:solidFill>
                </a:uFill>
                <a:latin typeface="Calibri"/>
              </a:rPr>
              <a:t>ObjectAid</a:t>
            </a:r>
            <a:r>
              <a:rPr lang="sv-SE" sz="2400" spc="-1" dirty="0">
                <a:solidFill>
                  <a:srgbClr val="000000"/>
                </a:solidFill>
                <a:uFill>
                  <a:solidFill>
                    <a:srgbClr val="FFFFFF"/>
                  </a:solidFill>
                </a:uFill>
                <a:latin typeface="Calibri"/>
              </a:rPr>
              <a:t> UML </a:t>
            </a:r>
            <a:r>
              <a:rPr lang="sv-SE" sz="2400" spc="-1" dirty="0" smtClean="0">
                <a:solidFill>
                  <a:srgbClr val="000000"/>
                </a:solidFill>
                <a:uFill>
                  <a:solidFill>
                    <a:srgbClr val="FFFFFF"/>
                  </a:solidFill>
                </a:uFill>
                <a:latin typeface="Calibri"/>
              </a:rPr>
              <a:t>Explorer (</a:t>
            </a:r>
            <a:r>
              <a:rPr lang="sv-SE" sz="2400" spc="-1" dirty="0" err="1" smtClean="0">
                <a:solidFill>
                  <a:srgbClr val="000000"/>
                </a:solidFill>
                <a:uFill>
                  <a:solidFill>
                    <a:srgbClr val="FFFFFF"/>
                  </a:solidFill>
                </a:uFill>
                <a:latin typeface="Calibri"/>
              </a:rPr>
              <a:t>Eclipse</a:t>
            </a:r>
            <a:r>
              <a:rPr lang="sv-SE" sz="2400" spc="-1" dirty="0" smtClean="0">
                <a:solidFill>
                  <a:srgbClr val="000000"/>
                </a:solidFill>
                <a:uFill>
                  <a:solidFill>
                    <a:srgbClr val="FFFFFF"/>
                  </a:solidFill>
                </a:uFill>
                <a:latin typeface="Calibri"/>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Testmatris</a:t>
            </a:r>
            <a:endParaRPr/>
          </a:p>
        </p:txBody>
      </p:sp>
      <p:pic>
        <p:nvPicPr>
          <p:cNvPr id="5" name="Picture 4"/>
          <p:cNvPicPr>
            <a:picLocks noChangeAspect="1"/>
          </p:cNvPicPr>
          <p:nvPr/>
        </p:nvPicPr>
        <p:blipFill>
          <a:blip r:embed="rId3"/>
          <a:stretch>
            <a:fillRect/>
          </a:stretch>
        </p:blipFill>
        <p:spPr>
          <a:xfrm>
            <a:off x="981325" y="1347285"/>
            <a:ext cx="7188117" cy="5409187"/>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dirty="0" smtClean="0">
                <a:solidFill>
                  <a:srgbClr val="000000"/>
                </a:solidFill>
                <a:uFill>
                  <a:solidFill>
                    <a:srgbClr val="FFFFFF"/>
                  </a:solidFill>
                </a:uFill>
                <a:latin typeface="Calibri Light"/>
              </a:rPr>
              <a:t>Beslutstabell</a:t>
            </a:r>
            <a:endParaRPr dirty="0"/>
          </a:p>
        </p:txBody>
      </p:sp>
      <p:sp>
        <p:nvSpPr>
          <p:cNvPr id="117" name="TextShape 2"/>
          <p:cNvSpPr txBox="1"/>
          <p:nvPr/>
        </p:nvSpPr>
        <p:spPr>
          <a:xfrm>
            <a:off x="838080" y="1825560"/>
            <a:ext cx="10515240" cy="4350960"/>
          </a:xfrm>
          <a:prstGeom prst="rect">
            <a:avLst/>
          </a:prstGeom>
          <a:noFill/>
          <a:ln>
            <a:noFill/>
          </a:ln>
        </p:spPr>
        <p:txBody>
          <a:bodyPr/>
          <a:lstStyle/>
          <a:p>
            <a:r>
              <a:rPr lang="sv-SE" dirty="0" smtClean="0"/>
              <a:t>Vi valde klassen och kommandot ”</a:t>
            </a:r>
            <a:r>
              <a:rPr lang="sv-SE" dirty="0" err="1" smtClean="0"/>
              <a:t>ls</a:t>
            </a:r>
            <a:r>
              <a:rPr lang="sv-SE" dirty="0" smtClean="0"/>
              <a:t>”, som listar innehållet i en mapp. Användaren kan välja att ange en sökväg eller nuvarande mapp, samt kan man välja att sortera innehållet efter mappar eller filer. </a:t>
            </a:r>
            <a:endParaRPr lang="sv-SE" dirty="0"/>
          </a:p>
          <a:p>
            <a:r>
              <a:rPr lang="sv-SE" dirty="0" err="1"/>
              <a:t>ls</a:t>
            </a:r>
            <a:r>
              <a:rPr lang="sv-SE" dirty="0"/>
              <a:t>-kommandot styrs av flaggor som kan kombineras på olika sätt för att alla generera unika </a:t>
            </a:r>
            <a:r>
              <a:rPr lang="sv-SE" dirty="0" smtClean="0"/>
              <a:t>resultat, alltså de olika output som genereras utifrån de olika kombinationer av flaggor och sökvägar som kan anges. I och med att vi vill testa dessa olika kombinationer anser vi att beslutstabeller är en bra teknik för att få fram bra testfall för detta.</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2"/>
          <p:cNvSpPr txBox="1"/>
          <p:nvPr/>
        </p:nvSpPr>
        <p:spPr>
          <a:xfrm>
            <a:off x="838080" y="1825560"/>
            <a:ext cx="10515240" cy="4350960"/>
          </a:xfrm>
          <a:prstGeom prst="rect">
            <a:avLst/>
          </a:prstGeom>
          <a:noFill/>
          <a:ln>
            <a:noFill/>
          </a:ln>
        </p:spPr>
        <p:txBody>
          <a:bodyPr/>
          <a:lstStyle/>
          <a:p>
            <a:endParaRPr/>
          </a:p>
        </p:txBody>
      </p:sp>
      <p:pic>
        <p:nvPicPr>
          <p:cNvPr id="120" name="Picture 119"/>
          <p:cNvPicPr/>
          <p:nvPr/>
        </p:nvPicPr>
        <p:blipFill>
          <a:blip r:embed="rId3"/>
          <a:stretch/>
        </p:blipFill>
        <p:spPr>
          <a:xfrm>
            <a:off x="-5760" y="362160"/>
            <a:ext cx="12191760" cy="6537240"/>
          </a:xfrm>
          <a:prstGeom prst="rect">
            <a:avLst/>
          </a:prstGeom>
          <a:ln>
            <a:noFill/>
          </a:ln>
        </p:spPr>
      </p:pic>
      <p:sp>
        <p:nvSpPr>
          <p:cNvPr id="121" name="TextShape 3"/>
          <p:cNvSpPr txBox="1"/>
          <p:nvPr/>
        </p:nvSpPr>
        <p:spPr>
          <a:xfrm>
            <a:off x="3474720" y="2880"/>
            <a:ext cx="2111760" cy="346320"/>
          </a:xfrm>
          <a:prstGeom prst="rect">
            <a:avLst/>
          </a:prstGeom>
          <a:noFill/>
          <a:ln>
            <a:noFill/>
          </a:ln>
        </p:spPr>
        <p:txBody>
          <a:bodyPr lIns="90000" tIns="45000" rIns="90000" bIns="45000"/>
          <a:lstStyle/>
          <a:p>
            <a:r>
              <a:rPr lang="en-US" sz="1800" spc="-1">
                <a:latin typeface="Arial"/>
              </a:rPr>
              <a:t>Beslutstabell för Ls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Testfall</a:t>
            </a:r>
            <a:endParaRPr/>
          </a:p>
        </p:txBody>
      </p:sp>
      <p:sp>
        <p:nvSpPr>
          <p:cNvPr id="125" name="TextShape 2"/>
          <p:cNvSpPr txBox="1"/>
          <p:nvPr/>
        </p:nvSpPr>
        <p:spPr>
          <a:xfrm>
            <a:off x="838080" y="1825560"/>
            <a:ext cx="10515240" cy="4350960"/>
          </a:xfrm>
          <a:prstGeom prst="rect">
            <a:avLst/>
          </a:prstGeom>
          <a:noFill/>
          <a:ln>
            <a:noFill/>
          </a:ln>
        </p:spPr>
        <p:txBody>
          <a:bodyPr/>
          <a:lstStyle/>
          <a:p>
            <a:endParaRPr dirty="0"/>
          </a:p>
        </p:txBody>
      </p:sp>
      <p:pic>
        <p:nvPicPr>
          <p:cNvPr id="3" name="Picture 2"/>
          <p:cNvPicPr>
            <a:picLocks noChangeAspect="1"/>
          </p:cNvPicPr>
          <p:nvPr/>
        </p:nvPicPr>
        <p:blipFill>
          <a:blip r:embed="rId3"/>
          <a:stretch>
            <a:fillRect/>
          </a:stretch>
        </p:blipFill>
        <p:spPr>
          <a:xfrm>
            <a:off x="247649" y="1510417"/>
            <a:ext cx="11803623" cy="346798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Granskning</a:t>
            </a:r>
            <a:endParaRPr/>
          </a:p>
        </p:txBody>
      </p:sp>
      <p:sp>
        <p:nvSpPr>
          <p:cNvPr id="127" name="TextShape 2"/>
          <p:cNvSpPr txBox="1"/>
          <p:nvPr/>
        </p:nvSpPr>
        <p:spPr>
          <a:xfrm>
            <a:off x="838080" y="1690200"/>
            <a:ext cx="10515240" cy="4469300"/>
          </a:xfrm>
          <a:prstGeom prst="rect">
            <a:avLst/>
          </a:prstGeom>
          <a:noFill/>
          <a:ln>
            <a:noFill/>
          </a:ln>
        </p:spPr>
        <p:txBody>
          <a:bodyPr/>
          <a:lstStyle/>
          <a:p>
            <a:r>
              <a:rPr lang="sv-SE" dirty="0" smtClean="0"/>
              <a:t>Vi granskade </a:t>
            </a:r>
            <a:r>
              <a:rPr lang="sv-SE" dirty="0" err="1" smtClean="0"/>
              <a:t>command</a:t>
            </a:r>
            <a:r>
              <a:rPr lang="sv-SE" dirty="0" smtClean="0"/>
              <a:t> och dennes subklasser, då vi ansåg att det är en central del av systemet, då det är grunden till att systemet skall fungera.</a:t>
            </a:r>
          </a:p>
          <a:p>
            <a:r>
              <a:rPr lang="sv-SE" dirty="0" smtClean="0"/>
              <a:t>En person läst och förklarade koden, övriga antecknade det som hittades, en såg till att granskningen fortskred och samtliga granskade koden. Innan granskningen startade hade samtliga läst igenom koden och kollat den mot checklistan. Sedan gick vi tillsammans igenom en klass i taget, rad för rad, och lyfte de åsikter vi hade, diskuterade dessa och antecknade allt som kom upp. </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901580" y="352340"/>
            <a:ext cx="10515240" cy="1325160"/>
          </a:xfrm>
          <a:prstGeom prst="rect">
            <a:avLst/>
          </a:prstGeom>
          <a:noFill/>
          <a:ln>
            <a:noFill/>
          </a:ln>
        </p:spPr>
        <p:txBody>
          <a:bodyPr anchor="ctr"/>
          <a:lstStyle/>
          <a:p>
            <a:pPr>
              <a:lnSpc>
                <a:spcPct val="90000"/>
              </a:lnSpc>
            </a:pPr>
            <a:r>
              <a:rPr lang="sv-SE" sz="4400" strike="noStrike" spc="-1" dirty="0" smtClean="0">
                <a:solidFill>
                  <a:srgbClr val="000000"/>
                </a:solidFill>
                <a:uFill>
                  <a:solidFill>
                    <a:srgbClr val="FFFFFF"/>
                  </a:solidFill>
                </a:uFill>
                <a:latin typeface="Calibri Light"/>
              </a:rPr>
              <a:t>Granskning - checklista</a:t>
            </a:r>
            <a:endParaRPr dirty="0"/>
          </a:p>
        </p:txBody>
      </p:sp>
      <p:pic>
        <p:nvPicPr>
          <p:cNvPr id="2" name="Picture 1"/>
          <p:cNvPicPr>
            <a:picLocks noChangeAspect="1"/>
          </p:cNvPicPr>
          <p:nvPr/>
        </p:nvPicPr>
        <p:blipFill>
          <a:blip r:embed="rId3"/>
          <a:stretch>
            <a:fillRect/>
          </a:stretch>
        </p:blipFill>
        <p:spPr>
          <a:xfrm>
            <a:off x="279400" y="1419225"/>
            <a:ext cx="4119788" cy="3933825"/>
          </a:xfrm>
          <a:prstGeom prst="rect">
            <a:avLst/>
          </a:prstGeom>
        </p:spPr>
      </p:pic>
      <p:pic>
        <p:nvPicPr>
          <p:cNvPr id="3" name="Picture 2"/>
          <p:cNvPicPr>
            <a:picLocks noChangeAspect="1"/>
          </p:cNvPicPr>
          <p:nvPr/>
        </p:nvPicPr>
        <p:blipFill>
          <a:blip r:embed="rId4"/>
          <a:stretch>
            <a:fillRect/>
          </a:stretch>
        </p:blipFill>
        <p:spPr>
          <a:xfrm>
            <a:off x="4491037" y="1406525"/>
            <a:ext cx="3484563" cy="4628351"/>
          </a:xfrm>
          <a:prstGeom prst="rect">
            <a:avLst/>
          </a:prstGeom>
        </p:spPr>
      </p:pic>
      <p:pic>
        <p:nvPicPr>
          <p:cNvPr id="4" name="Picture 3"/>
          <p:cNvPicPr>
            <a:picLocks noChangeAspect="1"/>
          </p:cNvPicPr>
          <p:nvPr/>
        </p:nvPicPr>
        <p:blipFill>
          <a:blip r:embed="rId5"/>
          <a:stretch>
            <a:fillRect/>
          </a:stretch>
        </p:blipFill>
        <p:spPr>
          <a:xfrm>
            <a:off x="7975600" y="1417235"/>
            <a:ext cx="3705225" cy="2628900"/>
          </a:xfrm>
          <a:prstGeom prst="rect">
            <a:avLst/>
          </a:prstGeom>
        </p:spPr>
      </p:pic>
    </p:spTree>
    <p:extLst>
      <p:ext uri="{BB962C8B-B14F-4D97-AF65-F5344CB8AC3E}">
        <p14:creationId xmlns:p14="http://schemas.microsoft.com/office/powerpoint/2010/main" val="3423408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Granskningsrapport</a:t>
            </a:r>
            <a:endParaRPr/>
          </a:p>
        </p:txBody>
      </p:sp>
      <p:sp>
        <p:nvSpPr>
          <p:cNvPr id="4" name="TextBox 3"/>
          <p:cNvSpPr txBox="1"/>
          <p:nvPr/>
        </p:nvSpPr>
        <p:spPr>
          <a:xfrm>
            <a:off x="9812578" y="96166"/>
            <a:ext cx="2159566" cy="1200329"/>
          </a:xfrm>
          <a:prstGeom prst="rect">
            <a:avLst/>
          </a:prstGeom>
          <a:noFill/>
        </p:spPr>
        <p:txBody>
          <a:bodyPr wrap="none" rtlCol="0">
            <a:spAutoFit/>
          </a:bodyPr>
          <a:lstStyle/>
          <a:p>
            <a:r>
              <a:rPr lang="sv-SE" dirty="0" smtClean="0"/>
              <a:t>Allvarlighetsgrader:</a:t>
            </a:r>
          </a:p>
          <a:p>
            <a:r>
              <a:rPr lang="sv-SE" dirty="0" smtClean="0">
                <a:solidFill>
                  <a:srgbClr val="E16B6B"/>
                </a:solidFill>
              </a:rPr>
              <a:t>Hög </a:t>
            </a:r>
          </a:p>
          <a:p>
            <a:r>
              <a:rPr lang="sv-SE" dirty="0" smtClean="0">
                <a:solidFill>
                  <a:srgbClr val="F6B570"/>
                </a:solidFill>
              </a:rPr>
              <a:t>Medel</a:t>
            </a:r>
          </a:p>
          <a:p>
            <a:r>
              <a:rPr lang="sv-SE" dirty="0" smtClean="0">
                <a:solidFill>
                  <a:srgbClr val="FFD966"/>
                </a:solidFill>
              </a:rPr>
              <a:t>Låg</a:t>
            </a:r>
            <a:endParaRPr lang="sv-SE" dirty="0">
              <a:solidFill>
                <a:srgbClr val="FFD966"/>
              </a:solidFill>
            </a:endParaRPr>
          </a:p>
        </p:txBody>
      </p:sp>
      <p:pic>
        <p:nvPicPr>
          <p:cNvPr id="6" name="Picture 5"/>
          <p:cNvPicPr>
            <a:picLocks noChangeAspect="1"/>
          </p:cNvPicPr>
          <p:nvPr/>
        </p:nvPicPr>
        <p:blipFill>
          <a:blip r:embed="rId3"/>
          <a:stretch>
            <a:fillRect/>
          </a:stretch>
        </p:blipFill>
        <p:spPr>
          <a:xfrm>
            <a:off x="1035660" y="1392115"/>
            <a:ext cx="4352925" cy="5105400"/>
          </a:xfrm>
          <a:prstGeom prst="rect">
            <a:avLst/>
          </a:prstGeom>
        </p:spPr>
      </p:pic>
      <p:pic>
        <p:nvPicPr>
          <p:cNvPr id="7" name="Picture 6"/>
          <p:cNvPicPr>
            <a:picLocks noChangeAspect="1"/>
          </p:cNvPicPr>
          <p:nvPr/>
        </p:nvPicPr>
        <p:blipFill>
          <a:blip r:embed="rId4"/>
          <a:stretch>
            <a:fillRect/>
          </a:stretch>
        </p:blipFill>
        <p:spPr>
          <a:xfrm>
            <a:off x="5586165" y="868241"/>
            <a:ext cx="4257675" cy="5238750"/>
          </a:xfrm>
          <a:prstGeom prst="rect">
            <a:avLst/>
          </a:prstGeom>
        </p:spPr>
      </p:pic>
      <p:pic>
        <p:nvPicPr>
          <p:cNvPr id="8" name="Picture 7"/>
          <p:cNvPicPr>
            <a:picLocks noChangeAspect="1"/>
          </p:cNvPicPr>
          <p:nvPr/>
        </p:nvPicPr>
        <p:blipFill>
          <a:blip r:embed="rId5"/>
          <a:stretch>
            <a:fillRect/>
          </a:stretch>
        </p:blipFill>
        <p:spPr>
          <a:xfrm>
            <a:off x="5652840" y="5993056"/>
            <a:ext cx="4191000" cy="7334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sv-SE" sz="4400" b="0" strike="noStrike" spc="-1">
                <a:solidFill>
                  <a:srgbClr val="000000"/>
                </a:solidFill>
                <a:uFill>
                  <a:solidFill>
                    <a:srgbClr val="FFFFFF"/>
                  </a:solidFill>
                </a:uFill>
                <a:latin typeface="Calibri Light"/>
                <a:ea typeface="DejaVu Sans"/>
              </a:rPr>
              <a:t>Erfarenheter av granskning</a:t>
            </a:r>
            <a:endParaRPr lang="sv-SE" sz="1800" b="0" strike="noStrike" spc="-1">
              <a:solidFill>
                <a:srgbClr val="000000"/>
              </a:solidFill>
              <a:uFill>
                <a:solidFill>
                  <a:srgbClr val="FFFFFF"/>
                </a:solidFill>
              </a:uFill>
              <a:latin typeface="Arial"/>
            </a:endParaRPr>
          </a:p>
        </p:txBody>
      </p:sp>
      <p:sp>
        <p:nvSpPr>
          <p:cNvPr id="120" name="TextShape 2"/>
          <p:cNvSpPr txBox="1"/>
          <p:nvPr/>
        </p:nvSpPr>
        <p:spPr>
          <a:xfrm>
            <a:off x="838080" y="1944000"/>
            <a:ext cx="9864000" cy="3673800"/>
          </a:xfrm>
          <a:prstGeom prst="rect">
            <a:avLst/>
          </a:prstGeom>
          <a:noFill/>
          <a:ln>
            <a:noFill/>
          </a:ln>
        </p:spPr>
        <p:txBody>
          <a:bodyPr lIns="90000" tIns="45000" rIns="90000" bIns="45000"/>
          <a:lstStyle/>
          <a:p>
            <a:r>
              <a:rPr lang="sv-SE" sz="1800" b="0" strike="noStrike" spc="-1" dirty="0">
                <a:solidFill>
                  <a:srgbClr val="000000"/>
                </a:solidFill>
                <a:uFill>
                  <a:solidFill>
                    <a:srgbClr val="FFFFFF"/>
                  </a:solidFill>
                </a:uFill>
                <a:latin typeface="Arial"/>
              </a:rPr>
              <a:t>Granskning var något som alla gruppmedlemmar var överens om var en väldigt effektiv teknik. Man tvingades till att noggrant gå igenom koden rad för rad vilket inte bara förbättrar kodens kvalité utan även alla gruppmedlemmars förståelse av den. </a:t>
            </a:r>
          </a:p>
          <a:p>
            <a:endParaRPr lang="sv-SE" sz="1800" b="0" strike="noStrike" spc="-1" dirty="0">
              <a:solidFill>
                <a:srgbClr val="000000"/>
              </a:solidFill>
              <a:uFill>
                <a:solidFill>
                  <a:srgbClr val="FFFFFF"/>
                </a:solidFill>
              </a:uFill>
              <a:latin typeface="Arial"/>
            </a:endParaRPr>
          </a:p>
          <a:p>
            <a:r>
              <a:rPr lang="sv-SE" sz="1800" b="0" strike="noStrike" spc="-1" dirty="0">
                <a:solidFill>
                  <a:srgbClr val="000000"/>
                </a:solidFill>
                <a:uFill>
                  <a:solidFill>
                    <a:srgbClr val="FFFFFF"/>
                  </a:solidFill>
                </a:uFill>
                <a:latin typeface="Arial"/>
              </a:rPr>
              <a:t>Vi genomförde granskningen ganska sent i projektet, men i efterhand är vi alla överens om att vi borde ha gjort det även tidigare då det hade hjälpt alla att förstå all kod bättre. Det hade också lett till större samsyn om uppbyggnaden av systemet.</a:t>
            </a:r>
          </a:p>
          <a:p>
            <a:endParaRPr lang="sv-SE" sz="1800" b="0" strike="noStrike" spc="-1" dirty="0">
              <a:solidFill>
                <a:srgbClr val="000000"/>
              </a:solidFill>
              <a:uFill>
                <a:solidFill>
                  <a:srgbClr val="FFFFFF"/>
                </a:solidFill>
              </a:uFill>
              <a:latin typeface="Arial"/>
            </a:endParaRPr>
          </a:p>
          <a:p>
            <a:r>
              <a:rPr lang="sv-SE" sz="1800" b="0" strike="noStrike" spc="-1" dirty="0">
                <a:solidFill>
                  <a:srgbClr val="000000"/>
                </a:solidFill>
                <a:uFill>
                  <a:solidFill>
                    <a:srgbClr val="FFFFFF"/>
                  </a:solidFill>
                </a:uFill>
                <a:latin typeface="Arial"/>
              </a:rPr>
              <a:t>Granskningen var också ett bra tillfälle att anteckna problem som man inte vanligtvis tänkt på eller tillfälligt valt att strunta i när man skrivit koden. Man får också fram andras åsikter om hur man borde skriva koden som till exempel formateringen.</a:t>
            </a:r>
          </a:p>
          <a:p>
            <a:endParaRPr lang="sv-SE" sz="1800" b="0" strike="noStrike" spc="-1" dirty="0">
              <a:solidFill>
                <a:srgbClr val="000000"/>
              </a:solidFill>
              <a:uFill>
                <a:solidFill>
                  <a:srgbClr val="FFFFFF"/>
                </a:solidFill>
              </a:uFill>
              <a:latin typeface="Arial"/>
            </a:endParaRPr>
          </a:p>
          <a:p>
            <a:endParaRPr lang="sv-SE" sz="1800" b="0" strike="noStrike" spc="-1" dirty="0">
              <a:solidFill>
                <a:srgbClr val="000000"/>
              </a:solidFill>
              <a:uFill>
                <a:solidFill>
                  <a:srgbClr val="FFFFFF"/>
                </a:solidFill>
              </a:uFill>
              <a:latin typeface="Arial"/>
            </a:endParaRPr>
          </a:p>
          <a:p>
            <a:endParaRPr lang="sv-SE"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5164138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Kodkritiksystem</a:t>
            </a:r>
            <a:endParaRPr dirty="0"/>
          </a:p>
        </p:txBody>
      </p:sp>
      <p:sp>
        <p:nvSpPr>
          <p:cNvPr id="133" name="TextShape 2"/>
          <p:cNvSpPr txBox="1"/>
          <p:nvPr/>
        </p:nvSpPr>
        <p:spPr>
          <a:xfrm>
            <a:off x="4810707" y="1283601"/>
            <a:ext cx="7092612" cy="3259824"/>
          </a:xfrm>
          <a:prstGeom prst="rect">
            <a:avLst/>
          </a:prstGeom>
          <a:noFill/>
          <a:ln>
            <a:noFill/>
          </a:ln>
        </p:spPr>
        <p:txBody>
          <a:bodyPr/>
          <a:lstStyle/>
          <a:p>
            <a:r>
              <a:rPr lang="sv-SE" dirty="0" smtClean="0"/>
              <a:t>Ingen av oss hade testat </a:t>
            </a:r>
            <a:r>
              <a:rPr lang="sv-SE" dirty="0" err="1" smtClean="0"/>
              <a:t>FindBugs</a:t>
            </a:r>
            <a:r>
              <a:rPr lang="sv-SE" dirty="0" smtClean="0"/>
              <a:t> innan men blev positivt överraskade över hur användbart det var. Denna erfarenhet kommer vi ta med oss i framtiden. </a:t>
            </a:r>
          </a:p>
          <a:p>
            <a:r>
              <a:rPr lang="sv-SE" dirty="0" smtClean="0"/>
              <a:t>Vi hittade fel gällande namnkonventioner och namngivning som kan göra att koden blir svår att underhålla och förstå av andra personer, men som i sig inte orsakar fel i funktionaliteten. På samma sätt hittade vi även saker som gör att systemet kan uppfattas som oanvändarvänligt.</a:t>
            </a:r>
          </a:p>
          <a:p>
            <a:r>
              <a:rPr lang="sv-SE" dirty="0" err="1" smtClean="0"/>
              <a:t>FindBugs</a:t>
            </a:r>
            <a:r>
              <a:rPr lang="sv-SE" dirty="0" smtClean="0"/>
              <a:t> i sin tur hittade fel gällande prestanda som vi inte hittade, vilket var väldigt bra.</a:t>
            </a:r>
            <a:endParaRPr dirty="0"/>
          </a:p>
        </p:txBody>
      </p:sp>
      <p:pic>
        <p:nvPicPr>
          <p:cNvPr id="3" name="Picture 2"/>
          <p:cNvPicPr>
            <a:picLocks noChangeAspect="1"/>
          </p:cNvPicPr>
          <p:nvPr/>
        </p:nvPicPr>
        <p:blipFill>
          <a:blip r:embed="rId3"/>
          <a:stretch>
            <a:fillRect/>
          </a:stretch>
        </p:blipFill>
        <p:spPr>
          <a:xfrm>
            <a:off x="500062" y="1416952"/>
            <a:ext cx="4123753" cy="295502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5305" y="196127"/>
            <a:ext cx="2641022" cy="2550771"/>
          </a:xfrm>
          <a:prstGeom prst="rect">
            <a:avLst/>
          </a:prstGeom>
        </p:spPr>
      </p:pic>
      <p:pic>
        <p:nvPicPr>
          <p:cNvPr id="5" name="Picture 4"/>
          <p:cNvPicPr>
            <a:picLocks noChangeAspect="1"/>
          </p:cNvPicPr>
          <p:nvPr/>
        </p:nvPicPr>
        <p:blipFill>
          <a:blip r:embed="rId3"/>
          <a:stretch>
            <a:fillRect/>
          </a:stretch>
        </p:blipFill>
        <p:spPr>
          <a:xfrm>
            <a:off x="2991282" y="196127"/>
            <a:ext cx="2523537" cy="2912486"/>
          </a:xfrm>
          <a:prstGeom prst="rect">
            <a:avLst/>
          </a:prstGeom>
        </p:spPr>
      </p:pic>
      <p:pic>
        <p:nvPicPr>
          <p:cNvPr id="6" name="Picture 5"/>
          <p:cNvPicPr>
            <a:picLocks noChangeAspect="1"/>
          </p:cNvPicPr>
          <p:nvPr/>
        </p:nvPicPr>
        <p:blipFill>
          <a:blip r:embed="rId4"/>
          <a:stretch>
            <a:fillRect/>
          </a:stretch>
        </p:blipFill>
        <p:spPr>
          <a:xfrm>
            <a:off x="5679774" y="196127"/>
            <a:ext cx="2342008" cy="2805262"/>
          </a:xfrm>
          <a:prstGeom prst="rect">
            <a:avLst/>
          </a:prstGeom>
        </p:spPr>
      </p:pic>
      <p:pic>
        <p:nvPicPr>
          <p:cNvPr id="7" name="Picture 6"/>
          <p:cNvPicPr>
            <a:picLocks noChangeAspect="1"/>
          </p:cNvPicPr>
          <p:nvPr/>
        </p:nvPicPr>
        <p:blipFill>
          <a:blip r:embed="rId5"/>
          <a:stretch>
            <a:fillRect/>
          </a:stretch>
        </p:blipFill>
        <p:spPr>
          <a:xfrm>
            <a:off x="8333880" y="196128"/>
            <a:ext cx="3858119" cy="2805262"/>
          </a:xfrm>
          <a:prstGeom prst="rect">
            <a:avLst/>
          </a:prstGeom>
        </p:spPr>
      </p:pic>
      <p:pic>
        <p:nvPicPr>
          <p:cNvPr id="8" name="Picture 7"/>
          <p:cNvPicPr>
            <a:picLocks noChangeAspect="1"/>
          </p:cNvPicPr>
          <p:nvPr/>
        </p:nvPicPr>
        <p:blipFill>
          <a:blip r:embed="rId6"/>
          <a:stretch>
            <a:fillRect/>
          </a:stretch>
        </p:blipFill>
        <p:spPr>
          <a:xfrm>
            <a:off x="685995" y="3460172"/>
            <a:ext cx="2670269" cy="3217132"/>
          </a:xfrm>
          <a:prstGeom prst="rect">
            <a:avLst/>
          </a:prstGeom>
        </p:spPr>
      </p:pic>
      <p:pic>
        <p:nvPicPr>
          <p:cNvPr id="9" name="Picture 8"/>
          <p:cNvPicPr>
            <a:picLocks noChangeAspect="1"/>
          </p:cNvPicPr>
          <p:nvPr/>
        </p:nvPicPr>
        <p:blipFill>
          <a:blip r:embed="rId7"/>
          <a:stretch>
            <a:fillRect/>
          </a:stretch>
        </p:blipFill>
        <p:spPr>
          <a:xfrm>
            <a:off x="3833085" y="3418196"/>
            <a:ext cx="3017693" cy="3259108"/>
          </a:xfrm>
          <a:prstGeom prst="rect">
            <a:avLst/>
          </a:prstGeom>
        </p:spPr>
      </p:pic>
      <p:pic>
        <p:nvPicPr>
          <p:cNvPr id="10" name="Picture 9"/>
          <p:cNvPicPr>
            <a:picLocks noChangeAspect="1"/>
          </p:cNvPicPr>
          <p:nvPr/>
        </p:nvPicPr>
        <p:blipFill>
          <a:blip r:embed="rId8"/>
          <a:stretch>
            <a:fillRect/>
          </a:stretch>
        </p:blipFill>
        <p:spPr>
          <a:xfrm>
            <a:off x="7405547" y="3418196"/>
            <a:ext cx="3522665" cy="3259108"/>
          </a:xfrm>
          <a:prstGeom prst="rect">
            <a:avLst/>
          </a:prstGeom>
        </p:spPr>
      </p:pic>
      <p:sp>
        <p:nvSpPr>
          <p:cNvPr id="11" name="TextBox 10"/>
          <p:cNvSpPr txBox="1"/>
          <p:nvPr/>
        </p:nvSpPr>
        <p:spPr>
          <a:xfrm>
            <a:off x="-1731" y="196127"/>
            <a:ext cx="417102" cy="369332"/>
          </a:xfrm>
          <a:prstGeom prst="rect">
            <a:avLst/>
          </a:prstGeom>
          <a:noFill/>
        </p:spPr>
        <p:txBody>
          <a:bodyPr wrap="none" rtlCol="0">
            <a:spAutoFit/>
          </a:bodyPr>
          <a:lstStyle/>
          <a:p>
            <a:r>
              <a:rPr lang="sv-SE" dirty="0" smtClean="0"/>
              <a:t>#1</a:t>
            </a:r>
            <a:endParaRPr lang="sv-SE" dirty="0"/>
          </a:p>
        </p:txBody>
      </p:sp>
      <p:sp>
        <p:nvSpPr>
          <p:cNvPr id="12" name="TextBox 11"/>
          <p:cNvSpPr txBox="1"/>
          <p:nvPr/>
        </p:nvSpPr>
        <p:spPr>
          <a:xfrm>
            <a:off x="2765110" y="223629"/>
            <a:ext cx="417102" cy="369332"/>
          </a:xfrm>
          <a:prstGeom prst="rect">
            <a:avLst/>
          </a:prstGeom>
          <a:noFill/>
        </p:spPr>
        <p:txBody>
          <a:bodyPr wrap="none" rtlCol="0">
            <a:spAutoFit/>
          </a:bodyPr>
          <a:lstStyle/>
          <a:p>
            <a:r>
              <a:rPr lang="sv-SE" dirty="0" smtClean="0"/>
              <a:t>#2</a:t>
            </a:r>
            <a:endParaRPr lang="sv-SE" dirty="0"/>
          </a:p>
        </p:txBody>
      </p:sp>
      <p:sp>
        <p:nvSpPr>
          <p:cNvPr id="13" name="TextBox 12"/>
          <p:cNvSpPr txBox="1"/>
          <p:nvPr/>
        </p:nvSpPr>
        <p:spPr>
          <a:xfrm>
            <a:off x="5471223" y="223629"/>
            <a:ext cx="417102" cy="369332"/>
          </a:xfrm>
          <a:prstGeom prst="rect">
            <a:avLst/>
          </a:prstGeom>
          <a:noFill/>
        </p:spPr>
        <p:txBody>
          <a:bodyPr wrap="none" rtlCol="0">
            <a:spAutoFit/>
          </a:bodyPr>
          <a:lstStyle/>
          <a:p>
            <a:r>
              <a:rPr lang="sv-SE" dirty="0" smtClean="0"/>
              <a:t>#3</a:t>
            </a:r>
            <a:endParaRPr lang="sv-SE" dirty="0"/>
          </a:p>
        </p:txBody>
      </p:sp>
      <p:sp>
        <p:nvSpPr>
          <p:cNvPr id="14" name="TextBox 13"/>
          <p:cNvSpPr txBox="1"/>
          <p:nvPr/>
        </p:nvSpPr>
        <p:spPr>
          <a:xfrm>
            <a:off x="8030290" y="251131"/>
            <a:ext cx="417102" cy="369332"/>
          </a:xfrm>
          <a:prstGeom prst="rect">
            <a:avLst/>
          </a:prstGeom>
          <a:noFill/>
        </p:spPr>
        <p:txBody>
          <a:bodyPr wrap="none" rtlCol="0">
            <a:spAutoFit/>
          </a:bodyPr>
          <a:lstStyle/>
          <a:p>
            <a:r>
              <a:rPr lang="sv-SE" dirty="0" smtClean="0"/>
              <a:t>#4</a:t>
            </a:r>
            <a:endParaRPr lang="sv-SE" dirty="0"/>
          </a:p>
        </p:txBody>
      </p:sp>
      <p:sp>
        <p:nvSpPr>
          <p:cNvPr id="15" name="TextBox 14"/>
          <p:cNvSpPr txBox="1"/>
          <p:nvPr/>
        </p:nvSpPr>
        <p:spPr>
          <a:xfrm>
            <a:off x="268893" y="3468285"/>
            <a:ext cx="417102" cy="369332"/>
          </a:xfrm>
          <a:prstGeom prst="rect">
            <a:avLst/>
          </a:prstGeom>
          <a:noFill/>
        </p:spPr>
        <p:txBody>
          <a:bodyPr wrap="none" rtlCol="0">
            <a:spAutoFit/>
          </a:bodyPr>
          <a:lstStyle/>
          <a:p>
            <a:r>
              <a:rPr lang="sv-SE" dirty="0" smtClean="0"/>
              <a:t>#5</a:t>
            </a:r>
            <a:endParaRPr lang="sv-SE" dirty="0"/>
          </a:p>
        </p:txBody>
      </p:sp>
      <p:sp>
        <p:nvSpPr>
          <p:cNvPr id="16" name="TextBox 15"/>
          <p:cNvSpPr txBox="1"/>
          <p:nvPr/>
        </p:nvSpPr>
        <p:spPr>
          <a:xfrm>
            <a:off x="3442614" y="3395136"/>
            <a:ext cx="417102" cy="369332"/>
          </a:xfrm>
          <a:prstGeom prst="rect">
            <a:avLst/>
          </a:prstGeom>
          <a:noFill/>
        </p:spPr>
        <p:txBody>
          <a:bodyPr wrap="none" rtlCol="0">
            <a:spAutoFit/>
          </a:bodyPr>
          <a:lstStyle/>
          <a:p>
            <a:r>
              <a:rPr lang="sv-SE" dirty="0" smtClean="0"/>
              <a:t>#6</a:t>
            </a:r>
            <a:endParaRPr lang="sv-SE" dirty="0"/>
          </a:p>
        </p:txBody>
      </p:sp>
      <p:sp>
        <p:nvSpPr>
          <p:cNvPr id="17" name="TextBox 16"/>
          <p:cNvSpPr txBox="1"/>
          <p:nvPr/>
        </p:nvSpPr>
        <p:spPr>
          <a:xfrm>
            <a:off x="7041707" y="3385367"/>
            <a:ext cx="417102" cy="369332"/>
          </a:xfrm>
          <a:prstGeom prst="rect">
            <a:avLst/>
          </a:prstGeom>
          <a:noFill/>
        </p:spPr>
        <p:txBody>
          <a:bodyPr wrap="none" rtlCol="0">
            <a:spAutoFit/>
          </a:bodyPr>
          <a:lstStyle/>
          <a:p>
            <a:r>
              <a:rPr lang="sv-SE" dirty="0" smtClean="0"/>
              <a:t>#7</a:t>
            </a:r>
            <a:endParaRPr lang="sv-SE" dirty="0"/>
          </a:p>
        </p:txBody>
      </p:sp>
    </p:spTree>
    <p:extLst>
      <p:ext uri="{BB962C8B-B14F-4D97-AF65-F5344CB8AC3E}">
        <p14:creationId xmlns:p14="http://schemas.microsoft.com/office/powerpoint/2010/main" val="359329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Slutlig </a:t>
            </a:r>
            <a:r>
              <a:rPr lang="sv-SE" sz="4400" strike="noStrike" spc="-1" dirty="0" smtClean="0">
                <a:solidFill>
                  <a:srgbClr val="000000"/>
                </a:solidFill>
                <a:uFill>
                  <a:solidFill>
                    <a:srgbClr val="FFFFFF"/>
                  </a:solidFill>
                </a:uFill>
                <a:latin typeface="Calibri Light"/>
              </a:rPr>
              <a:t>design - översikt</a:t>
            </a:r>
            <a:endParaRPr dirty="0"/>
          </a:p>
        </p:txBody>
      </p:sp>
      <p:sp>
        <p:nvSpPr>
          <p:cNvPr id="92" name="TextShape 2"/>
          <p:cNvSpPr txBox="1"/>
          <p:nvPr/>
        </p:nvSpPr>
        <p:spPr>
          <a:xfrm>
            <a:off x="838080" y="1825560"/>
            <a:ext cx="10515240" cy="4350960"/>
          </a:xfrm>
          <a:prstGeom prst="rect">
            <a:avLst/>
          </a:prstGeom>
          <a:noFill/>
          <a:ln>
            <a:noFill/>
          </a:ln>
        </p:spPr>
        <p:txBody>
          <a:bodyPr/>
          <a:lstStyle/>
          <a:p>
            <a:endParaRPr/>
          </a:p>
        </p:txBody>
      </p:sp>
      <p:pic>
        <p:nvPicPr>
          <p:cNvPr id="3" name="Picture 2"/>
          <p:cNvPicPr>
            <a:picLocks noChangeAspect="1"/>
          </p:cNvPicPr>
          <p:nvPr/>
        </p:nvPicPr>
        <p:blipFill>
          <a:blip r:embed="rId3"/>
          <a:stretch>
            <a:fillRect/>
          </a:stretch>
        </p:blipFill>
        <p:spPr>
          <a:xfrm>
            <a:off x="6897341" y="1782540"/>
            <a:ext cx="4911031" cy="3192721"/>
          </a:xfrm>
          <a:prstGeom prst="rect">
            <a:avLst/>
          </a:prstGeom>
        </p:spPr>
      </p:pic>
      <p:pic>
        <p:nvPicPr>
          <p:cNvPr id="4" name="Picture 3"/>
          <p:cNvPicPr>
            <a:picLocks noChangeAspect="1"/>
          </p:cNvPicPr>
          <p:nvPr/>
        </p:nvPicPr>
        <p:blipFill>
          <a:blip r:embed="rId4"/>
          <a:stretch>
            <a:fillRect/>
          </a:stretch>
        </p:blipFill>
        <p:spPr>
          <a:xfrm>
            <a:off x="306283" y="1782540"/>
            <a:ext cx="6370381" cy="4515601"/>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847800" y="0"/>
            <a:ext cx="10515240" cy="66780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Statiska mått</a:t>
            </a:r>
            <a:endParaRPr/>
          </a:p>
        </p:txBody>
      </p:sp>
      <p:graphicFrame>
        <p:nvGraphicFramePr>
          <p:cNvPr id="135" name="Table 2"/>
          <p:cNvGraphicFramePr/>
          <p:nvPr/>
        </p:nvGraphicFramePr>
        <p:xfrm>
          <a:off x="838080" y="668160"/>
          <a:ext cx="10524600" cy="5989320"/>
        </p:xfrm>
        <a:graphic>
          <a:graphicData uri="http://schemas.openxmlformats.org/drawingml/2006/table">
            <a:tbl>
              <a:tblPr/>
              <a:tblGrid>
                <a:gridCol w="3041640"/>
                <a:gridCol w="3336120"/>
                <a:gridCol w="4146840"/>
              </a:tblGrid>
              <a:tr h="294480">
                <a:tc>
                  <a:txBody>
                    <a:bodyPr/>
                    <a:lstStyle/>
                    <a:p>
                      <a:pPr>
                        <a:lnSpc>
                          <a:spcPct val="100000"/>
                        </a:lnSpc>
                      </a:pPr>
                      <a:r>
                        <a:rPr lang="en-US" sz="1600" b="1" strike="noStrike" spc="-1">
                          <a:solidFill>
                            <a:srgbClr val="FFFFFF"/>
                          </a:solidFill>
                          <a:uFill>
                            <a:solidFill>
                              <a:srgbClr val="FFFFFF"/>
                            </a:solidFill>
                          </a:uFill>
                          <a:latin typeface="Calibri"/>
                        </a:rPr>
                        <a:t>Mått</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nSpc>
                          <a:spcPct val="100000"/>
                        </a:lnSpc>
                      </a:pPr>
                      <a:r>
                        <a:rPr lang="en-US" sz="1600" b="1" strike="noStrike" spc="-1">
                          <a:solidFill>
                            <a:srgbClr val="FFFFFF"/>
                          </a:solidFill>
                          <a:uFill>
                            <a:solidFill>
                              <a:srgbClr val="FFFFFF"/>
                            </a:solidFill>
                          </a:uFill>
                          <a:latin typeface="Calibri"/>
                        </a:rPr>
                        <a:t>Resultat</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nSpc>
                          <a:spcPct val="100000"/>
                        </a:lnSpc>
                      </a:pPr>
                      <a:r>
                        <a:rPr lang="en-US" sz="1600" b="1" strike="noStrike" spc="-1">
                          <a:solidFill>
                            <a:srgbClr val="FFFFFF"/>
                          </a:solidFill>
                          <a:uFill>
                            <a:solidFill>
                              <a:srgbClr val="FFFFFF"/>
                            </a:solidFill>
                          </a:uFill>
                          <a:latin typeface="Calibri"/>
                        </a:rPr>
                        <a:t>Reflektion</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792000">
                <a:tc>
                  <a:txBody>
                    <a:bodyPr/>
                    <a:lstStyle/>
                    <a:p>
                      <a:pPr>
                        <a:lnSpc>
                          <a:spcPct val="100000"/>
                        </a:lnSpc>
                      </a:pPr>
                      <a:r>
                        <a:rPr lang="en-US" sz="1100" strike="noStrike" spc="-1">
                          <a:solidFill>
                            <a:srgbClr val="000000"/>
                          </a:solidFill>
                          <a:uFill>
                            <a:solidFill>
                              <a:srgbClr val="FFFFFF"/>
                            </a:solidFill>
                          </a:uFill>
                          <a:latin typeface="Calibri"/>
                        </a:rPr>
                        <a:t>Lack of Cohesion (LCOM)</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nSpc>
                          <a:spcPct val="100000"/>
                        </a:lnSpc>
                      </a:pPr>
                      <a:r>
                        <a:rPr lang="en-US" sz="1100" strike="noStrike" spc="-1">
                          <a:solidFill>
                            <a:srgbClr val="000000"/>
                          </a:solidFill>
                          <a:uFill>
                            <a:solidFill>
                              <a:srgbClr val="FFFFFF"/>
                            </a:solidFill>
                          </a:uFill>
                          <a:latin typeface="Calibri"/>
                        </a:rPr>
                        <a:t>Average: 2,24</a:t>
                      </a:r>
                      <a:endParaRPr/>
                    </a:p>
                    <a:p>
                      <a:pPr>
                        <a:lnSpc>
                          <a:spcPct val="100000"/>
                        </a:lnSpc>
                      </a:pPr>
                      <a:r>
                        <a:rPr lang="en-US" sz="1100" strike="noStrike" spc="-1">
                          <a:solidFill>
                            <a:srgbClr val="000000"/>
                          </a:solidFill>
                          <a:uFill>
                            <a:solidFill>
                              <a:srgbClr val="FFFFFF"/>
                            </a:solidFill>
                          </a:uFill>
                          <a:latin typeface="Calibri"/>
                        </a:rPr>
                        <a:t>Min: 1 (tex pathContainer)</a:t>
                      </a:r>
                      <a:endParaRPr/>
                    </a:p>
                    <a:p>
                      <a:pPr>
                        <a:lnSpc>
                          <a:spcPct val="100000"/>
                        </a:lnSpc>
                      </a:pPr>
                      <a:r>
                        <a:rPr lang="en-US" sz="1100" strike="noStrike" spc="-1">
                          <a:solidFill>
                            <a:srgbClr val="000000"/>
                          </a:solidFill>
                          <a:uFill>
                            <a:solidFill>
                              <a:srgbClr val="FFFFFF"/>
                            </a:solidFill>
                          </a:uFill>
                          <a:latin typeface="Calibri"/>
                        </a:rPr>
                        <a:t>Max: 11 (RealSystemFileAdapter)</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nSpc>
                          <a:spcPct val="100000"/>
                        </a:lnSpc>
                      </a:pPr>
                      <a:r>
                        <a:rPr lang="en-US" sz="1100" strike="noStrike" spc="-1">
                          <a:solidFill>
                            <a:srgbClr val="000000"/>
                          </a:solidFill>
                          <a:uFill>
                            <a:solidFill>
                              <a:srgbClr val="FFFFFF"/>
                            </a:solidFill>
                          </a:uFill>
                          <a:latin typeface="Calibri"/>
                        </a:rPr>
                        <a:t>De flesta klasser har låg LCOM, men tex RealSystemFileAdapter har ett högt värde vilket innebär att det skulle kunna vara relevant att bryta upp denna i fler subklasser. Men vi anser att det beror på att implementationen av denna klass inte är klar och att det är bättre att ha i samma klass.</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r>
              <a:tr h="1072080">
                <a:tc>
                  <a:txBody>
                    <a:bodyPr/>
                    <a:lstStyle/>
                    <a:p>
                      <a:pPr>
                        <a:lnSpc>
                          <a:spcPct val="100000"/>
                        </a:lnSpc>
                      </a:pPr>
                      <a:r>
                        <a:rPr lang="en-US" sz="1100" strike="noStrike" spc="-1">
                          <a:solidFill>
                            <a:srgbClr val="000000"/>
                          </a:solidFill>
                          <a:uFill>
                            <a:solidFill>
                              <a:srgbClr val="FFFFFF"/>
                            </a:solidFill>
                          </a:uFill>
                          <a:latin typeface="Calibri"/>
                        </a:rPr>
                        <a:t>Coupling between Objects (CBO)</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1100" strike="noStrike" spc="-1">
                          <a:solidFill>
                            <a:srgbClr val="000000"/>
                          </a:solidFill>
                          <a:uFill>
                            <a:solidFill>
                              <a:srgbClr val="FFFFFF"/>
                            </a:solidFill>
                          </a:uFill>
                          <a:latin typeface="Calibri"/>
                        </a:rPr>
                        <a:t>Average: 7,62</a:t>
                      </a:r>
                      <a:endParaRPr/>
                    </a:p>
                    <a:p>
                      <a:pPr>
                        <a:lnSpc>
                          <a:spcPct val="100000"/>
                        </a:lnSpc>
                      </a:pPr>
                      <a:r>
                        <a:rPr lang="en-US" sz="1100" strike="noStrike" spc="-1">
                          <a:solidFill>
                            <a:srgbClr val="000000"/>
                          </a:solidFill>
                          <a:uFill>
                            <a:solidFill>
                              <a:srgbClr val="FFFFFF"/>
                            </a:solidFill>
                          </a:uFill>
                          <a:latin typeface="Calibri"/>
                        </a:rPr>
                        <a:t>Min: 1 (RealSystemFileAdapter)</a:t>
                      </a:r>
                      <a:endParaRPr/>
                    </a:p>
                    <a:p>
                      <a:pPr>
                        <a:lnSpc>
                          <a:spcPct val="100000"/>
                        </a:lnSpc>
                      </a:pPr>
                      <a:r>
                        <a:rPr lang="en-US" sz="1100" strike="noStrike" spc="-1">
                          <a:solidFill>
                            <a:srgbClr val="000000"/>
                          </a:solidFill>
                          <a:uFill>
                            <a:solidFill>
                              <a:srgbClr val="FFFFFF"/>
                            </a:solidFill>
                          </a:uFill>
                          <a:latin typeface="Calibri"/>
                        </a:rPr>
                        <a:t>Max: 28 (CommandPrompt)</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1100" strike="noStrike" spc="-1">
                          <a:solidFill>
                            <a:srgbClr val="000000"/>
                          </a:solidFill>
                          <a:uFill>
                            <a:solidFill>
                              <a:srgbClr val="FFFFFF"/>
                            </a:solidFill>
                          </a:uFill>
                          <a:latin typeface="Calibri"/>
                        </a:rPr>
                        <a:t>Vi anser att det generellt sett är ganska låg CBO, vilket är bra då det ofta tyder på en inte allt för avancerad kod som går att återanvända och underhålla. Däremot har CommandPrompt hög CBO, detta eftersom att det är huvudprogrammet och kopplar till alla kommandon och andra relevanta klasser för att programmet skall köra korrekt. Vi anser därav att det i detta fall är acceptabelt med hög CBO.</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1632240">
                <a:tc>
                  <a:txBody>
                    <a:bodyPr/>
                    <a:lstStyle/>
                    <a:p>
                      <a:pPr>
                        <a:lnSpc>
                          <a:spcPct val="100000"/>
                        </a:lnSpc>
                      </a:pPr>
                      <a:r>
                        <a:rPr lang="en-US" sz="1100" strike="noStrike" spc="-1">
                          <a:solidFill>
                            <a:srgbClr val="000000"/>
                          </a:solidFill>
                          <a:uFill>
                            <a:solidFill>
                              <a:srgbClr val="FFFFFF"/>
                            </a:solidFill>
                          </a:uFill>
                          <a:latin typeface="Calibri"/>
                        </a:rPr>
                        <a:t>Cyclomatic Complexity (V(G)</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nSpc>
                          <a:spcPct val="100000"/>
                        </a:lnSpc>
                      </a:pPr>
                      <a:r>
                        <a:rPr lang="en-US" sz="1100" strike="noStrike" spc="-1">
                          <a:solidFill>
                            <a:srgbClr val="000000"/>
                          </a:solidFill>
                          <a:uFill>
                            <a:solidFill>
                              <a:srgbClr val="FFFFFF"/>
                            </a:solidFill>
                          </a:uFill>
                          <a:latin typeface="Calibri"/>
                        </a:rPr>
                        <a:t>Average: 1,45</a:t>
                      </a:r>
                      <a:endParaRPr/>
                    </a:p>
                    <a:p>
                      <a:pPr>
                        <a:lnSpc>
                          <a:spcPct val="100000"/>
                        </a:lnSpc>
                      </a:pPr>
                      <a:r>
                        <a:rPr lang="en-US" sz="1100" strike="noStrike" spc="-1">
                          <a:solidFill>
                            <a:srgbClr val="000000"/>
                          </a:solidFill>
                          <a:uFill>
                            <a:solidFill>
                              <a:srgbClr val="FFFFFF"/>
                            </a:solidFill>
                          </a:uFill>
                          <a:latin typeface="Calibri"/>
                        </a:rPr>
                        <a:t>Min: 1 (de flesta)</a:t>
                      </a:r>
                      <a:endParaRPr/>
                    </a:p>
                    <a:p>
                      <a:pPr>
                        <a:lnSpc>
                          <a:spcPct val="100000"/>
                        </a:lnSpc>
                      </a:pPr>
                      <a:r>
                        <a:rPr lang="en-US" sz="1100" strike="noStrike" spc="-1">
                          <a:solidFill>
                            <a:srgbClr val="000000"/>
                          </a:solidFill>
                          <a:uFill>
                            <a:solidFill>
                              <a:srgbClr val="FFFFFF"/>
                            </a:solidFill>
                          </a:uFill>
                          <a:latin typeface="Calibri"/>
                        </a:rPr>
                        <a:t>Max: 14 (selectLSType) &amp; 12 (validFSOName)</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nSpc>
                          <a:spcPct val="100000"/>
                        </a:lnSpc>
                      </a:pPr>
                      <a:r>
                        <a:rPr lang="en-US" sz="1100" strike="noStrike" spc="-1">
                          <a:solidFill>
                            <a:srgbClr val="000000"/>
                          </a:solidFill>
                          <a:uFill>
                            <a:solidFill>
                              <a:srgbClr val="FFFFFF"/>
                            </a:solidFill>
                          </a:uFill>
                          <a:latin typeface="Calibri"/>
                        </a:rPr>
                        <a:t>De flesta metoder har låg V(G), men två har ett värde som är högre en 10, vilket generellt är ett mått på att man bör överväga att dela upp metoden. </a:t>
                      </a:r>
                      <a:endParaRPr/>
                    </a:p>
                    <a:p>
                      <a:pPr>
                        <a:lnSpc>
                          <a:spcPct val="100000"/>
                        </a:lnSpc>
                      </a:pPr>
                      <a:r>
                        <a:rPr lang="en-US" sz="1100" strike="noStrike" spc="-1">
                          <a:solidFill>
                            <a:srgbClr val="000000"/>
                          </a:solidFill>
                          <a:uFill>
                            <a:solidFill>
                              <a:srgbClr val="FFFFFF"/>
                            </a:solidFill>
                          </a:uFill>
                          <a:latin typeface="Calibri"/>
                        </a:rPr>
                        <a:t>Vi har diskuterat detta men för validFSOName anser vi att det är mer logiskt att ha i samma metod då det mest gäller vilka tecken som är tillåtna i ett fil/mappnamn.</a:t>
                      </a:r>
                      <a:endParaRPr/>
                    </a:p>
                    <a:p>
                      <a:pPr>
                        <a:lnSpc>
                          <a:spcPct val="100000"/>
                        </a:lnSpc>
                      </a:pPr>
                      <a:r>
                        <a:rPr lang="en-US" sz="1100" strike="noStrike" spc="-1">
                          <a:solidFill>
                            <a:srgbClr val="000000"/>
                          </a:solidFill>
                          <a:uFill>
                            <a:solidFill>
                              <a:srgbClr val="FFFFFF"/>
                            </a:solidFill>
                          </a:uFill>
                          <a:latin typeface="Calibri"/>
                        </a:rPr>
                        <a:t>selectLSType har många långa if-satser för att avgöra vilken version av ls som användaren önskar använda. Detta skulle kunna brytas upp och delas in i flera olika kommandon, men vi valde att ha det i samma metod då vi ville behandla det som flaggor och inte separata kommandon.</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792000">
                <a:tc>
                  <a:txBody>
                    <a:bodyPr/>
                    <a:lstStyle/>
                    <a:p>
                      <a:pPr>
                        <a:lnSpc>
                          <a:spcPct val="100000"/>
                        </a:lnSpc>
                      </a:pPr>
                      <a:r>
                        <a:rPr lang="en-US" sz="1100" strike="noStrike" spc="-1">
                          <a:solidFill>
                            <a:srgbClr val="000000"/>
                          </a:solidFill>
                          <a:uFill>
                            <a:solidFill>
                              <a:srgbClr val="FFFFFF"/>
                            </a:solidFill>
                          </a:uFill>
                          <a:latin typeface="Calibri"/>
                        </a:rPr>
                        <a:t>Weighted Method Complexity (WMC)</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1100" strike="noStrike" spc="-1">
                          <a:solidFill>
                            <a:srgbClr val="000000"/>
                          </a:solidFill>
                          <a:uFill>
                            <a:solidFill>
                              <a:srgbClr val="FFFFFF"/>
                            </a:solidFill>
                          </a:uFill>
                          <a:latin typeface="Calibri"/>
                        </a:rPr>
                        <a:t>Average: 8,38</a:t>
                      </a:r>
                      <a:endParaRPr/>
                    </a:p>
                    <a:p>
                      <a:pPr>
                        <a:lnSpc>
                          <a:spcPct val="100000"/>
                        </a:lnSpc>
                      </a:pPr>
                      <a:r>
                        <a:rPr lang="en-US" sz="1100" strike="noStrike" spc="-1">
                          <a:solidFill>
                            <a:srgbClr val="000000"/>
                          </a:solidFill>
                          <a:uFill>
                            <a:solidFill>
                              <a:srgbClr val="FFFFFF"/>
                            </a:solidFill>
                          </a:uFill>
                          <a:latin typeface="Calibri"/>
                        </a:rPr>
                        <a:t>Min: 3 (pwd)</a:t>
                      </a:r>
                      <a:endParaRPr/>
                    </a:p>
                    <a:p>
                      <a:pPr>
                        <a:lnSpc>
                          <a:spcPct val="100000"/>
                        </a:lnSpc>
                      </a:pPr>
                      <a:r>
                        <a:rPr lang="en-US" sz="1100" strike="noStrike" spc="-1">
                          <a:solidFill>
                            <a:srgbClr val="000000"/>
                          </a:solidFill>
                          <a:uFill>
                            <a:solidFill>
                              <a:srgbClr val="FFFFFF"/>
                            </a:solidFill>
                          </a:uFill>
                          <a:latin typeface="Calibri"/>
                        </a:rPr>
                        <a:t>Max: 40 (FakeFileSystemAdapter)</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1100" strike="noStrike" spc="-1">
                          <a:solidFill>
                            <a:srgbClr val="000000"/>
                          </a:solidFill>
                          <a:uFill>
                            <a:solidFill>
                              <a:srgbClr val="FFFFFF"/>
                            </a:solidFill>
                          </a:uFill>
                          <a:latin typeface="Calibri"/>
                        </a:rPr>
                        <a:t>Komplexiteten är generellt sett ganska låg, men i vissa fall väldigt hög, vilket innebär att koden kan bli svår att återanvända och underhålla. Den är hög på grund av att en del metoder innehåller många if-satser. Detta skulle kunna sänkas genom att bryta ut dessa i egna metoder som sedan kallas på. </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511920">
                <a:tc>
                  <a:txBody>
                    <a:bodyPr/>
                    <a:lstStyle/>
                    <a:p>
                      <a:pPr>
                        <a:lnSpc>
                          <a:spcPct val="100000"/>
                        </a:lnSpc>
                      </a:pPr>
                      <a:r>
                        <a:rPr lang="en-US" sz="1100" strike="noStrike" spc="-1">
                          <a:solidFill>
                            <a:srgbClr val="000000"/>
                          </a:solidFill>
                          <a:uFill>
                            <a:solidFill>
                              <a:srgbClr val="FFFFFF"/>
                            </a:solidFill>
                          </a:uFill>
                          <a:latin typeface="Calibri"/>
                        </a:rPr>
                        <a:t>Lines of Code (LOC)</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nSpc>
                          <a:spcPct val="100000"/>
                        </a:lnSpc>
                      </a:pPr>
                      <a:r>
                        <a:rPr lang="en-US" sz="1100" strike="noStrike" spc="-1">
                          <a:solidFill>
                            <a:srgbClr val="000000"/>
                          </a:solidFill>
                          <a:uFill>
                            <a:solidFill>
                              <a:srgbClr val="FFFFFF"/>
                            </a:solidFill>
                          </a:uFill>
                          <a:latin typeface="Calibri"/>
                        </a:rPr>
                        <a:t>Totalt: 2345</a:t>
                      </a:r>
                      <a:endParaRPr/>
                    </a:p>
                    <a:p>
                      <a:pPr>
                        <a:lnSpc>
                          <a:spcPct val="100000"/>
                        </a:lnSpc>
                      </a:pPr>
                      <a:r>
                        <a:rPr lang="en-US" sz="1100" strike="noStrike" spc="-1">
                          <a:solidFill>
                            <a:srgbClr val="000000"/>
                          </a:solidFill>
                          <a:uFill>
                            <a:solidFill>
                              <a:srgbClr val="FFFFFF"/>
                            </a:solidFill>
                          </a:uFill>
                          <a:latin typeface="Calibri"/>
                        </a:rPr>
                        <a:t>Produkt: 1047</a:t>
                      </a:r>
                      <a:endParaRPr/>
                    </a:p>
                    <a:p>
                      <a:pPr>
                        <a:lnSpc>
                          <a:spcPct val="100000"/>
                        </a:lnSpc>
                      </a:pPr>
                      <a:r>
                        <a:rPr lang="en-US" sz="1100" strike="noStrike" spc="-1">
                          <a:solidFill>
                            <a:srgbClr val="000000"/>
                          </a:solidFill>
                          <a:uFill>
                            <a:solidFill>
                              <a:srgbClr val="FFFFFF"/>
                            </a:solidFill>
                          </a:uFill>
                          <a:latin typeface="Calibri"/>
                        </a:rPr>
                        <a:t>Test: 1298</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nSpc>
                          <a:spcPct val="100000"/>
                        </a:lnSpc>
                      </a:pPr>
                      <a:r>
                        <a:rPr lang="en-US" sz="1100" strike="noStrike" spc="-1">
                          <a:solidFill>
                            <a:srgbClr val="000000"/>
                          </a:solidFill>
                          <a:uFill>
                            <a:solidFill>
                              <a:srgbClr val="FFFFFF"/>
                            </a:solidFill>
                          </a:uFill>
                          <a:latin typeface="Calibri"/>
                        </a:rPr>
                        <a:t>Att det är mer testkod än produktkod visar på att vi har en hel del tester. Det är dock ingen garanti att dessa tester täcker all kod, men det är en indikation på att det bör vara hyfsat bra täckning.</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Täckningsgrad</a:t>
            </a:r>
            <a:endParaRPr/>
          </a:p>
        </p:txBody>
      </p:sp>
      <p:sp>
        <p:nvSpPr>
          <p:cNvPr id="137"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sv-SE" sz="4400" b="0" strike="noStrike" spc="-1">
                <a:solidFill>
                  <a:srgbClr val="000000"/>
                </a:solidFill>
                <a:uFill>
                  <a:solidFill>
                    <a:srgbClr val="FFFFFF"/>
                  </a:solidFill>
                </a:uFill>
                <a:latin typeface="Calibri Light"/>
                <a:ea typeface="DejaVu Sans"/>
              </a:rPr>
              <a:t>Profiler</a:t>
            </a:r>
            <a:endParaRPr lang="sv-SE" sz="1800" b="0" strike="noStrike" spc="-1">
              <a:solidFill>
                <a:srgbClr val="000000"/>
              </a:solidFill>
              <a:uFill>
                <a:solidFill>
                  <a:srgbClr val="FFFFFF"/>
                </a:solidFill>
              </a:uFill>
              <a:latin typeface="Arial"/>
            </a:endParaRPr>
          </a:p>
        </p:txBody>
      </p:sp>
      <p:sp>
        <p:nvSpPr>
          <p:cNvPr id="120"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sp>
      <p:sp>
        <p:nvSpPr>
          <p:cNvPr id="121" name="TextShape 3"/>
          <p:cNvSpPr txBox="1"/>
          <p:nvPr/>
        </p:nvSpPr>
        <p:spPr>
          <a:xfrm>
            <a:off x="432000" y="1350000"/>
            <a:ext cx="10800000" cy="2394000"/>
          </a:xfrm>
          <a:prstGeom prst="rect">
            <a:avLst/>
          </a:prstGeom>
          <a:noFill/>
          <a:ln>
            <a:noFill/>
          </a:ln>
        </p:spPr>
        <p:txBody>
          <a:bodyPr lIns="90000" tIns="45000" rIns="90000" bIns="45000"/>
          <a:lstStyle/>
          <a:p>
            <a:r>
              <a:rPr lang="sv-SE" sz="1800" b="0" strike="noStrike" spc="-1">
                <a:solidFill>
                  <a:srgbClr val="000000"/>
                </a:solidFill>
                <a:uFill>
                  <a:solidFill>
                    <a:srgbClr val="FFFFFF"/>
                  </a:solidFill>
                </a:uFill>
                <a:latin typeface="Arial"/>
              </a:rPr>
              <a:t>Vi testade hur lång tid det tog att utföra alla kommando-anrop efter varandra. Resultaten skiljde sig mycket åt mellan test-tillfällena, men generellt sätt låg exekverings-tiden för kommandona mellan 0,6 och 0,01 millisekunder.</a:t>
            </a:r>
          </a:p>
          <a:p>
            <a:endParaRPr lang="sv-SE" sz="1800" b="0" strike="noStrike" spc="-1">
              <a:solidFill>
                <a:srgbClr val="000000"/>
              </a:solidFill>
              <a:uFill>
                <a:solidFill>
                  <a:srgbClr val="FFFFFF"/>
                </a:solidFill>
              </a:uFill>
              <a:latin typeface="Arial"/>
            </a:endParaRPr>
          </a:p>
          <a:p>
            <a:r>
              <a:rPr lang="sv-SE" sz="1800" b="0" strike="noStrike" spc="-1">
                <a:solidFill>
                  <a:srgbClr val="000000"/>
                </a:solidFill>
                <a:uFill>
                  <a:solidFill>
                    <a:srgbClr val="FFFFFF"/>
                  </a:solidFill>
                </a:uFill>
                <a:latin typeface="Arial"/>
              </a:rPr>
              <a:t>Vissa kommandon som pwd, cat och cd tog generellt sätt kortare tid att utföra, vilket kan bero på att de inte gör lika mycket som de övriga kommandona. Det finns också en grupp t.ex. repeatLast, repeatFromHistory och mkdir(s) som tar något längre tid att exekvera eftersom att de utför mer än enstaka operationer. Slutligen finns det en grupp kommandon som History, cp, touch samt ibland append och ls vilka tog en längre att utföra än de övriga vilket beror på att de utför mest operationer av alla.</a:t>
            </a:r>
          </a:p>
        </p:txBody>
      </p:sp>
      <p:pic>
        <p:nvPicPr>
          <p:cNvPr id="122" name="Picture 121"/>
          <p:cNvPicPr/>
          <p:nvPr/>
        </p:nvPicPr>
        <p:blipFill>
          <a:blip r:embed="rId3"/>
          <a:srcRect l="23708" t="21901" r="10158" b="24158"/>
          <a:stretch/>
        </p:blipFill>
        <p:spPr>
          <a:xfrm>
            <a:off x="6109920" y="3909960"/>
            <a:ext cx="6121440" cy="2808000"/>
          </a:xfrm>
          <a:prstGeom prst="rect">
            <a:avLst/>
          </a:prstGeom>
          <a:ln>
            <a:noFill/>
          </a:ln>
        </p:spPr>
      </p:pic>
      <p:pic>
        <p:nvPicPr>
          <p:cNvPr id="123" name="Picture 122"/>
          <p:cNvPicPr/>
          <p:nvPr/>
        </p:nvPicPr>
        <p:blipFill>
          <a:blip r:embed="rId4"/>
          <a:srcRect l="22219" t="15318" r="11223" b="29316"/>
          <a:stretch/>
        </p:blipFill>
        <p:spPr>
          <a:xfrm>
            <a:off x="72000" y="3888000"/>
            <a:ext cx="6048000" cy="2829960"/>
          </a:xfrm>
          <a:prstGeom prst="rect">
            <a:avLst/>
          </a:prstGeom>
          <a:ln>
            <a:noFill/>
          </a:ln>
        </p:spPr>
      </p:pic>
    </p:spTree>
    <p:extLst>
      <p:ext uri="{BB962C8B-B14F-4D97-AF65-F5344CB8AC3E}">
        <p14:creationId xmlns:p14="http://schemas.microsoft.com/office/powerpoint/2010/main" val="5719301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Byggscript</a:t>
            </a:r>
            <a:endParaRPr/>
          </a:p>
        </p:txBody>
      </p:sp>
      <p:sp>
        <p:nvSpPr>
          <p:cNvPr id="141" name="TextShape 2"/>
          <p:cNvSpPr txBox="1"/>
          <p:nvPr/>
        </p:nvSpPr>
        <p:spPr>
          <a:xfrm>
            <a:off x="838080" y="1825560"/>
            <a:ext cx="10515240" cy="4350960"/>
          </a:xfrm>
          <a:prstGeom prst="rect">
            <a:avLst/>
          </a:prstGeom>
          <a:noFill/>
          <a:ln>
            <a:noFill/>
          </a:ln>
        </p:spPr>
        <p:txBody>
          <a:bodyPr/>
          <a:lstStyle/>
          <a:p>
            <a:endParaRPr/>
          </a:p>
        </p:txBody>
      </p:sp>
      <p:pic>
        <p:nvPicPr>
          <p:cNvPr id="2" name="Picture 1"/>
          <p:cNvPicPr>
            <a:picLocks noChangeAspect="1"/>
          </p:cNvPicPr>
          <p:nvPr/>
        </p:nvPicPr>
        <p:blipFill>
          <a:blip r:embed="rId3"/>
          <a:stretch>
            <a:fillRect/>
          </a:stretch>
        </p:blipFill>
        <p:spPr>
          <a:xfrm>
            <a:off x="3949700" y="914400"/>
            <a:ext cx="4953000" cy="54102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Övrigt</a:t>
            </a:r>
            <a:endParaRPr/>
          </a:p>
        </p:txBody>
      </p:sp>
      <p:sp>
        <p:nvSpPr>
          <p:cNvPr id="143"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2"/>
          <p:cNvSpPr txBox="1"/>
          <p:nvPr/>
        </p:nvSpPr>
        <p:spPr>
          <a:xfrm>
            <a:off x="838080" y="1825560"/>
            <a:ext cx="10515240" cy="4350960"/>
          </a:xfrm>
          <a:prstGeom prst="rect">
            <a:avLst/>
          </a:prstGeom>
          <a:noFill/>
          <a:ln>
            <a:noFill/>
          </a:ln>
        </p:spPr>
        <p:txBody>
          <a:bodyPr/>
          <a:lstStyle/>
          <a:p>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1514" y="65933"/>
            <a:ext cx="5453311" cy="6652515"/>
          </a:xfrm>
          <a:prstGeom prst="rect">
            <a:avLst/>
          </a:prstGeom>
        </p:spPr>
      </p:pic>
      <p:sp>
        <p:nvSpPr>
          <p:cNvPr id="91" name="TextShape 1"/>
          <p:cNvSpPr txBox="1"/>
          <p:nvPr/>
        </p:nvSpPr>
        <p:spPr>
          <a:xfrm>
            <a:off x="446522" y="752814"/>
            <a:ext cx="6034992" cy="1325160"/>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Slutlig </a:t>
            </a:r>
            <a:r>
              <a:rPr lang="sv-SE" sz="4400" strike="noStrike" spc="-1" dirty="0" smtClean="0">
                <a:solidFill>
                  <a:srgbClr val="000000"/>
                </a:solidFill>
                <a:uFill>
                  <a:solidFill>
                    <a:srgbClr val="FFFFFF"/>
                  </a:solidFill>
                </a:uFill>
                <a:latin typeface="Calibri Light"/>
              </a:rPr>
              <a:t>design – detaljerad</a:t>
            </a:r>
          </a:p>
          <a:p>
            <a:pPr>
              <a:lnSpc>
                <a:spcPct val="90000"/>
              </a:lnSpc>
            </a:pPr>
            <a:endParaRPr lang="sv-SE" sz="4400" spc="-1" dirty="0">
              <a:solidFill>
                <a:srgbClr val="000000"/>
              </a:solidFill>
              <a:uFill>
                <a:solidFill>
                  <a:srgbClr val="FFFFFF"/>
                </a:solidFill>
              </a:uFill>
              <a:latin typeface="Calibri Light"/>
            </a:endParaRPr>
          </a:p>
          <a:p>
            <a:pPr>
              <a:lnSpc>
                <a:spcPct val="90000"/>
              </a:lnSpc>
            </a:pPr>
            <a:r>
              <a:rPr lang="sv-SE" sz="4400" spc="-1" dirty="0" smtClean="0">
                <a:solidFill>
                  <a:srgbClr val="FF0000"/>
                </a:solidFill>
                <a:uFill>
                  <a:solidFill>
                    <a:srgbClr val="FFFFFF"/>
                  </a:solidFill>
                </a:uFill>
                <a:latin typeface="Calibri Light"/>
              </a:rPr>
              <a:t>UPPDATERA</a:t>
            </a:r>
            <a:endParaRPr dirty="0">
              <a:solidFill>
                <a:srgbClr val="FF0000"/>
              </a:solidFill>
            </a:endParaRPr>
          </a:p>
        </p:txBody>
      </p:sp>
    </p:spTree>
    <p:extLst>
      <p:ext uri="{BB962C8B-B14F-4D97-AF65-F5344CB8AC3E}">
        <p14:creationId xmlns:p14="http://schemas.microsoft.com/office/powerpoint/2010/main" val="34875099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9880" y="133564"/>
            <a:ext cx="10515240" cy="786074"/>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TDD-exempel: </a:t>
            </a:r>
            <a:r>
              <a:rPr lang="sv-SE" sz="4400" spc="-1" dirty="0" smtClean="0">
                <a:solidFill>
                  <a:srgbClr val="000000"/>
                </a:solidFill>
                <a:uFill>
                  <a:solidFill>
                    <a:srgbClr val="FFFFFF"/>
                  </a:solidFill>
                </a:uFill>
                <a:latin typeface="Calibri Light"/>
              </a:rPr>
              <a:t>Annika Svedin</a:t>
            </a:r>
            <a:endParaRPr dirty="0"/>
          </a:p>
        </p:txBody>
      </p:sp>
      <p:sp>
        <p:nvSpPr>
          <p:cNvPr id="94" name="TextShape 2"/>
          <p:cNvSpPr txBox="1"/>
          <p:nvPr/>
        </p:nvSpPr>
        <p:spPr>
          <a:xfrm>
            <a:off x="1477177" y="852795"/>
            <a:ext cx="5157360" cy="823680"/>
          </a:xfrm>
          <a:prstGeom prst="rect">
            <a:avLst/>
          </a:prstGeom>
          <a:noFill/>
          <a:ln>
            <a:noFill/>
          </a:ln>
        </p:spPr>
        <p:txBody>
          <a:bodyPr anchor="b"/>
          <a:lstStyle/>
          <a:p>
            <a:pPr>
              <a:lnSpc>
                <a:spcPct val="100000"/>
              </a:lnSpc>
            </a:pPr>
            <a:r>
              <a:rPr lang="sv-SE" sz="2400" b="1" strike="noStrike" spc="-1" dirty="0" err="1">
                <a:solidFill>
                  <a:srgbClr val="000000"/>
                </a:solidFill>
                <a:uFill>
                  <a:solidFill>
                    <a:srgbClr val="FFFFFF"/>
                  </a:solidFill>
                </a:uFill>
                <a:latin typeface="Calibri"/>
              </a:rPr>
              <a:t>Testkod</a:t>
            </a:r>
            <a:endParaRPr dirty="0"/>
          </a:p>
        </p:txBody>
      </p:sp>
      <p:sp>
        <p:nvSpPr>
          <p:cNvPr id="96" name="TextShape 4"/>
          <p:cNvSpPr txBox="1"/>
          <p:nvPr/>
        </p:nvSpPr>
        <p:spPr>
          <a:xfrm>
            <a:off x="6634537" y="857520"/>
            <a:ext cx="4122506" cy="823680"/>
          </a:xfrm>
          <a:prstGeom prst="rect">
            <a:avLst/>
          </a:prstGeom>
          <a:noFill/>
          <a:ln>
            <a:noFill/>
          </a:ln>
        </p:spPr>
        <p:txBody>
          <a:bodyPr anchor="b"/>
          <a:lstStyle/>
          <a:p>
            <a:pPr>
              <a:lnSpc>
                <a:spcPct val="100000"/>
              </a:lnSpc>
            </a:pPr>
            <a:r>
              <a:rPr lang="sv-SE" sz="2400" b="1" strike="noStrike" spc="-1" dirty="0">
                <a:solidFill>
                  <a:srgbClr val="000000"/>
                </a:solidFill>
                <a:uFill>
                  <a:solidFill>
                    <a:srgbClr val="FFFFFF"/>
                  </a:solidFill>
                </a:uFill>
                <a:latin typeface="Calibri"/>
              </a:rPr>
              <a:t>Koden som testas</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820" y="1913949"/>
            <a:ext cx="4324350" cy="31908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4537" y="1913949"/>
            <a:ext cx="4496487" cy="4463666"/>
          </a:xfrm>
          <a:prstGeom prst="rect">
            <a:avLst/>
          </a:prstGeom>
        </p:spPr>
      </p:pic>
      <p:sp>
        <p:nvSpPr>
          <p:cNvPr id="7" name="CustomShape 8"/>
          <p:cNvSpPr/>
          <p:nvPr/>
        </p:nvSpPr>
        <p:spPr>
          <a:xfrm>
            <a:off x="406400" y="6427715"/>
            <a:ext cx="11061700" cy="36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sv-SE" dirty="0"/>
              <a:t>https://github.com/Pontussand/INTE2016Project/commit/0f285230d89e0c4d87e41c345b7682eb44f5af4d</a:t>
            </a:r>
            <a:endParaRPr lang="sv-SE"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3970437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9880" y="133564"/>
            <a:ext cx="10515240" cy="786074"/>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TDD-exempel: </a:t>
            </a:r>
            <a:r>
              <a:rPr lang="sv-SE" sz="4400" spc="-1" dirty="0" smtClean="0">
                <a:solidFill>
                  <a:srgbClr val="000000"/>
                </a:solidFill>
                <a:uFill>
                  <a:solidFill>
                    <a:srgbClr val="FFFFFF"/>
                  </a:solidFill>
                </a:uFill>
                <a:latin typeface="Calibri Light"/>
              </a:rPr>
              <a:t>Annika Svedin</a:t>
            </a:r>
            <a:endParaRPr dirty="0"/>
          </a:p>
        </p:txBody>
      </p:sp>
      <p:sp>
        <p:nvSpPr>
          <p:cNvPr id="94" name="TextShape 2"/>
          <p:cNvSpPr txBox="1"/>
          <p:nvPr/>
        </p:nvSpPr>
        <p:spPr>
          <a:xfrm>
            <a:off x="1477177" y="852795"/>
            <a:ext cx="5157360" cy="823680"/>
          </a:xfrm>
          <a:prstGeom prst="rect">
            <a:avLst/>
          </a:prstGeom>
          <a:noFill/>
          <a:ln>
            <a:noFill/>
          </a:ln>
        </p:spPr>
        <p:txBody>
          <a:bodyPr anchor="b"/>
          <a:lstStyle/>
          <a:p>
            <a:pPr>
              <a:lnSpc>
                <a:spcPct val="100000"/>
              </a:lnSpc>
            </a:pPr>
            <a:r>
              <a:rPr lang="sv-SE" sz="2400" b="1" strike="noStrike" spc="-1" dirty="0" err="1">
                <a:solidFill>
                  <a:srgbClr val="000000"/>
                </a:solidFill>
                <a:uFill>
                  <a:solidFill>
                    <a:srgbClr val="FFFFFF"/>
                  </a:solidFill>
                </a:uFill>
                <a:latin typeface="Calibri"/>
              </a:rPr>
              <a:t>Testkod</a:t>
            </a:r>
            <a:endParaRPr dirty="0"/>
          </a:p>
        </p:txBody>
      </p:sp>
      <p:sp>
        <p:nvSpPr>
          <p:cNvPr id="96" name="TextShape 4"/>
          <p:cNvSpPr txBox="1"/>
          <p:nvPr/>
        </p:nvSpPr>
        <p:spPr>
          <a:xfrm>
            <a:off x="6634537" y="857520"/>
            <a:ext cx="4122506" cy="823680"/>
          </a:xfrm>
          <a:prstGeom prst="rect">
            <a:avLst/>
          </a:prstGeom>
          <a:noFill/>
          <a:ln>
            <a:noFill/>
          </a:ln>
        </p:spPr>
        <p:txBody>
          <a:bodyPr anchor="b"/>
          <a:lstStyle/>
          <a:p>
            <a:pPr>
              <a:lnSpc>
                <a:spcPct val="100000"/>
              </a:lnSpc>
            </a:pPr>
            <a:r>
              <a:rPr lang="sv-SE" sz="2400" b="1" strike="noStrike" spc="-1" dirty="0">
                <a:solidFill>
                  <a:srgbClr val="000000"/>
                </a:solidFill>
                <a:uFill>
                  <a:solidFill>
                    <a:srgbClr val="FFFFFF"/>
                  </a:solidFill>
                </a:uFill>
                <a:latin typeface="Calibri"/>
              </a:rPr>
              <a:t>Koden som testas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739" y="2064255"/>
            <a:ext cx="5086350" cy="280987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4537" y="2083305"/>
            <a:ext cx="3829050" cy="2790825"/>
          </a:xfrm>
          <a:prstGeom prst="rect">
            <a:avLst/>
          </a:prstGeom>
        </p:spPr>
      </p:pic>
      <p:sp>
        <p:nvSpPr>
          <p:cNvPr id="7" name="CustomShape 8"/>
          <p:cNvSpPr/>
          <p:nvPr/>
        </p:nvSpPr>
        <p:spPr>
          <a:xfrm>
            <a:off x="409016" y="6262615"/>
            <a:ext cx="11061700" cy="36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sv-SE" dirty="0"/>
              <a:t>https://github.com/Pontussand/INTE2016Project/commit/3a0c0750c93a12ad82c77ae5f7b55ff78e7903ee</a:t>
            </a:r>
            <a:endParaRPr lang="sv-SE"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45180906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9880" y="133564"/>
            <a:ext cx="10515240" cy="786074"/>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TDD-exempel: </a:t>
            </a:r>
            <a:r>
              <a:rPr lang="sv-SE" sz="4400" spc="-1" dirty="0" smtClean="0">
                <a:solidFill>
                  <a:srgbClr val="000000"/>
                </a:solidFill>
                <a:uFill>
                  <a:solidFill>
                    <a:srgbClr val="FFFFFF"/>
                  </a:solidFill>
                </a:uFill>
                <a:latin typeface="Calibri Light"/>
              </a:rPr>
              <a:t>Annika Svedin</a:t>
            </a:r>
            <a:endParaRPr dirty="0"/>
          </a:p>
        </p:txBody>
      </p:sp>
      <p:sp>
        <p:nvSpPr>
          <p:cNvPr id="94" name="TextShape 2"/>
          <p:cNvSpPr txBox="1"/>
          <p:nvPr/>
        </p:nvSpPr>
        <p:spPr>
          <a:xfrm>
            <a:off x="1477177" y="852795"/>
            <a:ext cx="5157360" cy="823680"/>
          </a:xfrm>
          <a:prstGeom prst="rect">
            <a:avLst/>
          </a:prstGeom>
          <a:noFill/>
          <a:ln>
            <a:noFill/>
          </a:ln>
        </p:spPr>
        <p:txBody>
          <a:bodyPr anchor="b"/>
          <a:lstStyle/>
          <a:p>
            <a:pPr>
              <a:lnSpc>
                <a:spcPct val="100000"/>
              </a:lnSpc>
            </a:pPr>
            <a:r>
              <a:rPr lang="sv-SE" sz="2400" b="1" strike="noStrike" spc="-1" dirty="0" err="1">
                <a:solidFill>
                  <a:srgbClr val="000000"/>
                </a:solidFill>
                <a:uFill>
                  <a:solidFill>
                    <a:srgbClr val="FFFFFF"/>
                  </a:solidFill>
                </a:uFill>
                <a:latin typeface="Calibri"/>
              </a:rPr>
              <a:t>Testkod</a:t>
            </a:r>
            <a:endParaRPr dirty="0"/>
          </a:p>
        </p:txBody>
      </p:sp>
      <p:sp>
        <p:nvSpPr>
          <p:cNvPr id="96" name="TextShape 4"/>
          <p:cNvSpPr txBox="1"/>
          <p:nvPr/>
        </p:nvSpPr>
        <p:spPr>
          <a:xfrm>
            <a:off x="6634537" y="857520"/>
            <a:ext cx="4122506" cy="823680"/>
          </a:xfrm>
          <a:prstGeom prst="rect">
            <a:avLst/>
          </a:prstGeom>
          <a:noFill/>
          <a:ln>
            <a:noFill/>
          </a:ln>
        </p:spPr>
        <p:txBody>
          <a:bodyPr anchor="b"/>
          <a:lstStyle/>
          <a:p>
            <a:pPr>
              <a:lnSpc>
                <a:spcPct val="100000"/>
              </a:lnSpc>
            </a:pPr>
            <a:r>
              <a:rPr lang="sv-SE" sz="2400" b="1" strike="noStrike" spc="-1" dirty="0">
                <a:solidFill>
                  <a:srgbClr val="000000"/>
                </a:solidFill>
                <a:uFill>
                  <a:solidFill>
                    <a:srgbClr val="FFFFFF"/>
                  </a:solidFill>
                </a:uFill>
                <a:latin typeface="Calibri"/>
              </a:rPr>
              <a:t>Koden som testas</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4537" y="1923666"/>
            <a:ext cx="4638675" cy="4286250"/>
          </a:xfrm>
          <a:prstGeom prst="rect">
            <a:avLst/>
          </a:prstGeom>
        </p:spPr>
      </p:pic>
      <p:pic>
        <p:nvPicPr>
          <p:cNvPr id="1026" name="Picture 2" descr="ersätter 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 y="2595562"/>
            <a:ext cx="5372100" cy="733426"/>
          </a:xfrm>
          <a:prstGeom prst="rect">
            <a:avLst/>
          </a:prstGeom>
          <a:noFill/>
          <a:extLst>
            <a:ext uri="{909E8E84-426E-40DD-AFC4-6F175D3DCCD1}">
              <a14:hiddenFill xmlns:a14="http://schemas.microsoft.com/office/drawing/2010/main">
                <a:solidFill>
                  <a:srgbClr val="FFFFFF"/>
                </a:solidFill>
              </a14:hiddenFill>
            </a:ext>
          </a:extLst>
        </p:spPr>
      </p:pic>
      <p:sp>
        <p:nvSpPr>
          <p:cNvPr id="10" name="CustomShape 8"/>
          <p:cNvSpPr/>
          <p:nvPr/>
        </p:nvSpPr>
        <p:spPr>
          <a:xfrm>
            <a:off x="409016" y="6262615"/>
            <a:ext cx="11061700" cy="36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sv-SE" dirty="0"/>
              <a:t>https://github.com/Pontussand/INTE2016Project/commit/fb6b5b3c7d707dabb8111e72aff4cf8c55f6f684</a:t>
            </a:r>
            <a:endParaRPr lang="sv-SE"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7696205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839880" y="365040"/>
            <a:ext cx="1051416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sv-SE" sz="4400" b="0" strike="noStrike" spc="-1" dirty="0">
                <a:solidFill>
                  <a:srgbClr val="000000"/>
                </a:solidFill>
                <a:uFill>
                  <a:solidFill>
                    <a:srgbClr val="FFFFFF"/>
                  </a:solidFill>
                </a:uFill>
                <a:latin typeface="Calibri Light"/>
                <a:ea typeface="DejaVu Sans"/>
              </a:rPr>
              <a:t>TDD-exempel: </a:t>
            </a:r>
            <a:r>
              <a:rPr lang="sv-SE" sz="4400" b="0" strike="noStrike" spc="-1" dirty="0" smtClean="0">
                <a:solidFill>
                  <a:srgbClr val="000000"/>
                </a:solidFill>
                <a:uFill>
                  <a:solidFill>
                    <a:srgbClr val="FFFFFF"/>
                  </a:solidFill>
                </a:uFill>
                <a:latin typeface="Calibri Light"/>
                <a:ea typeface="DejaVu Sans"/>
              </a:rPr>
              <a:t>Felix Törnqvist</a:t>
            </a:r>
            <a:endParaRPr lang="sv-SE" sz="1800" b="0" strike="noStrike" spc="-1" dirty="0">
              <a:solidFill>
                <a:srgbClr val="000000"/>
              </a:solidFill>
              <a:uFill>
                <a:solidFill>
                  <a:srgbClr val="FFFFFF"/>
                </a:solidFill>
              </a:uFill>
              <a:latin typeface="Arial"/>
            </a:endParaRPr>
          </a:p>
        </p:txBody>
      </p:sp>
      <p:sp>
        <p:nvSpPr>
          <p:cNvPr id="78" name="CustomShape 2"/>
          <p:cNvSpPr/>
          <p:nvPr/>
        </p:nvSpPr>
        <p:spPr>
          <a:xfrm>
            <a:off x="839880" y="1408680"/>
            <a:ext cx="3911400" cy="82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sv-SE" sz="2400" b="1" strike="noStrike" spc="-1">
                <a:solidFill>
                  <a:srgbClr val="000000"/>
                </a:solidFill>
                <a:uFill>
                  <a:solidFill>
                    <a:srgbClr val="FFFFFF"/>
                  </a:solidFill>
                </a:uFill>
                <a:latin typeface="Calibri"/>
                <a:ea typeface="DejaVu Sans"/>
              </a:rPr>
              <a:t>Testkod</a:t>
            </a:r>
            <a:endParaRPr lang="sv-SE" sz="1800" b="0" strike="noStrike" spc="-1">
              <a:solidFill>
                <a:srgbClr val="000000"/>
              </a:solidFill>
              <a:uFill>
                <a:solidFill>
                  <a:srgbClr val="FFFFFF"/>
                </a:solidFill>
              </a:uFill>
              <a:latin typeface="Arial"/>
            </a:endParaRPr>
          </a:p>
        </p:txBody>
      </p:sp>
      <p:sp>
        <p:nvSpPr>
          <p:cNvPr id="79" name="CustomShape 3"/>
          <p:cNvSpPr/>
          <p:nvPr/>
        </p:nvSpPr>
        <p:spPr>
          <a:xfrm>
            <a:off x="432000" y="2361600"/>
            <a:ext cx="4175280" cy="335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sv-SE" sz="1100" b="0" strike="noStrike" spc="-1" dirty="0">
                <a:solidFill>
                  <a:srgbClr val="000000"/>
                </a:solidFill>
                <a:uFill>
                  <a:solidFill>
                    <a:srgbClr val="FFFFFF"/>
                  </a:solidFill>
                </a:uFill>
                <a:latin typeface="Arial"/>
                <a:ea typeface="DejaVu Sans"/>
              </a:rPr>
              <a:t>@Before</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public </a:t>
            </a:r>
            <a:r>
              <a:rPr lang="sv-SE" sz="1100" b="0" strike="noStrike" spc="-1" dirty="0" err="1">
                <a:solidFill>
                  <a:srgbClr val="000000"/>
                </a:solidFill>
                <a:uFill>
                  <a:solidFill>
                    <a:srgbClr val="FFFFFF"/>
                  </a:solidFill>
                </a:uFill>
                <a:latin typeface="Arial"/>
                <a:ea typeface="DejaVu Sans"/>
              </a:rPr>
              <a:t>void</a:t>
            </a:r>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before</a:t>
            </a:r>
            <a:r>
              <a:rPr lang="sv-SE" sz="1100" b="0" strike="noStrike" spc="-1" dirty="0">
                <a:solidFill>
                  <a:srgbClr val="000000"/>
                </a:solidFill>
                <a:uFill>
                  <a:solidFill>
                    <a:srgbClr val="FFFFFF"/>
                  </a:solidFill>
                </a:uFill>
                <a:latin typeface="Arial"/>
                <a:ea typeface="DejaVu Sans"/>
              </a:rPr>
              <a:t>() {</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cd = new Cd();</a:t>
            </a:r>
            <a:endParaRPr lang="sv-SE" sz="1800" b="0" strike="noStrike" spc="-1" dirty="0">
              <a:solidFill>
                <a:srgbClr val="000000"/>
              </a:solidFill>
              <a:uFill>
                <a:solidFill>
                  <a:srgbClr val="FFFFFF"/>
                </a:solidFill>
              </a:uFill>
              <a:latin typeface="Arial"/>
            </a:endParaRPr>
          </a:p>
          <a:p>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root</a:t>
            </a:r>
            <a:r>
              <a:rPr lang="sv-SE" sz="1100" b="0" strike="noStrike" spc="-1" dirty="0">
                <a:solidFill>
                  <a:srgbClr val="000000"/>
                </a:solidFill>
                <a:uFill>
                  <a:solidFill>
                    <a:srgbClr val="FFFFFF"/>
                  </a:solidFill>
                </a:uFill>
                <a:latin typeface="Arial"/>
                <a:ea typeface="DejaVu Sans"/>
              </a:rPr>
              <a:t> = new </a:t>
            </a:r>
            <a:r>
              <a:rPr lang="sv-SE" sz="1100" b="0" strike="noStrike" spc="-1" dirty="0" err="1">
                <a:solidFill>
                  <a:srgbClr val="000000"/>
                </a:solidFill>
                <a:uFill>
                  <a:solidFill>
                    <a:srgbClr val="FFFFFF"/>
                  </a:solidFill>
                </a:uFill>
                <a:latin typeface="Arial"/>
                <a:ea typeface="DejaVu Sans"/>
              </a:rPr>
              <a:t>FakeDirectory</a:t>
            </a:r>
            <a:r>
              <a:rPr lang="sv-SE" sz="1100" b="0" strike="noStrike" spc="-1" dirty="0">
                <a:solidFill>
                  <a:srgbClr val="000000"/>
                </a:solidFill>
                <a:uFill>
                  <a:solidFill>
                    <a:srgbClr val="FFFFFF"/>
                  </a:solidFill>
                </a:uFill>
                <a:latin typeface="Arial"/>
                <a:ea typeface="DejaVu Sans"/>
              </a:rPr>
              <a:t>("</a:t>
            </a:r>
            <a:r>
              <a:rPr lang="sv-SE" sz="1100" b="0" strike="noStrike" spc="-1" dirty="0" err="1">
                <a:solidFill>
                  <a:srgbClr val="000000"/>
                </a:solidFill>
                <a:uFill>
                  <a:solidFill>
                    <a:srgbClr val="FFFFFF"/>
                  </a:solidFill>
                </a:uFill>
                <a:latin typeface="Arial"/>
                <a:ea typeface="DejaVu Sans"/>
              </a:rPr>
              <a:t>root</a:t>
            </a:r>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fakeAdapter</a:t>
            </a:r>
            <a:r>
              <a:rPr lang="sv-SE" sz="1100" b="0" strike="noStrike" spc="-1" dirty="0">
                <a:solidFill>
                  <a:srgbClr val="000000"/>
                </a:solidFill>
                <a:uFill>
                  <a:solidFill>
                    <a:srgbClr val="FFFFFF"/>
                  </a:solidFill>
                </a:uFill>
                <a:latin typeface="Arial"/>
                <a:ea typeface="DejaVu Sans"/>
              </a:rPr>
              <a:t> = new </a:t>
            </a:r>
            <a:r>
              <a:rPr lang="sv-SE" sz="1100" b="0" strike="noStrike" spc="-1" dirty="0" err="1">
                <a:solidFill>
                  <a:srgbClr val="000000"/>
                </a:solidFill>
                <a:uFill>
                  <a:solidFill>
                    <a:srgbClr val="FFFFFF"/>
                  </a:solidFill>
                </a:uFill>
                <a:latin typeface="Arial"/>
                <a:ea typeface="DejaVu Sans"/>
              </a:rPr>
              <a:t>FakeFileSystemAdapter</a:t>
            </a:r>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fakeAdapter.setRoot</a:t>
            </a:r>
            <a:r>
              <a:rPr lang="sv-SE" sz="1100" b="0" strike="noStrike" spc="-1" dirty="0">
                <a:solidFill>
                  <a:srgbClr val="000000"/>
                </a:solidFill>
                <a:uFill>
                  <a:solidFill>
                    <a:srgbClr val="FFFFFF"/>
                  </a:solidFill>
                </a:uFill>
                <a:latin typeface="Arial"/>
                <a:ea typeface="DejaVu Sans"/>
              </a:rPr>
              <a:t>(</a:t>
            </a:r>
            <a:r>
              <a:rPr lang="sv-SE" sz="1100" b="0" strike="noStrike" spc="-1" dirty="0" err="1">
                <a:solidFill>
                  <a:srgbClr val="000000"/>
                </a:solidFill>
                <a:uFill>
                  <a:solidFill>
                    <a:srgbClr val="FFFFFF"/>
                  </a:solidFill>
                </a:uFill>
                <a:latin typeface="Arial"/>
                <a:ea typeface="DejaVu Sans"/>
              </a:rPr>
              <a:t>root</a:t>
            </a:r>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Command.setAdapter</a:t>
            </a:r>
            <a:r>
              <a:rPr lang="sv-SE" sz="1100" b="0" strike="noStrike" spc="-1" dirty="0">
                <a:solidFill>
                  <a:srgbClr val="000000"/>
                </a:solidFill>
                <a:uFill>
                  <a:solidFill>
                    <a:srgbClr val="FFFFFF"/>
                  </a:solidFill>
                </a:uFill>
                <a:latin typeface="Arial"/>
                <a:ea typeface="DejaVu Sans"/>
              </a:rPr>
              <a:t>(</a:t>
            </a:r>
            <a:r>
              <a:rPr lang="sv-SE" sz="1100" b="0" strike="noStrike" spc="-1" dirty="0" err="1">
                <a:solidFill>
                  <a:srgbClr val="000000"/>
                </a:solidFill>
                <a:uFill>
                  <a:solidFill>
                    <a:srgbClr val="FFFFFF"/>
                  </a:solidFill>
                </a:uFill>
                <a:latin typeface="Arial"/>
                <a:ea typeface="DejaVu Sans"/>
              </a:rPr>
              <a:t>fakeAdapter</a:t>
            </a:r>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a:p>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root</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currentPath</a:t>
            </a:r>
            <a:r>
              <a:rPr lang="sv-SE" sz="1100" b="0" strike="noStrike" spc="-1" dirty="0">
                <a:solidFill>
                  <a:srgbClr val="000000"/>
                </a:solidFill>
                <a:uFill>
                  <a:solidFill>
                    <a:srgbClr val="FFFFFF"/>
                  </a:solidFill>
                </a:uFill>
                <a:latin typeface="Arial"/>
                <a:ea typeface="DejaVu Sans"/>
              </a:rPr>
              <a:t> = new </a:t>
            </a:r>
            <a:r>
              <a:rPr lang="sv-SE" sz="1100" b="0" strike="noStrike" spc="-1" dirty="0" err="1">
                <a:solidFill>
                  <a:srgbClr val="000000"/>
                </a:solidFill>
                <a:uFill>
                  <a:solidFill>
                    <a:srgbClr val="FFFFFF"/>
                  </a:solidFill>
                </a:uFill>
                <a:latin typeface="Arial"/>
                <a:ea typeface="DejaVu Sans"/>
              </a:rPr>
              <a:t>Path</a:t>
            </a:r>
            <a:r>
              <a:rPr lang="sv-SE" sz="1100" b="0" strike="noStrike" spc="-1" dirty="0">
                <a:solidFill>
                  <a:srgbClr val="000000"/>
                </a:solidFill>
                <a:uFill>
                  <a:solidFill>
                    <a:srgbClr val="FFFFFF"/>
                  </a:solidFill>
                </a:uFill>
                <a:latin typeface="Arial"/>
                <a:ea typeface="DejaVu Sans"/>
              </a:rPr>
              <a:t>(</a:t>
            </a:r>
            <a:r>
              <a:rPr lang="sv-SE" sz="1100" b="0" strike="noStrike" spc="-1" dirty="0" err="1">
                <a:solidFill>
                  <a:srgbClr val="000000"/>
                </a:solidFill>
                <a:uFill>
                  <a:solidFill>
                    <a:srgbClr val="FFFFFF"/>
                  </a:solidFill>
                </a:uFill>
                <a:latin typeface="Arial"/>
                <a:ea typeface="DejaVu Sans"/>
              </a:rPr>
              <a:t>Path.DIR_SEPERATOR</a:t>
            </a:r>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a:p>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@Test</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public </a:t>
            </a:r>
            <a:r>
              <a:rPr lang="sv-SE" sz="1100" b="0" strike="noStrike" spc="-1" dirty="0" err="1">
                <a:solidFill>
                  <a:srgbClr val="000000"/>
                </a:solidFill>
                <a:uFill>
                  <a:solidFill>
                    <a:srgbClr val="FFFFFF"/>
                  </a:solidFill>
                </a:uFill>
                <a:latin typeface="Arial"/>
                <a:ea typeface="DejaVu Sans"/>
              </a:rPr>
              <a:t>void</a:t>
            </a:r>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doCommand_goToSubfolder</a:t>
            </a:r>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FakeDirectory</a:t>
            </a:r>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sub</a:t>
            </a:r>
            <a:r>
              <a:rPr lang="sv-SE" sz="1100" b="0" strike="noStrike" spc="-1" dirty="0">
                <a:solidFill>
                  <a:srgbClr val="000000"/>
                </a:solidFill>
                <a:uFill>
                  <a:solidFill>
                    <a:srgbClr val="FFFFFF"/>
                  </a:solidFill>
                </a:uFill>
                <a:latin typeface="Arial"/>
                <a:ea typeface="DejaVu Sans"/>
              </a:rPr>
              <a:t> = new </a:t>
            </a:r>
            <a:r>
              <a:rPr lang="sv-SE" sz="1100" b="0" strike="noStrike" spc="-1" dirty="0" err="1">
                <a:solidFill>
                  <a:srgbClr val="000000"/>
                </a:solidFill>
                <a:uFill>
                  <a:solidFill>
                    <a:srgbClr val="FFFFFF"/>
                  </a:solidFill>
                </a:uFill>
                <a:latin typeface="Arial"/>
                <a:ea typeface="DejaVu Sans"/>
              </a:rPr>
              <a:t>FakeDirectory</a:t>
            </a:r>
            <a:r>
              <a:rPr lang="sv-SE" sz="1100" b="0" strike="noStrike" spc="-1" dirty="0">
                <a:solidFill>
                  <a:srgbClr val="000000"/>
                </a:solidFill>
                <a:uFill>
                  <a:solidFill>
                    <a:srgbClr val="FFFFFF"/>
                  </a:solidFill>
                </a:uFill>
                <a:latin typeface="Arial"/>
                <a:ea typeface="DejaVu Sans"/>
              </a:rPr>
              <a:t>("subfolder");</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root.addFSO</a:t>
            </a:r>
            <a:r>
              <a:rPr lang="sv-SE" sz="1100" b="0" strike="noStrike" spc="-1" dirty="0">
                <a:solidFill>
                  <a:srgbClr val="000000"/>
                </a:solidFill>
                <a:uFill>
                  <a:solidFill>
                    <a:srgbClr val="FFFFFF"/>
                  </a:solidFill>
                </a:uFill>
                <a:latin typeface="Arial"/>
                <a:ea typeface="DejaVu Sans"/>
              </a:rPr>
              <a:t>(</a:t>
            </a:r>
            <a:r>
              <a:rPr lang="sv-SE" sz="1100" b="0" strike="noStrike" spc="-1" dirty="0" err="1">
                <a:solidFill>
                  <a:srgbClr val="000000"/>
                </a:solidFill>
                <a:uFill>
                  <a:solidFill>
                    <a:srgbClr val="FFFFFF"/>
                  </a:solidFill>
                </a:uFill>
                <a:latin typeface="Arial"/>
                <a:ea typeface="DejaVu Sans"/>
              </a:rPr>
              <a:t>sub</a:t>
            </a:r>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cd.doCommand</a:t>
            </a:r>
            <a:r>
              <a:rPr lang="sv-SE" sz="1100" b="0" strike="noStrike" spc="-1" dirty="0">
                <a:solidFill>
                  <a:srgbClr val="000000"/>
                </a:solidFill>
                <a:uFill>
                  <a:solidFill>
                    <a:srgbClr val="FFFFFF"/>
                  </a:solidFill>
                </a:uFill>
                <a:latin typeface="Arial"/>
                <a:ea typeface="DejaVu Sans"/>
              </a:rPr>
              <a:t>(</a:t>
            </a:r>
            <a:r>
              <a:rPr lang="sv-SE" sz="1100" b="0" strike="noStrike" spc="-1" dirty="0" err="1">
                <a:solidFill>
                  <a:srgbClr val="000000"/>
                </a:solidFill>
                <a:uFill>
                  <a:solidFill>
                    <a:srgbClr val="FFFFFF"/>
                  </a:solidFill>
                </a:uFill>
                <a:latin typeface="Arial"/>
                <a:ea typeface="DejaVu Sans"/>
              </a:rPr>
              <a:t>currentPath</a:t>
            </a:r>
            <a:r>
              <a:rPr lang="sv-SE" sz="1100" b="0" strike="noStrike" spc="-1" dirty="0">
                <a:solidFill>
                  <a:srgbClr val="000000"/>
                </a:solidFill>
                <a:uFill>
                  <a:solidFill>
                    <a:srgbClr val="FFFFFF"/>
                  </a:solidFill>
                </a:uFill>
                <a:latin typeface="Arial"/>
                <a:ea typeface="DejaVu Sans"/>
              </a:rPr>
              <a:t>, "subfolder");</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assertEquals</a:t>
            </a:r>
            <a:r>
              <a:rPr lang="sv-SE" sz="1100" b="0" strike="noStrike" spc="-1" dirty="0">
                <a:solidFill>
                  <a:srgbClr val="000000"/>
                </a:solidFill>
                <a:uFill>
                  <a:solidFill>
                    <a:srgbClr val="FFFFFF"/>
                  </a:solidFill>
                </a:uFill>
                <a:latin typeface="Arial"/>
                <a:ea typeface="DejaVu Sans"/>
              </a:rPr>
              <a:t>("/subfolder", </a:t>
            </a:r>
            <a:r>
              <a:rPr lang="sv-SE" sz="1100" b="0" strike="noStrike" spc="-1" dirty="0" err="1">
                <a:solidFill>
                  <a:srgbClr val="000000"/>
                </a:solidFill>
                <a:uFill>
                  <a:solidFill>
                    <a:srgbClr val="FFFFFF"/>
                  </a:solidFill>
                </a:uFill>
                <a:latin typeface="Arial"/>
                <a:ea typeface="DejaVu Sans"/>
              </a:rPr>
              <a:t>currentPath.getPath</a:t>
            </a:r>
            <a:r>
              <a:rPr lang="sv-SE" sz="1100" b="0" strike="noStrike" spc="-1" dirty="0">
                <a:solidFill>
                  <a:srgbClr val="000000"/>
                </a:solidFill>
                <a:uFill>
                  <a:solidFill>
                    <a:srgbClr val="FFFFFF"/>
                  </a:solidFill>
                </a:uFill>
                <a:latin typeface="Arial"/>
                <a:ea typeface="DejaVu Sans"/>
              </a:rPr>
              <a:t>());          </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p:txBody>
      </p:sp>
      <p:sp>
        <p:nvSpPr>
          <p:cNvPr id="80" name="CustomShape 4"/>
          <p:cNvSpPr/>
          <p:nvPr/>
        </p:nvSpPr>
        <p:spPr>
          <a:xfrm>
            <a:off x="839880" y="2505240"/>
            <a:ext cx="5156280" cy="3683160"/>
          </a:xfrm>
          <a:prstGeom prst="rect">
            <a:avLst/>
          </a:prstGeom>
          <a:noFill/>
          <a:ln>
            <a:noFill/>
          </a:ln>
        </p:spPr>
        <p:style>
          <a:lnRef idx="0">
            <a:scrgbClr r="0" g="0" b="0"/>
          </a:lnRef>
          <a:fillRef idx="0">
            <a:scrgbClr r="0" g="0" b="0"/>
          </a:fillRef>
          <a:effectRef idx="0">
            <a:scrgbClr r="0" g="0" b="0"/>
          </a:effectRef>
          <a:fontRef idx="minor"/>
        </p:style>
      </p:sp>
      <p:sp>
        <p:nvSpPr>
          <p:cNvPr id="81" name="CustomShape 5"/>
          <p:cNvSpPr/>
          <p:nvPr/>
        </p:nvSpPr>
        <p:spPr>
          <a:xfrm>
            <a:off x="6172200" y="1408680"/>
            <a:ext cx="5181840" cy="82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sv-SE" sz="2400" b="1" strike="noStrike" spc="-1">
                <a:solidFill>
                  <a:srgbClr val="000000"/>
                </a:solidFill>
                <a:uFill>
                  <a:solidFill>
                    <a:srgbClr val="FFFFFF"/>
                  </a:solidFill>
                </a:uFill>
                <a:latin typeface="Calibri"/>
                <a:ea typeface="DejaVu Sans"/>
              </a:rPr>
              <a:t>Koden som testas</a:t>
            </a:r>
            <a:endParaRPr lang="sv-SE" sz="1800" b="0" strike="noStrike" spc="-1">
              <a:solidFill>
                <a:srgbClr val="000000"/>
              </a:solidFill>
              <a:uFill>
                <a:solidFill>
                  <a:srgbClr val="FFFFFF"/>
                </a:solidFill>
              </a:uFill>
              <a:latin typeface="Arial"/>
            </a:endParaRPr>
          </a:p>
        </p:txBody>
      </p:sp>
      <p:sp>
        <p:nvSpPr>
          <p:cNvPr id="82" name="CustomShape 6"/>
          <p:cNvSpPr/>
          <p:nvPr/>
        </p:nvSpPr>
        <p:spPr>
          <a:xfrm>
            <a:off x="6172200" y="2505240"/>
            <a:ext cx="5181840" cy="3683160"/>
          </a:xfrm>
          <a:prstGeom prst="rect">
            <a:avLst/>
          </a:prstGeom>
          <a:noFill/>
          <a:ln>
            <a:noFill/>
          </a:ln>
        </p:spPr>
        <p:style>
          <a:lnRef idx="0">
            <a:scrgbClr r="0" g="0" b="0"/>
          </a:lnRef>
          <a:fillRef idx="0">
            <a:scrgbClr r="0" g="0" b="0"/>
          </a:fillRef>
          <a:effectRef idx="0">
            <a:scrgbClr r="0" g="0" b="0"/>
          </a:effectRef>
          <a:fontRef idx="minor"/>
        </p:style>
      </p:sp>
      <p:sp>
        <p:nvSpPr>
          <p:cNvPr id="83" name="CustomShape 7"/>
          <p:cNvSpPr/>
          <p:nvPr/>
        </p:nvSpPr>
        <p:spPr>
          <a:xfrm>
            <a:off x="5760000" y="2232000"/>
            <a:ext cx="6119280" cy="435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sv-SE" sz="1200" b="0" strike="noStrike" spc="-1">
                <a:solidFill>
                  <a:srgbClr val="000000"/>
                </a:solidFill>
                <a:uFill>
                  <a:solidFill>
                    <a:srgbClr val="FFFFFF"/>
                  </a:solidFill>
                </a:uFill>
                <a:latin typeface="Arial"/>
                <a:ea typeface="DejaVu Sans"/>
              </a:rPr>
              <a:t>package prompt.command;</a:t>
            </a:r>
            <a:endParaRPr lang="sv-SE" sz="1800" b="0" strike="noStrike" spc="-1">
              <a:solidFill>
                <a:srgbClr val="000000"/>
              </a:solidFill>
              <a:uFill>
                <a:solidFill>
                  <a:srgbClr val="FFFFFF"/>
                </a:solidFill>
              </a:uFill>
              <a:latin typeface="Arial"/>
            </a:endParaRPr>
          </a:p>
          <a:p>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import prompt.util.Path;</a:t>
            </a:r>
            <a:endParaRPr lang="sv-SE" sz="1800" b="0" strike="noStrike" spc="-1">
              <a:solidFill>
                <a:srgbClr val="000000"/>
              </a:solidFill>
              <a:uFill>
                <a:solidFill>
                  <a:srgbClr val="FFFFFF"/>
                </a:solidFill>
              </a:uFill>
              <a:latin typeface="Arial"/>
            </a:endParaRPr>
          </a:p>
          <a:p>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public class Cd extends Command {</a:t>
            </a:r>
            <a:endParaRPr lang="sv-SE" sz="1800" b="0" strike="noStrike" spc="-1">
              <a:solidFill>
                <a:srgbClr val="000000"/>
              </a:solidFill>
              <a:uFill>
                <a:solidFill>
                  <a:srgbClr val="FFFFFF"/>
                </a:solidFill>
              </a:uFill>
              <a:latin typeface="Arial"/>
            </a:endParaRPr>
          </a:p>
          <a:p>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public String doCommand(Path currentPath, String input)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if(!input.startsWith(Path.DIR_SEPERATOR)){</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String</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currentPath.setPath(input);</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return "";</a:t>
            </a:r>
            <a:endParaRPr lang="sv-SE" sz="1800" b="0" strike="noStrike" spc="-1">
              <a:solidFill>
                <a:srgbClr val="000000"/>
              </a:solidFill>
              <a:uFill>
                <a:solidFill>
                  <a:srgbClr val="FFFFFF"/>
                </a:solidFill>
              </a:uFill>
              <a:latin typeface="Arial"/>
            </a:endParaRPr>
          </a:p>
          <a:p>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a:t>
            </a:r>
            <a:endParaRPr lang="sv-SE" sz="1800" b="0" strike="noStrike" spc="-1">
              <a:solidFill>
                <a:srgbClr val="000000"/>
              </a:solidFill>
              <a:uFill>
                <a:solidFill>
                  <a:srgbClr val="FFFFFF"/>
                </a:solidFill>
              </a:uFill>
              <a:latin typeface="Arial"/>
            </a:endParaRPr>
          </a:p>
        </p:txBody>
      </p:sp>
      <p:sp>
        <p:nvSpPr>
          <p:cNvPr id="84" name="CustomShape 8"/>
          <p:cNvSpPr/>
          <p:nvPr/>
        </p:nvSpPr>
        <p:spPr>
          <a:xfrm>
            <a:off x="0" y="6480000"/>
            <a:ext cx="9243000" cy="36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sv-SE" sz="1500" b="0" strike="noStrike" spc="-1" dirty="0">
                <a:solidFill>
                  <a:srgbClr val="000000"/>
                </a:solidFill>
                <a:uFill>
                  <a:solidFill>
                    <a:srgbClr val="FFFFFF"/>
                  </a:solidFill>
                </a:uFill>
                <a:latin typeface="Arial"/>
                <a:ea typeface="DejaVu Sans"/>
              </a:rPr>
              <a:t>https://github.com/Pontussand/INTE2016Project/commit/9f6a225578252b20aaa75f9943aa70cfa0e495f2</a:t>
            </a:r>
            <a:endParaRPr lang="sv-SE"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072115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647999" y="-72000"/>
            <a:ext cx="8013679" cy="64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sv-SE" sz="3600" b="0" strike="noStrike" spc="-1" dirty="0" smtClean="0">
                <a:solidFill>
                  <a:srgbClr val="000000"/>
                </a:solidFill>
                <a:uFill>
                  <a:solidFill>
                    <a:srgbClr val="FFFFFF"/>
                  </a:solidFill>
                </a:uFill>
                <a:latin typeface="Calibri Light"/>
                <a:ea typeface="DejaVu Sans"/>
              </a:rPr>
              <a:t>TDD-exempel</a:t>
            </a:r>
            <a:r>
              <a:rPr lang="sv-SE" sz="3600" spc="-1" dirty="0">
                <a:solidFill>
                  <a:srgbClr val="000000"/>
                </a:solidFill>
                <a:uFill>
                  <a:solidFill>
                    <a:srgbClr val="FFFFFF"/>
                  </a:solidFill>
                </a:uFill>
                <a:latin typeface="Calibri Light"/>
              </a:rPr>
              <a:t>: Felix </a:t>
            </a:r>
            <a:r>
              <a:rPr lang="sv-SE" sz="3600" spc="-1" dirty="0" smtClean="0">
                <a:solidFill>
                  <a:srgbClr val="000000"/>
                </a:solidFill>
                <a:uFill>
                  <a:solidFill>
                    <a:srgbClr val="FFFFFF"/>
                  </a:solidFill>
                </a:uFill>
                <a:latin typeface="Calibri Light"/>
              </a:rPr>
              <a:t>Törnqvist</a:t>
            </a:r>
            <a:r>
              <a:rPr lang="sv-SE" sz="3600" b="0" strike="noStrike" spc="-1" dirty="0" smtClean="0">
                <a:solidFill>
                  <a:srgbClr val="000000"/>
                </a:solidFill>
                <a:uFill>
                  <a:solidFill>
                    <a:srgbClr val="FFFFFF"/>
                  </a:solidFill>
                </a:uFill>
                <a:latin typeface="Calibri Light"/>
                <a:ea typeface="DejaVu Sans"/>
              </a:rPr>
              <a:t> </a:t>
            </a:r>
            <a:endParaRPr lang="sv-SE" sz="1800" b="0" strike="noStrike" spc="-1" dirty="0">
              <a:solidFill>
                <a:srgbClr val="000000"/>
              </a:solidFill>
              <a:uFill>
                <a:solidFill>
                  <a:srgbClr val="FFFFFF"/>
                </a:solidFill>
              </a:uFill>
              <a:latin typeface="Arial"/>
            </a:endParaRPr>
          </a:p>
        </p:txBody>
      </p:sp>
      <p:sp>
        <p:nvSpPr>
          <p:cNvPr id="86" name="CustomShape 2"/>
          <p:cNvSpPr/>
          <p:nvPr/>
        </p:nvSpPr>
        <p:spPr>
          <a:xfrm>
            <a:off x="864000" y="432000"/>
            <a:ext cx="1655280" cy="50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sv-SE" sz="2400" b="1" strike="noStrike" spc="-1">
                <a:solidFill>
                  <a:srgbClr val="000000"/>
                </a:solidFill>
                <a:uFill>
                  <a:solidFill>
                    <a:srgbClr val="FFFFFF"/>
                  </a:solidFill>
                </a:uFill>
                <a:latin typeface="Calibri"/>
                <a:ea typeface="DejaVu Sans"/>
              </a:rPr>
              <a:t>Testkod</a:t>
            </a:r>
            <a:endParaRPr lang="sv-SE" sz="1800" b="0" strike="noStrike" spc="-1">
              <a:solidFill>
                <a:srgbClr val="000000"/>
              </a:solidFill>
              <a:uFill>
                <a:solidFill>
                  <a:srgbClr val="FFFFFF"/>
                </a:solidFill>
              </a:uFill>
              <a:latin typeface="Arial"/>
            </a:endParaRPr>
          </a:p>
        </p:txBody>
      </p:sp>
      <p:sp>
        <p:nvSpPr>
          <p:cNvPr id="87" name="CustomShape 3"/>
          <p:cNvSpPr/>
          <p:nvPr/>
        </p:nvSpPr>
        <p:spPr>
          <a:xfrm>
            <a:off x="349560" y="1008000"/>
            <a:ext cx="4185720" cy="532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sv-SE" sz="1100" b="0" strike="noStrike" spc="-1">
                <a:solidFill>
                  <a:srgbClr val="000000"/>
                </a:solidFill>
                <a:uFill>
                  <a:solidFill>
                    <a:srgbClr val="FFFFFF"/>
                  </a:solidFill>
                </a:uFill>
                <a:latin typeface="Arial"/>
                <a:ea typeface="DejaVu Sans"/>
              </a:rPr>
              <a:t>@Before</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public void before() {</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a:t>
            </a:r>
            <a:r>
              <a:rPr lang="sv-SE" sz="1100" b="0" strike="noStrike" spc="-1">
                <a:solidFill>
                  <a:srgbClr val="00FF66"/>
                </a:solidFill>
                <a:uFill>
                  <a:solidFill>
                    <a:srgbClr val="FFFFFF"/>
                  </a:solidFill>
                </a:uFill>
                <a:latin typeface="Arial"/>
                <a:ea typeface="DejaVu Sans"/>
              </a:rPr>
              <a:t> </a:t>
            </a:r>
            <a:r>
              <a:rPr lang="sv-SE" sz="1100" b="1" strike="noStrike" spc="-1">
                <a:solidFill>
                  <a:srgbClr val="00FF66"/>
                </a:solidFill>
                <a:uFill>
                  <a:solidFill>
                    <a:srgbClr val="FFFFFF"/>
                  </a:solidFill>
                </a:uFill>
                <a:latin typeface="Arial"/>
                <a:ea typeface="DejaVu Sans"/>
              </a:rPr>
              <a:t>…</a:t>
            </a:r>
            <a:r>
              <a:rPr lang="sv-SE" sz="1100" b="1" strike="noStrike" spc="-1">
                <a:solidFill>
                  <a:srgbClr val="000000"/>
                </a:solidFill>
                <a:uFill>
                  <a:solidFill>
                    <a:srgbClr val="FFFFFF"/>
                  </a:solidFill>
                </a:uFill>
                <a:latin typeface="Arial"/>
                <a:ea typeface="DejaVu Sans"/>
              </a:rPr>
              <a:t> </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//root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currentPath = new Path("");</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a:t>
            </a:r>
            <a:endParaRPr lang="sv-SE" sz="1100" b="0" strike="noStrike" spc="-1">
              <a:solidFill>
                <a:srgbClr val="000000"/>
              </a:solidFill>
              <a:uFill>
                <a:solidFill>
                  <a:srgbClr val="FFFFFF"/>
                </a:solidFill>
              </a:uFill>
              <a:latin typeface="Arial"/>
            </a:endParaRPr>
          </a:p>
          <a:p>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@Test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public void doCommand_goToSubfolder(){</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FakeDirectory sub = new FakeDirectory("subfolder");</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root.addFSO(sub);</a:t>
            </a:r>
            <a:endParaRPr lang="sv-SE" sz="1100" b="0" strike="noStrike" spc="-1">
              <a:solidFill>
                <a:srgbClr val="000000"/>
              </a:solidFill>
              <a:uFill>
                <a:solidFill>
                  <a:srgbClr val="FFFFFF"/>
                </a:solidFill>
              </a:uFill>
              <a:latin typeface="Arial"/>
            </a:endParaRPr>
          </a:p>
          <a:p>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String ret = cd.doCommand(currentPath, "subfolder");</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assertEquals("", ret);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assertEquals("/subfolder", currentPath.getPath());</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a:t>
            </a:r>
            <a:endParaRPr lang="sv-SE" sz="1100" b="0" strike="noStrike" spc="-1">
              <a:solidFill>
                <a:srgbClr val="000000"/>
              </a:solidFill>
              <a:uFill>
                <a:solidFill>
                  <a:srgbClr val="FFFFFF"/>
                </a:solidFill>
              </a:uFill>
              <a:latin typeface="Arial"/>
            </a:endParaRPr>
          </a:p>
          <a:p>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@Test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public void doCommand_goToNonExistantSubFolder(){</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String ret = cd.doCommand(currentPath, "Should not exist");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assertEquals(Cd.NO_SUCH_DIR_MSG, ret);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assertEquals("", currentPath.getPath());</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a:t>
            </a:r>
            <a:endParaRPr lang="sv-SE" sz="1100" b="0" strike="noStrike" spc="-1">
              <a:solidFill>
                <a:srgbClr val="000000"/>
              </a:solidFill>
              <a:uFill>
                <a:solidFill>
                  <a:srgbClr val="FFFFFF"/>
                </a:solidFill>
              </a:uFill>
              <a:latin typeface="Arial"/>
            </a:endParaRPr>
          </a:p>
          <a:p>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@Test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public void doCommand_goFromRoot(){ </a:t>
            </a:r>
            <a:r>
              <a:rPr lang="sv-SE" sz="1100" b="1" strike="noStrike" spc="-1">
                <a:solidFill>
                  <a:srgbClr val="00FF66"/>
                </a:solidFill>
                <a:uFill>
                  <a:solidFill>
                    <a:srgbClr val="FFFFFF"/>
                  </a:solidFill>
                </a:uFill>
                <a:latin typeface="Arial"/>
                <a:ea typeface="DejaVu Sans"/>
              </a:rPr>
              <a:t>…</a:t>
            </a:r>
            <a:r>
              <a:rPr lang="sv-SE" sz="1100" b="0" strike="noStrike" spc="-1">
                <a:solidFill>
                  <a:srgbClr val="000000"/>
                </a:solidFill>
                <a:uFill>
                  <a:solidFill>
                    <a:srgbClr val="FFFFFF"/>
                  </a:solidFill>
                </a:uFill>
                <a:latin typeface="Arial"/>
                <a:ea typeface="DejaVu Sans"/>
              </a:rPr>
              <a:t> }</a:t>
            </a:r>
            <a:endParaRPr lang="sv-SE" sz="1100" b="0" strike="noStrike" spc="-1">
              <a:solidFill>
                <a:srgbClr val="000000"/>
              </a:solidFill>
              <a:uFill>
                <a:solidFill>
                  <a:srgbClr val="FFFFFF"/>
                </a:solidFill>
              </a:uFill>
              <a:latin typeface="Arial"/>
            </a:endParaRPr>
          </a:p>
          <a:p>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@Test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public void doCommand_goBackOneDir(){ </a:t>
            </a:r>
            <a:r>
              <a:rPr lang="sv-SE" sz="1100" b="1" strike="noStrike" spc="-1">
                <a:solidFill>
                  <a:srgbClr val="00FF66"/>
                </a:solidFill>
                <a:uFill>
                  <a:solidFill>
                    <a:srgbClr val="FFFFFF"/>
                  </a:solidFill>
                </a:uFill>
                <a:latin typeface="Arial"/>
                <a:ea typeface="DejaVu Sans"/>
              </a:rPr>
              <a:t>…</a:t>
            </a:r>
            <a:r>
              <a:rPr lang="sv-SE" sz="1100" b="0" strike="noStrike" spc="-1">
                <a:solidFill>
                  <a:srgbClr val="000000"/>
                </a:solidFill>
                <a:uFill>
                  <a:solidFill>
                    <a:srgbClr val="FFFFFF"/>
                  </a:solidFill>
                </a:uFill>
                <a:latin typeface="Arial"/>
                <a:ea typeface="DejaVu Sans"/>
              </a:rPr>
              <a:t> }</a:t>
            </a:r>
            <a:endParaRPr lang="sv-SE" sz="1100" b="0" strike="noStrike" spc="-1">
              <a:solidFill>
                <a:srgbClr val="000000"/>
              </a:solidFill>
              <a:uFill>
                <a:solidFill>
                  <a:srgbClr val="FFFFFF"/>
                </a:solidFill>
              </a:uFill>
              <a:latin typeface="Arial"/>
            </a:endParaRPr>
          </a:p>
          <a:p>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@Test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public void doCommand_goToRoot(){ </a:t>
            </a:r>
            <a:r>
              <a:rPr lang="sv-SE" sz="1100" b="1" strike="noStrike" spc="-1">
                <a:solidFill>
                  <a:srgbClr val="00FF66"/>
                </a:solidFill>
                <a:uFill>
                  <a:solidFill>
                    <a:srgbClr val="FFFFFF"/>
                  </a:solidFill>
                </a:uFill>
                <a:latin typeface="Arial"/>
                <a:ea typeface="DejaVu Sans"/>
              </a:rPr>
              <a:t>…</a:t>
            </a:r>
            <a:r>
              <a:rPr lang="sv-SE" sz="1100" b="0" strike="noStrike" spc="-1">
                <a:solidFill>
                  <a:srgbClr val="000000"/>
                </a:solidFill>
                <a:uFill>
                  <a:solidFill>
                    <a:srgbClr val="FFFFFF"/>
                  </a:solidFill>
                </a:uFill>
                <a:latin typeface="Arial"/>
                <a:ea typeface="DejaVu Sans"/>
              </a:rPr>
              <a:t> }</a:t>
            </a:r>
            <a:endParaRPr lang="sv-SE" sz="1100" b="0" strike="noStrike" spc="-1">
              <a:solidFill>
                <a:srgbClr val="000000"/>
              </a:solidFill>
              <a:uFill>
                <a:solidFill>
                  <a:srgbClr val="FFFFFF"/>
                </a:solidFill>
              </a:uFill>
              <a:latin typeface="Arial"/>
            </a:endParaRPr>
          </a:p>
        </p:txBody>
      </p:sp>
      <p:sp>
        <p:nvSpPr>
          <p:cNvPr id="88" name="CustomShape 4"/>
          <p:cNvSpPr/>
          <p:nvPr/>
        </p:nvSpPr>
        <p:spPr>
          <a:xfrm>
            <a:off x="5761440" y="472680"/>
            <a:ext cx="3381840" cy="46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sv-SE" sz="2400" b="1" strike="noStrike" spc="-1">
                <a:solidFill>
                  <a:srgbClr val="000000"/>
                </a:solidFill>
                <a:uFill>
                  <a:solidFill>
                    <a:srgbClr val="FFFFFF"/>
                  </a:solidFill>
                </a:uFill>
                <a:latin typeface="Calibri"/>
                <a:ea typeface="DejaVu Sans"/>
              </a:rPr>
              <a:t>Koden som testas</a:t>
            </a:r>
            <a:endParaRPr lang="sv-SE" sz="1800" b="0" strike="noStrike" spc="-1">
              <a:solidFill>
                <a:srgbClr val="000000"/>
              </a:solidFill>
              <a:uFill>
                <a:solidFill>
                  <a:srgbClr val="FFFFFF"/>
                </a:solidFill>
              </a:uFill>
              <a:latin typeface="Arial"/>
            </a:endParaRPr>
          </a:p>
        </p:txBody>
      </p:sp>
      <p:sp>
        <p:nvSpPr>
          <p:cNvPr id="89" name="CustomShape 5"/>
          <p:cNvSpPr/>
          <p:nvPr/>
        </p:nvSpPr>
        <p:spPr>
          <a:xfrm>
            <a:off x="6161760" y="1362240"/>
            <a:ext cx="5181840" cy="3683160"/>
          </a:xfrm>
          <a:prstGeom prst="rect">
            <a:avLst/>
          </a:prstGeom>
          <a:noFill/>
          <a:ln>
            <a:noFill/>
          </a:ln>
        </p:spPr>
        <p:style>
          <a:lnRef idx="0">
            <a:scrgbClr r="0" g="0" b="0"/>
          </a:lnRef>
          <a:fillRef idx="0">
            <a:scrgbClr r="0" g="0" b="0"/>
          </a:fillRef>
          <a:effectRef idx="0">
            <a:scrgbClr r="0" g="0" b="0"/>
          </a:effectRef>
          <a:fontRef idx="minor"/>
        </p:style>
      </p:sp>
      <p:sp>
        <p:nvSpPr>
          <p:cNvPr id="90" name="CustomShape 6"/>
          <p:cNvSpPr/>
          <p:nvPr/>
        </p:nvSpPr>
        <p:spPr>
          <a:xfrm>
            <a:off x="5760000" y="1152000"/>
            <a:ext cx="6119280" cy="435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sv-SE" sz="1200" b="0" strike="noStrike" spc="-1">
                <a:solidFill>
                  <a:srgbClr val="000000"/>
                </a:solidFill>
                <a:uFill>
                  <a:solidFill>
                    <a:srgbClr val="FFFFFF"/>
                  </a:solidFill>
                </a:uFill>
                <a:latin typeface="Arial"/>
                <a:ea typeface="DejaVu Sans"/>
              </a:rPr>
              <a:t>public String doCommand (PathContainer currentPathContainer, String input)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boolean absolutePath = input.startsWith(PathContainer.DIR_SEPERATOR);</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FSAdapter adapter = super.getAdapter();</a:t>
            </a:r>
            <a:endParaRPr lang="sv-SE" sz="1800" b="0" strike="noStrike" spc="-1">
              <a:solidFill>
                <a:srgbClr val="000000"/>
              </a:solidFill>
              <a:uFill>
                <a:solidFill>
                  <a:srgbClr val="FFFFFF"/>
                </a:solidFill>
              </a:uFill>
              <a:latin typeface="Arial"/>
            </a:endParaRPr>
          </a:p>
          <a:p>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if (absolutePath)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if (adapter.isDir(input))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currentPathContainer.setPath(input);</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 else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return NO_SUCH_DIR_MSG;</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 else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String appended = currentPathContainer.getPath()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PathContainer.DIR_SEPERATOR + input;</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if (adapter.isDir(appended))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currentPathContainer.setPath(appended);</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 else if (input.equals(".."))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currentPathContainer.setPath(currentPathContainer.getParentPath());</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 else if (input.equals("")){</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currentPathContainer.setPath("");</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 else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return NO_SUCH_DIR_MSG;</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return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a:t>
            </a:r>
            <a:endParaRPr lang="sv-SE" sz="1800" b="0" strike="noStrike" spc="-1">
              <a:solidFill>
                <a:srgbClr val="000000"/>
              </a:solidFill>
              <a:uFill>
                <a:solidFill>
                  <a:srgbClr val="FFFFFF"/>
                </a:solidFill>
              </a:uFill>
              <a:latin typeface="Arial"/>
            </a:endParaRPr>
          </a:p>
        </p:txBody>
      </p:sp>
      <p:sp>
        <p:nvSpPr>
          <p:cNvPr id="91" name="CustomShape 7"/>
          <p:cNvSpPr/>
          <p:nvPr/>
        </p:nvSpPr>
        <p:spPr>
          <a:xfrm>
            <a:off x="360" y="6480360"/>
            <a:ext cx="9243000" cy="36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sv-SE" sz="1500" b="0" strike="noStrike" spc="-1">
                <a:solidFill>
                  <a:srgbClr val="000000"/>
                </a:solidFill>
                <a:uFill>
                  <a:solidFill>
                    <a:srgbClr val="FFFFFF"/>
                  </a:solidFill>
                </a:uFill>
                <a:latin typeface="Arial"/>
                <a:ea typeface="DejaVu Sans"/>
              </a:rPr>
              <a:t>https://github.com/Pontussand/INTE2016Project/commit/cc43857e69629f7bcb6a039665c428be9eb83eeb</a:t>
            </a:r>
            <a:endParaRPr lang="sv-SE"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8951694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726</TotalTime>
  <Words>3416</Words>
  <Application>Microsoft Office PowerPoint</Application>
  <PresentationFormat>Widescreen</PresentationFormat>
  <Paragraphs>310</Paragraphs>
  <Slides>34</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Calibri</vt:lpstr>
      <vt:lpstr>Calibri Light</vt:lpstr>
      <vt:lpstr>DejaVu Sans</vt:lpstr>
      <vt:lpstr>StarSymbol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TDD-exempel 1: Pontus Sandliden</vt:lpstr>
      <vt:lpstr>TDD-exempel 2: Pontus Sandliden</vt:lpstr>
      <vt:lpstr>TDD-exempel 2: Pontus Sandliden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dc:title>
  <dc:creator>henrikbe</dc:creator>
  <cp:lastModifiedBy>Hedman, Nina /External</cp:lastModifiedBy>
  <cp:revision>97</cp:revision>
  <dcterms:created xsi:type="dcterms:W3CDTF">2016-10-07T07:01:15Z</dcterms:created>
  <dcterms:modified xsi:type="dcterms:W3CDTF">2016-10-27T10:17:48Z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ArticulateGUID">
    <vt:lpwstr>9E8ECCF8-68C6-4B82-8AE4-30A258228A0A</vt:lpwstr>
  </property>
  <property fmtid="{D5CDD505-2E9C-101B-9397-08002B2CF9AE}" pid="4" name="ArticulatePath">
    <vt:lpwstr>red1</vt:lpwstr>
  </property>
  <property fmtid="{D5CDD505-2E9C-101B-9397-08002B2CF9AE}" pid="5" name="Company">
    <vt:lpwstr>Microsoft</vt:lpwstr>
  </property>
  <property fmtid="{D5CDD505-2E9C-101B-9397-08002B2CF9AE}" pid="6" name="HiddenSlides">
    <vt:i4>0</vt:i4>
  </property>
  <property fmtid="{D5CDD505-2E9C-101B-9397-08002B2CF9AE}" pid="7" name="HyperlinksChanged">
    <vt:bool>false</vt:bool>
  </property>
  <property fmtid="{D5CDD505-2E9C-101B-9397-08002B2CF9AE}" pid="8" name="LinksUpToDate">
    <vt:bool>false</vt:bool>
  </property>
  <property fmtid="{D5CDD505-2E9C-101B-9397-08002B2CF9AE}" pid="9" name="MMClips">
    <vt:i4>0</vt:i4>
  </property>
  <property fmtid="{D5CDD505-2E9C-101B-9397-08002B2CF9AE}" pid="10" name="Notes">
    <vt:i4>26</vt:i4>
  </property>
  <property fmtid="{D5CDD505-2E9C-101B-9397-08002B2CF9AE}" pid="11" name="PresentationFormat">
    <vt:lpwstr>Widescreen</vt:lpwstr>
  </property>
  <property fmtid="{D5CDD505-2E9C-101B-9397-08002B2CF9AE}" pid="12" name="ScaleCrop">
    <vt:bool>false</vt:bool>
  </property>
  <property fmtid="{D5CDD505-2E9C-101B-9397-08002B2CF9AE}" pid="13" name="ShareDoc">
    <vt:bool>false</vt:bool>
  </property>
  <property fmtid="{D5CDD505-2E9C-101B-9397-08002B2CF9AE}" pid="14" name="Slides">
    <vt:i4>26</vt:i4>
  </property>
</Properties>
</file>