
<file path=[Content_Types].xml><?xml version="1.0" encoding="utf-8"?>
<Types xmlns="http://schemas.openxmlformats.org/package/2006/content-types">
  <Override PartName="/_rels/.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3.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b="0" lang="sv-SE" sz="2000" spc="-1" strike="noStrike">
                <a:solidFill>
                  <a:srgbClr val="000000"/>
                </a:solidFill>
                <a:uFill>
                  <a:solidFill>
                    <a:srgbClr val="ffffff"/>
                  </a:solidFill>
                </a:uFill>
                <a:latin typeface="Arial"/>
              </a:rPr>
              <a:t>Klicka för att redigera anteckningarnas format</a:t>
            </a:r>
            <a:endParaRPr b="0" lang="sv-SE"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b="0" lang="sv-SE" sz="1400" spc="-1" strike="noStrike">
                <a:solidFill>
                  <a:srgbClr val="000000"/>
                </a:solidFill>
                <a:uFill>
                  <a:solidFill>
                    <a:srgbClr val="ffffff"/>
                  </a:solidFill>
                </a:uFill>
                <a:latin typeface="Times New Roman"/>
              </a:rPr>
              <a:t> </a:t>
            </a:r>
            <a:endParaRPr b="0" lang="sv-SE"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b="0" lang="sv-SE" sz="1400" spc="-1" strike="noStrike">
                <a:solidFill>
                  <a:srgbClr val="000000"/>
                </a:solidFill>
                <a:uFill>
                  <a:solidFill>
                    <a:srgbClr val="ffffff"/>
                  </a:solidFill>
                </a:uFill>
                <a:latin typeface="Times New Roman"/>
              </a:rPr>
              <a:t> </a:t>
            </a:r>
            <a:endParaRPr b="0" lang="sv-SE"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b="0" lang="sv-SE" sz="1400" spc="-1" strike="noStrike">
                <a:solidFill>
                  <a:srgbClr val="000000"/>
                </a:solidFill>
                <a:uFill>
                  <a:solidFill>
                    <a:srgbClr val="ffffff"/>
                  </a:solidFill>
                </a:uFill>
                <a:latin typeface="Times New Roman"/>
              </a:rPr>
              <a:t> </a:t>
            </a:r>
            <a:endParaRPr b="0" lang="sv-SE"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0528E99C-B9F0-4D01-9753-B93277E0AA51}" type="slidenum">
              <a:rPr b="0" lang="sv-SE" sz="1400" spc="-1" strike="noStrike">
                <a:solidFill>
                  <a:srgbClr val="000000"/>
                </a:solidFill>
                <a:uFill>
                  <a:solidFill>
                    <a:srgbClr val="ffffff"/>
                  </a:solidFill>
                </a:uFill>
                <a:latin typeface="Times New Roman"/>
              </a:rPr>
              <a:t>1</a:t>
            </a:fld>
            <a:endParaRPr b="0" lang="sv-SE"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body"/>
          </p:nvPr>
        </p:nvSpPr>
        <p:spPr>
          <a:xfrm>
            <a:off x="685800" y="4400640"/>
            <a:ext cx="5485320" cy="3599280"/>
          </a:xfrm>
          <a:prstGeom prst="rect">
            <a:avLst/>
          </a:prstGeom>
        </p:spPr>
        <p:txBody>
          <a:bodyPr lIns="0" rIns="0" tIns="0" bIns="0"/>
          <a:p>
            <a:pPr marL="216000" indent="-215640">
              <a:lnSpc>
                <a:spcPct val="100000"/>
              </a:lnSpc>
            </a:pPr>
            <a:r>
              <a:rPr b="0" lang="sv-SE" sz="1200" spc="-1" strike="noStrike">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faseri projektet. Om ni har använt versionshanteringssystemet ordentligt bör all information som efterfrågas här finnas i det. Tänk på att kodexemplen ska vara läsbara. </a:t>
            </a:r>
            <a:endParaRPr b="0" lang="sv-SE" sz="2000" spc="-1" strike="noStrike">
              <a:solidFill>
                <a:srgbClr val="000000"/>
              </a:solidFill>
              <a:uFill>
                <a:solidFill>
                  <a:srgbClr val="ffffff"/>
                </a:solidFill>
              </a:uFill>
              <a:latin typeface="Arial"/>
            </a:endParaRPr>
          </a:p>
          <a:p>
            <a:pPr marL="216000" indent="-215640">
              <a:lnSpc>
                <a:spcPct val="100000"/>
              </a:lnSpc>
            </a:pPr>
            <a:endParaRPr b="0" lang="sv-SE" sz="2000" spc="-1" strike="noStrike">
              <a:solidFill>
                <a:srgbClr val="000000"/>
              </a:solidFill>
              <a:uFill>
                <a:solidFill>
                  <a:srgbClr val="ffffff"/>
                </a:solidFill>
              </a:uFill>
              <a:latin typeface="Arial"/>
            </a:endParaRPr>
          </a:p>
        </p:txBody>
      </p:sp>
      <p:sp>
        <p:nvSpPr>
          <p:cNvPr id="97"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6B6DCCDB-C783-4294-AE95-D531E919E30A}" type="slidenum">
              <a:rPr b="0" lang="sv-SE" sz="1200" spc="-1" strike="noStrike">
                <a:solidFill>
                  <a:srgbClr val="000000"/>
                </a:solidFill>
                <a:uFill>
                  <a:solidFill>
                    <a:srgbClr val="ffffff"/>
                  </a:solidFill>
                </a:uFill>
                <a:latin typeface="+mn-lt"/>
                <a:ea typeface="+mn-ea"/>
              </a:rPr>
              <a:t>1</a:t>
            </a:fld>
            <a:endParaRPr b="0" lang="sv-SE" sz="18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body"/>
          </p:nvPr>
        </p:nvSpPr>
        <p:spPr>
          <a:xfrm>
            <a:off x="685800" y="4400640"/>
            <a:ext cx="5485320" cy="3599280"/>
          </a:xfrm>
          <a:prstGeom prst="rect">
            <a:avLst/>
          </a:prstGeom>
        </p:spPr>
        <p:txBody>
          <a:bodyPr lIns="0" rIns="0" tIns="0" bIns="0"/>
          <a:p>
            <a:pPr marL="216000" indent="-215640">
              <a:lnSpc>
                <a:spcPct val="100000"/>
              </a:lnSpc>
            </a:pPr>
            <a:r>
              <a:rPr b="0" lang="sv-SE" sz="1200" spc="-1" strike="noStrike">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faseri projektet. Om ni har använt versionshanteringssystemet ordentligt bör all information som efterfrågas här finnas i det. Tänk på att kodexemplen ska vara läsbara. </a:t>
            </a:r>
            <a:endParaRPr b="0" lang="sv-SE" sz="2000" spc="-1" strike="noStrike">
              <a:solidFill>
                <a:srgbClr val="000000"/>
              </a:solidFill>
              <a:uFill>
                <a:solidFill>
                  <a:srgbClr val="ffffff"/>
                </a:solidFill>
              </a:uFill>
              <a:latin typeface="Arial"/>
            </a:endParaRPr>
          </a:p>
          <a:p>
            <a:pPr marL="216000" indent="-215640">
              <a:lnSpc>
                <a:spcPct val="100000"/>
              </a:lnSpc>
            </a:pPr>
            <a:endParaRPr b="0" lang="sv-SE" sz="2000" spc="-1" strike="noStrike">
              <a:solidFill>
                <a:srgbClr val="000000"/>
              </a:solidFill>
              <a:uFill>
                <a:solidFill>
                  <a:srgbClr val="ffffff"/>
                </a:solidFill>
              </a:uFill>
              <a:latin typeface="Arial"/>
            </a:endParaRPr>
          </a:p>
        </p:txBody>
      </p:sp>
      <p:sp>
        <p:nvSpPr>
          <p:cNvPr id="99"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DFCC720F-7FAF-49F4-B2A7-4F088C3C9D4C}" type="slidenum">
              <a:rPr b="0" lang="sv-SE" sz="1200" spc="-1" strike="noStrike">
                <a:solidFill>
                  <a:srgbClr val="000000"/>
                </a:solidFill>
                <a:uFill>
                  <a:solidFill>
                    <a:srgbClr val="ffffff"/>
                  </a:solidFill>
                </a:uFill>
                <a:latin typeface="+mn-lt"/>
                <a:ea typeface="+mn-ea"/>
              </a:rPr>
              <a:t>&lt;nummer&gt;</a:t>
            </a:fld>
            <a:endParaRPr b="0" lang="sv-SE" sz="18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body"/>
          </p:nvPr>
        </p:nvSpPr>
        <p:spPr>
          <a:xfrm>
            <a:off x="685800" y="4400640"/>
            <a:ext cx="5485320" cy="3599280"/>
          </a:xfrm>
          <a:prstGeom prst="rect">
            <a:avLst/>
          </a:prstGeom>
        </p:spPr>
        <p:txBody>
          <a:bodyPr lIns="0" rIns="0" tIns="0" bIns="0"/>
          <a:p>
            <a:pPr marL="216000" indent="-215640">
              <a:lnSpc>
                <a:spcPct val="100000"/>
              </a:lnSpc>
            </a:pPr>
            <a:r>
              <a:rPr b="0" lang="sv-SE" sz="2000" spc="-1" strike="noStrike">
                <a:solidFill>
                  <a:srgbClr val="000000"/>
                </a:solidFill>
                <a:uFill>
                  <a:solidFill>
                    <a:srgbClr val="ffffff"/>
                  </a:solidFill>
                </a:uFill>
                <a:latin typeface="Arial"/>
              </a:rPr>
              <a:t>En diskussion om vilka era erfarenheter ni dragit av att tillämpa TDD. Det finns inget rätt eller fel här. Enda sättet att bli underkända är att bara fuska över punkten och säga något pliktskyldigt.</a:t>
            </a:r>
            <a:endParaRPr b="0" lang="sv-SE" sz="2000" spc="-1" strike="noStrike">
              <a:solidFill>
                <a:srgbClr val="000000"/>
              </a:solidFill>
              <a:uFill>
                <a:solidFill>
                  <a:srgbClr val="ffffff"/>
                </a:solidFill>
              </a:uFill>
              <a:latin typeface="Arial"/>
            </a:endParaRPr>
          </a:p>
          <a:p>
            <a:pPr marL="216000" indent="-215640">
              <a:lnSpc>
                <a:spcPct val="100000"/>
              </a:lnSpc>
            </a:pPr>
            <a:endParaRPr b="0" lang="sv-SE" sz="2000" spc="-1" strike="noStrike">
              <a:solidFill>
                <a:srgbClr val="000000"/>
              </a:solidFill>
              <a:uFill>
                <a:solidFill>
                  <a:srgbClr val="ffffff"/>
                </a:solidFill>
              </a:uFill>
              <a:latin typeface="Arial"/>
            </a:endParaRPr>
          </a:p>
        </p:txBody>
      </p:sp>
      <p:sp>
        <p:nvSpPr>
          <p:cNvPr id="101"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EF6451E0-E3FB-4645-9296-5093A8AB3778}" type="slidenum">
              <a:rPr b="0" lang="sv-SE" sz="1200" spc="-1" strike="noStrike">
                <a:solidFill>
                  <a:srgbClr val="000000"/>
                </a:solidFill>
                <a:uFill>
                  <a:solidFill>
                    <a:srgbClr val="ffffff"/>
                  </a:solidFill>
                </a:uFill>
                <a:latin typeface="+mn-lt"/>
                <a:ea typeface="+mn-ea"/>
              </a:rPr>
              <a:t>&lt;nummer&gt;</a:t>
            </a:fld>
            <a:endParaRPr b="0" lang="sv-SE"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1800" y="1604520"/>
            <a:ext cx="4987440" cy="3977280"/>
          </a:xfrm>
          <a:prstGeom prst="rect">
            <a:avLst/>
          </a:prstGeom>
          <a:ln>
            <a:noFill/>
          </a:ln>
        </p:spPr>
      </p:pic>
      <p:pic>
        <p:nvPicPr>
          <p:cNvPr id="35" name="" descr=""/>
          <p:cNvPicPr/>
          <p:nvPr/>
        </p:nvPicPr>
        <p:blipFill>
          <a:blip r:embed="rId3"/>
          <a:stretch/>
        </p:blipFill>
        <p:spPr>
          <a:xfrm>
            <a:off x="3601800" y="1604520"/>
            <a:ext cx="498744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1800" y="1604520"/>
            <a:ext cx="4987440" cy="3977280"/>
          </a:xfrm>
          <a:prstGeom prst="rect">
            <a:avLst/>
          </a:prstGeom>
          <a:ln>
            <a:noFill/>
          </a:ln>
        </p:spPr>
      </p:pic>
      <p:pic>
        <p:nvPicPr>
          <p:cNvPr id="71" name="" descr=""/>
          <p:cNvPicPr/>
          <p:nvPr/>
        </p:nvPicPr>
        <p:blipFill>
          <a:blip r:embed="rId3"/>
          <a:stretch/>
        </p:blipFill>
        <p:spPr>
          <a:xfrm>
            <a:off x="3601800" y="1604520"/>
            <a:ext cx="498744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sv-SE" sz="4400" spc="-1" strike="noStrike">
                <a:solidFill>
                  <a:srgbClr val="000000"/>
                </a:solidFill>
                <a:uFill>
                  <a:solidFill>
                    <a:srgbClr val="ffffff"/>
                  </a:solidFill>
                </a:uFill>
                <a:latin typeface="Arial"/>
              </a:rPr>
              <a:t>Klicka för att redigera rubriktextens format</a:t>
            </a:r>
            <a:endParaRPr b="0" lang="sv-SE"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sv-SE" sz="3200" spc="-1" strike="noStrike">
                <a:solidFill>
                  <a:srgbClr val="000000"/>
                </a:solidFill>
                <a:uFill>
                  <a:solidFill>
                    <a:srgbClr val="ffffff"/>
                  </a:solidFill>
                </a:uFill>
                <a:latin typeface="Arial"/>
              </a:rPr>
              <a:t>Klicka för att redigera dispositionstextens format</a:t>
            </a:r>
            <a:endParaRPr b="0" lang="sv-SE"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sv-SE" sz="2800" spc="-1" strike="noStrike">
                <a:solidFill>
                  <a:srgbClr val="000000"/>
                </a:solidFill>
                <a:uFill>
                  <a:solidFill>
                    <a:srgbClr val="ffffff"/>
                  </a:solidFill>
                </a:uFill>
                <a:latin typeface="Arial"/>
              </a:rPr>
              <a:t>Andra dispositionsnivån</a:t>
            </a:r>
            <a:endParaRPr b="0" lang="sv-S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sv-SE" sz="2400" spc="-1" strike="noStrike">
                <a:solidFill>
                  <a:srgbClr val="000000"/>
                </a:solidFill>
                <a:uFill>
                  <a:solidFill>
                    <a:srgbClr val="ffffff"/>
                  </a:solidFill>
                </a:uFill>
                <a:latin typeface="Arial"/>
              </a:rPr>
              <a:t>Tredje dispositionsnivån</a:t>
            </a:r>
            <a:endParaRPr b="0" lang="sv-SE"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sv-SE" sz="2000" spc="-1" strike="noStrike">
                <a:solidFill>
                  <a:srgbClr val="000000"/>
                </a:solidFill>
                <a:uFill>
                  <a:solidFill>
                    <a:srgbClr val="ffffff"/>
                  </a:solidFill>
                </a:uFill>
                <a:latin typeface="Arial"/>
              </a:rPr>
              <a:t>Fjärde dispositionsnivån</a:t>
            </a:r>
            <a:endParaRPr b="0" lang="sv-SE"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Femte dispositionsnivån</a:t>
            </a:r>
            <a:endParaRPr b="0" lang="sv-S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Sjätte dispositionsnivån</a:t>
            </a:r>
            <a:endParaRPr b="0" lang="sv-S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Sjunde dispositionsnivån</a:t>
            </a:r>
            <a:endParaRPr b="0" lang="sv-S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b="0" lang="sv-SE" sz="4400" spc="-1" strike="noStrike">
                <a:solidFill>
                  <a:srgbClr val="000000"/>
                </a:solidFill>
                <a:uFill>
                  <a:solidFill>
                    <a:srgbClr val="ffffff"/>
                  </a:solidFill>
                </a:uFill>
                <a:latin typeface="Arial"/>
              </a:rPr>
              <a:t>Klicka för att redigera rubriktextens format</a:t>
            </a:r>
            <a:endParaRPr b="0" lang="sv-SE"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sv-SE" sz="3200" spc="-1" strike="noStrike">
                <a:solidFill>
                  <a:srgbClr val="000000"/>
                </a:solidFill>
                <a:uFill>
                  <a:solidFill>
                    <a:srgbClr val="ffffff"/>
                  </a:solidFill>
                </a:uFill>
                <a:latin typeface="Arial"/>
              </a:rPr>
              <a:t>Klicka för att redigera dispositionstextens format</a:t>
            </a:r>
            <a:endParaRPr b="0" lang="sv-SE"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sv-SE" sz="2800" spc="-1" strike="noStrike">
                <a:solidFill>
                  <a:srgbClr val="000000"/>
                </a:solidFill>
                <a:uFill>
                  <a:solidFill>
                    <a:srgbClr val="ffffff"/>
                  </a:solidFill>
                </a:uFill>
                <a:latin typeface="Arial"/>
              </a:rPr>
              <a:t>Andra dispositionsnivån</a:t>
            </a:r>
            <a:endParaRPr b="0" lang="sv-S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sv-SE" sz="2400" spc="-1" strike="noStrike">
                <a:solidFill>
                  <a:srgbClr val="000000"/>
                </a:solidFill>
                <a:uFill>
                  <a:solidFill>
                    <a:srgbClr val="ffffff"/>
                  </a:solidFill>
                </a:uFill>
                <a:latin typeface="Arial"/>
              </a:rPr>
              <a:t>Tredje dispositionsnivån</a:t>
            </a:r>
            <a:endParaRPr b="0" lang="sv-SE"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sv-SE" sz="2000" spc="-1" strike="noStrike">
                <a:solidFill>
                  <a:srgbClr val="000000"/>
                </a:solidFill>
                <a:uFill>
                  <a:solidFill>
                    <a:srgbClr val="ffffff"/>
                  </a:solidFill>
                </a:uFill>
                <a:latin typeface="Arial"/>
              </a:rPr>
              <a:t>Fjärde dispositionsnivån</a:t>
            </a:r>
            <a:endParaRPr b="0" lang="sv-SE"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Femte dispositionsnivån</a:t>
            </a:r>
            <a:endParaRPr b="0" lang="sv-S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Sjätte dispositionsnivån</a:t>
            </a:r>
            <a:endParaRPr b="0" lang="sv-S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Sjunde dispositionsnivån</a:t>
            </a:r>
            <a:endParaRPr b="0" lang="sv-S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8398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sv-SE" sz="4400" spc="-1" strike="noStrike">
                <a:solidFill>
                  <a:srgbClr val="000000"/>
                </a:solidFill>
                <a:uFill>
                  <a:solidFill>
                    <a:srgbClr val="ffffff"/>
                  </a:solidFill>
                </a:uFill>
                <a:latin typeface="Calibri Light"/>
                <a:ea typeface="DejaVu Sans"/>
              </a:rPr>
              <a:t>TDD-exempel: Felix</a:t>
            </a:r>
            <a:endParaRPr b="0" lang="sv-SE" sz="1800" spc="-1" strike="noStrike">
              <a:solidFill>
                <a:srgbClr val="000000"/>
              </a:solidFill>
              <a:uFill>
                <a:solidFill>
                  <a:srgbClr val="ffffff"/>
                </a:solidFill>
              </a:uFill>
              <a:latin typeface="Arial"/>
            </a:endParaRPr>
          </a:p>
        </p:txBody>
      </p:sp>
      <p:sp>
        <p:nvSpPr>
          <p:cNvPr id="78" name="CustomShape 2"/>
          <p:cNvSpPr/>
          <p:nvPr/>
        </p:nvSpPr>
        <p:spPr>
          <a:xfrm>
            <a:off x="839880" y="1408680"/>
            <a:ext cx="3911760" cy="82296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Testkod</a:t>
            </a:r>
            <a:endParaRPr b="0" lang="sv-SE" sz="1800" spc="-1" strike="noStrike">
              <a:solidFill>
                <a:srgbClr val="000000"/>
              </a:solidFill>
              <a:uFill>
                <a:solidFill>
                  <a:srgbClr val="ffffff"/>
                </a:solidFill>
              </a:uFill>
              <a:latin typeface="Arial"/>
            </a:endParaRPr>
          </a:p>
        </p:txBody>
      </p:sp>
      <p:sp>
        <p:nvSpPr>
          <p:cNvPr id="79" name="CustomShape 3"/>
          <p:cNvSpPr/>
          <p:nvPr/>
        </p:nvSpPr>
        <p:spPr>
          <a:xfrm>
            <a:off x="432000" y="2361600"/>
            <a:ext cx="4175640" cy="3355920"/>
          </a:xfrm>
          <a:prstGeom prst="rect">
            <a:avLst/>
          </a:prstGeom>
          <a:noFill/>
          <a:ln>
            <a:noFill/>
          </a:ln>
        </p:spPr>
        <p:style>
          <a:lnRef idx="0"/>
          <a:fillRef idx="0"/>
          <a:effectRef idx="0"/>
          <a:fontRef idx="minor"/>
        </p:style>
        <p:txBody>
          <a:bodyPr lIns="90000" rIns="90000" tIns="45000" bIns="45000"/>
          <a:p>
            <a:r>
              <a:rPr b="0" lang="sv-SE" sz="1100" spc="-1" strike="noStrike">
                <a:solidFill>
                  <a:srgbClr val="000000"/>
                </a:solidFill>
                <a:uFill>
                  <a:solidFill>
                    <a:srgbClr val="ffffff"/>
                  </a:solidFill>
                </a:uFill>
                <a:latin typeface="Arial"/>
              </a:rPr>
              <a:t>@Before</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public void before() {</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0000"/>
                </a:solidFill>
                <a:uFill>
                  <a:solidFill>
                    <a:srgbClr val="ffffff"/>
                  </a:solidFill>
                </a:uFill>
                <a:latin typeface="Arial"/>
              </a:rPr>
              <a:t>cd = new Cd();</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0000"/>
                </a:solidFill>
                <a:uFill>
                  <a:solidFill>
                    <a:srgbClr val="ffffff"/>
                  </a:solidFill>
                </a:uFill>
                <a:latin typeface="Arial"/>
              </a:rPr>
              <a:t>root = new FakeDirectory("root");</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0000"/>
                </a:solidFill>
                <a:uFill>
                  <a:solidFill>
                    <a:srgbClr val="ffffff"/>
                  </a:solidFill>
                </a:uFill>
                <a:latin typeface="Arial"/>
              </a:rPr>
              <a:t>fakeAdapter = new FakeFileSystemAdapter();</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0000"/>
                </a:solidFill>
                <a:uFill>
                  <a:solidFill>
                    <a:srgbClr val="ffffff"/>
                  </a:solidFill>
                </a:uFill>
                <a:latin typeface="Arial"/>
              </a:rPr>
              <a:t>fakeAdapter.setRoot(root);</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0000"/>
                </a:solidFill>
                <a:uFill>
                  <a:solidFill>
                    <a:srgbClr val="ffffff"/>
                  </a:solidFill>
                </a:uFill>
                <a:latin typeface="Arial"/>
              </a:rPr>
              <a:t>Command.setAdapter(fakeAdapter);</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0000"/>
                </a:solidFill>
                <a:uFill>
                  <a:solidFill>
                    <a:srgbClr val="ffffff"/>
                  </a:solidFill>
                </a:uFill>
                <a:latin typeface="Arial"/>
              </a:rPr>
              <a:t>//root</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0000"/>
                </a:solidFill>
                <a:uFill>
                  <a:solidFill>
                    <a:srgbClr val="ffffff"/>
                  </a:solidFill>
                </a:uFill>
                <a:latin typeface="Arial"/>
              </a:rPr>
              <a:t>currentPath = new Path(Path.DIR_SEPERATOR);</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@Test</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public void doCommand_goToSubfolder(){</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0000"/>
                </a:solidFill>
                <a:uFill>
                  <a:solidFill>
                    <a:srgbClr val="ffffff"/>
                  </a:solidFill>
                </a:uFill>
                <a:latin typeface="Arial"/>
              </a:rPr>
              <a:t>FakeDirectory sub = new FakeDirectory("subfolder");</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0000"/>
                </a:solidFill>
                <a:uFill>
                  <a:solidFill>
                    <a:srgbClr val="ffffff"/>
                  </a:solidFill>
                </a:uFill>
                <a:latin typeface="Arial"/>
              </a:rPr>
              <a:t>root.addFSO(sub);</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0000"/>
                </a:solidFill>
                <a:uFill>
                  <a:solidFill>
                    <a:srgbClr val="ffffff"/>
                  </a:solidFill>
                </a:uFill>
                <a:latin typeface="Arial"/>
              </a:rPr>
              <a:t>cd.doCommand(currentPath, "subfolder");</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0000"/>
                </a:solidFill>
                <a:uFill>
                  <a:solidFill>
                    <a:srgbClr val="ffffff"/>
                  </a:solidFill>
                </a:uFill>
                <a:latin typeface="Arial"/>
              </a:rPr>
              <a:t>assertEquals("/subfolder", currentPath.getPath());          </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a:t>
            </a:r>
            <a:endParaRPr b="0" lang="sv-SE" sz="1800" spc="-1" strike="noStrike">
              <a:solidFill>
                <a:srgbClr val="000000"/>
              </a:solidFill>
              <a:uFill>
                <a:solidFill>
                  <a:srgbClr val="ffffff"/>
                </a:solidFill>
              </a:uFill>
              <a:latin typeface="Arial"/>
            </a:endParaRPr>
          </a:p>
        </p:txBody>
      </p:sp>
      <p:sp>
        <p:nvSpPr>
          <p:cNvPr id="80" name="CustomShape 4"/>
          <p:cNvSpPr/>
          <p:nvPr/>
        </p:nvSpPr>
        <p:spPr>
          <a:xfrm>
            <a:off x="839880" y="2505240"/>
            <a:ext cx="5156640" cy="3683520"/>
          </a:xfrm>
          <a:prstGeom prst="rect">
            <a:avLst/>
          </a:prstGeom>
          <a:noFill/>
          <a:ln>
            <a:noFill/>
          </a:ln>
        </p:spPr>
        <p:style>
          <a:lnRef idx="0"/>
          <a:fillRef idx="0"/>
          <a:effectRef idx="0"/>
          <a:fontRef idx="minor"/>
        </p:style>
      </p:sp>
      <p:sp>
        <p:nvSpPr>
          <p:cNvPr id="81" name="CustomShape 5"/>
          <p:cNvSpPr/>
          <p:nvPr/>
        </p:nvSpPr>
        <p:spPr>
          <a:xfrm>
            <a:off x="6172200" y="1408680"/>
            <a:ext cx="5182200" cy="82296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Koden som testas</a:t>
            </a:r>
            <a:endParaRPr b="0" lang="sv-SE" sz="1800" spc="-1" strike="noStrike">
              <a:solidFill>
                <a:srgbClr val="000000"/>
              </a:solidFill>
              <a:uFill>
                <a:solidFill>
                  <a:srgbClr val="ffffff"/>
                </a:solidFill>
              </a:uFill>
              <a:latin typeface="Arial"/>
            </a:endParaRPr>
          </a:p>
        </p:txBody>
      </p:sp>
      <p:sp>
        <p:nvSpPr>
          <p:cNvPr id="82" name="CustomShape 6"/>
          <p:cNvSpPr/>
          <p:nvPr/>
        </p:nvSpPr>
        <p:spPr>
          <a:xfrm>
            <a:off x="6172200" y="2505240"/>
            <a:ext cx="5182200" cy="3683520"/>
          </a:xfrm>
          <a:prstGeom prst="rect">
            <a:avLst/>
          </a:prstGeom>
          <a:noFill/>
          <a:ln>
            <a:noFill/>
          </a:ln>
        </p:spPr>
        <p:style>
          <a:lnRef idx="0"/>
          <a:fillRef idx="0"/>
          <a:effectRef idx="0"/>
          <a:fontRef idx="minor"/>
        </p:style>
      </p:sp>
      <p:sp>
        <p:nvSpPr>
          <p:cNvPr id="83" name="CustomShape 7"/>
          <p:cNvSpPr/>
          <p:nvPr/>
        </p:nvSpPr>
        <p:spPr>
          <a:xfrm>
            <a:off x="5760000" y="2232000"/>
            <a:ext cx="6119640" cy="4356000"/>
          </a:xfrm>
          <a:prstGeom prst="rect">
            <a:avLst/>
          </a:prstGeom>
          <a:noFill/>
          <a:ln>
            <a:noFill/>
          </a:ln>
        </p:spPr>
        <p:style>
          <a:lnRef idx="0"/>
          <a:fillRef idx="0"/>
          <a:effectRef idx="0"/>
          <a:fontRef idx="minor"/>
        </p:style>
        <p:txBody>
          <a:bodyPr lIns="90000" rIns="90000" tIns="45000" bIns="45000"/>
          <a:p>
            <a:r>
              <a:rPr b="0" lang="sv-SE" sz="1200" spc="-1" strike="noStrike">
                <a:solidFill>
                  <a:srgbClr val="000000"/>
                </a:solidFill>
                <a:uFill>
                  <a:solidFill>
                    <a:srgbClr val="ffffff"/>
                  </a:solidFill>
                </a:uFill>
                <a:latin typeface="Arial"/>
              </a:rPr>
              <a:t>package prompt.command;</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import prompt.util.Path;</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public class Cd extends Command {</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public String doCommand(Path currentPath, String input)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if(!input.startsWith(Path.DIR_SEPERATOR)){</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String</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currentPath.setPath(input);</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return "";</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a:t>
            </a:r>
            <a:endParaRPr b="0" lang="sv-SE" sz="1800" spc="-1" strike="noStrike">
              <a:solidFill>
                <a:srgbClr val="000000"/>
              </a:solidFill>
              <a:uFill>
                <a:solidFill>
                  <a:srgbClr val="ffffff"/>
                </a:solidFill>
              </a:uFill>
              <a:latin typeface="Arial"/>
            </a:endParaRPr>
          </a:p>
        </p:txBody>
      </p:sp>
      <p:sp>
        <p:nvSpPr>
          <p:cNvPr id="84" name="CustomShape 8"/>
          <p:cNvSpPr/>
          <p:nvPr/>
        </p:nvSpPr>
        <p:spPr>
          <a:xfrm>
            <a:off x="0" y="6480000"/>
            <a:ext cx="9243360" cy="369360"/>
          </a:xfrm>
          <a:prstGeom prst="rect">
            <a:avLst/>
          </a:prstGeom>
          <a:noFill/>
          <a:ln>
            <a:noFill/>
          </a:ln>
        </p:spPr>
        <p:style>
          <a:lnRef idx="0"/>
          <a:fillRef idx="0"/>
          <a:effectRef idx="0"/>
          <a:fontRef idx="minor"/>
        </p:style>
        <p:txBody>
          <a:bodyPr lIns="90000" rIns="90000" tIns="45000" bIns="45000"/>
          <a:p>
            <a:r>
              <a:rPr b="0" lang="sv-SE" sz="1500" spc="-1" strike="noStrike">
                <a:solidFill>
                  <a:srgbClr val="000000"/>
                </a:solidFill>
                <a:uFill>
                  <a:solidFill>
                    <a:srgbClr val="ffffff"/>
                  </a:solidFill>
                </a:uFill>
                <a:latin typeface="Arial"/>
              </a:rPr>
              <a:t>https://github.com/Pontussand/INTE2016Project/commit/9f6a225578252b20aaa75f9943aa70cfa0e495f2</a:t>
            </a:r>
            <a:endParaRPr b="0" lang="sv-SE"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648000" y="-72000"/>
            <a:ext cx="4679640" cy="647640"/>
          </a:xfrm>
          <a:prstGeom prst="rect">
            <a:avLst/>
          </a:prstGeom>
          <a:noFill/>
          <a:ln>
            <a:noFill/>
          </a:ln>
        </p:spPr>
        <p:style>
          <a:lnRef idx="0"/>
          <a:fillRef idx="0"/>
          <a:effectRef idx="0"/>
          <a:fontRef idx="minor"/>
        </p:style>
        <p:txBody>
          <a:bodyPr lIns="90000" rIns="90000" tIns="45000" bIns="45000" anchor="ctr"/>
          <a:p>
            <a:pPr>
              <a:lnSpc>
                <a:spcPct val="90000"/>
              </a:lnSpc>
            </a:pPr>
            <a:r>
              <a:rPr b="0" lang="sv-SE" sz="3600" spc="-1" strike="noStrike">
                <a:solidFill>
                  <a:srgbClr val="000000"/>
                </a:solidFill>
                <a:uFill>
                  <a:solidFill>
                    <a:srgbClr val="ffffff"/>
                  </a:solidFill>
                </a:uFill>
                <a:latin typeface="Calibri Light"/>
                <a:ea typeface="DejaVu Sans"/>
              </a:rPr>
              <a:t>TDD-exempel: Felix</a:t>
            </a:r>
            <a:endParaRPr b="0" lang="sv-SE" sz="1800" spc="-1" strike="noStrike">
              <a:solidFill>
                <a:srgbClr val="000000"/>
              </a:solidFill>
              <a:uFill>
                <a:solidFill>
                  <a:srgbClr val="ffffff"/>
                </a:solidFill>
              </a:uFill>
              <a:latin typeface="Arial"/>
            </a:endParaRPr>
          </a:p>
        </p:txBody>
      </p:sp>
      <p:sp>
        <p:nvSpPr>
          <p:cNvPr id="86" name="CustomShape 2"/>
          <p:cNvSpPr/>
          <p:nvPr/>
        </p:nvSpPr>
        <p:spPr>
          <a:xfrm>
            <a:off x="864000" y="432000"/>
            <a:ext cx="1655640" cy="50364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Testkod</a:t>
            </a:r>
            <a:endParaRPr b="0" lang="sv-SE" sz="1800" spc="-1" strike="noStrike">
              <a:solidFill>
                <a:srgbClr val="000000"/>
              </a:solidFill>
              <a:uFill>
                <a:solidFill>
                  <a:srgbClr val="ffffff"/>
                </a:solidFill>
              </a:uFill>
              <a:latin typeface="Arial"/>
            </a:endParaRPr>
          </a:p>
        </p:txBody>
      </p:sp>
      <p:sp>
        <p:nvSpPr>
          <p:cNvPr id="87" name="CustomShape 3"/>
          <p:cNvSpPr/>
          <p:nvPr/>
        </p:nvSpPr>
        <p:spPr>
          <a:xfrm>
            <a:off x="349560" y="1152000"/>
            <a:ext cx="4186080" cy="5327640"/>
          </a:xfrm>
          <a:prstGeom prst="rect">
            <a:avLst/>
          </a:prstGeom>
          <a:noFill/>
          <a:ln>
            <a:noFill/>
          </a:ln>
        </p:spPr>
        <p:style>
          <a:lnRef idx="0"/>
          <a:fillRef idx="0"/>
          <a:effectRef idx="0"/>
          <a:fontRef idx="minor"/>
        </p:style>
        <p:txBody>
          <a:bodyPr lIns="90000" rIns="90000" tIns="45000" bIns="45000"/>
          <a:p>
            <a:r>
              <a:rPr b="0" lang="sv-SE" sz="1100" spc="-1" strike="noStrike">
                <a:solidFill>
                  <a:srgbClr val="000000"/>
                </a:solidFill>
                <a:uFill>
                  <a:solidFill>
                    <a:srgbClr val="ffffff"/>
                  </a:solidFill>
                </a:uFill>
                <a:latin typeface="Arial"/>
              </a:rPr>
              <a:t>@Before</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public void before() {</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ff66"/>
                </a:solidFill>
                <a:uFill>
                  <a:solidFill>
                    <a:srgbClr val="ffffff"/>
                  </a:solidFill>
                </a:uFill>
                <a:latin typeface="Arial"/>
              </a:rPr>
              <a:t> </a:t>
            </a:r>
            <a:r>
              <a:rPr b="1" lang="sv-SE" sz="1100" spc="-1" strike="noStrike">
                <a:solidFill>
                  <a:srgbClr val="00ff66"/>
                </a:solidFill>
                <a:uFill>
                  <a:solidFill>
                    <a:srgbClr val="ffffff"/>
                  </a:solidFill>
                </a:uFill>
                <a:latin typeface="Arial"/>
              </a:rPr>
              <a:t>…</a:t>
            </a:r>
            <a:r>
              <a:rPr b="1" lang="sv-SE" sz="1100" spc="-1" strike="noStrike">
                <a:solidFill>
                  <a:srgbClr val="000000"/>
                </a:solidFill>
                <a:uFill>
                  <a:solidFill>
                    <a:srgbClr val="ffffff"/>
                  </a:solidFill>
                </a:uFill>
                <a:latin typeface="Arial"/>
              </a:rPr>
              <a:t> </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0000"/>
                </a:solidFill>
                <a:uFill>
                  <a:solidFill>
                    <a:srgbClr val="ffffff"/>
                  </a:solidFill>
                </a:uFill>
                <a:latin typeface="Arial"/>
              </a:rPr>
              <a:t>//root</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0000"/>
                </a:solidFill>
                <a:uFill>
                  <a:solidFill>
                    <a:srgbClr val="ffffff"/>
                  </a:solidFill>
                </a:uFill>
                <a:latin typeface="Arial"/>
              </a:rPr>
              <a:t>currentPath = new Path("");</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@Test</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public void doCommand_goToSubfolder(){</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0000"/>
                </a:solidFill>
                <a:uFill>
                  <a:solidFill>
                    <a:srgbClr val="ffffff"/>
                  </a:solidFill>
                </a:uFill>
                <a:latin typeface="Arial"/>
              </a:rPr>
              <a:t>FakeDirectory sub = new FakeDirectory("subfolder");</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0000"/>
                </a:solidFill>
                <a:uFill>
                  <a:solidFill>
                    <a:srgbClr val="ffffff"/>
                  </a:solidFill>
                </a:uFill>
                <a:latin typeface="Arial"/>
              </a:rPr>
              <a:t>root.addFSO(sub);</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0000"/>
                </a:solidFill>
                <a:uFill>
                  <a:solidFill>
                    <a:srgbClr val="ffffff"/>
                  </a:solidFill>
                </a:uFill>
                <a:latin typeface="Arial"/>
              </a:rPr>
              <a:t>String ret = cd.doCommand(currentPath, "subfolder");</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0000"/>
                </a:solidFill>
                <a:uFill>
                  <a:solidFill>
                    <a:srgbClr val="ffffff"/>
                  </a:solidFill>
                </a:uFill>
                <a:latin typeface="Arial"/>
              </a:rPr>
              <a:t>assertEquals("", ret);</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0000"/>
                </a:solidFill>
                <a:uFill>
                  <a:solidFill>
                    <a:srgbClr val="ffffff"/>
                  </a:solidFill>
                </a:uFill>
                <a:latin typeface="Arial"/>
              </a:rPr>
              <a:t>assertEquals("/subfolder", currentPath.getPath());</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@Test</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public void doCommand_goToNonExistantSubFolder(){</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0000"/>
                </a:solidFill>
                <a:uFill>
                  <a:solidFill>
                    <a:srgbClr val="ffffff"/>
                  </a:solidFill>
                </a:uFill>
                <a:latin typeface="Arial"/>
              </a:rPr>
              <a:t>String ret = cd.doCommand(currentPath, "Should not exist");</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0000"/>
                </a:solidFill>
                <a:uFill>
                  <a:solidFill>
                    <a:srgbClr val="ffffff"/>
                  </a:solidFill>
                </a:uFill>
                <a:latin typeface="Arial"/>
              </a:rPr>
              <a:t>assertEquals(Cd.NO_SUCH_DIR_MSG, ret);</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    </a:t>
            </a:r>
            <a:r>
              <a:rPr b="0" lang="sv-SE" sz="1100" spc="-1" strike="noStrike">
                <a:solidFill>
                  <a:srgbClr val="000000"/>
                </a:solidFill>
                <a:uFill>
                  <a:solidFill>
                    <a:srgbClr val="ffffff"/>
                  </a:solidFill>
                </a:uFill>
                <a:latin typeface="Arial"/>
              </a:rPr>
              <a:t>assertEquals("", currentPath.getPath());</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@Test</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public void doCommand_goFromRoot(){ </a:t>
            </a:r>
            <a:r>
              <a:rPr b="1" lang="sv-SE" sz="1100" spc="-1" strike="noStrike">
                <a:solidFill>
                  <a:srgbClr val="00ff66"/>
                </a:solidFill>
                <a:uFill>
                  <a:solidFill>
                    <a:srgbClr val="ffffff"/>
                  </a:solidFill>
                </a:uFill>
                <a:latin typeface="Arial"/>
              </a:rPr>
              <a:t>…</a:t>
            </a:r>
            <a:r>
              <a:rPr b="0" lang="sv-SE" sz="1100" spc="-1" strike="noStrike">
                <a:solidFill>
                  <a:srgbClr val="000000"/>
                </a:solidFill>
                <a:uFill>
                  <a:solidFill>
                    <a:srgbClr val="ffffff"/>
                  </a:solidFill>
                </a:uFill>
                <a:latin typeface="Arial"/>
              </a:rPr>
              <a:t> }</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@Test</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public void doCommand_goBackOneDir(){ </a:t>
            </a:r>
            <a:r>
              <a:rPr b="1" lang="sv-SE" sz="1100" spc="-1" strike="noStrike">
                <a:solidFill>
                  <a:srgbClr val="00ff66"/>
                </a:solidFill>
                <a:uFill>
                  <a:solidFill>
                    <a:srgbClr val="ffffff"/>
                  </a:solidFill>
                </a:uFill>
                <a:latin typeface="Arial"/>
              </a:rPr>
              <a:t>…</a:t>
            </a:r>
            <a:r>
              <a:rPr b="0" lang="sv-SE" sz="1100" spc="-1" strike="noStrike">
                <a:solidFill>
                  <a:srgbClr val="000000"/>
                </a:solidFill>
                <a:uFill>
                  <a:solidFill>
                    <a:srgbClr val="ffffff"/>
                  </a:solidFill>
                </a:uFill>
                <a:latin typeface="Arial"/>
              </a:rPr>
              <a:t> }</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@Test</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rPr>
              <a:t>public void doCommand_goToRoot(){ </a:t>
            </a:r>
            <a:r>
              <a:rPr b="1" lang="sv-SE" sz="1100" spc="-1" strike="noStrike">
                <a:solidFill>
                  <a:srgbClr val="00ff66"/>
                </a:solidFill>
                <a:uFill>
                  <a:solidFill>
                    <a:srgbClr val="ffffff"/>
                  </a:solidFill>
                </a:uFill>
                <a:latin typeface="Arial"/>
              </a:rPr>
              <a:t>…</a:t>
            </a:r>
            <a:r>
              <a:rPr b="0" lang="sv-SE" sz="1100" spc="-1" strike="noStrike">
                <a:solidFill>
                  <a:srgbClr val="000000"/>
                </a:solidFill>
                <a:uFill>
                  <a:solidFill>
                    <a:srgbClr val="ffffff"/>
                  </a:solidFill>
                </a:uFill>
                <a:latin typeface="Arial"/>
              </a:rPr>
              <a:t> }</a:t>
            </a:r>
            <a:endParaRPr b="0" lang="sv-SE" sz="1800" spc="-1" strike="noStrike">
              <a:solidFill>
                <a:srgbClr val="000000"/>
              </a:solidFill>
              <a:uFill>
                <a:solidFill>
                  <a:srgbClr val="ffffff"/>
                </a:solidFill>
              </a:uFill>
              <a:latin typeface="Arial"/>
            </a:endParaRPr>
          </a:p>
        </p:txBody>
      </p:sp>
      <p:sp>
        <p:nvSpPr>
          <p:cNvPr id="88" name="CustomShape 4"/>
          <p:cNvSpPr/>
          <p:nvPr/>
        </p:nvSpPr>
        <p:spPr>
          <a:xfrm>
            <a:off x="5761440" y="472680"/>
            <a:ext cx="3382200" cy="46296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Koden som testas</a:t>
            </a:r>
            <a:endParaRPr b="0" lang="sv-SE" sz="1800" spc="-1" strike="noStrike">
              <a:solidFill>
                <a:srgbClr val="000000"/>
              </a:solidFill>
              <a:uFill>
                <a:solidFill>
                  <a:srgbClr val="ffffff"/>
                </a:solidFill>
              </a:uFill>
              <a:latin typeface="Arial"/>
            </a:endParaRPr>
          </a:p>
        </p:txBody>
      </p:sp>
      <p:sp>
        <p:nvSpPr>
          <p:cNvPr id="89" name="CustomShape 5"/>
          <p:cNvSpPr/>
          <p:nvPr/>
        </p:nvSpPr>
        <p:spPr>
          <a:xfrm>
            <a:off x="6161760" y="1362240"/>
            <a:ext cx="5182200" cy="3683520"/>
          </a:xfrm>
          <a:prstGeom prst="rect">
            <a:avLst/>
          </a:prstGeom>
          <a:noFill/>
          <a:ln>
            <a:noFill/>
          </a:ln>
        </p:spPr>
        <p:style>
          <a:lnRef idx="0"/>
          <a:fillRef idx="0"/>
          <a:effectRef idx="0"/>
          <a:fontRef idx="minor"/>
        </p:style>
      </p:sp>
      <p:sp>
        <p:nvSpPr>
          <p:cNvPr id="90" name="CustomShape 6"/>
          <p:cNvSpPr/>
          <p:nvPr/>
        </p:nvSpPr>
        <p:spPr>
          <a:xfrm>
            <a:off x="5760000" y="1152000"/>
            <a:ext cx="6119640" cy="4356000"/>
          </a:xfrm>
          <a:prstGeom prst="rect">
            <a:avLst/>
          </a:prstGeom>
          <a:noFill/>
          <a:ln>
            <a:noFill/>
          </a:ln>
        </p:spPr>
        <p:style>
          <a:lnRef idx="0"/>
          <a:fillRef idx="0"/>
          <a:effectRef idx="0"/>
          <a:fontRef idx="minor"/>
        </p:style>
        <p:txBody>
          <a:bodyPr lIns="90000" rIns="90000" tIns="45000" bIns="45000"/>
          <a:p>
            <a:r>
              <a:rPr b="0" lang="sv-SE" sz="1200" spc="-1" strike="noStrike">
                <a:solidFill>
                  <a:srgbClr val="000000"/>
                </a:solidFill>
                <a:uFill>
                  <a:solidFill>
                    <a:srgbClr val="ffffff"/>
                  </a:solidFill>
                </a:uFill>
                <a:latin typeface="Arial"/>
              </a:rPr>
              <a:t>public String doCommand (PathContainer currentPathContainer, String input)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boolean absolutePath = input.startsWith(PathContainer.DIR_SEPERATOR);</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FSAdapter adapter = super.getAdapter();</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if (absolutePath)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if (adapter.isDir(input))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currentPathContainer.setPath(input);</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 else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return NO_SUCH_DIR_MSG;</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 else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String appended = currentPathContainer.getPath()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PathContainer.DIR_SEPERATOR + input;</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if (adapter.isDir(appended))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currentPathContainer.setPath(appended);</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 else if (input.equals(".."))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currentPathContainer.setPath(currentPathContainer.getParentPath());</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 else if (input.equals("")){</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currentPathContainer.setPath("");</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 else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return NO_SUCH_DIR_MSG;</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    </a:t>
            </a:r>
            <a:r>
              <a:rPr b="0" lang="sv-SE" sz="1200" spc="-1" strike="noStrike">
                <a:solidFill>
                  <a:srgbClr val="000000"/>
                </a:solidFill>
                <a:uFill>
                  <a:solidFill>
                    <a:srgbClr val="ffffff"/>
                  </a:solidFill>
                </a:uFill>
                <a:latin typeface="Arial"/>
              </a:rPr>
              <a:t>return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rPr>
              <a:t>}</a:t>
            </a:r>
            <a:endParaRPr b="0" lang="sv-SE" sz="1800" spc="-1" strike="noStrike">
              <a:solidFill>
                <a:srgbClr val="000000"/>
              </a:solidFill>
              <a:uFill>
                <a:solidFill>
                  <a:srgbClr val="ffffff"/>
                </a:solidFill>
              </a:uFill>
              <a:latin typeface="Arial"/>
            </a:endParaRPr>
          </a:p>
        </p:txBody>
      </p:sp>
      <p:sp>
        <p:nvSpPr>
          <p:cNvPr id="91" name="CustomShape 7"/>
          <p:cNvSpPr/>
          <p:nvPr/>
        </p:nvSpPr>
        <p:spPr>
          <a:xfrm>
            <a:off x="360" y="6480360"/>
            <a:ext cx="9243360" cy="369360"/>
          </a:xfrm>
          <a:prstGeom prst="rect">
            <a:avLst/>
          </a:prstGeom>
          <a:noFill/>
          <a:ln>
            <a:noFill/>
          </a:ln>
        </p:spPr>
        <p:style>
          <a:lnRef idx="0"/>
          <a:fillRef idx="0"/>
          <a:effectRef idx="0"/>
          <a:fontRef idx="minor"/>
        </p:style>
        <p:txBody>
          <a:bodyPr lIns="90000" rIns="90000" tIns="45000" bIns="45000"/>
          <a:p>
            <a:r>
              <a:rPr b="0" lang="sv-SE" sz="1500" spc="-1" strike="noStrike">
                <a:solidFill>
                  <a:srgbClr val="000000"/>
                </a:solidFill>
                <a:uFill>
                  <a:solidFill>
                    <a:srgbClr val="ffffff"/>
                  </a:solidFill>
                </a:uFill>
                <a:latin typeface="Arial"/>
              </a:rPr>
              <a:t>https://github.com/Pontussand/INTE2016Project/commit/cc43857e69629f7bcb6a039665c428be9eb83eeb</a:t>
            </a:r>
            <a:endParaRPr b="0" lang="sv-SE"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sv-SE" sz="4400" spc="-1" strike="noStrike">
                <a:solidFill>
                  <a:srgbClr val="000000"/>
                </a:solidFill>
                <a:uFill>
                  <a:solidFill>
                    <a:srgbClr val="ffffff"/>
                  </a:solidFill>
                </a:uFill>
                <a:latin typeface="Calibri Light"/>
                <a:ea typeface="DejaVu Sans"/>
              </a:rPr>
              <a:t>TDD erfarenheter</a:t>
            </a:r>
            <a:endParaRPr b="0" lang="sv-SE" sz="1800" spc="-1" strike="noStrike">
              <a:solidFill>
                <a:srgbClr val="000000"/>
              </a:solidFill>
              <a:uFill>
                <a:solidFill>
                  <a:srgbClr val="ffffff"/>
                </a:solidFill>
              </a:uFill>
              <a:latin typeface="Arial"/>
            </a:endParaRPr>
          </a:p>
        </p:txBody>
      </p:sp>
      <p:sp>
        <p:nvSpPr>
          <p:cNvPr id="93" name="CustomShape 2"/>
          <p:cNvSpPr/>
          <p:nvPr/>
        </p:nvSpPr>
        <p:spPr>
          <a:xfrm>
            <a:off x="838080" y="1825560"/>
            <a:ext cx="10514520" cy="4350240"/>
          </a:xfrm>
          <a:prstGeom prst="rect">
            <a:avLst/>
          </a:prstGeom>
          <a:noFill/>
          <a:ln>
            <a:noFill/>
          </a:ln>
        </p:spPr>
        <p:style>
          <a:lnRef idx="0"/>
          <a:fillRef idx="0"/>
          <a:effectRef idx="0"/>
          <a:fontRef idx="minor"/>
        </p:style>
      </p:sp>
      <p:sp>
        <p:nvSpPr>
          <p:cNvPr id="94" name="TextShape 3"/>
          <p:cNvSpPr txBox="1"/>
          <p:nvPr/>
        </p:nvSpPr>
        <p:spPr>
          <a:xfrm>
            <a:off x="6480000" y="288000"/>
            <a:ext cx="4848120" cy="1790280"/>
          </a:xfrm>
          <a:prstGeom prst="rect">
            <a:avLst/>
          </a:prstGeom>
          <a:noFill/>
          <a:ln>
            <a:noFill/>
          </a:ln>
        </p:spPr>
        <p:txBody>
          <a:bodyPr lIns="90000" rIns="90000" tIns="45000" bIns="45000"/>
          <a:p>
            <a:r>
              <a:rPr b="0" lang="sv-SE" sz="2000" spc="-1" strike="noStrike">
                <a:solidFill>
                  <a:srgbClr val="000000"/>
                </a:solidFill>
                <a:uFill>
                  <a:solidFill>
                    <a:srgbClr val="ffffff"/>
                  </a:solidFill>
                </a:uFill>
                <a:latin typeface="Arial"/>
              </a:rPr>
              <a:t>En diskussion om vilka era erfarenheter ni dragit av att tillämpa TDD. Det finns inget rätt eller fel här. Enda sättet att bli underkända är att bara fuska över punkten och säga något pliktskyldigt.</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p:txBody>
      </p:sp>
      <p:sp>
        <p:nvSpPr>
          <p:cNvPr id="95" name="TextShape 4"/>
          <p:cNvSpPr txBox="1"/>
          <p:nvPr/>
        </p:nvSpPr>
        <p:spPr>
          <a:xfrm>
            <a:off x="1008000" y="2016000"/>
            <a:ext cx="8712000" cy="198612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sv-SE" sz="1800" spc="-1" strike="noStrike">
                <a:solidFill>
                  <a:srgbClr val="000000"/>
                </a:solidFill>
                <a:uFill>
                  <a:solidFill>
                    <a:srgbClr val="ffffff"/>
                  </a:solidFill>
                </a:uFill>
                <a:latin typeface="Arial"/>
              </a:rPr>
              <a:t>Det är enklare att se vad som ska förväntas av det som implementeras</a:t>
            </a:r>
            <a:endParaRPr b="0" lang="sv-SE"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sv-SE" sz="1800" spc="-1" strike="noStrike">
                <a:solidFill>
                  <a:srgbClr val="000000"/>
                </a:solidFill>
                <a:uFill>
                  <a:solidFill>
                    <a:srgbClr val="ffffff"/>
                  </a:solidFill>
                </a:uFill>
                <a:latin typeface="Arial"/>
              </a:rPr>
              <a:t>Man definierar vad implementationen ska göra innan den implementeras</a:t>
            </a:r>
            <a:endParaRPr b="0" lang="sv-SE"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sv-SE" sz="1800" spc="-1" strike="noStrike">
                <a:solidFill>
                  <a:srgbClr val="000000"/>
                </a:solidFill>
                <a:uFill>
                  <a:solidFill>
                    <a:srgbClr val="ffffff"/>
                  </a:solidFill>
                </a:uFill>
                <a:latin typeface="Arial"/>
              </a:rPr>
              <a:t>Det tar längre tid, ibland implementeras en funktion som aldrig kommer att behövas och då har man gjort över det dubbla arbetet i onödan (inte så ofta dock).</a:t>
            </a:r>
            <a:endParaRPr b="0" lang="sv-SE"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204</TotalTime>
  <Application>LibreOffice/5.1.4.2$Linux_X86_64 LibreOffice_project/10m0$Build-2</Application>
  <Words>1035</Words>
  <Paragraphs>81</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2016-10-07T07:01:15Z</dcterms:created>
  <dc:creator>henrikbe</dc:creator>
  <dc:description/>
  <dc:language>sv-SE</dc:language>
  <cp:lastModifiedBy/>
  <dcterms:modified xsi:type="dcterms:W3CDTF">2016-10-26T16:19:04Z</dcterms:modified>
  <cp:revision>55</cp:revision>
  <dc:subject/>
  <dc:title>Grupp nr: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ArticulateGUID">
    <vt:lpwstr>9E8ECCF8-68C6-4B82-8AE4-30A258228A0A</vt:lpwstr>
  </property>
  <property fmtid="{D5CDD505-2E9C-101B-9397-08002B2CF9AE}" pid="4" name="ArticulatePath">
    <vt:lpwstr>red1</vt:lpwstr>
  </property>
  <property fmtid="{D5CDD505-2E9C-101B-9397-08002B2CF9AE}" pid="5" name="Company">
    <vt:lpwstr>Microsoft</vt:lpwstr>
  </property>
  <property fmtid="{D5CDD505-2E9C-101B-9397-08002B2CF9AE}" pid="6" name="HiddenSlides">
    <vt:i4>0</vt:i4>
  </property>
  <property fmtid="{D5CDD505-2E9C-101B-9397-08002B2CF9AE}" pid="7" name="HyperlinksChanged">
    <vt:bool>0</vt:bool>
  </property>
  <property fmtid="{D5CDD505-2E9C-101B-9397-08002B2CF9AE}" pid="8" name="LinksUpToDate">
    <vt:bool>0</vt:bool>
  </property>
  <property fmtid="{D5CDD505-2E9C-101B-9397-08002B2CF9AE}" pid="9" name="MMClips">
    <vt:i4>0</vt:i4>
  </property>
  <property fmtid="{D5CDD505-2E9C-101B-9397-08002B2CF9AE}" pid="10" name="Notes">
    <vt:i4>26</vt:i4>
  </property>
  <property fmtid="{D5CDD505-2E9C-101B-9397-08002B2CF9AE}" pid="11" name="PresentationFormat">
    <vt:lpwstr>Bredbild</vt:lpwstr>
  </property>
  <property fmtid="{D5CDD505-2E9C-101B-9397-08002B2CF9AE}" pid="12" name="ScaleCrop">
    <vt:bool>0</vt:bool>
  </property>
  <property fmtid="{D5CDD505-2E9C-101B-9397-08002B2CF9AE}" pid="13" name="ShareDoc">
    <vt:bool>0</vt:bool>
  </property>
  <property fmtid="{D5CDD505-2E9C-101B-9397-08002B2CF9AE}" pid="14" name="Slides">
    <vt:i4>26</vt:i4>
  </property>
</Properties>
</file>