
<file path=[Content_Types].xml><?xml version="1.0" encoding="utf-8"?>
<Types xmlns="http://schemas.openxmlformats.org/package/2006/content-types">
  <Override PartName="/_rels/.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_rels/presentation.xml.rels" ContentType="application/vnd.openxmlformats-package.relationships+xml"/>
  <Override PartName="/ppt/media/image50.png" ContentType="image/png"/>
  <Override PartName="/ppt/media/image49.png" ContentType="image/png"/>
  <Override PartName="/ppt/media/image48.png" ContentType="image/png"/>
  <Override PartName="/ppt/media/image47.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5.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46.png" ContentType="image/png"/>
  <Override PartName="/ppt/media/image23.png" ContentType="image/png"/>
  <Override PartName="/ppt/media/image12.wmf" ContentType="image/x-wmf"/>
  <Override PartName="/ppt/media/image10.png" ContentType="image/png"/>
  <Override PartName="/ppt/media/image24.png" ContentType="image/png"/>
  <Override PartName="/ppt/media/image9.png" ContentType="image/png"/>
  <Override PartName="/ppt/media/image8.png" ContentType="image/png"/>
  <Override PartName="/ppt/media/image11.wmf" ContentType="image/x-wmf"/>
  <Override PartName="/ppt/media/image22.png" ContentType="image/png"/>
  <Override PartName="/ppt/media/image7.png" ContentType="image/png"/>
  <Override PartName="/ppt/media/image21.png" ContentType="image/png"/>
  <Override PartName="/ppt/media/image6.png" ContentType="image/png"/>
  <Override PartName="/ppt/media/image45.png" ContentType="image/png"/>
  <Override PartName="/ppt/media/image39.png" ContentType="image/png"/>
  <Override PartName="/ppt/media/image4.png" ContentType="image/png"/>
  <Override PartName="/ppt/media/image38.png" ContentType="image/png"/>
  <Override PartName="/ppt/media/image53.png" ContentType="image/png"/>
  <Override PartName="/ppt/media/image3.png" ContentType="image/png"/>
  <Override PartName="/ppt/media/image37.png" ContentType="image/png"/>
  <Override PartName="/ppt/media/image52.png" ContentType="image/png"/>
  <Override PartName="/ppt/media/image2.png" ContentType="image/png"/>
  <Override PartName="/ppt/media/image36.png" ContentType="image/png"/>
  <Override PartName="/ppt/media/image51.png" ContentType="image/png"/>
  <Override PartName="/ppt/media/image1.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56000" y="5078520"/>
            <a:ext cx="6047640" cy="4811040"/>
          </a:xfrm>
          <a:prstGeom prst="rect">
            <a:avLst/>
          </a:prstGeom>
        </p:spPr>
        <p:txBody>
          <a:bodyPr lIns="0" rIns="0" tIns="0" bIns="0"/>
          <a:p>
            <a:r>
              <a:rPr lang="sv-SE" sz="2000" spc="-1">
                <a:latin typeface="Arial"/>
              </a:rPr>
              <a:t>Click to edit the notes format</a:t>
            </a:r>
            <a:endParaRPr/>
          </a:p>
        </p:txBody>
      </p:sp>
      <p:sp>
        <p:nvSpPr>
          <p:cNvPr id="187" name="PlaceHolder 2"/>
          <p:cNvSpPr>
            <a:spLocks noGrp="1"/>
          </p:cNvSpPr>
          <p:nvPr>
            <p:ph type="hdr"/>
          </p:nvPr>
        </p:nvSpPr>
        <p:spPr>
          <a:xfrm>
            <a:off x="0" y="0"/>
            <a:ext cx="3280680" cy="534240"/>
          </a:xfrm>
          <a:prstGeom prst="rect">
            <a:avLst/>
          </a:prstGeom>
        </p:spPr>
        <p:txBody>
          <a:bodyPr lIns="0" rIns="0" tIns="0" bIns="0"/>
          <a:p>
            <a:r>
              <a:rPr lang="sv-SE" sz="1400" spc="-1">
                <a:latin typeface="Times New Roman"/>
              </a:rPr>
              <a:t>&lt;header&gt;</a:t>
            </a:r>
            <a:endParaRPr/>
          </a:p>
        </p:txBody>
      </p:sp>
      <p:sp>
        <p:nvSpPr>
          <p:cNvPr id="188" name="PlaceHolder 3"/>
          <p:cNvSpPr>
            <a:spLocks noGrp="1"/>
          </p:cNvSpPr>
          <p:nvPr>
            <p:ph type="dt"/>
          </p:nvPr>
        </p:nvSpPr>
        <p:spPr>
          <a:xfrm>
            <a:off x="4278960" y="0"/>
            <a:ext cx="3280680" cy="534240"/>
          </a:xfrm>
          <a:prstGeom prst="rect">
            <a:avLst/>
          </a:prstGeom>
        </p:spPr>
        <p:txBody>
          <a:bodyPr lIns="0" rIns="0" tIns="0" bIns="0"/>
          <a:p>
            <a:pPr algn="r"/>
            <a:r>
              <a:rPr lang="sv-SE" sz="1400" spc="-1">
                <a:latin typeface="Times New Roman"/>
              </a:rPr>
              <a:t>&lt;date/time&gt;</a:t>
            </a:r>
            <a:endParaRPr/>
          </a:p>
        </p:txBody>
      </p:sp>
      <p:sp>
        <p:nvSpPr>
          <p:cNvPr id="189" name="PlaceHolder 4"/>
          <p:cNvSpPr>
            <a:spLocks noGrp="1"/>
          </p:cNvSpPr>
          <p:nvPr>
            <p:ph type="ftr"/>
          </p:nvPr>
        </p:nvSpPr>
        <p:spPr>
          <a:xfrm>
            <a:off x="0" y="10157400"/>
            <a:ext cx="3280680" cy="534240"/>
          </a:xfrm>
          <a:prstGeom prst="rect">
            <a:avLst/>
          </a:prstGeom>
        </p:spPr>
        <p:txBody>
          <a:bodyPr lIns="0" rIns="0" tIns="0" bIns="0" anchor="b"/>
          <a:p>
            <a:r>
              <a:rPr lang="sv-SE" sz="1400" spc="-1">
                <a:latin typeface="Times New Roman"/>
              </a:rPr>
              <a:t>&lt;footer&gt;</a:t>
            </a:r>
            <a:endParaRPr/>
          </a:p>
        </p:txBody>
      </p:sp>
      <p:sp>
        <p:nvSpPr>
          <p:cNvPr id="190" name="PlaceHolder 5"/>
          <p:cNvSpPr>
            <a:spLocks noGrp="1"/>
          </p:cNvSpPr>
          <p:nvPr>
            <p:ph type="sldNum"/>
          </p:nvPr>
        </p:nvSpPr>
        <p:spPr>
          <a:xfrm>
            <a:off x="4278960" y="10157400"/>
            <a:ext cx="3280680" cy="534240"/>
          </a:xfrm>
          <a:prstGeom prst="rect">
            <a:avLst/>
          </a:prstGeom>
        </p:spPr>
        <p:txBody>
          <a:bodyPr lIns="0" rIns="0" tIns="0" bIns="0" anchor="b"/>
          <a:p>
            <a:pPr algn="r"/>
            <a:fld id="{74A0D038-B06F-49A5-8048-A745FC7AA6CF}" type="slidenum">
              <a:rPr lang="sv-SE" sz="1400" spc="-1">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33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D4E10E3-F0AC-4BBE-B177-4B6323EF80CB}"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 i projektet. Om ni har använt versionshanteringssystemet ordentligt bör all information som efterfrågas här finnas i det. Tänk på att kodexemplen ska vara läsbara. </a:t>
            </a:r>
            <a:endParaRPr/>
          </a:p>
          <a:p>
            <a:pPr marL="216000" indent="-216000">
              <a:lnSpc>
                <a:spcPct val="100000"/>
              </a:lnSpc>
            </a:pPr>
            <a:endParaRPr/>
          </a:p>
        </p:txBody>
      </p:sp>
      <p:sp>
        <p:nvSpPr>
          <p:cNvPr id="35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2AAA5BFE-59FD-451A-908E-51E80EA6C173}"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 i projektet. Om ni har använt versionshanteringssystemet ordentligt bör all information som efterfrågas här finnas i det. Tänk på att kodexemplen ska vara läsbara. </a:t>
            </a:r>
            <a:endParaRPr/>
          </a:p>
          <a:p>
            <a:pPr marL="216000" indent="-216000">
              <a:lnSpc>
                <a:spcPct val="100000"/>
              </a:lnSpc>
            </a:pPr>
            <a:endParaRPr/>
          </a:p>
        </p:txBody>
      </p:sp>
      <p:sp>
        <p:nvSpPr>
          <p:cNvPr id="35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ACBA6AE4-5034-485C-A736-84DA7E41FD48}"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 i projektet. Om ni har använt versionshanteringssystemet ordentligt bör all information som efterfrågas här finnas i det. Tänk på att kodexemplen ska vara läsbara. </a:t>
            </a:r>
            <a:endParaRPr/>
          </a:p>
          <a:p>
            <a:pPr marL="216000" indent="-216000">
              <a:lnSpc>
                <a:spcPct val="100000"/>
              </a:lnSpc>
            </a:pPr>
            <a:endParaRPr/>
          </a:p>
        </p:txBody>
      </p:sp>
      <p:sp>
        <p:nvSpPr>
          <p:cNvPr id="36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D8FAA66-F67C-4833-A24D-D0D3C2BE2B51}"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PlaceHolder 1"/>
          <p:cNvSpPr>
            <a:spLocks noGrp="1"/>
          </p:cNvSpPr>
          <p:nvPr>
            <p:ph type="body"/>
          </p:nvPr>
        </p:nvSpPr>
        <p:spPr>
          <a:xfrm>
            <a:off x="756000" y="5078520"/>
            <a:ext cx="6047280" cy="4810680"/>
          </a:xfrm>
          <a:prstGeom prst="rect">
            <a:avLst/>
          </a:prstGeom>
        </p:spPr>
        <p:txBody>
          <a:bodyPr lIns="0" rIns="0" tIns="0" bIns="0"/>
          <a:p>
            <a:pPr>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a:p>
          <a:p>
            <a:pPr>
              <a:lnSpc>
                <a:spcPct val="100000"/>
              </a:lnSpc>
            </a:pPr>
            <a:endParaRPr/>
          </a:p>
        </p:txBody>
      </p:sp>
      <p:sp>
        <p:nvSpPr>
          <p:cNvPr id="362" name="TextShape 2"/>
          <p:cNvSpPr txBox="1"/>
          <p:nvPr/>
        </p:nvSpPr>
        <p:spPr>
          <a:xfrm>
            <a:off x="4278960" y="10157400"/>
            <a:ext cx="3280320" cy="533880"/>
          </a:xfrm>
          <a:prstGeom prst="rect">
            <a:avLst/>
          </a:prstGeom>
          <a:noFill/>
          <a:ln>
            <a:noFill/>
          </a:ln>
        </p:spPr>
        <p:txBody>
          <a:bodyPr lIns="0" rIns="0" tIns="0" bIns="0" anchor="b"/>
          <a:p>
            <a:pPr>
              <a:lnSpc>
                <a:spcPct val="100000"/>
              </a:lnSpc>
            </a:pPr>
            <a:fld id="{97B7A7EA-D216-4A4B-99E8-7C97C4E79D73}" type="slidenum">
              <a:rPr lang="sv-SE" sz="1800" spc="-1" strike="noStrike">
                <a:solidFill>
                  <a:srgbClr val="000000"/>
                </a:solidFill>
                <a:uFill>
                  <a:solidFill>
                    <a:srgbClr val="ffffff"/>
                  </a:solidFill>
                </a:u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756000" y="5078520"/>
            <a:ext cx="6047280" cy="4810680"/>
          </a:xfrm>
          <a:prstGeom prst="rect">
            <a:avLst/>
          </a:prstGeom>
        </p:spPr>
        <p:txBody>
          <a:bodyPr lIns="0" rIns="0" tIns="0" bIns="0"/>
          <a:p>
            <a:pPr>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a:p>
          <a:p>
            <a:pPr>
              <a:lnSpc>
                <a:spcPct val="100000"/>
              </a:lnSpc>
            </a:pPr>
            <a:endParaRPr/>
          </a:p>
        </p:txBody>
      </p:sp>
      <p:sp>
        <p:nvSpPr>
          <p:cNvPr id="364" name="TextShape 2"/>
          <p:cNvSpPr txBox="1"/>
          <p:nvPr/>
        </p:nvSpPr>
        <p:spPr>
          <a:xfrm>
            <a:off x="4278960" y="10157400"/>
            <a:ext cx="3280320" cy="533880"/>
          </a:xfrm>
          <a:prstGeom prst="rect">
            <a:avLst/>
          </a:prstGeom>
          <a:noFill/>
          <a:ln>
            <a:noFill/>
          </a:ln>
        </p:spPr>
        <p:txBody>
          <a:bodyPr lIns="0" rIns="0" tIns="0" bIns="0" anchor="b"/>
          <a:p>
            <a:pPr>
              <a:lnSpc>
                <a:spcPct val="100000"/>
              </a:lnSpc>
            </a:pPr>
            <a:fld id="{A6285745-D607-4700-8982-3FF39C5DD1CB}" type="slidenum">
              <a:rPr lang="sv-SE" sz="1800" spc="-1" strike="noStrike">
                <a:solidFill>
                  <a:srgbClr val="000000"/>
                </a:solidFill>
                <a:uFill>
                  <a:solidFill>
                    <a:srgbClr val="ffffff"/>
                  </a:solidFill>
                </a:u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756000" y="5078520"/>
            <a:ext cx="6047280" cy="4810680"/>
          </a:xfrm>
          <a:prstGeom prst="rect">
            <a:avLst/>
          </a:prstGeom>
        </p:spPr>
        <p:txBody>
          <a:bodyPr lIns="0" rIns="0" tIns="0" bIns="0"/>
          <a:p>
            <a:pPr>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a:p>
          <a:p>
            <a:pPr>
              <a:lnSpc>
                <a:spcPct val="100000"/>
              </a:lnSpc>
            </a:pPr>
            <a:endParaRPr/>
          </a:p>
        </p:txBody>
      </p:sp>
      <p:sp>
        <p:nvSpPr>
          <p:cNvPr id="366" name="TextShape 2"/>
          <p:cNvSpPr txBox="1"/>
          <p:nvPr/>
        </p:nvSpPr>
        <p:spPr>
          <a:xfrm>
            <a:off x="4278960" y="10157400"/>
            <a:ext cx="3280320" cy="533880"/>
          </a:xfrm>
          <a:prstGeom prst="rect">
            <a:avLst/>
          </a:prstGeom>
          <a:noFill/>
          <a:ln>
            <a:noFill/>
          </a:ln>
        </p:spPr>
        <p:txBody>
          <a:bodyPr lIns="0" rIns="0" tIns="0" bIns="0" anchor="b"/>
          <a:p>
            <a:pPr>
              <a:lnSpc>
                <a:spcPct val="100000"/>
              </a:lnSpc>
            </a:pPr>
            <a:fld id="{51B667A1-4890-44BF-BF30-2DBE78649A75}" type="slidenum">
              <a:rPr lang="sv-SE" sz="1800" spc="-1" strike="noStrike">
                <a:solidFill>
                  <a:srgbClr val="000000"/>
                </a:solidFill>
                <a:uFill>
                  <a:solidFill>
                    <a:srgbClr val="ffffff"/>
                  </a:solidFill>
                </a:u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2000" spc="-1" strike="noStrike">
                <a:uFill>
                  <a:solidFill>
                    <a:srgbClr val="ffffff"/>
                  </a:solidFill>
                </a:uFill>
                <a:latin typeface="Arial"/>
              </a:rPr>
              <a:t>En diskussion om vilka era erfarenheter ni dragit av att tillämpa TDD. Det finns inget rätt eller fel här. Enda sättet att bli underkända är att bara fuska över punkten och säga något pliktskyldigt.</a:t>
            </a:r>
            <a:endParaRPr/>
          </a:p>
          <a:p>
            <a:pPr marL="216000" indent="-216000">
              <a:lnSpc>
                <a:spcPct val="100000"/>
              </a:lnSpc>
            </a:pPr>
            <a:endParaRPr/>
          </a:p>
        </p:txBody>
      </p:sp>
      <p:sp>
        <p:nvSpPr>
          <p:cNvPr id="36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77C1250-A76E-4314-A77B-EF31839C02DA}"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endParaRPr/>
          </a:p>
          <a:p>
            <a:pPr marL="216000" indent="-216000">
              <a:lnSpc>
                <a:spcPct val="100000"/>
              </a:lnSpc>
            </a:pPr>
            <a:endParaRPr/>
          </a:p>
        </p:txBody>
      </p:sp>
      <p:sp>
        <p:nvSpPr>
          <p:cNvPr id="37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1DDC3EA-51B0-47C3-88A1-9ADDEE2E8E96}"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Samtliga ekvivalensklasser för denna del presenterade på ett tydligt sätt. Använd gärna flera sidor om det behövs.</a:t>
            </a:r>
            <a:endParaRPr/>
          </a:p>
          <a:p>
            <a:pPr marL="216000" indent="-216000">
              <a:lnSpc>
                <a:spcPct val="100000"/>
              </a:lnSpc>
            </a:pPr>
            <a:endParaRPr/>
          </a:p>
        </p:txBody>
      </p:sp>
      <p:sp>
        <p:nvSpPr>
          <p:cNvPr id="37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8A31261-F9CD-4941-B201-CC227C8E281F}"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PlaceHolder 1"/>
          <p:cNvSpPr>
            <a:spLocks noGrp="1"/>
          </p:cNvSpPr>
          <p:nvPr>
            <p:ph type="body"/>
          </p:nvPr>
        </p:nvSpPr>
        <p:spPr>
          <a:xfrm>
            <a:off x="685800" y="4400640"/>
            <a:ext cx="5485680" cy="3599640"/>
          </a:xfrm>
          <a:prstGeom prst="rect">
            <a:avLst/>
          </a:prstGeom>
        </p:spPr>
        <p:txBody>
          <a:bodyPr lIns="0" rIns="0" tIns="0" bIns="0"/>
          <a:p>
            <a:r>
              <a:rPr lang="sv-SE" sz="1200" spc="-1" strike="noStrike">
                <a:solidFill>
                  <a:srgbClr val="000000"/>
                </a:solidFill>
                <a:uFill>
                  <a:solidFill>
                    <a:srgbClr val="ffffff"/>
                  </a:solidFill>
                </a:uFill>
                <a:latin typeface="+mn-lt"/>
                <a:ea typeface="+mn-ea"/>
              </a:rPr>
              <a:t>Testfallen som ni fått fram från ekvivalensklasserna. Observera att vi inte vill ha någon kod här, utan bara en tydlig presentation av testfallen i någon lämplig tabellform. </a:t>
            </a:r>
            <a:endParaRPr/>
          </a:p>
        </p:txBody>
      </p:sp>
      <p:sp>
        <p:nvSpPr>
          <p:cNvPr id="37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085B080-E260-4FB5-958E-2D1A33E52ABB}"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34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301F918-4659-410D-82D7-D9DE30EEEDA8}"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En testmatris som visar sambandet mellan ekvivalensklasserna och testfallen för denna del.</a:t>
            </a:r>
            <a:endParaRPr/>
          </a:p>
          <a:p>
            <a:pPr marL="216000" indent="-216000">
              <a:lnSpc>
                <a:spcPct val="100000"/>
              </a:lnSpc>
            </a:pPr>
            <a:endParaRPr/>
          </a:p>
        </p:txBody>
      </p:sp>
      <p:sp>
        <p:nvSpPr>
          <p:cNvPr id="37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D0CF026-FF2D-45D1-B4EB-D322A1F7626C}"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endParaRPr/>
          </a:p>
          <a:p>
            <a:pPr marL="216000" indent="-216000">
              <a:lnSpc>
                <a:spcPct val="100000"/>
              </a:lnSpc>
            </a:pPr>
            <a:endParaRPr/>
          </a:p>
        </p:txBody>
      </p:sp>
      <p:sp>
        <p:nvSpPr>
          <p:cNvPr id="37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44BA818-9B86-4AC6-B957-37071D58F510}"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685800" y="4400640"/>
            <a:ext cx="5485680" cy="3599640"/>
          </a:xfrm>
          <a:prstGeom prst="rect">
            <a:avLst/>
          </a:prstGeom>
        </p:spPr>
        <p:txBody>
          <a:bodyPr lIns="0" rIns="0" tIns="0" bIns="0"/>
          <a:p>
            <a:r>
              <a:rPr lang="sv-SE" sz="2000" spc="-1" strike="noStrike">
                <a:uFill>
                  <a:solidFill>
                    <a:srgbClr val="ffffff"/>
                  </a:solidFill>
                </a:uFill>
                <a:latin typeface="Arial"/>
              </a:rPr>
              <a:t>Själva beslutstabellen</a:t>
            </a:r>
            <a:endParaRPr/>
          </a:p>
        </p:txBody>
      </p:sp>
      <p:sp>
        <p:nvSpPr>
          <p:cNvPr id="38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A195A2E-8528-476A-B0C7-096F4E7C1355}"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Testfallen som ni fått fram från beslutstabellen. Observera att vi inte vill ha någon kod här, utan bara en tydlig presentation av testfallen i någon lämplig tabellform. </a:t>
            </a:r>
            <a:endParaRPr/>
          </a:p>
          <a:p>
            <a:pPr marL="216000" indent="-216000">
              <a:lnSpc>
                <a:spcPct val="100000"/>
              </a:lnSpc>
            </a:pPr>
            <a:endParaRPr/>
          </a:p>
        </p:txBody>
      </p:sp>
      <p:sp>
        <p:nvSpPr>
          <p:cNvPr id="38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4D2F655-EF03-4B37-9469-29B0CFD01259}"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3"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En kort presentation av den del av koden ni valt ut för att göra en formell granskning av och processen ni använt er av inklusive eventuella checklistor, scenarier, edyl. Ni ska kort motivera valen, och ge tillräckligt med information för att det ska gå att bedöma er. </a:t>
            </a:r>
            <a:endParaRPr/>
          </a:p>
          <a:p>
            <a:pPr marL="216000" indent="-216000">
              <a:lnSpc>
                <a:spcPct val="100000"/>
              </a:lnSpc>
            </a:pPr>
            <a:endParaRPr/>
          </a:p>
        </p:txBody>
      </p:sp>
      <p:sp>
        <p:nvSpPr>
          <p:cNvPr id="38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D3ED46C-30FD-4DB3-9F9D-86A3768C261D}"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En kort presentation av den del av koden ni valt ut för att göra en formell granskning av och processen ni använt er av inklusive eventuella checklistor, scenarier, edyl. Ni ska kort motivera valen, och ge tillräckligt med information för att det ska gå att bedöma er. </a:t>
            </a:r>
            <a:endParaRPr/>
          </a:p>
          <a:p>
            <a:pPr marL="216000" indent="-216000">
              <a:lnSpc>
                <a:spcPct val="100000"/>
              </a:lnSpc>
            </a:pPr>
            <a:endParaRPr/>
          </a:p>
        </p:txBody>
      </p:sp>
      <p:sp>
        <p:nvSpPr>
          <p:cNvPr id="38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59BE1F9-0CE8-44AA-86B5-4CB3D20B30ED}"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En lista över de påträffade felen och hur pass allvarliga ni bedömer dem.</a:t>
            </a:r>
            <a:endParaRPr/>
          </a:p>
          <a:p>
            <a:pPr marL="216000" indent="-216000">
              <a:lnSpc>
                <a:spcPct val="100000"/>
              </a:lnSpc>
            </a:pPr>
            <a:endParaRPr/>
          </a:p>
        </p:txBody>
      </p:sp>
      <p:sp>
        <p:nvSpPr>
          <p:cNvPr id="38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EC2AC19A-E3D6-473B-AA3F-3912D9ABA5C4}"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9" name="PlaceHolder 1"/>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lang="sv-SE" sz="1200" spc="-1" strike="noStrike">
                <a:solidFill>
                  <a:srgbClr val="000000"/>
                </a:solidFill>
                <a:uFill>
                  <a:solidFill>
                    <a:srgbClr val="ffffff"/>
                  </a:solidFill>
                </a:uFill>
                <a:latin typeface="+mn-lt"/>
                <a:ea typeface="+mn-ea"/>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Std 1028.</a:t>
            </a:r>
            <a:endParaRPr/>
          </a:p>
          <a:p>
            <a:pPr marL="216000" indent="-215640">
              <a:lnSpc>
                <a:spcPct val="100000"/>
              </a:lnSpc>
            </a:pPr>
            <a:endParaRPr/>
          </a:p>
        </p:txBody>
      </p:sp>
      <p:sp>
        <p:nvSpPr>
          <p:cNvPr id="390"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CAF3AED-0FCA-4752-9E3E-0DC5D4D156DF}"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endParaRPr/>
          </a:p>
          <a:p>
            <a:pPr marL="216000" indent="-216000">
              <a:lnSpc>
                <a:spcPct val="100000"/>
              </a:lnSpc>
            </a:pPr>
            <a:endParaRPr/>
          </a:p>
        </p:txBody>
      </p:sp>
      <p:sp>
        <p:nvSpPr>
          <p:cNvPr id="39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7CD86C6-A98E-4D5C-9903-BF13DBFF148C}"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2000" spc="-1" strike="noStrike">
                <a:uFill>
                  <a:solidFill>
                    <a:srgbClr val="ffffff"/>
                  </a:solidFill>
                </a:uFill>
                <a:latin typeface="Arial"/>
              </a:rPr>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endParaRPr/>
          </a:p>
          <a:p>
            <a:pPr marL="216000" indent="-216000">
              <a:lnSpc>
                <a:spcPct val="100000"/>
              </a:lnSpc>
            </a:pPr>
            <a:endParaRPr/>
          </a:p>
        </p:txBody>
      </p:sp>
      <p:sp>
        <p:nvSpPr>
          <p:cNvPr id="34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5C21EC7C-07C6-436E-B504-7CD03732A299}"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3"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a:p>
          <a:p>
            <a:pPr marL="216000" indent="-216000">
              <a:lnSpc>
                <a:spcPct val="100000"/>
              </a:lnSpc>
            </a:pPr>
            <a:endParaRPr/>
          </a:p>
        </p:txBody>
      </p:sp>
      <p:sp>
        <p:nvSpPr>
          <p:cNvPr id="39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8328F47-5933-4537-B363-6DD7A90A9798}"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lang="sv-SE" sz="1200" spc="-1" strike="noStrike">
                <a:solidFill>
                  <a:srgbClr val="000000"/>
                </a:solidFill>
                <a:uFill>
                  <a:solidFill>
                    <a:srgbClr val="ffffff"/>
                  </a:solidFill>
                </a:uFill>
                <a:latin typeface="+mn-lt"/>
                <a:ea typeface="+mn-ea"/>
              </a:rPr>
              <a:t>En översikt över vilken täckningsgrad era testfall uppnått. Denna kan antagligen tas rakt av från verktyget ni använt för att mäta den. Om ni inte uppnått fullständig täckning så ska detta förklaras och motiveras.</a:t>
            </a:r>
            <a:endParaRPr/>
          </a:p>
          <a:p>
            <a:pPr marL="216000" indent="-215640">
              <a:lnSpc>
                <a:spcPct val="100000"/>
              </a:lnSpc>
            </a:pPr>
            <a:endParaRPr/>
          </a:p>
        </p:txBody>
      </p:sp>
      <p:sp>
        <p:nvSpPr>
          <p:cNvPr id="396"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20A11BF7-BFD3-4252-8AAC-A6055439F87C}"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lang="sv-SE" sz="1200" spc="-1" strike="noStrike">
                <a:solidFill>
                  <a:srgbClr val="000000"/>
                </a:solidFill>
                <a:uFill>
                  <a:solidFill>
                    <a:srgbClr val="ffffff"/>
                  </a:solidFill>
                </a:uFill>
                <a:latin typeface="+mn-lt"/>
                <a:ea typeface="+mn-ea"/>
              </a:rPr>
              <a:t>En kort presentation av hur ni gått tillväga för att testa koden med en profiler och vilka resultat ni fick fram. Även här är det viktigt att förhållas sig till måtten, inte bara presentera dem.</a:t>
            </a:r>
            <a:endParaRPr/>
          </a:p>
          <a:p>
            <a:pPr marL="216000" indent="-215640">
              <a:lnSpc>
                <a:spcPct val="100000"/>
              </a:lnSpc>
            </a:pPr>
            <a:endParaRPr/>
          </a:p>
          <a:p>
            <a:pPr marL="216000" indent="-215640">
              <a:lnSpc>
                <a:spcPct val="100000"/>
              </a:lnSpc>
            </a:pPr>
            <a:endParaRPr/>
          </a:p>
        </p:txBody>
      </p:sp>
      <p:sp>
        <p:nvSpPr>
          <p:cNvPr id="398"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7D40C40D-816B-4380-BDBD-D018FD6E130E}"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9"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Byggscriptets första (seriösa) version, och den slutliga.</a:t>
            </a:r>
            <a:endParaRPr/>
          </a:p>
          <a:p>
            <a:pPr marL="216000" indent="-216000">
              <a:lnSpc>
                <a:spcPct val="100000"/>
              </a:lnSpc>
            </a:pPr>
            <a:endParaRPr/>
          </a:p>
        </p:txBody>
      </p:sp>
      <p:sp>
        <p:nvSpPr>
          <p:cNvPr id="40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257414B-A154-4D18-9E24-2A9BEFE480C8}"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2000" spc="-1" strike="noStrike">
                <a:uFill>
                  <a:solidFill>
                    <a:srgbClr val="ffffff"/>
                  </a:solidFill>
                </a:uFill>
                <a:latin typeface="Arial"/>
              </a:rPr>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endParaRPr/>
          </a:p>
          <a:p>
            <a:pPr marL="216000" indent="-216000">
              <a:lnSpc>
                <a:spcPct val="100000"/>
              </a:lnSpc>
            </a:pPr>
            <a:endParaRPr/>
          </a:p>
        </p:txBody>
      </p:sp>
      <p:sp>
        <p:nvSpPr>
          <p:cNvPr id="34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BE93B73-102E-4E8E-B1EF-272D3A75DD0B}"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 i projektet. Om ni har använt versionshanteringssystemet ordentligt bör all information som efterfrågas här finnas i det. Tänk på att kodexemplen ska vara läsbara. </a:t>
            </a:r>
            <a:endParaRPr/>
          </a:p>
          <a:p>
            <a:pPr marL="216000" indent="-216000">
              <a:lnSpc>
                <a:spcPct val="100000"/>
              </a:lnSpc>
            </a:pPr>
            <a:endParaRPr/>
          </a:p>
        </p:txBody>
      </p:sp>
      <p:sp>
        <p:nvSpPr>
          <p:cNvPr id="34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71598797-01D2-4E49-988D-7B74F1D46BFF}"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 i projektet. Om ni har använt versionshanteringssystemet ordentligt bör all information som efterfrågas här finnas i det. Tänk på att kodexemplen ska vara läsbara. </a:t>
            </a:r>
            <a:endParaRPr/>
          </a:p>
          <a:p>
            <a:pPr marL="216000" indent="-216000">
              <a:lnSpc>
                <a:spcPct val="100000"/>
              </a:lnSpc>
            </a:pPr>
            <a:endParaRPr/>
          </a:p>
        </p:txBody>
      </p:sp>
      <p:sp>
        <p:nvSpPr>
          <p:cNvPr id="34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B4E8A43-F893-470C-9783-566D0257CA5B}"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 i projektet. Om ni har använt versionshanteringssystemet ordentligt bör all information som efterfrågas här finnas i det. Tänk på att kodexemplen ska vara läsbara. </a:t>
            </a:r>
            <a:endParaRPr/>
          </a:p>
          <a:p>
            <a:pPr marL="216000" indent="-216000">
              <a:lnSpc>
                <a:spcPct val="100000"/>
              </a:lnSpc>
            </a:pPr>
            <a:endParaRPr/>
          </a:p>
        </p:txBody>
      </p:sp>
      <p:sp>
        <p:nvSpPr>
          <p:cNvPr id="35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FCAB7B7-6377-403E-86EA-3FC5CCA6CC70}"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400640"/>
            <a:ext cx="5484600" cy="3598560"/>
          </a:xfrm>
          <a:prstGeom prst="rect">
            <a:avLst/>
          </a:prstGeom>
        </p:spPr>
        <p:txBody>
          <a:bodyPr lIns="0" rIns="0" tIns="0" bIns="0"/>
          <a:p>
            <a:pPr marL="216000" indent="-214920">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a:p>
          <a:p>
            <a:pPr marL="216000" indent="-214920">
              <a:lnSpc>
                <a:spcPct val="100000"/>
              </a:lnSpc>
            </a:pPr>
            <a:endParaRPr/>
          </a:p>
        </p:txBody>
      </p:sp>
      <p:sp>
        <p:nvSpPr>
          <p:cNvPr id="352"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1B51D90E-75C3-456A-86EC-9829ECA6EF05}" type="slidenum">
              <a:rPr lang="sv-SE" sz="1200" spc="-1" strike="noStrike">
                <a:solidFill>
                  <a:srgbClr val="000000"/>
                </a:solidFill>
                <a:uFill>
                  <a:solidFill>
                    <a:srgbClr val="ffffff"/>
                  </a:solidFill>
                </a:u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685800" y="4400640"/>
            <a:ext cx="5484600" cy="3598560"/>
          </a:xfrm>
          <a:prstGeom prst="rect">
            <a:avLst/>
          </a:prstGeom>
        </p:spPr>
        <p:txBody>
          <a:bodyPr lIns="0" rIns="0" tIns="0" bIns="0"/>
          <a:p>
            <a:pPr marL="216000" indent="-214920">
              <a:lnSpc>
                <a:spcPct val="100000"/>
              </a:lnSpc>
            </a:pPr>
            <a:r>
              <a:rPr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a:p>
          <a:p>
            <a:pPr marL="216000" indent="-214920">
              <a:lnSpc>
                <a:spcPct val="100000"/>
              </a:lnSpc>
            </a:pPr>
            <a:endParaRPr/>
          </a:p>
        </p:txBody>
      </p:sp>
      <p:sp>
        <p:nvSpPr>
          <p:cNvPr id="354"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3D2F9994-766F-467D-82A3-37AC62D7028F}" type="slidenum">
              <a:rPr lang="sv-SE" sz="1200" spc="-1" strike="noStrike">
                <a:solidFill>
                  <a:srgbClr val="000000"/>
                </a:solidFill>
                <a:uFill>
                  <a:solidFill>
                    <a:srgbClr val="ffffff"/>
                  </a:solidFill>
                </a:u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p:blipFill>
        <p:spPr>
          <a:xfrm>
            <a:off x="3602160" y="1604520"/>
            <a:ext cx="4986360" cy="3977280"/>
          </a:xfrm>
          <a:prstGeom prst="rect">
            <a:avLst/>
          </a:prstGeom>
          <a:ln>
            <a:noFill/>
          </a:ln>
        </p:spPr>
      </p:pic>
      <p:pic>
        <p:nvPicPr>
          <p:cNvPr id="35" name="" descr=""/>
          <p:cNvPicPr/>
          <p:nvPr/>
        </p:nvPicPr>
        <p:blipFill>
          <a:blip r:embed="rId3"/>
          <a:stretch/>
        </p:blipFill>
        <p:spPr>
          <a:xfrm>
            <a:off x="3602160" y="1604520"/>
            <a:ext cx="498636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p:blipFill>
        <p:spPr>
          <a:xfrm>
            <a:off x="3602160" y="1604520"/>
            <a:ext cx="4986360" cy="3977280"/>
          </a:xfrm>
          <a:prstGeom prst="rect">
            <a:avLst/>
          </a:prstGeom>
          <a:ln>
            <a:noFill/>
          </a:ln>
        </p:spPr>
      </p:pic>
      <p:pic>
        <p:nvPicPr>
          <p:cNvPr id="71" name="" descr=""/>
          <p:cNvPicPr/>
          <p:nvPr/>
        </p:nvPicPr>
        <p:blipFill>
          <a:blip r:embed="rId3"/>
          <a:stretch/>
        </p:blipFill>
        <p:spPr>
          <a:xfrm>
            <a:off x="3602160" y="1604520"/>
            <a:ext cx="498636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9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1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1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12" name="" descr=""/>
          <p:cNvPicPr/>
          <p:nvPr/>
        </p:nvPicPr>
        <p:blipFill>
          <a:blip r:embed="rId2"/>
          <a:stretch/>
        </p:blipFill>
        <p:spPr>
          <a:xfrm>
            <a:off x="3602160" y="1604520"/>
            <a:ext cx="4986360" cy="3977280"/>
          </a:xfrm>
          <a:prstGeom prst="rect">
            <a:avLst/>
          </a:prstGeom>
          <a:ln>
            <a:noFill/>
          </a:ln>
        </p:spPr>
      </p:pic>
      <p:pic>
        <p:nvPicPr>
          <p:cNvPr id="113" name="" descr=""/>
          <p:cNvPicPr/>
          <p:nvPr/>
        </p:nvPicPr>
        <p:blipFill>
          <a:blip r:embed="rId3"/>
          <a:stretch/>
        </p:blipFill>
        <p:spPr>
          <a:xfrm>
            <a:off x="3602160" y="1604520"/>
            <a:ext cx="498636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7"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8"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43"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44"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46"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47"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48" name="" descr=""/>
          <p:cNvPicPr/>
          <p:nvPr/>
        </p:nvPicPr>
        <p:blipFill>
          <a:blip r:embed="rId2"/>
          <a:stretch/>
        </p:blipFill>
        <p:spPr>
          <a:xfrm>
            <a:off x="3602160" y="1604520"/>
            <a:ext cx="4986360" cy="3977280"/>
          </a:xfrm>
          <a:prstGeom prst="rect">
            <a:avLst/>
          </a:prstGeom>
          <a:ln>
            <a:noFill/>
          </a:ln>
        </p:spPr>
      </p:pic>
      <p:pic>
        <p:nvPicPr>
          <p:cNvPr id="149" name="" descr=""/>
          <p:cNvPicPr/>
          <p:nvPr/>
        </p:nvPicPr>
        <p:blipFill>
          <a:blip r:embed="rId3"/>
          <a:stretch/>
        </p:blipFill>
        <p:spPr>
          <a:xfrm>
            <a:off x="3602160" y="1604520"/>
            <a:ext cx="498636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53"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5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5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5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6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6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6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6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6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7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7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7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7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7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8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8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8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84" name="" descr=""/>
          <p:cNvPicPr/>
          <p:nvPr/>
        </p:nvPicPr>
        <p:blipFill>
          <a:blip r:embed="rId2"/>
          <a:stretch/>
        </p:blipFill>
        <p:spPr>
          <a:xfrm>
            <a:off x="3602160" y="1604520"/>
            <a:ext cx="4986360" cy="3977280"/>
          </a:xfrm>
          <a:prstGeom prst="rect">
            <a:avLst/>
          </a:prstGeom>
          <a:ln>
            <a:noFill/>
          </a:ln>
        </p:spPr>
      </p:pic>
      <p:pic>
        <p:nvPicPr>
          <p:cNvPr id="185" name="" descr=""/>
          <p:cNvPicPr/>
          <p:nvPr/>
        </p:nvPicPr>
        <p:blipFill>
          <a:blip r:embed="rId3"/>
          <a:stretch/>
        </p:blipFill>
        <p:spPr>
          <a:xfrm>
            <a:off x="3602160" y="1604520"/>
            <a:ext cx="4986360" cy="39772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r>
              <a:rPr lang="sv-SE" sz="1800" spc="-1">
                <a:latin typeface="Arial"/>
              </a:rPr>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StarSymbol"/>
              <a:buChar char=""/>
            </a:pPr>
            <a:r>
              <a:rPr lang="sv-SE" sz="2800" spc="-1">
                <a:latin typeface="Arial"/>
              </a:rPr>
              <a:t>Click to edit the outline text format</a:t>
            </a:r>
            <a:endParaRPr/>
          </a:p>
          <a:p>
            <a:pPr lvl="1" marL="864000" indent="-324000">
              <a:buClr>
                <a:srgbClr val="ffffff"/>
              </a:buClr>
              <a:buSzPct val="75000"/>
              <a:buFont typeface="StarSymbol"/>
              <a:buChar char=""/>
            </a:pPr>
            <a:r>
              <a:rPr lang="sv-SE" sz="2000" spc="-1">
                <a:latin typeface="Arial"/>
              </a:rPr>
              <a:t>Second Outline Level</a:t>
            </a:r>
            <a:endParaRPr/>
          </a:p>
          <a:p>
            <a:pPr lvl="2" marL="1296000" indent="-288000">
              <a:buClr>
                <a:srgbClr val="ffffff"/>
              </a:buClr>
              <a:buSzPct val="45000"/>
              <a:buFont typeface="StarSymbol"/>
              <a:buChar char=""/>
            </a:pPr>
            <a:r>
              <a:rPr lang="sv-SE" sz="1800" spc="-1">
                <a:latin typeface="Arial"/>
              </a:rPr>
              <a:t>Third Outline Level</a:t>
            </a:r>
            <a:endParaRPr/>
          </a:p>
          <a:p>
            <a:pPr lvl="3" marL="1728000" indent="-216000">
              <a:buClr>
                <a:srgbClr val="ffffff"/>
              </a:buClr>
              <a:buSzPct val="75000"/>
              <a:buFont typeface="StarSymbol"/>
              <a:buChar char=""/>
            </a:pPr>
            <a:r>
              <a:rPr lang="sv-SE" sz="1800" spc="-1">
                <a:latin typeface="Arial"/>
              </a:rPr>
              <a:t>Fourth Outline Level</a:t>
            </a:r>
            <a:endParaRPr/>
          </a:p>
          <a:p>
            <a:pPr lvl="4" marL="2160000" indent="-216000">
              <a:buClr>
                <a:srgbClr val="ffffff"/>
              </a:buClr>
              <a:buSzPct val="45000"/>
              <a:buFont typeface="StarSymbol"/>
              <a:buChar char=""/>
            </a:pPr>
            <a:r>
              <a:rPr lang="sv-SE" sz="2000" spc="-1">
                <a:latin typeface="Arial"/>
              </a:rPr>
              <a:t>Fifth Outline Level</a:t>
            </a:r>
            <a:endParaRPr/>
          </a:p>
          <a:p>
            <a:pPr lvl="5" marL="2592000" indent="-216000">
              <a:buClr>
                <a:srgbClr val="ffffff"/>
              </a:buClr>
              <a:buSzPct val="45000"/>
              <a:buFont typeface="StarSymbol"/>
              <a:buChar char=""/>
            </a:pPr>
            <a:r>
              <a:rPr lang="sv-SE" sz="2000" spc="-1">
                <a:latin typeface="Arial"/>
              </a:rPr>
              <a:t>Sixth Outline Level</a:t>
            </a:r>
            <a:endParaRPr/>
          </a:p>
          <a:p>
            <a:pPr lvl="6" marL="3024000" indent="-216000">
              <a:buClr>
                <a:srgbClr val="ffffff"/>
              </a:buClr>
              <a:buSzPct val="45000"/>
              <a:buFont typeface="StarSymbol"/>
              <a:buChar char=""/>
            </a:pPr>
            <a:r>
              <a:rPr lang="sv-SE"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r>
              <a:rPr lang="sv-SE" sz="1800" spc="-1">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StarSymbol"/>
              <a:buChar char=""/>
            </a:pPr>
            <a:r>
              <a:rPr lang="sv-SE" sz="2800" spc="-1">
                <a:latin typeface="Arial"/>
              </a:rPr>
              <a:t>Click to edit the outline text format</a:t>
            </a:r>
            <a:endParaRPr/>
          </a:p>
          <a:p>
            <a:pPr lvl="1" marL="864000" indent="-324000">
              <a:buClr>
                <a:srgbClr val="ffffff"/>
              </a:buClr>
              <a:buSzPct val="75000"/>
              <a:buFont typeface="StarSymbol"/>
              <a:buChar char=""/>
            </a:pPr>
            <a:r>
              <a:rPr lang="sv-SE" sz="2000" spc="-1">
                <a:latin typeface="Arial"/>
              </a:rPr>
              <a:t>Second Outline Level</a:t>
            </a:r>
            <a:endParaRPr/>
          </a:p>
          <a:p>
            <a:pPr lvl="2" marL="1296000" indent="-288000">
              <a:buClr>
                <a:srgbClr val="ffffff"/>
              </a:buClr>
              <a:buSzPct val="45000"/>
              <a:buFont typeface="StarSymbol"/>
              <a:buChar char=""/>
            </a:pPr>
            <a:r>
              <a:rPr lang="sv-SE" sz="1800" spc="-1">
                <a:latin typeface="Arial"/>
              </a:rPr>
              <a:t>Third Outline Level</a:t>
            </a:r>
            <a:endParaRPr/>
          </a:p>
          <a:p>
            <a:pPr lvl="3" marL="1728000" indent="-216000">
              <a:buClr>
                <a:srgbClr val="ffffff"/>
              </a:buClr>
              <a:buSzPct val="75000"/>
              <a:buFont typeface="StarSymbol"/>
              <a:buChar char=""/>
            </a:pPr>
            <a:r>
              <a:rPr lang="sv-SE" sz="1800" spc="-1">
                <a:latin typeface="Arial"/>
              </a:rPr>
              <a:t>Fourth Outline Level</a:t>
            </a:r>
            <a:endParaRPr/>
          </a:p>
          <a:p>
            <a:pPr lvl="4" marL="2160000" indent="-216000">
              <a:buClr>
                <a:srgbClr val="ffffff"/>
              </a:buClr>
              <a:buSzPct val="45000"/>
              <a:buFont typeface="StarSymbol"/>
              <a:buChar char=""/>
            </a:pPr>
            <a:r>
              <a:rPr lang="sv-SE" sz="2000" spc="-1">
                <a:latin typeface="Arial"/>
              </a:rPr>
              <a:t>Fifth Outline Level</a:t>
            </a:r>
            <a:endParaRPr/>
          </a:p>
          <a:p>
            <a:pPr lvl="5" marL="2592000" indent="-216000">
              <a:buClr>
                <a:srgbClr val="ffffff"/>
              </a:buClr>
              <a:buSzPct val="45000"/>
              <a:buFont typeface="StarSymbol"/>
              <a:buChar char=""/>
            </a:pPr>
            <a:r>
              <a:rPr lang="sv-SE" sz="2000" spc="-1">
                <a:latin typeface="Arial"/>
              </a:rPr>
              <a:t>Sixth Outline Level</a:t>
            </a:r>
            <a:endParaRPr/>
          </a:p>
          <a:p>
            <a:pPr lvl="6" marL="3024000" indent="-216000">
              <a:buClr>
                <a:srgbClr val="ffffff"/>
              </a:buClr>
              <a:buSzPct val="45000"/>
              <a:buFont typeface="StarSymbol"/>
              <a:buChar char=""/>
            </a:pPr>
            <a:r>
              <a:rPr lang="sv-SE"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839880" y="365040"/>
            <a:ext cx="10515240" cy="1325160"/>
          </a:xfrm>
          <a:prstGeom prst="rect">
            <a:avLst/>
          </a:prstGeom>
        </p:spPr>
        <p:txBody>
          <a:bodyPr lIns="90000" rIns="90000" tIns="45000" bIns="45000" anchor="ctr"/>
          <a:p>
            <a:pPr>
              <a:lnSpc>
                <a:spcPct val="90000"/>
              </a:lnSpc>
            </a:pPr>
            <a:r>
              <a:rPr lang="sv-SE" sz="4400" spc="-1" strike="noStrike">
                <a:solidFill>
                  <a:srgbClr val="000000"/>
                </a:solidFill>
                <a:uFill>
                  <a:solidFill>
                    <a:srgbClr val="ffffff"/>
                  </a:solidFill>
                </a:uFill>
                <a:latin typeface="Arial"/>
                <a:ea typeface="DejaVu Sans"/>
              </a:rPr>
              <a:t>Klicka här för att ändra format</a:t>
            </a:r>
            <a:endParaRPr/>
          </a:p>
        </p:txBody>
      </p:sp>
      <p:sp>
        <p:nvSpPr>
          <p:cNvPr id="73" name="PlaceHolder 2"/>
          <p:cNvSpPr>
            <a:spLocks noGrp="1"/>
          </p:cNvSpPr>
          <p:nvPr>
            <p:ph type="body"/>
          </p:nvPr>
        </p:nvSpPr>
        <p:spPr>
          <a:xfrm>
            <a:off x="839880" y="1681200"/>
            <a:ext cx="5157360" cy="823680"/>
          </a:xfrm>
          <a:prstGeom prst="rect">
            <a:avLst/>
          </a:prstGeom>
        </p:spPr>
        <p:txBody>
          <a:bodyPr lIns="90000" rIns="90000" tIns="45000" bIns="45000" anchor="b"/>
          <a:p>
            <a:pPr marL="432000" indent="-324000">
              <a:buClr>
                <a:srgbClr val="ffffff"/>
              </a:buClr>
              <a:buSzPct val="45000"/>
              <a:buFont typeface="StarSymbol"/>
              <a:buChar char=""/>
            </a:pPr>
            <a:r>
              <a:rPr b="1" lang="sv-SE" sz="2400" spc="-1" strike="noStrike">
                <a:solidFill>
                  <a:srgbClr val="000000"/>
                </a:solidFill>
                <a:uFill>
                  <a:solidFill>
                    <a:srgbClr val="ffffff"/>
                  </a:solidFill>
                </a:uFill>
                <a:latin typeface="Arial"/>
                <a:ea typeface="DejaVu Sans"/>
              </a:rPr>
              <a:t>Klicka för att redigera dispositionstextens format</a:t>
            </a:r>
            <a:endParaRPr/>
          </a:p>
          <a:p>
            <a:pPr lvl="1" marL="864000" indent="-324000">
              <a:buClr>
                <a:srgbClr val="ffffff"/>
              </a:buClr>
              <a:buSzPct val="75000"/>
              <a:buFont typeface="StarSymbol"/>
              <a:buChar char=""/>
            </a:pPr>
            <a:r>
              <a:rPr b="1" lang="sv-SE" sz="2400" spc="-1" strike="noStrike">
                <a:solidFill>
                  <a:srgbClr val="000000"/>
                </a:solidFill>
                <a:uFill>
                  <a:solidFill>
                    <a:srgbClr val="ffffff"/>
                  </a:solidFill>
                </a:uFill>
                <a:latin typeface="Arial"/>
                <a:ea typeface="DejaVu Sans"/>
              </a:rPr>
              <a:t>Andra dispositionsnivån</a:t>
            </a:r>
            <a:endParaRPr/>
          </a:p>
          <a:p>
            <a:pPr lvl="2" marL="1296000" indent="-288000">
              <a:buClr>
                <a:srgbClr val="ffffff"/>
              </a:buClr>
              <a:buSzPct val="45000"/>
              <a:buFont typeface="StarSymbol"/>
              <a:buChar char=""/>
            </a:pPr>
            <a:r>
              <a:rPr b="1" lang="sv-SE" sz="2400" spc="-1" strike="noStrike">
                <a:solidFill>
                  <a:srgbClr val="000000"/>
                </a:solidFill>
                <a:uFill>
                  <a:solidFill>
                    <a:srgbClr val="ffffff"/>
                  </a:solidFill>
                </a:uFill>
                <a:latin typeface="Arial"/>
                <a:ea typeface="DejaVu Sans"/>
              </a:rPr>
              <a:t>Tredje dispositionsnivån</a:t>
            </a:r>
            <a:endParaRPr/>
          </a:p>
          <a:p>
            <a:pPr lvl="3" marL="1728000" indent="-216000">
              <a:buClr>
                <a:srgbClr val="ffffff"/>
              </a:buClr>
              <a:buSzPct val="75000"/>
              <a:buFont typeface="StarSymbol"/>
              <a:buChar char=""/>
            </a:pPr>
            <a:r>
              <a:rPr b="1" lang="sv-SE" sz="2400" spc="-1" strike="noStrike">
                <a:solidFill>
                  <a:srgbClr val="000000"/>
                </a:solidFill>
                <a:uFill>
                  <a:solidFill>
                    <a:srgbClr val="ffffff"/>
                  </a:solidFill>
                </a:uFill>
                <a:latin typeface="Arial"/>
                <a:ea typeface="DejaVu Sans"/>
              </a:rPr>
              <a:t>Fjärde dispositionsnivån</a:t>
            </a:r>
            <a:endParaRPr/>
          </a:p>
          <a:p>
            <a:pPr lvl="4" marL="2160000" indent="-216000">
              <a:buClr>
                <a:srgbClr val="ffffff"/>
              </a:buClr>
              <a:buSzPct val="45000"/>
              <a:buFont typeface="StarSymbol"/>
              <a:buChar char=""/>
            </a:pPr>
            <a:r>
              <a:rPr b="1" lang="sv-SE" sz="2400" spc="-1" strike="noStrike">
                <a:solidFill>
                  <a:srgbClr val="000000"/>
                </a:solidFill>
                <a:uFill>
                  <a:solidFill>
                    <a:srgbClr val="ffffff"/>
                  </a:solidFill>
                </a:uFill>
                <a:latin typeface="Arial"/>
                <a:ea typeface="DejaVu Sans"/>
              </a:rPr>
              <a:t>Femte dispositionsnivån</a:t>
            </a:r>
            <a:endParaRPr/>
          </a:p>
          <a:p>
            <a:pPr lvl="5" marL="2592000" indent="-216000">
              <a:buClr>
                <a:srgbClr val="ffffff"/>
              </a:buClr>
              <a:buSzPct val="45000"/>
              <a:buFont typeface="StarSymbol"/>
              <a:buChar char=""/>
            </a:pPr>
            <a:r>
              <a:rPr b="1" lang="sv-SE" sz="2400" spc="-1" strike="noStrike">
                <a:solidFill>
                  <a:srgbClr val="000000"/>
                </a:solidFill>
                <a:uFill>
                  <a:solidFill>
                    <a:srgbClr val="ffffff"/>
                  </a:solidFill>
                </a:uFill>
                <a:latin typeface="Arial"/>
                <a:ea typeface="DejaVu Sans"/>
              </a:rPr>
              <a:t>Sjätte dispositionsnivån</a:t>
            </a:r>
            <a:endParaRPr/>
          </a:p>
          <a:p>
            <a:pPr lvl="6" marL="3024000" indent="-216000">
              <a:buClr>
                <a:srgbClr val="ffffff"/>
              </a:buClr>
              <a:buSzPct val="45000"/>
              <a:buFont typeface="StarSymbol"/>
              <a:buChar char=""/>
            </a:pPr>
            <a:r>
              <a:rPr b="1" lang="sv-SE" sz="2400" spc="-1" strike="noStrike">
                <a:solidFill>
                  <a:srgbClr val="000000"/>
                </a:solidFill>
                <a:uFill>
                  <a:solidFill>
                    <a:srgbClr val="ffffff"/>
                  </a:solidFill>
                </a:uFill>
                <a:latin typeface="Arial"/>
                <a:ea typeface="DejaVu Sans"/>
              </a:rPr>
              <a:t>Sjunde dispositionsnivånKlicka här för att ändra format på bakgrundstexten</a:t>
            </a:r>
            <a:endParaRPr/>
          </a:p>
        </p:txBody>
      </p:sp>
      <p:sp>
        <p:nvSpPr>
          <p:cNvPr id="74" name="PlaceHolder 3"/>
          <p:cNvSpPr>
            <a:spLocks noGrp="1"/>
          </p:cNvSpPr>
          <p:nvPr>
            <p:ph type="body"/>
          </p:nvPr>
        </p:nvSpPr>
        <p:spPr>
          <a:xfrm>
            <a:off x="839880" y="2505240"/>
            <a:ext cx="5157360" cy="3684240"/>
          </a:xfrm>
          <a:prstGeom prst="rect">
            <a:avLst/>
          </a:prstGeom>
        </p:spPr>
        <p:txBody>
          <a:bodyPr lIns="90000" rIns="90000" tIns="45000" bIns="45000"/>
          <a:p>
            <a:pPr marL="432000" indent="-324000">
              <a:buClr>
                <a:srgbClr val="ffffff"/>
              </a:buClr>
              <a:buSzPct val="45000"/>
              <a:buFont typeface="StarSymbol"/>
              <a:buChar char=""/>
            </a:pPr>
            <a:r>
              <a:rPr lang="sv-SE" sz="2800" spc="-1" strike="noStrike">
                <a:solidFill>
                  <a:srgbClr val="000000"/>
                </a:solidFill>
                <a:uFill>
                  <a:solidFill>
                    <a:srgbClr val="ffffff"/>
                  </a:solidFill>
                </a:uFill>
                <a:latin typeface="Arial"/>
                <a:ea typeface="DejaVu Sans"/>
              </a:rPr>
              <a:t>Klicka för att redigera dispositionstextens format</a:t>
            </a:r>
            <a:endParaRPr/>
          </a:p>
          <a:p>
            <a:pPr lvl="1" marL="864000" indent="-324000">
              <a:buClr>
                <a:srgbClr val="ffffff"/>
              </a:buClr>
              <a:buSzPct val="75000"/>
              <a:buFont typeface="StarSymbol"/>
              <a:buChar char=""/>
            </a:pPr>
            <a:r>
              <a:rPr lang="sv-SE" sz="2800" spc="-1" strike="noStrike">
                <a:solidFill>
                  <a:srgbClr val="000000"/>
                </a:solidFill>
                <a:uFill>
                  <a:solidFill>
                    <a:srgbClr val="ffffff"/>
                  </a:solidFill>
                </a:uFill>
                <a:latin typeface="Arial"/>
                <a:ea typeface="DejaVu Sans"/>
              </a:rPr>
              <a:t>Andra dispositionsnivån</a:t>
            </a:r>
            <a:endParaRPr/>
          </a:p>
          <a:p>
            <a:pPr lvl="2" marL="1296000" indent="-288000">
              <a:buClr>
                <a:srgbClr val="ffffff"/>
              </a:buClr>
              <a:buSzPct val="45000"/>
              <a:buFont typeface="StarSymbol"/>
              <a:buChar char=""/>
            </a:pPr>
            <a:r>
              <a:rPr lang="sv-SE" sz="2800" spc="-1" strike="noStrike">
                <a:solidFill>
                  <a:srgbClr val="000000"/>
                </a:solidFill>
                <a:uFill>
                  <a:solidFill>
                    <a:srgbClr val="ffffff"/>
                  </a:solidFill>
                </a:uFill>
                <a:latin typeface="Arial"/>
                <a:ea typeface="DejaVu Sans"/>
              </a:rPr>
              <a:t>Tredje dispositionsnivån</a:t>
            </a:r>
            <a:endParaRPr/>
          </a:p>
          <a:p>
            <a:pPr lvl="3" marL="1728000" indent="-216000">
              <a:buClr>
                <a:srgbClr val="ffffff"/>
              </a:buClr>
              <a:buSzPct val="75000"/>
              <a:buFont typeface="StarSymbol"/>
              <a:buChar char=""/>
            </a:pPr>
            <a:r>
              <a:rPr lang="sv-SE" sz="2800" spc="-1" strike="noStrike">
                <a:solidFill>
                  <a:srgbClr val="000000"/>
                </a:solidFill>
                <a:uFill>
                  <a:solidFill>
                    <a:srgbClr val="ffffff"/>
                  </a:solidFill>
                </a:uFill>
                <a:latin typeface="Arial"/>
                <a:ea typeface="DejaVu Sans"/>
              </a:rPr>
              <a:t>Fjärde dispositionsnivån</a:t>
            </a:r>
            <a:endParaRPr/>
          </a:p>
          <a:p>
            <a:pPr lvl="4" marL="2160000" indent="-216000">
              <a:buClr>
                <a:srgbClr val="ffffff"/>
              </a:buClr>
              <a:buSzPct val="45000"/>
              <a:buFont typeface="StarSymbol"/>
              <a:buChar char=""/>
            </a:pPr>
            <a:r>
              <a:rPr lang="sv-SE" sz="2800" spc="-1" strike="noStrike">
                <a:solidFill>
                  <a:srgbClr val="000000"/>
                </a:solidFill>
                <a:uFill>
                  <a:solidFill>
                    <a:srgbClr val="ffffff"/>
                  </a:solidFill>
                </a:uFill>
                <a:latin typeface="Arial"/>
                <a:ea typeface="DejaVu Sans"/>
              </a:rPr>
              <a:t>Femte dispositionsnivån</a:t>
            </a:r>
            <a:endParaRPr/>
          </a:p>
          <a:p>
            <a:pPr lvl="5" marL="2592000" indent="-216000">
              <a:buClr>
                <a:srgbClr val="ffffff"/>
              </a:buClr>
              <a:buSzPct val="45000"/>
              <a:buFont typeface="StarSymbol"/>
              <a:buChar char=""/>
            </a:pPr>
            <a:r>
              <a:rPr lang="sv-SE" sz="2800" spc="-1" strike="noStrike">
                <a:solidFill>
                  <a:srgbClr val="000000"/>
                </a:solidFill>
                <a:uFill>
                  <a:solidFill>
                    <a:srgbClr val="ffffff"/>
                  </a:solidFill>
                </a:uFill>
                <a:latin typeface="Arial"/>
                <a:ea typeface="DejaVu Sans"/>
              </a:rPr>
              <a:t>Sjätte dispositionsnivån</a:t>
            </a:r>
            <a:endParaRPr/>
          </a:p>
          <a:p>
            <a:pPr marL="228600" indent="-228240">
              <a:lnSpc>
                <a:spcPct val="100000"/>
              </a:lnSpc>
              <a:buFont typeface="Arial"/>
              <a:buChar char="•"/>
            </a:pPr>
            <a:r>
              <a:rPr lang="sv-SE" sz="2800" spc="-1" strike="noStrike">
                <a:solidFill>
                  <a:srgbClr val="000000"/>
                </a:solidFill>
                <a:uFill>
                  <a:solidFill>
                    <a:srgbClr val="ffffff"/>
                  </a:solidFill>
                </a:uFill>
                <a:latin typeface="Arial"/>
                <a:ea typeface="DejaVu Sans"/>
              </a:rPr>
              <a:t>Sjunde dispositionsnivånKlicka här för att ändra format på bakgrundstexten</a:t>
            </a:r>
            <a:endParaRPr/>
          </a:p>
          <a:p>
            <a:pPr lvl="1" marL="685800" indent="-228240">
              <a:lnSpc>
                <a:spcPct val="100000"/>
              </a:lnSpc>
              <a:buFont typeface="Arial"/>
              <a:buChar char="•"/>
            </a:pPr>
            <a:r>
              <a:rPr lang="sv-SE" sz="2400" spc="-1" strike="noStrike">
                <a:solidFill>
                  <a:srgbClr val="000000"/>
                </a:solidFill>
                <a:uFill>
                  <a:solidFill>
                    <a:srgbClr val="ffffff"/>
                  </a:solidFill>
                </a:uFill>
                <a:latin typeface="Arial"/>
                <a:ea typeface="DejaVu Sans"/>
              </a:rPr>
              <a:t>Nivå två</a:t>
            </a:r>
            <a:endParaRPr/>
          </a:p>
          <a:p>
            <a:pPr lvl="2" marL="1143000" indent="-228240">
              <a:lnSpc>
                <a:spcPct val="100000"/>
              </a:lnSpc>
              <a:buFont typeface="Arial"/>
              <a:buChar char="•"/>
            </a:pPr>
            <a:r>
              <a:rPr lang="sv-SE" sz="2000" spc="-1" strike="noStrike">
                <a:solidFill>
                  <a:srgbClr val="000000"/>
                </a:solidFill>
                <a:uFill>
                  <a:solidFill>
                    <a:srgbClr val="ffffff"/>
                  </a:solidFill>
                </a:uFill>
                <a:latin typeface="Arial"/>
                <a:ea typeface="DejaVu Sans"/>
              </a:rPr>
              <a:t>Nivå tre</a:t>
            </a:r>
            <a:endParaRPr/>
          </a:p>
          <a:p>
            <a:pPr lvl="3" marL="1600200" indent="-228240">
              <a:lnSpc>
                <a:spcPct val="100000"/>
              </a:lnSpc>
              <a:buFont typeface="Arial"/>
              <a:buChar char="•"/>
            </a:pPr>
            <a:r>
              <a:rPr lang="sv-SE" sz="1800" spc="-1" strike="noStrike">
                <a:solidFill>
                  <a:srgbClr val="000000"/>
                </a:solidFill>
                <a:uFill>
                  <a:solidFill>
                    <a:srgbClr val="ffffff"/>
                  </a:solidFill>
                </a:uFill>
                <a:latin typeface="Arial"/>
                <a:ea typeface="DejaVu Sans"/>
              </a:rPr>
              <a:t>Nivå fyra</a:t>
            </a:r>
            <a:endParaRPr/>
          </a:p>
          <a:p>
            <a:pPr lvl="4" marL="2057400" indent="-228240">
              <a:lnSpc>
                <a:spcPct val="100000"/>
              </a:lnSpc>
              <a:buFont typeface="Arial"/>
              <a:buChar char="•"/>
            </a:pPr>
            <a:r>
              <a:rPr lang="sv-SE" sz="1800" spc="-1" strike="noStrike">
                <a:solidFill>
                  <a:srgbClr val="000000"/>
                </a:solidFill>
                <a:uFill>
                  <a:solidFill>
                    <a:srgbClr val="ffffff"/>
                  </a:solidFill>
                </a:uFill>
                <a:latin typeface="Arial"/>
                <a:ea typeface="DejaVu Sans"/>
              </a:rPr>
              <a:t>Nivå fem</a:t>
            </a:r>
            <a:endParaRPr/>
          </a:p>
        </p:txBody>
      </p:sp>
      <p:sp>
        <p:nvSpPr>
          <p:cNvPr id="75" name="PlaceHolder 4"/>
          <p:cNvSpPr>
            <a:spLocks noGrp="1"/>
          </p:cNvSpPr>
          <p:nvPr>
            <p:ph type="body"/>
          </p:nvPr>
        </p:nvSpPr>
        <p:spPr>
          <a:xfrm>
            <a:off x="6172200" y="1681200"/>
            <a:ext cx="5182920" cy="823680"/>
          </a:xfrm>
          <a:prstGeom prst="rect">
            <a:avLst/>
          </a:prstGeom>
        </p:spPr>
        <p:txBody>
          <a:bodyPr lIns="90000" rIns="90000" tIns="45000" bIns="45000" anchor="b"/>
          <a:p>
            <a:pPr marL="432000" indent="-324000">
              <a:buClr>
                <a:srgbClr val="ffffff"/>
              </a:buClr>
              <a:buSzPct val="45000"/>
              <a:buFont typeface="StarSymbol"/>
              <a:buChar char=""/>
            </a:pPr>
            <a:r>
              <a:rPr b="1" lang="sv-SE" sz="2400" spc="-1" strike="noStrike">
                <a:solidFill>
                  <a:srgbClr val="000000"/>
                </a:solidFill>
                <a:uFill>
                  <a:solidFill>
                    <a:srgbClr val="ffffff"/>
                  </a:solidFill>
                </a:uFill>
                <a:latin typeface="Arial"/>
                <a:ea typeface="DejaVu Sans"/>
              </a:rPr>
              <a:t>Klicka för att redigera dispositionstextens format</a:t>
            </a:r>
            <a:endParaRPr/>
          </a:p>
          <a:p>
            <a:pPr lvl="1" marL="864000" indent="-324000">
              <a:buClr>
                <a:srgbClr val="ffffff"/>
              </a:buClr>
              <a:buSzPct val="75000"/>
              <a:buFont typeface="StarSymbol"/>
              <a:buChar char=""/>
            </a:pPr>
            <a:r>
              <a:rPr b="1" lang="sv-SE" sz="2400" spc="-1" strike="noStrike">
                <a:solidFill>
                  <a:srgbClr val="000000"/>
                </a:solidFill>
                <a:uFill>
                  <a:solidFill>
                    <a:srgbClr val="ffffff"/>
                  </a:solidFill>
                </a:uFill>
                <a:latin typeface="Arial"/>
                <a:ea typeface="DejaVu Sans"/>
              </a:rPr>
              <a:t>Andra dispositionsnivån</a:t>
            </a:r>
            <a:endParaRPr/>
          </a:p>
          <a:p>
            <a:pPr lvl="2" marL="1296000" indent="-288000">
              <a:buClr>
                <a:srgbClr val="ffffff"/>
              </a:buClr>
              <a:buSzPct val="45000"/>
              <a:buFont typeface="StarSymbol"/>
              <a:buChar char=""/>
            </a:pPr>
            <a:r>
              <a:rPr b="1" lang="sv-SE" sz="2400" spc="-1" strike="noStrike">
                <a:solidFill>
                  <a:srgbClr val="000000"/>
                </a:solidFill>
                <a:uFill>
                  <a:solidFill>
                    <a:srgbClr val="ffffff"/>
                  </a:solidFill>
                </a:uFill>
                <a:latin typeface="Arial"/>
                <a:ea typeface="DejaVu Sans"/>
              </a:rPr>
              <a:t>Tredje dispositionsnivån</a:t>
            </a:r>
            <a:endParaRPr/>
          </a:p>
          <a:p>
            <a:pPr lvl="3" marL="1728000" indent="-216000">
              <a:buClr>
                <a:srgbClr val="ffffff"/>
              </a:buClr>
              <a:buSzPct val="75000"/>
              <a:buFont typeface="StarSymbol"/>
              <a:buChar char=""/>
            </a:pPr>
            <a:r>
              <a:rPr b="1" lang="sv-SE" sz="2400" spc="-1" strike="noStrike">
                <a:solidFill>
                  <a:srgbClr val="000000"/>
                </a:solidFill>
                <a:uFill>
                  <a:solidFill>
                    <a:srgbClr val="ffffff"/>
                  </a:solidFill>
                </a:uFill>
                <a:latin typeface="Arial"/>
                <a:ea typeface="DejaVu Sans"/>
              </a:rPr>
              <a:t>Fjärde dispositionsnivån</a:t>
            </a:r>
            <a:endParaRPr/>
          </a:p>
          <a:p>
            <a:pPr lvl="4" marL="2160000" indent="-216000">
              <a:buClr>
                <a:srgbClr val="ffffff"/>
              </a:buClr>
              <a:buSzPct val="45000"/>
              <a:buFont typeface="StarSymbol"/>
              <a:buChar char=""/>
            </a:pPr>
            <a:r>
              <a:rPr b="1" lang="sv-SE" sz="2400" spc="-1" strike="noStrike">
                <a:solidFill>
                  <a:srgbClr val="000000"/>
                </a:solidFill>
                <a:uFill>
                  <a:solidFill>
                    <a:srgbClr val="ffffff"/>
                  </a:solidFill>
                </a:uFill>
                <a:latin typeface="Arial"/>
                <a:ea typeface="DejaVu Sans"/>
              </a:rPr>
              <a:t>Femte dispositionsnivån</a:t>
            </a:r>
            <a:endParaRPr/>
          </a:p>
          <a:p>
            <a:pPr lvl="5" marL="2592000" indent="-216000">
              <a:buClr>
                <a:srgbClr val="ffffff"/>
              </a:buClr>
              <a:buSzPct val="45000"/>
              <a:buFont typeface="StarSymbol"/>
              <a:buChar char=""/>
            </a:pPr>
            <a:r>
              <a:rPr b="1" lang="sv-SE" sz="2400" spc="-1" strike="noStrike">
                <a:solidFill>
                  <a:srgbClr val="000000"/>
                </a:solidFill>
                <a:uFill>
                  <a:solidFill>
                    <a:srgbClr val="ffffff"/>
                  </a:solidFill>
                </a:uFill>
                <a:latin typeface="Arial"/>
                <a:ea typeface="DejaVu Sans"/>
              </a:rPr>
              <a:t>Sjätte dispositionsnivån</a:t>
            </a:r>
            <a:endParaRPr/>
          </a:p>
          <a:p>
            <a:pPr>
              <a:lnSpc>
                <a:spcPct val="100000"/>
              </a:lnSpc>
            </a:pPr>
            <a:r>
              <a:rPr b="1" lang="sv-SE" sz="2400" spc="-1" strike="noStrike">
                <a:solidFill>
                  <a:srgbClr val="000000"/>
                </a:solidFill>
                <a:uFill>
                  <a:solidFill>
                    <a:srgbClr val="ffffff"/>
                  </a:solidFill>
                </a:uFill>
                <a:latin typeface="Arial"/>
                <a:ea typeface="DejaVu Sans"/>
              </a:rPr>
              <a:t>Sjunde dispositionsnivånKlicka här för att ändra format på bakgrundstexten</a:t>
            </a:r>
            <a:endParaRPr/>
          </a:p>
        </p:txBody>
      </p:sp>
      <p:sp>
        <p:nvSpPr>
          <p:cNvPr id="76" name="PlaceHolder 5"/>
          <p:cNvSpPr>
            <a:spLocks noGrp="1"/>
          </p:cNvSpPr>
          <p:nvPr>
            <p:ph type="body"/>
          </p:nvPr>
        </p:nvSpPr>
        <p:spPr>
          <a:xfrm>
            <a:off x="6172200" y="2505240"/>
            <a:ext cx="5182920" cy="3684240"/>
          </a:xfrm>
          <a:prstGeom prst="rect">
            <a:avLst/>
          </a:prstGeom>
        </p:spPr>
        <p:txBody>
          <a:bodyPr lIns="90000" rIns="90000" tIns="45000" bIns="45000"/>
          <a:p>
            <a:pPr marL="432000" indent="-324000">
              <a:buClr>
                <a:srgbClr val="ffffff"/>
              </a:buClr>
              <a:buSzPct val="45000"/>
              <a:buFont typeface="StarSymbol"/>
              <a:buChar char=""/>
            </a:pPr>
            <a:r>
              <a:rPr lang="sv-SE" sz="2800" spc="-1" strike="noStrike">
                <a:solidFill>
                  <a:srgbClr val="000000"/>
                </a:solidFill>
                <a:uFill>
                  <a:solidFill>
                    <a:srgbClr val="ffffff"/>
                  </a:solidFill>
                </a:uFill>
                <a:latin typeface="Arial"/>
                <a:ea typeface="DejaVu Sans"/>
              </a:rPr>
              <a:t>Klicka för att redigera dispositionstextens format</a:t>
            </a:r>
            <a:endParaRPr/>
          </a:p>
          <a:p>
            <a:pPr lvl="1" marL="864000" indent="-324000">
              <a:buClr>
                <a:srgbClr val="ffffff"/>
              </a:buClr>
              <a:buSzPct val="75000"/>
              <a:buFont typeface="StarSymbol"/>
              <a:buChar char=""/>
            </a:pPr>
            <a:r>
              <a:rPr lang="sv-SE" sz="2800" spc="-1" strike="noStrike">
                <a:solidFill>
                  <a:srgbClr val="000000"/>
                </a:solidFill>
                <a:uFill>
                  <a:solidFill>
                    <a:srgbClr val="ffffff"/>
                  </a:solidFill>
                </a:uFill>
                <a:latin typeface="Arial"/>
                <a:ea typeface="DejaVu Sans"/>
              </a:rPr>
              <a:t>Andra dispositionsnivån</a:t>
            </a:r>
            <a:endParaRPr/>
          </a:p>
          <a:p>
            <a:pPr lvl="2" marL="1296000" indent="-288000">
              <a:buClr>
                <a:srgbClr val="ffffff"/>
              </a:buClr>
              <a:buSzPct val="45000"/>
              <a:buFont typeface="StarSymbol"/>
              <a:buChar char=""/>
            </a:pPr>
            <a:r>
              <a:rPr lang="sv-SE" sz="2800" spc="-1" strike="noStrike">
                <a:solidFill>
                  <a:srgbClr val="000000"/>
                </a:solidFill>
                <a:uFill>
                  <a:solidFill>
                    <a:srgbClr val="ffffff"/>
                  </a:solidFill>
                </a:uFill>
                <a:latin typeface="Arial"/>
                <a:ea typeface="DejaVu Sans"/>
              </a:rPr>
              <a:t>Tredje dispositionsnivån</a:t>
            </a:r>
            <a:endParaRPr/>
          </a:p>
          <a:p>
            <a:pPr lvl="3" marL="1728000" indent="-216000">
              <a:buClr>
                <a:srgbClr val="ffffff"/>
              </a:buClr>
              <a:buSzPct val="75000"/>
              <a:buFont typeface="StarSymbol"/>
              <a:buChar char=""/>
            </a:pPr>
            <a:r>
              <a:rPr lang="sv-SE" sz="2800" spc="-1" strike="noStrike">
                <a:solidFill>
                  <a:srgbClr val="000000"/>
                </a:solidFill>
                <a:uFill>
                  <a:solidFill>
                    <a:srgbClr val="ffffff"/>
                  </a:solidFill>
                </a:uFill>
                <a:latin typeface="Arial"/>
                <a:ea typeface="DejaVu Sans"/>
              </a:rPr>
              <a:t>Fjärde dispositionsnivån</a:t>
            </a:r>
            <a:endParaRPr/>
          </a:p>
          <a:p>
            <a:pPr lvl="4" marL="2160000" indent="-216000">
              <a:buClr>
                <a:srgbClr val="ffffff"/>
              </a:buClr>
              <a:buSzPct val="45000"/>
              <a:buFont typeface="StarSymbol"/>
              <a:buChar char=""/>
            </a:pPr>
            <a:r>
              <a:rPr lang="sv-SE" sz="2800" spc="-1" strike="noStrike">
                <a:solidFill>
                  <a:srgbClr val="000000"/>
                </a:solidFill>
                <a:uFill>
                  <a:solidFill>
                    <a:srgbClr val="ffffff"/>
                  </a:solidFill>
                </a:uFill>
                <a:latin typeface="Arial"/>
                <a:ea typeface="DejaVu Sans"/>
              </a:rPr>
              <a:t>Femte dispositionsnivån</a:t>
            </a:r>
            <a:endParaRPr/>
          </a:p>
          <a:p>
            <a:pPr lvl="5" marL="2592000" indent="-216000">
              <a:buClr>
                <a:srgbClr val="ffffff"/>
              </a:buClr>
              <a:buSzPct val="45000"/>
              <a:buFont typeface="StarSymbol"/>
              <a:buChar char=""/>
            </a:pPr>
            <a:r>
              <a:rPr lang="sv-SE" sz="2800" spc="-1" strike="noStrike">
                <a:solidFill>
                  <a:srgbClr val="000000"/>
                </a:solidFill>
                <a:uFill>
                  <a:solidFill>
                    <a:srgbClr val="ffffff"/>
                  </a:solidFill>
                </a:uFill>
                <a:latin typeface="Arial"/>
                <a:ea typeface="DejaVu Sans"/>
              </a:rPr>
              <a:t>Sjätte dispositionsnivån</a:t>
            </a:r>
            <a:endParaRPr/>
          </a:p>
          <a:p>
            <a:pPr marL="228600" indent="-228240">
              <a:lnSpc>
                <a:spcPct val="100000"/>
              </a:lnSpc>
              <a:buFont typeface="Arial"/>
              <a:buChar char="•"/>
            </a:pPr>
            <a:r>
              <a:rPr lang="sv-SE" sz="2800" spc="-1" strike="noStrike">
                <a:solidFill>
                  <a:srgbClr val="000000"/>
                </a:solidFill>
                <a:uFill>
                  <a:solidFill>
                    <a:srgbClr val="ffffff"/>
                  </a:solidFill>
                </a:uFill>
                <a:latin typeface="Arial"/>
                <a:ea typeface="DejaVu Sans"/>
              </a:rPr>
              <a:t>Sjunde dispositionsnivånKlicka här för att ändra format på bakgrundstexten</a:t>
            </a:r>
            <a:endParaRPr/>
          </a:p>
          <a:p>
            <a:pPr lvl="1" marL="685800" indent="-228240">
              <a:lnSpc>
                <a:spcPct val="100000"/>
              </a:lnSpc>
              <a:buFont typeface="Arial"/>
              <a:buChar char="•"/>
            </a:pPr>
            <a:r>
              <a:rPr lang="sv-SE" sz="2400" spc="-1" strike="noStrike">
                <a:solidFill>
                  <a:srgbClr val="000000"/>
                </a:solidFill>
                <a:uFill>
                  <a:solidFill>
                    <a:srgbClr val="ffffff"/>
                  </a:solidFill>
                </a:uFill>
                <a:latin typeface="Arial"/>
                <a:ea typeface="DejaVu Sans"/>
              </a:rPr>
              <a:t>Nivå två</a:t>
            </a:r>
            <a:endParaRPr/>
          </a:p>
          <a:p>
            <a:pPr lvl="2" marL="1143000" indent="-228240">
              <a:lnSpc>
                <a:spcPct val="100000"/>
              </a:lnSpc>
              <a:buFont typeface="Arial"/>
              <a:buChar char="•"/>
            </a:pPr>
            <a:r>
              <a:rPr lang="sv-SE" sz="2000" spc="-1" strike="noStrike">
                <a:solidFill>
                  <a:srgbClr val="000000"/>
                </a:solidFill>
                <a:uFill>
                  <a:solidFill>
                    <a:srgbClr val="ffffff"/>
                  </a:solidFill>
                </a:uFill>
                <a:latin typeface="Arial"/>
                <a:ea typeface="DejaVu Sans"/>
              </a:rPr>
              <a:t>Nivå tre</a:t>
            </a:r>
            <a:endParaRPr/>
          </a:p>
          <a:p>
            <a:pPr lvl="3" marL="1600200" indent="-228240">
              <a:lnSpc>
                <a:spcPct val="100000"/>
              </a:lnSpc>
              <a:buFont typeface="Arial"/>
              <a:buChar char="•"/>
            </a:pPr>
            <a:r>
              <a:rPr lang="sv-SE" sz="1800" spc="-1" strike="noStrike">
                <a:solidFill>
                  <a:srgbClr val="000000"/>
                </a:solidFill>
                <a:uFill>
                  <a:solidFill>
                    <a:srgbClr val="ffffff"/>
                  </a:solidFill>
                </a:uFill>
                <a:latin typeface="Arial"/>
                <a:ea typeface="DejaVu Sans"/>
              </a:rPr>
              <a:t>Nivå fyra</a:t>
            </a:r>
            <a:endParaRPr/>
          </a:p>
          <a:p>
            <a:pPr lvl="4" marL="2057400" indent="-228240">
              <a:lnSpc>
                <a:spcPct val="100000"/>
              </a:lnSpc>
              <a:buFont typeface="Arial"/>
              <a:buChar char="•"/>
            </a:pPr>
            <a:r>
              <a:rPr lang="sv-SE" sz="1800" spc="-1" strike="noStrike">
                <a:solidFill>
                  <a:srgbClr val="000000"/>
                </a:solidFill>
                <a:uFill>
                  <a:solidFill>
                    <a:srgbClr val="ffffff"/>
                  </a:solidFill>
                </a:uFill>
                <a:latin typeface="Arial"/>
                <a:ea typeface="DejaVu Sans"/>
              </a:rPr>
              <a:t>Nivå fem</a:t>
            </a:r>
            <a:endParaRPr/>
          </a:p>
        </p:txBody>
      </p:sp>
      <p:sp>
        <p:nvSpPr>
          <p:cNvPr id="77" name="PlaceHolder 6"/>
          <p:cNvSpPr>
            <a:spLocks noGrp="1"/>
          </p:cNvSpPr>
          <p:nvPr>
            <p:ph type="dt"/>
          </p:nvPr>
        </p:nvSpPr>
        <p:spPr>
          <a:xfrm>
            <a:off x="838080" y="6356520"/>
            <a:ext cx="2742480" cy="364320"/>
          </a:xfrm>
          <a:prstGeom prst="rect">
            <a:avLst/>
          </a:prstGeom>
        </p:spPr>
        <p:txBody>
          <a:bodyPr lIns="90000" rIns="90000" tIns="45000" bIns="45000" anchor="ctr"/>
          <a:p>
            <a:pPr>
              <a:lnSpc>
                <a:spcPct val="100000"/>
              </a:lnSpc>
            </a:pPr>
            <a:r>
              <a:rPr lang="sv-SE" sz="1800" spc="-1" strike="noStrike">
                <a:solidFill>
                  <a:srgbClr val="000000"/>
                </a:solidFill>
                <a:uFill>
                  <a:solidFill>
                    <a:srgbClr val="ffffff"/>
                  </a:solidFill>
                </a:uFill>
                <a:latin typeface="Arial"/>
                <a:ea typeface="DejaVu Sans"/>
              </a:rPr>
              <a:t>2016-11-09</a:t>
            </a:r>
            <a:endParaRPr/>
          </a:p>
        </p:txBody>
      </p:sp>
      <p:sp>
        <p:nvSpPr>
          <p:cNvPr id="78" name="PlaceHolder 7"/>
          <p:cNvSpPr>
            <a:spLocks noGrp="1"/>
          </p:cNvSpPr>
          <p:nvPr>
            <p:ph type="ftr"/>
          </p:nvPr>
        </p:nvSpPr>
        <p:spPr>
          <a:xfrm>
            <a:off x="4038480" y="6356520"/>
            <a:ext cx="4114080" cy="364320"/>
          </a:xfrm>
          <a:prstGeom prst="rect">
            <a:avLst/>
          </a:prstGeom>
        </p:spPr>
        <p:txBody>
          <a:bodyPr lIns="90000" rIns="90000" tIns="45000" bIns="45000" anchor="ctr"/>
          <a:p>
            <a:endParaRPr/>
          </a:p>
        </p:txBody>
      </p:sp>
      <p:sp>
        <p:nvSpPr>
          <p:cNvPr id="79" name="PlaceHolder 8"/>
          <p:cNvSpPr>
            <a:spLocks noGrp="1"/>
          </p:cNvSpPr>
          <p:nvPr>
            <p:ph type="sldNum"/>
          </p:nvPr>
        </p:nvSpPr>
        <p:spPr>
          <a:xfrm>
            <a:off x="8610480" y="6356520"/>
            <a:ext cx="2742480" cy="364320"/>
          </a:xfrm>
          <a:prstGeom prst="rect">
            <a:avLst/>
          </a:prstGeom>
        </p:spPr>
        <p:txBody>
          <a:bodyPr lIns="90000" rIns="90000" tIns="45000" bIns="45000" anchor="ctr"/>
          <a:p>
            <a:pPr>
              <a:lnSpc>
                <a:spcPct val="100000"/>
              </a:lnSpc>
            </a:pPr>
            <a:fld id="{68BBE4EE-55C2-4B3F-AAB5-FBCAD897676E}" type="slidenum">
              <a:rPr lang="sv-SE" sz="1800" spc="-1" strike="noStrike">
                <a:solidFill>
                  <a:srgbClr val="000000"/>
                </a:solidFill>
                <a:uFill>
                  <a:solidFill>
                    <a:srgbClr val="ffffff"/>
                  </a:solidFill>
                </a:uFill>
                <a:latin typeface="Arial"/>
                <a:ea typeface="DejaVu Sans"/>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4880" cy="1324800"/>
          </a:xfrm>
          <a:prstGeom prst="rect">
            <a:avLst/>
          </a:prstGeom>
        </p:spPr>
        <p:txBody>
          <a:bodyPr lIns="0" rIns="0" tIns="0" bIns="0" anchor="ctr"/>
          <a:p>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StarSymbol"/>
              <a:buChar char=""/>
            </a:pPr>
            <a:r>
              <a:rPr lang="sv-SE" sz="2800" spc="-1">
                <a:latin typeface="Arial"/>
              </a:rPr>
              <a:t>Click to edit the outline text format</a:t>
            </a:r>
            <a:endParaRPr/>
          </a:p>
          <a:p>
            <a:pPr lvl="1" marL="864000" indent="-324000">
              <a:buClr>
                <a:srgbClr val="ffffff"/>
              </a:buClr>
              <a:buSzPct val="75000"/>
              <a:buFont typeface="StarSymbol"/>
              <a:buChar char=""/>
            </a:pPr>
            <a:r>
              <a:rPr lang="sv-SE" sz="2000" spc="-1">
                <a:latin typeface="Arial"/>
              </a:rPr>
              <a:t>Second Outline Level</a:t>
            </a:r>
            <a:endParaRPr/>
          </a:p>
          <a:p>
            <a:pPr lvl="2" marL="1296000" indent="-288000">
              <a:buClr>
                <a:srgbClr val="ffffff"/>
              </a:buClr>
              <a:buSzPct val="45000"/>
              <a:buFont typeface="StarSymbol"/>
              <a:buChar char=""/>
            </a:pPr>
            <a:r>
              <a:rPr lang="sv-SE" sz="1800" spc="-1">
                <a:latin typeface="Arial"/>
              </a:rPr>
              <a:t>Third Outline Level</a:t>
            </a:r>
            <a:endParaRPr/>
          </a:p>
          <a:p>
            <a:pPr lvl="3" marL="1728000" indent="-216000">
              <a:buClr>
                <a:srgbClr val="ffffff"/>
              </a:buClr>
              <a:buSzPct val="75000"/>
              <a:buFont typeface="StarSymbol"/>
              <a:buChar char=""/>
            </a:pPr>
            <a:r>
              <a:rPr lang="sv-SE" sz="1800" spc="-1">
                <a:latin typeface="Arial"/>
              </a:rPr>
              <a:t>Fourth Outline Level</a:t>
            </a:r>
            <a:endParaRPr/>
          </a:p>
          <a:p>
            <a:pPr lvl="4" marL="2160000" indent="-216000">
              <a:buClr>
                <a:srgbClr val="ffffff"/>
              </a:buClr>
              <a:buSzPct val="45000"/>
              <a:buFont typeface="StarSymbol"/>
              <a:buChar char=""/>
            </a:pPr>
            <a:r>
              <a:rPr lang="sv-SE" sz="2000" spc="-1">
                <a:latin typeface="Arial"/>
              </a:rPr>
              <a:t>Fifth Outline Level</a:t>
            </a:r>
            <a:endParaRPr/>
          </a:p>
          <a:p>
            <a:pPr lvl="5" marL="2592000" indent="-216000">
              <a:buClr>
                <a:srgbClr val="ffffff"/>
              </a:buClr>
              <a:buSzPct val="45000"/>
              <a:buFont typeface="StarSymbol"/>
              <a:buChar char=""/>
            </a:pPr>
            <a:r>
              <a:rPr lang="sv-SE" sz="2000" spc="-1">
                <a:latin typeface="Arial"/>
              </a:rPr>
              <a:t>Sixth Outline Level</a:t>
            </a:r>
            <a:endParaRPr/>
          </a:p>
          <a:p>
            <a:pPr lvl="6" marL="3024000" indent="-216000">
              <a:buClr>
                <a:srgbClr val="ffffff"/>
              </a:buClr>
              <a:buSzPct val="45000"/>
              <a:buFont typeface="StarSymbol"/>
              <a:buChar char=""/>
            </a:pPr>
            <a:r>
              <a:rPr lang="sv-SE"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p>
            <a:pPr algn="ctr"/>
            <a:r>
              <a:rPr lang="sv-SE" sz="4400" spc="-1">
                <a:latin typeface="Arial"/>
              </a:rPr>
              <a:t>Click to edit the title text format</a:t>
            </a:r>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StarSymbol"/>
              <a:buChar char=""/>
            </a:pPr>
            <a:r>
              <a:rPr lang="sv-SE" sz="3200" spc="-1">
                <a:latin typeface="Arial"/>
              </a:rPr>
              <a:t>Click to edit the outline text format</a:t>
            </a:r>
            <a:endParaRPr/>
          </a:p>
          <a:p>
            <a:pPr lvl="1" marL="864000" indent="-324000">
              <a:buClr>
                <a:srgbClr val="ffffff"/>
              </a:buClr>
              <a:buSzPct val="75000"/>
              <a:buFont typeface="StarSymbol"/>
              <a:buChar char=""/>
            </a:pPr>
            <a:r>
              <a:rPr lang="sv-SE" sz="2800" spc="-1">
                <a:latin typeface="Arial"/>
              </a:rPr>
              <a:t>Second Outline Level</a:t>
            </a:r>
            <a:endParaRPr/>
          </a:p>
          <a:p>
            <a:pPr lvl="2" marL="1296000" indent="-288000">
              <a:buClr>
                <a:srgbClr val="ffffff"/>
              </a:buClr>
              <a:buSzPct val="45000"/>
              <a:buFont typeface="StarSymbol"/>
              <a:buChar char=""/>
            </a:pPr>
            <a:r>
              <a:rPr lang="sv-SE" sz="2400" spc="-1">
                <a:latin typeface="Arial"/>
              </a:rPr>
              <a:t>Third Outline Level</a:t>
            </a:r>
            <a:endParaRPr/>
          </a:p>
          <a:p>
            <a:pPr lvl="3" marL="1728000" indent="-216000">
              <a:buClr>
                <a:srgbClr val="ffffff"/>
              </a:buClr>
              <a:buSzPct val="75000"/>
              <a:buFont typeface="StarSymbol"/>
              <a:buChar char=""/>
            </a:pPr>
            <a:r>
              <a:rPr lang="sv-SE" sz="2000" spc="-1">
                <a:latin typeface="Arial"/>
              </a:rPr>
              <a:t>Fourth Outline Level</a:t>
            </a:r>
            <a:endParaRPr/>
          </a:p>
          <a:p>
            <a:pPr lvl="4" marL="2160000" indent="-216000">
              <a:buClr>
                <a:srgbClr val="ffffff"/>
              </a:buClr>
              <a:buSzPct val="45000"/>
              <a:buFont typeface="StarSymbol"/>
              <a:buChar char=""/>
            </a:pPr>
            <a:r>
              <a:rPr lang="sv-SE" sz="2000" spc="-1">
                <a:latin typeface="Arial"/>
              </a:rPr>
              <a:t>Fifth Outline Level</a:t>
            </a:r>
            <a:endParaRPr/>
          </a:p>
          <a:p>
            <a:pPr lvl="5" marL="2592000" indent="-216000">
              <a:buClr>
                <a:srgbClr val="ffffff"/>
              </a:buClr>
              <a:buSzPct val="45000"/>
              <a:buFont typeface="StarSymbol"/>
              <a:buChar char=""/>
            </a:pPr>
            <a:r>
              <a:rPr lang="sv-SE" sz="2000" spc="-1">
                <a:latin typeface="Arial"/>
              </a:rPr>
              <a:t>Sixth Outline Level</a:t>
            </a:r>
            <a:endParaRPr/>
          </a:p>
          <a:p>
            <a:pPr lvl="6" marL="3024000" indent="-216000">
              <a:buClr>
                <a:srgbClr val="ffffff"/>
              </a:buClr>
              <a:buSzPct val="45000"/>
              <a:buFont typeface="StarSymbol"/>
              <a:buChar char=""/>
            </a:pPr>
            <a:r>
              <a:rPr lang="sv-SE"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5.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5.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Grupp nr: 2</a:t>
            </a:r>
            <a:endParaRPr/>
          </a:p>
        </p:txBody>
      </p:sp>
      <p:sp>
        <p:nvSpPr>
          <p:cNvPr id="19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100000"/>
              </a:lnSpc>
              <a:buFont typeface="Arial"/>
              <a:buChar char="•"/>
            </a:pPr>
            <a:r>
              <a:rPr lang="sv-SE" sz="2800" spc="-1" strike="noStrike">
                <a:solidFill>
                  <a:srgbClr val="000000"/>
                </a:solidFill>
                <a:uFill>
                  <a:solidFill>
                    <a:srgbClr val="ffffff"/>
                  </a:solidFill>
                </a:uFill>
                <a:latin typeface="Calibri"/>
                <a:ea typeface="DejaVu Sans"/>
              </a:rPr>
              <a:t>Annika Svedin, annika.svedin@gmail.com</a:t>
            </a:r>
            <a:endParaRPr/>
          </a:p>
          <a:p>
            <a:pPr marL="228600" indent="-227880">
              <a:lnSpc>
                <a:spcPct val="100000"/>
              </a:lnSpc>
              <a:buFont typeface="Arial"/>
              <a:buChar char="•"/>
            </a:pPr>
            <a:r>
              <a:rPr lang="sv-SE" sz="2800" spc="-1" strike="noStrike">
                <a:solidFill>
                  <a:srgbClr val="000000"/>
                </a:solidFill>
                <a:uFill>
                  <a:solidFill>
                    <a:srgbClr val="ffffff"/>
                  </a:solidFill>
                </a:uFill>
                <a:latin typeface="Calibri"/>
                <a:ea typeface="DejaVu Sans"/>
              </a:rPr>
              <a:t>Felix Törnqvist, felix.trnqvist@gmail.com</a:t>
            </a:r>
            <a:endParaRPr/>
          </a:p>
          <a:p>
            <a:pPr marL="228600" indent="-227880">
              <a:lnSpc>
                <a:spcPct val="100000"/>
              </a:lnSpc>
              <a:buFont typeface="Arial"/>
              <a:buChar char="•"/>
            </a:pPr>
            <a:r>
              <a:rPr lang="sv-SE" sz="2800" spc="-1" strike="noStrike">
                <a:solidFill>
                  <a:srgbClr val="000000"/>
                </a:solidFill>
                <a:uFill>
                  <a:solidFill>
                    <a:srgbClr val="ffffff"/>
                  </a:solidFill>
                </a:uFill>
                <a:latin typeface="Calibri"/>
                <a:ea typeface="DejaVu Sans"/>
              </a:rPr>
              <a:t>Nina Hedman, ni.hedman@gmail.com</a:t>
            </a:r>
            <a:endParaRPr/>
          </a:p>
          <a:p>
            <a:pPr marL="228600" indent="-227880">
              <a:lnSpc>
                <a:spcPct val="100000"/>
              </a:lnSpc>
              <a:buFont typeface="Arial"/>
              <a:buChar char="•"/>
            </a:pPr>
            <a:r>
              <a:rPr lang="sv-SE" sz="2800" spc="-1" strike="noStrike">
                <a:solidFill>
                  <a:srgbClr val="000000"/>
                </a:solidFill>
                <a:uFill>
                  <a:solidFill>
                    <a:srgbClr val="ffffff"/>
                  </a:solidFill>
                </a:uFill>
                <a:latin typeface="Calibri"/>
                <a:ea typeface="DejaVu Sans"/>
              </a:rPr>
              <a:t>Pontus Sandliden, pontussandliden@hotmail.com</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839880" y="133560"/>
            <a:ext cx="10514880" cy="78588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TDD-exempel: Nina Hedman</a:t>
            </a:r>
            <a:endParaRPr/>
          </a:p>
        </p:txBody>
      </p:sp>
      <p:sp>
        <p:nvSpPr>
          <p:cNvPr id="236" name="CustomShape 2"/>
          <p:cNvSpPr/>
          <p:nvPr/>
        </p:nvSpPr>
        <p:spPr>
          <a:xfrm>
            <a:off x="1477080" y="852840"/>
            <a:ext cx="5157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a:p>
        </p:txBody>
      </p:sp>
      <p:sp>
        <p:nvSpPr>
          <p:cNvPr id="237" name="CustomShape 3"/>
          <p:cNvSpPr/>
          <p:nvPr/>
        </p:nvSpPr>
        <p:spPr>
          <a:xfrm>
            <a:off x="102240" y="6458040"/>
            <a:ext cx="11066040" cy="40896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https://github.com/Pontussand/INTE2016Project/commit/ee07a391202a8541b4132c6624270374f746602c</a:t>
            </a:r>
            <a:endParaRPr/>
          </a:p>
        </p:txBody>
      </p:sp>
      <p:sp>
        <p:nvSpPr>
          <p:cNvPr id="238" name="CustomShape 4"/>
          <p:cNvSpPr/>
          <p:nvPr/>
        </p:nvSpPr>
        <p:spPr>
          <a:xfrm>
            <a:off x="6634440" y="857520"/>
            <a:ext cx="4122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a:p>
        </p:txBody>
      </p:sp>
      <p:pic>
        <p:nvPicPr>
          <p:cNvPr id="239" name="Picture 1" descr=""/>
          <p:cNvPicPr/>
          <p:nvPr/>
        </p:nvPicPr>
        <p:blipFill>
          <a:blip r:embed="rId1"/>
          <a:stretch/>
        </p:blipFill>
        <p:spPr>
          <a:xfrm>
            <a:off x="6781680" y="1681200"/>
            <a:ext cx="4386600" cy="4771440"/>
          </a:xfrm>
          <a:prstGeom prst="rect">
            <a:avLst/>
          </a:prstGeom>
          <a:ln>
            <a:noFill/>
          </a:ln>
        </p:spPr>
      </p:pic>
      <p:pic>
        <p:nvPicPr>
          <p:cNvPr id="240" name="Picture 2" descr=""/>
          <p:cNvPicPr/>
          <p:nvPr/>
        </p:nvPicPr>
        <p:blipFill>
          <a:blip r:embed="rId2"/>
          <a:stretch/>
        </p:blipFill>
        <p:spPr>
          <a:xfrm>
            <a:off x="1477080" y="1714680"/>
            <a:ext cx="3761280" cy="475128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839880" y="133560"/>
            <a:ext cx="10514880" cy="78588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TDD-exempel: Nina Hedman</a:t>
            </a:r>
            <a:endParaRPr/>
          </a:p>
        </p:txBody>
      </p:sp>
      <p:sp>
        <p:nvSpPr>
          <p:cNvPr id="242" name="CustomShape 2"/>
          <p:cNvSpPr/>
          <p:nvPr/>
        </p:nvSpPr>
        <p:spPr>
          <a:xfrm>
            <a:off x="1477080" y="852840"/>
            <a:ext cx="5157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a:p>
        </p:txBody>
      </p:sp>
      <p:sp>
        <p:nvSpPr>
          <p:cNvPr id="243" name="CustomShape 3"/>
          <p:cNvSpPr/>
          <p:nvPr/>
        </p:nvSpPr>
        <p:spPr>
          <a:xfrm>
            <a:off x="102240" y="6458040"/>
            <a:ext cx="11066040" cy="40896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https://github.com/Pontussand/INTE2016Project/commit/cd6ad70e5096946ea80c85b13a828c393e2f089c</a:t>
            </a:r>
            <a:endParaRPr/>
          </a:p>
        </p:txBody>
      </p:sp>
      <p:sp>
        <p:nvSpPr>
          <p:cNvPr id="244" name="CustomShape 4"/>
          <p:cNvSpPr/>
          <p:nvPr/>
        </p:nvSpPr>
        <p:spPr>
          <a:xfrm>
            <a:off x="6634440" y="857520"/>
            <a:ext cx="4122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a:p>
        </p:txBody>
      </p:sp>
      <p:pic>
        <p:nvPicPr>
          <p:cNvPr id="245" name="Picture 3" descr=""/>
          <p:cNvPicPr/>
          <p:nvPr/>
        </p:nvPicPr>
        <p:blipFill>
          <a:blip r:embed="rId1"/>
          <a:stretch/>
        </p:blipFill>
        <p:spPr>
          <a:xfrm>
            <a:off x="1477080" y="1638720"/>
            <a:ext cx="3324960" cy="4742640"/>
          </a:xfrm>
          <a:prstGeom prst="rect">
            <a:avLst/>
          </a:prstGeom>
          <a:ln>
            <a:noFill/>
          </a:ln>
        </p:spPr>
      </p:pic>
      <p:pic>
        <p:nvPicPr>
          <p:cNvPr id="246" name="Picture 4" descr=""/>
          <p:cNvPicPr/>
          <p:nvPr/>
        </p:nvPicPr>
        <p:blipFill>
          <a:blip r:embed="rId2"/>
          <a:stretch/>
        </p:blipFill>
        <p:spPr>
          <a:xfrm>
            <a:off x="6634440" y="1685880"/>
            <a:ext cx="4848120" cy="45662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839880" y="133560"/>
            <a:ext cx="10514880" cy="78588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TDD-exempel: Nina Hedman</a:t>
            </a:r>
            <a:endParaRPr/>
          </a:p>
        </p:txBody>
      </p:sp>
      <p:sp>
        <p:nvSpPr>
          <p:cNvPr id="248" name="CustomShape 2"/>
          <p:cNvSpPr/>
          <p:nvPr/>
        </p:nvSpPr>
        <p:spPr>
          <a:xfrm>
            <a:off x="1477080" y="852840"/>
            <a:ext cx="5157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a:p>
        </p:txBody>
      </p:sp>
      <p:sp>
        <p:nvSpPr>
          <p:cNvPr id="249" name="CustomShape 3"/>
          <p:cNvSpPr/>
          <p:nvPr/>
        </p:nvSpPr>
        <p:spPr>
          <a:xfrm>
            <a:off x="102240" y="6458040"/>
            <a:ext cx="11066040" cy="40896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https://github.com/Pontussand/INTE2016Project/commit/e54e89e1629611d365929440e69bdd8c45445294</a:t>
            </a:r>
            <a:endParaRPr/>
          </a:p>
        </p:txBody>
      </p:sp>
      <p:sp>
        <p:nvSpPr>
          <p:cNvPr id="250" name="CustomShape 4"/>
          <p:cNvSpPr/>
          <p:nvPr/>
        </p:nvSpPr>
        <p:spPr>
          <a:xfrm>
            <a:off x="6634440" y="857520"/>
            <a:ext cx="4122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a:p>
        </p:txBody>
      </p:sp>
      <p:pic>
        <p:nvPicPr>
          <p:cNvPr id="251" name="Picture 1" descr=""/>
          <p:cNvPicPr/>
          <p:nvPr/>
        </p:nvPicPr>
        <p:blipFill>
          <a:blip r:embed="rId1"/>
          <a:stretch/>
        </p:blipFill>
        <p:spPr>
          <a:xfrm>
            <a:off x="1477080" y="1638720"/>
            <a:ext cx="1494360" cy="4793760"/>
          </a:xfrm>
          <a:prstGeom prst="rect">
            <a:avLst/>
          </a:prstGeom>
          <a:ln>
            <a:noFill/>
          </a:ln>
        </p:spPr>
      </p:pic>
      <p:pic>
        <p:nvPicPr>
          <p:cNvPr id="252" name="Picture 2" descr=""/>
          <p:cNvPicPr/>
          <p:nvPr/>
        </p:nvPicPr>
        <p:blipFill>
          <a:blip r:embed="rId2"/>
          <a:stretch/>
        </p:blipFill>
        <p:spPr>
          <a:xfrm>
            <a:off x="6634440" y="1701360"/>
            <a:ext cx="5266800" cy="436212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TextShape 1"/>
          <p:cNvSpPr txBox="1"/>
          <p:nvPr/>
        </p:nvSpPr>
        <p:spPr>
          <a:xfrm>
            <a:off x="839880" y="365040"/>
            <a:ext cx="10515240" cy="1325160"/>
          </a:xfrm>
          <a:prstGeom prst="rect">
            <a:avLst/>
          </a:prstGeom>
          <a:noFill/>
          <a:ln>
            <a:noFill/>
          </a:ln>
        </p:spPr>
        <p:txBody>
          <a:bodyPr lIns="90000" rIns="90000" tIns="45000" bIns="45000" anchor="ctr"/>
          <a:p>
            <a:pPr>
              <a:lnSpc>
                <a:spcPct val="90000"/>
              </a:lnSpc>
            </a:pPr>
            <a:r>
              <a:rPr lang="sv-SE" sz="4400" spc="-1" strike="noStrike">
                <a:solidFill>
                  <a:srgbClr val="000000"/>
                </a:solidFill>
                <a:uFill>
                  <a:solidFill>
                    <a:srgbClr val="ffffff"/>
                  </a:solidFill>
                </a:uFill>
                <a:latin typeface="Arial"/>
                <a:ea typeface="DejaVu Sans"/>
              </a:rPr>
              <a:t>TDD-exempel 1: Pontus Sandliden</a:t>
            </a:r>
            <a:endParaRPr/>
          </a:p>
        </p:txBody>
      </p:sp>
      <p:sp>
        <p:nvSpPr>
          <p:cNvPr id="254" name="TextShape 2"/>
          <p:cNvSpPr txBox="1"/>
          <p:nvPr/>
        </p:nvSpPr>
        <p:spPr>
          <a:xfrm>
            <a:off x="839880" y="1681200"/>
            <a:ext cx="5157360" cy="823680"/>
          </a:xfrm>
          <a:prstGeom prst="rect">
            <a:avLst/>
          </a:prstGeom>
          <a:noFill/>
          <a:ln>
            <a:noFill/>
          </a:ln>
        </p:spPr>
        <p:txBody>
          <a:bodyPr lIns="90000" rIns="90000" tIns="45000" bIns="45000" anchor="b"/>
          <a:p>
            <a:pPr>
              <a:lnSpc>
                <a:spcPct val="100000"/>
              </a:lnSpc>
            </a:pPr>
            <a:r>
              <a:rPr b="1" lang="sv-SE" sz="2400" spc="-1" strike="noStrike">
                <a:solidFill>
                  <a:srgbClr val="000000"/>
                </a:solidFill>
                <a:uFill>
                  <a:solidFill>
                    <a:srgbClr val="ffffff"/>
                  </a:solidFill>
                </a:uFill>
                <a:latin typeface="Arial"/>
                <a:ea typeface="DejaVu Sans"/>
              </a:rPr>
              <a:t>Testkod</a:t>
            </a:r>
            <a:endParaRPr/>
          </a:p>
        </p:txBody>
      </p:sp>
      <p:sp>
        <p:nvSpPr>
          <p:cNvPr id="255" name="TextShape 3"/>
          <p:cNvSpPr txBox="1"/>
          <p:nvPr/>
        </p:nvSpPr>
        <p:spPr>
          <a:xfrm>
            <a:off x="6172200" y="1681200"/>
            <a:ext cx="5182920" cy="823680"/>
          </a:xfrm>
          <a:prstGeom prst="rect">
            <a:avLst/>
          </a:prstGeom>
          <a:noFill/>
          <a:ln>
            <a:noFill/>
          </a:ln>
        </p:spPr>
        <p:txBody>
          <a:bodyPr lIns="90000" rIns="90000" tIns="45000" bIns="45000" anchor="b"/>
          <a:p>
            <a:pPr>
              <a:lnSpc>
                <a:spcPct val="100000"/>
              </a:lnSpc>
            </a:pPr>
            <a:r>
              <a:rPr b="1" lang="sv-SE" sz="2400" spc="-1" strike="noStrike">
                <a:solidFill>
                  <a:srgbClr val="000000"/>
                </a:solidFill>
                <a:uFill>
                  <a:solidFill>
                    <a:srgbClr val="ffffff"/>
                  </a:solidFill>
                </a:uFill>
                <a:latin typeface="Arial"/>
                <a:ea typeface="DejaVu Sans"/>
              </a:rPr>
              <a:t>Koden som testas</a:t>
            </a:r>
            <a:endParaRPr/>
          </a:p>
        </p:txBody>
      </p:sp>
      <p:sp>
        <p:nvSpPr>
          <p:cNvPr id="256" name="TextShape 4"/>
          <p:cNvSpPr txBox="1"/>
          <p:nvPr/>
        </p:nvSpPr>
        <p:spPr>
          <a:xfrm>
            <a:off x="6172200" y="2505240"/>
            <a:ext cx="5182920" cy="3684240"/>
          </a:xfrm>
          <a:prstGeom prst="rect">
            <a:avLst/>
          </a:prstGeom>
          <a:noFill/>
          <a:ln>
            <a:noFill/>
          </a:ln>
        </p:spPr>
        <p:txBody>
          <a:bodyPr lIns="90000" rIns="90000" tIns="45000" bIns="45000"/>
          <a:p>
            <a:endParaRPr/>
          </a:p>
        </p:txBody>
      </p:sp>
      <p:sp>
        <p:nvSpPr>
          <p:cNvPr id="257" name="TextShape 5"/>
          <p:cNvSpPr txBox="1"/>
          <p:nvPr/>
        </p:nvSpPr>
        <p:spPr>
          <a:xfrm>
            <a:off x="839880" y="2505240"/>
            <a:ext cx="5157360" cy="3684240"/>
          </a:xfrm>
          <a:prstGeom prst="rect">
            <a:avLst/>
          </a:prstGeom>
          <a:noFill/>
          <a:ln>
            <a:noFill/>
          </a:ln>
        </p:spPr>
        <p:txBody>
          <a:bodyPr lIns="90000" rIns="90000" tIns="45000" bIns="45000"/>
          <a:p>
            <a:endParaRPr/>
          </a:p>
        </p:txBody>
      </p:sp>
      <p:pic>
        <p:nvPicPr>
          <p:cNvPr id="258" name="Bildobjekt 16" descr=""/>
          <p:cNvPicPr/>
          <p:nvPr/>
        </p:nvPicPr>
        <p:blipFill>
          <a:blip r:embed="rId1"/>
          <a:stretch/>
        </p:blipFill>
        <p:spPr>
          <a:xfrm>
            <a:off x="6097680" y="2404440"/>
            <a:ext cx="5599440" cy="3784680"/>
          </a:xfrm>
          <a:prstGeom prst="rect">
            <a:avLst/>
          </a:prstGeom>
          <a:ln>
            <a:noFill/>
          </a:ln>
        </p:spPr>
      </p:pic>
      <p:pic>
        <p:nvPicPr>
          <p:cNvPr id="259" name="Bildobjekt 18" descr=""/>
          <p:cNvPicPr/>
          <p:nvPr/>
        </p:nvPicPr>
        <p:blipFill>
          <a:blip r:embed="rId2"/>
          <a:stretch/>
        </p:blipFill>
        <p:spPr>
          <a:xfrm>
            <a:off x="219240" y="2454840"/>
            <a:ext cx="5952600" cy="4098240"/>
          </a:xfrm>
          <a:prstGeom prst="rect">
            <a:avLst/>
          </a:prstGeom>
          <a:ln>
            <a:noFill/>
          </a:ln>
        </p:spPr>
      </p:pic>
      <p:sp>
        <p:nvSpPr>
          <p:cNvPr id="260" name="CustomShape 6"/>
          <p:cNvSpPr/>
          <p:nvPr/>
        </p:nvSpPr>
        <p:spPr>
          <a:xfrm>
            <a:off x="6305760" y="1555560"/>
            <a:ext cx="5182920" cy="823680"/>
          </a:xfrm>
          <a:prstGeom prst="rect">
            <a:avLst/>
          </a:prstGeom>
          <a:noFill/>
          <a:ln>
            <a:noFill/>
          </a:ln>
        </p:spPr>
        <p:style>
          <a:lnRef idx="0"/>
          <a:fillRef idx="0"/>
          <a:effectRef idx="0"/>
          <a:fontRef idx="minor"/>
        </p:style>
        <p:txBody>
          <a:bodyPr anchor="b"/>
          <a:p>
            <a:pPr>
              <a:lnSpc>
                <a:spcPct val="90000"/>
              </a:lnSpc>
            </a:pPr>
            <a:r>
              <a:rPr lang="sv-SE" sz="1050" spc="-1" strike="noStrike" u="sng">
                <a:solidFill>
                  <a:srgbClr val="0000ff"/>
                </a:solidFill>
                <a:uFill>
                  <a:solidFill>
                    <a:srgbClr val="ffffff"/>
                  </a:solidFill>
                </a:uFill>
                <a:latin typeface="Arial"/>
                <a:ea typeface="DejaVu Sans"/>
              </a:rPr>
              <a:t>https://</a:t>
            </a:r>
            <a:r>
              <a:rPr lang="sv-SE" sz="1050" spc="-1" strike="noStrike" u="sng">
                <a:solidFill>
                  <a:srgbClr val="0000ff"/>
                </a:solidFill>
                <a:uFill>
                  <a:solidFill>
                    <a:srgbClr val="ffffff"/>
                  </a:solidFill>
                </a:uFill>
                <a:latin typeface="Arial"/>
                <a:ea typeface="DejaVu Sans"/>
              </a:rPr>
              <a:t>github.com/Pontussand/INTE2016Project/commit/e0abfcdbe77e5da212c0e010588aa450c42d32c3</a:t>
            </a:r>
            <a:endParaRPr/>
          </a:p>
          <a:p>
            <a:pPr>
              <a:lnSpc>
                <a:spcPct val="90000"/>
              </a:lnSpc>
            </a:pPr>
            <a:r>
              <a:rPr lang="sv-SE" sz="1050" spc="-1" strike="noStrike" u="sng">
                <a:solidFill>
                  <a:srgbClr val="0000ff"/>
                </a:solidFill>
                <a:uFill>
                  <a:solidFill>
                    <a:srgbClr val="ffffff"/>
                  </a:solidFill>
                </a:uFill>
                <a:latin typeface="Arial"/>
                <a:ea typeface="DejaVu Sans"/>
              </a:rPr>
              <a:t>https://</a:t>
            </a:r>
            <a:r>
              <a:rPr lang="sv-SE" sz="1050" spc="-1" strike="noStrike" u="sng">
                <a:solidFill>
                  <a:srgbClr val="0000ff"/>
                </a:solidFill>
                <a:uFill>
                  <a:solidFill>
                    <a:srgbClr val="ffffff"/>
                  </a:solidFill>
                </a:uFill>
                <a:latin typeface="Arial"/>
                <a:ea typeface="DejaVu Sans"/>
              </a:rPr>
              <a:t>github.com/Pontussand/INTE2016Project/commit/57794dee0a2af84338024f178fce7742f5bed655</a:t>
            </a:r>
            <a:endParaRPr/>
          </a:p>
          <a:p>
            <a:pPr>
              <a:lnSpc>
                <a:spcPct val="90000"/>
              </a:lnSpc>
            </a:pP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839880" y="365040"/>
            <a:ext cx="10515240" cy="1325160"/>
          </a:xfrm>
          <a:prstGeom prst="rect">
            <a:avLst/>
          </a:prstGeom>
          <a:noFill/>
          <a:ln>
            <a:noFill/>
          </a:ln>
        </p:spPr>
        <p:txBody>
          <a:bodyPr lIns="90000" rIns="90000" tIns="45000" bIns="45000" anchor="ctr"/>
          <a:p>
            <a:pPr>
              <a:lnSpc>
                <a:spcPct val="90000"/>
              </a:lnSpc>
            </a:pPr>
            <a:r>
              <a:rPr lang="sv-SE" sz="4400" spc="-1" strike="noStrike">
                <a:solidFill>
                  <a:srgbClr val="000000"/>
                </a:solidFill>
                <a:uFill>
                  <a:solidFill>
                    <a:srgbClr val="ffffff"/>
                  </a:solidFill>
                </a:uFill>
                <a:latin typeface="Arial"/>
                <a:ea typeface="DejaVu Sans"/>
              </a:rPr>
              <a:t>TDD-exempel 2: Pontus Sandliden</a:t>
            </a:r>
            <a:endParaRPr/>
          </a:p>
        </p:txBody>
      </p:sp>
      <p:sp>
        <p:nvSpPr>
          <p:cNvPr id="262" name="TextShape 2"/>
          <p:cNvSpPr txBox="1"/>
          <p:nvPr/>
        </p:nvSpPr>
        <p:spPr>
          <a:xfrm>
            <a:off x="839880" y="1681200"/>
            <a:ext cx="5157360" cy="823680"/>
          </a:xfrm>
          <a:prstGeom prst="rect">
            <a:avLst/>
          </a:prstGeom>
          <a:noFill/>
          <a:ln>
            <a:noFill/>
          </a:ln>
        </p:spPr>
        <p:txBody>
          <a:bodyPr lIns="90000" rIns="90000" tIns="45000" bIns="45000" anchor="b"/>
          <a:p>
            <a:pPr>
              <a:lnSpc>
                <a:spcPct val="100000"/>
              </a:lnSpc>
            </a:pPr>
            <a:r>
              <a:rPr b="1" lang="sv-SE" sz="2400" spc="-1" strike="noStrike">
                <a:solidFill>
                  <a:srgbClr val="000000"/>
                </a:solidFill>
                <a:uFill>
                  <a:solidFill>
                    <a:srgbClr val="ffffff"/>
                  </a:solidFill>
                </a:uFill>
                <a:latin typeface="Arial"/>
                <a:ea typeface="DejaVu Sans"/>
              </a:rPr>
              <a:t>Testkod</a:t>
            </a:r>
            <a:endParaRPr/>
          </a:p>
        </p:txBody>
      </p:sp>
      <p:sp>
        <p:nvSpPr>
          <p:cNvPr id="263" name="TextShape 3"/>
          <p:cNvSpPr txBox="1"/>
          <p:nvPr/>
        </p:nvSpPr>
        <p:spPr>
          <a:xfrm>
            <a:off x="6172200" y="1681200"/>
            <a:ext cx="5182920" cy="823680"/>
          </a:xfrm>
          <a:prstGeom prst="rect">
            <a:avLst/>
          </a:prstGeom>
          <a:noFill/>
          <a:ln>
            <a:noFill/>
          </a:ln>
        </p:spPr>
        <p:txBody>
          <a:bodyPr lIns="90000" rIns="90000" tIns="45000" bIns="45000" anchor="b"/>
          <a:p>
            <a:pPr>
              <a:lnSpc>
                <a:spcPct val="100000"/>
              </a:lnSpc>
            </a:pPr>
            <a:r>
              <a:rPr b="1" lang="sv-SE" sz="2400" spc="-1" strike="noStrike">
                <a:solidFill>
                  <a:srgbClr val="000000"/>
                </a:solidFill>
                <a:uFill>
                  <a:solidFill>
                    <a:srgbClr val="ffffff"/>
                  </a:solidFill>
                </a:uFill>
                <a:latin typeface="Arial"/>
                <a:ea typeface="DejaVu Sans"/>
              </a:rPr>
              <a:t>Koden som testas</a:t>
            </a:r>
            <a:endParaRPr/>
          </a:p>
        </p:txBody>
      </p:sp>
      <p:pic>
        <p:nvPicPr>
          <p:cNvPr id="264" name="Platshållare för innehåll 2" descr=""/>
          <p:cNvPicPr/>
          <p:nvPr/>
        </p:nvPicPr>
        <p:blipFill>
          <a:blip r:embed="rId1"/>
          <a:stretch/>
        </p:blipFill>
        <p:spPr>
          <a:xfrm>
            <a:off x="6172200" y="2384640"/>
            <a:ext cx="5035320" cy="4228200"/>
          </a:xfrm>
          <a:prstGeom prst="rect">
            <a:avLst/>
          </a:prstGeom>
          <a:ln>
            <a:noFill/>
          </a:ln>
        </p:spPr>
      </p:pic>
      <p:pic>
        <p:nvPicPr>
          <p:cNvPr id="265" name="Platshållare för innehåll 4" descr=""/>
          <p:cNvPicPr/>
          <p:nvPr/>
        </p:nvPicPr>
        <p:blipFill>
          <a:blip r:embed="rId2"/>
          <a:stretch/>
        </p:blipFill>
        <p:spPr>
          <a:xfrm>
            <a:off x="581040" y="2505240"/>
            <a:ext cx="5675040" cy="3503520"/>
          </a:xfrm>
          <a:prstGeom prst="rect">
            <a:avLst/>
          </a:prstGeom>
          <a:ln>
            <a:noFill/>
          </a:ln>
        </p:spPr>
      </p:pic>
      <p:sp>
        <p:nvSpPr>
          <p:cNvPr id="266" name="CustomShape 4"/>
          <p:cNvSpPr/>
          <p:nvPr/>
        </p:nvSpPr>
        <p:spPr>
          <a:xfrm>
            <a:off x="6098400" y="1368360"/>
            <a:ext cx="5182920" cy="823680"/>
          </a:xfrm>
          <a:prstGeom prst="rect">
            <a:avLst/>
          </a:prstGeom>
          <a:noFill/>
          <a:ln>
            <a:noFill/>
          </a:ln>
        </p:spPr>
        <p:style>
          <a:lnRef idx="0"/>
          <a:fillRef idx="0"/>
          <a:effectRef idx="0"/>
          <a:fontRef idx="minor"/>
        </p:style>
        <p:txBody>
          <a:bodyPr anchor="b"/>
          <a:p>
            <a:pPr>
              <a:lnSpc>
                <a:spcPct val="90000"/>
              </a:lnSpc>
            </a:pPr>
            <a:r>
              <a:rPr lang="sv-SE" sz="1050" spc="-1" strike="noStrike" u="sng">
                <a:solidFill>
                  <a:srgbClr val="0000ff"/>
                </a:solidFill>
                <a:uFill>
                  <a:solidFill>
                    <a:srgbClr val="ffffff"/>
                  </a:solidFill>
                </a:uFill>
                <a:latin typeface="Arial"/>
                <a:ea typeface="DejaVu Sans"/>
              </a:rPr>
              <a:t>https://</a:t>
            </a:r>
            <a:r>
              <a:rPr lang="sv-SE" sz="1050" spc="-1" strike="noStrike" u="sng">
                <a:solidFill>
                  <a:srgbClr val="0000ff"/>
                </a:solidFill>
                <a:uFill>
                  <a:solidFill>
                    <a:srgbClr val="ffffff"/>
                  </a:solidFill>
                </a:uFill>
                <a:latin typeface="Arial"/>
                <a:ea typeface="DejaVu Sans"/>
              </a:rPr>
              <a:t>github.com/Pontussand/INTE2016Project/commit/fa4eb39a75ada0367752562701fece93117bd06a</a:t>
            </a:r>
            <a:endParaRPr/>
          </a:p>
          <a:p>
            <a:pPr>
              <a:lnSpc>
                <a:spcPct val="90000"/>
              </a:lnSpc>
            </a:pP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839880" y="365040"/>
            <a:ext cx="10515240" cy="1325160"/>
          </a:xfrm>
          <a:prstGeom prst="rect">
            <a:avLst/>
          </a:prstGeom>
          <a:noFill/>
          <a:ln>
            <a:noFill/>
          </a:ln>
        </p:spPr>
        <p:txBody>
          <a:bodyPr lIns="90000" rIns="90000" tIns="45000" bIns="45000" anchor="ctr"/>
          <a:p>
            <a:pPr>
              <a:lnSpc>
                <a:spcPct val="90000"/>
              </a:lnSpc>
            </a:pPr>
            <a:r>
              <a:rPr lang="sv-SE" sz="4400" spc="-1" strike="noStrike">
                <a:solidFill>
                  <a:srgbClr val="000000"/>
                </a:solidFill>
                <a:uFill>
                  <a:solidFill>
                    <a:srgbClr val="ffffff"/>
                  </a:solidFill>
                </a:uFill>
                <a:latin typeface="Arial"/>
                <a:ea typeface="DejaVu Sans"/>
              </a:rPr>
              <a:t>TDD-exempel 2: Pontus Sandliden</a:t>
            </a:r>
            <a:endParaRPr/>
          </a:p>
        </p:txBody>
      </p:sp>
      <p:sp>
        <p:nvSpPr>
          <p:cNvPr id="268" name="TextShape 2"/>
          <p:cNvSpPr txBox="1"/>
          <p:nvPr/>
        </p:nvSpPr>
        <p:spPr>
          <a:xfrm>
            <a:off x="839880" y="1681200"/>
            <a:ext cx="5157360" cy="823680"/>
          </a:xfrm>
          <a:prstGeom prst="rect">
            <a:avLst/>
          </a:prstGeom>
          <a:noFill/>
          <a:ln>
            <a:noFill/>
          </a:ln>
        </p:spPr>
        <p:txBody>
          <a:bodyPr lIns="90000" rIns="90000" tIns="45000" bIns="45000" anchor="b"/>
          <a:p>
            <a:pPr>
              <a:lnSpc>
                <a:spcPct val="100000"/>
              </a:lnSpc>
            </a:pPr>
            <a:r>
              <a:rPr b="1" lang="sv-SE" sz="2400" spc="-1" strike="noStrike">
                <a:solidFill>
                  <a:srgbClr val="000000"/>
                </a:solidFill>
                <a:uFill>
                  <a:solidFill>
                    <a:srgbClr val="ffffff"/>
                  </a:solidFill>
                </a:uFill>
                <a:latin typeface="Arial"/>
                <a:ea typeface="DejaVu Sans"/>
              </a:rPr>
              <a:t>Testkod</a:t>
            </a:r>
            <a:endParaRPr/>
          </a:p>
        </p:txBody>
      </p:sp>
      <p:sp>
        <p:nvSpPr>
          <p:cNvPr id="269" name="TextShape 3"/>
          <p:cNvSpPr txBox="1"/>
          <p:nvPr/>
        </p:nvSpPr>
        <p:spPr>
          <a:xfrm>
            <a:off x="6172200" y="1681200"/>
            <a:ext cx="5182920" cy="823680"/>
          </a:xfrm>
          <a:prstGeom prst="rect">
            <a:avLst/>
          </a:prstGeom>
          <a:noFill/>
          <a:ln>
            <a:noFill/>
          </a:ln>
        </p:spPr>
        <p:txBody>
          <a:bodyPr lIns="90000" rIns="90000" tIns="45000" bIns="45000" anchor="b"/>
          <a:p>
            <a:pPr>
              <a:lnSpc>
                <a:spcPct val="100000"/>
              </a:lnSpc>
            </a:pPr>
            <a:r>
              <a:rPr b="1" lang="sv-SE" sz="2400" spc="-1" strike="noStrike">
                <a:solidFill>
                  <a:srgbClr val="000000"/>
                </a:solidFill>
                <a:uFill>
                  <a:solidFill>
                    <a:srgbClr val="ffffff"/>
                  </a:solidFill>
                </a:uFill>
                <a:latin typeface="Arial"/>
                <a:ea typeface="DejaVu Sans"/>
              </a:rPr>
              <a:t>Koden som testas</a:t>
            </a:r>
            <a:endParaRPr/>
          </a:p>
        </p:txBody>
      </p:sp>
      <p:sp>
        <p:nvSpPr>
          <p:cNvPr id="270" name="TextShape 4"/>
          <p:cNvSpPr txBox="1"/>
          <p:nvPr/>
        </p:nvSpPr>
        <p:spPr>
          <a:xfrm>
            <a:off x="839880" y="2505240"/>
            <a:ext cx="5157360" cy="3684240"/>
          </a:xfrm>
          <a:prstGeom prst="rect">
            <a:avLst/>
          </a:prstGeom>
          <a:noFill/>
          <a:ln>
            <a:noFill/>
          </a:ln>
        </p:spPr>
        <p:txBody>
          <a:bodyPr lIns="90000" rIns="90000" tIns="45000" bIns="45000"/>
          <a:p>
            <a:endParaRPr/>
          </a:p>
        </p:txBody>
      </p:sp>
      <p:pic>
        <p:nvPicPr>
          <p:cNvPr id="271" name="Platshållare för innehåll 9" descr=""/>
          <p:cNvPicPr/>
          <p:nvPr/>
        </p:nvPicPr>
        <p:blipFill>
          <a:blip r:embed="rId1"/>
          <a:stretch/>
        </p:blipFill>
        <p:spPr>
          <a:xfrm>
            <a:off x="6346800" y="2505240"/>
            <a:ext cx="4404960" cy="3684240"/>
          </a:xfrm>
          <a:prstGeom prst="rect">
            <a:avLst/>
          </a:prstGeom>
          <a:ln>
            <a:noFill/>
          </a:ln>
        </p:spPr>
      </p:pic>
      <p:pic>
        <p:nvPicPr>
          <p:cNvPr id="272" name="Bildobjekt 8" descr=""/>
          <p:cNvPicPr/>
          <p:nvPr/>
        </p:nvPicPr>
        <p:blipFill>
          <a:blip r:embed="rId2"/>
          <a:stretch/>
        </p:blipFill>
        <p:spPr>
          <a:xfrm>
            <a:off x="0" y="2505240"/>
            <a:ext cx="6171840" cy="4166640"/>
          </a:xfrm>
          <a:prstGeom prst="rect">
            <a:avLst/>
          </a:prstGeom>
          <a:ln>
            <a:noFill/>
          </a:ln>
        </p:spPr>
      </p:pic>
      <p:sp>
        <p:nvSpPr>
          <p:cNvPr id="273" name="CustomShape 5"/>
          <p:cNvSpPr/>
          <p:nvPr/>
        </p:nvSpPr>
        <p:spPr>
          <a:xfrm>
            <a:off x="6837480" y="5662080"/>
            <a:ext cx="5182920" cy="823680"/>
          </a:xfrm>
          <a:prstGeom prst="rect">
            <a:avLst/>
          </a:prstGeom>
          <a:noFill/>
          <a:ln>
            <a:noFill/>
          </a:ln>
        </p:spPr>
        <p:style>
          <a:lnRef idx="0"/>
          <a:fillRef idx="0"/>
          <a:effectRef idx="0"/>
          <a:fontRef idx="minor"/>
        </p:style>
        <p:txBody>
          <a:bodyPr anchor="b"/>
          <a:p>
            <a:pPr>
              <a:lnSpc>
                <a:spcPct val="90000"/>
              </a:lnSpc>
            </a:pPr>
            <a:r>
              <a:rPr lang="sv-SE" sz="1200" spc="-1" strike="noStrike">
                <a:solidFill>
                  <a:srgbClr val="000000"/>
                </a:solidFill>
                <a:uFill>
                  <a:solidFill>
                    <a:srgbClr val="ffffff"/>
                  </a:solidFill>
                </a:uFill>
                <a:latin typeface="Arial"/>
                <a:ea typeface="DejaVu Sans"/>
              </a:rPr>
              <a:t>Kod skriven utav Pontus och Nina tillsammans – finns i kommentarer för commits</a:t>
            </a:r>
            <a:endParaRPr/>
          </a:p>
        </p:txBody>
      </p:sp>
      <p:sp>
        <p:nvSpPr>
          <p:cNvPr id="274" name="CustomShape 6"/>
          <p:cNvSpPr/>
          <p:nvPr/>
        </p:nvSpPr>
        <p:spPr>
          <a:xfrm>
            <a:off x="6172200" y="1426680"/>
            <a:ext cx="5182920" cy="823680"/>
          </a:xfrm>
          <a:prstGeom prst="rect">
            <a:avLst/>
          </a:prstGeom>
          <a:noFill/>
          <a:ln>
            <a:noFill/>
          </a:ln>
        </p:spPr>
        <p:style>
          <a:lnRef idx="0"/>
          <a:fillRef idx="0"/>
          <a:effectRef idx="0"/>
          <a:fontRef idx="minor"/>
        </p:style>
        <p:txBody>
          <a:bodyPr anchor="b"/>
          <a:p>
            <a:pPr>
              <a:lnSpc>
                <a:spcPct val="90000"/>
              </a:lnSpc>
            </a:pPr>
            <a:r>
              <a:rPr lang="sv-SE" sz="1050" spc="-1" strike="noStrike" u="sng">
                <a:solidFill>
                  <a:srgbClr val="0000ff"/>
                </a:solidFill>
                <a:uFill>
                  <a:solidFill>
                    <a:srgbClr val="ffffff"/>
                  </a:solidFill>
                </a:uFill>
                <a:latin typeface="Arial"/>
                <a:ea typeface="DejaVu Sans"/>
              </a:rPr>
              <a:t>https://</a:t>
            </a:r>
            <a:r>
              <a:rPr lang="sv-SE" sz="1050" spc="-1" strike="noStrike" u="sng">
                <a:solidFill>
                  <a:srgbClr val="0000ff"/>
                </a:solidFill>
                <a:uFill>
                  <a:solidFill>
                    <a:srgbClr val="ffffff"/>
                  </a:solidFill>
                </a:uFill>
                <a:latin typeface="Arial"/>
                <a:ea typeface="DejaVu Sans"/>
              </a:rPr>
              <a:t>github.com/Pontussand/INTE2016Project/commit/bccf60f8fbf437a34a05c3e7d7ec4c1c927fc037</a:t>
            </a:r>
            <a:endParaRPr/>
          </a:p>
          <a:p>
            <a:pPr>
              <a:lnSpc>
                <a:spcPct val="90000"/>
              </a:lnSpc>
            </a:pPr>
            <a:r>
              <a:rPr lang="sv-SE" sz="1050" spc="-1" strike="noStrike" u="sng">
                <a:solidFill>
                  <a:srgbClr val="0000ff"/>
                </a:solidFill>
                <a:uFill>
                  <a:solidFill>
                    <a:srgbClr val="ffffff"/>
                  </a:solidFill>
                </a:uFill>
                <a:latin typeface="Arial"/>
                <a:ea typeface="DejaVu Sans"/>
              </a:rPr>
              <a:t>https://</a:t>
            </a:r>
            <a:r>
              <a:rPr lang="sv-SE" sz="1050" spc="-1" strike="noStrike" u="sng">
                <a:solidFill>
                  <a:srgbClr val="0000ff"/>
                </a:solidFill>
                <a:uFill>
                  <a:solidFill>
                    <a:srgbClr val="ffffff"/>
                  </a:solidFill>
                </a:uFill>
                <a:latin typeface="Arial"/>
                <a:ea typeface="DejaVu Sans"/>
              </a:rPr>
              <a:t>github.com/Pontussand/INTE2016Project/commit/901cc8930580e215fd675ebf7f34d6a6a2fc72d9</a:t>
            </a:r>
            <a:endParaRPr/>
          </a:p>
          <a:p>
            <a:pPr>
              <a:lnSpc>
                <a:spcPct val="90000"/>
              </a:lnSpc>
            </a:pP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TDD erfarenheter</a:t>
            </a:r>
            <a:endParaRPr/>
          </a:p>
        </p:txBody>
      </p:sp>
      <p:sp>
        <p:nvSpPr>
          <p:cNvPr id="27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16000" indent="-215280">
              <a:lnSpc>
                <a:spcPct val="100000"/>
              </a:lnSpc>
              <a:buSzPct val="45000"/>
              <a:buFont typeface="Wingdings" charset="2"/>
              <a:buChar char=""/>
            </a:pPr>
            <a:r>
              <a:rPr lang="sv-SE" sz="1800" spc="-1" strike="noStrike">
                <a:solidFill>
                  <a:srgbClr val="000000"/>
                </a:solidFill>
                <a:uFill>
                  <a:solidFill>
                    <a:srgbClr val="ffffff"/>
                  </a:solidFill>
                </a:uFill>
                <a:latin typeface="Arial"/>
                <a:ea typeface="DejaVu Sans"/>
              </a:rPr>
              <a:t>Det är enklare att se vad som ska förväntas av det som implementeras</a:t>
            </a:r>
            <a:endParaRPr/>
          </a:p>
          <a:p>
            <a:pPr marL="216000" indent="-215280">
              <a:lnSpc>
                <a:spcPct val="100000"/>
              </a:lnSpc>
              <a:buSzPct val="45000"/>
              <a:buFont typeface="Wingdings" charset="2"/>
              <a:buChar char=""/>
            </a:pPr>
            <a:r>
              <a:rPr lang="sv-SE" sz="1800" spc="-1" strike="noStrike">
                <a:solidFill>
                  <a:srgbClr val="000000"/>
                </a:solidFill>
                <a:uFill>
                  <a:solidFill>
                    <a:srgbClr val="ffffff"/>
                  </a:solidFill>
                </a:uFill>
                <a:latin typeface="Arial"/>
                <a:ea typeface="DejaVu Sans"/>
              </a:rPr>
              <a:t>Man definierar vad implementationen ska göra innan den implementeras</a:t>
            </a:r>
            <a:endParaRPr/>
          </a:p>
          <a:p>
            <a:pPr marL="216000" indent="-215280">
              <a:lnSpc>
                <a:spcPct val="100000"/>
              </a:lnSpc>
              <a:buSzPct val="45000"/>
              <a:buFont typeface="Wingdings" charset="2"/>
              <a:buChar char=""/>
            </a:pPr>
            <a:r>
              <a:rPr lang="sv-SE" sz="1800" spc="-1" strike="noStrike">
                <a:solidFill>
                  <a:srgbClr val="000000"/>
                </a:solidFill>
                <a:uFill>
                  <a:solidFill>
                    <a:srgbClr val="ffffff"/>
                  </a:solidFill>
                </a:uFill>
                <a:latin typeface="Arial"/>
                <a:ea typeface="DejaVu Sans"/>
              </a:rPr>
              <a:t>Det tar längre tid, ibland implementeras en funktion som aldrig kommer att behövas och då har man gjort över det dubbla arbetet i onödan (inte så ofta dock).</a:t>
            </a:r>
            <a:endParaRPr/>
          </a:p>
          <a:p>
            <a:pPr marL="216000" indent="-215280">
              <a:lnSpc>
                <a:spcPct val="100000"/>
              </a:lnSpc>
              <a:buSzPct val="45000"/>
              <a:buFont typeface="Wingdings" charset="2"/>
              <a:buChar char=""/>
            </a:pPr>
            <a:r>
              <a:rPr lang="sv-SE" sz="1800" spc="-1" strike="noStrike">
                <a:solidFill>
                  <a:srgbClr val="000000"/>
                </a:solidFill>
                <a:uFill>
                  <a:solidFill>
                    <a:srgbClr val="ffffff"/>
                  </a:solidFill>
                </a:uFill>
                <a:latin typeface="Arial"/>
                <a:ea typeface="DejaVu Sans"/>
              </a:rPr>
              <a:t>Man får en bättre bild över hur systemet skall se ut och fungera</a:t>
            </a:r>
            <a:endParaRPr/>
          </a:p>
          <a:p>
            <a:pPr marL="216000" indent="-215280">
              <a:lnSpc>
                <a:spcPct val="100000"/>
              </a:lnSpc>
              <a:buSzPct val="45000"/>
              <a:buFont typeface="Wingdings" charset="2"/>
              <a:buChar char=""/>
            </a:pPr>
            <a:r>
              <a:rPr lang="sv-SE" sz="1800" spc="-1" strike="noStrike">
                <a:solidFill>
                  <a:srgbClr val="000000"/>
                </a:solidFill>
                <a:uFill>
                  <a:solidFill>
                    <a:srgbClr val="ffffff"/>
                  </a:solidFill>
                </a:uFill>
                <a:latin typeface="Arial"/>
                <a:ea typeface="DejaVu Sans"/>
              </a:rPr>
              <a:t>Man lär sig mycket av att skriva tester</a:t>
            </a:r>
            <a:endParaRPr/>
          </a:p>
          <a:p>
            <a:pPr marL="216000" indent="-215280">
              <a:lnSpc>
                <a:spcPct val="100000"/>
              </a:lnSpc>
              <a:buSzPct val="45000"/>
              <a:buFont typeface="Wingdings" charset="2"/>
              <a:buChar char=""/>
            </a:pPr>
            <a:r>
              <a:rPr lang="sv-SE" sz="1800" spc="-1" strike="noStrike">
                <a:solidFill>
                  <a:srgbClr val="000000"/>
                </a:solidFill>
                <a:uFill>
                  <a:solidFill>
                    <a:srgbClr val="ffffff"/>
                  </a:solidFill>
                </a:uFill>
                <a:latin typeface="Arial"/>
                <a:ea typeface="DejaVu Sans"/>
              </a:rPr>
              <a:t>Vissa finner att det är ett svårt arbetssätt då det är svårt att ändra vanor, medan andra finner att det är ett jättebra arbetssätt och föredrar det</a:t>
            </a:r>
            <a:endParaRPr/>
          </a:p>
          <a:p>
            <a:pPr>
              <a:lnSpc>
                <a:spcPct val="100000"/>
              </a:lnSpc>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Testfallsdesign ekvivalensklasser</a:t>
            </a:r>
            <a:endParaRPr/>
          </a:p>
        </p:txBody>
      </p:sp>
      <p:sp>
        <p:nvSpPr>
          <p:cNvPr id="278" name="CustomShape 2"/>
          <p:cNvSpPr/>
          <p:nvPr/>
        </p:nvSpPr>
        <p:spPr>
          <a:xfrm>
            <a:off x="838080" y="1927080"/>
            <a:ext cx="10514880" cy="435060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Vi valde kommandot och klassen ”touch”, vilket skapar en fil. Touch tar in en sträng som kan vara av olika typer och resultera i olika utfall. Denna sträng kan innehålla både en sökväg och namnet på filen som ska skapas. Väljer man att ange en sökväg skapas filen där, samt att mapparna skapas om de inte redan finns. Anger man ingen sökväg skapas filen i nuvarande mapp. Eftersom stringen innehåller namnet på filen och en eventuell sökväg kan de båda komponenterna resultera i ett flertal olika valida och invalida klasser. Eftersom vi ansåg det relevant att testa olika kombinationer av dessa ansåg vi att ekvivalensklasser var en lämplig metod för att säkerställa att vi hade alla relevanta tester.</a:t>
            </a:r>
            <a:endParaRPr/>
          </a:p>
          <a:p>
            <a:pPr>
              <a:lnSpc>
                <a:spcPct val="100000"/>
              </a:lnSpc>
            </a:pPr>
            <a:endParaRPr/>
          </a:p>
          <a:p>
            <a:pPr>
              <a:lnSpc>
                <a:spcPct val="100000"/>
              </a:lnSpc>
            </a:pP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Ekvivalensklasserna</a:t>
            </a:r>
            <a:endParaRPr/>
          </a:p>
        </p:txBody>
      </p:sp>
      <p:pic>
        <p:nvPicPr>
          <p:cNvPr id="280" name="Picture 4" descr=""/>
          <p:cNvPicPr/>
          <p:nvPr/>
        </p:nvPicPr>
        <p:blipFill>
          <a:blip r:embed="rId1"/>
          <a:stretch/>
        </p:blipFill>
        <p:spPr>
          <a:xfrm>
            <a:off x="940320" y="1419120"/>
            <a:ext cx="5207400" cy="530028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Testfall</a:t>
            </a:r>
            <a:endParaRPr/>
          </a:p>
        </p:txBody>
      </p:sp>
      <p:sp>
        <p:nvSpPr>
          <p:cNvPr id="282" name="CustomShape 2"/>
          <p:cNvSpPr/>
          <p:nvPr/>
        </p:nvSpPr>
        <p:spPr>
          <a:xfrm>
            <a:off x="838080" y="1825560"/>
            <a:ext cx="10514880" cy="4350600"/>
          </a:xfrm>
          <a:prstGeom prst="rect">
            <a:avLst/>
          </a:prstGeom>
          <a:noFill/>
          <a:ln>
            <a:noFill/>
          </a:ln>
        </p:spPr>
        <p:style>
          <a:lnRef idx="0"/>
          <a:fillRef idx="0"/>
          <a:effectRef idx="0"/>
          <a:fontRef idx="minor"/>
        </p:style>
      </p:sp>
      <p:pic>
        <p:nvPicPr>
          <p:cNvPr id="283" name="Picture 1" descr=""/>
          <p:cNvPicPr/>
          <p:nvPr/>
        </p:nvPicPr>
        <p:blipFill>
          <a:blip r:embed="rId1"/>
          <a:stretch/>
        </p:blipFill>
        <p:spPr>
          <a:xfrm>
            <a:off x="838080" y="1415880"/>
            <a:ext cx="10438920" cy="49906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Verktyg</a:t>
            </a:r>
            <a:endParaRPr/>
          </a:p>
        </p:txBody>
      </p:sp>
      <p:sp>
        <p:nvSpPr>
          <p:cNvPr id="194" name="CustomShape 2"/>
          <p:cNvSpPr/>
          <p:nvPr/>
        </p:nvSpPr>
        <p:spPr>
          <a:xfrm>
            <a:off x="838080" y="150804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Intellij</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Github</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JUnit</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Git</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SourceTree</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Gitkraken</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Trello</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MetricsReloaded</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NetBeans</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SonarCube</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Kanbanflow</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Slack</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Eclipse</a:t>
            </a:r>
            <a:endParaRPr/>
          </a:p>
          <a:p>
            <a:pPr marL="228600" indent="-227880">
              <a:lnSpc>
                <a:spcPct val="90000"/>
              </a:lnSpc>
              <a:buFont typeface="Arial"/>
              <a:buChar char="•"/>
            </a:pPr>
            <a:r>
              <a:rPr lang="sv-SE" sz="2400" spc="-1" strike="noStrike">
                <a:solidFill>
                  <a:srgbClr val="000000"/>
                </a:solidFill>
                <a:uFill>
                  <a:solidFill>
                    <a:srgbClr val="ffffff"/>
                  </a:solidFill>
                </a:uFill>
                <a:latin typeface="Calibri"/>
                <a:ea typeface="DejaVu Sans"/>
              </a:rPr>
              <a:t>ObjectAid UML Explorer (Eclipse)</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Testmatris</a:t>
            </a:r>
            <a:endParaRPr/>
          </a:p>
        </p:txBody>
      </p:sp>
      <p:pic>
        <p:nvPicPr>
          <p:cNvPr id="285" name="Picture 4" descr=""/>
          <p:cNvPicPr/>
          <p:nvPr/>
        </p:nvPicPr>
        <p:blipFill>
          <a:blip r:embed="rId1"/>
          <a:stretch/>
        </p:blipFill>
        <p:spPr>
          <a:xfrm>
            <a:off x="981360" y="1347120"/>
            <a:ext cx="7187760" cy="540900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Beslutstabell</a:t>
            </a:r>
            <a:endParaRPr/>
          </a:p>
        </p:txBody>
      </p:sp>
      <p:sp>
        <p:nvSpPr>
          <p:cNvPr id="2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Vi valde klassen och kommandot ”ls”, som listar innehållet i en mapp. Användaren kan välja att ange en sökväg eller nuvarande mapp, samt kan man välja att sortera innehållet efter mappar eller filer. </a:t>
            </a:r>
            <a:endParaRPr/>
          </a:p>
          <a:p>
            <a:pPr>
              <a:lnSpc>
                <a:spcPct val="100000"/>
              </a:lnSpc>
            </a:pPr>
            <a:r>
              <a:rPr lang="sv-SE" sz="1800" spc="-1" strike="noStrike">
                <a:solidFill>
                  <a:srgbClr val="000000"/>
                </a:solidFill>
                <a:uFill>
                  <a:solidFill>
                    <a:srgbClr val="ffffff"/>
                  </a:solidFill>
                </a:uFill>
                <a:latin typeface="Arial"/>
                <a:ea typeface="DejaVu Sans"/>
              </a:rPr>
              <a:t>ls-kommandot styrs av flaggor som kan kombineras på olika sätt för att alla generera unika resultat, alltså de olika output som genereras utifrån de olika kombinationer av flaggor och sökvägar som kan anges. I och med att vi vill testa dessa olika kombinationer anser vi att beslutstabeller är en bra teknik för att få fram bra testfall för detta.</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CustomShape 1"/>
          <p:cNvSpPr/>
          <p:nvPr/>
        </p:nvSpPr>
        <p:spPr>
          <a:xfrm>
            <a:off x="838080" y="1825560"/>
            <a:ext cx="10514880" cy="4350600"/>
          </a:xfrm>
          <a:prstGeom prst="rect">
            <a:avLst/>
          </a:prstGeom>
          <a:noFill/>
          <a:ln>
            <a:noFill/>
          </a:ln>
        </p:spPr>
        <p:style>
          <a:lnRef idx="0"/>
          <a:fillRef idx="0"/>
          <a:effectRef idx="0"/>
          <a:fontRef idx="minor"/>
        </p:style>
      </p:sp>
      <p:pic>
        <p:nvPicPr>
          <p:cNvPr id="289" name="Picture 119" descr=""/>
          <p:cNvPicPr/>
          <p:nvPr/>
        </p:nvPicPr>
        <p:blipFill>
          <a:blip r:embed="rId1"/>
          <a:stretch/>
        </p:blipFill>
        <p:spPr>
          <a:xfrm>
            <a:off x="-5760" y="362160"/>
            <a:ext cx="12191400" cy="6536880"/>
          </a:xfrm>
          <a:prstGeom prst="rect">
            <a:avLst/>
          </a:prstGeom>
          <a:ln>
            <a:noFill/>
          </a:ln>
        </p:spPr>
      </p:pic>
      <p:sp>
        <p:nvSpPr>
          <p:cNvPr id="290" name="CustomShape 2"/>
          <p:cNvSpPr/>
          <p:nvPr/>
        </p:nvSpPr>
        <p:spPr>
          <a:xfrm>
            <a:off x="3474720" y="2880"/>
            <a:ext cx="2111400" cy="34596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Beslutstabell för Ls</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Testfall</a:t>
            </a:r>
            <a:endParaRPr/>
          </a:p>
        </p:txBody>
      </p:sp>
      <p:sp>
        <p:nvSpPr>
          <p:cNvPr id="292" name="CustomShape 2"/>
          <p:cNvSpPr/>
          <p:nvPr/>
        </p:nvSpPr>
        <p:spPr>
          <a:xfrm>
            <a:off x="838080" y="1825560"/>
            <a:ext cx="10514880" cy="4350600"/>
          </a:xfrm>
          <a:prstGeom prst="rect">
            <a:avLst/>
          </a:prstGeom>
          <a:noFill/>
          <a:ln>
            <a:noFill/>
          </a:ln>
        </p:spPr>
        <p:style>
          <a:lnRef idx="0"/>
          <a:fillRef idx="0"/>
          <a:effectRef idx="0"/>
          <a:fontRef idx="minor"/>
        </p:style>
      </p:sp>
      <p:pic>
        <p:nvPicPr>
          <p:cNvPr id="293" name="Picture 2" descr=""/>
          <p:cNvPicPr/>
          <p:nvPr/>
        </p:nvPicPr>
        <p:blipFill>
          <a:blip r:embed="rId1"/>
          <a:stretch/>
        </p:blipFill>
        <p:spPr>
          <a:xfrm>
            <a:off x="247680" y="1510560"/>
            <a:ext cx="11803320" cy="346752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Granskning</a:t>
            </a:r>
            <a:endParaRPr/>
          </a:p>
        </p:txBody>
      </p:sp>
      <p:sp>
        <p:nvSpPr>
          <p:cNvPr id="295" name="CustomShape 2"/>
          <p:cNvSpPr/>
          <p:nvPr/>
        </p:nvSpPr>
        <p:spPr>
          <a:xfrm>
            <a:off x="838080" y="1690200"/>
            <a:ext cx="10514880" cy="446904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Vi granskade command och dennes subklasser, då vi ansåg att det är en central del av systemet, då det är grunden till att systemet skall fungera.</a:t>
            </a:r>
            <a:endParaRPr/>
          </a:p>
          <a:p>
            <a:pPr>
              <a:lnSpc>
                <a:spcPct val="100000"/>
              </a:lnSpc>
            </a:pPr>
            <a:r>
              <a:rPr lang="sv-SE" sz="1800" spc="-1" strike="noStrike">
                <a:solidFill>
                  <a:srgbClr val="000000"/>
                </a:solidFill>
                <a:uFill>
                  <a:solidFill>
                    <a:srgbClr val="ffffff"/>
                  </a:solidFill>
                </a:uFill>
                <a:latin typeface="Arial"/>
                <a:ea typeface="DejaVu Sans"/>
              </a:rPr>
              <a:t>En person läst och förklarade koden, övriga antecknade det som hittades, en såg till att granskningen fortskred och samtliga granskade koden. Innan granskningen startade hade samtliga läst igenom koden och kollat den mot checklistan. Sedan gick vi tillsammans igenom en klass i taget, rad för rad, och lyfte de åsikter vi hade, diskuterade dessa och antecknade allt som kom upp. </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CustomShape 1"/>
          <p:cNvSpPr/>
          <p:nvPr/>
        </p:nvSpPr>
        <p:spPr>
          <a:xfrm>
            <a:off x="901440" y="3524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Granskning - checklista</a:t>
            </a:r>
            <a:endParaRPr/>
          </a:p>
        </p:txBody>
      </p:sp>
      <p:pic>
        <p:nvPicPr>
          <p:cNvPr id="297" name="Picture 1" descr=""/>
          <p:cNvPicPr/>
          <p:nvPr/>
        </p:nvPicPr>
        <p:blipFill>
          <a:blip r:embed="rId1"/>
          <a:stretch/>
        </p:blipFill>
        <p:spPr>
          <a:xfrm>
            <a:off x="279360" y="1419120"/>
            <a:ext cx="4119480" cy="3933360"/>
          </a:xfrm>
          <a:prstGeom prst="rect">
            <a:avLst/>
          </a:prstGeom>
          <a:ln>
            <a:noFill/>
          </a:ln>
        </p:spPr>
      </p:pic>
      <p:pic>
        <p:nvPicPr>
          <p:cNvPr id="298" name="Picture 2" descr=""/>
          <p:cNvPicPr/>
          <p:nvPr/>
        </p:nvPicPr>
        <p:blipFill>
          <a:blip r:embed="rId2"/>
          <a:stretch/>
        </p:blipFill>
        <p:spPr>
          <a:xfrm>
            <a:off x="4491000" y="1406520"/>
            <a:ext cx="3484080" cy="4628160"/>
          </a:xfrm>
          <a:prstGeom prst="rect">
            <a:avLst/>
          </a:prstGeom>
          <a:ln>
            <a:noFill/>
          </a:ln>
        </p:spPr>
      </p:pic>
      <p:pic>
        <p:nvPicPr>
          <p:cNvPr id="299" name="Picture 3" descr=""/>
          <p:cNvPicPr/>
          <p:nvPr/>
        </p:nvPicPr>
        <p:blipFill>
          <a:blip r:embed="rId3"/>
          <a:stretch/>
        </p:blipFill>
        <p:spPr>
          <a:xfrm>
            <a:off x="7975440" y="1417320"/>
            <a:ext cx="3704760" cy="262872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CustomShape 1"/>
          <p:cNvSpPr/>
          <p:nvPr/>
        </p:nvSpPr>
        <p:spPr>
          <a:xfrm>
            <a:off x="838080" y="-10080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Granskningsrapport</a:t>
            </a:r>
            <a:endParaRPr/>
          </a:p>
        </p:txBody>
      </p:sp>
      <p:sp>
        <p:nvSpPr>
          <p:cNvPr id="301" name="CustomShape 2"/>
          <p:cNvSpPr/>
          <p:nvPr/>
        </p:nvSpPr>
        <p:spPr>
          <a:xfrm>
            <a:off x="9824760" y="96120"/>
            <a:ext cx="2134800" cy="1187640"/>
          </a:xfrm>
          <a:prstGeom prst="rect">
            <a:avLst/>
          </a:prstGeom>
          <a:noFill/>
          <a:ln>
            <a:noFill/>
          </a:ln>
        </p:spPr>
        <p:style>
          <a:lnRef idx="0"/>
          <a:fillRef idx="0"/>
          <a:effectRef idx="0"/>
          <a:fontRef idx="minor"/>
        </p:style>
        <p:txBody>
          <a:bodyPr wrap="none" lIns="90000" rIns="90000" tIns="45000" bIns="45000"/>
          <a:p>
            <a:pPr>
              <a:lnSpc>
                <a:spcPct val="100000"/>
              </a:lnSpc>
            </a:pPr>
            <a:r>
              <a:rPr lang="sv-SE" sz="1800" spc="-1" strike="noStrike">
                <a:solidFill>
                  <a:srgbClr val="000000"/>
                </a:solidFill>
                <a:uFill>
                  <a:solidFill>
                    <a:srgbClr val="ffffff"/>
                  </a:solidFill>
                </a:uFill>
                <a:latin typeface="Arial"/>
                <a:ea typeface="DejaVu Sans"/>
              </a:rPr>
              <a:t>Allvarlighetsgrader:</a:t>
            </a:r>
            <a:endParaRPr/>
          </a:p>
          <a:p>
            <a:pPr>
              <a:lnSpc>
                <a:spcPct val="100000"/>
              </a:lnSpc>
            </a:pPr>
            <a:r>
              <a:rPr lang="sv-SE" sz="1800" spc="-1" strike="noStrike">
                <a:solidFill>
                  <a:srgbClr val="e16b6b"/>
                </a:solidFill>
                <a:uFill>
                  <a:solidFill>
                    <a:srgbClr val="ffffff"/>
                  </a:solidFill>
                </a:uFill>
                <a:latin typeface="Arial"/>
                <a:ea typeface="DejaVu Sans"/>
              </a:rPr>
              <a:t>Hög </a:t>
            </a:r>
            <a:endParaRPr/>
          </a:p>
          <a:p>
            <a:pPr>
              <a:lnSpc>
                <a:spcPct val="100000"/>
              </a:lnSpc>
            </a:pPr>
            <a:r>
              <a:rPr lang="sv-SE" sz="1800" spc="-1" strike="noStrike">
                <a:solidFill>
                  <a:srgbClr val="f6b570"/>
                </a:solidFill>
                <a:uFill>
                  <a:solidFill>
                    <a:srgbClr val="ffffff"/>
                  </a:solidFill>
                </a:uFill>
                <a:latin typeface="Arial"/>
                <a:ea typeface="DejaVu Sans"/>
              </a:rPr>
              <a:t>Medel</a:t>
            </a:r>
            <a:endParaRPr/>
          </a:p>
          <a:p>
            <a:pPr>
              <a:lnSpc>
                <a:spcPct val="100000"/>
              </a:lnSpc>
            </a:pPr>
            <a:r>
              <a:rPr lang="sv-SE" sz="1800" spc="-1" strike="noStrike">
                <a:solidFill>
                  <a:srgbClr val="ffd966"/>
                </a:solidFill>
                <a:uFill>
                  <a:solidFill>
                    <a:srgbClr val="ffffff"/>
                  </a:solidFill>
                </a:uFill>
                <a:latin typeface="Arial"/>
                <a:ea typeface="DejaVu Sans"/>
              </a:rPr>
              <a:t>Låg</a:t>
            </a:r>
            <a:endParaRPr/>
          </a:p>
        </p:txBody>
      </p:sp>
      <p:pic>
        <p:nvPicPr>
          <p:cNvPr id="302" name="Picture 5" descr=""/>
          <p:cNvPicPr/>
          <p:nvPr/>
        </p:nvPicPr>
        <p:blipFill>
          <a:blip r:embed="rId1"/>
          <a:stretch/>
        </p:blipFill>
        <p:spPr>
          <a:xfrm>
            <a:off x="1035720" y="1392120"/>
            <a:ext cx="4352400" cy="5105160"/>
          </a:xfrm>
          <a:prstGeom prst="rect">
            <a:avLst/>
          </a:prstGeom>
          <a:ln>
            <a:noFill/>
          </a:ln>
        </p:spPr>
      </p:pic>
      <p:pic>
        <p:nvPicPr>
          <p:cNvPr id="303" name="Picture 6" descr=""/>
          <p:cNvPicPr/>
          <p:nvPr/>
        </p:nvPicPr>
        <p:blipFill>
          <a:blip r:embed="rId2"/>
          <a:stretch/>
        </p:blipFill>
        <p:spPr>
          <a:xfrm>
            <a:off x="5586120" y="868320"/>
            <a:ext cx="4257360" cy="5238360"/>
          </a:xfrm>
          <a:prstGeom prst="rect">
            <a:avLst/>
          </a:prstGeom>
          <a:ln>
            <a:noFill/>
          </a:ln>
        </p:spPr>
      </p:pic>
      <p:pic>
        <p:nvPicPr>
          <p:cNvPr id="304" name="Picture 7" descr=""/>
          <p:cNvPicPr/>
          <p:nvPr/>
        </p:nvPicPr>
        <p:blipFill>
          <a:blip r:embed="rId3"/>
          <a:stretch/>
        </p:blipFill>
        <p:spPr>
          <a:xfrm>
            <a:off x="5652720" y="5992920"/>
            <a:ext cx="4190760" cy="73296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Erfarenheter av granskning</a:t>
            </a:r>
            <a:endParaRPr/>
          </a:p>
        </p:txBody>
      </p:sp>
      <p:sp>
        <p:nvSpPr>
          <p:cNvPr id="306" name="CustomShape 2"/>
          <p:cNvSpPr/>
          <p:nvPr/>
        </p:nvSpPr>
        <p:spPr>
          <a:xfrm>
            <a:off x="838080" y="1944000"/>
            <a:ext cx="9863640" cy="367344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Granskning var något som alla gruppmedlemmar var överens om var en väldigt effektiv teknik. Man tvingades till att noggrant gå igenom koden rad för rad vilket inte bara förbättrar kodens kvalité utan även alla gruppmedlemmars förståelse av den. </a:t>
            </a:r>
            <a:endParaRPr/>
          </a:p>
          <a:p>
            <a:pPr>
              <a:lnSpc>
                <a:spcPct val="100000"/>
              </a:lnSpc>
            </a:pPr>
            <a:endParaRPr/>
          </a:p>
          <a:p>
            <a:pPr>
              <a:lnSpc>
                <a:spcPct val="100000"/>
              </a:lnSpc>
            </a:pPr>
            <a:r>
              <a:rPr lang="sv-SE" sz="1800" spc="-1" strike="noStrike">
                <a:solidFill>
                  <a:srgbClr val="000000"/>
                </a:solidFill>
                <a:uFill>
                  <a:solidFill>
                    <a:srgbClr val="ffffff"/>
                  </a:solidFill>
                </a:uFill>
                <a:latin typeface="Arial"/>
                <a:ea typeface="DejaVu Sans"/>
              </a:rPr>
              <a:t>Vi genomförde granskningen ganska sent i projektet, men i efterhand är vi alla överens om att vi borde ha gjort det även tidigare då det hade hjälpt alla att förstå all kod bättre. Det hade också lett till större samsyn om uppbyggnaden av systemet.</a:t>
            </a:r>
            <a:endParaRPr/>
          </a:p>
          <a:p>
            <a:pPr>
              <a:lnSpc>
                <a:spcPct val="100000"/>
              </a:lnSpc>
            </a:pPr>
            <a:endParaRPr/>
          </a:p>
          <a:p>
            <a:pPr>
              <a:lnSpc>
                <a:spcPct val="100000"/>
              </a:lnSpc>
            </a:pPr>
            <a:r>
              <a:rPr lang="sv-SE" sz="1800" spc="-1" strike="noStrike">
                <a:solidFill>
                  <a:srgbClr val="000000"/>
                </a:solidFill>
                <a:uFill>
                  <a:solidFill>
                    <a:srgbClr val="ffffff"/>
                  </a:solidFill>
                </a:uFill>
                <a:latin typeface="Arial"/>
                <a:ea typeface="DejaVu Sans"/>
              </a:rPr>
              <a:t>Granskningen var också ett bra tillfälle att anteckna problem som man inte vanligtvis tänkt på eller tillfälligt valt att strunta i när man skrivit koden. Man får också fram andras åsikter om hur man borde skriva koden som till exempel formateringen.</a:t>
            </a:r>
            <a:endParaRPr/>
          </a:p>
          <a:p>
            <a:pPr>
              <a:lnSpc>
                <a:spcPct val="100000"/>
              </a:lnSpc>
            </a:pPr>
            <a:endParaRPr/>
          </a:p>
          <a:p>
            <a:pPr>
              <a:lnSpc>
                <a:spcPct val="100000"/>
              </a:lnSpc>
            </a:pPr>
            <a:endParaRPr/>
          </a:p>
          <a:p>
            <a:pPr>
              <a:lnSpc>
                <a:spcPct val="100000"/>
              </a:lnSpc>
            </a:pP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Kodkritiksystem</a:t>
            </a:r>
            <a:endParaRPr/>
          </a:p>
        </p:txBody>
      </p:sp>
      <p:sp>
        <p:nvSpPr>
          <p:cNvPr id="308" name="CustomShape 2"/>
          <p:cNvSpPr/>
          <p:nvPr/>
        </p:nvSpPr>
        <p:spPr>
          <a:xfrm>
            <a:off x="4810680" y="1283760"/>
            <a:ext cx="7092360" cy="325944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Ingen av oss hade testat FindBugs innan men blev positivt överraskade över hur användbart det var. Denna erfarenhet kommer vi ta med oss i framtiden. </a:t>
            </a:r>
            <a:endParaRPr/>
          </a:p>
          <a:p>
            <a:pPr>
              <a:lnSpc>
                <a:spcPct val="100000"/>
              </a:lnSpc>
            </a:pPr>
            <a:r>
              <a:rPr lang="sv-SE" sz="1800" spc="-1" strike="noStrike">
                <a:solidFill>
                  <a:srgbClr val="000000"/>
                </a:solidFill>
                <a:uFill>
                  <a:solidFill>
                    <a:srgbClr val="ffffff"/>
                  </a:solidFill>
                </a:uFill>
                <a:latin typeface="Arial"/>
                <a:ea typeface="DejaVu Sans"/>
              </a:rPr>
              <a:t>Vi hittade fel gällande namnkonventioner och namngivning som kan göra att koden blir svår att underhålla och förstå av andra personer, men som i sig inte orsakar fel i funktionaliteten. På samma sätt hittade vi även saker som gör att systemet kan uppfattas som oanvändarvänligt.</a:t>
            </a:r>
            <a:endParaRPr/>
          </a:p>
          <a:p>
            <a:pPr>
              <a:lnSpc>
                <a:spcPct val="100000"/>
              </a:lnSpc>
            </a:pPr>
            <a:r>
              <a:rPr lang="sv-SE" sz="1800" spc="-1" strike="noStrike">
                <a:solidFill>
                  <a:srgbClr val="000000"/>
                </a:solidFill>
                <a:uFill>
                  <a:solidFill>
                    <a:srgbClr val="ffffff"/>
                  </a:solidFill>
                </a:uFill>
                <a:latin typeface="Arial"/>
                <a:ea typeface="DejaVu Sans"/>
              </a:rPr>
              <a:t>FindBugs i sin tur hittade fel gällande prestanda som vi inte hittade, vilket var väldigt bra.</a:t>
            </a:r>
            <a:endParaRPr/>
          </a:p>
        </p:txBody>
      </p:sp>
      <p:pic>
        <p:nvPicPr>
          <p:cNvPr id="309" name="Picture 2" descr=""/>
          <p:cNvPicPr/>
          <p:nvPr/>
        </p:nvPicPr>
        <p:blipFill>
          <a:blip r:embed="rId1"/>
          <a:stretch/>
        </p:blipFill>
        <p:spPr>
          <a:xfrm>
            <a:off x="500040" y="1416960"/>
            <a:ext cx="4123440" cy="295452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10" name="Picture 3" descr=""/>
          <p:cNvPicPr/>
          <p:nvPr/>
        </p:nvPicPr>
        <p:blipFill>
          <a:blip r:embed="rId1"/>
          <a:stretch/>
        </p:blipFill>
        <p:spPr>
          <a:xfrm>
            <a:off x="185400" y="196200"/>
            <a:ext cx="2640600" cy="2550240"/>
          </a:xfrm>
          <a:prstGeom prst="rect">
            <a:avLst/>
          </a:prstGeom>
          <a:ln>
            <a:noFill/>
          </a:ln>
        </p:spPr>
      </p:pic>
      <p:pic>
        <p:nvPicPr>
          <p:cNvPr id="311" name="Picture 4" descr=""/>
          <p:cNvPicPr/>
          <p:nvPr/>
        </p:nvPicPr>
        <p:blipFill>
          <a:blip r:embed="rId2"/>
          <a:stretch/>
        </p:blipFill>
        <p:spPr>
          <a:xfrm>
            <a:off x="2991240" y="196200"/>
            <a:ext cx="2523240" cy="2912040"/>
          </a:xfrm>
          <a:prstGeom prst="rect">
            <a:avLst/>
          </a:prstGeom>
          <a:ln>
            <a:noFill/>
          </a:ln>
        </p:spPr>
      </p:pic>
      <p:pic>
        <p:nvPicPr>
          <p:cNvPr id="312" name="Picture 5" descr=""/>
          <p:cNvPicPr/>
          <p:nvPr/>
        </p:nvPicPr>
        <p:blipFill>
          <a:blip r:embed="rId3"/>
          <a:stretch/>
        </p:blipFill>
        <p:spPr>
          <a:xfrm>
            <a:off x="5679720" y="196200"/>
            <a:ext cx="2341800" cy="2804760"/>
          </a:xfrm>
          <a:prstGeom prst="rect">
            <a:avLst/>
          </a:prstGeom>
          <a:ln>
            <a:noFill/>
          </a:ln>
        </p:spPr>
      </p:pic>
      <p:pic>
        <p:nvPicPr>
          <p:cNvPr id="313" name="Picture 6" descr=""/>
          <p:cNvPicPr/>
          <p:nvPr/>
        </p:nvPicPr>
        <p:blipFill>
          <a:blip r:embed="rId4"/>
          <a:stretch/>
        </p:blipFill>
        <p:spPr>
          <a:xfrm>
            <a:off x="8334000" y="196200"/>
            <a:ext cx="3857760" cy="2804760"/>
          </a:xfrm>
          <a:prstGeom prst="rect">
            <a:avLst/>
          </a:prstGeom>
          <a:ln>
            <a:noFill/>
          </a:ln>
        </p:spPr>
      </p:pic>
      <p:pic>
        <p:nvPicPr>
          <p:cNvPr id="314" name="Picture 7" descr=""/>
          <p:cNvPicPr/>
          <p:nvPr/>
        </p:nvPicPr>
        <p:blipFill>
          <a:blip r:embed="rId5"/>
          <a:stretch/>
        </p:blipFill>
        <p:spPr>
          <a:xfrm>
            <a:off x="686160" y="3460320"/>
            <a:ext cx="2669760" cy="3216600"/>
          </a:xfrm>
          <a:prstGeom prst="rect">
            <a:avLst/>
          </a:prstGeom>
          <a:ln>
            <a:noFill/>
          </a:ln>
        </p:spPr>
      </p:pic>
      <p:pic>
        <p:nvPicPr>
          <p:cNvPr id="315" name="Picture 8" descr=""/>
          <p:cNvPicPr/>
          <p:nvPr/>
        </p:nvPicPr>
        <p:blipFill>
          <a:blip r:embed="rId6"/>
          <a:stretch/>
        </p:blipFill>
        <p:spPr>
          <a:xfrm>
            <a:off x="3832920" y="3418200"/>
            <a:ext cx="3017160" cy="3258720"/>
          </a:xfrm>
          <a:prstGeom prst="rect">
            <a:avLst/>
          </a:prstGeom>
          <a:ln>
            <a:noFill/>
          </a:ln>
        </p:spPr>
      </p:pic>
      <p:pic>
        <p:nvPicPr>
          <p:cNvPr id="316" name="Picture 9" descr=""/>
          <p:cNvPicPr/>
          <p:nvPr/>
        </p:nvPicPr>
        <p:blipFill>
          <a:blip r:embed="rId7"/>
          <a:stretch/>
        </p:blipFill>
        <p:spPr>
          <a:xfrm>
            <a:off x="7405560" y="3418200"/>
            <a:ext cx="3522240" cy="3258720"/>
          </a:xfrm>
          <a:prstGeom prst="rect">
            <a:avLst/>
          </a:prstGeom>
          <a:ln>
            <a:noFill/>
          </a:ln>
        </p:spPr>
      </p:pic>
      <p:sp>
        <p:nvSpPr>
          <p:cNvPr id="317" name="CustomShape 1"/>
          <p:cNvSpPr/>
          <p:nvPr/>
        </p:nvSpPr>
        <p:spPr>
          <a:xfrm>
            <a:off x="-9720" y="196200"/>
            <a:ext cx="432720" cy="364680"/>
          </a:xfrm>
          <a:prstGeom prst="rect">
            <a:avLst/>
          </a:prstGeom>
          <a:noFill/>
          <a:ln>
            <a:noFill/>
          </a:ln>
        </p:spPr>
        <p:style>
          <a:lnRef idx="0"/>
          <a:fillRef idx="0"/>
          <a:effectRef idx="0"/>
          <a:fontRef idx="minor"/>
        </p:style>
        <p:txBody>
          <a:bodyPr wrap="none" lIns="90000" rIns="90000" tIns="45000" bIns="45000"/>
          <a:p>
            <a:pPr>
              <a:lnSpc>
                <a:spcPct val="100000"/>
              </a:lnSpc>
            </a:pPr>
            <a:r>
              <a:rPr lang="sv-SE" sz="1800" spc="-1" strike="noStrike">
                <a:solidFill>
                  <a:srgbClr val="000000"/>
                </a:solidFill>
                <a:uFill>
                  <a:solidFill>
                    <a:srgbClr val="ffffff"/>
                  </a:solidFill>
                </a:uFill>
                <a:latin typeface="Arial"/>
                <a:ea typeface="DejaVu Sans"/>
              </a:rPr>
              <a:t>#1</a:t>
            </a:r>
            <a:endParaRPr/>
          </a:p>
        </p:txBody>
      </p:sp>
      <p:sp>
        <p:nvSpPr>
          <p:cNvPr id="318" name="CustomShape 2"/>
          <p:cNvSpPr/>
          <p:nvPr/>
        </p:nvSpPr>
        <p:spPr>
          <a:xfrm>
            <a:off x="2757240" y="223560"/>
            <a:ext cx="432720" cy="364680"/>
          </a:xfrm>
          <a:prstGeom prst="rect">
            <a:avLst/>
          </a:prstGeom>
          <a:noFill/>
          <a:ln>
            <a:noFill/>
          </a:ln>
        </p:spPr>
        <p:style>
          <a:lnRef idx="0"/>
          <a:fillRef idx="0"/>
          <a:effectRef idx="0"/>
          <a:fontRef idx="minor"/>
        </p:style>
        <p:txBody>
          <a:bodyPr wrap="none" lIns="90000" rIns="90000" tIns="45000" bIns="45000"/>
          <a:p>
            <a:pPr>
              <a:lnSpc>
                <a:spcPct val="100000"/>
              </a:lnSpc>
            </a:pPr>
            <a:r>
              <a:rPr lang="sv-SE" sz="1800" spc="-1" strike="noStrike">
                <a:solidFill>
                  <a:srgbClr val="000000"/>
                </a:solidFill>
                <a:uFill>
                  <a:solidFill>
                    <a:srgbClr val="ffffff"/>
                  </a:solidFill>
                </a:uFill>
                <a:latin typeface="Arial"/>
                <a:ea typeface="DejaVu Sans"/>
              </a:rPr>
              <a:t>#2</a:t>
            </a:r>
            <a:endParaRPr/>
          </a:p>
        </p:txBody>
      </p:sp>
      <p:sp>
        <p:nvSpPr>
          <p:cNvPr id="319" name="CustomShape 3"/>
          <p:cNvSpPr/>
          <p:nvPr/>
        </p:nvSpPr>
        <p:spPr>
          <a:xfrm>
            <a:off x="5463360" y="223560"/>
            <a:ext cx="432720" cy="364680"/>
          </a:xfrm>
          <a:prstGeom prst="rect">
            <a:avLst/>
          </a:prstGeom>
          <a:noFill/>
          <a:ln>
            <a:noFill/>
          </a:ln>
        </p:spPr>
        <p:style>
          <a:lnRef idx="0"/>
          <a:fillRef idx="0"/>
          <a:effectRef idx="0"/>
          <a:fontRef idx="minor"/>
        </p:style>
        <p:txBody>
          <a:bodyPr wrap="none" lIns="90000" rIns="90000" tIns="45000" bIns="45000"/>
          <a:p>
            <a:pPr>
              <a:lnSpc>
                <a:spcPct val="100000"/>
              </a:lnSpc>
            </a:pPr>
            <a:r>
              <a:rPr lang="sv-SE" sz="1800" spc="-1" strike="noStrike">
                <a:solidFill>
                  <a:srgbClr val="000000"/>
                </a:solidFill>
                <a:uFill>
                  <a:solidFill>
                    <a:srgbClr val="ffffff"/>
                  </a:solidFill>
                </a:uFill>
                <a:latin typeface="Arial"/>
                <a:ea typeface="DejaVu Sans"/>
              </a:rPr>
              <a:t>#3</a:t>
            </a:r>
            <a:endParaRPr/>
          </a:p>
        </p:txBody>
      </p:sp>
      <p:sp>
        <p:nvSpPr>
          <p:cNvPr id="320" name="CustomShape 4"/>
          <p:cNvSpPr/>
          <p:nvPr/>
        </p:nvSpPr>
        <p:spPr>
          <a:xfrm>
            <a:off x="8022240" y="251280"/>
            <a:ext cx="432720" cy="364680"/>
          </a:xfrm>
          <a:prstGeom prst="rect">
            <a:avLst/>
          </a:prstGeom>
          <a:noFill/>
          <a:ln>
            <a:noFill/>
          </a:ln>
        </p:spPr>
        <p:style>
          <a:lnRef idx="0"/>
          <a:fillRef idx="0"/>
          <a:effectRef idx="0"/>
          <a:fontRef idx="minor"/>
        </p:style>
        <p:txBody>
          <a:bodyPr wrap="none" lIns="90000" rIns="90000" tIns="45000" bIns="45000"/>
          <a:p>
            <a:pPr>
              <a:lnSpc>
                <a:spcPct val="100000"/>
              </a:lnSpc>
            </a:pPr>
            <a:r>
              <a:rPr lang="sv-SE" sz="1800" spc="-1" strike="noStrike">
                <a:solidFill>
                  <a:srgbClr val="000000"/>
                </a:solidFill>
                <a:uFill>
                  <a:solidFill>
                    <a:srgbClr val="ffffff"/>
                  </a:solidFill>
                </a:uFill>
                <a:latin typeface="Arial"/>
                <a:ea typeface="DejaVu Sans"/>
              </a:rPr>
              <a:t>#4</a:t>
            </a:r>
            <a:endParaRPr/>
          </a:p>
        </p:txBody>
      </p:sp>
      <p:sp>
        <p:nvSpPr>
          <p:cNvPr id="321" name="CustomShape 5"/>
          <p:cNvSpPr/>
          <p:nvPr/>
        </p:nvSpPr>
        <p:spPr>
          <a:xfrm>
            <a:off x="261000" y="3468240"/>
            <a:ext cx="432720" cy="364680"/>
          </a:xfrm>
          <a:prstGeom prst="rect">
            <a:avLst/>
          </a:prstGeom>
          <a:noFill/>
          <a:ln>
            <a:noFill/>
          </a:ln>
        </p:spPr>
        <p:style>
          <a:lnRef idx="0"/>
          <a:fillRef idx="0"/>
          <a:effectRef idx="0"/>
          <a:fontRef idx="minor"/>
        </p:style>
        <p:txBody>
          <a:bodyPr wrap="none" lIns="90000" rIns="90000" tIns="45000" bIns="45000"/>
          <a:p>
            <a:pPr>
              <a:lnSpc>
                <a:spcPct val="100000"/>
              </a:lnSpc>
            </a:pPr>
            <a:r>
              <a:rPr lang="sv-SE" sz="1800" spc="-1" strike="noStrike">
                <a:solidFill>
                  <a:srgbClr val="000000"/>
                </a:solidFill>
                <a:uFill>
                  <a:solidFill>
                    <a:srgbClr val="ffffff"/>
                  </a:solidFill>
                </a:uFill>
                <a:latin typeface="Arial"/>
                <a:ea typeface="DejaVu Sans"/>
              </a:rPr>
              <a:t>#5</a:t>
            </a:r>
            <a:endParaRPr/>
          </a:p>
        </p:txBody>
      </p:sp>
      <p:sp>
        <p:nvSpPr>
          <p:cNvPr id="322" name="CustomShape 6"/>
          <p:cNvSpPr/>
          <p:nvPr/>
        </p:nvSpPr>
        <p:spPr>
          <a:xfrm>
            <a:off x="3434760" y="3395160"/>
            <a:ext cx="432720" cy="364680"/>
          </a:xfrm>
          <a:prstGeom prst="rect">
            <a:avLst/>
          </a:prstGeom>
          <a:noFill/>
          <a:ln>
            <a:noFill/>
          </a:ln>
        </p:spPr>
        <p:style>
          <a:lnRef idx="0"/>
          <a:fillRef idx="0"/>
          <a:effectRef idx="0"/>
          <a:fontRef idx="minor"/>
        </p:style>
        <p:txBody>
          <a:bodyPr wrap="none" lIns="90000" rIns="90000" tIns="45000" bIns="45000"/>
          <a:p>
            <a:pPr>
              <a:lnSpc>
                <a:spcPct val="100000"/>
              </a:lnSpc>
            </a:pPr>
            <a:r>
              <a:rPr lang="sv-SE" sz="1800" spc="-1" strike="noStrike">
                <a:solidFill>
                  <a:srgbClr val="000000"/>
                </a:solidFill>
                <a:uFill>
                  <a:solidFill>
                    <a:srgbClr val="ffffff"/>
                  </a:solidFill>
                </a:uFill>
                <a:latin typeface="Arial"/>
                <a:ea typeface="DejaVu Sans"/>
              </a:rPr>
              <a:t>#6</a:t>
            </a:r>
            <a:endParaRPr/>
          </a:p>
        </p:txBody>
      </p:sp>
      <p:sp>
        <p:nvSpPr>
          <p:cNvPr id="323" name="CustomShape 7"/>
          <p:cNvSpPr/>
          <p:nvPr/>
        </p:nvSpPr>
        <p:spPr>
          <a:xfrm>
            <a:off x="7033680" y="3385440"/>
            <a:ext cx="432720" cy="364680"/>
          </a:xfrm>
          <a:prstGeom prst="rect">
            <a:avLst/>
          </a:prstGeom>
          <a:noFill/>
          <a:ln>
            <a:noFill/>
          </a:ln>
        </p:spPr>
        <p:style>
          <a:lnRef idx="0"/>
          <a:fillRef idx="0"/>
          <a:effectRef idx="0"/>
          <a:fontRef idx="minor"/>
        </p:style>
        <p:txBody>
          <a:bodyPr wrap="none" lIns="90000" rIns="90000" tIns="45000" bIns="45000"/>
          <a:p>
            <a:pPr>
              <a:lnSpc>
                <a:spcPct val="100000"/>
              </a:lnSpc>
            </a:pPr>
            <a:r>
              <a:rPr lang="sv-SE" sz="1800" spc="-1" strike="noStrike">
                <a:solidFill>
                  <a:srgbClr val="000000"/>
                </a:solidFill>
                <a:uFill>
                  <a:solidFill>
                    <a:srgbClr val="ffffff"/>
                  </a:solidFill>
                </a:uFill>
                <a:latin typeface="Arial"/>
                <a:ea typeface="DejaVu Sans"/>
              </a:rPr>
              <a:t>#7</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Slutlig design - översikt</a:t>
            </a:r>
            <a:endParaRPr/>
          </a:p>
        </p:txBody>
      </p:sp>
      <p:sp>
        <p:nvSpPr>
          <p:cNvPr id="196" name="CustomShape 2"/>
          <p:cNvSpPr/>
          <p:nvPr/>
        </p:nvSpPr>
        <p:spPr>
          <a:xfrm>
            <a:off x="838080" y="1825560"/>
            <a:ext cx="10514880" cy="4350600"/>
          </a:xfrm>
          <a:prstGeom prst="rect">
            <a:avLst/>
          </a:prstGeom>
          <a:noFill/>
          <a:ln>
            <a:noFill/>
          </a:ln>
        </p:spPr>
        <p:style>
          <a:lnRef idx="0"/>
          <a:fillRef idx="0"/>
          <a:effectRef idx="0"/>
          <a:fontRef idx="minor"/>
        </p:style>
      </p:sp>
      <p:pic>
        <p:nvPicPr>
          <p:cNvPr id="197" name="Picture 2" descr=""/>
          <p:cNvPicPr/>
          <p:nvPr/>
        </p:nvPicPr>
        <p:blipFill>
          <a:blip r:embed="rId1"/>
          <a:stretch/>
        </p:blipFill>
        <p:spPr>
          <a:xfrm>
            <a:off x="6897240" y="1782720"/>
            <a:ext cx="4910760" cy="3192480"/>
          </a:xfrm>
          <a:prstGeom prst="rect">
            <a:avLst/>
          </a:prstGeom>
          <a:ln>
            <a:noFill/>
          </a:ln>
        </p:spPr>
      </p:pic>
      <p:pic>
        <p:nvPicPr>
          <p:cNvPr id="198" name="Picture 3" descr=""/>
          <p:cNvPicPr/>
          <p:nvPr/>
        </p:nvPicPr>
        <p:blipFill>
          <a:blip r:embed="rId2"/>
          <a:stretch/>
        </p:blipFill>
        <p:spPr>
          <a:xfrm>
            <a:off x="306360" y="1782720"/>
            <a:ext cx="6370200" cy="4515120"/>
          </a:xfrm>
          <a:prstGeom prst="rect">
            <a:avLst/>
          </a:prstGeom>
          <a:ln>
            <a:noFill/>
          </a:ln>
        </p:spPr>
      </p:pic>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847800" y="0"/>
            <a:ext cx="10514880" cy="66744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Statiska mått</a:t>
            </a:r>
            <a:endParaRPr/>
          </a:p>
        </p:txBody>
      </p:sp>
      <p:graphicFrame>
        <p:nvGraphicFramePr>
          <p:cNvPr id="325" name="Table 2"/>
          <p:cNvGraphicFramePr/>
          <p:nvPr/>
        </p:nvGraphicFramePr>
        <p:xfrm>
          <a:off x="29160" y="615960"/>
          <a:ext cx="12123000" cy="6087240"/>
        </p:xfrm>
        <a:graphic>
          <a:graphicData uri="http://schemas.openxmlformats.org/drawingml/2006/table">
            <a:tbl>
              <a:tblPr/>
              <a:tblGrid>
                <a:gridCol w="3349800"/>
                <a:gridCol w="3674160"/>
                <a:gridCol w="5099400"/>
              </a:tblGrid>
              <a:tr h="326520">
                <a:tc>
                  <a:txBody>
                    <a:bodyPr/>
                    <a:p>
                      <a:pPr>
                        <a:lnSpc>
                          <a:spcPct val="100000"/>
                        </a:lnSpc>
                      </a:pPr>
                      <a:r>
                        <a:rPr b="1" lang="sv-SE" sz="1600" spc="-1" strike="noStrike">
                          <a:solidFill>
                            <a:srgbClr val="ffffff"/>
                          </a:solidFill>
                          <a:uFill>
                            <a:solidFill>
                              <a:srgbClr val="ffffff"/>
                            </a:solidFill>
                          </a:uFill>
                          <a:latin typeface="Calibri"/>
                          <a:ea typeface="DejaVu Sans"/>
                        </a:rPr>
                        <a:t>Mått</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sv-SE" sz="1600" spc="-1" strike="noStrike">
                          <a:solidFill>
                            <a:srgbClr val="ffffff"/>
                          </a:solidFill>
                          <a:uFill>
                            <a:solidFill>
                              <a:srgbClr val="ffffff"/>
                            </a:solidFill>
                          </a:uFill>
                          <a:latin typeface="Calibri"/>
                          <a:ea typeface="DejaVu Sans"/>
                        </a:rPr>
                        <a:t>Resultat</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sv-SE" sz="1600" spc="-1" strike="noStrike">
                          <a:solidFill>
                            <a:srgbClr val="ffffff"/>
                          </a:solidFill>
                          <a:uFill>
                            <a:solidFill>
                              <a:srgbClr val="ffffff"/>
                            </a:solidFill>
                          </a:uFill>
                          <a:latin typeface="Calibri"/>
                          <a:ea typeface="DejaVu Sans"/>
                        </a:rPr>
                        <a:t>Reflektion</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980280">
                <a:tc>
                  <a:txBody>
                    <a:bodyPr/>
                    <a:p>
                      <a:pPr>
                        <a:lnSpc>
                          <a:spcPct val="100000"/>
                        </a:lnSpc>
                      </a:pPr>
                      <a:r>
                        <a:rPr lang="sv-SE" sz="1100" spc="-1" strike="noStrike">
                          <a:solidFill>
                            <a:srgbClr val="000000"/>
                          </a:solidFill>
                          <a:uFill>
                            <a:solidFill>
                              <a:srgbClr val="ffffff"/>
                            </a:solidFill>
                          </a:uFill>
                          <a:latin typeface="Calibri"/>
                          <a:ea typeface="DejaVu Sans"/>
                        </a:rPr>
                        <a:t>Lack of Cohesion (LCOM)</a:t>
                      </a:r>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1deef"/>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Average: 2,24</a:t>
                      </a:r>
                      <a:endParaRPr/>
                    </a:p>
                    <a:p>
                      <a:pPr>
                        <a:lnSpc>
                          <a:spcPct val="100000"/>
                        </a:lnSpc>
                      </a:pPr>
                      <a:r>
                        <a:rPr lang="sv-SE" sz="1100" spc="-1" strike="noStrike">
                          <a:solidFill>
                            <a:srgbClr val="000000"/>
                          </a:solidFill>
                          <a:uFill>
                            <a:solidFill>
                              <a:srgbClr val="ffffff"/>
                            </a:solidFill>
                          </a:uFill>
                          <a:latin typeface="Calibri"/>
                          <a:ea typeface="DejaVu Sans"/>
                        </a:rPr>
                        <a:t>Min: 1 (tex pathContainer)</a:t>
                      </a:r>
                      <a:endParaRPr/>
                    </a:p>
                    <a:p>
                      <a:pPr>
                        <a:lnSpc>
                          <a:spcPct val="100000"/>
                        </a:lnSpc>
                      </a:pPr>
                      <a:r>
                        <a:rPr lang="sv-SE" sz="1100" spc="-1" strike="noStrike">
                          <a:solidFill>
                            <a:srgbClr val="000000"/>
                          </a:solidFill>
                          <a:uFill>
                            <a:solidFill>
                              <a:srgbClr val="ffffff"/>
                            </a:solidFill>
                          </a:uFill>
                          <a:latin typeface="Calibri"/>
                          <a:ea typeface="DejaVu Sans"/>
                        </a:rPr>
                        <a:t>Max: 11 (RealSystemFileAdapter)</a:t>
                      </a:r>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1deef"/>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De flesta klasser har låg LCOM, men tex RealSystemFileAdapter har ett högt värde vilket innebär att det skulle kunna vara relevant att bryta upp denna i fler subklasser. Men vi anser att det beror på att implementationen av denna klass inte är klar och att det är bättre att ha i samma klass.</a:t>
                      </a:r>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1deef"/>
                    </a:solidFill>
                  </a:tcPr>
                </a:tc>
              </a:tr>
              <a:tr h="1233360">
                <a:tc>
                  <a:txBody>
                    <a:bodyPr/>
                    <a:p>
                      <a:pPr>
                        <a:lnSpc>
                          <a:spcPct val="100000"/>
                        </a:lnSpc>
                      </a:pPr>
                      <a:r>
                        <a:rPr lang="sv-SE" sz="1100" spc="-1" strike="noStrike">
                          <a:solidFill>
                            <a:srgbClr val="000000"/>
                          </a:solidFill>
                          <a:uFill>
                            <a:solidFill>
                              <a:srgbClr val="ffffff"/>
                            </a:solidFill>
                          </a:uFill>
                          <a:latin typeface="Calibri"/>
                          <a:ea typeface="DejaVu Sans"/>
                        </a:rPr>
                        <a:t>Coupling between Objects (CBO)</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Average: 7,62</a:t>
                      </a:r>
                      <a:endParaRPr/>
                    </a:p>
                    <a:p>
                      <a:pPr>
                        <a:lnSpc>
                          <a:spcPct val="100000"/>
                        </a:lnSpc>
                      </a:pPr>
                      <a:r>
                        <a:rPr lang="sv-SE" sz="1100" spc="-1" strike="noStrike">
                          <a:solidFill>
                            <a:srgbClr val="000000"/>
                          </a:solidFill>
                          <a:uFill>
                            <a:solidFill>
                              <a:srgbClr val="ffffff"/>
                            </a:solidFill>
                          </a:uFill>
                          <a:latin typeface="Calibri"/>
                          <a:ea typeface="DejaVu Sans"/>
                        </a:rPr>
                        <a:t>Min: 1 (RealSystemFileAdapter)</a:t>
                      </a:r>
                      <a:endParaRPr/>
                    </a:p>
                    <a:p>
                      <a:pPr>
                        <a:lnSpc>
                          <a:spcPct val="100000"/>
                        </a:lnSpc>
                      </a:pPr>
                      <a:r>
                        <a:rPr lang="sv-SE" sz="1100" spc="-1" strike="noStrike">
                          <a:solidFill>
                            <a:srgbClr val="000000"/>
                          </a:solidFill>
                          <a:uFill>
                            <a:solidFill>
                              <a:srgbClr val="ffffff"/>
                            </a:solidFill>
                          </a:uFill>
                          <a:latin typeface="Calibri"/>
                          <a:ea typeface="DejaVu Sans"/>
                        </a:rPr>
                        <a:t>Max: 28 (CommandPrompt)</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Vi anser att det generellt sett är ganska låg CBO, vilket är bra då det ofta tyder på en inte allt för avancerad kod som går att återanvända och underhålla. Däremot har CommandPrompt hög CBO, detta eftersom att det är huvudprogrammet och kopplar till alla kommandon och andra relevanta klasser för att programmet skall köra korrekt. Vi anser därav att det i detta fall är acceptabelt med hög CBO.</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885680">
                <a:tc>
                  <a:txBody>
                    <a:bodyPr/>
                    <a:p>
                      <a:pPr>
                        <a:lnSpc>
                          <a:spcPct val="100000"/>
                        </a:lnSpc>
                      </a:pPr>
                      <a:r>
                        <a:rPr lang="sv-SE" sz="1100" spc="-1" strike="noStrike">
                          <a:solidFill>
                            <a:srgbClr val="000000"/>
                          </a:solidFill>
                          <a:uFill>
                            <a:solidFill>
                              <a:srgbClr val="ffffff"/>
                            </a:solidFill>
                          </a:uFill>
                          <a:latin typeface="Calibri"/>
                          <a:ea typeface="DejaVu Sans"/>
                        </a:rPr>
                        <a:t>Cyclomatic Complexity (V(G)</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Average: 1,45</a:t>
                      </a:r>
                      <a:endParaRPr/>
                    </a:p>
                    <a:p>
                      <a:pPr>
                        <a:lnSpc>
                          <a:spcPct val="100000"/>
                        </a:lnSpc>
                      </a:pPr>
                      <a:r>
                        <a:rPr lang="sv-SE" sz="1100" spc="-1" strike="noStrike">
                          <a:solidFill>
                            <a:srgbClr val="000000"/>
                          </a:solidFill>
                          <a:uFill>
                            <a:solidFill>
                              <a:srgbClr val="ffffff"/>
                            </a:solidFill>
                          </a:uFill>
                          <a:latin typeface="Calibri"/>
                          <a:ea typeface="DejaVu Sans"/>
                        </a:rPr>
                        <a:t>Min: 1 (de flesta)</a:t>
                      </a:r>
                      <a:endParaRPr/>
                    </a:p>
                    <a:p>
                      <a:pPr>
                        <a:lnSpc>
                          <a:spcPct val="100000"/>
                        </a:lnSpc>
                      </a:pPr>
                      <a:r>
                        <a:rPr lang="sv-SE" sz="1100" spc="-1" strike="noStrike">
                          <a:solidFill>
                            <a:srgbClr val="000000"/>
                          </a:solidFill>
                          <a:uFill>
                            <a:solidFill>
                              <a:srgbClr val="ffffff"/>
                            </a:solidFill>
                          </a:uFill>
                          <a:latin typeface="Calibri"/>
                          <a:ea typeface="DejaVu Sans"/>
                        </a:rPr>
                        <a:t>Max: 14 (selectLSType) &amp; 12 (validFSOName)</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De flesta metoder har låg V(G), men två har ett värde som är högre en 10, vilket generellt är ett mått på att man bör överväga att dela upp metoden. </a:t>
                      </a:r>
                      <a:endParaRPr/>
                    </a:p>
                    <a:p>
                      <a:pPr>
                        <a:lnSpc>
                          <a:spcPct val="100000"/>
                        </a:lnSpc>
                      </a:pPr>
                      <a:r>
                        <a:rPr lang="sv-SE" sz="1100" spc="-1" strike="noStrike">
                          <a:solidFill>
                            <a:srgbClr val="000000"/>
                          </a:solidFill>
                          <a:uFill>
                            <a:solidFill>
                              <a:srgbClr val="ffffff"/>
                            </a:solidFill>
                          </a:uFill>
                          <a:latin typeface="Calibri"/>
                          <a:ea typeface="DejaVu Sans"/>
                        </a:rPr>
                        <a:t>Vi har diskuterat detta men för validFSOName anser vi att det är mer logiskt att ha i samma metod då det mest gäller vilka tecken som är tillåtna i ett fil/mappnamn.</a:t>
                      </a:r>
                      <a:endParaRPr/>
                    </a:p>
                    <a:p>
                      <a:pPr>
                        <a:lnSpc>
                          <a:spcPct val="100000"/>
                        </a:lnSpc>
                      </a:pPr>
                      <a:r>
                        <a:rPr lang="sv-SE" sz="1100" spc="-1" strike="noStrike">
                          <a:solidFill>
                            <a:srgbClr val="000000"/>
                          </a:solidFill>
                          <a:uFill>
                            <a:solidFill>
                              <a:srgbClr val="ffffff"/>
                            </a:solidFill>
                          </a:uFill>
                          <a:latin typeface="Calibri"/>
                          <a:ea typeface="DejaVu Sans"/>
                        </a:rPr>
                        <a:t>selectLSType har många långa if-satser för att avgöra vilken version av ls som användaren önskar använda. Detta skulle kunna brytas upp och delas in i flera olika kommandon, men vi valde att ha det i samma metod då vi ville behandla det som flaggor och inte separata kommandon.</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980280">
                <a:tc>
                  <a:txBody>
                    <a:bodyPr/>
                    <a:p>
                      <a:pPr>
                        <a:lnSpc>
                          <a:spcPct val="100000"/>
                        </a:lnSpc>
                      </a:pPr>
                      <a:r>
                        <a:rPr lang="sv-SE" sz="1100" spc="-1" strike="noStrike">
                          <a:solidFill>
                            <a:srgbClr val="000000"/>
                          </a:solidFill>
                          <a:uFill>
                            <a:solidFill>
                              <a:srgbClr val="ffffff"/>
                            </a:solidFill>
                          </a:uFill>
                          <a:latin typeface="Calibri"/>
                          <a:ea typeface="DejaVu Sans"/>
                        </a:rPr>
                        <a:t>Weighted Method Complexity (WMC)</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Average: 8,38</a:t>
                      </a:r>
                      <a:endParaRPr/>
                    </a:p>
                    <a:p>
                      <a:pPr>
                        <a:lnSpc>
                          <a:spcPct val="100000"/>
                        </a:lnSpc>
                      </a:pPr>
                      <a:r>
                        <a:rPr lang="sv-SE" sz="1100" spc="-1" strike="noStrike">
                          <a:solidFill>
                            <a:srgbClr val="000000"/>
                          </a:solidFill>
                          <a:uFill>
                            <a:solidFill>
                              <a:srgbClr val="ffffff"/>
                            </a:solidFill>
                          </a:uFill>
                          <a:latin typeface="Calibri"/>
                          <a:ea typeface="DejaVu Sans"/>
                        </a:rPr>
                        <a:t>Min: 3 (pwd)</a:t>
                      </a:r>
                      <a:endParaRPr/>
                    </a:p>
                    <a:p>
                      <a:pPr>
                        <a:lnSpc>
                          <a:spcPct val="100000"/>
                        </a:lnSpc>
                      </a:pPr>
                      <a:r>
                        <a:rPr lang="sv-SE" sz="1100" spc="-1" strike="noStrike">
                          <a:solidFill>
                            <a:srgbClr val="000000"/>
                          </a:solidFill>
                          <a:uFill>
                            <a:solidFill>
                              <a:srgbClr val="ffffff"/>
                            </a:solidFill>
                          </a:uFill>
                          <a:latin typeface="Calibri"/>
                          <a:ea typeface="DejaVu Sans"/>
                        </a:rPr>
                        <a:t>Max: 40 (FakeFileSystemAdapter)</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Komplexiteten är generellt sett ganska låg, men i vissa fall väldigt hög, vilket innebär att koden kan bli svår att återanvända och underhålla. Den är hög på grund av att en del metoder innehåller många if-satser. Detta skulle kunna sänkas genom att bryta ut dessa i egna metoder som sedan kallas på. </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81480">
                <a:tc>
                  <a:txBody>
                    <a:bodyPr/>
                    <a:p>
                      <a:pPr>
                        <a:lnSpc>
                          <a:spcPct val="100000"/>
                        </a:lnSpc>
                      </a:pPr>
                      <a:r>
                        <a:rPr lang="sv-SE" sz="1100" spc="-1" strike="noStrike">
                          <a:solidFill>
                            <a:srgbClr val="000000"/>
                          </a:solidFill>
                          <a:uFill>
                            <a:solidFill>
                              <a:srgbClr val="ffffff"/>
                            </a:solidFill>
                          </a:uFill>
                          <a:latin typeface="Calibri"/>
                          <a:ea typeface="DejaVu Sans"/>
                        </a:rPr>
                        <a:t>Lines of Code (LOC)</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Totalt: 2345</a:t>
                      </a:r>
                      <a:endParaRPr/>
                    </a:p>
                    <a:p>
                      <a:pPr>
                        <a:lnSpc>
                          <a:spcPct val="100000"/>
                        </a:lnSpc>
                      </a:pPr>
                      <a:r>
                        <a:rPr lang="sv-SE" sz="1100" spc="-1" strike="noStrike">
                          <a:solidFill>
                            <a:srgbClr val="000000"/>
                          </a:solidFill>
                          <a:uFill>
                            <a:solidFill>
                              <a:srgbClr val="ffffff"/>
                            </a:solidFill>
                          </a:uFill>
                          <a:latin typeface="Calibri"/>
                          <a:ea typeface="DejaVu Sans"/>
                        </a:rPr>
                        <a:t>Produkt: 1047</a:t>
                      </a:r>
                      <a:endParaRPr/>
                    </a:p>
                    <a:p>
                      <a:pPr>
                        <a:lnSpc>
                          <a:spcPct val="100000"/>
                        </a:lnSpc>
                      </a:pPr>
                      <a:r>
                        <a:rPr lang="sv-SE" sz="1100" spc="-1" strike="noStrike">
                          <a:solidFill>
                            <a:srgbClr val="000000"/>
                          </a:solidFill>
                          <a:uFill>
                            <a:solidFill>
                              <a:srgbClr val="ffffff"/>
                            </a:solidFill>
                          </a:uFill>
                          <a:latin typeface="Calibri"/>
                          <a:ea typeface="DejaVu Sans"/>
                        </a:rPr>
                        <a:t>Test: 1298</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sv-SE" sz="1100" spc="-1" strike="noStrike">
                          <a:solidFill>
                            <a:srgbClr val="000000"/>
                          </a:solidFill>
                          <a:uFill>
                            <a:solidFill>
                              <a:srgbClr val="ffffff"/>
                            </a:solidFill>
                          </a:uFill>
                          <a:latin typeface="Calibri"/>
                          <a:ea typeface="DejaVu Sans"/>
                        </a:rPr>
                        <a:t>Att det är mer testkod än produktkod visar på att vi har en hel del tester. Det är dock ingen garanti att dessa tester täcker all kod, men det är en indikation på att det bör vara hyfsat bra täckning.</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Täckningsgrad</a:t>
            </a:r>
            <a:endParaRPr/>
          </a:p>
        </p:txBody>
      </p:sp>
      <p:sp>
        <p:nvSpPr>
          <p:cNvPr id="327" name="CustomShape 2"/>
          <p:cNvSpPr/>
          <p:nvPr/>
        </p:nvSpPr>
        <p:spPr>
          <a:xfrm>
            <a:off x="838080" y="1825560"/>
            <a:ext cx="10514520" cy="4350240"/>
          </a:xfrm>
          <a:prstGeom prst="rect">
            <a:avLst/>
          </a:prstGeom>
          <a:noFill/>
          <a:ln>
            <a:noFill/>
          </a:ln>
        </p:spPr>
        <p:style>
          <a:lnRef idx="0"/>
          <a:fillRef idx="0"/>
          <a:effectRef idx="0"/>
          <a:fontRef idx="minor"/>
        </p:style>
      </p:sp>
      <p:sp>
        <p:nvSpPr>
          <p:cNvPr id="328" name="CustomShape 3"/>
          <p:cNvSpPr/>
          <p:nvPr/>
        </p:nvSpPr>
        <p:spPr>
          <a:xfrm>
            <a:off x="504000" y="2232000"/>
            <a:ext cx="9687960" cy="2393640"/>
          </a:xfrm>
          <a:prstGeom prst="rect">
            <a:avLst/>
          </a:prstGeom>
          <a:noFill/>
          <a:ln>
            <a:noFill/>
          </a:ln>
        </p:spPr>
        <p:style>
          <a:lnRef idx="0"/>
          <a:fillRef idx="0"/>
          <a:effectRef idx="0"/>
          <a:fontRef idx="minor"/>
        </p:style>
        <p:txBody>
          <a:bodyPr lIns="90000" rIns="90000" tIns="45000" bIns="45000"/>
          <a:p>
            <a:r>
              <a:rPr lang="sv-SE" sz="1800" spc="-1" strike="noStrike">
                <a:solidFill>
                  <a:srgbClr val="000000"/>
                </a:solidFill>
                <a:uFill>
                  <a:solidFill>
                    <a:srgbClr val="ffffff"/>
                  </a:solidFill>
                </a:uFill>
                <a:latin typeface="Arial"/>
              </a:rPr>
              <a:t>När det kommer till mätning täckningsgrad stötte vi på en del problem. Vi hann inte förstå oss på hur mätverktygen funkade och kunde därför inte få fram ett trovärdigt resultat. Nånting som hände var att verktygen vi körde(JaCoCo och IntelliJs egna) var att täckningsgraden blev 0 % i flera klasser där vi visste att det fanns gott om tester. </a:t>
            </a:r>
            <a:endParaRPr/>
          </a:p>
          <a:p>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Profiler</a:t>
            </a:r>
            <a:endParaRPr/>
          </a:p>
        </p:txBody>
      </p:sp>
      <p:sp>
        <p:nvSpPr>
          <p:cNvPr id="330" name="CustomShape 2"/>
          <p:cNvSpPr/>
          <p:nvPr/>
        </p:nvSpPr>
        <p:spPr>
          <a:xfrm>
            <a:off x="838080" y="1825560"/>
            <a:ext cx="10514520" cy="4350240"/>
          </a:xfrm>
          <a:prstGeom prst="rect">
            <a:avLst/>
          </a:prstGeom>
          <a:noFill/>
          <a:ln>
            <a:noFill/>
          </a:ln>
        </p:spPr>
        <p:style>
          <a:lnRef idx="0"/>
          <a:fillRef idx="0"/>
          <a:effectRef idx="0"/>
          <a:fontRef idx="minor"/>
        </p:style>
      </p:sp>
      <p:sp>
        <p:nvSpPr>
          <p:cNvPr id="331" name="CustomShape 3"/>
          <p:cNvSpPr/>
          <p:nvPr/>
        </p:nvSpPr>
        <p:spPr>
          <a:xfrm>
            <a:off x="432000" y="1350000"/>
            <a:ext cx="10799640" cy="239364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Vi testade hur lång tid det tog att utföra alla kommando-anrop efter varandra. Resultaten skiljde sig mycket åt mellan test-tillfällena, men generellt sätt låg exekverings-tiden för kommandona mellan 0,6 och 0,01 millisekunder.</a:t>
            </a:r>
            <a:endParaRPr/>
          </a:p>
          <a:p>
            <a:pPr>
              <a:lnSpc>
                <a:spcPct val="100000"/>
              </a:lnSpc>
            </a:pPr>
            <a:endParaRPr/>
          </a:p>
          <a:p>
            <a:pPr>
              <a:lnSpc>
                <a:spcPct val="100000"/>
              </a:lnSpc>
            </a:pPr>
            <a:r>
              <a:rPr lang="sv-SE" sz="1800" spc="-1" strike="noStrike">
                <a:solidFill>
                  <a:srgbClr val="000000"/>
                </a:solidFill>
                <a:uFill>
                  <a:solidFill>
                    <a:srgbClr val="ffffff"/>
                  </a:solidFill>
                </a:uFill>
                <a:latin typeface="Arial"/>
                <a:ea typeface="DejaVu Sans"/>
              </a:rPr>
              <a:t>Vissa kommandon som pwd, cat och cd tog generellt sätt kortare tid att utföra, vilket kan bero på att de inte gör lika mycket som de övriga kommandona. Det finns också en grupp t.ex. repeatLast, repeatFromHistory och mkdir(s) som tar något längre tid att exekvera eftersom att de utför mer än enstaka operationer. Slutligen finns det en grupp kommandon som History, cp, touch samt ibland append och ls vilka tog en längre att utföra än de övriga vilket beror på att de utför mest operationer av alla.</a:t>
            </a:r>
            <a:endParaRPr/>
          </a:p>
        </p:txBody>
      </p:sp>
      <p:pic>
        <p:nvPicPr>
          <p:cNvPr id="332" name="Picture 121" descr=""/>
          <p:cNvPicPr/>
          <p:nvPr/>
        </p:nvPicPr>
        <p:blipFill>
          <a:blip r:embed="rId1"/>
          <a:srcRect l="35325" t="32633" r="15136" b="35995"/>
          <a:stretch/>
        </p:blipFill>
        <p:spPr>
          <a:xfrm>
            <a:off x="6109920" y="3909960"/>
            <a:ext cx="6121080" cy="2807640"/>
          </a:xfrm>
          <a:prstGeom prst="rect">
            <a:avLst/>
          </a:prstGeom>
          <a:ln>
            <a:noFill/>
          </a:ln>
        </p:spPr>
      </p:pic>
      <p:pic>
        <p:nvPicPr>
          <p:cNvPr id="333" name="Picture 122" descr=""/>
          <p:cNvPicPr/>
          <p:nvPr/>
        </p:nvPicPr>
        <p:blipFill>
          <a:blip r:embed="rId2"/>
          <a:srcRect l="33107" t="22823" r="16722" b="43680"/>
          <a:stretch/>
        </p:blipFill>
        <p:spPr>
          <a:xfrm>
            <a:off x="72000" y="3888000"/>
            <a:ext cx="6047640" cy="282960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Byggscript</a:t>
            </a:r>
            <a:endParaRPr/>
          </a:p>
        </p:txBody>
      </p:sp>
      <p:sp>
        <p:nvSpPr>
          <p:cNvPr id="335" name="CustomShape 2"/>
          <p:cNvSpPr/>
          <p:nvPr/>
        </p:nvSpPr>
        <p:spPr>
          <a:xfrm>
            <a:off x="838080" y="1825560"/>
            <a:ext cx="10514880" cy="4350600"/>
          </a:xfrm>
          <a:prstGeom prst="rect">
            <a:avLst/>
          </a:prstGeom>
          <a:noFill/>
          <a:ln>
            <a:noFill/>
          </a:ln>
        </p:spPr>
        <p:style>
          <a:lnRef idx="0"/>
          <a:fillRef idx="0"/>
          <a:effectRef idx="0"/>
          <a:fontRef idx="minor"/>
        </p:style>
      </p:sp>
      <p:pic>
        <p:nvPicPr>
          <p:cNvPr id="336" name="Picture 1" descr=""/>
          <p:cNvPicPr/>
          <p:nvPr/>
        </p:nvPicPr>
        <p:blipFill>
          <a:blip r:embed="rId1"/>
          <a:stretch/>
        </p:blipFill>
        <p:spPr>
          <a:xfrm>
            <a:off x="3949560" y="914400"/>
            <a:ext cx="4952520" cy="540972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838080" y="1825560"/>
            <a:ext cx="10514880" cy="4350600"/>
          </a:xfrm>
          <a:prstGeom prst="rect">
            <a:avLst/>
          </a:prstGeom>
          <a:noFill/>
          <a:ln>
            <a:noFill/>
          </a:ln>
        </p:spPr>
        <p:style>
          <a:lnRef idx="0"/>
          <a:fillRef idx="0"/>
          <a:effectRef idx="0"/>
          <a:fontRef idx="minor"/>
        </p:style>
      </p:sp>
      <p:sp>
        <p:nvSpPr>
          <p:cNvPr id="200" name="CustomShape 2"/>
          <p:cNvSpPr/>
          <p:nvPr/>
        </p:nvSpPr>
        <p:spPr>
          <a:xfrm>
            <a:off x="446400" y="752760"/>
            <a:ext cx="60346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Slutlig design – detaljerad</a:t>
            </a:r>
            <a:endParaRPr/>
          </a:p>
        </p:txBody>
      </p:sp>
      <p:pic>
        <p:nvPicPr>
          <p:cNvPr id="201" name="" descr=""/>
          <p:cNvPicPr/>
          <p:nvPr/>
        </p:nvPicPr>
        <p:blipFill>
          <a:blip r:embed="rId1"/>
          <a:stretch/>
        </p:blipFill>
        <p:spPr>
          <a:xfrm>
            <a:off x="5976000" y="54360"/>
            <a:ext cx="5503320" cy="671364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839880" y="133560"/>
            <a:ext cx="10514880" cy="78588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TDD-exempel: Annika Svedin</a:t>
            </a:r>
            <a:endParaRPr/>
          </a:p>
        </p:txBody>
      </p:sp>
      <p:sp>
        <p:nvSpPr>
          <p:cNvPr id="203" name="CustomShape 2"/>
          <p:cNvSpPr/>
          <p:nvPr/>
        </p:nvSpPr>
        <p:spPr>
          <a:xfrm>
            <a:off x="1477080" y="852840"/>
            <a:ext cx="5157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a:p>
        </p:txBody>
      </p:sp>
      <p:sp>
        <p:nvSpPr>
          <p:cNvPr id="204" name="CustomShape 3"/>
          <p:cNvSpPr/>
          <p:nvPr/>
        </p:nvSpPr>
        <p:spPr>
          <a:xfrm>
            <a:off x="6634440" y="857520"/>
            <a:ext cx="4122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a:p>
        </p:txBody>
      </p:sp>
      <p:pic>
        <p:nvPicPr>
          <p:cNvPr id="205" name="Picture 3" descr=""/>
          <p:cNvPicPr/>
          <p:nvPr/>
        </p:nvPicPr>
        <p:blipFill>
          <a:blip r:embed="rId1"/>
          <a:stretch/>
        </p:blipFill>
        <p:spPr>
          <a:xfrm>
            <a:off x="607680" y="1914120"/>
            <a:ext cx="4323960" cy="3190680"/>
          </a:xfrm>
          <a:prstGeom prst="rect">
            <a:avLst/>
          </a:prstGeom>
          <a:ln>
            <a:noFill/>
          </a:ln>
        </p:spPr>
      </p:pic>
      <p:pic>
        <p:nvPicPr>
          <p:cNvPr id="206" name="Picture 4" descr=""/>
          <p:cNvPicPr/>
          <p:nvPr/>
        </p:nvPicPr>
        <p:blipFill>
          <a:blip r:embed="rId2"/>
          <a:stretch/>
        </p:blipFill>
        <p:spPr>
          <a:xfrm>
            <a:off x="6634440" y="1914120"/>
            <a:ext cx="4496040" cy="4463280"/>
          </a:xfrm>
          <a:prstGeom prst="rect">
            <a:avLst/>
          </a:prstGeom>
          <a:ln>
            <a:noFill/>
          </a:ln>
        </p:spPr>
      </p:pic>
      <p:sp>
        <p:nvSpPr>
          <p:cNvPr id="207" name="CustomShape 4"/>
          <p:cNvSpPr/>
          <p:nvPr/>
        </p:nvSpPr>
        <p:spPr>
          <a:xfrm>
            <a:off x="406440" y="6427800"/>
            <a:ext cx="11061360" cy="36864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https://github.com/Pontussand/INTE2016Project/commit/0f285230d89e0c4d87e41c345b7682eb44f5af4d</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839880" y="133560"/>
            <a:ext cx="10514880" cy="78588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TDD-exempel: Annika Svedin</a:t>
            </a:r>
            <a:endParaRPr/>
          </a:p>
        </p:txBody>
      </p:sp>
      <p:sp>
        <p:nvSpPr>
          <p:cNvPr id="209" name="CustomShape 2"/>
          <p:cNvSpPr/>
          <p:nvPr/>
        </p:nvSpPr>
        <p:spPr>
          <a:xfrm>
            <a:off x="1477080" y="852840"/>
            <a:ext cx="5157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a:p>
        </p:txBody>
      </p:sp>
      <p:sp>
        <p:nvSpPr>
          <p:cNvPr id="210" name="CustomShape 3"/>
          <p:cNvSpPr/>
          <p:nvPr/>
        </p:nvSpPr>
        <p:spPr>
          <a:xfrm>
            <a:off x="6634440" y="857520"/>
            <a:ext cx="4122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a:p>
        </p:txBody>
      </p:sp>
      <p:pic>
        <p:nvPicPr>
          <p:cNvPr id="211" name="Picture 1" descr=""/>
          <p:cNvPicPr/>
          <p:nvPr/>
        </p:nvPicPr>
        <p:blipFill>
          <a:blip r:embed="rId1"/>
          <a:stretch/>
        </p:blipFill>
        <p:spPr>
          <a:xfrm>
            <a:off x="417600" y="2064240"/>
            <a:ext cx="5086080" cy="2809440"/>
          </a:xfrm>
          <a:prstGeom prst="rect">
            <a:avLst/>
          </a:prstGeom>
          <a:ln>
            <a:noFill/>
          </a:ln>
        </p:spPr>
      </p:pic>
      <p:pic>
        <p:nvPicPr>
          <p:cNvPr id="212" name="Picture 2" descr=""/>
          <p:cNvPicPr/>
          <p:nvPr/>
        </p:nvPicPr>
        <p:blipFill>
          <a:blip r:embed="rId2"/>
          <a:stretch/>
        </p:blipFill>
        <p:spPr>
          <a:xfrm>
            <a:off x="6634440" y="2083320"/>
            <a:ext cx="3828600" cy="2790360"/>
          </a:xfrm>
          <a:prstGeom prst="rect">
            <a:avLst/>
          </a:prstGeom>
          <a:ln>
            <a:noFill/>
          </a:ln>
        </p:spPr>
      </p:pic>
      <p:sp>
        <p:nvSpPr>
          <p:cNvPr id="213" name="CustomShape 4"/>
          <p:cNvSpPr/>
          <p:nvPr/>
        </p:nvSpPr>
        <p:spPr>
          <a:xfrm>
            <a:off x="408960" y="6262560"/>
            <a:ext cx="11061360" cy="36864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https://github.com/Pontussand/INTE2016Project/commit/3a0c0750c93a12ad82c77ae5f7b55ff78e7903ee</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839880" y="133560"/>
            <a:ext cx="10514880" cy="78588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TDD-exempel: Annika Svedin</a:t>
            </a:r>
            <a:endParaRPr/>
          </a:p>
        </p:txBody>
      </p:sp>
      <p:sp>
        <p:nvSpPr>
          <p:cNvPr id="215" name="CustomShape 2"/>
          <p:cNvSpPr/>
          <p:nvPr/>
        </p:nvSpPr>
        <p:spPr>
          <a:xfrm>
            <a:off x="1477080" y="852840"/>
            <a:ext cx="5157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a:p>
        </p:txBody>
      </p:sp>
      <p:sp>
        <p:nvSpPr>
          <p:cNvPr id="216" name="CustomShape 3"/>
          <p:cNvSpPr/>
          <p:nvPr/>
        </p:nvSpPr>
        <p:spPr>
          <a:xfrm>
            <a:off x="6634440" y="857520"/>
            <a:ext cx="4122000" cy="8233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a:p>
        </p:txBody>
      </p:sp>
      <p:pic>
        <p:nvPicPr>
          <p:cNvPr id="217" name="Picture 2" descr=""/>
          <p:cNvPicPr/>
          <p:nvPr/>
        </p:nvPicPr>
        <p:blipFill>
          <a:blip r:embed="rId1"/>
          <a:stretch/>
        </p:blipFill>
        <p:spPr>
          <a:xfrm>
            <a:off x="6634440" y="1923840"/>
            <a:ext cx="4638240" cy="4285800"/>
          </a:xfrm>
          <a:prstGeom prst="rect">
            <a:avLst/>
          </a:prstGeom>
          <a:ln>
            <a:noFill/>
          </a:ln>
        </p:spPr>
      </p:pic>
      <p:pic>
        <p:nvPicPr>
          <p:cNvPr id="218" name="Picture 2" descr=""/>
          <p:cNvPicPr/>
          <p:nvPr/>
        </p:nvPicPr>
        <p:blipFill>
          <a:blip r:embed="rId2"/>
          <a:stretch/>
        </p:blipFill>
        <p:spPr>
          <a:xfrm>
            <a:off x="536400" y="2595600"/>
            <a:ext cx="5371920" cy="732960"/>
          </a:xfrm>
          <a:prstGeom prst="rect">
            <a:avLst/>
          </a:prstGeom>
          <a:ln>
            <a:noFill/>
          </a:ln>
        </p:spPr>
      </p:pic>
      <p:sp>
        <p:nvSpPr>
          <p:cNvPr id="219" name="CustomShape 4"/>
          <p:cNvSpPr/>
          <p:nvPr/>
        </p:nvSpPr>
        <p:spPr>
          <a:xfrm>
            <a:off x="408960" y="6262560"/>
            <a:ext cx="11061360" cy="368640"/>
          </a:xfrm>
          <a:prstGeom prst="rect">
            <a:avLst/>
          </a:prstGeom>
          <a:noFill/>
          <a:ln>
            <a:noFill/>
          </a:ln>
        </p:spPr>
        <p:style>
          <a:lnRef idx="0"/>
          <a:fillRef idx="0"/>
          <a:effectRef idx="0"/>
          <a:fontRef idx="minor"/>
        </p:style>
        <p:txBody>
          <a:bodyPr lIns="90000" rIns="90000" tIns="45000" bIns="45000"/>
          <a:p>
            <a:pPr>
              <a:lnSpc>
                <a:spcPct val="100000"/>
              </a:lnSpc>
            </a:pPr>
            <a:r>
              <a:rPr lang="sv-SE" sz="1800" spc="-1" strike="noStrike">
                <a:solidFill>
                  <a:srgbClr val="000000"/>
                </a:solidFill>
                <a:uFill>
                  <a:solidFill>
                    <a:srgbClr val="ffffff"/>
                  </a:solidFill>
                </a:uFill>
                <a:latin typeface="Arial"/>
                <a:ea typeface="DejaVu Sans"/>
              </a:rPr>
              <a:t>https://github.com/Pontussand/INTE2016Project/commit/fb6b5b3c7d707dabb8111e72aff4cf8c55f6f684</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8398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lang="sv-SE" sz="4400" spc="-1" strike="noStrike">
                <a:solidFill>
                  <a:srgbClr val="000000"/>
                </a:solidFill>
                <a:uFill>
                  <a:solidFill>
                    <a:srgbClr val="ffffff"/>
                  </a:solidFill>
                </a:uFill>
                <a:latin typeface="Calibri Light"/>
                <a:ea typeface="DejaVu Sans"/>
              </a:rPr>
              <a:t>TDD-exempel: Felix Törnqvist</a:t>
            </a:r>
            <a:endParaRPr/>
          </a:p>
        </p:txBody>
      </p:sp>
      <p:sp>
        <p:nvSpPr>
          <p:cNvPr id="221" name="CustomShape 2"/>
          <p:cNvSpPr/>
          <p:nvPr/>
        </p:nvSpPr>
        <p:spPr>
          <a:xfrm>
            <a:off x="839880" y="1408680"/>
            <a:ext cx="3911040" cy="82224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a:p>
        </p:txBody>
      </p:sp>
      <p:sp>
        <p:nvSpPr>
          <p:cNvPr id="222" name="CustomShape 3"/>
          <p:cNvSpPr/>
          <p:nvPr/>
        </p:nvSpPr>
        <p:spPr>
          <a:xfrm>
            <a:off x="432000" y="2361600"/>
            <a:ext cx="4174920" cy="3355200"/>
          </a:xfrm>
          <a:prstGeom prst="rect">
            <a:avLst/>
          </a:prstGeom>
          <a:noFill/>
          <a:ln>
            <a:noFill/>
          </a:ln>
        </p:spPr>
        <p:style>
          <a:lnRef idx="0"/>
          <a:fillRef idx="0"/>
          <a:effectRef idx="0"/>
          <a:fontRef idx="minor"/>
        </p:style>
        <p:txBody>
          <a:bodyPr lIns="90000" rIns="90000" tIns="45000" bIns="45000"/>
          <a:p>
            <a:pPr>
              <a:lnSpc>
                <a:spcPct val="100000"/>
              </a:lnSpc>
            </a:pPr>
            <a:r>
              <a:rPr lang="sv-SE" sz="1100" spc="-1" strike="noStrike">
                <a:solidFill>
                  <a:srgbClr val="000000"/>
                </a:solidFill>
                <a:uFill>
                  <a:solidFill>
                    <a:srgbClr val="ffffff"/>
                  </a:solidFill>
                </a:uFill>
                <a:latin typeface="Arial"/>
                <a:ea typeface="DejaVu Sans"/>
              </a:rPr>
              <a:t>@Before</a:t>
            </a:r>
            <a:endParaRPr/>
          </a:p>
          <a:p>
            <a:pPr>
              <a:lnSpc>
                <a:spcPct val="100000"/>
              </a:lnSpc>
            </a:pPr>
            <a:r>
              <a:rPr lang="sv-SE" sz="1100" spc="-1" strike="noStrike">
                <a:solidFill>
                  <a:srgbClr val="000000"/>
                </a:solidFill>
                <a:uFill>
                  <a:solidFill>
                    <a:srgbClr val="ffffff"/>
                  </a:solidFill>
                </a:uFill>
                <a:latin typeface="Arial"/>
                <a:ea typeface="DejaVu Sans"/>
              </a:rPr>
              <a:t>public void before() {</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cd = new Cd();</a:t>
            </a:r>
            <a:endParaRPr/>
          </a:p>
          <a:p>
            <a:pPr>
              <a:lnSpc>
                <a:spcPct val="100000"/>
              </a:lnSpc>
            </a:pP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root = new FakeDirectory("root");</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fakeAdapter = new FakeFileSystemAdapter();</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fakeAdapter.setRoot(root);</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Command.setAdapter(fakeAdapter);</a:t>
            </a:r>
            <a:endParaRPr/>
          </a:p>
          <a:p>
            <a:pPr>
              <a:lnSpc>
                <a:spcPct val="100000"/>
              </a:lnSpc>
            </a:pP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//root</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currentPath = new Path(Path.DIR_SEPERATOR);</a:t>
            </a:r>
            <a:endParaRPr/>
          </a:p>
          <a:p>
            <a:pPr>
              <a:lnSpc>
                <a:spcPct val="100000"/>
              </a:lnSpc>
            </a:pPr>
            <a:r>
              <a:rPr lang="sv-SE" sz="1100" spc="-1" strike="noStrike">
                <a:solidFill>
                  <a:srgbClr val="000000"/>
                </a:solidFill>
                <a:uFill>
                  <a:solidFill>
                    <a:srgbClr val="ffffff"/>
                  </a:solidFill>
                </a:uFill>
                <a:latin typeface="Arial"/>
                <a:ea typeface="DejaVu Sans"/>
              </a:rPr>
              <a:t>}</a:t>
            </a:r>
            <a:endParaRPr/>
          </a:p>
          <a:p>
            <a:pPr>
              <a:lnSpc>
                <a:spcPct val="100000"/>
              </a:lnSpc>
            </a:pPr>
            <a:endParaRPr/>
          </a:p>
          <a:p>
            <a:pPr>
              <a:lnSpc>
                <a:spcPct val="100000"/>
              </a:lnSpc>
            </a:pPr>
            <a:r>
              <a:rPr lang="sv-SE" sz="1100" spc="-1" strike="noStrike">
                <a:solidFill>
                  <a:srgbClr val="000000"/>
                </a:solidFill>
                <a:uFill>
                  <a:solidFill>
                    <a:srgbClr val="ffffff"/>
                  </a:solidFill>
                </a:uFill>
                <a:latin typeface="Arial"/>
                <a:ea typeface="DejaVu Sans"/>
              </a:rPr>
              <a:t>@Test</a:t>
            </a:r>
            <a:endParaRPr/>
          </a:p>
          <a:p>
            <a:pPr>
              <a:lnSpc>
                <a:spcPct val="100000"/>
              </a:lnSpc>
            </a:pPr>
            <a:r>
              <a:rPr lang="sv-SE" sz="1100" spc="-1" strike="noStrike">
                <a:solidFill>
                  <a:srgbClr val="000000"/>
                </a:solidFill>
                <a:uFill>
                  <a:solidFill>
                    <a:srgbClr val="ffffff"/>
                  </a:solidFill>
                </a:uFill>
                <a:latin typeface="Arial"/>
                <a:ea typeface="DejaVu Sans"/>
              </a:rPr>
              <a:t>public void doCommand_goToSubfolder(){</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FakeDirectory sub = new FakeDirectory("subfolder");</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root.addFSO(sub);</a:t>
            </a:r>
            <a:endParaRPr/>
          </a:p>
          <a:p>
            <a:pPr>
              <a:lnSpc>
                <a:spcPct val="100000"/>
              </a:lnSpc>
            </a:pPr>
            <a:r>
              <a:rPr lang="sv-SE" sz="1100" spc="-1" strike="noStrike">
                <a:solidFill>
                  <a:srgbClr val="000000"/>
                </a:solidFill>
                <a:uFill>
                  <a:solidFill>
                    <a:srgbClr val="ffffff"/>
                  </a:solidFill>
                </a:uFill>
                <a:latin typeface="Arial"/>
                <a:ea typeface="DejaVu Sans"/>
              </a:rPr>
              <a:t> </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cd.doCommand(currentPath, "subfolder");</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assertEquals("/subfolder", currentPath.getPath());          </a:t>
            </a:r>
            <a:endParaRPr/>
          </a:p>
          <a:p>
            <a:pPr>
              <a:lnSpc>
                <a:spcPct val="100000"/>
              </a:lnSpc>
            </a:pPr>
            <a:r>
              <a:rPr lang="sv-SE" sz="1100" spc="-1" strike="noStrike">
                <a:solidFill>
                  <a:srgbClr val="000000"/>
                </a:solidFill>
                <a:uFill>
                  <a:solidFill>
                    <a:srgbClr val="ffffff"/>
                  </a:solidFill>
                </a:uFill>
                <a:latin typeface="Arial"/>
                <a:ea typeface="DejaVu Sans"/>
              </a:rPr>
              <a:t>}</a:t>
            </a:r>
            <a:endParaRPr/>
          </a:p>
        </p:txBody>
      </p:sp>
      <p:sp>
        <p:nvSpPr>
          <p:cNvPr id="223" name="CustomShape 4"/>
          <p:cNvSpPr/>
          <p:nvPr/>
        </p:nvSpPr>
        <p:spPr>
          <a:xfrm>
            <a:off x="839880" y="2505240"/>
            <a:ext cx="5155920" cy="3682800"/>
          </a:xfrm>
          <a:prstGeom prst="rect">
            <a:avLst/>
          </a:prstGeom>
          <a:noFill/>
          <a:ln>
            <a:noFill/>
          </a:ln>
        </p:spPr>
        <p:style>
          <a:lnRef idx="0"/>
          <a:fillRef idx="0"/>
          <a:effectRef idx="0"/>
          <a:fontRef idx="minor"/>
        </p:style>
      </p:sp>
      <p:sp>
        <p:nvSpPr>
          <p:cNvPr id="224" name="CustomShape 5"/>
          <p:cNvSpPr/>
          <p:nvPr/>
        </p:nvSpPr>
        <p:spPr>
          <a:xfrm>
            <a:off x="6172200" y="1408680"/>
            <a:ext cx="5181480" cy="82224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a:p>
        </p:txBody>
      </p:sp>
      <p:sp>
        <p:nvSpPr>
          <p:cNvPr id="225" name="CustomShape 6"/>
          <p:cNvSpPr/>
          <p:nvPr/>
        </p:nvSpPr>
        <p:spPr>
          <a:xfrm>
            <a:off x="6172200" y="2505240"/>
            <a:ext cx="5181480" cy="3682800"/>
          </a:xfrm>
          <a:prstGeom prst="rect">
            <a:avLst/>
          </a:prstGeom>
          <a:noFill/>
          <a:ln>
            <a:noFill/>
          </a:ln>
        </p:spPr>
        <p:style>
          <a:lnRef idx="0"/>
          <a:fillRef idx="0"/>
          <a:effectRef idx="0"/>
          <a:fontRef idx="minor"/>
        </p:style>
      </p:sp>
      <p:sp>
        <p:nvSpPr>
          <p:cNvPr id="226" name="CustomShape 7"/>
          <p:cNvSpPr/>
          <p:nvPr/>
        </p:nvSpPr>
        <p:spPr>
          <a:xfrm>
            <a:off x="5760000" y="2232000"/>
            <a:ext cx="6118920" cy="4355280"/>
          </a:xfrm>
          <a:prstGeom prst="rect">
            <a:avLst/>
          </a:prstGeom>
          <a:noFill/>
          <a:ln>
            <a:noFill/>
          </a:ln>
        </p:spPr>
        <p:style>
          <a:lnRef idx="0"/>
          <a:fillRef idx="0"/>
          <a:effectRef idx="0"/>
          <a:fontRef idx="minor"/>
        </p:style>
        <p:txBody>
          <a:bodyPr lIns="90000" rIns="90000" tIns="45000" bIns="45000"/>
          <a:p>
            <a:pPr>
              <a:lnSpc>
                <a:spcPct val="100000"/>
              </a:lnSpc>
            </a:pPr>
            <a:r>
              <a:rPr lang="sv-SE" sz="1200" spc="-1" strike="noStrike">
                <a:solidFill>
                  <a:srgbClr val="000000"/>
                </a:solidFill>
                <a:uFill>
                  <a:solidFill>
                    <a:srgbClr val="ffffff"/>
                  </a:solidFill>
                </a:uFill>
                <a:latin typeface="Arial"/>
                <a:ea typeface="DejaVu Sans"/>
              </a:rPr>
              <a:t>package prompt.command;</a:t>
            </a:r>
            <a:endParaRPr/>
          </a:p>
          <a:p>
            <a:pPr>
              <a:lnSpc>
                <a:spcPct val="100000"/>
              </a:lnSpc>
            </a:pPr>
            <a:endParaRPr/>
          </a:p>
          <a:p>
            <a:pPr>
              <a:lnSpc>
                <a:spcPct val="100000"/>
              </a:lnSpc>
            </a:pPr>
            <a:r>
              <a:rPr lang="sv-SE" sz="1200" spc="-1" strike="noStrike">
                <a:solidFill>
                  <a:srgbClr val="000000"/>
                </a:solidFill>
                <a:uFill>
                  <a:solidFill>
                    <a:srgbClr val="ffffff"/>
                  </a:solidFill>
                </a:uFill>
                <a:latin typeface="Arial"/>
                <a:ea typeface="DejaVu Sans"/>
              </a:rPr>
              <a:t>import prompt.util.Path;</a:t>
            </a:r>
            <a:endParaRPr/>
          </a:p>
          <a:p>
            <a:pPr>
              <a:lnSpc>
                <a:spcPct val="100000"/>
              </a:lnSpc>
            </a:pPr>
            <a:endParaRPr/>
          </a:p>
          <a:p>
            <a:pPr>
              <a:lnSpc>
                <a:spcPct val="100000"/>
              </a:lnSpc>
            </a:pPr>
            <a:r>
              <a:rPr lang="sv-SE" sz="1200" spc="-1" strike="noStrike">
                <a:solidFill>
                  <a:srgbClr val="000000"/>
                </a:solidFill>
                <a:uFill>
                  <a:solidFill>
                    <a:srgbClr val="ffffff"/>
                  </a:solidFill>
                </a:uFill>
                <a:latin typeface="Arial"/>
                <a:ea typeface="DejaVu Sans"/>
              </a:rPr>
              <a:t>public class Cd extends Command {</a:t>
            </a:r>
            <a:endParaRPr/>
          </a:p>
          <a:p>
            <a:pPr>
              <a:lnSpc>
                <a:spcPct val="100000"/>
              </a:lnSpc>
            </a:pP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public String doCommand(Path currentPath, String input)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if(!input.startsWith(Path.DIR_SEPERATOR)){</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String</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currentPath.setPath(input);</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return "";</a:t>
            </a:r>
            <a:endParaRPr/>
          </a:p>
          <a:p>
            <a:pPr>
              <a:lnSpc>
                <a:spcPct val="100000"/>
              </a:lnSpc>
            </a:pP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a:t>
            </a:r>
            <a:endParaRPr/>
          </a:p>
          <a:p>
            <a:pPr>
              <a:lnSpc>
                <a:spcPct val="100000"/>
              </a:lnSpc>
            </a:pPr>
            <a:r>
              <a:rPr lang="sv-SE" sz="1200" spc="-1" strike="noStrike">
                <a:solidFill>
                  <a:srgbClr val="000000"/>
                </a:solidFill>
                <a:uFill>
                  <a:solidFill>
                    <a:srgbClr val="ffffff"/>
                  </a:solidFill>
                </a:uFill>
                <a:latin typeface="Arial"/>
                <a:ea typeface="DejaVu Sans"/>
              </a:rPr>
              <a:t>}</a:t>
            </a:r>
            <a:endParaRPr/>
          </a:p>
        </p:txBody>
      </p:sp>
      <p:sp>
        <p:nvSpPr>
          <p:cNvPr id="227" name="CustomShape 8"/>
          <p:cNvSpPr/>
          <p:nvPr/>
        </p:nvSpPr>
        <p:spPr>
          <a:xfrm>
            <a:off x="0" y="6480000"/>
            <a:ext cx="9242640" cy="368640"/>
          </a:xfrm>
          <a:prstGeom prst="rect">
            <a:avLst/>
          </a:prstGeom>
          <a:noFill/>
          <a:ln>
            <a:noFill/>
          </a:ln>
        </p:spPr>
        <p:style>
          <a:lnRef idx="0"/>
          <a:fillRef idx="0"/>
          <a:effectRef idx="0"/>
          <a:fontRef idx="minor"/>
        </p:style>
        <p:txBody>
          <a:bodyPr lIns="90000" rIns="90000" tIns="45000" bIns="45000"/>
          <a:p>
            <a:pPr>
              <a:lnSpc>
                <a:spcPct val="100000"/>
              </a:lnSpc>
            </a:pPr>
            <a:r>
              <a:rPr lang="sv-SE" sz="1500" spc="-1" strike="noStrike">
                <a:solidFill>
                  <a:srgbClr val="000000"/>
                </a:solidFill>
                <a:uFill>
                  <a:solidFill>
                    <a:srgbClr val="ffffff"/>
                  </a:solidFill>
                </a:uFill>
                <a:latin typeface="Arial"/>
                <a:ea typeface="DejaVu Sans"/>
              </a:rPr>
              <a:t>https://github.com/Pontussand/INTE2016Project/commit/9f6a225578252b20aaa75f9943aa70cfa0e495f2</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648000" y="-72000"/>
            <a:ext cx="8013240" cy="646920"/>
          </a:xfrm>
          <a:prstGeom prst="rect">
            <a:avLst/>
          </a:prstGeom>
          <a:noFill/>
          <a:ln>
            <a:noFill/>
          </a:ln>
        </p:spPr>
        <p:style>
          <a:lnRef idx="0"/>
          <a:fillRef idx="0"/>
          <a:effectRef idx="0"/>
          <a:fontRef idx="minor"/>
        </p:style>
        <p:txBody>
          <a:bodyPr lIns="90000" rIns="90000" tIns="45000" bIns="45000" anchor="ctr"/>
          <a:p>
            <a:pPr>
              <a:lnSpc>
                <a:spcPct val="90000"/>
              </a:lnSpc>
            </a:pPr>
            <a:r>
              <a:rPr lang="sv-SE" sz="3600" spc="-1" strike="noStrike">
                <a:solidFill>
                  <a:srgbClr val="000000"/>
                </a:solidFill>
                <a:uFill>
                  <a:solidFill>
                    <a:srgbClr val="ffffff"/>
                  </a:solidFill>
                </a:uFill>
                <a:latin typeface="Calibri Light"/>
                <a:ea typeface="DejaVu Sans"/>
              </a:rPr>
              <a:t>TDD-exempel: Felix Törnqvist </a:t>
            </a:r>
            <a:endParaRPr/>
          </a:p>
        </p:txBody>
      </p:sp>
      <p:sp>
        <p:nvSpPr>
          <p:cNvPr id="229" name="CustomShape 2"/>
          <p:cNvSpPr/>
          <p:nvPr/>
        </p:nvSpPr>
        <p:spPr>
          <a:xfrm>
            <a:off x="864000" y="432000"/>
            <a:ext cx="1654920" cy="50292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a:p>
        </p:txBody>
      </p:sp>
      <p:sp>
        <p:nvSpPr>
          <p:cNvPr id="230" name="CustomShape 3"/>
          <p:cNvSpPr/>
          <p:nvPr/>
        </p:nvSpPr>
        <p:spPr>
          <a:xfrm>
            <a:off x="349560" y="1008000"/>
            <a:ext cx="4185360" cy="5326920"/>
          </a:xfrm>
          <a:prstGeom prst="rect">
            <a:avLst/>
          </a:prstGeom>
          <a:noFill/>
          <a:ln>
            <a:noFill/>
          </a:ln>
        </p:spPr>
        <p:style>
          <a:lnRef idx="0"/>
          <a:fillRef idx="0"/>
          <a:effectRef idx="0"/>
          <a:fontRef idx="minor"/>
        </p:style>
        <p:txBody>
          <a:bodyPr lIns="90000" rIns="90000" tIns="45000" bIns="45000"/>
          <a:p>
            <a:pPr>
              <a:lnSpc>
                <a:spcPct val="100000"/>
              </a:lnSpc>
            </a:pPr>
            <a:r>
              <a:rPr lang="sv-SE" sz="1100" spc="-1" strike="noStrike">
                <a:solidFill>
                  <a:srgbClr val="000000"/>
                </a:solidFill>
                <a:uFill>
                  <a:solidFill>
                    <a:srgbClr val="ffffff"/>
                  </a:solidFill>
                </a:uFill>
                <a:latin typeface="Arial"/>
                <a:ea typeface="DejaVu Sans"/>
              </a:rPr>
              <a:t>@Before</a:t>
            </a:r>
            <a:endParaRPr/>
          </a:p>
          <a:p>
            <a:pPr>
              <a:lnSpc>
                <a:spcPct val="100000"/>
              </a:lnSpc>
            </a:pPr>
            <a:r>
              <a:rPr lang="sv-SE" sz="1100" spc="-1" strike="noStrike">
                <a:solidFill>
                  <a:srgbClr val="000000"/>
                </a:solidFill>
                <a:uFill>
                  <a:solidFill>
                    <a:srgbClr val="ffffff"/>
                  </a:solidFill>
                </a:uFill>
                <a:latin typeface="Arial"/>
                <a:ea typeface="DejaVu Sans"/>
              </a:rPr>
              <a:t>public void before() {</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ff66"/>
                </a:solidFill>
                <a:uFill>
                  <a:solidFill>
                    <a:srgbClr val="ffffff"/>
                  </a:solidFill>
                </a:uFill>
                <a:latin typeface="Arial"/>
                <a:ea typeface="DejaVu Sans"/>
              </a:rPr>
              <a:t> </a:t>
            </a:r>
            <a:r>
              <a:rPr b="1" lang="sv-SE" sz="1100" spc="-1" strike="noStrike">
                <a:solidFill>
                  <a:srgbClr val="00ff66"/>
                </a:solidFill>
                <a:uFill>
                  <a:solidFill>
                    <a:srgbClr val="ffffff"/>
                  </a:solidFill>
                </a:uFill>
                <a:latin typeface="Arial"/>
                <a:ea typeface="DejaVu Sans"/>
              </a:rPr>
              <a:t>…</a:t>
            </a:r>
            <a:r>
              <a:rPr b="1" lang="sv-SE" sz="1100" spc="-1" strike="noStrike">
                <a:solidFill>
                  <a:srgbClr val="000000"/>
                </a:solidFill>
                <a:uFill>
                  <a:solidFill>
                    <a:srgbClr val="ffffff"/>
                  </a:solidFill>
                </a:uFill>
                <a:latin typeface="Arial"/>
                <a:ea typeface="DejaVu Sans"/>
              </a:rPr>
              <a:t> </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//root</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currentPath = new Path("");</a:t>
            </a:r>
            <a:endParaRPr/>
          </a:p>
          <a:p>
            <a:pPr>
              <a:lnSpc>
                <a:spcPct val="100000"/>
              </a:lnSpc>
            </a:pPr>
            <a:r>
              <a:rPr lang="sv-SE" sz="1100" spc="-1" strike="noStrike">
                <a:solidFill>
                  <a:srgbClr val="000000"/>
                </a:solidFill>
                <a:uFill>
                  <a:solidFill>
                    <a:srgbClr val="ffffff"/>
                  </a:solidFill>
                </a:uFill>
                <a:latin typeface="Arial"/>
                <a:ea typeface="DejaVu Sans"/>
              </a:rPr>
              <a:t>}</a:t>
            </a:r>
            <a:endParaRPr/>
          </a:p>
          <a:p>
            <a:pPr>
              <a:lnSpc>
                <a:spcPct val="100000"/>
              </a:lnSpc>
            </a:pPr>
            <a:endParaRPr/>
          </a:p>
          <a:p>
            <a:pPr>
              <a:lnSpc>
                <a:spcPct val="100000"/>
              </a:lnSpc>
            </a:pPr>
            <a:r>
              <a:rPr lang="sv-SE" sz="1100" spc="-1" strike="noStrike">
                <a:solidFill>
                  <a:srgbClr val="000000"/>
                </a:solidFill>
                <a:uFill>
                  <a:solidFill>
                    <a:srgbClr val="ffffff"/>
                  </a:solidFill>
                </a:uFill>
                <a:latin typeface="Arial"/>
                <a:ea typeface="DejaVu Sans"/>
              </a:rPr>
              <a:t>@Test</a:t>
            </a:r>
            <a:endParaRPr/>
          </a:p>
          <a:p>
            <a:pPr>
              <a:lnSpc>
                <a:spcPct val="100000"/>
              </a:lnSpc>
            </a:pPr>
            <a:r>
              <a:rPr lang="sv-SE" sz="1100" spc="-1" strike="noStrike">
                <a:solidFill>
                  <a:srgbClr val="000000"/>
                </a:solidFill>
                <a:uFill>
                  <a:solidFill>
                    <a:srgbClr val="ffffff"/>
                  </a:solidFill>
                </a:uFill>
                <a:latin typeface="Arial"/>
                <a:ea typeface="DejaVu Sans"/>
              </a:rPr>
              <a:t>public void doCommand_goToSubfolder(){</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FakeDirectory sub = new FakeDirectory("subfolder");</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root.addFSO(sub);</a:t>
            </a:r>
            <a:endParaRPr/>
          </a:p>
          <a:p>
            <a:pPr>
              <a:lnSpc>
                <a:spcPct val="100000"/>
              </a:lnSpc>
            </a:pP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String ret = cd.doCommand(currentPath, "subfolder");</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assertEquals("", ret);</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assertEquals("/subfolder", currentPath.getPath());</a:t>
            </a:r>
            <a:endParaRPr/>
          </a:p>
          <a:p>
            <a:pPr>
              <a:lnSpc>
                <a:spcPct val="100000"/>
              </a:lnSpc>
            </a:pPr>
            <a:r>
              <a:rPr lang="sv-SE" sz="1100" spc="-1" strike="noStrike">
                <a:solidFill>
                  <a:srgbClr val="000000"/>
                </a:solidFill>
                <a:uFill>
                  <a:solidFill>
                    <a:srgbClr val="ffffff"/>
                  </a:solidFill>
                </a:uFill>
                <a:latin typeface="Arial"/>
                <a:ea typeface="DejaVu Sans"/>
              </a:rPr>
              <a:t>}</a:t>
            </a:r>
            <a:endParaRPr/>
          </a:p>
          <a:p>
            <a:pPr>
              <a:lnSpc>
                <a:spcPct val="100000"/>
              </a:lnSpc>
            </a:pPr>
            <a:endParaRPr/>
          </a:p>
          <a:p>
            <a:pPr>
              <a:lnSpc>
                <a:spcPct val="100000"/>
              </a:lnSpc>
            </a:pPr>
            <a:r>
              <a:rPr lang="sv-SE" sz="1100" spc="-1" strike="noStrike">
                <a:solidFill>
                  <a:srgbClr val="000000"/>
                </a:solidFill>
                <a:uFill>
                  <a:solidFill>
                    <a:srgbClr val="ffffff"/>
                  </a:solidFill>
                </a:uFill>
                <a:latin typeface="Arial"/>
                <a:ea typeface="DejaVu Sans"/>
              </a:rPr>
              <a:t>@Test</a:t>
            </a:r>
            <a:endParaRPr/>
          </a:p>
          <a:p>
            <a:pPr>
              <a:lnSpc>
                <a:spcPct val="100000"/>
              </a:lnSpc>
            </a:pPr>
            <a:r>
              <a:rPr lang="sv-SE" sz="1100" spc="-1" strike="noStrike">
                <a:solidFill>
                  <a:srgbClr val="000000"/>
                </a:solidFill>
                <a:uFill>
                  <a:solidFill>
                    <a:srgbClr val="ffffff"/>
                  </a:solidFill>
                </a:uFill>
                <a:latin typeface="Arial"/>
                <a:ea typeface="DejaVu Sans"/>
              </a:rPr>
              <a:t>public void doCommand_goToNonExistantSubFolder(){</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String ret = cd.doCommand(currentPath, "Should not exist");</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assertEquals(Cd.NO_SUCH_DIR_MSG, ret);</a:t>
            </a:r>
            <a:endParaRPr/>
          </a:p>
          <a:p>
            <a:pPr>
              <a:lnSpc>
                <a:spcPct val="100000"/>
              </a:lnSpc>
            </a:pPr>
            <a:r>
              <a:rPr lang="sv-SE" sz="1100" spc="-1" strike="noStrike">
                <a:solidFill>
                  <a:srgbClr val="000000"/>
                </a:solidFill>
                <a:uFill>
                  <a:solidFill>
                    <a:srgbClr val="ffffff"/>
                  </a:solidFill>
                </a:uFill>
                <a:latin typeface="Arial"/>
                <a:ea typeface="DejaVu Sans"/>
              </a:rPr>
              <a:t>    </a:t>
            </a:r>
            <a:r>
              <a:rPr lang="sv-SE" sz="1100" spc="-1" strike="noStrike">
                <a:solidFill>
                  <a:srgbClr val="000000"/>
                </a:solidFill>
                <a:uFill>
                  <a:solidFill>
                    <a:srgbClr val="ffffff"/>
                  </a:solidFill>
                </a:uFill>
                <a:latin typeface="Arial"/>
                <a:ea typeface="DejaVu Sans"/>
              </a:rPr>
              <a:t>assertEquals("", currentPath.getPath());</a:t>
            </a:r>
            <a:endParaRPr/>
          </a:p>
          <a:p>
            <a:pPr>
              <a:lnSpc>
                <a:spcPct val="100000"/>
              </a:lnSpc>
            </a:pPr>
            <a:r>
              <a:rPr lang="sv-SE" sz="1100" spc="-1" strike="noStrike">
                <a:solidFill>
                  <a:srgbClr val="000000"/>
                </a:solidFill>
                <a:uFill>
                  <a:solidFill>
                    <a:srgbClr val="ffffff"/>
                  </a:solidFill>
                </a:uFill>
                <a:latin typeface="Arial"/>
                <a:ea typeface="DejaVu Sans"/>
              </a:rPr>
              <a:t>}</a:t>
            </a:r>
            <a:endParaRPr/>
          </a:p>
          <a:p>
            <a:pPr>
              <a:lnSpc>
                <a:spcPct val="100000"/>
              </a:lnSpc>
            </a:pPr>
            <a:endParaRPr/>
          </a:p>
          <a:p>
            <a:pPr>
              <a:lnSpc>
                <a:spcPct val="100000"/>
              </a:lnSpc>
            </a:pPr>
            <a:r>
              <a:rPr lang="sv-SE" sz="1100" spc="-1" strike="noStrike">
                <a:solidFill>
                  <a:srgbClr val="000000"/>
                </a:solidFill>
                <a:uFill>
                  <a:solidFill>
                    <a:srgbClr val="ffffff"/>
                  </a:solidFill>
                </a:uFill>
                <a:latin typeface="Arial"/>
                <a:ea typeface="DejaVu Sans"/>
              </a:rPr>
              <a:t>@Test</a:t>
            </a:r>
            <a:endParaRPr/>
          </a:p>
          <a:p>
            <a:pPr>
              <a:lnSpc>
                <a:spcPct val="100000"/>
              </a:lnSpc>
            </a:pPr>
            <a:r>
              <a:rPr lang="sv-SE" sz="1100" spc="-1" strike="noStrike">
                <a:solidFill>
                  <a:srgbClr val="000000"/>
                </a:solidFill>
                <a:uFill>
                  <a:solidFill>
                    <a:srgbClr val="ffffff"/>
                  </a:solidFill>
                </a:uFill>
                <a:latin typeface="Arial"/>
                <a:ea typeface="DejaVu Sans"/>
              </a:rPr>
              <a:t>public void doCommand_goFromRoot(){ </a:t>
            </a:r>
            <a:r>
              <a:rPr b="1" lang="sv-SE" sz="1100" spc="-1" strike="noStrike">
                <a:solidFill>
                  <a:srgbClr val="00ff66"/>
                </a:solidFill>
                <a:uFill>
                  <a:solidFill>
                    <a:srgbClr val="ffffff"/>
                  </a:solidFill>
                </a:uFill>
                <a:latin typeface="Arial"/>
                <a:ea typeface="DejaVu Sans"/>
              </a:rPr>
              <a:t>…</a:t>
            </a:r>
            <a:r>
              <a:rPr lang="sv-SE" sz="1100" spc="-1" strike="noStrike">
                <a:solidFill>
                  <a:srgbClr val="000000"/>
                </a:solidFill>
                <a:uFill>
                  <a:solidFill>
                    <a:srgbClr val="ffffff"/>
                  </a:solidFill>
                </a:uFill>
                <a:latin typeface="Arial"/>
                <a:ea typeface="DejaVu Sans"/>
              </a:rPr>
              <a:t> }</a:t>
            </a:r>
            <a:endParaRPr/>
          </a:p>
          <a:p>
            <a:pPr>
              <a:lnSpc>
                <a:spcPct val="100000"/>
              </a:lnSpc>
            </a:pPr>
            <a:endParaRPr/>
          </a:p>
          <a:p>
            <a:pPr>
              <a:lnSpc>
                <a:spcPct val="100000"/>
              </a:lnSpc>
            </a:pPr>
            <a:r>
              <a:rPr lang="sv-SE" sz="1100" spc="-1" strike="noStrike">
                <a:solidFill>
                  <a:srgbClr val="000000"/>
                </a:solidFill>
                <a:uFill>
                  <a:solidFill>
                    <a:srgbClr val="ffffff"/>
                  </a:solidFill>
                </a:uFill>
                <a:latin typeface="Arial"/>
                <a:ea typeface="DejaVu Sans"/>
              </a:rPr>
              <a:t>@Test</a:t>
            </a:r>
            <a:endParaRPr/>
          </a:p>
          <a:p>
            <a:pPr>
              <a:lnSpc>
                <a:spcPct val="100000"/>
              </a:lnSpc>
            </a:pPr>
            <a:r>
              <a:rPr lang="sv-SE" sz="1100" spc="-1" strike="noStrike">
                <a:solidFill>
                  <a:srgbClr val="000000"/>
                </a:solidFill>
                <a:uFill>
                  <a:solidFill>
                    <a:srgbClr val="ffffff"/>
                  </a:solidFill>
                </a:uFill>
                <a:latin typeface="Arial"/>
                <a:ea typeface="DejaVu Sans"/>
              </a:rPr>
              <a:t>public void doCommand_goBackOneDir(){ </a:t>
            </a:r>
            <a:r>
              <a:rPr b="1" lang="sv-SE" sz="1100" spc="-1" strike="noStrike">
                <a:solidFill>
                  <a:srgbClr val="00ff66"/>
                </a:solidFill>
                <a:uFill>
                  <a:solidFill>
                    <a:srgbClr val="ffffff"/>
                  </a:solidFill>
                </a:uFill>
                <a:latin typeface="Arial"/>
                <a:ea typeface="DejaVu Sans"/>
              </a:rPr>
              <a:t>…</a:t>
            </a:r>
            <a:r>
              <a:rPr lang="sv-SE" sz="1100" spc="-1" strike="noStrike">
                <a:solidFill>
                  <a:srgbClr val="000000"/>
                </a:solidFill>
                <a:uFill>
                  <a:solidFill>
                    <a:srgbClr val="ffffff"/>
                  </a:solidFill>
                </a:uFill>
                <a:latin typeface="Arial"/>
                <a:ea typeface="DejaVu Sans"/>
              </a:rPr>
              <a:t> }</a:t>
            </a:r>
            <a:endParaRPr/>
          </a:p>
          <a:p>
            <a:pPr>
              <a:lnSpc>
                <a:spcPct val="100000"/>
              </a:lnSpc>
            </a:pPr>
            <a:endParaRPr/>
          </a:p>
          <a:p>
            <a:pPr>
              <a:lnSpc>
                <a:spcPct val="100000"/>
              </a:lnSpc>
            </a:pPr>
            <a:r>
              <a:rPr lang="sv-SE" sz="1100" spc="-1" strike="noStrike">
                <a:solidFill>
                  <a:srgbClr val="000000"/>
                </a:solidFill>
                <a:uFill>
                  <a:solidFill>
                    <a:srgbClr val="ffffff"/>
                  </a:solidFill>
                </a:uFill>
                <a:latin typeface="Arial"/>
                <a:ea typeface="DejaVu Sans"/>
              </a:rPr>
              <a:t>@Test</a:t>
            </a:r>
            <a:endParaRPr/>
          </a:p>
          <a:p>
            <a:pPr>
              <a:lnSpc>
                <a:spcPct val="100000"/>
              </a:lnSpc>
            </a:pPr>
            <a:r>
              <a:rPr lang="sv-SE" sz="1100" spc="-1" strike="noStrike">
                <a:solidFill>
                  <a:srgbClr val="000000"/>
                </a:solidFill>
                <a:uFill>
                  <a:solidFill>
                    <a:srgbClr val="ffffff"/>
                  </a:solidFill>
                </a:uFill>
                <a:latin typeface="Arial"/>
                <a:ea typeface="DejaVu Sans"/>
              </a:rPr>
              <a:t>public void doCommand_goToRoot(){ </a:t>
            </a:r>
            <a:r>
              <a:rPr b="1" lang="sv-SE" sz="1100" spc="-1" strike="noStrike">
                <a:solidFill>
                  <a:srgbClr val="00ff66"/>
                </a:solidFill>
                <a:uFill>
                  <a:solidFill>
                    <a:srgbClr val="ffffff"/>
                  </a:solidFill>
                </a:uFill>
                <a:latin typeface="Arial"/>
                <a:ea typeface="DejaVu Sans"/>
              </a:rPr>
              <a:t>…</a:t>
            </a:r>
            <a:r>
              <a:rPr lang="sv-SE" sz="1100" spc="-1" strike="noStrike">
                <a:solidFill>
                  <a:srgbClr val="000000"/>
                </a:solidFill>
                <a:uFill>
                  <a:solidFill>
                    <a:srgbClr val="ffffff"/>
                  </a:solidFill>
                </a:uFill>
                <a:latin typeface="Arial"/>
                <a:ea typeface="DejaVu Sans"/>
              </a:rPr>
              <a:t> }</a:t>
            </a:r>
            <a:endParaRPr/>
          </a:p>
        </p:txBody>
      </p:sp>
      <p:sp>
        <p:nvSpPr>
          <p:cNvPr id="231" name="CustomShape 4"/>
          <p:cNvSpPr/>
          <p:nvPr/>
        </p:nvSpPr>
        <p:spPr>
          <a:xfrm>
            <a:off x="5761440" y="472680"/>
            <a:ext cx="3381480" cy="46224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a:p>
        </p:txBody>
      </p:sp>
      <p:sp>
        <p:nvSpPr>
          <p:cNvPr id="232" name="CustomShape 5"/>
          <p:cNvSpPr/>
          <p:nvPr/>
        </p:nvSpPr>
        <p:spPr>
          <a:xfrm>
            <a:off x="6161760" y="1362240"/>
            <a:ext cx="5181480" cy="3682800"/>
          </a:xfrm>
          <a:prstGeom prst="rect">
            <a:avLst/>
          </a:prstGeom>
          <a:noFill/>
          <a:ln>
            <a:noFill/>
          </a:ln>
        </p:spPr>
        <p:style>
          <a:lnRef idx="0"/>
          <a:fillRef idx="0"/>
          <a:effectRef idx="0"/>
          <a:fontRef idx="minor"/>
        </p:style>
      </p:sp>
      <p:sp>
        <p:nvSpPr>
          <p:cNvPr id="233" name="CustomShape 6"/>
          <p:cNvSpPr/>
          <p:nvPr/>
        </p:nvSpPr>
        <p:spPr>
          <a:xfrm>
            <a:off x="5760000" y="1152000"/>
            <a:ext cx="6118920" cy="4355280"/>
          </a:xfrm>
          <a:prstGeom prst="rect">
            <a:avLst/>
          </a:prstGeom>
          <a:noFill/>
          <a:ln>
            <a:noFill/>
          </a:ln>
        </p:spPr>
        <p:style>
          <a:lnRef idx="0"/>
          <a:fillRef idx="0"/>
          <a:effectRef idx="0"/>
          <a:fontRef idx="minor"/>
        </p:style>
        <p:txBody>
          <a:bodyPr lIns="90000" rIns="90000" tIns="45000" bIns="45000"/>
          <a:p>
            <a:pPr>
              <a:lnSpc>
                <a:spcPct val="100000"/>
              </a:lnSpc>
            </a:pPr>
            <a:r>
              <a:rPr lang="sv-SE" sz="1200" spc="-1" strike="noStrike">
                <a:solidFill>
                  <a:srgbClr val="000000"/>
                </a:solidFill>
                <a:uFill>
                  <a:solidFill>
                    <a:srgbClr val="ffffff"/>
                  </a:solidFill>
                </a:uFill>
                <a:latin typeface="Arial"/>
                <a:ea typeface="DejaVu Sans"/>
              </a:rPr>
              <a:t>public String doCommand (PathContainer currentPathContainer, String input)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boolean absolutePath = input.startsWith(PathContainer.DIR_SEPERATOR);</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FSAdapter adapter = super.getAdapter();</a:t>
            </a:r>
            <a:endParaRPr/>
          </a:p>
          <a:p>
            <a:pPr>
              <a:lnSpc>
                <a:spcPct val="100000"/>
              </a:lnSpc>
            </a:pP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if (absolutePath)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if (adapter.isDir(input))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currentPathContainer.setPath(input);</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 else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return NO_SUCH_DIR_MSG;</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 else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String appended = currentPathContainer.getPath()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PathContainer.DIR_SEPERATOR + input;</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if (adapter.isDir(appended))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currentPathContainer.setPath(appended);</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 else if (input.equals(".."))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currentPathContainer.setPath(currentPathContainer.getParentPath());</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 else if (input.equals("")){</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currentPathContainer.setPath("");</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 else {</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return NO_SUCH_DIR_MSG;</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a:t>
            </a:r>
            <a:endParaRPr/>
          </a:p>
          <a:p>
            <a:pPr>
              <a:lnSpc>
                <a:spcPct val="100000"/>
              </a:lnSpc>
            </a:pPr>
            <a:r>
              <a:rPr lang="sv-SE" sz="1200" spc="-1" strike="noStrike">
                <a:solidFill>
                  <a:srgbClr val="000000"/>
                </a:solidFill>
                <a:uFill>
                  <a:solidFill>
                    <a:srgbClr val="ffffff"/>
                  </a:solidFill>
                </a:uFill>
                <a:latin typeface="Arial"/>
                <a:ea typeface="DejaVu Sans"/>
              </a:rPr>
              <a:t>    </a:t>
            </a:r>
            <a:r>
              <a:rPr lang="sv-SE" sz="1200" spc="-1" strike="noStrike">
                <a:solidFill>
                  <a:srgbClr val="000000"/>
                </a:solidFill>
                <a:uFill>
                  <a:solidFill>
                    <a:srgbClr val="ffffff"/>
                  </a:solidFill>
                </a:uFill>
                <a:latin typeface="Arial"/>
                <a:ea typeface="DejaVu Sans"/>
              </a:rPr>
              <a:t>return "";</a:t>
            </a:r>
            <a:endParaRPr/>
          </a:p>
          <a:p>
            <a:pPr>
              <a:lnSpc>
                <a:spcPct val="100000"/>
              </a:lnSpc>
            </a:pPr>
            <a:r>
              <a:rPr lang="sv-SE" sz="1200" spc="-1" strike="noStrike">
                <a:solidFill>
                  <a:srgbClr val="000000"/>
                </a:solidFill>
                <a:uFill>
                  <a:solidFill>
                    <a:srgbClr val="ffffff"/>
                  </a:solidFill>
                </a:uFill>
                <a:latin typeface="Arial"/>
                <a:ea typeface="DejaVu Sans"/>
              </a:rPr>
              <a:t>}</a:t>
            </a:r>
            <a:endParaRPr/>
          </a:p>
        </p:txBody>
      </p:sp>
      <p:sp>
        <p:nvSpPr>
          <p:cNvPr id="234" name="CustomShape 7"/>
          <p:cNvSpPr/>
          <p:nvPr/>
        </p:nvSpPr>
        <p:spPr>
          <a:xfrm>
            <a:off x="360" y="6480360"/>
            <a:ext cx="9242640" cy="368640"/>
          </a:xfrm>
          <a:prstGeom prst="rect">
            <a:avLst/>
          </a:prstGeom>
          <a:noFill/>
          <a:ln>
            <a:noFill/>
          </a:ln>
        </p:spPr>
        <p:style>
          <a:lnRef idx="0"/>
          <a:fillRef idx="0"/>
          <a:effectRef idx="0"/>
          <a:fontRef idx="minor"/>
        </p:style>
        <p:txBody>
          <a:bodyPr lIns="90000" rIns="90000" tIns="45000" bIns="45000"/>
          <a:p>
            <a:pPr>
              <a:lnSpc>
                <a:spcPct val="100000"/>
              </a:lnSpc>
            </a:pPr>
            <a:r>
              <a:rPr lang="sv-SE" sz="1500" spc="-1" strike="noStrike">
                <a:solidFill>
                  <a:srgbClr val="000000"/>
                </a:solidFill>
                <a:uFill>
                  <a:solidFill>
                    <a:srgbClr val="ffffff"/>
                  </a:solidFill>
                </a:uFill>
                <a:latin typeface="Arial"/>
                <a:ea typeface="DejaVu Sans"/>
              </a:rPr>
              <a:t>https://github.com/Pontussand/INTE2016Project/commit/cc43857e69629f7bcb6a039665c428be9eb83eeb</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731</TotalTime>
  <Application>LibreOffice/5.0.0.5$MacOSX_X86_64 LibreOffice_project/1b1a90865e348b492231e1c451437d7a15bb262b</Application>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2016-10-07T07:01:15Z</dcterms:created>
  <dc:creator>henrikbe</dc:creator>
  <dc:language>en-US</dc:language>
  <dcterms:modified xsi:type="dcterms:W3CDTF">2016-10-27T13:26:53Z</dcterms:modified>
  <cp:revision>102</cp:revision>
  <dc:title>Grupp nr: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33</vt:i4>
  </property>
  <property fmtid="{D5CDD505-2E9C-101B-9397-08002B2CF9AE}" pid="11" name="PresentationFormat">
    <vt:lpwstr>Widescreen</vt:lpwstr>
  </property>
  <property fmtid="{D5CDD505-2E9C-101B-9397-08002B2CF9AE}" pid="12" name="ScaleCrop">
    <vt:bool>0</vt:bool>
  </property>
  <property fmtid="{D5CDD505-2E9C-101B-9397-08002B2CF9AE}" pid="13" name="ShareDoc">
    <vt:bool>0</vt:bool>
  </property>
  <property fmtid="{D5CDD505-2E9C-101B-9397-08002B2CF9AE}" pid="14" name="Slides">
    <vt:i4>34</vt:i4>
  </property>
</Properties>
</file>