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p:scale>
          <a:sx n="80" d="100"/>
          <a:sy n="80" d="100"/>
        </p:scale>
        <p:origin x="9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2016-10-25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2016-10-25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2016-10-25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2016-10-25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2016-10-25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2016-10-25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2</a:t>
            </a:r>
            <a:endParaRPr lang="sv-SE" dirty="0"/>
          </a:p>
        </p:txBody>
      </p:sp>
      <p:sp>
        <p:nvSpPr>
          <p:cNvPr id="5" name="Platshållare för innehåll 4"/>
          <p:cNvSpPr>
            <a:spLocks noGrp="1"/>
          </p:cNvSpPr>
          <p:nvPr>
            <p:ph idx="1"/>
          </p:nvPr>
        </p:nvSpPr>
        <p:spPr/>
        <p:txBody>
          <a:bodyPr/>
          <a:lstStyle/>
          <a:p>
            <a:pPr lvl="0">
              <a:spcBef>
                <a:spcPts val="1001"/>
              </a:spcBef>
              <a:buClr>
                <a:srgbClr val="000000"/>
              </a:buClr>
              <a:buSzPct val="100000"/>
              <a:buFont typeface="Arial" pitchFamily="34"/>
              <a:buChar char="•"/>
            </a:pPr>
            <a:r>
              <a:rPr lang="sv-SE" dirty="0"/>
              <a:t>Nina Hedman, ni.hedman@gmail.com</a:t>
            </a:r>
          </a:p>
          <a:p>
            <a:pPr lvl="0">
              <a:spcBef>
                <a:spcPts val="1001"/>
              </a:spcBef>
              <a:buClr>
                <a:srgbClr val="000000"/>
              </a:buClr>
              <a:buSzPct val="100000"/>
              <a:buFont typeface="Arial" pitchFamily="34"/>
              <a:buChar char="•"/>
            </a:pPr>
            <a:r>
              <a:rPr lang="sv-SE" dirty="0"/>
              <a:t>Pontus Sandliden, pontussandliden@hotmail.com</a:t>
            </a:r>
          </a:p>
          <a:p>
            <a:pPr lvl="0">
              <a:spcBef>
                <a:spcPts val="1001"/>
              </a:spcBef>
              <a:buClr>
                <a:srgbClr val="000000"/>
              </a:buClr>
              <a:buSzPct val="100000"/>
              <a:buFont typeface="Arial" pitchFamily="34"/>
              <a:buChar char="•"/>
            </a:pPr>
            <a:r>
              <a:rPr lang="sv-SE" dirty="0"/>
              <a:t>Annika Svedin, annika.svedin@gmail.com</a:t>
            </a:r>
          </a:p>
          <a:p>
            <a:pPr lvl="0">
              <a:spcBef>
                <a:spcPts val="1001"/>
              </a:spcBef>
              <a:buClr>
                <a:srgbClr val="000000"/>
              </a:buClr>
              <a:buSzPct val="100000"/>
              <a:buFont typeface="Arial" pitchFamily="34"/>
              <a:buChar char="•"/>
            </a:pPr>
            <a:r>
              <a:rPr lang="sv-SE" dirty="0"/>
              <a:t>Felix Törnqvist, felix.trnqvist@gmail.com</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r>
              <a:rPr lang="sv-SE" dirty="0" smtClean="0"/>
              <a:t>Vilka verktyg använde ni?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47725" y="0"/>
            <a:ext cx="10515600" cy="668004"/>
          </a:xfrm>
        </p:spPr>
        <p:txBody>
          <a:bodyPr>
            <a:normAutofit fontScale="90000"/>
          </a:bodyPr>
          <a:lstStyle/>
          <a:p>
            <a:r>
              <a:rPr lang="sv-SE" dirty="0" smtClean="0"/>
              <a:t>Statiska mått</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853007163"/>
              </p:ext>
            </p:extLst>
          </p:nvPr>
        </p:nvGraphicFramePr>
        <p:xfrm>
          <a:off x="838200" y="668004"/>
          <a:ext cx="10525125" cy="6024880"/>
        </p:xfrm>
        <a:graphic>
          <a:graphicData uri="http://schemas.openxmlformats.org/drawingml/2006/table">
            <a:tbl>
              <a:tblPr firstRow="1" bandRow="1">
                <a:tableStyleId>{5C22544A-7EE6-4342-B048-85BDC9FD1C3A}</a:tableStyleId>
              </a:tblPr>
              <a:tblGrid>
                <a:gridCol w="3041822"/>
                <a:gridCol w="3336324"/>
                <a:gridCol w="4146979"/>
              </a:tblGrid>
              <a:tr h="370840">
                <a:tc>
                  <a:txBody>
                    <a:bodyPr/>
                    <a:lstStyle/>
                    <a:p>
                      <a:r>
                        <a:rPr lang="sv-SE" sz="1600" dirty="0" smtClean="0"/>
                        <a:t>Mått</a:t>
                      </a:r>
                      <a:endParaRPr lang="sv-SE" sz="1600" dirty="0"/>
                    </a:p>
                  </a:txBody>
                  <a:tcPr/>
                </a:tc>
                <a:tc>
                  <a:txBody>
                    <a:bodyPr/>
                    <a:lstStyle/>
                    <a:p>
                      <a:r>
                        <a:rPr lang="sv-SE" sz="1600" dirty="0" smtClean="0"/>
                        <a:t>Resultat</a:t>
                      </a:r>
                      <a:endParaRPr lang="sv-SE" sz="1600" dirty="0"/>
                    </a:p>
                  </a:txBody>
                  <a:tcPr/>
                </a:tc>
                <a:tc>
                  <a:txBody>
                    <a:bodyPr/>
                    <a:lstStyle/>
                    <a:p>
                      <a:r>
                        <a:rPr lang="sv-SE" sz="1600" dirty="0" smtClean="0"/>
                        <a:t>Reflektion</a:t>
                      </a:r>
                      <a:endParaRPr lang="sv-SE" sz="1600" dirty="0"/>
                    </a:p>
                  </a:txBody>
                  <a:tcPr/>
                </a:tc>
              </a:tr>
              <a:tr h="370840">
                <a:tc>
                  <a:txBody>
                    <a:bodyPr/>
                    <a:lstStyle/>
                    <a:p>
                      <a:r>
                        <a:rPr lang="sv-SE" sz="1100" dirty="0" smtClean="0"/>
                        <a:t>Lack </a:t>
                      </a:r>
                      <a:r>
                        <a:rPr lang="sv-SE" sz="1100" dirty="0" err="1" smtClean="0"/>
                        <a:t>of</a:t>
                      </a:r>
                      <a:r>
                        <a:rPr lang="sv-SE" sz="1100" dirty="0" smtClean="0"/>
                        <a:t> </a:t>
                      </a:r>
                      <a:r>
                        <a:rPr lang="sv-SE" sz="1100" dirty="0" err="1" smtClean="0"/>
                        <a:t>Cohesion</a:t>
                      </a:r>
                      <a:r>
                        <a:rPr lang="sv-SE" sz="1100" dirty="0" smtClean="0"/>
                        <a:t> (LCOM)</a:t>
                      </a:r>
                      <a:endParaRPr lang="sv-SE" sz="1100" dirty="0"/>
                    </a:p>
                  </a:txBody>
                  <a:tcPr/>
                </a:tc>
                <a:tc>
                  <a:txBody>
                    <a:bodyPr/>
                    <a:lstStyle/>
                    <a:p>
                      <a:r>
                        <a:rPr lang="sv-SE" sz="1100" dirty="0" err="1" smtClean="0"/>
                        <a:t>Average</a:t>
                      </a:r>
                      <a:r>
                        <a:rPr lang="sv-SE" sz="1100" dirty="0" smtClean="0"/>
                        <a:t>: 2,24</a:t>
                      </a:r>
                    </a:p>
                    <a:p>
                      <a:r>
                        <a:rPr lang="sv-SE" sz="1100" dirty="0" smtClean="0"/>
                        <a:t>Min: 1 (tex </a:t>
                      </a:r>
                      <a:r>
                        <a:rPr lang="sv-SE" sz="1100" dirty="0" err="1" smtClean="0"/>
                        <a:t>pathContainer</a:t>
                      </a:r>
                      <a:r>
                        <a:rPr lang="sv-SE" sz="1100" dirty="0" smtClean="0"/>
                        <a:t>)</a:t>
                      </a:r>
                    </a:p>
                    <a:p>
                      <a:r>
                        <a:rPr lang="sv-SE" sz="1100" dirty="0" smtClean="0"/>
                        <a:t>Max: 11 (</a:t>
                      </a:r>
                      <a:r>
                        <a:rPr lang="sv-SE" sz="1100" dirty="0" err="1" smtClean="0"/>
                        <a:t>RealSystemFileAdapter</a:t>
                      </a:r>
                      <a:r>
                        <a:rPr lang="sv-SE" sz="1100" dirty="0" smtClean="0"/>
                        <a:t>)</a:t>
                      </a:r>
                      <a:endParaRPr lang="sv-SE" sz="1100" dirty="0"/>
                    </a:p>
                  </a:txBody>
                  <a:tcPr/>
                </a:tc>
                <a:tc>
                  <a:txBody>
                    <a:bodyPr/>
                    <a:lstStyle/>
                    <a:p>
                      <a:r>
                        <a:rPr lang="sv-SE" sz="1100" dirty="0" smtClean="0"/>
                        <a:t>De flesta</a:t>
                      </a:r>
                      <a:r>
                        <a:rPr lang="sv-SE" sz="1100" baseline="0" dirty="0" smtClean="0"/>
                        <a:t> klasser har låg LCOM, men tex </a:t>
                      </a:r>
                      <a:r>
                        <a:rPr lang="sv-SE" sz="1100" baseline="0" dirty="0" err="1" smtClean="0"/>
                        <a:t>RealSystemFileAdapter</a:t>
                      </a:r>
                      <a:r>
                        <a:rPr lang="sv-SE" sz="1100" baseline="0" dirty="0" smtClean="0"/>
                        <a:t> har ett högt värde vilket innebär att det skulle kunna vara relevant att bryta upp denna i fler subklasser. Men vi anser att det beror på att implementationen av denna klass inte är klar och att det är bättre att ha i samma klass.</a:t>
                      </a:r>
                      <a:endParaRPr lang="sv-SE" sz="1100" dirty="0"/>
                    </a:p>
                  </a:txBody>
                  <a:tcPr/>
                </a:tc>
              </a:tr>
              <a:tr h="370840">
                <a:tc>
                  <a:txBody>
                    <a:bodyPr/>
                    <a:lstStyle/>
                    <a:p>
                      <a:r>
                        <a:rPr lang="sv-SE" sz="1100" dirty="0" err="1" smtClean="0"/>
                        <a:t>Coupling</a:t>
                      </a:r>
                      <a:r>
                        <a:rPr lang="sv-SE" sz="1100" dirty="0" smtClean="0"/>
                        <a:t> </a:t>
                      </a:r>
                      <a:r>
                        <a:rPr lang="sv-SE" sz="1100" dirty="0" err="1" smtClean="0"/>
                        <a:t>between</a:t>
                      </a:r>
                      <a:r>
                        <a:rPr lang="sv-SE" sz="1100" dirty="0" smtClean="0"/>
                        <a:t> </a:t>
                      </a:r>
                      <a:r>
                        <a:rPr lang="sv-SE" sz="1100" dirty="0" err="1" smtClean="0"/>
                        <a:t>Objects</a:t>
                      </a:r>
                      <a:r>
                        <a:rPr lang="sv-SE" sz="1100" dirty="0" smtClean="0"/>
                        <a:t> (CBO)</a:t>
                      </a:r>
                      <a:endParaRPr lang="sv-SE" sz="1100" dirty="0"/>
                    </a:p>
                  </a:txBody>
                  <a:tcPr/>
                </a:tc>
                <a:tc>
                  <a:txBody>
                    <a:bodyPr/>
                    <a:lstStyle/>
                    <a:p>
                      <a:r>
                        <a:rPr lang="sv-SE" sz="1100" dirty="0" err="1" smtClean="0"/>
                        <a:t>Average</a:t>
                      </a:r>
                      <a:r>
                        <a:rPr lang="sv-SE" sz="1100" dirty="0" smtClean="0"/>
                        <a:t>:</a:t>
                      </a:r>
                      <a:r>
                        <a:rPr lang="sv-SE" sz="1100" baseline="0" dirty="0" smtClean="0"/>
                        <a:t> 7,62</a:t>
                      </a:r>
                    </a:p>
                    <a:p>
                      <a:r>
                        <a:rPr lang="sv-SE" sz="1100" baseline="0" dirty="0" smtClean="0"/>
                        <a:t>Min: 1 (</a:t>
                      </a:r>
                      <a:r>
                        <a:rPr lang="sv-SE" sz="1100" baseline="0" dirty="0" err="1" smtClean="0"/>
                        <a:t>RealSystemFileAdapter</a:t>
                      </a:r>
                      <a:r>
                        <a:rPr lang="sv-SE" sz="1100" baseline="0" dirty="0" smtClean="0"/>
                        <a:t>)</a:t>
                      </a:r>
                    </a:p>
                    <a:p>
                      <a:r>
                        <a:rPr lang="sv-SE" sz="1100" baseline="0" dirty="0" smtClean="0"/>
                        <a:t>Max: 28 (</a:t>
                      </a:r>
                      <a:r>
                        <a:rPr lang="sv-SE" sz="1100" baseline="0" dirty="0" err="1" smtClean="0"/>
                        <a:t>CommandPrompt</a:t>
                      </a:r>
                      <a:r>
                        <a:rPr lang="sv-SE" sz="1100" baseline="0" dirty="0" smtClean="0"/>
                        <a:t>)</a:t>
                      </a:r>
                      <a:endParaRPr lang="sv-SE" sz="1100" dirty="0"/>
                    </a:p>
                  </a:txBody>
                  <a:tcPr/>
                </a:tc>
                <a:tc>
                  <a:txBody>
                    <a:bodyPr/>
                    <a:lstStyle/>
                    <a:p>
                      <a:r>
                        <a:rPr lang="sv-SE" sz="1100" dirty="0" smtClean="0"/>
                        <a:t>Vi anser att det generellt</a:t>
                      </a:r>
                      <a:r>
                        <a:rPr lang="sv-SE" sz="1100" baseline="0" dirty="0" smtClean="0"/>
                        <a:t> sett är ganska låg CBO, vilket är bra då det ofta tyder på en inte allt för avancerad kod som går att återanvända och underhålla. Däremot har </a:t>
                      </a:r>
                      <a:r>
                        <a:rPr lang="sv-SE" sz="1100" baseline="0" dirty="0" err="1" smtClean="0"/>
                        <a:t>CommandPrompt</a:t>
                      </a:r>
                      <a:r>
                        <a:rPr lang="sv-SE" sz="1100" baseline="0" dirty="0" smtClean="0"/>
                        <a:t> hög CBO, detta eftersom att det är huvudprogrammet och kopplar till alla kommandon och andra relevanta klasser för att programmet skall köra korrekt. Vi anser därav att det i detta fall är acceptabelt med hög CBO.</a:t>
                      </a:r>
                      <a:endParaRPr lang="sv-SE" sz="1100" dirty="0"/>
                    </a:p>
                  </a:txBody>
                  <a:tcPr/>
                </a:tc>
              </a:tr>
              <a:tr h="370840">
                <a:tc>
                  <a:txBody>
                    <a:bodyPr/>
                    <a:lstStyle/>
                    <a:p>
                      <a:r>
                        <a:rPr lang="sv-SE" sz="1100" dirty="0" err="1" smtClean="0"/>
                        <a:t>Cyclomatic</a:t>
                      </a:r>
                      <a:r>
                        <a:rPr lang="sv-SE" sz="1100" dirty="0" smtClean="0"/>
                        <a:t> </a:t>
                      </a:r>
                      <a:r>
                        <a:rPr lang="sv-SE" sz="1100" dirty="0" err="1" smtClean="0"/>
                        <a:t>Complexity</a:t>
                      </a:r>
                      <a:r>
                        <a:rPr lang="sv-SE" sz="1100" dirty="0" smtClean="0"/>
                        <a:t> (V(G)</a:t>
                      </a:r>
                      <a:endParaRPr lang="sv-SE" sz="1100" dirty="0"/>
                    </a:p>
                  </a:txBody>
                  <a:tcPr/>
                </a:tc>
                <a:tc>
                  <a:txBody>
                    <a:bodyPr/>
                    <a:lstStyle/>
                    <a:p>
                      <a:r>
                        <a:rPr lang="sv-SE" sz="1100" dirty="0" err="1" smtClean="0"/>
                        <a:t>Average</a:t>
                      </a:r>
                      <a:r>
                        <a:rPr lang="sv-SE" sz="1100" dirty="0" smtClean="0"/>
                        <a:t>:</a:t>
                      </a:r>
                      <a:r>
                        <a:rPr lang="sv-SE" sz="1100" baseline="0" dirty="0" smtClean="0"/>
                        <a:t> 1,45</a:t>
                      </a:r>
                    </a:p>
                    <a:p>
                      <a:r>
                        <a:rPr lang="sv-SE" sz="1100" baseline="0" dirty="0" smtClean="0"/>
                        <a:t>Min: 1 (de flesta)</a:t>
                      </a:r>
                    </a:p>
                    <a:p>
                      <a:r>
                        <a:rPr lang="sv-SE" sz="1100" baseline="0" dirty="0" smtClean="0"/>
                        <a:t>Max: 14 (</a:t>
                      </a:r>
                      <a:r>
                        <a:rPr lang="sv-SE" sz="1100" baseline="0" dirty="0" err="1" smtClean="0"/>
                        <a:t>selectLSType</a:t>
                      </a:r>
                      <a:r>
                        <a:rPr lang="sv-SE" sz="1100" baseline="0" dirty="0" smtClean="0"/>
                        <a:t>) &amp; 12 (</a:t>
                      </a:r>
                      <a:r>
                        <a:rPr lang="sv-SE" sz="1100" baseline="0" dirty="0" err="1" smtClean="0"/>
                        <a:t>validFSOName</a:t>
                      </a:r>
                      <a:r>
                        <a:rPr lang="sv-SE" sz="1100" baseline="0" dirty="0" smtClean="0"/>
                        <a:t>)</a:t>
                      </a:r>
                    </a:p>
                  </a:txBody>
                  <a:tcPr/>
                </a:tc>
                <a:tc>
                  <a:txBody>
                    <a:bodyPr/>
                    <a:lstStyle/>
                    <a:p>
                      <a:r>
                        <a:rPr lang="sv-SE" sz="1100" dirty="0" smtClean="0"/>
                        <a:t>De flesta metoder har låg V(G), men två har ett värde som är högre en 10, vilket generellt</a:t>
                      </a:r>
                      <a:r>
                        <a:rPr lang="sv-SE" sz="1100" baseline="0" dirty="0" smtClean="0"/>
                        <a:t> är ett mått på att man bör överväga att dela upp metoden</a:t>
                      </a:r>
                      <a:r>
                        <a:rPr lang="sv-SE" sz="1100" dirty="0" smtClean="0"/>
                        <a:t>. </a:t>
                      </a:r>
                    </a:p>
                    <a:p>
                      <a:r>
                        <a:rPr lang="sv-SE" sz="1100" dirty="0" smtClean="0"/>
                        <a:t>Vi har diskuterat detta men för </a:t>
                      </a:r>
                      <a:r>
                        <a:rPr lang="sv-SE" sz="1100" dirty="0" err="1" smtClean="0"/>
                        <a:t>validFSOName</a:t>
                      </a:r>
                      <a:r>
                        <a:rPr lang="sv-SE" sz="1100" dirty="0" smtClean="0"/>
                        <a:t> anser vi att det är mer logiskt att</a:t>
                      </a:r>
                      <a:r>
                        <a:rPr lang="sv-SE" sz="1100" baseline="0" dirty="0" smtClean="0"/>
                        <a:t> ha i samma metod då det mest gäller vilka tecken som är tillåtna i ett fil/mappnamn.</a:t>
                      </a:r>
                    </a:p>
                    <a:p>
                      <a:r>
                        <a:rPr lang="sv-SE" sz="1100" baseline="0" dirty="0" err="1" smtClean="0"/>
                        <a:t>selectLSType</a:t>
                      </a:r>
                      <a:r>
                        <a:rPr lang="sv-SE" sz="1100" baseline="0" dirty="0" smtClean="0"/>
                        <a:t> har många långa </a:t>
                      </a:r>
                      <a:r>
                        <a:rPr lang="sv-SE" sz="1100" baseline="0" dirty="0" err="1" smtClean="0"/>
                        <a:t>if</a:t>
                      </a:r>
                      <a:r>
                        <a:rPr lang="sv-SE" sz="1100" baseline="0" dirty="0" smtClean="0"/>
                        <a:t>-satser för att avgöra vilken version av </a:t>
                      </a:r>
                      <a:r>
                        <a:rPr lang="sv-SE" sz="1100" baseline="0" dirty="0" err="1" smtClean="0"/>
                        <a:t>ls</a:t>
                      </a:r>
                      <a:r>
                        <a:rPr lang="sv-SE" sz="1100" baseline="0" dirty="0" smtClean="0"/>
                        <a:t> som användaren önskar använda. Detta skulle kunna brytas upp och delas in i flera olika kommandon, men vi valde att ha det i samma metod då vi ville behandla det som flaggor och inte separata kommandon.</a:t>
                      </a:r>
                      <a:endParaRPr lang="sv-SE" sz="1100" dirty="0"/>
                    </a:p>
                  </a:txBody>
                  <a:tcPr/>
                </a:tc>
              </a:tr>
              <a:tr h="370840">
                <a:tc>
                  <a:txBody>
                    <a:bodyPr/>
                    <a:lstStyle/>
                    <a:p>
                      <a:r>
                        <a:rPr lang="sv-SE" sz="1100" dirty="0" err="1" smtClean="0"/>
                        <a:t>Weighted</a:t>
                      </a:r>
                      <a:r>
                        <a:rPr lang="sv-SE" sz="1100" baseline="0" dirty="0" smtClean="0"/>
                        <a:t> </a:t>
                      </a:r>
                      <a:r>
                        <a:rPr lang="sv-SE" sz="1100" baseline="0" dirty="0" err="1" smtClean="0"/>
                        <a:t>Method</a:t>
                      </a:r>
                      <a:r>
                        <a:rPr lang="sv-SE" sz="1100" baseline="0" dirty="0" smtClean="0"/>
                        <a:t> </a:t>
                      </a:r>
                      <a:r>
                        <a:rPr lang="sv-SE" sz="1100" baseline="0" dirty="0" err="1" smtClean="0"/>
                        <a:t>Complexity</a:t>
                      </a:r>
                      <a:r>
                        <a:rPr lang="sv-SE" sz="1100" baseline="0" dirty="0" smtClean="0"/>
                        <a:t> (WMC)</a:t>
                      </a:r>
                      <a:endParaRPr lang="sv-SE" sz="1100" dirty="0"/>
                    </a:p>
                  </a:txBody>
                  <a:tcPr/>
                </a:tc>
                <a:tc>
                  <a:txBody>
                    <a:bodyPr/>
                    <a:lstStyle/>
                    <a:p>
                      <a:r>
                        <a:rPr lang="sv-SE" sz="1100" dirty="0" err="1" smtClean="0"/>
                        <a:t>Average</a:t>
                      </a:r>
                      <a:r>
                        <a:rPr lang="sv-SE" sz="1100" dirty="0" smtClean="0"/>
                        <a:t>: 8,38</a:t>
                      </a:r>
                    </a:p>
                    <a:p>
                      <a:r>
                        <a:rPr lang="sv-SE" sz="1100" dirty="0" smtClean="0"/>
                        <a:t>Min: 3</a:t>
                      </a:r>
                      <a:r>
                        <a:rPr lang="sv-SE" sz="1100" baseline="0" dirty="0" smtClean="0"/>
                        <a:t> (</a:t>
                      </a:r>
                      <a:r>
                        <a:rPr lang="sv-SE" sz="1100" baseline="0" dirty="0" err="1" smtClean="0"/>
                        <a:t>pwd</a:t>
                      </a:r>
                      <a:r>
                        <a:rPr lang="sv-SE" sz="1100" baseline="0" dirty="0" smtClean="0"/>
                        <a:t>)</a:t>
                      </a:r>
                      <a:endParaRPr lang="sv-SE" sz="1100" dirty="0" smtClean="0"/>
                    </a:p>
                    <a:p>
                      <a:r>
                        <a:rPr lang="sv-SE" sz="1100" dirty="0" smtClean="0"/>
                        <a:t>Max: 40 (</a:t>
                      </a:r>
                      <a:r>
                        <a:rPr lang="sv-SE" sz="1100" dirty="0" err="1" smtClean="0"/>
                        <a:t>FakeFileSystemAdapter</a:t>
                      </a:r>
                      <a:r>
                        <a:rPr lang="sv-SE" sz="1100" dirty="0" smtClean="0"/>
                        <a:t>)</a:t>
                      </a:r>
                      <a:endParaRPr lang="sv-SE" sz="1100" dirty="0"/>
                    </a:p>
                  </a:txBody>
                  <a:tcPr/>
                </a:tc>
                <a:tc>
                  <a:txBody>
                    <a:bodyPr/>
                    <a:lstStyle/>
                    <a:p>
                      <a:r>
                        <a:rPr lang="sv-SE" sz="1100" dirty="0" smtClean="0"/>
                        <a:t>Komplexiteten är generellt sett ganska låg, men i vissa fall väldigt hög, vilket innebär att koden kan bli svår att återanvända och underhålla. Den är hög</a:t>
                      </a:r>
                      <a:r>
                        <a:rPr lang="sv-SE" sz="1100" baseline="0" dirty="0" smtClean="0"/>
                        <a:t> på grund av att en del metoder innehåller många </a:t>
                      </a:r>
                      <a:r>
                        <a:rPr lang="sv-SE" sz="1100" baseline="0" dirty="0" err="1" smtClean="0"/>
                        <a:t>if</a:t>
                      </a:r>
                      <a:r>
                        <a:rPr lang="sv-SE" sz="1100" baseline="0" dirty="0" smtClean="0"/>
                        <a:t>-satser. </a:t>
                      </a:r>
                      <a:r>
                        <a:rPr lang="sv-SE" sz="1100" baseline="0" dirty="0" smtClean="0"/>
                        <a:t>Detta </a:t>
                      </a:r>
                      <a:r>
                        <a:rPr lang="sv-SE" sz="1100" dirty="0" smtClean="0"/>
                        <a:t>skulle</a:t>
                      </a:r>
                      <a:r>
                        <a:rPr lang="sv-SE" sz="1100" baseline="0" dirty="0" smtClean="0"/>
                        <a:t> kunna sänkas genom att bryta ut dessa i egna metoder som sedan kallas på. </a:t>
                      </a:r>
                      <a:endParaRPr lang="sv-SE" sz="1100" dirty="0"/>
                    </a:p>
                  </a:txBody>
                  <a:tcPr/>
                </a:tc>
              </a:tr>
              <a:tr h="370840">
                <a:tc>
                  <a:txBody>
                    <a:bodyPr/>
                    <a:lstStyle/>
                    <a:p>
                      <a:r>
                        <a:rPr lang="sv-SE" sz="1100" dirty="0" smtClean="0"/>
                        <a:t>Lines </a:t>
                      </a:r>
                      <a:r>
                        <a:rPr lang="sv-SE" sz="1100" dirty="0" err="1" smtClean="0"/>
                        <a:t>of</a:t>
                      </a:r>
                      <a:r>
                        <a:rPr lang="sv-SE" sz="1100" dirty="0" smtClean="0"/>
                        <a:t> </a:t>
                      </a:r>
                      <a:r>
                        <a:rPr lang="sv-SE" sz="1100" dirty="0" err="1" smtClean="0"/>
                        <a:t>Code</a:t>
                      </a:r>
                      <a:r>
                        <a:rPr lang="sv-SE" sz="1100" dirty="0" smtClean="0"/>
                        <a:t> (LOC)</a:t>
                      </a:r>
                      <a:endParaRPr lang="sv-SE" sz="1100" dirty="0"/>
                    </a:p>
                  </a:txBody>
                  <a:tcPr/>
                </a:tc>
                <a:tc>
                  <a:txBody>
                    <a:bodyPr/>
                    <a:lstStyle/>
                    <a:p>
                      <a:r>
                        <a:rPr lang="sv-SE" sz="1100" dirty="0" smtClean="0"/>
                        <a:t>Totalt: 2345</a:t>
                      </a:r>
                    </a:p>
                    <a:p>
                      <a:r>
                        <a:rPr lang="sv-SE" sz="1100" dirty="0" smtClean="0"/>
                        <a:t>Produkt: 1047</a:t>
                      </a:r>
                    </a:p>
                    <a:p>
                      <a:r>
                        <a:rPr lang="sv-SE" sz="1100" dirty="0" smtClean="0"/>
                        <a:t>Test:</a:t>
                      </a:r>
                      <a:r>
                        <a:rPr lang="sv-SE" sz="1100" baseline="0" dirty="0" smtClean="0"/>
                        <a:t> 1298</a:t>
                      </a:r>
                      <a:endParaRPr lang="sv-SE" sz="1100" dirty="0"/>
                    </a:p>
                  </a:txBody>
                  <a:tcPr/>
                </a:tc>
                <a:tc>
                  <a:txBody>
                    <a:bodyPr/>
                    <a:lstStyle/>
                    <a:p>
                      <a:r>
                        <a:rPr lang="sv-SE" sz="1100" dirty="0" smtClean="0"/>
                        <a:t>Att</a:t>
                      </a:r>
                      <a:r>
                        <a:rPr lang="sv-SE" sz="1100" baseline="0" dirty="0" smtClean="0"/>
                        <a:t> det är mer </a:t>
                      </a:r>
                      <a:r>
                        <a:rPr lang="sv-SE" sz="1100" baseline="0" dirty="0" err="1" smtClean="0"/>
                        <a:t>testkod</a:t>
                      </a:r>
                      <a:r>
                        <a:rPr lang="sv-SE" sz="1100" baseline="0" dirty="0" smtClean="0"/>
                        <a:t> än produktkod visar på att vi har en hel del tester. Det är dock ingen garanti att dessa tester täcker all kod, men det är en indikation på att det bör vara hyfsat bra täckning.</a:t>
                      </a:r>
                      <a:endParaRPr lang="sv-SE" sz="1100" dirty="0"/>
                    </a:p>
                  </a:txBody>
                  <a:tcPr/>
                </a:tc>
              </a:tr>
            </a:tbl>
          </a:graphicData>
        </a:graphic>
      </p:graphicFrame>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Ekvivalensklasserna</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1499</Words>
  <Application>Microsoft Office PowerPoint</Application>
  <PresentationFormat>Widescreen</PresentationFormat>
  <Paragraphs>114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2</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Hedman, Nina /External</cp:lastModifiedBy>
  <cp:revision>56</cp:revision>
  <dcterms:created xsi:type="dcterms:W3CDTF">2016-10-07T07:01:15Z</dcterms:created>
  <dcterms:modified xsi:type="dcterms:W3CDTF">2016-10-25T10:15:46Z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