
<file path=[Content_Types].xml><?xml version="1.0" encoding="utf-8"?>
<Types xmlns="http://schemas.openxmlformats.org/package/2006/content-types">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sv-SE" sz="2000" spc="-1" strike="noStrike">
                <a:solidFill>
                  <a:srgbClr val="000000"/>
                </a:solidFill>
                <a:uFill>
                  <a:solidFill>
                    <a:srgbClr val="ffffff"/>
                  </a:solidFill>
                </a:uFill>
                <a:latin typeface="Arial"/>
              </a:rPr>
              <a:t>Klicka för att redigera anteckningarnas format</a:t>
            </a:r>
            <a:endParaRPr b="0" lang="sv-SE"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sv-SE" sz="1400" spc="-1" strike="noStrike">
                <a:solidFill>
                  <a:srgbClr val="000000"/>
                </a:solidFill>
                <a:uFill>
                  <a:solidFill>
                    <a:srgbClr val="ffffff"/>
                  </a:solidFill>
                </a:uFill>
                <a:latin typeface="Times New Roman"/>
              </a:rPr>
              <a:t>&lt;sidhuvud&gt;</a:t>
            </a:r>
            <a:endParaRPr b="0" lang="sv-SE"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sv-SE" sz="1400" spc="-1" strike="noStrike">
                <a:solidFill>
                  <a:srgbClr val="000000"/>
                </a:solidFill>
                <a:uFill>
                  <a:solidFill>
                    <a:srgbClr val="ffffff"/>
                  </a:solidFill>
                </a:uFill>
                <a:latin typeface="Times New Roman"/>
              </a:rPr>
              <a:t>&lt;datum/tid&gt;</a:t>
            </a:r>
            <a:endParaRPr b="0" lang="sv-SE"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sv-SE" sz="1400" spc="-1" strike="noStrike">
                <a:solidFill>
                  <a:srgbClr val="000000"/>
                </a:solidFill>
                <a:uFill>
                  <a:solidFill>
                    <a:srgbClr val="ffffff"/>
                  </a:solidFill>
                </a:uFill>
                <a:latin typeface="Times New Roman"/>
              </a:rPr>
              <a:t>&lt;sidfot&gt;</a:t>
            </a:r>
            <a:endParaRPr b="0" lang="sv-SE"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910F836B-553E-4077-A11C-418920F0A9EB}" type="slidenum">
              <a:rPr b="0" lang="sv-SE" sz="1400" spc="-1" strike="noStrike">
                <a:solidFill>
                  <a:srgbClr val="000000"/>
                </a:solidFill>
                <a:uFill>
                  <a:solidFill>
                    <a:srgbClr val="ffffff"/>
                  </a:solidFill>
                </a:uFill>
                <a:latin typeface="Times New Roman"/>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body"/>
          </p:nvPr>
        </p:nvSpPr>
        <p:spPr>
          <a:xfrm>
            <a:off x="685800" y="4400640"/>
            <a:ext cx="5484960" cy="3598920"/>
          </a:xfrm>
          <a:prstGeom prst="rect">
            <a:avLst/>
          </a:prstGeom>
        </p:spPr>
        <p:txBody>
          <a:bodyPr lIns="0" rIns="0" tIns="0" bIns="0"/>
          <a:p>
            <a:pPr marL="216000" indent="-215280">
              <a:lnSpc>
                <a:spcPct val="100000"/>
              </a:lnSpc>
            </a:pPr>
            <a:r>
              <a:rPr b="0"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b="0" lang="sv-SE" sz="2000" spc="-1" strike="noStrike">
              <a:solidFill>
                <a:srgbClr val="000000"/>
              </a:solidFill>
              <a:uFill>
                <a:solidFill>
                  <a:srgbClr val="ffffff"/>
                </a:solidFill>
              </a:uFill>
              <a:latin typeface="Arial"/>
            </a:endParaRPr>
          </a:p>
          <a:p>
            <a:pPr marL="216000" indent="-215280">
              <a:lnSpc>
                <a:spcPct val="100000"/>
              </a:lnSpc>
            </a:pPr>
            <a:endParaRPr b="0" lang="sv-SE" sz="2000" spc="-1" strike="noStrike">
              <a:solidFill>
                <a:srgbClr val="000000"/>
              </a:solidFill>
              <a:uFill>
                <a:solidFill>
                  <a:srgbClr val="ffffff"/>
                </a:solidFill>
              </a:uFill>
              <a:latin typeface="Arial"/>
            </a:endParaRPr>
          </a:p>
        </p:txBody>
      </p:sp>
      <p:sp>
        <p:nvSpPr>
          <p:cNvPr id="97"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6EC37D8D-67E9-4939-8BA4-9E498D6B816E}"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4960" cy="3598920"/>
          </a:xfrm>
          <a:prstGeom prst="rect">
            <a:avLst/>
          </a:prstGeom>
        </p:spPr>
        <p:txBody>
          <a:bodyPr lIns="0" rIns="0" tIns="0" bIns="0"/>
          <a:p>
            <a:pPr marL="216000" indent="-215280">
              <a:lnSpc>
                <a:spcPct val="100000"/>
              </a:lnSpc>
            </a:pPr>
            <a:r>
              <a:rPr b="0" lang="sv-SE" sz="1200" spc="-1" strike="noStrike">
                <a:solidFill>
                  <a:srgbClr val="000000"/>
                </a:solidFill>
                <a:uFill>
                  <a:solidFill>
                    <a:srgbClr val="ffffff"/>
                  </a:solidFill>
                </a:uFill>
                <a:latin typeface="+mn-lt"/>
                <a:ea typeface="+mn-ea"/>
              </a:rPr>
              <a:t>Två eller tre exempel per person i projektet på hur ni tillämpat TDD med koden för såväl testfallen som koden som ska testas. (Det kan alltså bli upp till 15 sidor för en fempersonersgrupp.) Exemplen ska vara från olika faseri projektet. Om ni har använt versionshanteringssystemet ordentligt bör all information som efterfrågas här finnas i det. Tänk på att kodexemplen ska vara läsbara. </a:t>
            </a:r>
            <a:endParaRPr b="0" lang="sv-SE" sz="2000" spc="-1" strike="noStrike">
              <a:solidFill>
                <a:srgbClr val="000000"/>
              </a:solidFill>
              <a:uFill>
                <a:solidFill>
                  <a:srgbClr val="ffffff"/>
                </a:solidFill>
              </a:uFill>
              <a:latin typeface="Arial"/>
            </a:endParaRPr>
          </a:p>
          <a:p>
            <a:pPr marL="216000" indent="-215280">
              <a:lnSpc>
                <a:spcPct val="100000"/>
              </a:lnSpc>
            </a:pPr>
            <a:endParaRPr b="0" lang="sv-SE" sz="2000" spc="-1" strike="noStrike">
              <a:solidFill>
                <a:srgbClr val="000000"/>
              </a:solidFill>
              <a:uFill>
                <a:solidFill>
                  <a:srgbClr val="ffffff"/>
                </a:solidFill>
              </a:uFill>
              <a:latin typeface="Arial"/>
            </a:endParaRPr>
          </a:p>
        </p:txBody>
      </p:sp>
      <p:sp>
        <p:nvSpPr>
          <p:cNvPr id="99"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9243E8F9-D998-48EB-B5E1-591E2A7DABB0}"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685800" y="4400640"/>
            <a:ext cx="5484960" cy="3598920"/>
          </a:xfrm>
          <a:prstGeom prst="rect">
            <a:avLst/>
          </a:prstGeom>
        </p:spPr>
        <p:txBody>
          <a:bodyPr lIns="0" rIns="0" tIns="0" bIns="0"/>
          <a:p>
            <a:pPr marL="216000" indent="-215280">
              <a:lnSpc>
                <a:spcPct val="100000"/>
              </a:lnSpc>
            </a:pPr>
            <a:r>
              <a:rPr b="0" lang="sv-SE" sz="2000" spc="-1" strike="noStrike">
                <a:solidFill>
                  <a:srgbClr val="000000"/>
                </a:solidFill>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b="0" lang="sv-SE" sz="2000" spc="-1" strike="noStrike">
              <a:solidFill>
                <a:srgbClr val="000000"/>
              </a:solidFill>
              <a:uFill>
                <a:solidFill>
                  <a:srgbClr val="ffffff"/>
                </a:solidFill>
              </a:uFill>
              <a:latin typeface="Arial"/>
            </a:endParaRPr>
          </a:p>
          <a:p>
            <a:pPr marL="216000" indent="-215280">
              <a:lnSpc>
                <a:spcPct val="100000"/>
              </a:lnSpc>
            </a:pPr>
            <a:endParaRPr b="0" lang="sv-SE" sz="2000" spc="-1" strike="noStrike">
              <a:solidFill>
                <a:srgbClr val="000000"/>
              </a:solidFill>
              <a:uFill>
                <a:solidFill>
                  <a:srgbClr val="ffffff"/>
                </a:solidFill>
              </a:uFill>
              <a:latin typeface="Arial"/>
            </a:endParaRPr>
          </a:p>
        </p:txBody>
      </p:sp>
      <p:sp>
        <p:nvSpPr>
          <p:cNvPr id="101"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8A72D7C7-A983-4100-B406-0E1F05A4FF35}"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1800" y="1604520"/>
            <a:ext cx="4987440" cy="3977280"/>
          </a:xfrm>
          <a:prstGeom prst="rect">
            <a:avLst/>
          </a:prstGeom>
          <a:ln>
            <a:noFill/>
          </a:ln>
        </p:spPr>
      </p:pic>
      <p:pic>
        <p:nvPicPr>
          <p:cNvPr id="35"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1800" y="1604520"/>
            <a:ext cx="4987440" cy="3977280"/>
          </a:xfrm>
          <a:prstGeom prst="rect">
            <a:avLst/>
          </a:prstGeom>
          <a:ln>
            <a:noFill/>
          </a:ln>
        </p:spPr>
      </p:pic>
      <p:pic>
        <p:nvPicPr>
          <p:cNvPr id="71" name="" descr=""/>
          <p:cNvPicPr/>
          <p:nvPr/>
        </p:nvPicPr>
        <p:blipFill>
          <a:blip r:embed="rId3"/>
          <a:stretch/>
        </p:blipFill>
        <p:spPr>
          <a:xfrm>
            <a:off x="3601800" y="1604520"/>
            <a:ext cx="498744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sv-SE"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sv-SE"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sv-SE" sz="4400" spc="-1" strike="noStrike">
                <a:solidFill>
                  <a:srgbClr val="000000"/>
                </a:solidFill>
                <a:uFill>
                  <a:solidFill>
                    <a:srgbClr val="ffffff"/>
                  </a:solidFill>
                </a:uFill>
                <a:latin typeface="Arial"/>
              </a:rPr>
              <a:t>Klicka för att redigera rubriktextens format</a:t>
            </a:r>
            <a:endParaRPr b="0" lang="sv-SE"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3200" spc="-1" strike="noStrike">
                <a:solidFill>
                  <a:srgbClr val="000000"/>
                </a:solidFill>
                <a:uFill>
                  <a:solidFill>
                    <a:srgbClr val="ffffff"/>
                  </a:solidFill>
                </a:uFill>
                <a:latin typeface="Arial"/>
              </a:rPr>
              <a:t>Klicka för att redigera dispositionstextens format</a:t>
            </a:r>
            <a:endParaRPr b="0" lang="sv-S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400" spc="-1" strike="noStrike">
                <a:solidFill>
                  <a:srgbClr val="000000"/>
                </a:solidFill>
                <a:uFill>
                  <a:solidFill>
                    <a:srgbClr val="ffffff"/>
                  </a:solidFill>
                </a:uFill>
                <a:latin typeface="Arial"/>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000" spc="-1" strike="noStrike">
                <a:solidFill>
                  <a:srgbClr val="000000"/>
                </a:solidFill>
                <a:uFill>
                  <a:solidFill>
                    <a:srgbClr val="ffffff"/>
                  </a:solidFill>
                </a:uFill>
                <a:latin typeface="Arial"/>
              </a:rPr>
              <a:t>Fjärde dispositionsnivån</a:t>
            </a:r>
            <a:endParaRPr b="0" lang="sv-S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sv-SE" sz="4400" spc="-1" strike="noStrike">
                <a:solidFill>
                  <a:srgbClr val="000000"/>
                </a:solidFill>
                <a:uFill>
                  <a:solidFill>
                    <a:srgbClr val="ffffff"/>
                  </a:solidFill>
                </a:uFill>
                <a:latin typeface="Arial"/>
              </a:rPr>
              <a:t>Klicka för att redigera rubriktextens format</a:t>
            </a:r>
            <a:endParaRPr b="0" lang="sv-SE"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3200" spc="-1" strike="noStrike">
                <a:solidFill>
                  <a:srgbClr val="000000"/>
                </a:solidFill>
                <a:uFill>
                  <a:solidFill>
                    <a:srgbClr val="ffffff"/>
                  </a:solidFill>
                </a:uFill>
                <a:latin typeface="Arial"/>
              </a:rPr>
              <a:t>Klicka för att redigera dispositionstextens format</a:t>
            </a:r>
            <a:endParaRPr b="0" lang="sv-SE"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400" spc="-1" strike="noStrike">
                <a:solidFill>
                  <a:srgbClr val="000000"/>
                </a:solidFill>
                <a:uFill>
                  <a:solidFill>
                    <a:srgbClr val="ffffff"/>
                  </a:solidFill>
                </a:uFill>
                <a:latin typeface="Arial"/>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000" spc="-1" strike="noStrike">
                <a:solidFill>
                  <a:srgbClr val="000000"/>
                </a:solidFill>
                <a:uFill>
                  <a:solidFill>
                    <a:srgbClr val="ffffff"/>
                  </a:solidFill>
                </a:uFill>
                <a:latin typeface="Arial"/>
              </a:rPr>
              <a:t>Fjärde dispositionsnivån</a:t>
            </a:r>
            <a:endParaRPr b="0" lang="sv-SE"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8398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TDD-exempel: Felix</a:t>
            </a:r>
            <a:endParaRPr b="0" lang="sv-SE" sz="1800" spc="-1" strike="noStrike">
              <a:solidFill>
                <a:srgbClr val="000000"/>
              </a:solidFill>
              <a:uFill>
                <a:solidFill>
                  <a:srgbClr val="ffffff"/>
                </a:solidFill>
              </a:uFill>
              <a:latin typeface="Arial"/>
            </a:endParaRPr>
          </a:p>
        </p:txBody>
      </p:sp>
      <p:sp>
        <p:nvSpPr>
          <p:cNvPr id="78" name="CustomShape 2"/>
          <p:cNvSpPr/>
          <p:nvPr/>
        </p:nvSpPr>
        <p:spPr>
          <a:xfrm>
            <a:off x="839880" y="1408680"/>
            <a:ext cx="3911400" cy="82260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b="0" lang="sv-SE" sz="1800" spc="-1" strike="noStrike">
              <a:solidFill>
                <a:srgbClr val="000000"/>
              </a:solidFill>
              <a:uFill>
                <a:solidFill>
                  <a:srgbClr val="ffffff"/>
                </a:solidFill>
              </a:uFill>
              <a:latin typeface="Arial"/>
            </a:endParaRPr>
          </a:p>
        </p:txBody>
      </p:sp>
      <p:sp>
        <p:nvSpPr>
          <p:cNvPr id="79" name="CustomShape 3"/>
          <p:cNvSpPr/>
          <p:nvPr/>
        </p:nvSpPr>
        <p:spPr>
          <a:xfrm>
            <a:off x="432000" y="2361600"/>
            <a:ext cx="4175280" cy="3355560"/>
          </a:xfrm>
          <a:prstGeom prst="rect">
            <a:avLst/>
          </a:prstGeom>
          <a:noFill/>
          <a:ln>
            <a:noFill/>
          </a:ln>
        </p:spPr>
        <p:style>
          <a:lnRef idx="0"/>
          <a:fillRef idx="0"/>
          <a:effectRef idx="0"/>
          <a:fontRef idx="minor"/>
        </p:style>
        <p:txBody>
          <a:bodyPr lIns="90000" rIns="90000" tIns="45000" bIns="45000"/>
          <a:p>
            <a:r>
              <a:rPr b="0" lang="sv-SE" sz="1100" spc="-1" strike="noStrike">
                <a:solidFill>
                  <a:srgbClr val="000000"/>
                </a:solidFill>
                <a:uFill>
                  <a:solidFill>
                    <a:srgbClr val="ffffff"/>
                  </a:solidFill>
                </a:uFill>
                <a:latin typeface="Arial"/>
                <a:ea typeface="DejaVu Sans"/>
              </a:rPr>
              <a:t>@Before</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before()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cd = new Cd();</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root = new FakeDirectory("root");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fakeAdapter = new FakeFileSystemAdapter();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fakeAdapter.setRoot(root);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Command.setAdapter(fakeAdapter);</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//root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currentPath = new Path(Path.DIR_SEPERATOR);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doCommand_goToSubfolder(){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FakeDirectory sub = new FakeDirectory("subfolder");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root.addFSO(sub);</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cd.doCommand(currentPath, "subfolder");</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assertEquals("/subfolder", currentPath.getPath());          </a:t>
            </a:r>
            <a:endParaRPr b="0" lang="sv-SE" sz="18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p:txBody>
      </p:sp>
      <p:sp>
        <p:nvSpPr>
          <p:cNvPr id="80" name="CustomShape 4"/>
          <p:cNvSpPr/>
          <p:nvPr/>
        </p:nvSpPr>
        <p:spPr>
          <a:xfrm>
            <a:off x="839880" y="2505240"/>
            <a:ext cx="5156280" cy="3683160"/>
          </a:xfrm>
          <a:prstGeom prst="rect">
            <a:avLst/>
          </a:prstGeom>
          <a:noFill/>
          <a:ln>
            <a:noFill/>
          </a:ln>
        </p:spPr>
        <p:style>
          <a:lnRef idx="0"/>
          <a:fillRef idx="0"/>
          <a:effectRef idx="0"/>
          <a:fontRef idx="minor"/>
        </p:style>
      </p:sp>
      <p:sp>
        <p:nvSpPr>
          <p:cNvPr id="81" name="CustomShape 5"/>
          <p:cNvSpPr/>
          <p:nvPr/>
        </p:nvSpPr>
        <p:spPr>
          <a:xfrm>
            <a:off x="6172200" y="1408680"/>
            <a:ext cx="5181840" cy="82260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b="0" lang="sv-SE" sz="1800" spc="-1" strike="noStrike">
              <a:solidFill>
                <a:srgbClr val="000000"/>
              </a:solidFill>
              <a:uFill>
                <a:solidFill>
                  <a:srgbClr val="ffffff"/>
                </a:solidFill>
              </a:uFill>
              <a:latin typeface="Arial"/>
            </a:endParaRPr>
          </a:p>
        </p:txBody>
      </p:sp>
      <p:sp>
        <p:nvSpPr>
          <p:cNvPr id="82" name="CustomShape 6"/>
          <p:cNvSpPr/>
          <p:nvPr/>
        </p:nvSpPr>
        <p:spPr>
          <a:xfrm>
            <a:off x="6172200" y="2505240"/>
            <a:ext cx="5181840" cy="3683160"/>
          </a:xfrm>
          <a:prstGeom prst="rect">
            <a:avLst/>
          </a:prstGeom>
          <a:noFill/>
          <a:ln>
            <a:noFill/>
          </a:ln>
        </p:spPr>
        <p:style>
          <a:lnRef idx="0"/>
          <a:fillRef idx="0"/>
          <a:effectRef idx="0"/>
          <a:fontRef idx="minor"/>
        </p:style>
      </p:sp>
      <p:sp>
        <p:nvSpPr>
          <p:cNvPr id="83" name="CustomShape 7"/>
          <p:cNvSpPr/>
          <p:nvPr/>
        </p:nvSpPr>
        <p:spPr>
          <a:xfrm>
            <a:off x="5760000" y="2232000"/>
            <a:ext cx="6119280" cy="4355640"/>
          </a:xfrm>
          <a:prstGeom prst="rect">
            <a:avLst/>
          </a:prstGeom>
          <a:noFill/>
          <a:ln>
            <a:noFill/>
          </a:ln>
        </p:spPr>
        <p:style>
          <a:lnRef idx="0"/>
          <a:fillRef idx="0"/>
          <a:effectRef idx="0"/>
          <a:fontRef idx="minor"/>
        </p:style>
        <p:txBody>
          <a:bodyPr lIns="90000" rIns="90000" tIns="45000" bIns="45000"/>
          <a:p>
            <a:r>
              <a:rPr b="0" lang="sv-SE" sz="1200" spc="-1" strike="noStrike">
                <a:solidFill>
                  <a:srgbClr val="000000"/>
                </a:solidFill>
                <a:uFill>
                  <a:solidFill>
                    <a:srgbClr val="ffffff"/>
                  </a:solidFill>
                </a:uFill>
                <a:latin typeface="Arial"/>
                <a:ea typeface="DejaVu Sans"/>
              </a:rPr>
              <a:t>package prompt.command;</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import prompt.util.Path;</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public class Cd extends Command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public String doCommand(Path currentPath, String 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if(!input.startsWith(Path.DIR_SEPERATOR)){</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String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currentPath.setPath(input);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return "";</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p:txBody>
      </p:sp>
      <p:sp>
        <p:nvSpPr>
          <p:cNvPr id="84" name="CustomShape 8"/>
          <p:cNvSpPr/>
          <p:nvPr/>
        </p:nvSpPr>
        <p:spPr>
          <a:xfrm>
            <a:off x="0" y="6480000"/>
            <a:ext cx="9243000" cy="369000"/>
          </a:xfrm>
          <a:prstGeom prst="rect">
            <a:avLst/>
          </a:prstGeom>
          <a:noFill/>
          <a:ln>
            <a:noFill/>
          </a:ln>
        </p:spPr>
        <p:style>
          <a:lnRef idx="0"/>
          <a:fillRef idx="0"/>
          <a:effectRef idx="0"/>
          <a:fontRef idx="minor"/>
        </p:style>
        <p:txBody>
          <a:bodyPr lIns="90000" rIns="90000" tIns="45000" bIns="45000"/>
          <a:p>
            <a:r>
              <a:rPr b="0" lang="sv-SE" sz="1500" spc="-1" strike="noStrike">
                <a:solidFill>
                  <a:srgbClr val="000000"/>
                </a:solidFill>
                <a:uFill>
                  <a:solidFill>
                    <a:srgbClr val="ffffff"/>
                  </a:solidFill>
                </a:uFill>
                <a:latin typeface="Arial"/>
                <a:ea typeface="DejaVu Sans"/>
              </a:rPr>
              <a:t>https://github.com/Pontussand/INTE2016Project/commit/9f6a225578252b20aaa75f9943aa70cfa0e495f2</a:t>
            </a:r>
            <a:endParaRPr b="0" lang="sv-SE"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48000" y="-72000"/>
            <a:ext cx="4679280" cy="64728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3600" spc="-1" strike="noStrike">
                <a:solidFill>
                  <a:srgbClr val="000000"/>
                </a:solidFill>
                <a:uFill>
                  <a:solidFill>
                    <a:srgbClr val="ffffff"/>
                  </a:solidFill>
                </a:uFill>
                <a:latin typeface="Calibri Light"/>
                <a:ea typeface="DejaVu Sans"/>
              </a:rPr>
              <a:t>TDD-exempel: Felix</a:t>
            </a:r>
            <a:endParaRPr b="0" lang="sv-SE" sz="1800" spc="-1" strike="noStrike">
              <a:solidFill>
                <a:srgbClr val="000000"/>
              </a:solidFill>
              <a:uFill>
                <a:solidFill>
                  <a:srgbClr val="ffffff"/>
                </a:solidFill>
              </a:uFill>
              <a:latin typeface="Arial"/>
            </a:endParaRPr>
          </a:p>
        </p:txBody>
      </p:sp>
      <p:sp>
        <p:nvSpPr>
          <p:cNvPr id="86" name="CustomShape 2"/>
          <p:cNvSpPr/>
          <p:nvPr/>
        </p:nvSpPr>
        <p:spPr>
          <a:xfrm>
            <a:off x="864000" y="432000"/>
            <a:ext cx="1655280" cy="50328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Testkod</a:t>
            </a:r>
            <a:endParaRPr b="0" lang="sv-SE" sz="1800" spc="-1" strike="noStrike">
              <a:solidFill>
                <a:srgbClr val="000000"/>
              </a:solidFill>
              <a:uFill>
                <a:solidFill>
                  <a:srgbClr val="ffffff"/>
                </a:solidFill>
              </a:uFill>
              <a:latin typeface="Arial"/>
            </a:endParaRPr>
          </a:p>
        </p:txBody>
      </p:sp>
      <p:sp>
        <p:nvSpPr>
          <p:cNvPr id="87" name="CustomShape 3"/>
          <p:cNvSpPr/>
          <p:nvPr/>
        </p:nvSpPr>
        <p:spPr>
          <a:xfrm>
            <a:off x="349560" y="1008000"/>
            <a:ext cx="4185720" cy="5327280"/>
          </a:xfrm>
          <a:prstGeom prst="rect">
            <a:avLst/>
          </a:prstGeom>
          <a:noFill/>
          <a:ln>
            <a:noFill/>
          </a:ln>
        </p:spPr>
        <p:style>
          <a:lnRef idx="0"/>
          <a:fillRef idx="0"/>
          <a:effectRef idx="0"/>
          <a:fontRef idx="minor"/>
        </p:style>
        <p:txBody>
          <a:bodyPr lIns="90000" rIns="90000" tIns="45000" bIns="45000"/>
          <a:p>
            <a:r>
              <a:rPr b="0" lang="sv-SE" sz="1100" spc="-1" strike="noStrike">
                <a:solidFill>
                  <a:srgbClr val="000000"/>
                </a:solidFill>
                <a:uFill>
                  <a:solidFill>
                    <a:srgbClr val="ffffff"/>
                  </a:solidFill>
                </a:uFill>
                <a:latin typeface="Arial"/>
                <a:ea typeface="DejaVu Sans"/>
              </a:rPr>
              <a:t>@Before</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before() {</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ff66"/>
                </a:solidFill>
                <a:uFill>
                  <a:solidFill>
                    <a:srgbClr val="ffffff"/>
                  </a:solidFill>
                </a:uFill>
                <a:latin typeface="Arial"/>
                <a:ea typeface="DejaVu Sans"/>
              </a:rPr>
              <a:t> </a:t>
            </a:r>
            <a:r>
              <a:rPr b="1" lang="sv-SE" sz="1100" spc="-1" strike="noStrike">
                <a:solidFill>
                  <a:srgbClr val="00ff66"/>
                </a:solidFill>
                <a:uFill>
                  <a:solidFill>
                    <a:srgbClr val="ffffff"/>
                  </a:solidFill>
                </a:uFill>
                <a:latin typeface="Arial"/>
                <a:ea typeface="DejaVu Sans"/>
              </a:rPr>
              <a:t>…</a:t>
            </a:r>
            <a:r>
              <a:rPr b="1" lang="sv-SE" sz="1100" spc="-1" strike="noStrike">
                <a:solidFill>
                  <a:srgbClr val="000000"/>
                </a:solidFill>
                <a:uFill>
                  <a:solidFill>
                    <a:srgbClr val="ffffff"/>
                  </a:solidFill>
                </a:uFill>
                <a:latin typeface="Arial"/>
                <a:ea typeface="DejaVu Sans"/>
              </a:rPr>
              <a:t> </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//root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currentPath = new Path("");</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doCommand_goToSubfolder(){</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FakeDirectory sub = new FakeDirectory("subfolder");</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root.addFSO(sub);</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String ret = cd.doCommand(currentPath, "subfolder");</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assertEquals("", ret);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assertEquals("/subfolder", currentPath.getPath());</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doCommand_goToNonExistantSubFolder(){</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String ret = cd.doCommand(currentPath, "Should not exist");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assertEquals(Cd.NO_SUCH_DIR_MSG, ret);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    </a:t>
            </a:r>
            <a:r>
              <a:rPr b="0" lang="sv-SE" sz="1100" spc="-1" strike="noStrike">
                <a:solidFill>
                  <a:srgbClr val="000000"/>
                </a:solidFill>
                <a:uFill>
                  <a:solidFill>
                    <a:srgbClr val="ffffff"/>
                  </a:solidFill>
                </a:uFill>
                <a:latin typeface="Arial"/>
                <a:ea typeface="DejaVu Sans"/>
              </a:rPr>
              <a:t>assertEquals("", currentPath.getPath());</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doCommand_goFromRoot(){ </a:t>
            </a:r>
            <a:r>
              <a:rPr b="1" lang="sv-SE" sz="1100" spc="-1" strike="noStrike">
                <a:solidFill>
                  <a:srgbClr val="00ff66"/>
                </a:solidFill>
                <a:uFill>
                  <a:solidFill>
                    <a:srgbClr val="ffffff"/>
                  </a:solidFill>
                </a:uFill>
                <a:latin typeface="Arial"/>
                <a:ea typeface="DejaVu Sans"/>
              </a:rPr>
              <a:t>…</a:t>
            </a:r>
            <a:r>
              <a:rPr b="0" lang="sv-SE" sz="1100" spc="-1" strike="noStrike">
                <a:solidFill>
                  <a:srgbClr val="000000"/>
                </a:solidFill>
                <a:uFill>
                  <a:solidFill>
                    <a:srgbClr val="ffffff"/>
                  </a:solidFill>
                </a:uFill>
                <a:latin typeface="Arial"/>
                <a:ea typeface="DejaVu Sans"/>
              </a:rPr>
              <a:t> }</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doCommand_goBackOneDir(){ </a:t>
            </a:r>
            <a:r>
              <a:rPr b="1" lang="sv-SE" sz="1100" spc="-1" strike="noStrike">
                <a:solidFill>
                  <a:srgbClr val="00ff66"/>
                </a:solidFill>
                <a:uFill>
                  <a:solidFill>
                    <a:srgbClr val="ffffff"/>
                  </a:solidFill>
                </a:uFill>
                <a:latin typeface="Arial"/>
                <a:ea typeface="DejaVu Sans"/>
              </a:rPr>
              <a:t>…</a:t>
            </a:r>
            <a:r>
              <a:rPr b="0" lang="sv-SE" sz="1100" spc="-1" strike="noStrike">
                <a:solidFill>
                  <a:srgbClr val="000000"/>
                </a:solidFill>
                <a:uFill>
                  <a:solidFill>
                    <a:srgbClr val="ffffff"/>
                  </a:solidFill>
                </a:uFill>
                <a:latin typeface="Arial"/>
                <a:ea typeface="DejaVu Sans"/>
              </a:rPr>
              <a:t> }</a:t>
            </a:r>
            <a:endParaRPr b="0" lang="sv-SE" sz="1100" spc="-1" strike="noStrike">
              <a:solidFill>
                <a:srgbClr val="000000"/>
              </a:solidFill>
              <a:uFill>
                <a:solidFill>
                  <a:srgbClr val="ffffff"/>
                </a:solidFill>
              </a:uFill>
              <a:latin typeface="Arial"/>
            </a:endParaRPr>
          </a:p>
          <a:p>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@Test</a:t>
            </a:r>
            <a:endParaRPr b="0" lang="sv-SE" sz="1100" spc="-1" strike="noStrike">
              <a:solidFill>
                <a:srgbClr val="000000"/>
              </a:solidFill>
              <a:uFill>
                <a:solidFill>
                  <a:srgbClr val="ffffff"/>
                </a:solidFill>
              </a:uFill>
              <a:latin typeface="Arial"/>
            </a:endParaRPr>
          </a:p>
          <a:p>
            <a:r>
              <a:rPr b="0" lang="sv-SE" sz="1100" spc="-1" strike="noStrike">
                <a:solidFill>
                  <a:srgbClr val="000000"/>
                </a:solidFill>
                <a:uFill>
                  <a:solidFill>
                    <a:srgbClr val="ffffff"/>
                  </a:solidFill>
                </a:uFill>
                <a:latin typeface="Arial"/>
                <a:ea typeface="DejaVu Sans"/>
              </a:rPr>
              <a:t>public void doCommand_goToRoot(){ </a:t>
            </a:r>
            <a:r>
              <a:rPr b="1" lang="sv-SE" sz="1100" spc="-1" strike="noStrike">
                <a:solidFill>
                  <a:srgbClr val="00ff66"/>
                </a:solidFill>
                <a:uFill>
                  <a:solidFill>
                    <a:srgbClr val="ffffff"/>
                  </a:solidFill>
                </a:uFill>
                <a:latin typeface="Arial"/>
                <a:ea typeface="DejaVu Sans"/>
              </a:rPr>
              <a:t>…</a:t>
            </a:r>
            <a:r>
              <a:rPr b="0" lang="sv-SE" sz="1100" spc="-1" strike="noStrike">
                <a:solidFill>
                  <a:srgbClr val="000000"/>
                </a:solidFill>
                <a:uFill>
                  <a:solidFill>
                    <a:srgbClr val="ffffff"/>
                  </a:solidFill>
                </a:uFill>
                <a:latin typeface="Arial"/>
                <a:ea typeface="DejaVu Sans"/>
              </a:rPr>
              <a:t> }</a:t>
            </a:r>
            <a:endParaRPr b="0" lang="sv-SE" sz="1100" spc="-1" strike="noStrike">
              <a:solidFill>
                <a:srgbClr val="000000"/>
              </a:solidFill>
              <a:uFill>
                <a:solidFill>
                  <a:srgbClr val="ffffff"/>
                </a:solidFill>
              </a:uFill>
              <a:latin typeface="Arial"/>
            </a:endParaRPr>
          </a:p>
        </p:txBody>
      </p:sp>
      <p:sp>
        <p:nvSpPr>
          <p:cNvPr id="88" name="CustomShape 4"/>
          <p:cNvSpPr/>
          <p:nvPr/>
        </p:nvSpPr>
        <p:spPr>
          <a:xfrm>
            <a:off x="5761440" y="472680"/>
            <a:ext cx="3381840" cy="462600"/>
          </a:xfrm>
          <a:prstGeom prst="rect">
            <a:avLst/>
          </a:prstGeom>
          <a:noFill/>
          <a:ln>
            <a:noFill/>
          </a:ln>
        </p:spPr>
        <p:style>
          <a:lnRef idx="0"/>
          <a:fillRef idx="0"/>
          <a:effectRef idx="0"/>
          <a:fontRef idx="minor"/>
        </p:style>
        <p:txBody>
          <a:bodyPr lIns="90000" rIns="90000" tIns="45000" bIns="45000" anchor="b"/>
          <a:p>
            <a:pPr>
              <a:lnSpc>
                <a:spcPct val="100000"/>
              </a:lnSpc>
            </a:pPr>
            <a:r>
              <a:rPr b="1" lang="sv-SE" sz="2400" spc="-1" strike="noStrike">
                <a:solidFill>
                  <a:srgbClr val="000000"/>
                </a:solidFill>
                <a:uFill>
                  <a:solidFill>
                    <a:srgbClr val="ffffff"/>
                  </a:solidFill>
                </a:uFill>
                <a:latin typeface="Calibri"/>
                <a:ea typeface="DejaVu Sans"/>
              </a:rPr>
              <a:t>Koden som testas</a:t>
            </a:r>
            <a:endParaRPr b="0" lang="sv-SE" sz="1800" spc="-1" strike="noStrike">
              <a:solidFill>
                <a:srgbClr val="000000"/>
              </a:solidFill>
              <a:uFill>
                <a:solidFill>
                  <a:srgbClr val="ffffff"/>
                </a:solidFill>
              </a:uFill>
              <a:latin typeface="Arial"/>
            </a:endParaRPr>
          </a:p>
        </p:txBody>
      </p:sp>
      <p:sp>
        <p:nvSpPr>
          <p:cNvPr id="89" name="CustomShape 5"/>
          <p:cNvSpPr/>
          <p:nvPr/>
        </p:nvSpPr>
        <p:spPr>
          <a:xfrm>
            <a:off x="6161760" y="1362240"/>
            <a:ext cx="5181840" cy="3683160"/>
          </a:xfrm>
          <a:prstGeom prst="rect">
            <a:avLst/>
          </a:prstGeom>
          <a:noFill/>
          <a:ln>
            <a:noFill/>
          </a:ln>
        </p:spPr>
        <p:style>
          <a:lnRef idx="0"/>
          <a:fillRef idx="0"/>
          <a:effectRef idx="0"/>
          <a:fontRef idx="minor"/>
        </p:style>
      </p:sp>
      <p:sp>
        <p:nvSpPr>
          <p:cNvPr id="90" name="CustomShape 6"/>
          <p:cNvSpPr/>
          <p:nvPr/>
        </p:nvSpPr>
        <p:spPr>
          <a:xfrm>
            <a:off x="5760000" y="1152000"/>
            <a:ext cx="6119280" cy="4355640"/>
          </a:xfrm>
          <a:prstGeom prst="rect">
            <a:avLst/>
          </a:prstGeom>
          <a:noFill/>
          <a:ln>
            <a:noFill/>
          </a:ln>
        </p:spPr>
        <p:style>
          <a:lnRef idx="0"/>
          <a:fillRef idx="0"/>
          <a:effectRef idx="0"/>
          <a:fontRef idx="minor"/>
        </p:style>
        <p:txBody>
          <a:bodyPr lIns="90000" rIns="90000" tIns="45000" bIns="45000"/>
          <a:p>
            <a:r>
              <a:rPr b="0" lang="sv-SE" sz="1200" spc="-1" strike="noStrike">
                <a:solidFill>
                  <a:srgbClr val="000000"/>
                </a:solidFill>
                <a:uFill>
                  <a:solidFill>
                    <a:srgbClr val="ffffff"/>
                  </a:solidFill>
                </a:uFill>
                <a:latin typeface="Arial"/>
                <a:ea typeface="DejaVu Sans"/>
              </a:rPr>
              <a:t>public String doCommand (PathContainer currentPathContainer, String 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boolean absolutePath = input.startsWith(PathContainer.DIR_SEPERATOR);</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FSAdapter adapter = super.getAdapter();</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if (absolutePath)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if (adapter.isDir(input))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currentPathContainer.setPath(input);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return NO_SUCH_DIR_MSG;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String appended = currentPathContainer.getPath()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PathContainer.DIR_SEPERATOR + input;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if (adapter.isDir(appended))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currentPathContainer.setPath(appended);</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else if (input.equals(".."))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currentPathContainer.setPath(currentPathContainer.getParentPath());</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else if (input.equals("")){</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currentPathContainer.setPath("");</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 else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return NO_SUCH_DIR_MSG;</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    </a:t>
            </a:r>
            <a:r>
              <a:rPr b="0" lang="sv-SE" sz="1200" spc="-1" strike="noStrike">
                <a:solidFill>
                  <a:srgbClr val="000000"/>
                </a:solidFill>
                <a:uFill>
                  <a:solidFill>
                    <a:srgbClr val="ffffff"/>
                  </a:solidFill>
                </a:uFill>
                <a:latin typeface="Arial"/>
                <a:ea typeface="DejaVu Sans"/>
              </a:rPr>
              <a:t>return "";</a:t>
            </a:r>
            <a:endParaRPr b="0" lang="sv-SE" sz="1800" spc="-1" strike="noStrike">
              <a:solidFill>
                <a:srgbClr val="000000"/>
              </a:solidFill>
              <a:uFill>
                <a:solidFill>
                  <a:srgbClr val="ffffff"/>
                </a:solidFill>
              </a:uFill>
              <a:latin typeface="Arial"/>
            </a:endParaRPr>
          </a:p>
          <a:p>
            <a:r>
              <a:rPr b="0" lang="sv-SE" sz="1200" spc="-1" strike="noStrike">
                <a:solidFill>
                  <a:srgbClr val="000000"/>
                </a:solidFill>
                <a:uFill>
                  <a:solidFill>
                    <a:srgbClr val="ffffff"/>
                  </a:solidFill>
                </a:uFill>
                <a:latin typeface="Arial"/>
                <a:ea typeface="DejaVu Sans"/>
              </a:rPr>
              <a:t>}</a:t>
            </a:r>
            <a:endParaRPr b="0" lang="sv-SE" sz="1800" spc="-1" strike="noStrike">
              <a:solidFill>
                <a:srgbClr val="000000"/>
              </a:solidFill>
              <a:uFill>
                <a:solidFill>
                  <a:srgbClr val="ffffff"/>
                </a:solidFill>
              </a:uFill>
              <a:latin typeface="Arial"/>
            </a:endParaRPr>
          </a:p>
        </p:txBody>
      </p:sp>
      <p:sp>
        <p:nvSpPr>
          <p:cNvPr id="91" name="CustomShape 7"/>
          <p:cNvSpPr/>
          <p:nvPr/>
        </p:nvSpPr>
        <p:spPr>
          <a:xfrm>
            <a:off x="360" y="6480360"/>
            <a:ext cx="9243000" cy="369000"/>
          </a:xfrm>
          <a:prstGeom prst="rect">
            <a:avLst/>
          </a:prstGeom>
          <a:noFill/>
          <a:ln>
            <a:noFill/>
          </a:ln>
        </p:spPr>
        <p:style>
          <a:lnRef idx="0"/>
          <a:fillRef idx="0"/>
          <a:effectRef idx="0"/>
          <a:fontRef idx="minor"/>
        </p:style>
        <p:txBody>
          <a:bodyPr lIns="90000" rIns="90000" tIns="45000" bIns="45000"/>
          <a:p>
            <a:r>
              <a:rPr b="0" lang="sv-SE" sz="1500" spc="-1" strike="noStrike">
                <a:solidFill>
                  <a:srgbClr val="000000"/>
                </a:solidFill>
                <a:uFill>
                  <a:solidFill>
                    <a:srgbClr val="ffffff"/>
                  </a:solidFill>
                </a:uFill>
                <a:latin typeface="Arial"/>
                <a:ea typeface="DejaVu Sans"/>
              </a:rPr>
              <a:t>https://github.com/Pontussand/INTE2016Project/commit/cc43857e69629f7bcb6a039665c428be9eb83eeb</a:t>
            </a:r>
            <a:endParaRPr b="0" lang="sv-SE"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160" cy="132408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TDD erfarenheter</a:t>
            </a:r>
            <a:endParaRPr b="0" lang="sv-SE" sz="1800" spc="-1" strike="noStrike">
              <a:solidFill>
                <a:srgbClr val="000000"/>
              </a:solidFill>
              <a:uFill>
                <a:solidFill>
                  <a:srgbClr val="ffffff"/>
                </a:solidFill>
              </a:uFill>
              <a:latin typeface="Arial"/>
            </a:endParaRPr>
          </a:p>
        </p:txBody>
      </p:sp>
      <p:sp>
        <p:nvSpPr>
          <p:cNvPr id="93" name="CustomShape 2"/>
          <p:cNvSpPr/>
          <p:nvPr/>
        </p:nvSpPr>
        <p:spPr>
          <a:xfrm>
            <a:off x="838080" y="1825560"/>
            <a:ext cx="10514160" cy="4349880"/>
          </a:xfrm>
          <a:prstGeom prst="rect">
            <a:avLst/>
          </a:prstGeom>
          <a:noFill/>
          <a:ln>
            <a:noFill/>
          </a:ln>
        </p:spPr>
        <p:style>
          <a:lnRef idx="0"/>
          <a:fillRef idx="0"/>
          <a:effectRef idx="0"/>
          <a:fontRef idx="minor"/>
        </p:style>
      </p:sp>
      <p:sp>
        <p:nvSpPr>
          <p:cNvPr id="94" name="CustomShape 3"/>
          <p:cNvSpPr/>
          <p:nvPr/>
        </p:nvSpPr>
        <p:spPr>
          <a:xfrm>
            <a:off x="6480000" y="288000"/>
            <a:ext cx="4847760" cy="1789920"/>
          </a:xfrm>
          <a:prstGeom prst="rect">
            <a:avLst/>
          </a:prstGeom>
          <a:noFill/>
          <a:ln>
            <a:noFill/>
          </a:ln>
        </p:spPr>
        <p:style>
          <a:lnRef idx="0"/>
          <a:fillRef idx="0"/>
          <a:effectRef idx="0"/>
          <a:fontRef idx="minor"/>
        </p:style>
        <p:txBody>
          <a:bodyPr lIns="90000" rIns="90000" tIns="45000" bIns="45000"/>
          <a:p>
            <a:r>
              <a:rPr b="0" lang="sv-SE" sz="2000" spc="-1" strike="noStrike">
                <a:solidFill>
                  <a:srgbClr val="000000"/>
                </a:solidFill>
                <a:uFill>
                  <a:solidFill>
                    <a:srgbClr val="ffffff"/>
                  </a:solidFill>
                </a:uFill>
                <a:latin typeface="Arial"/>
              </a:rPr>
              <a:t>En diskussion om vilka era erfarenheter ni dragit av att tillämpa TDD. Det finns inget rätt eller fel här. Enda sättet att bli underkända är att bara fuska över punkten och säga något pliktskyldigt.</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p:txBody>
      </p:sp>
      <p:sp>
        <p:nvSpPr>
          <p:cNvPr id="95" name="CustomShape 4"/>
          <p:cNvSpPr/>
          <p:nvPr/>
        </p:nvSpPr>
        <p:spPr>
          <a:xfrm>
            <a:off x="1008000" y="2016000"/>
            <a:ext cx="8711640" cy="198576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SzPct val="45000"/>
              <a:buFont typeface="Wingdings" charset="2"/>
              <a:buChar char=""/>
            </a:pPr>
            <a:r>
              <a:rPr b="0" lang="sv-SE" sz="1800" spc="-1" strike="noStrike">
                <a:solidFill>
                  <a:srgbClr val="000000"/>
                </a:solidFill>
                <a:uFill>
                  <a:solidFill>
                    <a:srgbClr val="ffffff"/>
                  </a:solidFill>
                </a:uFill>
                <a:latin typeface="Arial"/>
              </a:rPr>
              <a:t>Det är enklare att se vad som ska förväntas av det som implementeras</a:t>
            </a:r>
            <a:endParaRPr b="0" lang="sv-SE"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sv-SE" sz="1800" spc="-1" strike="noStrike">
                <a:solidFill>
                  <a:srgbClr val="000000"/>
                </a:solidFill>
                <a:uFill>
                  <a:solidFill>
                    <a:srgbClr val="ffffff"/>
                  </a:solidFill>
                </a:uFill>
                <a:latin typeface="Arial"/>
              </a:rPr>
              <a:t>Man definierar vad implementationen ska göra innan den implementeras</a:t>
            </a:r>
            <a:endParaRPr b="0" lang="sv-SE" sz="1800" spc="-1" strike="noStrike">
              <a:solidFill>
                <a:srgbClr val="000000"/>
              </a:solidFill>
              <a:uFill>
                <a:solidFill>
                  <a:srgbClr val="ffffff"/>
                </a:solidFill>
              </a:uFill>
              <a:latin typeface="Arial"/>
            </a:endParaRPr>
          </a:p>
          <a:p>
            <a:pPr marL="216000" indent="-215640">
              <a:lnSpc>
                <a:spcPct val="100000"/>
              </a:lnSpc>
              <a:buClr>
                <a:srgbClr val="000000"/>
              </a:buClr>
              <a:buSzPct val="45000"/>
              <a:buFont typeface="Wingdings" charset="2"/>
              <a:buChar char=""/>
            </a:pPr>
            <a:r>
              <a:rPr b="0" lang="sv-SE" sz="1800" spc="-1" strike="noStrike">
                <a:solidFill>
                  <a:srgbClr val="000000"/>
                </a:solidFill>
                <a:uFill>
                  <a:solidFill>
                    <a:srgbClr val="ffffff"/>
                  </a:solidFill>
                </a:uFill>
                <a:latin typeface="Arial"/>
              </a:rPr>
              <a:t>Det tar längre tid, ibland implementeras en funktion som aldrig kommer att behövas och då har man gjort över det dubbla arbetet i onödan (inte så ofta dock).</a:t>
            </a:r>
            <a:endParaRPr b="0" lang="sv-SE"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204</TotalTime>
  <Application>LibreOffice/5.1.4.2$Linux_X86_64 LibreOffice_project/10m0$Build-2</Application>
  <Words>1035</Words>
  <Paragraphs>81</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description/>
  <dc:language>sv-SE</dc:language>
  <cp:lastModifiedBy/>
  <dcterms:modified xsi:type="dcterms:W3CDTF">2016-10-26T16:25:35Z</dcterms:modified>
  <cp:revision>56</cp:revision>
  <dc:subject/>
  <dc:title>Grupp nr: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26</vt:i4>
  </property>
  <property fmtid="{D5CDD505-2E9C-101B-9397-08002B2CF9AE}" pid="11" name="PresentationFormat">
    <vt:lpwstr>Bredbild</vt:lpwstr>
  </property>
  <property fmtid="{D5CDD505-2E9C-101B-9397-08002B2CF9AE}" pid="12" name="ScaleCrop">
    <vt:bool>0</vt:bool>
  </property>
  <property fmtid="{D5CDD505-2E9C-101B-9397-08002B2CF9AE}" pid="13" name="ShareDoc">
    <vt:bool>0</vt:bool>
  </property>
  <property fmtid="{D5CDD505-2E9C-101B-9397-08002B2CF9AE}" pid="14" name="Slides">
    <vt:i4>26</vt:i4>
  </property>
</Properties>
</file>