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57" r:id="rId4"/>
    <p:sldId id="258" r:id="rId5"/>
    <p:sldId id="259" r:id="rId6"/>
    <p:sldId id="260" r:id="rId7"/>
    <p:sldId id="261" r:id="rId8"/>
    <p:sldId id="262" r:id="rId9"/>
    <p:sldId id="282" r:id="rId10"/>
    <p:sldId id="263" r:id="rId11"/>
    <p:sldId id="264"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93" autoAdjust="0"/>
  </p:normalViewPr>
  <p:slideViewPr>
    <p:cSldViewPr snapToGrid="0">
      <p:cViewPr varScale="1">
        <p:scale>
          <a:sx n="74" d="100"/>
          <a:sy n="74" d="100"/>
        </p:scale>
        <p:origin x="11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56000" y="5078520"/>
            <a:ext cx="6047640" cy="4811040"/>
          </a:xfrm>
          <a:prstGeom prst="rect">
            <a:avLst/>
          </a:prstGeom>
        </p:spPr>
        <p:txBody>
          <a:bodyPr lIns="0" tIns="0" rIns="0" bIns="0"/>
          <a:lstStyle/>
          <a:p>
            <a:r>
              <a:rPr lang="en-US" sz="2000" spc="-1">
                <a:latin typeface="Arial"/>
              </a:rPr>
              <a:t>Click to edit the notes format</a:t>
            </a:r>
            <a:endParaRPr/>
          </a:p>
        </p:txBody>
      </p:sp>
      <p:sp>
        <p:nvSpPr>
          <p:cNvPr id="82" name="PlaceHolder 2"/>
          <p:cNvSpPr>
            <a:spLocks noGrp="1"/>
          </p:cNvSpPr>
          <p:nvPr>
            <p:ph type="hdr"/>
          </p:nvPr>
        </p:nvSpPr>
        <p:spPr>
          <a:xfrm>
            <a:off x="0" y="0"/>
            <a:ext cx="3280680" cy="534240"/>
          </a:xfrm>
          <a:prstGeom prst="rect">
            <a:avLst/>
          </a:prstGeom>
        </p:spPr>
        <p:txBody>
          <a:bodyPr lIns="0" tIns="0" rIns="0" bIns="0"/>
          <a:lstStyle/>
          <a:p>
            <a:r>
              <a:rPr lang="en-US" sz="1400" spc="-1">
                <a:latin typeface="Times New Roman"/>
              </a:rPr>
              <a:t>&lt;header&gt;</a:t>
            </a:r>
            <a:endParaRPr/>
          </a:p>
        </p:txBody>
      </p:sp>
      <p:sp>
        <p:nvSpPr>
          <p:cNvPr id="83" name="PlaceHolder 3"/>
          <p:cNvSpPr>
            <a:spLocks noGrp="1"/>
          </p:cNvSpPr>
          <p:nvPr>
            <p:ph type="dt"/>
          </p:nvPr>
        </p:nvSpPr>
        <p:spPr>
          <a:xfrm>
            <a:off x="4278960" y="0"/>
            <a:ext cx="3280680" cy="534240"/>
          </a:xfrm>
          <a:prstGeom prst="rect">
            <a:avLst/>
          </a:prstGeom>
        </p:spPr>
        <p:txBody>
          <a:bodyPr lIns="0" tIns="0" rIns="0" bIns="0"/>
          <a:lstStyle/>
          <a:p>
            <a:pPr algn="r"/>
            <a:r>
              <a:rPr lang="en-US" sz="1400" spc="-1">
                <a:latin typeface="Times New Roman"/>
              </a:rPr>
              <a:t>&lt;date/time&gt;</a:t>
            </a:r>
            <a:endParaRPr/>
          </a:p>
        </p:txBody>
      </p:sp>
      <p:sp>
        <p:nvSpPr>
          <p:cNvPr id="84" name="PlaceHolder 4"/>
          <p:cNvSpPr>
            <a:spLocks noGrp="1"/>
          </p:cNvSpPr>
          <p:nvPr>
            <p:ph type="ftr"/>
          </p:nvPr>
        </p:nvSpPr>
        <p:spPr>
          <a:xfrm>
            <a:off x="0" y="10157400"/>
            <a:ext cx="3280680" cy="534240"/>
          </a:xfrm>
          <a:prstGeom prst="rect">
            <a:avLst/>
          </a:prstGeom>
        </p:spPr>
        <p:txBody>
          <a:bodyPr lIns="0" tIns="0" rIns="0" bIns="0" anchor="b"/>
          <a:lstStyle/>
          <a:p>
            <a:r>
              <a:rPr lang="en-US" sz="1400" spc="-1">
                <a:latin typeface="Times New Roman"/>
              </a:rPr>
              <a:t>&lt;footer&gt;</a:t>
            </a:r>
            <a:endParaRPr/>
          </a:p>
        </p:txBody>
      </p:sp>
      <p:sp>
        <p:nvSpPr>
          <p:cNvPr id="85" name="PlaceHolder 5"/>
          <p:cNvSpPr>
            <a:spLocks noGrp="1"/>
          </p:cNvSpPr>
          <p:nvPr>
            <p:ph type="sldNum"/>
          </p:nvPr>
        </p:nvSpPr>
        <p:spPr>
          <a:xfrm>
            <a:off x="4278960" y="10157400"/>
            <a:ext cx="3280680" cy="534240"/>
          </a:xfrm>
          <a:prstGeom prst="rect">
            <a:avLst/>
          </a:prstGeom>
        </p:spPr>
        <p:txBody>
          <a:bodyPr lIns="0" tIns="0" rIns="0" bIns="0" anchor="b"/>
          <a:lstStyle/>
          <a:p>
            <a:pPr algn="r"/>
            <a:fld id="{25E118FA-43ED-4206-A07C-DADBE301FC2D}" type="slidenum">
              <a:rPr lang="en-US" sz="1400" spc="-1">
                <a:latin typeface="Times New Roman"/>
              </a:rPr>
              <a:t>‹#›</a:t>
            </a:fld>
            <a:endParaRPr/>
          </a:p>
        </p:txBody>
      </p:sp>
    </p:spTree>
    <p:extLst>
      <p:ext uri="{BB962C8B-B14F-4D97-AF65-F5344CB8AC3E}">
        <p14:creationId xmlns:p14="http://schemas.microsoft.com/office/powerpoint/2010/main" val="287004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6040" cy="3600000"/>
          </a:xfrm>
          <a:prstGeom prst="rect">
            <a:avLst/>
          </a:prstGeom>
        </p:spPr>
        <p:txBody>
          <a:bodyPr/>
          <a:lstStyle/>
          <a:p>
            <a:endParaRPr/>
          </a:p>
        </p:txBody>
      </p:sp>
      <p:sp>
        <p:nvSpPr>
          <p:cNvPr id="145" name="TextShape 2"/>
          <p:cNvSpPr txBox="1"/>
          <p:nvPr/>
        </p:nvSpPr>
        <p:spPr>
          <a:xfrm>
            <a:off x="3884760" y="8685360"/>
            <a:ext cx="2971440" cy="458280"/>
          </a:xfrm>
          <a:prstGeom prst="rect">
            <a:avLst/>
          </a:prstGeom>
          <a:noFill/>
          <a:ln>
            <a:noFill/>
          </a:ln>
        </p:spPr>
        <p:txBody>
          <a:bodyPr anchor="b"/>
          <a:lstStyle/>
          <a:p>
            <a:pPr algn="r">
              <a:lnSpc>
                <a:spcPct val="100000"/>
              </a:lnSpc>
            </a:pPr>
            <a:fld id="{83280847-184E-4390-8C9D-67D9F26EDB62}" type="slidenum">
              <a:rPr lang="en-US" sz="1200" strike="noStrike" spc="-1">
                <a:solidFill>
                  <a:srgbClr val="000000"/>
                </a:solidFill>
                <a:uFill>
                  <a:solidFill>
                    <a:srgbClr val="FFFFFF"/>
                  </a:solidFill>
                </a:uFill>
                <a:latin typeface="+mn-lt"/>
                <a:ea typeface="+mn-ea"/>
              </a:rPr>
              <a:t>1</a:t>
            </a:fld>
            <a:endParaRPr/>
          </a:p>
        </p:txBody>
      </p:sp>
    </p:spTree>
    <p:extLst>
      <p:ext uri="{BB962C8B-B14F-4D97-AF65-F5344CB8AC3E}">
        <p14:creationId xmlns:p14="http://schemas.microsoft.com/office/powerpoint/2010/main" val="244574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testmatris som visar sambandet mellan ekvivalensklasserna och testfallen för denna del.</a:t>
            </a:r>
            <a:endParaRPr/>
          </a:p>
          <a:p>
            <a:pPr>
              <a:lnSpc>
                <a:spcPct val="100000"/>
              </a:lnSpc>
            </a:pPr>
            <a:endParaRPr/>
          </a:p>
        </p:txBody>
      </p:sp>
      <p:sp>
        <p:nvSpPr>
          <p:cNvPr id="161" name="TextShape 2"/>
          <p:cNvSpPr txBox="1"/>
          <p:nvPr/>
        </p:nvSpPr>
        <p:spPr>
          <a:xfrm>
            <a:off x="3884760" y="8685360"/>
            <a:ext cx="2971440" cy="458280"/>
          </a:xfrm>
          <a:prstGeom prst="rect">
            <a:avLst/>
          </a:prstGeom>
          <a:noFill/>
          <a:ln>
            <a:noFill/>
          </a:ln>
        </p:spPr>
        <p:txBody>
          <a:bodyPr anchor="b"/>
          <a:lstStyle/>
          <a:p>
            <a:pPr algn="r">
              <a:lnSpc>
                <a:spcPct val="100000"/>
              </a:lnSpc>
            </a:pPr>
            <a:fld id="{96285FB0-C527-4564-9A7B-ADB661961428}" type="slidenum">
              <a:rPr lang="en-US" sz="1200" strike="noStrike" spc="-1">
                <a:solidFill>
                  <a:srgbClr val="000000"/>
                </a:solidFill>
                <a:uFill>
                  <a:solidFill>
                    <a:srgbClr val="FFFFFF"/>
                  </a:solidFill>
                </a:uFill>
                <a:latin typeface="+mn-lt"/>
                <a:ea typeface="+mn-ea"/>
              </a:rPr>
              <a:t>10</a:t>
            </a:fld>
            <a:endParaRPr/>
          </a:p>
        </p:txBody>
      </p:sp>
    </p:spTree>
    <p:extLst>
      <p:ext uri="{BB962C8B-B14F-4D97-AF65-F5344CB8AC3E}">
        <p14:creationId xmlns:p14="http://schemas.microsoft.com/office/powerpoint/2010/main" val="771804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textuell</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vad</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valet,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avsnitt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följande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samtliga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delar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tar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dessa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bilder</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71" name="TextShape 2"/>
          <p:cNvSpPr txBox="1"/>
          <p:nvPr/>
        </p:nvSpPr>
        <p:spPr>
          <a:xfrm>
            <a:off x="3884760" y="8685360"/>
            <a:ext cx="2971440" cy="458280"/>
          </a:xfrm>
          <a:prstGeom prst="rect">
            <a:avLst/>
          </a:prstGeom>
          <a:noFill/>
          <a:ln>
            <a:noFill/>
          </a:ln>
        </p:spPr>
        <p:txBody>
          <a:bodyPr anchor="b"/>
          <a:lstStyle/>
          <a:p>
            <a:pPr algn="r">
              <a:lnSpc>
                <a:spcPct val="100000"/>
              </a:lnSpc>
            </a:pPr>
            <a:fld id="{A270C466-B9A3-4F2A-B177-AA795424F6D8}" type="slidenum">
              <a:rPr lang="en-US" sz="1200" strike="noStrike" spc="-1">
                <a:solidFill>
                  <a:srgbClr val="000000"/>
                </a:solidFill>
                <a:uFill>
                  <a:solidFill>
                    <a:srgbClr val="FFFFFF"/>
                  </a:solidFill>
                </a:uFill>
                <a:latin typeface="+mn-lt"/>
                <a:ea typeface="+mn-ea"/>
              </a:rPr>
              <a:t>11</a:t>
            </a:fld>
            <a:endParaRPr/>
          </a:p>
        </p:txBody>
      </p:sp>
    </p:spTree>
    <p:extLst>
      <p:ext uri="{BB962C8B-B14F-4D97-AF65-F5344CB8AC3E}">
        <p14:creationId xmlns:p14="http://schemas.microsoft.com/office/powerpoint/2010/main" val="652026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lstStyle/>
          <a:p>
            <a:r>
              <a:rPr lang="en-US" sz="2000" strike="noStrike" spc="-1">
                <a:uFill>
                  <a:solidFill>
                    <a:srgbClr val="FFFFFF"/>
                  </a:solidFill>
                </a:uFill>
                <a:latin typeface="Arial"/>
              </a:rPr>
              <a:t>Själva beslutstabellen</a:t>
            </a:r>
            <a:endParaRPr/>
          </a:p>
        </p:txBody>
      </p:sp>
      <p:sp>
        <p:nvSpPr>
          <p:cNvPr id="173" name="TextShape 2"/>
          <p:cNvSpPr txBox="1"/>
          <p:nvPr/>
        </p:nvSpPr>
        <p:spPr>
          <a:xfrm>
            <a:off x="3884760" y="8685360"/>
            <a:ext cx="2971440" cy="458280"/>
          </a:xfrm>
          <a:prstGeom prst="rect">
            <a:avLst/>
          </a:prstGeom>
          <a:noFill/>
          <a:ln>
            <a:noFill/>
          </a:ln>
        </p:spPr>
        <p:txBody>
          <a:bodyPr anchor="b"/>
          <a:lstStyle/>
          <a:p>
            <a:pPr algn="r">
              <a:lnSpc>
                <a:spcPct val="100000"/>
              </a:lnSpc>
            </a:pPr>
            <a:fld id="{A9C7389D-166C-4854-B3E2-DF24964454A0}" type="slidenum">
              <a:rPr lang="en-US" sz="1200" strike="noStrike" spc="-1">
                <a:solidFill>
                  <a:srgbClr val="000000"/>
                </a:solidFill>
                <a:uFill>
                  <a:solidFill>
                    <a:srgbClr val="FFFFFF"/>
                  </a:solidFill>
                </a:uFill>
                <a:latin typeface="+mn-lt"/>
                <a:ea typeface="+mn-ea"/>
              </a:rPr>
              <a:t>12</a:t>
            </a:fld>
            <a:endParaRPr/>
          </a:p>
        </p:txBody>
      </p:sp>
    </p:spTree>
    <p:extLst>
      <p:ext uri="{BB962C8B-B14F-4D97-AF65-F5344CB8AC3E}">
        <p14:creationId xmlns:p14="http://schemas.microsoft.com/office/powerpoint/2010/main" val="3535330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lstStyle/>
          <a:p>
            <a:r>
              <a:rPr lang="en-US" sz="2000" strike="noStrike" spc="-1">
                <a:uFill>
                  <a:solidFill>
                    <a:srgbClr val="FFFFFF"/>
                  </a:solidFill>
                </a:uFill>
                <a:latin typeface="Arial"/>
              </a:rPr>
              <a:t>Beslutsträdet om ni gjort ett sådant</a:t>
            </a:r>
            <a:endParaRPr/>
          </a:p>
        </p:txBody>
      </p:sp>
      <p:sp>
        <p:nvSpPr>
          <p:cNvPr id="175" name="TextShape 2"/>
          <p:cNvSpPr txBox="1"/>
          <p:nvPr/>
        </p:nvSpPr>
        <p:spPr>
          <a:xfrm>
            <a:off x="3884760" y="8685360"/>
            <a:ext cx="2971440" cy="458280"/>
          </a:xfrm>
          <a:prstGeom prst="rect">
            <a:avLst/>
          </a:prstGeom>
          <a:noFill/>
          <a:ln>
            <a:noFill/>
          </a:ln>
        </p:spPr>
        <p:txBody>
          <a:bodyPr anchor="b"/>
          <a:lstStyle/>
          <a:p>
            <a:pPr algn="r">
              <a:lnSpc>
                <a:spcPct val="100000"/>
              </a:lnSpc>
            </a:pPr>
            <a:fld id="{06AB407B-EAC1-4814-8DD2-ACBE8F2B2E09}" type="slidenum">
              <a:rPr lang="en-US" sz="1200" strike="noStrike" spc="-1">
                <a:solidFill>
                  <a:srgbClr val="000000"/>
                </a:solidFill>
                <a:uFill>
                  <a:solidFill>
                    <a:srgbClr val="FFFFFF"/>
                  </a:solidFill>
                </a:uFill>
                <a:latin typeface="+mn-lt"/>
                <a:ea typeface="+mn-ea"/>
              </a:rPr>
              <a:t>13</a:t>
            </a:fld>
            <a:endParaRPr/>
          </a:p>
        </p:txBody>
      </p:sp>
    </p:spTree>
    <p:extLst>
      <p:ext uri="{BB962C8B-B14F-4D97-AF65-F5344CB8AC3E}">
        <p14:creationId xmlns:p14="http://schemas.microsoft.com/office/powerpoint/2010/main" val="1319004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Testfallen som ni fått fram från beslutstabellen. Observera att vi inte vill ha någon kod här, utan bara en tydlig presentation av testfallen i någon lämplig tabellform. </a:t>
            </a:r>
            <a:endParaRPr/>
          </a:p>
          <a:p>
            <a:pPr>
              <a:lnSpc>
                <a:spcPct val="100000"/>
              </a:lnSpc>
            </a:pPr>
            <a:endParaRPr/>
          </a:p>
        </p:txBody>
      </p:sp>
      <p:sp>
        <p:nvSpPr>
          <p:cNvPr id="177" name="TextShape 2"/>
          <p:cNvSpPr txBox="1"/>
          <p:nvPr/>
        </p:nvSpPr>
        <p:spPr>
          <a:xfrm>
            <a:off x="3884760" y="8685360"/>
            <a:ext cx="2971440" cy="458280"/>
          </a:xfrm>
          <a:prstGeom prst="rect">
            <a:avLst/>
          </a:prstGeom>
          <a:noFill/>
          <a:ln>
            <a:noFill/>
          </a:ln>
        </p:spPr>
        <p:txBody>
          <a:bodyPr anchor="b"/>
          <a:lstStyle/>
          <a:p>
            <a:pPr algn="r">
              <a:lnSpc>
                <a:spcPct val="100000"/>
              </a:lnSpc>
            </a:pPr>
            <a:fld id="{7693CC18-492F-4AAB-A3B4-BB16046D2644}" type="slidenum">
              <a:rPr lang="en-US" sz="1200" strike="noStrike" spc="-1">
                <a:solidFill>
                  <a:srgbClr val="000000"/>
                </a:solidFill>
                <a:uFill>
                  <a:solidFill>
                    <a:srgbClr val="FFFFFF"/>
                  </a:solidFill>
                </a:uFill>
                <a:latin typeface="+mn-lt"/>
                <a:ea typeface="+mn-ea"/>
              </a:rPr>
              <a:t>14</a:t>
            </a:fld>
            <a:endParaRPr/>
          </a:p>
        </p:txBody>
      </p:sp>
    </p:spTree>
    <p:extLst>
      <p:ext uri="{BB962C8B-B14F-4D97-AF65-F5344CB8AC3E}">
        <p14:creationId xmlns:p14="http://schemas.microsoft.com/office/powerpoint/2010/main" val="1088518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kort presentation av den del av koden ni valt ut för att göra en formell granskning av och processen ni använt er av inklusive eventuella checklistor, scenarier, edyl. Ni ska kort motivera valen, och ge tillräckligt med information för att det ska gå att bedöma er. </a:t>
            </a:r>
            <a:endParaRPr/>
          </a:p>
          <a:p>
            <a:pPr>
              <a:lnSpc>
                <a:spcPct val="100000"/>
              </a:lnSpc>
            </a:pPr>
            <a:endParaRPr/>
          </a:p>
        </p:txBody>
      </p:sp>
      <p:sp>
        <p:nvSpPr>
          <p:cNvPr id="179" name="TextShape 2"/>
          <p:cNvSpPr txBox="1"/>
          <p:nvPr/>
        </p:nvSpPr>
        <p:spPr>
          <a:xfrm>
            <a:off x="3884760" y="8685360"/>
            <a:ext cx="2971440" cy="458280"/>
          </a:xfrm>
          <a:prstGeom prst="rect">
            <a:avLst/>
          </a:prstGeom>
          <a:noFill/>
          <a:ln>
            <a:noFill/>
          </a:ln>
        </p:spPr>
        <p:txBody>
          <a:bodyPr anchor="b"/>
          <a:lstStyle/>
          <a:p>
            <a:pPr algn="r">
              <a:lnSpc>
                <a:spcPct val="100000"/>
              </a:lnSpc>
            </a:pPr>
            <a:fld id="{662D8D20-C9DA-487B-A99F-6782D505E265}" type="slidenum">
              <a:rPr lang="en-US" sz="1200" strike="noStrike" spc="-1">
                <a:solidFill>
                  <a:srgbClr val="000000"/>
                </a:solidFill>
                <a:uFill>
                  <a:solidFill>
                    <a:srgbClr val="FFFFFF"/>
                  </a:solidFill>
                </a:uFill>
                <a:latin typeface="+mn-lt"/>
                <a:ea typeface="+mn-ea"/>
              </a:rPr>
              <a:t>15</a:t>
            </a:fld>
            <a:endParaRPr/>
          </a:p>
        </p:txBody>
      </p:sp>
    </p:spTree>
    <p:extLst>
      <p:ext uri="{BB962C8B-B14F-4D97-AF65-F5344CB8AC3E}">
        <p14:creationId xmlns:p14="http://schemas.microsoft.com/office/powerpoint/2010/main" val="463523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lista över de påträffade felen och hur pass allvarliga ni bedömer dem.</a:t>
            </a:r>
            <a:endParaRPr/>
          </a:p>
          <a:p>
            <a:pPr>
              <a:lnSpc>
                <a:spcPct val="100000"/>
              </a:lnSpc>
            </a:pPr>
            <a:endParaRPr/>
          </a:p>
        </p:txBody>
      </p:sp>
      <p:sp>
        <p:nvSpPr>
          <p:cNvPr id="181" name="TextShape 2"/>
          <p:cNvSpPr txBox="1"/>
          <p:nvPr/>
        </p:nvSpPr>
        <p:spPr>
          <a:xfrm>
            <a:off x="3884760" y="8685360"/>
            <a:ext cx="2971440" cy="458280"/>
          </a:xfrm>
          <a:prstGeom prst="rect">
            <a:avLst/>
          </a:prstGeom>
          <a:noFill/>
          <a:ln>
            <a:noFill/>
          </a:ln>
        </p:spPr>
        <p:txBody>
          <a:bodyPr anchor="b"/>
          <a:lstStyle/>
          <a:p>
            <a:pPr algn="r">
              <a:lnSpc>
                <a:spcPct val="100000"/>
              </a:lnSpc>
            </a:pPr>
            <a:fld id="{90DAEEF6-3C12-4A80-BD3D-416BB67EE7A9}" type="slidenum">
              <a:rPr lang="en-US" sz="1200" strike="noStrike" spc="-1">
                <a:solidFill>
                  <a:srgbClr val="000000"/>
                </a:solidFill>
                <a:uFill>
                  <a:solidFill>
                    <a:srgbClr val="FFFFFF"/>
                  </a:solidFill>
                </a:uFill>
                <a:latin typeface="+mn-lt"/>
                <a:ea typeface="+mn-ea"/>
              </a:rPr>
              <a:t>16</a:t>
            </a:fld>
            <a:endParaRPr/>
          </a:p>
        </p:txBody>
      </p:sp>
    </p:spTree>
    <p:extLst>
      <p:ext uri="{BB962C8B-B14F-4D97-AF65-F5344CB8AC3E}">
        <p14:creationId xmlns:p14="http://schemas.microsoft.com/office/powerpoint/2010/main" val="3463347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Std 1028.</a:t>
            </a:r>
            <a:endParaRPr/>
          </a:p>
          <a:p>
            <a:pPr>
              <a:lnSpc>
                <a:spcPct val="100000"/>
              </a:lnSpc>
            </a:pPr>
            <a:endParaRPr/>
          </a:p>
        </p:txBody>
      </p:sp>
      <p:sp>
        <p:nvSpPr>
          <p:cNvPr id="183" name="TextShape 2"/>
          <p:cNvSpPr txBox="1"/>
          <p:nvPr/>
        </p:nvSpPr>
        <p:spPr>
          <a:xfrm>
            <a:off x="3884760" y="8685360"/>
            <a:ext cx="2971440" cy="458280"/>
          </a:xfrm>
          <a:prstGeom prst="rect">
            <a:avLst/>
          </a:prstGeom>
          <a:noFill/>
          <a:ln>
            <a:noFill/>
          </a:ln>
        </p:spPr>
        <p:txBody>
          <a:bodyPr anchor="b"/>
          <a:lstStyle/>
          <a:p>
            <a:pPr algn="r">
              <a:lnSpc>
                <a:spcPct val="100000"/>
              </a:lnSpc>
            </a:pPr>
            <a:fld id="{ED33B339-0E7A-41D1-85ED-5AB902D6B4AB}" type="slidenum">
              <a:rPr lang="en-US" sz="1200" strike="noStrike" spc="-1">
                <a:solidFill>
                  <a:srgbClr val="000000"/>
                </a:solidFill>
                <a:uFill>
                  <a:solidFill>
                    <a:srgbClr val="FFFFFF"/>
                  </a:solidFill>
                </a:uFill>
                <a:latin typeface="+mn-lt"/>
                <a:ea typeface="+mn-ea"/>
              </a:rPr>
              <a:t>17</a:t>
            </a:fld>
            <a:endParaRPr/>
          </a:p>
        </p:txBody>
      </p:sp>
    </p:spTree>
    <p:extLst>
      <p:ext uri="{BB962C8B-B14F-4D97-AF65-F5344CB8AC3E}">
        <p14:creationId xmlns:p14="http://schemas.microsoft.com/office/powerpoint/2010/main" val="3070106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endParaRPr/>
          </a:p>
          <a:p>
            <a:pPr>
              <a:lnSpc>
                <a:spcPct val="100000"/>
              </a:lnSpc>
            </a:pPr>
            <a:endParaRPr/>
          </a:p>
        </p:txBody>
      </p:sp>
      <p:sp>
        <p:nvSpPr>
          <p:cNvPr id="185" name="TextShape 2"/>
          <p:cNvSpPr txBox="1"/>
          <p:nvPr/>
        </p:nvSpPr>
        <p:spPr>
          <a:xfrm>
            <a:off x="3884760" y="8685360"/>
            <a:ext cx="2971440" cy="458280"/>
          </a:xfrm>
          <a:prstGeom prst="rect">
            <a:avLst/>
          </a:prstGeom>
          <a:noFill/>
          <a:ln>
            <a:noFill/>
          </a:ln>
        </p:spPr>
        <p:txBody>
          <a:bodyPr anchor="b"/>
          <a:lstStyle/>
          <a:p>
            <a:pPr algn="r">
              <a:lnSpc>
                <a:spcPct val="100000"/>
              </a:lnSpc>
            </a:pPr>
            <a:fld id="{479A12D6-68C6-49ED-9DA8-9986327CA7F0}" type="slidenum">
              <a:rPr lang="en-US" sz="1200" strike="noStrike" spc="-1">
                <a:solidFill>
                  <a:srgbClr val="000000"/>
                </a:solidFill>
                <a:uFill>
                  <a:solidFill>
                    <a:srgbClr val="FFFFFF"/>
                  </a:solidFill>
                </a:uFill>
                <a:latin typeface="+mn-lt"/>
                <a:ea typeface="+mn-ea"/>
              </a:rPr>
              <a:t>18</a:t>
            </a:fld>
            <a:endParaRPr/>
          </a:p>
        </p:txBody>
      </p:sp>
    </p:spTree>
    <p:extLst>
      <p:ext uri="{BB962C8B-B14F-4D97-AF65-F5344CB8AC3E}">
        <p14:creationId xmlns:p14="http://schemas.microsoft.com/office/powerpoint/2010/main" val="169354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a:p>
          <a:p>
            <a:pPr>
              <a:lnSpc>
                <a:spcPct val="100000"/>
              </a:lnSpc>
            </a:pPr>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727FFBB1-D2B6-4B03-8CCF-420A9BE55C78}" type="slidenum">
              <a:rPr lang="en-US" sz="1200" strike="noStrike" spc="-1">
                <a:solidFill>
                  <a:srgbClr val="000000"/>
                </a:solidFill>
                <a:uFill>
                  <a:solidFill>
                    <a:srgbClr val="FFFFFF"/>
                  </a:solidFill>
                </a:uFill>
                <a:latin typeface="+mn-lt"/>
                <a:ea typeface="+mn-ea"/>
              </a:rPr>
              <a:t>19</a:t>
            </a:fld>
            <a:endParaRPr/>
          </a:p>
        </p:txBody>
      </p:sp>
    </p:spTree>
    <p:extLst>
      <p:ext uri="{BB962C8B-B14F-4D97-AF65-F5344CB8AC3E}">
        <p14:creationId xmlns:p14="http://schemas.microsoft.com/office/powerpoint/2010/main" val="270852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6040" cy="3600000"/>
          </a:xfrm>
          <a:prstGeom prst="rect">
            <a:avLst/>
          </a:prstGeom>
        </p:spPr>
        <p:txBody>
          <a:bodyPr/>
          <a:lstStyle/>
          <a:p>
            <a:endParaRPr/>
          </a:p>
        </p:txBody>
      </p:sp>
      <p:sp>
        <p:nvSpPr>
          <p:cNvPr id="147" name="TextShape 2"/>
          <p:cNvSpPr txBox="1"/>
          <p:nvPr/>
        </p:nvSpPr>
        <p:spPr>
          <a:xfrm>
            <a:off x="3884760" y="8685360"/>
            <a:ext cx="2971440" cy="458280"/>
          </a:xfrm>
          <a:prstGeom prst="rect">
            <a:avLst/>
          </a:prstGeom>
          <a:noFill/>
          <a:ln>
            <a:noFill/>
          </a:ln>
        </p:spPr>
        <p:txBody>
          <a:bodyPr anchor="b"/>
          <a:lstStyle/>
          <a:p>
            <a:pPr algn="r">
              <a:lnSpc>
                <a:spcPct val="100000"/>
              </a:lnSpc>
            </a:pPr>
            <a:fld id="{B7B00F36-77D4-4279-8744-FA4F0581A82B}" type="slidenum">
              <a:rPr lang="en-US" sz="1200" strike="noStrike" spc="-1">
                <a:solidFill>
                  <a:srgbClr val="000000"/>
                </a:solidFill>
                <a:uFill>
                  <a:solidFill>
                    <a:srgbClr val="FFFFFF"/>
                  </a:solidFill>
                </a:uFill>
                <a:latin typeface="+mn-lt"/>
                <a:ea typeface="+mn-ea"/>
              </a:rPr>
              <a:t>2</a:t>
            </a:fld>
            <a:endParaRPr/>
          </a:p>
        </p:txBody>
      </p:sp>
    </p:spTree>
    <p:extLst>
      <p:ext uri="{BB962C8B-B14F-4D97-AF65-F5344CB8AC3E}">
        <p14:creationId xmlns:p14="http://schemas.microsoft.com/office/powerpoint/2010/main" val="628138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översikt över vilken täckningsgrad era testfall uppnått. Denna kan antagligen tas rakt av från verktyget ni använt för att mäta den. Om ni inte uppnått fullständig täckning så ska detta förklaras och motiveras.</a:t>
            </a:r>
            <a:endParaRPr/>
          </a:p>
          <a:p>
            <a:pPr>
              <a:lnSpc>
                <a:spcPct val="100000"/>
              </a:lnSpc>
            </a:pPr>
            <a:endParaRPr/>
          </a:p>
        </p:txBody>
      </p:sp>
      <p:sp>
        <p:nvSpPr>
          <p:cNvPr id="189" name="TextShape 2"/>
          <p:cNvSpPr txBox="1"/>
          <p:nvPr/>
        </p:nvSpPr>
        <p:spPr>
          <a:xfrm>
            <a:off x="3884760" y="8685360"/>
            <a:ext cx="2971440" cy="458280"/>
          </a:xfrm>
          <a:prstGeom prst="rect">
            <a:avLst/>
          </a:prstGeom>
          <a:noFill/>
          <a:ln>
            <a:noFill/>
          </a:ln>
        </p:spPr>
        <p:txBody>
          <a:bodyPr anchor="b"/>
          <a:lstStyle/>
          <a:p>
            <a:pPr algn="r">
              <a:lnSpc>
                <a:spcPct val="100000"/>
              </a:lnSpc>
            </a:pPr>
            <a:fld id="{3C121C2A-72B0-4915-8859-88C0862D6538}" type="slidenum">
              <a:rPr lang="en-US" sz="1200" strike="noStrike" spc="-1">
                <a:solidFill>
                  <a:srgbClr val="000000"/>
                </a:solidFill>
                <a:uFill>
                  <a:solidFill>
                    <a:srgbClr val="FFFFFF"/>
                  </a:solidFill>
                </a:uFill>
                <a:latin typeface="+mn-lt"/>
                <a:ea typeface="+mn-ea"/>
              </a:rPr>
              <a:t>20</a:t>
            </a:fld>
            <a:endParaRPr/>
          </a:p>
        </p:txBody>
      </p:sp>
    </p:spTree>
    <p:extLst>
      <p:ext uri="{BB962C8B-B14F-4D97-AF65-F5344CB8AC3E}">
        <p14:creationId xmlns:p14="http://schemas.microsoft.com/office/powerpoint/2010/main" val="1553759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kort presentation av hur ni gått tillväga för att testa koden med en profiler och vilka resultat ni fick fram. Även här är det viktigt att förhållas sig till måtten, inte bara presentera dem.</a:t>
            </a:r>
            <a:endParaRPr/>
          </a:p>
          <a:p>
            <a:pPr>
              <a:lnSpc>
                <a:spcPct val="100000"/>
              </a:lnSpc>
            </a:pPr>
            <a:endParaRPr/>
          </a:p>
          <a:p>
            <a:pPr>
              <a:lnSpc>
                <a:spcPct val="100000"/>
              </a:lnSpc>
            </a:pPr>
            <a:endParaRPr/>
          </a:p>
        </p:txBody>
      </p:sp>
      <p:sp>
        <p:nvSpPr>
          <p:cNvPr id="191" name="TextShape 2"/>
          <p:cNvSpPr txBox="1"/>
          <p:nvPr/>
        </p:nvSpPr>
        <p:spPr>
          <a:xfrm>
            <a:off x="3884760" y="8685360"/>
            <a:ext cx="2971440" cy="458280"/>
          </a:xfrm>
          <a:prstGeom prst="rect">
            <a:avLst/>
          </a:prstGeom>
          <a:noFill/>
          <a:ln>
            <a:noFill/>
          </a:ln>
        </p:spPr>
        <p:txBody>
          <a:bodyPr anchor="b"/>
          <a:lstStyle/>
          <a:p>
            <a:pPr algn="r">
              <a:lnSpc>
                <a:spcPct val="100000"/>
              </a:lnSpc>
            </a:pPr>
            <a:fld id="{4159B4C9-E4FC-4936-9DFF-D3D96360B975}" type="slidenum">
              <a:rPr lang="en-US" sz="1200" strike="noStrike" spc="-1">
                <a:solidFill>
                  <a:srgbClr val="000000"/>
                </a:solidFill>
                <a:uFill>
                  <a:solidFill>
                    <a:srgbClr val="FFFFFF"/>
                  </a:solidFill>
                </a:uFill>
                <a:latin typeface="+mn-lt"/>
                <a:ea typeface="+mn-ea"/>
              </a:rPr>
              <a:t>21</a:t>
            </a:fld>
            <a:endParaRPr/>
          </a:p>
        </p:txBody>
      </p:sp>
    </p:spTree>
    <p:extLst>
      <p:ext uri="{BB962C8B-B14F-4D97-AF65-F5344CB8AC3E}">
        <p14:creationId xmlns:p14="http://schemas.microsoft.com/office/powerpoint/2010/main" val="3050372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Byggscriptets första (seriösa) version, och den slutliga.</a:t>
            </a:r>
            <a:endParaRPr/>
          </a:p>
          <a:p>
            <a:pPr>
              <a:lnSpc>
                <a:spcPct val="100000"/>
              </a:lnSpc>
            </a:pPr>
            <a:endParaRPr/>
          </a:p>
        </p:txBody>
      </p:sp>
      <p:sp>
        <p:nvSpPr>
          <p:cNvPr id="193" name="TextShape 2"/>
          <p:cNvSpPr txBox="1"/>
          <p:nvPr/>
        </p:nvSpPr>
        <p:spPr>
          <a:xfrm>
            <a:off x="3884760" y="8685360"/>
            <a:ext cx="2971440" cy="458280"/>
          </a:xfrm>
          <a:prstGeom prst="rect">
            <a:avLst/>
          </a:prstGeom>
          <a:noFill/>
          <a:ln>
            <a:noFill/>
          </a:ln>
        </p:spPr>
        <p:txBody>
          <a:bodyPr anchor="b"/>
          <a:lstStyle/>
          <a:p>
            <a:pPr algn="r">
              <a:lnSpc>
                <a:spcPct val="100000"/>
              </a:lnSpc>
            </a:pPr>
            <a:fld id="{9FA7F5BA-B5E3-430A-B6DA-4F5FC03F6BDF}" type="slidenum">
              <a:rPr lang="en-US" sz="1200" strike="noStrike" spc="-1">
                <a:solidFill>
                  <a:srgbClr val="000000"/>
                </a:solidFill>
                <a:uFill>
                  <a:solidFill>
                    <a:srgbClr val="FFFFFF"/>
                  </a:solidFill>
                </a:uFill>
                <a:latin typeface="+mn-lt"/>
                <a:ea typeface="+mn-ea"/>
              </a:rPr>
              <a:t>22</a:t>
            </a:fld>
            <a:endParaRPr/>
          </a:p>
        </p:txBody>
      </p:sp>
    </p:spTree>
    <p:extLst>
      <p:ext uri="{BB962C8B-B14F-4D97-AF65-F5344CB8AC3E}">
        <p14:creationId xmlns:p14="http://schemas.microsoft.com/office/powerpoint/2010/main" val="2781696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Här kan ni ta upp övrigt av relevans för bedömningen av ert arbete. Om avsnittet inte behövs kan det plockas bort.</a:t>
            </a:r>
            <a:endParaRPr/>
          </a:p>
          <a:p>
            <a:pPr>
              <a:lnSpc>
                <a:spcPct val="100000"/>
              </a:lnSpc>
            </a:pPr>
            <a:endParaRPr/>
          </a:p>
        </p:txBody>
      </p:sp>
      <p:sp>
        <p:nvSpPr>
          <p:cNvPr id="195" name="TextShape 2"/>
          <p:cNvSpPr txBox="1"/>
          <p:nvPr/>
        </p:nvSpPr>
        <p:spPr>
          <a:xfrm>
            <a:off x="3884760" y="8685360"/>
            <a:ext cx="2971440" cy="458280"/>
          </a:xfrm>
          <a:prstGeom prst="rect">
            <a:avLst/>
          </a:prstGeom>
          <a:noFill/>
          <a:ln>
            <a:noFill/>
          </a:ln>
        </p:spPr>
        <p:txBody>
          <a:bodyPr anchor="b"/>
          <a:lstStyle/>
          <a:p>
            <a:pPr algn="r">
              <a:lnSpc>
                <a:spcPct val="100000"/>
              </a:lnSpc>
            </a:pPr>
            <a:fld id="{4CDB5607-1168-4668-9555-1ACE02519E3D}" type="slidenum">
              <a:rPr lang="en-US" sz="1200" strike="noStrike" spc="-1">
                <a:solidFill>
                  <a:srgbClr val="000000"/>
                </a:solidFill>
                <a:uFill>
                  <a:solidFill>
                    <a:srgbClr val="FFFFFF"/>
                  </a:solidFill>
                </a:uFill>
                <a:latin typeface="+mn-lt"/>
                <a:ea typeface="+mn-ea"/>
              </a:rPr>
              <a:t>23</a:t>
            </a:fld>
            <a:endParaRPr/>
          </a:p>
        </p:txBody>
      </p:sp>
    </p:spTree>
    <p:extLst>
      <p:ext uri="{BB962C8B-B14F-4D97-AF65-F5344CB8AC3E}">
        <p14:creationId xmlns:p14="http://schemas.microsoft.com/office/powerpoint/2010/main" val="372010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bilder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visar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designen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slutliga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Lämpligt</a:t>
            </a:r>
            <a:r>
              <a:rPr lang="en-US" sz="2000" strike="noStrike" spc="-1" dirty="0">
                <a:uFill>
                  <a:solidFill>
                    <a:srgbClr val="FFFFFF"/>
                  </a:solidFill>
                </a:uFill>
                <a:latin typeface="Arial"/>
              </a:rPr>
              <a:t> format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klassdiagram</a:t>
            </a:r>
            <a:r>
              <a:rPr lang="en-US" sz="2000" strike="noStrike" spc="-1" dirty="0">
                <a:uFill>
                  <a:solidFill>
                    <a:srgbClr val="FFFFFF"/>
                  </a:solidFill>
                </a:uFill>
                <a:latin typeface="Arial"/>
              </a:rPr>
              <a:t>, plus </a:t>
            </a:r>
            <a:r>
              <a:rPr lang="en-US" sz="2000" strike="noStrike" spc="-1" dirty="0" err="1">
                <a:uFill>
                  <a:solidFill>
                    <a:srgbClr val="FFFFFF"/>
                  </a:solidFill>
                </a:uFill>
                <a:latin typeface="Arial"/>
              </a:rPr>
              <a:t>eventuella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andra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modeller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behövs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förstå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hur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uppbyggt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Diagrammen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läsbara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dock </a:t>
            </a:r>
            <a:r>
              <a:rPr lang="en-US" sz="2000" strike="noStrike" spc="-1" dirty="0" err="1">
                <a:uFill>
                  <a:solidFill>
                    <a:srgbClr val="FFFFFF"/>
                  </a:solidFill>
                </a:uFill>
                <a:latin typeface="Arial"/>
              </a:rPr>
              <a:t>fullständigt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okej</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de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går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zooma</a:t>
            </a:r>
            <a:r>
              <a:rPr lang="en-US" sz="2000" strike="noStrike" spc="-1" dirty="0">
                <a:uFill>
                  <a:solidFill>
                    <a:srgbClr val="FFFFFF"/>
                  </a:solidFill>
                </a:uFill>
                <a:latin typeface="Arial"/>
              </a:rPr>
              <a:t> in </a:t>
            </a:r>
            <a:r>
              <a:rPr lang="en-US" sz="2000" strike="noStrike" spc="-1" dirty="0" err="1">
                <a:uFill>
                  <a:solidFill>
                    <a:srgbClr val="FFFFFF"/>
                  </a:solidFill>
                </a:uFill>
                <a:latin typeface="Arial"/>
              </a:rPr>
              <a:t>ordentligt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tips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börja</a:t>
            </a:r>
            <a:r>
              <a:rPr lang="en-US" sz="2000" strike="noStrike" spc="-1" dirty="0">
                <a:uFill>
                  <a:solidFill>
                    <a:srgbClr val="FFFFFF"/>
                  </a:solidFill>
                </a:uFill>
                <a:latin typeface="Arial"/>
              </a:rPr>
              <a:t> med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översiktligt</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inte</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innehåller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paket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klassnamn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sedan </a:t>
            </a:r>
            <a:r>
              <a:rPr lang="en-US" sz="2000" strike="noStrike" spc="-1" dirty="0" err="1">
                <a:uFill>
                  <a:solidFill>
                    <a:srgbClr val="FFFFFF"/>
                  </a:solidFill>
                </a:uFill>
                <a:latin typeface="Arial"/>
              </a:rPr>
              <a:t>lägga</a:t>
            </a:r>
            <a:r>
              <a:rPr lang="en-US" sz="2000" strike="noStrike" spc="-1" dirty="0">
                <a:uFill>
                  <a:solidFill>
                    <a:srgbClr val="FFFFFF"/>
                  </a:solidFill>
                </a:uFill>
                <a:latin typeface="Arial"/>
              </a:rPr>
              <a:t> till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efter</a:t>
            </a:r>
            <a:r>
              <a:rPr lang="en-US" sz="2000" strike="noStrike" spc="-1" dirty="0">
                <a:uFill>
                  <a:solidFill>
                    <a:srgbClr val="FFFFFF"/>
                  </a:solidFill>
                </a:uFill>
                <a:latin typeface="Arial"/>
              </a:rPr>
              <a:t> det.</a:t>
            </a:r>
            <a:endParaRPr dirty="0"/>
          </a:p>
          <a:p>
            <a:pPr>
              <a:lnSpc>
                <a:spcPct val="100000"/>
              </a:lnSpc>
            </a:pPr>
            <a:endParaRPr dirty="0"/>
          </a:p>
        </p:txBody>
      </p:sp>
      <p:sp>
        <p:nvSpPr>
          <p:cNvPr id="149" name="TextShape 2"/>
          <p:cNvSpPr txBox="1"/>
          <p:nvPr/>
        </p:nvSpPr>
        <p:spPr>
          <a:xfrm>
            <a:off x="3884760" y="8685360"/>
            <a:ext cx="2971440" cy="458280"/>
          </a:xfrm>
          <a:prstGeom prst="rect">
            <a:avLst/>
          </a:prstGeom>
          <a:noFill/>
          <a:ln>
            <a:noFill/>
          </a:ln>
        </p:spPr>
        <p:txBody>
          <a:bodyPr anchor="b"/>
          <a:lstStyle/>
          <a:p>
            <a:pPr algn="r">
              <a:lnSpc>
                <a:spcPct val="100000"/>
              </a:lnSpc>
            </a:pPr>
            <a:fld id="{E49FBD35-3D98-4927-ABED-37D405F78A53}" type="slidenum">
              <a:rPr lang="en-US" sz="1200" strike="noStrike" spc="-1">
                <a:solidFill>
                  <a:srgbClr val="000000"/>
                </a:solidFill>
                <a:uFill>
                  <a:solidFill>
                    <a:srgbClr val="FFFFFF"/>
                  </a:solidFill>
                </a:uFill>
                <a:latin typeface="+mn-lt"/>
                <a:ea typeface="+mn-ea"/>
              </a:rPr>
              <a:t>3</a:t>
            </a:fld>
            <a:endParaRPr/>
          </a:p>
        </p:txBody>
      </p:sp>
    </p:spTree>
    <p:extLst>
      <p:ext uri="{BB962C8B-B14F-4D97-AF65-F5344CB8AC3E}">
        <p14:creationId xmlns:p14="http://schemas.microsoft.com/office/powerpoint/2010/main" val="2892272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4</a:t>
            </a:fld>
            <a:endParaRPr/>
          </a:p>
        </p:txBody>
      </p:sp>
    </p:spTree>
    <p:extLst>
      <p:ext uri="{BB962C8B-B14F-4D97-AF65-F5344CB8AC3E}">
        <p14:creationId xmlns:p14="http://schemas.microsoft.com/office/powerpoint/2010/main" val="71614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diskussion</a:t>
            </a:r>
            <a:r>
              <a:rPr lang="en-US" sz="2000" strike="noStrike" spc="-1" dirty="0">
                <a:uFill>
                  <a:solidFill>
                    <a:srgbClr val="FFFFFF"/>
                  </a:solidFill>
                </a:uFill>
                <a:latin typeface="Arial"/>
              </a:rPr>
              <a:t> om </a:t>
            </a:r>
            <a:r>
              <a:rPr lang="en-US" sz="2000" strike="noStrike" spc="-1" dirty="0" err="1">
                <a:uFill>
                  <a:solidFill>
                    <a:srgbClr val="FFFFFF"/>
                  </a:solidFill>
                </a:uFill>
                <a:latin typeface="Arial"/>
              </a:rPr>
              <a:t>vilka</a:t>
            </a:r>
            <a:r>
              <a:rPr lang="en-US" sz="2000" strike="noStrike" spc="-1" dirty="0">
                <a:uFill>
                  <a:solidFill>
                    <a:srgbClr val="FFFFFF"/>
                  </a:solidFill>
                </a:uFill>
                <a:latin typeface="Arial"/>
              </a:rPr>
              <a:t> era </a:t>
            </a:r>
            <a:r>
              <a:rPr lang="en-US" sz="2000" strike="noStrike" spc="-1" dirty="0" err="1">
                <a:uFill>
                  <a:solidFill>
                    <a:srgbClr val="FFFFFF"/>
                  </a:solidFill>
                </a:uFill>
                <a:latin typeface="Arial"/>
              </a:rPr>
              <a:t>erfarenheter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ni</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dragit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tillämpa</a:t>
            </a:r>
            <a:r>
              <a:rPr lang="en-US" sz="2000" strike="noStrike" spc="-1" dirty="0">
                <a:uFill>
                  <a:solidFill>
                    <a:srgbClr val="FFFFFF"/>
                  </a:solidFill>
                </a:uFill>
                <a:latin typeface="Arial"/>
              </a:rPr>
              <a:t> TDD.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finns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inget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rätt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fel</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här</a:t>
            </a:r>
            <a:r>
              <a:rPr lang="en-US" sz="2000" strike="noStrike" spc="-1" dirty="0">
                <a:uFill>
                  <a:solidFill>
                    <a:srgbClr val="FFFFFF"/>
                  </a:solidFill>
                </a:uFill>
                <a:latin typeface="Arial"/>
              </a:rPr>
              <a:t>. Enda </a:t>
            </a:r>
            <a:r>
              <a:rPr lang="en-US" sz="2000" strike="noStrike" spc="-1" dirty="0" err="1">
                <a:uFill>
                  <a:solidFill>
                    <a:srgbClr val="FFFFFF"/>
                  </a:solidFill>
                </a:uFill>
                <a:latin typeface="Arial"/>
              </a:rPr>
              <a:t>sättet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bli</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underkända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fuska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punkten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säga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något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pliktskyldigt</a:t>
            </a:r>
            <a:r>
              <a:rPr lang="en-US" sz="2000" strike="noStrike" spc="-1" dirty="0">
                <a:uFill>
                  <a:solidFill>
                    <a:srgbClr val="FFFFFF"/>
                  </a:solidFill>
                </a:uFill>
                <a:latin typeface="Arial"/>
              </a:rPr>
              <a:t>.</a:t>
            </a:r>
            <a:endParaRPr dirty="0"/>
          </a:p>
          <a:p>
            <a:pPr>
              <a:lnSpc>
                <a:spcPct val="100000"/>
              </a:lnSpc>
            </a:pPr>
            <a:endParaRPr dirty="0"/>
          </a:p>
        </p:txBody>
      </p:sp>
      <p:sp>
        <p:nvSpPr>
          <p:cNvPr id="153" name="TextShape 2"/>
          <p:cNvSpPr txBox="1"/>
          <p:nvPr/>
        </p:nvSpPr>
        <p:spPr>
          <a:xfrm>
            <a:off x="3884760" y="8685360"/>
            <a:ext cx="2971440" cy="458280"/>
          </a:xfrm>
          <a:prstGeom prst="rect">
            <a:avLst/>
          </a:prstGeom>
          <a:noFill/>
          <a:ln>
            <a:noFill/>
          </a:ln>
        </p:spPr>
        <p:txBody>
          <a:bodyPr anchor="b"/>
          <a:lstStyle/>
          <a:p>
            <a:pPr algn="r">
              <a:lnSpc>
                <a:spcPct val="100000"/>
              </a:lnSpc>
            </a:pPr>
            <a:fld id="{6ED3903E-14B5-4098-A38D-8042E4A476DE}" type="slidenum">
              <a:rPr lang="en-US" sz="1200" strike="noStrike" spc="-1">
                <a:solidFill>
                  <a:srgbClr val="000000"/>
                </a:solidFill>
                <a:uFill>
                  <a:solidFill>
                    <a:srgbClr val="FFFFFF"/>
                  </a:solidFill>
                </a:uFill>
                <a:latin typeface="+mn-lt"/>
                <a:ea typeface="+mn-ea"/>
              </a:rPr>
              <a:t>5</a:t>
            </a:fld>
            <a:endParaRPr/>
          </a:p>
        </p:txBody>
      </p:sp>
    </p:spTree>
    <p:extLst>
      <p:ext uri="{BB962C8B-B14F-4D97-AF65-F5344CB8AC3E}">
        <p14:creationId xmlns:p14="http://schemas.microsoft.com/office/powerpoint/2010/main" val="331265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textuell</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vad</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valet,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avsnitt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följande</a:t>
            </a:r>
            <a:r>
              <a:rPr lang="en-US" sz="1200" strike="noStrike" spc="-1" dirty="0">
                <a:solidFill>
                  <a:srgbClr val="000000"/>
                </a:solidFill>
                <a:uFill>
                  <a:solidFill>
                    <a:srgbClr val="FFFFFF"/>
                  </a:solidFill>
                </a:uFill>
                <a:latin typeface="+mn-lt"/>
                <a:ea typeface="+mn-ea"/>
              </a:rPr>
              <a:t> (till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med </a:t>
            </a:r>
            <a:r>
              <a:rPr lang="en-US" sz="1200" strike="noStrike" spc="-1" dirty="0" err="1">
                <a:solidFill>
                  <a:srgbClr val="000000"/>
                </a:solidFill>
                <a:uFill>
                  <a:solidFill>
                    <a:srgbClr val="FFFFFF"/>
                  </a:solidFill>
                </a:uFill>
                <a:latin typeface="+mn-lt"/>
                <a:ea typeface="+mn-ea"/>
              </a:rPr>
              <a:t>testmatrisen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samtliga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delar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tar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dessa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bilder</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55" name="TextShape 2"/>
          <p:cNvSpPr txBox="1"/>
          <p:nvPr/>
        </p:nvSpPr>
        <p:spPr>
          <a:xfrm>
            <a:off x="3884760" y="8685360"/>
            <a:ext cx="2971440" cy="458280"/>
          </a:xfrm>
          <a:prstGeom prst="rect">
            <a:avLst/>
          </a:prstGeom>
          <a:noFill/>
          <a:ln>
            <a:noFill/>
          </a:ln>
        </p:spPr>
        <p:txBody>
          <a:bodyPr anchor="b"/>
          <a:lstStyle/>
          <a:p>
            <a:pPr algn="r">
              <a:lnSpc>
                <a:spcPct val="100000"/>
              </a:lnSpc>
            </a:pPr>
            <a:fld id="{9F4CB58C-F1C0-4C24-88DE-347D4CE2AFC4}" type="slidenum">
              <a:rPr lang="en-US" sz="1200" strike="noStrike" spc="-1">
                <a:solidFill>
                  <a:srgbClr val="000000"/>
                </a:solidFill>
                <a:uFill>
                  <a:solidFill>
                    <a:srgbClr val="FFFFFF"/>
                  </a:solidFill>
                </a:uFill>
                <a:latin typeface="+mn-lt"/>
                <a:ea typeface="+mn-ea"/>
              </a:rPr>
              <a:t>6</a:t>
            </a:fld>
            <a:endParaRPr/>
          </a:p>
        </p:txBody>
      </p:sp>
    </p:spTree>
    <p:extLst>
      <p:ext uri="{BB962C8B-B14F-4D97-AF65-F5344CB8AC3E}">
        <p14:creationId xmlns:p14="http://schemas.microsoft.com/office/powerpoint/2010/main" val="398178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Samtliga ekvivalensklasser för denna del presenterade på ett tydligt sätt. Använd gärna flera sidor om det behövs.</a:t>
            </a:r>
            <a:endParaRPr/>
          </a:p>
          <a:p>
            <a:pPr>
              <a:lnSpc>
                <a:spcPct val="100000"/>
              </a:lnSpc>
            </a:pPr>
            <a:endParaRPr/>
          </a:p>
        </p:txBody>
      </p:sp>
      <p:sp>
        <p:nvSpPr>
          <p:cNvPr id="157" name="TextShape 2"/>
          <p:cNvSpPr txBox="1"/>
          <p:nvPr/>
        </p:nvSpPr>
        <p:spPr>
          <a:xfrm>
            <a:off x="3884760" y="8685360"/>
            <a:ext cx="2971440" cy="458280"/>
          </a:xfrm>
          <a:prstGeom prst="rect">
            <a:avLst/>
          </a:prstGeom>
          <a:noFill/>
          <a:ln>
            <a:noFill/>
          </a:ln>
        </p:spPr>
        <p:txBody>
          <a:bodyPr anchor="b"/>
          <a:lstStyle/>
          <a:p>
            <a:pPr algn="r">
              <a:lnSpc>
                <a:spcPct val="100000"/>
              </a:lnSpc>
            </a:pPr>
            <a:fld id="{EEC2E8C5-EAE9-41AA-AFC3-BB1D312F06A6}" type="slidenum">
              <a:rPr lang="en-US" sz="1200" strike="noStrike" spc="-1">
                <a:solidFill>
                  <a:srgbClr val="000000"/>
                </a:solidFill>
                <a:uFill>
                  <a:solidFill>
                    <a:srgbClr val="FFFFFF"/>
                  </a:solidFill>
                </a:uFill>
                <a:latin typeface="+mn-lt"/>
                <a:ea typeface="+mn-ea"/>
              </a:rPr>
              <a:t>7</a:t>
            </a:fld>
            <a:endParaRPr/>
          </a:p>
        </p:txBody>
      </p:sp>
    </p:spTree>
    <p:extLst>
      <p:ext uri="{BB962C8B-B14F-4D97-AF65-F5344CB8AC3E}">
        <p14:creationId xmlns:p14="http://schemas.microsoft.com/office/powerpoint/2010/main" val="118856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Samtliga ekvivalensklasser för denna del presenterade på ett tydligt sätt. Använd gärna flera sidor om det behövs.</a:t>
            </a:r>
            <a:endParaRPr/>
          </a:p>
          <a:p>
            <a:pPr>
              <a:lnSpc>
                <a:spcPct val="100000"/>
              </a:lnSpc>
            </a:pPr>
            <a:endParaRPr/>
          </a:p>
        </p:txBody>
      </p:sp>
      <p:sp>
        <p:nvSpPr>
          <p:cNvPr id="157" name="TextShape 2"/>
          <p:cNvSpPr txBox="1"/>
          <p:nvPr/>
        </p:nvSpPr>
        <p:spPr>
          <a:xfrm>
            <a:off x="3884760" y="8685360"/>
            <a:ext cx="2971440" cy="458280"/>
          </a:xfrm>
          <a:prstGeom prst="rect">
            <a:avLst/>
          </a:prstGeom>
          <a:noFill/>
          <a:ln>
            <a:noFill/>
          </a:ln>
        </p:spPr>
        <p:txBody>
          <a:bodyPr anchor="b"/>
          <a:lstStyle/>
          <a:p>
            <a:pPr algn="r">
              <a:lnSpc>
                <a:spcPct val="100000"/>
              </a:lnSpc>
            </a:pPr>
            <a:fld id="{EEC2E8C5-EAE9-41AA-AFC3-BB1D312F06A6}" type="slidenum">
              <a:rPr lang="en-US" sz="1200" strike="noStrike" spc="-1">
                <a:solidFill>
                  <a:srgbClr val="000000"/>
                </a:solidFill>
                <a:uFill>
                  <a:solidFill>
                    <a:srgbClr val="FFFFFF"/>
                  </a:solidFill>
                </a:uFill>
                <a:latin typeface="+mn-lt"/>
                <a:ea typeface="+mn-ea"/>
              </a:rPr>
              <a:t>8</a:t>
            </a:fld>
            <a:endParaRPr/>
          </a:p>
        </p:txBody>
      </p:sp>
    </p:spTree>
    <p:extLst>
      <p:ext uri="{BB962C8B-B14F-4D97-AF65-F5344CB8AC3E}">
        <p14:creationId xmlns:p14="http://schemas.microsoft.com/office/powerpoint/2010/main" val="92719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p:spPr>
        <p:txBody>
          <a:bodyPr/>
          <a:lstStyle/>
          <a:p>
            <a:r>
              <a:rPr lang="en-US" sz="1200" strike="noStrike" spc="-1">
                <a:solidFill>
                  <a:srgbClr val="000000"/>
                </a:solidFill>
                <a:uFill>
                  <a:solidFill>
                    <a:srgbClr val="FFFFFF"/>
                  </a:solidFill>
                </a:uFill>
                <a:latin typeface="+mn-lt"/>
                <a:ea typeface="+mn-ea"/>
              </a:rPr>
              <a:t>Testfallen som ni fått fram från ekvivalensklasserna. Observera att vi inte vill ha någon kod här, utan bara en tydlig presentation av testfallen i någon lämplig tabellform. </a:t>
            </a:r>
            <a:endParaRPr/>
          </a:p>
        </p:txBody>
      </p:sp>
      <p:sp>
        <p:nvSpPr>
          <p:cNvPr id="159" name="TextShape 2"/>
          <p:cNvSpPr txBox="1"/>
          <p:nvPr/>
        </p:nvSpPr>
        <p:spPr>
          <a:xfrm>
            <a:off x="3884760" y="8685360"/>
            <a:ext cx="2971440" cy="458280"/>
          </a:xfrm>
          <a:prstGeom prst="rect">
            <a:avLst/>
          </a:prstGeom>
          <a:noFill/>
          <a:ln>
            <a:noFill/>
          </a:ln>
        </p:spPr>
        <p:txBody>
          <a:bodyPr anchor="b"/>
          <a:lstStyle/>
          <a:p>
            <a:pPr algn="r">
              <a:lnSpc>
                <a:spcPct val="100000"/>
              </a:lnSpc>
            </a:pPr>
            <a:fld id="{D0B64C50-9DD1-4902-9956-C22085474D66}" type="slidenum">
              <a:rPr lang="en-US" sz="1200" strike="noStrike" spc="-1">
                <a:solidFill>
                  <a:srgbClr val="000000"/>
                </a:solidFill>
                <a:uFill>
                  <a:solidFill>
                    <a:srgbClr val="FFFFFF"/>
                  </a:solidFill>
                </a:uFill>
                <a:latin typeface="+mn-lt"/>
                <a:ea typeface="+mn-ea"/>
              </a:rPr>
              <a:t>9</a:t>
            </a:fld>
            <a:endParaRPr/>
          </a:p>
        </p:txBody>
      </p:sp>
    </p:spTree>
    <p:extLst>
      <p:ext uri="{BB962C8B-B14F-4D97-AF65-F5344CB8AC3E}">
        <p14:creationId xmlns:p14="http://schemas.microsoft.com/office/powerpoint/2010/main" val="146327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37" name="Picture 36"/>
          <p:cNvPicPr/>
          <p:nvPr/>
        </p:nvPicPr>
        <p:blipFill>
          <a:blip r:embed="rId2"/>
          <a:stretch/>
        </p:blipFill>
        <p:spPr>
          <a:xfrm>
            <a:off x="3368160" y="1825560"/>
            <a:ext cx="5454720" cy="4350960"/>
          </a:xfrm>
          <a:prstGeom prst="rect">
            <a:avLst/>
          </a:prstGeom>
          <a:ln>
            <a:noFill/>
          </a:ln>
        </p:spPr>
      </p:pic>
      <p:pic>
        <p:nvPicPr>
          <p:cNvPr id="38" name="Picture 37"/>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48"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0"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2"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3"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7"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58"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59"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1"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62"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3"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66"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7"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9"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70"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2"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73"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74"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75"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7"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78"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79" name="Picture 78"/>
          <p:cNvPicPr/>
          <p:nvPr/>
        </p:nvPicPr>
        <p:blipFill>
          <a:blip r:embed="rId2"/>
          <a:stretch/>
        </p:blipFill>
        <p:spPr>
          <a:xfrm>
            <a:off x="3368160" y="1825560"/>
            <a:ext cx="5454720" cy="4350960"/>
          </a:xfrm>
          <a:prstGeom prst="rect">
            <a:avLst/>
          </a:prstGeom>
          <a:ln>
            <a:noFill/>
          </a:ln>
        </p:spPr>
      </p:pic>
      <p:pic>
        <p:nvPicPr>
          <p:cNvPr id="80" name="Picture 79"/>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sv-SE" sz="4400" strike="noStrike" spc="-1">
                <a:solidFill>
                  <a:srgbClr val="000000"/>
                </a:solidFill>
                <a:uFill>
                  <a:solidFill>
                    <a:srgbClr val="FFFFFF"/>
                  </a:solidFill>
                </a:uFill>
                <a:latin typeface="Calibri Light"/>
              </a:rPr>
              <a:t>Klicka här för att ändra format</a:t>
            </a:r>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10/25/16</a:t>
            </a:r>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C7D211F4-40C3-49BE-AC8C-09F0B0333EFE}"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9880" y="365040"/>
            <a:ext cx="10515240" cy="1325160"/>
          </a:xfrm>
          <a:prstGeom prst="rect">
            <a:avLst/>
          </a:prstGeom>
        </p:spPr>
        <p:txBody>
          <a:bodyPr anchor="ctr"/>
          <a:lstStyle/>
          <a:p>
            <a:pPr>
              <a:lnSpc>
                <a:spcPct val="90000"/>
              </a:lnSpc>
            </a:pPr>
            <a:r>
              <a:rPr lang="sv-SE" sz="4400" strike="noStrike" spc="-1">
                <a:solidFill>
                  <a:srgbClr val="000000"/>
                </a:solidFill>
                <a:uFill>
                  <a:solidFill>
                    <a:srgbClr val="FFFFFF"/>
                  </a:solidFill>
                </a:uFill>
                <a:latin typeface="Calibri Light"/>
              </a:rPr>
              <a:t>Klicka här för att ändra format</a:t>
            </a:r>
            <a:endParaRPr/>
          </a:p>
        </p:txBody>
      </p:sp>
      <p:sp>
        <p:nvSpPr>
          <p:cNvPr id="40" name="PlaceHolder 2"/>
          <p:cNvSpPr>
            <a:spLocks noGrp="1"/>
          </p:cNvSpPr>
          <p:nvPr>
            <p:ph type="body"/>
          </p:nvPr>
        </p:nvSpPr>
        <p:spPr>
          <a:xfrm>
            <a:off x="839880" y="1681200"/>
            <a:ext cx="5157360" cy="823680"/>
          </a:xfrm>
          <a:prstGeom prst="rect">
            <a:avLst/>
          </a:prstGeom>
        </p:spPr>
        <p:txBody>
          <a:bodyPr anchor="b"/>
          <a:lstStyle/>
          <a:p>
            <a:pPr marL="432000" indent="-324000">
              <a:buClr>
                <a:srgbClr val="FFFFFF"/>
              </a:buClr>
              <a:buSzPct val="45000"/>
              <a:buFont typeface="StarSymbol"/>
              <a:buChar char=""/>
            </a:pPr>
            <a:r>
              <a:rPr lang="sv-SE" sz="2400" b="1"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400" b="1"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400" b="1"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400" b="1"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Sixth Outline Level</a:t>
            </a:r>
            <a:endParaRPr/>
          </a:p>
          <a:p>
            <a:pPr>
              <a:lnSpc>
                <a:spcPct val="100000"/>
              </a:lnSpc>
            </a:pPr>
            <a:r>
              <a:rPr lang="sv-SE" sz="2400" b="1" strike="noStrike" spc="-1">
                <a:solidFill>
                  <a:srgbClr val="000000"/>
                </a:solidFill>
                <a:uFill>
                  <a:solidFill>
                    <a:srgbClr val="FFFFFF"/>
                  </a:solidFill>
                </a:uFill>
                <a:latin typeface="Calibri"/>
              </a:rPr>
              <a:t>Seventh Outline LevelKlicka här för att ändra format på bakgrundstexten</a:t>
            </a:r>
            <a:endParaRPr/>
          </a:p>
        </p:txBody>
      </p:sp>
      <p:sp>
        <p:nvSpPr>
          <p:cNvPr id="41" name="PlaceHolder 3"/>
          <p:cNvSpPr>
            <a:spLocks noGrp="1"/>
          </p:cNvSpPr>
          <p:nvPr>
            <p:ph type="body"/>
          </p:nvPr>
        </p:nvSpPr>
        <p:spPr>
          <a:xfrm>
            <a:off x="839880" y="2505240"/>
            <a:ext cx="5157360" cy="368424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42" name="PlaceHolder 4"/>
          <p:cNvSpPr>
            <a:spLocks noGrp="1"/>
          </p:cNvSpPr>
          <p:nvPr>
            <p:ph type="body"/>
          </p:nvPr>
        </p:nvSpPr>
        <p:spPr>
          <a:xfrm>
            <a:off x="6172200" y="1681200"/>
            <a:ext cx="5182920" cy="823680"/>
          </a:xfrm>
          <a:prstGeom prst="rect">
            <a:avLst/>
          </a:prstGeom>
        </p:spPr>
        <p:txBody>
          <a:bodyPr anchor="b"/>
          <a:lstStyle/>
          <a:p>
            <a:pPr marL="432000" indent="-324000">
              <a:buClr>
                <a:srgbClr val="FFFFFF"/>
              </a:buClr>
              <a:buSzPct val="45000"/>
              <a:buFont typeface="StarSymbol"/>
              <a:buChar char=""/>
            </a:pPr>
            <a:r>
              <a:rPr lang="sv-SE" sz="2400" b="1"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400" b="1"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400" b="1"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400" b="1"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Sixth Outline Level</a:t>
            </a:r>
            <a:endParaRPr/>
          </a:p>
          <a:p>
            <a:pPr>
              <a:lnSpc>
                <a:spcPct val="100000"/>
              </a:lnSpc>
            </a:pPr>
            <a:r>
              <a:rPr lang="sv-SE" sz="2400" b="1" strike="noStrike" spc="-1">
                <a:solidFill>
                  <a:srgbClr val="000000"/>
                </a:solidFill>
                <a:uFill>
                  <a:solidFill>
                    <a:srgbClr val="FFFFFF"/>
                  </a:solidFill>
                </a:uFill>
                <a:latin typeface="Calibri"/>
              </a:rPr>
              <a:t>Seventh Outline LevelKlicka här för att ändra format på bakgrundstexten</a:t>
            </a:r>
            <a:endParaRPr/>
          </a:p>
        </p:txBody>
      </p:sp>
      <p:sp>
        <p:nvSpPr>
          <p:cNvPr id="43" name="PlaceHolder 5"/>
          <p:cNvSpPr>
            <a:spLocks noGrp="1"/>
          </p:cNvSpPr>
          <p:nvPr>
            <p:ph type="body"/>
          </p:nvPr>
        </p:nvSpPr>
        <p:spPr>
          <a:xfrm>
            <a:off x="6172200" y="2505240"/>
            <a:ext cx="5182920" cy="368424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44" name="PlaceHolder 6"/>
          <p:cNvSpPr>
            <a:spLocks noGrp="1"/>
          </p:cNvSpPr>
          <p:nvPr>
            <p:ph type="dt"/>
          </p:nvPr>
        </p:nvSpPr>
        <p:spPr>
          <a:xfrm>
            <a:off x="838080" y="6356520"/>
            <a:ext cx="27428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10/25/16</a:t>
            </a:r>
            <a:endParaRPr/>
          </a:p>
        </p:txBody>
      </p:sp>
      <p:sp>
        <p:nvSpPr>
          <p:cNvPr id="45" name="PlaceHolder 7"/>
          <p:cNvSpPr>
            <a:spLocks noGrp="1"/>
          </p:cNvSpPr>
          <p:nvPr>
            <p:ph type="ftr"/>
          </p:nvPr>
        </p:nvSpPr>
        <p:spPr>
          <a:xfrm>
            <a:off x="4038480" y="6356520"/>
            <a:ext cx="4114440" cy="364680"/>
          </a:xfrm>
          <a:prstGeom prst="rect">
            <a:avLst/>
          </a:prstGeom>
        </p:spPr>
        <p:txBody>
          <a:bodyPr anchor="ctr"/>
          <a:lstStyle/>
          <a:p>
            <a:endParaRPr/>
          </a:p>
        </p:txBody>
      </p:sp>
      <p:sp>
        <p:nvSpPr>
          <p:cNvPr id="46" name="PlaceHolder 8"/>
          <p:cNvSpPr>
            <a:spLocks noGrp="1"/>
          </p:cNvSpPr>
          <p:nvPr>
            <p:ph type="sldNum"/>
          </p:nvPr>
        </p:nvSpPr>
        <p:spPr>
          <a:xfrm>
            <a:off x="8610480" y="6356520"/>
            <a:ext cx="2742840" cy="364680"/>
          </a:xfrm>
          <a:prstGeom prst="rect">
            <a:avLst/>
          </a:prstGeom>
        </p:spPr>
        <p:txBody>
          <a:bodyPr anchor="ctr"/>
          <a:lstStyle/>
          <a:p>
            <a:pPr algn="r">
              <a:lnSpc>
                <a:spcPct val="100000"/>
              </a:lnSpc>
            </a:pPr>
            <a:fld id="{4337B8BF-420D-4D86-9738-8673E6E261AD}"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Grupp nr: 2</a:t>
            </a:r>
            <a:endParaRPr/>
          </a:p>
        </p:txBody>
      </p:sp>
      <p:sp>
        <p:nvSpPr>
          <p:cNvPr id="87" name="TextShape 2"/>
          <p:cNvSpPr txBox="1"/>
          <p:nvPr/>
        </p:nvSpPr>
        <p:spPr>
          <a:xfrm>
            <a:off x="838080" y="1825560"/>
            <a:ext cx="10515240" cy="4350960"/>
          </a:xfrm>
          <a:prstGeom prst="rect">
            <a:avLst/>
          </a:prstGeom>
          <a:noFill/>
          <a:ln>
            <a:noFill/>
          </a:ln>
        </p:spPr>
        <p:txBody>
          <a:bodyPr/>
          <a:lstStyle/>
          <a:p>
            <a:pPr marL="228600" indent="-228240">
              <a:lnSpc>
                <a:spcPct val="100000"/>
              </a:lnSpc>
              <a:buFont typeface="Arial"/>
              <a:buChar char="•"/>
            </a:pPr>
            <a:r>
              <a:rPr lang="sv-SE" sz="2800" strike="noStrike" spc="-1">
                <a:solidFill>
                  <a:srgbClr val="000000"/>
                </a:solidFill>
                <a:uFill>
                  <a:solidFill>
                    <a:srgbClr val="FFFFFF"/>
                  </a:solidFill>
                </a:uFill>
                <a:latin typeface="Calibri"/>
              </a:rPr>
              <a:t>Nina Hedman, ni.hedman@gmail.com</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Pontus Sandliden, pontussandliden@hotmail.com</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Annika Svedin, annika.svedin@gmail.com</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Felix Törnqvist, felix.trnqvist@gmail.com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Testmatris</a:t>
            </a:r>
            <a:endParaRPr/>
          </a:p>
        </p:txBody>
      </p:sp>
      <p:graphicFrame>
        <p:nvGraphicFramePr>
          <p:cNvPr id="2" name="Table 1"/>
          <p:cNvGraphicFramePr>
            <a:graphicFrameLocks noGrp="1"/>
          </p:cNvGraphicFramePr>
          <p:nvPr>
            <p:extLst>
              <p:ext uri="{D42A27DB-BD31-4B8C-83A1-F6EECF244321}">
                <p14:modId xmlns:p14="http://schemas.microsoft.com/office/powerpoint/2010/main" val="641149526"/>
              </p:ext>
            </p:extLst>
          </p:nvPr>
        </p:nvGraphicFramePr>
        <p:xfrm>
          <a:off x="374136" y="1370034"/>
          <a:ext cx="11513061" cy="5146660"/>
        </p:xfrm>
        <a:graphic>
          <a:graphicData uri="http://schemas.openxmlformats.org/drawingml/2006/table">
            <a:tbl>
              <a:tblPr>
                <a:tableStyleId>{5C22544A-7EE6-4342-B048-85BDC9FD1C3A}</a:tableStyleId>
              </a:tblPr>
              <a:tblGrid>
                <a:gridCol w="493581"/>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tblGrid>
              <a:tr h="136956">
                <a:tc>
                  <a:txBody>
                    <a:bodyPr/>
                    <a:lstStyle/>
                    <a:p>
                      <a:pPr algn="l" fontAlgn="b"/>
                      <a:r>
                        <a:rPr lang="sv-SE" sz="700" b="1" u="none" strike="noStrike">
                          <a:effectLst/>
                        </a:rPr>
                        <a:t> </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T9</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T10</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T19</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T20</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T29</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dirty="0">
                          <a:effectLst/>
                        </a:rPr>
                        <a:t>T30</a:t>
                      </a:r>
                      <a:endParaRPr lang="sv-SE" sz="700" b="1" i="0" u="none" strike="noStrike" dirty="0">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TF1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dirty="0">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TF2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TP1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TP2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TP3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TP4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VF10</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VF11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VF12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VF15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VF17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VF9</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VP1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VP10</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VP11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VP12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VP13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dirty="0">
                          <a:effectLst/>
                        </a:rPr>
                        <a:t>VP9</a:t>
                      </a:r>
                      <a:endParaRPr lang="sv-SE" sz="700" b="1" i="0" u="none" strike="noStrike" dirty="0">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dirty="0">
                        <a:solidFill>
                          <a:srgbClr val="0099BF"/>
                        </a:solidFill>
                        <a:effectLst/>
                        <a:latin typeface="Arial" panose="020B0604020202020204" pitchFamily="34" charset="0"/>
                      </a:endParaRPr>
                    </a:p>
                  </a:txBody>
                  <a:tcPr marL="6094" marR="6094" marT="6094" marB="0" anchor="b"/>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Beslutstabeller/beslutsträd</a:t>
            </a:r>
            <a:endParaRPr/>
          </a:p>
        </p:txBody>
      </p:sp>
      <p:sp>
        <p:nvSpPr>
          <p:cNvPr id="117"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65400" y="18288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Beslutstabell</a:t>
            </a:r>
            <a:endParaRPr/>
          </a:p>
        </p:txBody>
      </p:sp>
      <p:sp>
        <p:nvSpPr>
          <p:cNvPr id="119" name="TextShape 2"/>
          <p:cNvSpPr txBox="1"/>
          <p:nvPr/>
        </p:nvSpPr>
        <p:spPr>
          <a:xfrm>
            <a:off x="838080" y="1825560"/>
            <a:ext cx="10515240" cy="4350960"/>
          </a:xfrm>
          <a:prstGeom prst="rect">
            <a:avLst/>
          </a:prstGeom>
          <a:noFill/>
          <a:ln>
            <a:noFill/>
          </a:ln>
        </p:spPr>
        <p:txBody>
          <a:bodyPr/>
          <a:lstStyle/>
          <a:p>
            <a:endParaRPr/>
          </a:p>
        </p:txBody>
      </p:sp>
      <p:pic>
        <p:nvPicPr>
          <p:cNvPr id="120" name="Picture 119"/>
          <p:cNvPicPr/>
          <p:nvPr/>
        </p:nvPicPr>
        <p:blipFill>
          <a:blip r:embed="rId3"/>
          <a:stretch/>
        </p:blipFill>
        <p:spPr>
          <a:xfrm>
            <a:off x="-5760" y="362160"/>
            <a:ext cx="12191760" cy="6537240"/>
          </a:xfrm>
          <a:prstGeom prst="rect">
            <a:avLst/>
          </a:prstGeom>
          <a:ln>
            <a:noFill/>
          </a:ln>
        </p:spPr>
      </p:pic>
      <p:sp>
        <p:nvSpPr>
          <p:cNvPr id="121" name="TextShape 3"/>
          <p:cNvSpPr txBox="1"/>
          <p:nvPr/>
        </p:nvSpPr>
        <p:spPr>
          <a:xfrm>
            <a:off x="3474720" y="2880"/>
            <a:ext cx="2111760" cy="346320"/>
          </a:xfrm>
          <a:prstGeom prst="rect">
            <a:avLst/>
          </a:prstGeom>
          <a:noFill/>
          <a:ln>
            <a:noFill/>
          </a:ln>
        </p:spPr>
        <p:txBody>
          <a:bodyPr lIns="90000" tIns="45000" rIns="90000" bIns="45000"/>
          <a:lstStyle/>
          <a:p>
            <a:r>
              <a:rPr lang="en-US" sz="1800" spc="-1">
                <a:latin typeface="Arial"/>
              </a:rPr>
              <a:t>Beslutstabell för Ls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Beslutsträd</a:t>
            </a:r>
            <a:endParaRPr/>
          </a:p>
        </p:txBody>
      </p:sp>
      <p:sp>
        <p:nvSpPr>
          <p:cNvPr id="12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a:t>
            </a:r>
            <a:endParaRPr/>
          </a:p>
        </p:txBody>
      </p:sp>
      <p:sp>
        <p:nvSpPr>
          <p:cNvPr id="125"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Granskning</a:t>
            </a:r>
            <a:endParaRPr/>
          </a:p>
        </p:txBody>
      </p:sp>
      <p:sp>
        <p:nvSpPr>
          <p:cNvPr id="127"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Granskningsrapport</a:t>
            </a:r>
            <a:endParaRPr/>
          </a:p>
        </p:txBody>
      </p:sp>
      <p:sp>
        <p:nvSpPr>
          <p:cNvPr id="129"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Erfarenheter av granskning</a:t>
            </a:r>
            <a:endParaRPr/>
          </a:p>
        </p:txBody>
      </p:sp>
      <p:sp>
        <p:nvSpPr>
          <p:cNvPr id="131"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Kodkritiksystem</a:t>
            </a:r>
            <a:endParaRPr/>
          </a:p>
        </p:txBody>
      </p:sp>
      <p:sp>
        <p:nvSpPr>
          <p:cNvPr id="13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47800" y="0"/>
            <a:ext cx="10515240" cy="66780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Statiska mått</a:t>
            </a:r>
            <a:endParaRPr/>
          </a:p>
        </p:txBody>
      </p:sp>
      <p:graphicFrame>
        <p:nvGraphicFramePr>
          <p:cNvPr id="135" name="Table 2"/>
          <p:cNvGraphicFramePr/>
          <p:nvPr/>
        </p:nvGraphicFramePr>
        <p:xfrm>
          <a:off x="838080" y="668160"/>
          <a:ext cx="10524600" cy="5989320"/>
        </p:xfrm>
        <a:graphic>
          <a:graphicData uri="http://schemas.openxmlformats.org/drawingml/2006/table">
            <a:tbl>
              <a:tblPr/>
              <a:tblGrid>
                <a:gridCol w="3041640"/>
                <a:gridCol w="3336120"/>
                <a:gridCol w="4146840"/>
              </a:tblGrid>
              <a:tr h="294480">
                <a:tc>
                  <a:txBody>
                    <a:bodyPr/>
                    <a:lstStyle/>
                    <a:p>
                      <a:pPr>
                        <a:lnSpc>
                          <a:spcPct val="100000"/>
                        </a:lnSpc>
                      </a:pPr>
                      <a:r>
                        <a:rPr lang="en-US" sz="1600" b="1" strike="noStrike" spc="-1">
                          <a:solidFill>
                            <a:srgbClr val="FFFFFF"/>
                          </a:solidFill>
                          <a:uFill>
                            <a:solidFill>
                              <a:srgbClr val="FFFFFF"/>
                            </a:solidFill>
                          </a:uFill>
                          <a:latin typeface="Calibri"/>
                        </a:rPr>
                        <a:t>Mått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600" b="1" strike="noStrike" spc="-1">
                          <a:solidFill>
                            <a:srgbClr val="FFFFFF"/>
                          </a:solidFill>
                          <a:uFill>
                            <a:solidFill>
                              <a:srgbClr val="FFFFFF"/>
                            </a:solidFill>
                          </a:uFill>
                          <a:latin typeface="Calibri"/>
                        </a:rPr>
                        <a:t>Resultat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600" b="1" strike="noStrike" spc="-1">
                          <a:solidFill>
                            <a:srgbClr val="FFFFFF"/>
                          </a:solidFill>
                          <a:uFill>
                            <a:solidFill>
                              <a:srgbClr val="FFFFFF"/>
                            </a:solidFill>
                          </a:uFill>
                          <a:latin typeface="Calibri"/>
                        </a:rPr>
                        <a:t>Reflektion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92000">
                <a:tc>
                  <a:txBody>
                    <a:bodyPr/>
                    <a:lstStyle/>
                    <a:p>
                      <a:pPr>
                        <a:lnSpc>
                          <a:spcPct val="100000"/>
                        </a:lnSpc>
                      </a:pPr>
                      <a:r>
                        <a:rPr lang="en-US" sz="1100" strike="noStrike" spc="-1">
                          <a:solidFill>
                            <a:srgbClr val="000000"/>
                          </a:solidFill>
                          <a:uFill>
                            <a:solidFill>
                              <a:srgbClr val="FFFFFF"/>
                            </a:solidFill>
                          </a:uFill>
                          <a:latin typeface="Calibri"/>
                        </a:rPr>
                        <a:t>Lack of Cohesion (LCOM)</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Average: 2,24</a:t>
                      </a:r>
                      <a:endParaRPr/>
                    </a:p>
                    <a:p>
                      <a:pPr>
                        <a:lnSpc>
                          <a:spcPct val="100000"/>
                        </a:lnSpc>
                      </a:pPr>
                      <a:r>
                        <a:rPr lang="en-US" sz="1100" strike="noStrike" spc="-1">
                          <a:solidFill>
                            <a:srgbClr val="000000"/>
                          </a:solidFill>
                          <a:uFill>
                            <a:solidFill>
                              <a:srgbClr val="FFFFFF"/>
                            </a:solidFill>
                          </a:uFill>
                          <a:latin typeface="Calibri"/>
                        </a:rPr>
                        <a:t>Min: 1 (tex pathContainer)</a:t>
                      </a:r>
                      <a:endParaRPr/>
                    </a:p>
                    <a:p>
                      <a:pPr>
                        <a:lnSpc>
                          <a:spcPct val="100000"/>
                        </a:lnSpc>
                      </a:pPr>
                      <a:r>
                        <a:rPr lang="en-US" sz="1100" strike="noStrike" spc="-1">
                          <a:solidFill>
                            <a:srgbClr val="000000"/>
                          </a:solidFill>
                          <a:uFill>
                            <a:solidFill>
                              <a:srgbClr val="FFFFFF"/>
                            </a:solidFill>
                          </a:uFill>
                          <a:latin typeface="Calibri"/>
                        </a:rPr>
                        <a:t>Max: 11 (RealSystemFileAdapter)</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De flesta klasser har låg LCOM, men tex RealSystemFileAdapter har ett högt värde vilket innebär att det skulle kunna vara relevant att bryta upp denna i fler subklasser. Men vi anser att det beror på att implementationen av denna klass inte är klar och att det är bättre att ha i samma klass.</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r>
              <a:tr h="1072080">
                <a:tc>
                  <a:txBody>
                    <a:bodyPr/>
                    <a:lstStyle/>
                    <a:p>
                      <a:pPr>
                        <a:lnSpc>
                          <a:spcPct val="100000"/>
                        </a:lnSpc>
                      </a:pPr>
                      <a:r>
                        <a:rPr lang="en-US" sz="1100" strike="noStrike" spc="-1">
                          <a:solidFill>
                            <a:srgbClr val="000000"/>
                          </a:solidFill>
                          <a:uFill>
                            <a:solidFill>
                              <a:srgbClr val="FFFFFF"/>
                            </a:solidFill>
                          </a:uFill>
                          <a:latin typeface="Calibri"/>
                        </a:rPr>
                        <a:t>Coupling between Objects (CBO)</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Average: 7,62</a:t>
                      </a:r>
                      <a:endParaRPr/>
                    </a:p>
                    <a:p>
                      <a:pPr>
                        <a:lnSpc>
                          <a:spcPct val="100000"/>
                        </a:lnSpc>
                      </a:pPr>
                      <a:r>
                        <a:rPr lang="en-US" sz="1100" strike="noStrike" spc="-1">
                          <a:solidFill>
                            <a:srgbClr val="000000"/>
                          </a:solidFill>
                          <a:uFill>
                            <a:solidFill>
                              <a:srgbClr val="FFFFFF"/>
                            </a:solidFill>
                          </a:uFill>
                          <a:latin typeface="Calibri"/>
                        </a:rPr>
                        <a:t>Min: 1 (RealSystemFileAdapter)</a:t>
                      </a:r>
                      <a:endParaRPr/>
                    </a:p>
                    <a:p>
                      <a:pPr>
                        <a:lnSpc>
                          <a:spcPct val="100000"/>
                        </a:lnSpc>
                      </a:pPr>
                      <a:r>
                        <a:rPr lang="en-US" sz="1100" strike="noStrike" spc="-1">
                          <a:solidFill>
                            <a:srgbClr val="000000"/>
                          </a:solidFill>
                          <a:uFill>
                            <a:solidFill>
                              <a:srgbClr val="FFFFFF"/>
                            </a:solidFill>
                          </a:uFill>
                          <a:latin typeface="Calibri"/>
                        </a:rPr>
                        <a:t>Max: 28 (CommandPrompt)</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Vi anser att det generellt sett är ganska låg CBO, vilket är bra då det ofta tyder på en inte allt för avancerad kod som går att återanvända och underhålla. Däremot har CommandPrompt hög CBO, detta eftersom att det är huvudprogrammet och kopplar till alla kommandon och andra relevanta klasser för att programmet skall köra korrekt. Vi anser därav att det i detta fall är acceptabelt med hög CBO.</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632240">
                <a:tc>
                  <a:txBody>
                    <a:bodyPr/>
                    <a:lstStyle/>
                    <a:p>
                      <a:pPr>
                        <a:lnSpc>
                          <a:spcPct val="100000"/>
                        </a:lnSpc>
                      </a:pPr>
                      <a:r>
                        <a:rPr lang="en-US" sz="1100" strike="noStrike" spc="-1">
                          <a:solidFill>
                            <a:srgbClr val="000000"/>
                          </a:solidFill>
                          <a:uFill>
                            <a:solidFill>
                              <a:srgbClr val="FFFFFF"/>
                            </a:solidFill>
                          </a:uFill>
                          <a:latin typeface="Calibri"/>
                        </a:rPr>
                        <a:t>Cyclomatic Complexity (V(G)</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Average: 1,45</a:t>
                      </a:r>
                      <a:endParaRPr/>
                    </a:p>
                    <a:p>
                      <a:pPr>
                        <a:lnSpc>
                          <a:spcPct val="100000"/>
                        </a:lnSpc>
                      </a:pPr>
                      <a:r>
                        <a:rPr lang="en-US" sz="1100" strike="noStrike" spc="-1">
                          <a:solidFill>
                            <a:srgbClr val="000000"/>
                          </a:solidFill>
                          <a:uFill>
                            <a:solidFill>
                              <a:srgbClr val="FFFFFF"/>
                            </a:solidFill>
                          </a:uFill>
                          <a:latin typeface="Calibri"/>
                        </a:rPr>
                        <a:t>Min: 1 (de flesta)</a:t>
                      </a:r>
                      <a:endParaRPr/>
                    </a:p>
                    <a:p>
                      <a:pPr>
                        <a:lnSpc>
                          <a:spcPct val="100000"/>
                        </a:lnSpc>
                      </a:pPr>
                      <a:r>
                        <a:rPr lang="en-US" sz="1100" strike="noStrike" spc="-1">
                          <a:solidFill>
                            <a:srgbClr val="000000"/>
                          </a:solidFill>
                          <a:uFill>
                            <a:solidFill>
                              <a:srgbClr val="FFFFFF"/>
                            </a:solidFill>
                          </a:uFill>
                          <a:latin typeface="Calibri"/>
                        </a:rPr>
                        <a:t>Max: 14 (selectLSType) &amp; 12 (validFSOName)</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De flesta metoder har låg V(G), men två har ett värde som är högre en 10, vilket generellt är ett mått på att man bör överväga att dela upp metoden. </a:t>
                      </a:r>
                      <a:endParaRPr/>
                    </a:p>
                    <a:p>
                      <a:pPr>
                        <a:lnSpc>
                          <a:spcPct val="100000"/>
                        </a:lnSpc>
                      </a:pPr>
                      <a:r>
                        <a:rPr lang="en-US" sz="1100" strike="noStrike" spc="-1">
                          <a:solidFill>
                            <a:srgbClr val="000000"/>
                          </a:solidFill>
                          <a:uFill>
                            <a:solidFill>
                              <a:srgbClr val="FFFFFF"/>
                            </a:solidFill>
                          </a:uFill>
                          <a:latin typeface="Calibri"/>
                        </a:rPr>
                        <a:t>Vi har diskuterat detta men för validFSOName anser vi att det är mer logiskt att ha i samma metod då det mest gäller vilka tecken som är tillåtna i ett fil/mappnamn.</a:t>
                      </a:r>
                      <a:endParaRPr/>
                    </a:p>
                    <a:p>
                      <a:pPr>
                        <a:lnSpc>
                          <a:spcPct val="100000"/>
                        </a:lnSpc>
                      </a:pPr>
                      <a:r>
                        <a:rPr lang="en-US" sz="1100" strike="noStrike" spc="-1">
                          <a:solidFill>
                            <a:srgbClr val="000000"/>
                          </a:solidFill>
                          <a:uFill>
                            <a:solidFill>
                              <a:srgbClr val="FFFFFF"/>
                            </a:solidFill>
                          </a:uFill>
                          <a:latin typeface="Calibri"/>
                        </a:rPr>
                        <a:t>selectLSType har många långa if-satser för att avgöra vilken version av ls som användaren önskar använda. Detta skulle kunna brytas upp och delas in i flera olika kommandon, men vi valde att ha det i samma metod då vi ville behandla det som flaggor och inte separata kommandon.</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792000">
                <a:tc>
                  <a:txBody>
                    <a:bodyPr/>
                    <a:lstStyle/>
                    <a:p>
                      <a:pPr>
                        <a:lnSpc>
                          <a:spcPct val="100000"/>
                        </a:lnSpc>
                      </a:pPr>
                      <a:r>
                        <a:rPr lang="en-US" sz="1100" strike="noStrike" spc="-1">
                          <a:solidFill>
                            <a:srgbClr val="000000"/>
                          </a:solidFill>
                          <a:uFill>
                            <a:solidFill>
                              <a:srgbClr val="FFFFFF"/>
                            </a:solidFill>
                          </a:uFill>
                          <a:latin typeface="Calibri"/>
                        </a:rPr>
                        <a:t>Weighted Method Complexity (WMC)</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Average: 8,38</a:t>
                      </a:r>
                      <a:endParaRPr/>
                    </a:p>
                    <a:p>
                      <a:pPr>
                        <a:lnSpc>
                          <a:spcPct val="100000"/>
                        </a:lnSpc>
                      </a:pPr>
                      <a:r>
                        <a:rPr lang="en-US" sz="1100" strike="noStrike" spc="-1">
                          <a:solidFill>
                            <a:srgbClr val="000000"/>
                          </a:solidFill>
                          <a:uFill>
                            <a:solidFill>
                              <a:srgbClr val="FFFFFF"/>
                            </a:solidFill>
                          </a:uFill>
                          <a:latin typeface="Calibri"/>
                        </a:rPr>
                        <a:t>Min: 3 (pwd)</a:t>
                      </a:r>
                      <a:endParaRPr/>
                    </a:p>
                    <a:p>
                      <a:pPr>
                        <a:lnSpc>
                          <a:spcPct val="100000"/>
                        </a:lnSpc>
                      </a:pPr>
                      <a:r>
                        <a:rPr lang="en-US" sz="1100" strike="noStrike" spc="-1">
                          <a:solidFill>
                            <a:srgbClr val="000000"/>
                          </a:solidFill>
                          <a:uFill>
                            <a:solidFill>
                              <a:srgbClr val="FFFFFF"/>
                            </a:solidFill>
                          </a:uFill>
                          <a:latin typeface="Calibri"/>
                        </a:rPr>
                        <a:t>Max: 40 (FakeFileSystemAdapter)</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Komplexiteten är generellt sett ganska låg, men i vissa fall väldigt hög, vilket innebär att koden kan bli svår att återanvända och underhålla. Den är hög på grund av att en del metoder innehåller många if-satser. Detta skulle kunna sänkas genom att bryta ut dessa i egna metoder som sedan kallas på. </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11920">
                <a:tc>
                  <a:txBody>
                    <a:bodyPr/>
                    <a:lstStyle/>
                    <a:p>
                      <a:pPr>
                        <a:lnSpc>
                          <a:spcPct val="100000"/>
                        </a:lnSpc>
                      </a:pPr>
                      <a:r>
                        <a:rPr lang="en-US" sz="1100" strike="noStrike" spc="-1">
                          <a:solidFill>
                            <a:srgbClr val="000000"/>
                          </a:solidFill>
                          <a:uFill>
                            <a:solidFill>
                              <a:srgbClr val="FFFFFF"/>
                            </a:solidFill>
                          </a:uFill>
                          <a:latin typeface="Calibri"/>
                        </a:rPr>
                        <a:t>Lines of Code (LOC)</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Totalt: 2345</a:t>
                      </a:r>
                      <a:endParaRPr/>
                    </a:p>
                    <a:p>
                      <a:pPr>
                        <a:lnSpc>
                          <a:spcPct val="100000"/>
                        </a:lnSpc>
                      </a:pPr>
                      <a:r>
                        <a:rPr lang="en-US" sz="1100" strike="noStrike" spc="-1">
                          <a:solidFill>
                            <a:srgbClr val="000000"/>
                          </a:solidFill>
                          <a:uFill>
                            <a:solidFill>
                              <a:srgbClr val="FFFFFF"/>
                            </a:solidFill>
                          </a:uFill>
                          <a:latin typeface="Calibri"/>
                        </a:rPr>
                        <a:t>Produkt: 1047</a:t>
                      </a:r>
                      <a:endParaRPr/>
                    </a:p>
                    <a:p>
                      <a:pPr>
                        <a:lnSpc>
                          <a:spcPct val="100000"/>
                        </a:lnSpc>
                      </a:pPr>
                      <a:r>
                        <a:rPr lang="en-US" sz="1100" strike="noStrike" spc="-1">
                          <a:solidFill>
                            <a:srgbClr val="000000"/>
                          </a:solidFill>
                          <a:uFill>
                            <a:solidFill>
                              <a:srgbClr val="FFFFFF"/>
                            </a:solidFill>
                          </a:uFill>
                          <a:latin typeface="Calibri"/>
                        </a:rPr>
                        <a:t>Test: 1298</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Att det är mer testkod än produktkod visar på att vi har en hel del tester. Det är dock ingen garanti att dessa tester täcker all kod, men det är en indikation på att det bör vara hyfsat bra täckning.</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Verktyg</a:t>
            </a:r>
            <a:endParaRPr/>
          </a:p>
        </p:txBody>
      </p:sp>
      <p:sp>
        <p:nvSpPr>
          <p:cNvPr id="90" name="TextShape 2"/>
          <p:cNvSpPr txBox="1"/>
          <p:nvPr/>
        </p:nvSpPr>
        <p:spPr>
          <a:xfrm>
            <a:off x="838080" y="1825560"/>
            <a:ext cx="10515240" cy="4350960"/>
          </a:xfrm>
          <a:prstGeom prst="rect">
            <a:avLst/>
          </a:prstGeom>
          <a:noFill/>
          <a:ln>
            <a:noFill/>
          </a:ln>
        </p:spPr>
        <p:txBody>
          <a:bodyPr/>
          <a:lstStyle/>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Intellij</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Github</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JUnit</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Git</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SourceTree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Gitkraken</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Trello</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MetricsReloaded</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NetBeans</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SonarCube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Kanbanflow</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Slack</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Täckningsgrad</a:t>
            </a:r>
            <a:endParaRPr/>
          </a:p>
        </p:txBody>
      </p:sp>
      <p:sp>
        <p:nvSpPr>
          <p:cNvPr id="137"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Profiler</a:t>
            </a:r>
            <a:endParaRPr/>
          </a:p>
        </p:txBody>
      </p:sp>
      <p:sp>
        <p:nvSpPr>
          <p:cNvPr id="139"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Byggscript</a:t>
            </a:r>
            <a:endParaRPr/>
          </a:p>
        </p:txBody>
      </p:sp>
      <p:sp>
        <p:nvSpPr>
          <p:cNvPr id="141"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Övrigt</a:t>
            </a:r>
            <a:endParaRPr/>
          </a:p>
        </p:txBody>
      </p:sp>
      <p:sp>
        <p:nvSpPr>
          <p:cNvPr id="14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Slutlig </a:t>
            </a:r>
            <a:r>
              <a:rPr lang="sv-SE" sz="4400" strike="noStrike" spc="-1" dirty="0" smtClean="0">
                <a:solidFill>
                  <a:srgbClr val="000000"/>
                </a:solidFill>
                <a:uFill>
                  <a:solidFill>
                    <a:srgbClr val="FFFFFF"/>
                  </a:solidFill>
                </a:uFill>
                <a:latin typeface="Calibri Light"/>
              </a:rPr>
              <a:t>design - översikt</a:t>
            </a:r>
            <a:endParaRPr dirty="0"/>
          </a:p>
        </p:txBody>
      </p:sp>
      <p:sp>
        <p:nvSpPr>
          <p:cNvPr id="92" name="TextShape 2"/>
          <p:cNvSpPr txBox="1"/>
          <p:nvPr/>
        </p:nvSpPr>
        <p:spPr>
          <a:xfrm>
            <a:off x="838080" y="1825560"/>
            <a:ext cx="10515240" cy="4350960"/>
          </a:xfrm>
          <a:prstGeom prst="rect">
            <a:avLst/>
          </a:prstGeom>
          <a:noFill/>
          <a:ln>
            <a:noFill/>
          </a:ln>
        </p:spPr>
        <p:txBody>
          <a:bodyPr/>
          <a:lstStyle/>
          <a:p>
            <a:endParaRPr/>
          </a:p>
        </p:txBody>
      </p:sp>
      <p:pic>
        <p:nvPicPr>
          <p:cNvPr id="3" name="Picture 2"/>
          <p:cNvPicPr>
            <a:picLocks noChangeAspect="1"/>
          </p:cNvPicPr>
          <p:nvPr/>
        </p:nvPicPr>
        <p:blipFill>
          <a:blip r:embed="rId3"/>
          <a:stretch>
            <a:fillRect/>
          </a:stretch>
        </p:blipFill>
        <p:spPr>
          <a:xfrm>
            <a:off x="315566" y="2000590"/>
            <a:ext cx="4911031" cy="3192721"/>
          </a:xfrm>
          <a:prstGeom prst="rect">
            <a:avLst/>
          </a:prstGeom>
        </p:spPr>
      </p:pic>
      <p:pic>
        <p:nvPicPr>
          <p:cNvPr id="4" name="Picture 3"/>
          <p:cNvPicPr>
            <a:picLocks noChangeAspect="1"/>
          </p:cNvPicPr>
          <p:nvPr/>
        </p:nvPicPr>
        <p:blipFill>
          <a:blip r:embed="rId4"/>
          <a:stretch>
            <a:fillRect/>
          </a:stretch>
        </p:blipFill>
        <p:spPr>
          <a:xfrm>
            <a:off x="5505453" y="2000590"/>
            <a:ext cx="6370381" cy="451560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TDD-exempel: namn</a:t>
            </a:r>
            <a:endParaRPr/>
          </a:p>
        </p:txBody>
      </p:sp>
      <p:sp>
        <p:nvSpPr>
          <p:cNvPr id="94" name="TextShape 2"/>
          <p:cNvSpPr txBox="1"/>
          <p:nvPr/>
        </p:nvSpPr>
        <p:spPr>
          <a:xfrm>
            <a:off x="839880" y="1681200"/>
            <a:ext cx="5157360" cy="823680"/>
          </a:xfrm>
          <a:prstGeom prst="rect">
            <a:avLst/>
          </a:prstGeom>
          <a:noFill/>
          <a:ln>
            <a:noFill/>
          </a:ln>
        </p:spPr>
        <p:txBody>
          <a:bodyPr anchor="b"/>
          <a:lstStyle/>
          <a:p>
            <a:pPr>
              <a:lnSpc>
                <a:spcPct val="100000"/>
              </a:lnSpc>
            </a:pPr>
            <a:r>
              <a:rPr lang="sv-SE" sz="2400" b="1" strike="noStrike" spc="-1">
                <a:solidFill>
                  <a:srgbClr val="000000"/>
                </a:solidFill>
                <a:uFill>
                  <a:solidFill>
                    <a:srgbClr val="FFFFFF"/>
                  </a:solidFill>
                </a:uFill>
                <a:latin typeface="Calibri"/>
              </a:rPr>
              <a:t>Testkod</a:t>
            </a:r>
            <a:endParaRPr/>
          </a:p>
        </p:txBody>
      </p:sp>
      <p:sp>
        <p:nvSpPr>
          <p:cNvPr id="95" name="TextShape 3"/>
          <p:cNvSpPr txBox="1"/>
          <p:nvPr/>
        </p:nvSpPr>
        <p:spPr>
          <a:xfrm>
            <a:off x="839880" y="2505240"/>
            <a:ext cx="5157360" cy="3684240"/>
          </a:xfrm>
          <a:prstGeom prst="rect">
            <a:avLst/>
          </a:prstGeom>
          <a:noFill/>
          <a:ln>
            <a:noFill/>
          </a:ln>
        </p:spPr>
        <p:txBody>
          <a:bodyPr/>
          <a:lstStyle/>
          <a:p>
            <a:endParaRPr/>
          </a:p>
        </p:txBody>
      </p:sp>
      <p:sp>
        <p:nvSpPr>
          <p:cNvPr id="96" name="TextShape 4"/>
          <p:cNvSpPr txBox="1"/>
          <p:nvPr/>
        </p:nvSpPr>
        <p:spPr>
          <a:xfrm>
            <a:off x="6172200" y="1681200"/>
            <a:ext cx="5182920" cy="823680"/>
          </a:xfrm>
          <a:prstGeom prst="rect">
            <a:avLst/>
          </a:prstGeom>
          <a:noFill/>
          <a:ln>
            <a:noFill/>
          </a:ln>
        </p:spPr>
        <p:txBody>
          <a:bodyPr anchor="b"/>
          <a:lstStyle/>
          <a:p>
            <a:pPr>
              <a:lnSpc>
                <a:spcPct val="100000"/>
              </a:lnSpc>
            </a:pPr>
            <a:r>
              <a:rPr lang="sv-SE" sz="2400" b="1" strike="noStrike" spc="-1">
                <a:solidFill>
                  <a:srgbClr val="000000"/>
                </a:solidFill>
                <a:uFill>
                  <a:solidFill>
                    <a:srgbClr val="FFFFFF"/>
                  </a:solidFill>
                </a:uFill>
                <a:latin typeface="Calibri"/>
              </a:rPr>
              <a:t>Koden som testas</a:t>
            </a:r>
            <a:endParaRPr/>
          </a:p>
        </p:txBody>
      </p:sp>
      <p:sp>
        <p:nvSpPr>
          <p:cNvPr id="97" name="TextShape 5"/>
          <p:cNvSpPr txBox="1"/>
          <p:nvPr/>
        </p:nvSpPr>
        <p:spPr>
          <a:xfrm>
            <a:off x="6172200" y="2505240"/>
            <a:ext cx="5182920" cy="3684240"/>
          </a:xfrm>
          <a:prstGeom prst="rect">
            <a:avLst/>
          </a:prstGeom>
          <a:noFill/>
          <a:ln>
            <a:noFill/>
          </a:ln>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 erfarenheter</a:t>
            </a:r>
            <a:endParaRPr dirty="0"/>
          </a:p>
        </p:txBody>
      </p:sp>
      <p:sp>
        <p:nvSpPr>
          <p:cNvPr id="99"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Testfallsdesign ekvivalensklasser</a:t>
            </a:r>
            <a:endParaRPr/>
          </a:p>
        </p:txBody>
      </p:sp>
      <p:sp>
        <p:nvSpPr>
          <p:cNvPr id="101"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Ekvivalensklasserna</a:t>
            </a:r>
            <a:endParaRPr/>
          </a:p>
        </p:txBody>
      </p:sp>
      <p:graphicFrame>
        <p:nvGraphicFramePr>
          <p:cNvPr id="4" name="Table 3"/>
          <p:cNvGraphicFramePr>
            <a:graphicFrameLocks noGrp="1"/>
          </p:cNvGraphicFramePr>
          <p:nvPr>
            <p:extLst>
              <p:ext uri="{D42A27DB-BD31-4B8C-83A1-F6EECF244321}">
                <p14:modId xmlns:p14="http://schemas.microsoft.com/office/powerpoint/2010/main" val="2671154623"/>
              </p:ext>
            </p:extLst>
          </p:nvPr>
        </p:nvGraphicFramePr>
        <p:xfrm>
          <a:off x="444856" y="1342692"/>
          <a:ext cx="6818828" cy="5097092"/>
        </p:xfrm>
        <a:graphic>
          <a:graphicData uri="http://schemas.openxmlformats.org/drawingml/2006/table">
            <a:tbl>
              <a:tblPr>
                <a:tableStyleId>{5C22544A-7EE6-4342-B048-85BDC9FD1C3A}</a:tableStyleId>
              </a:tblPr>
              <a:tblGrid>
                <a:gridCol w="743332"/>
                <a:gridCol w="1456930"/>
                <a:gridCol w="1526307"/>
                <a:gridCol w="574843"/>
                <a:gridCol w="1456930"/>
                <a:gridCol w="1060486"/>
              </a:tblGrid>
              <a:tr h="385091">
                <a:tc gridSpan="6">
                  <a:txBody>
                    <a:bodyPr/>
                    <a:lstStyle/>
                    <a:p>
                      <a:pPr algn="ctr" fontAlgn="ctr"/>
                      <a:r>
                        <a:rPr lang="sv-SE" sz="1600" u="none" strike="noStrike" dirty="0">
                          <a:effectLst/>
                        </a:rPr>
                        <a:t>Touch</a:t>
                      </a:r>
                      <a:endParaRPr lang="sv-SE" sz="1600" b="1" i="0" u="none" strike="noStrike" dirty="0">
                        <a:solidFill>
                          <a:srgbClr val="FFFFFF"/>
                        </a:solidFill>
                        <a:effectLst/>
                        <a:latin typeface="Arial" panose="020B0604020202020204" pitchFamily="34" charset="0"/>
                      </a:endParaRPr>
                    </a:p>
                  </a:txBody>
                  <a:tcPr marL="8529" marR="8529" marT="8529" marB="0" anchor="ct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r>
              <a:tr h="197749">
                <a:tc>
                  <a:txBody>
                    <a:bodyPr/>
                    <a:lstStyle/>
                    <a:p>
                      <a:pPr algn="l" fontAlgn="b"/>
                      <a:r>
                        <a:rPr lang="sv-SE" sz="1000" b="1" u="none" strike="noStrike">
                          <a:effectLst/>
                        </a:rPr>
                        <a:t>ID</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a:effectLst/>
                        </a:rPr>
                        <a:t>Kategori</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a:effectLst/>
                        </a:rPr>
                        <a:t>Klass</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a:effectLst/>
                        </a:rPr>
                        <a:t>Valid</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a:effectLst/>
                        </a:rPr>
                        <a:t>Tester</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dirty="0">
                          <a:effectLst/>
                        </a:rPr>
                        <a:t>Kommentar</a:t>
                      </a:r>
                      <a:endParaRPr lang="sv-SE" sz="1000" b="1" i="0" u="none" strike="noStrike" dirty="0">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TF1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fil finns redan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T5</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dirty="0">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TF2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fil finns inte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 T2, T3, T4, T30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TP1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touchPath</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mapp finns</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T2, T4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TP2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touchPath</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mapp finns ej, skapas</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TP3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touchPath</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ingen sökväg</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63774">
                <a:tc>
                  <a:txBody>
                    <a:bodyPr/>
                    <a:lstStyle/>
                    <a:p>
                      <a:pPr algn="l" fontAlgn="b"/>
                      <a:r>
                        <a:rPr lang="sv-SE" sz="1000" u="none" strike="noStrike">
                          <a:effectLst/>
                        </a:rPr>
                        <a:t>TP4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touchPath</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mappar finns ej, skapas</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T30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&lt;</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T6</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mellanslag</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T7</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dirty="0">
                          <a:effectLst/>
                        </a:rPr>
                        <a:t>6-254 korrekta tecken</a:t>
                      </a:r>
                      <a:endParaRPr lang="sv-SE" sz="1000" b="0" i="0" u="none" strike="noStrike" dirty="0">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 T2, T30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255 korrekta tecken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Gränsvärde</a:t>
                      </a:r>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256 tecken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T8</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Gränsvärde</a:t>
                      </a:r>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&lt;5 tecken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T9</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VF15</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slutar på .txt</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 T2, T3, T4, T30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VF16</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slutar inte på .txt</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VF17</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5 korrekta tecken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Gränsvärde</a:t>
                      </a:r>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&gt;</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VF5</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VF6</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T15</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VF7</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T16</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VF8</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T17</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VF9</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T18</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dirty="0">
                        <a:solidFill>
                          <a:srgbClr val="0099BF"/>
                        </a:solidFill>
                        <a:effectLst/>
                        <a:latin typeface="Arial" panose="020B0604020202020204" pitchFamily="34" charset="0"/>
                      </a:endParaRPr>
                    </a:p>
                  </a:txBody>
                  <a:tcPr marL="8529" marR="8529" marT="8529" marB="0" anchor="b"/>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smtClean="0">
                <a:solidFill>
                  <a:srgbClr val="000000"/>
                </a:solidFill>
                <a:uFill>
                  <a:solidFill>
                    <a:srgbClr val="FFFFFF"/>
                  </a:solidFill>
                </a:uFill>
                <a:latin typeface="Calibri Light"/>
              </a:rPr>
              <a:t>Ekvivalensklasserna forts.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566000040"/>
              </p:ext>
            </p:extLst>
          </p:nvPr>
        </p:nvGraphicFramePr>
        <p:xfrm>
          <a:off x="411050" y="1483687"/>
          <a:ext cx="7419304" cy="3603466"/>
        </p:xfrm>
        <a:graphic>
          <a:graphicData uri="http://schemas.openxmlformats.org/drawingml/2006/table">
            <a:tbl>
              <a:tblPr>
                <a:tableStyleId>{5C22544A-7EE6-4342-B048-85BDC9FD1C3A}</a:tableStyleId>
              </a:tblPr>
              <a:tblGrid>
                <a:gridCol w="808790"/>
                <a:gridCol w="1585229"/>
                <a:gridCol w="1660717"/>
                <a:gridCol w="625465"/>
                <a:gridCol w="1585229"/>
                <a:gridCol w="1153874"/>
              </a:tblGrid>
              <a:tr h="440026">
                <a:tc gridSpan="6">
                  <a:txBody>
                    <a:bodyPr/>
                    <a:lstStyle/>
                    <a:p>
                      <a:pPr algn="ctr" fontAlgn="ctr"/>
                      <a:r>
                        <a:rPr lang="sv-SE" sz="1800" u="none" strike="noStrike" dirty="0">
                          <a:effectLst/>
                        </a:rPr>
                        <a:t>Touch</a:t>
                      </a:r>
                      <a:endParaRPr lang="sv-SE" sz="1800" b="1" i="0" u="none" strike="noStrike" dirty="0">
                        <a:solidFill>
                          <a:srgbClr val="FFFFFF"/>
                        </a:solidFill>
                        <a:effectLst/>
                        <a:latin typeface="Arial" panose="020B0604020202020204" pitchFamily="34" charset="0"/>
                      </a:endParaRPr>
                    </a:p>
                  </a:txBody>
                  <a:tcPr marL="9525" marR="9525" marT="9525" marB="0" anchor="ct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r>
              <a:tr h="225960">
                <a:tc>
                  <a:txBody>
                    <a:bodyPr/>
                    <a:lstStyle/>
                    <a:p>
                      <a:pPr algn="l" fontAlgn="b"/>
                      <a:r>
                        <a:rPr lang="sv-SE" sz="1100" b="1" u="none" strike="noStrike">
                          <a:effectLst/>
                        </a:rPr>
                        <a:t>ID</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a:effectLst/>
                        </a:rPr>
                        <a:t>Kategori</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a:effectLst/>
                        </a:rPr>
                        <a:t>Klass</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a:effectLst/>
                        </a:rPr>
                        <a:t>Valid</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a:effectLst/>
                        </a:rPr>
                        <a:t>Tester</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dirty="0">
                          <a:effectLst/>
                        </a:rPr>
                        <a:t>Kommentar</a:t>
                      </a:r>
                      <a:endParaRPr lang="sv-SE" sz="1100" b="1" i="0" u="none" strike="noStrike" dirty="0">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1-254 korrekta tecken</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x</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 T30</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dirty="0">
                          <a:effectLst/>
                        </a:rPr>
                        <a:t>Gränsvärde</a:t>
                      </a:r>
                      <a:endParaRPr lang="sv-SE" sz="1100" b="0" i="0" u="none" strike="noStrike" dirty="0">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VP10</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T19</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VP11</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mellanslag</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T20</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VP12</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absolut sökväg</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x</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T29, T30</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VP12</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dirty="0">
                          <a:effectLst/>
                        </a:rPr>
                        <a:t>256 tecken</a:t>
                      </a:r>
                      <a:endParaRPr lang="sv-SE" sz="1100" b="0" i="0" u="none" strike="noStrike" dirty="0">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T21</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VP2</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dirty="0">
                          <a:effectLst/>
                        </a:rPr>
                        <a:t>255 korrekta tecken</a:t>
                      </a:r>
                      <a:endParaRPr lang="sv-SE" sz="1100" b="0" i="0" u="none" strike="noStrike" dirty="0">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x</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T3</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Gränsvärde</a:t>
                      </a:r>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VP3</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&lt;</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T22</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VP4</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&gt;</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T23</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VP5</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T24</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dirty="0">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VP6</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T25</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VP7</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T26</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VP8</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T27</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VP9</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T28</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dirty="0">
                        <a:solidFill>
                          <a:srgbClr val="0099BF"/>
                        </a:solidFill>
                        <a:effectLst/>
                        <a:latin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22430443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a:t>
            </a:r>
            <a:endParaRPr/>
          </a:p>
        </p:txBody>
      </p:sp>
      <p:sp>
        <p:nvSpPr>
          <p:cNvPr id="105"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1739</Words>
  <Application>Microsoft Office PowerPoint</Application>
  <PresentationFormat>Widescreen</PresentationFormat>
  <Paragraphs>411</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DejaVu Sans</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Hedman, Nina /External</cp:lastModifiedBy>
  <cp:revision>65</cp:revision>
  <dcterms:created xsi:type="dcterms:W3CDTF">2016-10-07T07:01:15Z</dcterms:created>
  <dcterms:modified xsi:type="dcterms:W3CDTF">2016-10-25T21:10:09Z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false</vt:bool>
  </property>
  <property fmtid="{D5CDD505-2E9C-101B-9397-08002B2CF9AE}" pid="8" name="LinksUpToDate">
    <vt:bool>false</vt:bool>
  </property>
  <property fmtid="{D5CDD505-2E9C-101B-9397-08002B2CF9AE}" pid="9" name="MMClips">
    <vt:i4>0</vt:i4>
  </property>
  <property fmtid="{D5CDD505-2E9C-101B-9397-08002B2CF9AE}" pid="10" name="Notes">
    <vt:i4>26</vt:i4>
  </property>
  <property fmtid="{D5CDD505-2E9C-101B-9397-08002B2CF9AE}" pid="11" name="PresentationFormat">
    <vt:lpwstr>Widescreen</vt:lpwstr>
  </property>
  <property fmtid="{D5CDD505-2E9C-101B-9397-08002B2CF9AE}" pid="12" name="ScaleCrop">
    <vt:bool>false</vt:bool>
  </property>
  <property fmtid="{D5CDD505-2E9C-101B-9397-08002B2CF9AE}" pid="13" name="ShareDoc">
    <vt:bool>false</vt:bool>
  </property>
  <property fmtid="{D5CDD505-2E9C-101B-9397-08002B2CF9AE}" pid="14" name="Slides">
    <vt:i4>26</vt:i4>
  </property>
</Properties>
</file>