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65" r:id="rId2"/>
    <p:sldId id="257" r:id="rId3"/>
    <p:sldId id="258" r:id="rId4"/>
    <p:sldId id="260" r:id="rId5"/>
    <p:sldId id="261" r:id="rId6"/>
    <p:sldId id="262" r:id="rId7"/>
    <p:sldId id="274" r:id="rId8"/>
    <p:sldId id="275" r:id="rId9"/>
    <p:sldId id="276" r:id="rId10"/>
    <p:sldId id="277" r:id="rId11"/>
    <p:sldId id="266" r:id="rId12"/>
    <p:sldId id="267" r:id="rId13"/>
    <p:sldId id="268" r:id="rId14"/>
    <p:sldId id="272" r:id="rId15"/>
    <p:sldId id="269" r:id="rId16"/>
    <p:sldId id="270" r:id="rId17"/>
    <p:sldId id="278" r:id="rId18"/>
    <p:sldId id="279" r:id="rId19"/>
    <p:sldId id="271" r:id="rId20"/>
    <p:sldId id="273" r:id="rId21"/>
    <p:sldId id="280" r:id="rId22"/>
    <p:sldId id="281" r:id="rId23"/>
    <p:sldId id="259" r:id="rId24"/>
    <p:sldId id="26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095" autoAdjust="0"/>
  </p:normalViewPr>
  <p:slideViewPr>
    <p:cSldViewPr snapToGrid="0">
      <p:cViewPr varScale="1">
        <p:scale>
          <a:sx n="62" d="100"/>
          <a:sy n="62" d="100"/>
        </p:scale>
        <p:origin x="752" y="56"/>
      </p:cViewPr>
      <p:guideLst/>
    </p:cSldViewPr>
  </p:slideViewPr>
  <p:outlineViewPr>
    <p:cViewPr>
      <p:scale>
        <a:sx n="33" d="100"/>
        <a:sy n="33" d="100"/>
      </p:scale>
      <p:origin x="0" y="-532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presProps" Target="presProps.xml" /><Relationship Id="rId30"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2EE3F1-4F45-483E-A408-15E1BA6BF8E2}" type="datetimeFigureOut">
              <a:rPr lang="en-IN" smtClean="0"/>
              <a:t>25-02-2022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91C87F-7C6E-4CE0-B16B-6CB8358396D0}" type="slidenum">
              <a:rPr lang="en-IN" smtClean="0"/>
              <a:t>‹#›</a:t>
            </a:fld>
            <a:endParaRPr lang="en-IN"/>
          </a:p>
        </p:txBody>
      </p:sp>
    </p:spTree>
    <p:extLst>
      <p:ext uri="{BB962C8B-B14F-4D97-AF65-F5344CB8AC3E}">
        <p14:creationId xmlns:p14="http://schemas.microsoft.com/office/powerpoint/2010/main" val="2594653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D91C87F-7C6E-4CE0-B16B-6CB8358396D0}" type="slidenum">
              <a:rPr lang="en-IN" smtClean="0"/>
              <a:t>7</a:t>
            </a:fld>
            <a:endParaRPr lang="en-IN"/>
          </a:p>
        </p:txBody>
      </p:sp>
    </p:spTree>
    <p:extLst>
      <p:ext uri="{BB962C8B-B14F-4D97-AF65-F5344CB8AC3E}">
        <p14:creationId xmlns:p14="http://schemas.microsoft.com/office/powerpoint/2010/main" val="3794466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2/25/2022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6">
                    <a:lumMod val="75000"/>
                  </a:schemeClr>
                </a:solidFill>
                <a:latin typeface="Algerian" panose="04020705040A02060702" pitchFamily="82" charset="0"/>
                <a:cs typeface="Calibri" panose="020F0502020204030204" pitchFamily="34" charset="0"/>
              </a:rPr>
              <a:t>					</a:t>
            </a:r>
            <a:br>
              <a:rPr lang="en-IN" b="1" dirty="0">
                <a:solidFill>
                  <a:schemeClr val="accent6">
                    <a:lumMod val="75000"/>
                  </a:schemeClr>
                </a:solidFill>
                <a:latin typeface="Algerian" panose="04020705040A02060702" pitchFamily="82" charset="0"/>
                <a:cs typeface="Calibri" panose="020F0502020204030204" pitchFamily="34" charset="0"/>
              </a:rPr>
            </a:br>
            <a:r>
              <a:rPr lang="en-IN" b="1" dirty="0">
                <a:solidFill>
                  <a:schemeClr val="accent6">
                    <a:lumMod val="75000"/>
                  </a:schemeClr>
                </a:solidFill>
                <a:latin typeface="Algerian" panose="04020705040A02060702" pitchFamily="82" charset="0"/>
                <a:cs typeface="Calibri" panose="020F0502020204030204" pitchFamily="34" charset="0"/>
              </a:rPr>
              <a:t>					</a:t>
            </a:r>
            <a:r>
              <a:rPr lang="en-IN" sz="4000" b="1" dirty="0">
                <a:solidFill>
                  <a:schemeClr val="accent6">
                    <a:lumMod val="75000"/>
                  </a:schemeClr>
                </a:solidFill>
                <a:latin typeface="Algerian" panose="04020705040A02060702" pitchFamily="82" charset="0"/>
                <a:cs typeface="Calibri" panose="020F0502020204030204" pitchFamily="34" charset="0"/>
              </a:rPr>
              <a:t>MINI PROJECT</a:t>
            </a:r>
            <a:endParaRPr lang="en-IN" sz="4000" dirty="0"/>
          </a:p>
        </p:txBody>
      </p:sp>
      <p:sp>
        <p:nvSpPr>
          <p:cNvPr id="3" name="Content Placeholder 2"/>
          <p:cNvSpPr>
            <a:spLocks noGrp="1"/>
          </p:cNvSpPr>
          <p:nvPr>
            <p:ph idx="1"/>
          </p:nvPr>
        </p:nvSpPr>
        <p:spPr/>
        <p:txBody>
          <a:bodyPr/>
          <a:lstStyle/>
          <a:p>
            <a:pPr marL="0" indent="0">
              <a:buNone/>
            </a:pPr>
            <a:endParaRPr lang="en-IN" sz="2800" b="1" dirty="0">
              <a:solidFill>
                <a:schemeClr val="bg2">
                  <a:lumMod val="50000"/>
                </a:schemeClr>
              </a:solidFill>
              <a:latin typeface="Bodoni MT" panose="02070603080606020203" pitchFamily="18" charset="0"/>
              <a:ea typeface="Cambria" panose="02040503050406030204" pitchFamily="18" charset="0"/>
              <a:cs typeface="Calibri" panose="020F0502020204030204" pitchFamily="34" charset="0"/>
            </a:endParaRPr>
          </a:p>
          <a:p>
            <a:pPr marL="0" indent="0">
              <a:buNone/>
            </a:pPr>
            <a:endParaRPr lang="en-IN" sz="2800" b="1" dirty="0">
              <a:solidFill>
                <a:schemeClr val="bg2">
                  <a:lumMod val="50000"/>
                </a:schemeClr>
              </a:solidFill>
              <a:latin typeface="Bodoni MT" panose="02070603080606020203" pitchFamily="18" charset="0"/>
              <a:ea typeface="Cambria" panose="02040503050406030204" pitchFamily="18" charset="0"/>
              <a:cs typeface="Calibri" panose="020F0502020204030204" pitchFamily="34" charset="0"/>
            </a:endParaRPr>
          </a:p>
          <a:p>
            <a:pPr marL="0" indent="0">
              <a:buNone/>
            </a:pPr>
            <a:r>
              <a:rPr lang="en-IN" sz="2800" b="1" dirty="0">
                <a:solidFill>
                  <a:schemeClr val="bg2">
                    <a:lumMod val="50000"/>
                  </a:schemeClr>
                </a:solidFill>
                <a:latin typeface="Bodoni MT" panose="02070603080606020203" pitchFamily="18" charset="0"/>
                <a:ea typeface="Cambria" panose="02040503050406030204" pitchFamily="18" charset="0"/>
                <a:cs typeface="Calibri" panose="020F0502020204030204" pitchFamily="34" charset="0"/>
              </a:rPr>
              <a:t>					TITLE        : WEB BASED COLLEGE 										      FEEDBACK SYSTEM</a:t>
            </a:r>
          </a:p>
          <a:p>
            <a:pPr marL="0" indent="0">
              <a:buNone/>
            </a:pPr>
            <a:r>
              <a:rPr lang="en-IN" sz="2800" b="1" dirty="0">
                <a:solidFill>
                  <a:schemeClr val="bg2">
                    <a:lumMod val="50000"/>
                  </a:schemeClr>
                </a:solidFill>
                <a:latin typeface="Bodoni MT" panose="02070603080606020203" pitchFamily="18" charset="0"/>
                <a:ea typeface="Cambria" panose="02040503050406030204" pitchFamily="18" charset="0"/>
                <a:cs typeface="Calibri" panose="020F0502020204030204" pitchFamily="34" charset="0"/>
              </a:rPr>
              <a:t>					DOMAIN    : WEB DEVELOPMENT</a:t>
            </a:r>
          </a:p>
          <a:p>
            <a:endParaRPr lang="en-IN" dirty="0"/>
          </a:p>
        </p:txBody>
      </p:sp>
    </p:spTree>
    <p:extLst>
      <p:ext uri="{BB962C8B-B14F-4D97-AF65-F5344CB8AC3E}">
        <p14:creationId xmlns:p14="http://schemas.microsoft.com/office/powerpoint/2010/main" val="2304187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38820-4C71-4164-8C14-29CE8D79D9AD}"/>
              </a:ext>
            </a:extLst>
          </p:cNvPr>
          <p:cNvSpPr>
            <a:spLocks noGrp="1"/>
          </p:cNvSpPr>
          <p:nvPr>
            <p:ph type="title"/>
          </p:nvPr>
        </p:nvSpPr>
        <p:spPr/>
        <p:txBody>
          <a:bodyPr/>
          <a:lstStyle/>
          <a:p>
            <a:br>
              <a:rPr lang="en-IN" dirty="0"/>
            </a:br>
            <a:r>
              <a:rPr lang="en-IN" sz="2900" b="1" dirty="0">
                <a:solidFill>
                  <a:schemeClr val="accent4">
                    <a:lumMod val="75000"/>
                  </a:schemeClr>
                </a:solidFill>
                <a:latin typeface="Garamond" panose="02020404030301010803" pitchFamily="18" charset="0"/>
              </a:rPr>
              <a:t>USER:</a:t>
            </a:r>
          </a:p>
        </p:txBody>
      </p:sp>
      <p:sp>
        <p:nvSpPr>
          <p:cNvPr id="3" name="Content Placeholder 2">
            <a:extLst>
              <a:ext uri="{FF2B5EF4-FFF2-40B4-BE49-F238E27FC236}">
                <a16:creationId xmlns:a16="http://schemas.microsoft.com/office/drawing/2014/main" id="{1B2E7FCB-7A54-4610-87EC-9861CEB3430B}"/>
              </a:ext>
            </a:extLst>
          </p:cNvPr>
          <p:cNvSpPr>
            <a:spLocks noGrp="1"/>
          </p:cNvSpPr>
          <p:nvPr>
            <p:ph idx="1"/>
          </p:nvPr>
        </p:nvSpPr>
        <p:spPr>
          <a:xfrm>
            <a:off x="2592925" y="1905000"/>
            <a:ext cx="8915400" cy="3777622"/>
          </a:xfrm>
        </p:spPr>
        <p:txBody>
          <a:bodyPr>
            <a:normAutofit/>
          </a:bodyPr>
          <a:lstStyle/>
          <a:p>
            <a:pPr lvl="1">
              <a:lnSpc>
                <a:spcPct val="150000"/>
              </a:lnSpc>
            </a:pPr>
            <a:r>
              <a:rPr lang="en-IN" sz="2000" b="1" dirty="0">
                <a:latin typeface="Bradley Hand ITC" panose="03070402050302030203" pitchFamily="66" charset="0"/>
              </a:rPr>
              <a:t>User can get registered with the application by entering all the details in the registration page. </a:t>
            </a:r>
          </a:p>
          <a:p>
            <a:pPr lvl="1">
              <a:lnSpc>
                <a:spcPct val="150000"/>
              </a:lnSpc>
            </a:pPr>
            <a:r>
              <a:rPr lang="en-IN" sz="2000" b="1" dirty="0">
                <a:latin typeface="Bradley Hand ITC" panose="03070402050302030203" pitchFamily="66" charset="0"/>
              </a:rPr>
              <a:t>Then user can get logged in by entering username, and password. </a:t>
            </a:r>
          </a:p>
          <a:p>
            <a:pPr lvl="1">
              <a:lnSpc>
                <a:spcPct val="150000"/>
              </a:lnSpc>
            </a:pPr>
            <a:r>
              <a:rPr lang="en-IN" sz="2000" b="1" dirty="0">
                <a:latin typeface="Bradley Hand ITC" panose="03070402050302030203" pitchFamily="66" charset="0"/>
              </a:rPr>
              <a:t>Now user  can view their profile, View Colleges and can see the feedback according to their need.</a:t>
            </a:r>
          </a:p>
        </p:txBody>
      </p:sp>
    </p:spTree>
    <p:extLst>
      <p:ext uri="{BB962C8B-B14F-4D97-AF65-F5344CB8AC3E}">
        <p14:creationId xmlns:p14="http://schemas.microsoft.com/office/powerpoint/2010/main" val="2882182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50000"/>
              </a:lnSpc>
            </a:pPr>
            <a:r>
              <a:rPr lang="en-IN" b="1" dirty="0">
                <a:solidFill>
                  <a:schemeClr val="accent5">
                    <a:lumMod val="50000"/>
                  </a:schemeClr>
                </a:solidFill>
                <a:latin typeface="Cambria" panose="02040503050406030204" pitchFamily="18" charset="0"/>
                <a:ea typeface="Cambria" panose="02040503050406030204" pitchFamily="18" charset="0"/>
              </a:rPr>
              <a:t>IMPLEMENTATION :</a:t>
            </a:r>
            <a:br>
              <a:rPr lang="en-IN" b="1" dirty="0">
                <a:solidFill>
                  <a:schemeClr val="accent5">
                    <a:lumMod val="50000"/>
                  </a:schemeClr>
                </a:solidFill>
                <a:latin typeface="Cambria" panose="02040503050406030204" pitchFamily="18" charset="0"/>
                <a:ea typeface="Cambria" panose="02040503050406030204" pitchFamily="18" charset="0"/>
              </a:rPr>
            </a:br>
            <a:endParaRPr lang="en-IN" sz="3200" b="1" dirty="0">
              <a:solidFill>
                <a:schemeClr val="accent5">
                  <a:lumMod val="50000"/>
                </a:schemeClr>
              </a:solidFill>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3106" b="4591"/>
          <a:stretch/>
        </p:blipFill>
        <p:spPr>
          <a:xfrm>
            <a:off x="1664414" y="1614704"/>
            <a:ext cx="9216027" cy="4619186"/>
          </a:xfrm>
          <a:prstGeom prst="rect">
            <a:avLst/>
          </a:prstGeom>
        </p:spPr>
      </p:pic>
    </p:spTree>
    <p:extLst>
      <p:ext uri="{BB962C8B-B14F-4D97-AF65-F5344CB8AC3E}">
        <p14:creationId xmlns:p14="http://schemas.microsoft.com/office/powerpoint/2010/main" val="1303583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1289"/>
          <a:stretch/>
        </p:blipFill>
        <p:spPr>
          <a:xfrm>
            <a:off x="1828800" y="1270534"/>
            <a:ext cx="9759600" cy="5419023"/>
          </a:xfrm>
          <a:prstGeom prst="rect">
            <a:avLst/>
          </a:prstGeom>
        </p:spPr>
      </p:pic>
    </p:spTree>
    <p:extLst>
      <p:ext uri="{BB962C8B-B14F-4D97-AF65-F5344CB8AC3E}">
        <p14:creationId xmlns:p14="http://schemas.microsoft.com/office/powerpoint/2010/main" val="197440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3743"/>
          <a:stretch/>
        </p:blipFill>
        <p:spPr>
          <a:xfrm>
            <a:off x="1530417" y="1270535"/>
            <a:ext cx="9759600" cy="5284269"/>
          </a:xfrm>
          <a:prstGeom prst="rect">
            <a:avLst/>
          </a:prstGeom>
        </p:spPr>
      </p:pic>
    </p:spTree>
    <p:extLst>
      <p:ext uri="{BB962C8B-B14F-4D97-AF65-F5344CB8AC3E}">
        <p14:creationId xmlns:p14="http://schemas.microsoft.com/office/powerpoint/2010/main" val="3789608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938"/>
          <a:stretch/>
        </p:blipFill>
        <p:spPr>
          <a:xfrm>
            <a:off x="1867301" y="1241660"/>
            <a:ext cx="9759600" cy="5438274"/>
          </a:xfrm>
          <a:prstGeom prst="rect">
            <a:avLst/>
          </a:prstGeom>
        </p:spPr>
      </p:pic>
    </p:spTree>
    <p:extLst>
      <p:ext uri="{BB962C8B-B14F-4D97-AF65-F5344CB8AC3E}">
        <p14:creationId xmlns:p14="http://schemas.microsoft.com/office/powerpoint/2010/main" val="3276989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1639"/>
          <a:stretch/>
        </p:blipFill>
        <p:spPr>
          <a:xfrm>
            <a:off x="2002055" y="1164655"/>
            <a:ext cx="9551797" cy="5284800"/>
          </a:xfrm>
          <a:prstGeom prst="rect">
            <a:avLst/>
          </a:prstGeom>
        </p:spPr>
      </p:pic>
    </p:spTree>
    <p:extLst>
      <p:ext uri="{BB962C8B-B14F-4D97-AF65-F5344CB8AC3E}">
        <p14:creationId xmlns:p14="http://schemas.microsoft.com/office/powerpoint/2010/main" val="3818709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1464"/>
          <a:stretch/>
        </p:blipFill>
        <p:spPr>
          <a:xfrm>
            <a:off x="1963554" y="1212784"/>
            <a:ext cx="9759600" cy="5409398"/>
          </a:xfrm>
          <a:prstGeom prst="rect">
            <a:avLst/>
          </a:prstGeom>
        </p:spPr>
      </p:pic>
    </p:spTree>
    <p:extLst>
      <p:ext uri="{BB962C8B-B14F-4D97-AF65-F5344CB8AC3E}">
        <p14:creationId xmlns:p14="http://schemas.microsoft.com/office/powerpoint/2010/main" val="3778786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 website&#10;&#10;Description automatically generated">
            <a:extLst>
              <a:ext uri="{FF2B5EF4-FFF2-40B4-BE49-F238E27FC236}">
                <a16:creationId xmlns:a16="http://schemas.microsoft.com/office/drawing/2014/main" id="{8799C2AA-7E30-4588-AEE0-D4DE7642C4EA}"/>
              </a:ext>
            </a:extLst>
          </p:cNvPr>
          <p:cNvPicPr>
            <a:picLocks noChangeAspect="1"/>
          </p:cNvPicPr>
          <p:nvPr/>
        </p:nvPicPr>
        <p:blipFill rotWithShape="1">
          <a:blip r:embed="rId2"/>
          <a:srcRect t="2994"/>
          <a:stretch/>
        </p:blipFill>
        <p:spPr>
          <a:xfrm>
            <a:off x="1623317" y="1345915"/>
            <a:ext cx="9759600" cy="5325388"/>
          </a:xfrm>
          <a:prstGeom prst="rect">
            <a:avLst/>
          </a:prstGeom>
        </p:spPr>
      </p:pic>
    </p:spTree>
    <p:extLst>
      <p:ext uri="{BB962C8B-B14F-4D97-AF65-F5344CB8AC3E}">
        <p14:creationId xmlns:p14="http://schemas.microsoft.com/office/powerpoint/2010/main" val="3750874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 website&#10;&#10;Description automatically generated">
            <a:extLst>
              <a:ext uri="{FF2B5EF4-FFF2-40B4-BE49-F238E27FC236}">
                <a16:creationId xmlns:a16="http://schemas.microsoft.com/office/drawing/2014/main" id="{7DEE24BA-4212-4FA1-BA7A-61FB4455F13B}"/>
              </a:ext>
            </a:extLst>
          </p:cNvPr>
          <p:cNvPicPr>
            <a:picLocks noChangeAspect="1"/>
          </p:cNvPicPr>
          <p:nvPr/>
        </p:nvPicPr>
        <p:blipFill rotWithShape="1">
          <a:blip r:embed="rId2"/>
          <a:srcRect t="3742"/>
          <a:stretch/>
        </p:blipFill>
        <p:spPr>
          <a:xfrm>
            <a:off x="1664414" y="1356188"/>
            <a:ext cx="9759600" cy="5284291"/>
          </a:xfrm>
          <a:prstGeom prst="rect">
            <a:avLst/>
          </a:prstGeom>
        </p:spPr>
      </p:pic>
    </p:spTree>
    <p:extLst>
      <p:ext uri="{BB962C8B-B14F-4D97-AF65-F5344CB8AC3E}">
        <p14:creationId xmlns:p14="http://schemas.microsoft.com/office/powerpoint/2010/main" val="3108575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1990"/>
          <a:stretch/>
        </p:blipFill>
        <p:spPr>
          <a:xfrm>
            <a:off x="1848050" y="1241660"/>
            <a:ext cx="9759600" cy="5380522"/>
          </a:xfrm>
          <a:prstGeom prst="rect">
            <a:avLst/>
          </a:prstGeom>
        </p:spPr>
      </p:pic>
    </p:spTree>
    <p:extLst>
      <p:ext uri="{BB962C8B-B14F-4D97-AF65-F5344CB8AC3E}">
        <p14:creationId xmlns:p14="http://schemas.microsoft.com/office/powerpoint/2010/main" val="205478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br>
              <a:rPr lang="en-IN" sz="3200" b="1" dirty="0">
                <a:latin typeface="Cambria" panose="02040503050406030204" pitchFamily="18" charset="0"/>
                <a:ea typeface="Cambria" panose="02040503050406030204" pitchFamily="18" charset="0"/>
              </a:rPr>
            </a:br>
            <a:r>
              <a:rPr lang="en-IN" sz="3200" b="1" dirty="0">
                <a:solidFill>
                  <a:schemeClr val="accent5">
                    <a:lumMod val="50000"/>
                  </a:schemeClr>
                </a:solidFill>
                <a:latin typeface="Cambria" panose="02040503050406030204" pitchFamily="18" charset="0"/>
                <a:ea typeface="Cambria" panose="02040503050406030204" pitchFamily="18" charset="0"/>
              </a:rPr>
              <a:t>TEAM MEMBERS:</a:t>
            </a:r>
          </a:p>
        </p:txBody>
      </p:sp>
      <p:sp>
        <p:nvSpPr>
          <p:cNvPr id="5" name="Content Placeholder 4"/>
          <p:cNvSpPr>
            <a:spLocks noGrp="1"/>
          </p:cNvSpPr>
          <p:nvPr>
            <p:ph idx="1"/>
          </p:nvPr>
        </p:nvSpPr>
        <p:spPr>
          <a:xfrm>
            <a:off x="2349909" y="2254868"/>
            <a:ext cx="8915400" cy="3777622"/>
          </a:xfrm>
        </p:spPr>
        <p:txBody>
          <a:bodyPr/>
          <a:lstStyle/>
          <a:p>
            <a:pPr>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MOHAMMED SHIYAS S - 19EUCS089</a:t>
            </a:r>
          </a:p>
          <a:p>
            <a:pPr>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MOHAMED ASIM V A – 19EUCS087</a:t>
            </a:r>
          </a:p>
          <a:p>
            <a:pPr>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PONVARSHINI A - 19EUCS105</a:t>
            </a:r>
          </a:p>
          <a:p>
            <a:pPr marL="0" indent="0">
              <a:buNone/>
            </a:pPr>
            <a:endParaRPr lang="en-IN" b="1" dirty="0">
              <a:latin typeface="Times New Roman" panose="02020603050405020304" pitchFamily="18" charset="0"/>
              <a:cs typeface="Times New Roman" panose="02020603050405020304" pitchFamily="18" charset="0"/>
            </a:endParaRPr>
          </a:p>
        </p:txBody>
      </p:sp>
      <p:sp>
        <p:nvSpPr>
          <p:cNvPr id="6" name="Title 3"/>
          <p:cNvSpPr txBox="1">
            <a:spLocks/>
          </p:cNvSpPr>
          <p:nvPr/>
        </p:nvSpPr>
        <p:spPr>
          <a:xfrm>
            <a:off x="2209866" y="3865699"/>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n-IN" sz="3200" b="1" dirty="0">
                <a:latin typeface="Cambria" panose="02040503050406030204" pitchFamily="18" charset="0"/>
                <a:ea typeface="Cambria" panose="02040503050406030204" pitchFamily="18" charset="0"/>
              </a:rPr>
            </a:br>
            <a:r>
              <a:rPr lang="en-IN" sz="3200" b="1" dirty="0">
                <a:latin typeface="Cambria" panose="02040503050406030204" pitchFamily="18" charset="0"/>
                <a:ea typeface="Cambria" panose="02040503050406030204" pitchFamily="18" charset="0"/>
              </a:rPr>
              <a:t>   </a:t>
            </a:r>
            <a:r>
              <a:rPr lang="en-IN" sz="3200" b="1" dirty="0">
                <a:solidFill>
                  <a:schemeClr val="accent5">
                    <a:lumMod val="50000"/>
                  </a:schemeClr>
                </a:solidFill>
                <a:latin typeface="Cambria" panose="02040503050406030204" pitchFamily="18" charset="0"/>
                <a:ea typeface="Cambria" panose="02040503050406030204" pitchFamily="18" charset="0"/>
              </a:rPr>
              <a:t>GUIDE NAME : KARTHIKEYAN N , M.E., (PH.D)</a:t>
            </a:r>
          </a:p>
        </p:txBody>
      </p:sp>
    </p:spTree>
    <p:extLst>
      <p:ext uri="{BB962C8B-B14F-4D97-AF65-F5344CB8AC3E}">
        <p14:creationId xmlns:p14="http://schemas.microsoft.com/office/powerpoint/2010/main" val="317136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1814"/>
          <a:stretch/>
        </p:blipFill>
        <p:spPr>
          <a:xfrm>
            <a:off x="1925054" y="1251285"/>
            <a:ext cx="9759600" cy="5390147"/>
          </a:xfrm>
          <a:prstGeom prst="rect">
            <a:avLst/>
          </a:prstGeom>
        </p:spPr>
      </p:pic>
    </p:spTree>
    <p:extLst>
      <p:ext uri="{BB962C8B-B14F-4D97-AF65-F5344CB8AC3E}">
        <p14:creationId xmlns:p14="http://schemas.microsoft.com/office/powerpoint/2010/main" val="142926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 website&#10;&#10;Description automatically generated">
            <a:extLst>
              <a:ext uri="{FF2B5EF4-FFF2-40B4-BE49-F238E27FC236}">
                <a16:creationId xmlns:a16="http://schemas.microsoft.com/office/drawing/2014/main" id="{9153210A-05EB-4494-8A55-9219184F1A10}"/>
              </a:ext>
            </a:extLst>
          </p:cNvPr>
          <p:cNvPicPr>
            <a:picLocks noChangeAspect="1"/>
          </p:cNvPicPr>
          <p:nvPr/>
        </p:nvPicPr>
        <p:blipFill rotWithShape="1">
          <a:blip r:embed="rId2"/>
          <a:srcRect t="3988"/>
          <a:stretch/>
        </p:blipFill>
        <p:spPr>
          <a:xfrm>
            <a:off x="1602769" y="1315092"/>
            <a:ext cx="9619200" cy="5195043"/>
          </a:xfrm>
          <a:prstGeom prst="rect">
            <a:avLst/>
          </a:prstGeom>
        </p:spPr>
      </p:pic>
    </p:spTree>
    <p:extLst>
      <p:ext uri="{BB962C8B-B14F-4D97-AF65-F5344CB8AC3E}">
        <p14:creationId xmlns:p14="http://schemas.microsoft.com/office/powerpoint/2010/main" val="2347083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0060E207-64C2-421E-8118-F58F412B1D2D}"/>
              </a:ext>
            </a:extLst>
          </p:cNvPr>
          <p:cNvPicPr>
            <a:picLocks noChangeAspect="1"/>
          </p:cNvPicPr>
          <p:nvPr/>
        </p:nvPicPr>
        <p:blipFill rotWithShape="1">
          <a:blip r:embed="rId2"/>
          <a:srcRect t="3369"/>
          <a:stretch/>
        </p:blipFill>
        <p:spPr>
          <a:xfrm>
            <a:off x="1479479" y="1325366"/>
            <a:ext cx="9759600" cy="5304840"/>
          </a:xfrm>
          <a:prstGeom prst="rect">
            <a:avLst/>
          </a:prstGeom>
        </p:spPr>
      </p:pic>
    </p:spTree>
    <p:extLst>
      <p:ext uri="{BB962C8B-B14F-4D97-AF65-F5344CB8AC3E}">
        <p14:creationId xmlns:p14="http://schemas.microsoft.com/office/powerpoint/2010/main" val="2322614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solidFill>
                  <a:schemeClr val="accent5">
                    <a:lumMod val="50000"/>
                  </a:schemeClr>
                </a:solidFill>
                <a:latin typeface="Cambria" panose="02040503050406030204" pitchFamily="18" charset="0"/>
                <a:ea typeface="Cambria" panose="02040503050406030204" pitchFamily="18" charset="0"/>
              </a:rPr>
              <a:t>SOFWARE REQUIRED:</a:t>
            </a:r>
          </a:p>
        </p:txBody>
      </p:sp>
      <p:sp>
        <p:nvSpPr>
          <p:cNvPr id="3" name="Content Placeholder 2"/>
          <p:cNvSpPr>
            <a:spLocks noGrp="1"/>
          </p:cNvSpPr>
          <p:nvPr>
            <p:ph idx="1"/>
          </p:nvPr>
        </p:nvSpPr>
        <p:spPr>
          <a:xfrm>
            <a:off x="2589212" y="1905000"/>
            <a:ext cx="8915400" cy="3777622"/>
          </a:xfrm>
        </p:spPr>
        <p:txBody>
          <a:bodyPr>
            <a:normAutofit/>
          </a:bodyPr>
          <a:lstStyle/>
          <a:p>
            <a:pPr>
              <a:lnSpc>
                <a:spcPct val="150000"/>
              </a:lnSpc>
            </a:pPr>
            <a:r>
              <a:rPr lang="en-IN" sz="2000" b="1" dirty="0">
                <a:latin typeface="Bradley Hand ITC" panose="03070402050302030203" pitchFamily="66" charset="0"/>
              </a:rPr>
              <a:t>Front end : </a:t>
            </a:r>
            <a:r>
              <a:rPr lang="en-IN" sz="2000" b="1" dirty="0" err="1">
                <a:latin typeface="Bradley Hand ITC" panose="03070402050302030203" pitchFamily="66" charset="0"/>
              </a:rPr>
              <a:t>Netbeans</a:t>
            </a:r>
            <a:endParaRPr lang="en-IN" sz="2000" b="1" dirty="0">
              <a:latin typeface="Bradley Hand ITC" panose="03070402050302030203" pitchFamily="66" charset="0"/>
            </a:endParaRPr>
          </a:p>
          <a:p>
            <a:pPr>
              <a:lnSpc>
                <a:spcPct val="150000"/>
              </a:lnSpc>
            </a:pPr>
            <a:r>
              <a:rPr lang="en-IN" sz="2000" b="1" dirty="0">
                <a:latin typeface="Bradley Hand ITC" panose="03070402050302030203" pitchFamily="66" charset="0"/>
              </a:rPr>
              <a:t>Back end : </a:t>
            </a:r>
            <a:r>
              <a:rPr lang="en-IN" sz="2000" b="1" dirty="0" err="1">
                <a:latin typeface="Bradley Hand ITC" panose="03070402050302030203" pitchFamily="66" charset="0"/>
              </a:rPr>
              <a:t>Mysql</a:t>
            </a:r>
            <a:r>
              <a:rPr lang="en-IN" sz="2000" b="1" dirty="0">
                <a:latin typeface="Bradley Hand ITC" panose="03070402050302030203" pitchFamily="66" charset="0"/>
              </a:rPr>
              <a:t> </a:t>
            </a:r>
          </a:p>
          <a:p>
            <a:pPr>
              <a:lnSpc>
                <a:spcPct val="150000"/>
              </a:lnSpc>
            </a:pPr>
            <a:r>
              <a:rPr lang="en-IN" sz="2000" b="1" dirty="0">
                <a:latin typeface="Bradley Hand ITC" panose="03070402050302030203" pitchFamily="66" charset="0"/>
              </a:rPr>
              <a:t>Chrome Browser</a:t>
            </a:r>
          </a:p>
        </p:txBody>
      </p:sp>
    </p:spTree>
    <p:extLst>
      <p:ext uri="{BB962C8B-B14F-4D97-AF65-F5344CB8AC3E}">
        <p14:creationId xmlns:p14="http://schemas.microsoft.com/office/powerpoint/2010/main" val="1565028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b="1" dirty="0">
                <a:solidFill>
                  <a:schemeClr val="accent5">
                    <a:lumMod val="50000"/>
                  </a:schemeClr>
                </a:solidFill>
                <a:latin typeface="Cambria" panose="02040503050406030204" pitchFamily="18" charset="0"/>
                <a:ea typeface="Cambria" panose="02040503050406030204" pitchFamily="18" charset="0"/>
              </a:rPr>
            </a:br>
            <a:r>
              <a:rPr lang="en-IN" b="1" dirty="0">
                <a:solidFill>
                  <a:schemeClr val="accent5">
                    <a:lumMod val="50000"/>
                  </a:schemeClr>
                </a:solidFill>
                <a:latin typeface="Cambria" panose="02040503050406030204" pitchFamily="18" charset="0"/>
                <a:ea typeface="Cambria" panose="02040503050406030204" pitchFamily="18" charset="0"/>
              </a:rPr>
              <a:t>CONCLUSION:</a:t>
            </a:r>
            <a:endParaRPr lang="en-IN" dirty="0"/>
          </a:p>
        </p:txBody>
      </p:sp>
      <p:sp>
        <p:nvSpPr>
          <p:cNvPr id="3" name="Content Placeholder 2"/>
          <p:cNvSpPr>
            <a:spLocks noGrp="1"/>
          </p:cNvSpPr>
          <p:nvPr>
            <p:ph idx="1"/>
          </p:nvPr>
        </p:nvSpPr>
        <p:spPr>
          <a:xfrm>
            <a:off x="2589212" y="2133600"/>
            <a:ext cx="8915400" cy="4000072"/>
          </a:xfrm>
        </p:spPr>
        <p:txBody>
          <a:bodyPr>
            <a:normAutofit fontScale="92500" lnSpcReduction="20000"/>
          </a:bodyPr>
          <a:lstStyle/>
          <a:p>
            <a:pPr>
              <a:lnSpc>
                <a:spcPct val="150000"/>
              </a:lnSpc>
            </a:pPr>
            <a:r>
              <a:rPr lang="en-IN" sz="2200" b="1" dirty="0">
                <a:latin typeface="Bradley Hand ITC" panose="03070402050302030203" pitchFamily="66" charset="0"/>
              </a:rPr>
              <a:t>In today’s world where education has become a basic necessity for every child/adult so to ensure that proper education Is being delivered or not their lefts only one way ‘by taking feedback’ so as to reduce the manpower the software is build which automatically takes the feedback . </a:t>
            </a:r>
          </a:p>
          <a:p>
            <a:pPr>
              <a:lnSpc>
                <a:spcPct val="150000"/>
              </a:lnSpc>
            </a:pPr>
            <a:r>
              <a:rPr lang="en-IN" sz="2200" b="1" dirty="0">
                <a:latin typeface="Bradley Hand ITC" panose="03070402050302030203" pitchFamily="66" charset="0"/>
              </a:rPr>
              <a:t>Currently , due to the covid pandemic situation  students are not able to go directly to the colleges ,so It will be helpful to get every information through internet in a single website</a:t>
            </a:r>
          </a:p>
          <a:p>
            <a:pPr>
              <a:lnSpc>
                <a:spcPct val="150000"/>
              </a:lnSpc>
            </a:pPr>
            <a:r>
              <a:rPr lang="en-IN" sz="2200" b="1" dirty="0">
                <a:latin typeface="Bradley Hand ITC" panose="03070402050302030203" pitchFamily="66" charset="0"/>
              </a:rPr>
              <a:t> Meanwhile it helps the freshers  to analyse the colleges regarding to the feedback given by the college students. </a:t>
            </a:r>
          </a:p>
          <a:p>
            <a:pPr marL="0" indent="0">
              <a:lnSpc>
                <a:spcPct val="150000"/>
              </a:lnSpc>
              <a:buNone/>
            </a:pPr>
            <a:endParaRPr lang="en-IN" sz="2000" b="1" dirty="0">
              <a:latin typeface="Bradley Hand ITC" panose="03070402050302030203" pitchFamily="66" charset="0"/>
            </a:endParaRPr>
          </a:p>
          <a:p>
            <a:pPr>
              <a:lnSpc>
                <a:spcPct val="150000"/>
              </a:lnSpc>
            </a:pPr>
            <a:endParaRPr lang="en-IN" sz="2000" b="1" dirty="0">
              <a:latin typeface="Bradley Hand ITC" panose="03070402050302030203" pitchFamily="66" charset="0"/>
            </a:endParaRPr>
          </a:p>
          <a:p>
            <a:pPr marL="0" indent="0">
              <a:lnSpc>
                <a:spcPct val="150000"/>
              </a:lnSpc>
              <a:buNone/>
            </a:pPr>
            <a:endParaRPr lang="en-IN" sz="2000" b="1" dirty="0">
              <a:latin typeface="Bradley Hand ITC" panose="03070402050302030203" pitchFamily="66" charset="0"/>
            </a:endParaRPr>
          </a:p>
          <a:p>
            <a:pPr marL="0" indent="0">
              <a:lnSpc>
                <a:spcPct val="150000"/>
              </a:lnSpc>
              <a:buNone/>
            </a:pPr>
            <a:endParaRPr lang="en-IN" b="1" dirty="0">
              <a:latin typeface="Bradley Hand ITC" panose="03070402050302030203" pitchFamily="66" charset="0"/>
            </a:endParaRPr>
          </a:p>
          <a:p>
            <a:pPr marL="0" indent="0">
              <a:lnSpc>
                <a:spcPct val="150000"/>
              </a:lnSpc>
              <a:buNone/>
            </a:pPr>
            <a:endParaRPr lang="en-IN" b="1" dirty="0">
              <a:latin typeface="Bradley Hand ITC" panose="03070402050302030203" pitchFamily="66" charset="0"/>
            </a:endParaRPr>
          </a:p>
          <a:p>
            <a:pPr marL="0" indent="0">
              <a:lnSpc>
                <a:spcPct val="150000"/>
              </a:lnSpc>
              <a:buNone/>
            </a:pPr>
            <a:endParaRPr lang="en-IN" b="1" dirty="0">
              <a:latin typeface="Bradley Hand ITC" panose="03070402050302030203" pitchFamily="66" charset="0"/>
            </a:endParaRPr>
          </a:p>
          <a:p>
            <a:pPr>
              <a:lnSpc>
                <a:spcPct val="150000"/>
              </a:lnSpc>
            </a:pPr>
            <a:endParaRPr lang="en-IN" b="1" dirty="0">
              <a:latin typeface="Bradley Hand ITC" panose="03070402050302030203" pitchFamily="66" charset="0"/>
            </a:endParaRPr>
          </a:p>
          <a:p>
            <a:pPr marL="0" indent="0">
              <a:lnSpc>
                <a:spcPct val="150000"/>
              </a:lnSpc>
              <a:buNone/>
            </a:pPr>
            <a:endParaRPr lang="en-IN" b="1" dirty="0">
              <a:latin typeface="Bradley Hand ITC" panose="03070402050302030203" pitchFamily="66" charset="0"/>
            </a:endParaRPr>
          </a:p>
        </p:txBody>
      </p:sp>
    </p:spTree>
    <p:extLst>
      <p:ext uri="{BB962C8B-B14F-4D97-AF65-F5344CB8AC3E}">
        <p14:creationId xmlns:p14="http://schemas.microsoft.com/office/powerpoint/2010/main" val="1016724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90804"/>
          </a:xfrm>
        </p:spPr>
        <p:txBody>
          <a:bodyPr>
            <a:normAutofit fontScale="90000"/>
          </a:bodyPr>
          <a:lstStyle/>
          <a:p>
            <a:r>
              <a:rPr lang="en-IN" b="1" dirty="0">
                <a:solidFill>
                  <a:schemeClr val="accent5">
                    <a:lumMod val="50000"/>
                  </a:schemeClr>
                </a:solidFill>
                <a:latin typeface="Cambria" panose="02040503050406030204" pitchFamily="18" charset="0"/>
                <a:ea typeface="Cambria" panose="02040503050406030204" pitchFamily="18" charset="0"/>
              </a:rPr>
              <a:t>ABSTRACT:</a:t>
            </a:r>
            <a:br>
              <a:rPr lang="en-IN" b="1" dirty="0">
                <a:solidFill>
                  <a:schemeClr val="accent5">
                    <a:lumMod val="50000"/>
                  </a:schemeClr>
                </a:solidFill>
                <a:latin typeface="Cambria" panose="02040503050406030204" pitchFamily="18" charset="0"/>
                <a:ea typeface="Cambria" panose="02040503050406030204" pitchFamily="18" charset="0"/>
              </a:rPr>
            </a:br>
            <a:endParaRPr lang="en-IN" b="1" dirty="0">
              <a:solidFill>
                <a:schemeClr val="accent5">
                  <a:lumMod val="50000"/>
                </a:schemeClr>
              </a:solidFill>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2367815" y="1488707"/>
            <a:ext cx="9069420" cy="4738838"/>
          </a:xfrm>
        </p:spPr>
        <p:txBody>
          <a:bodyPr>
            <a:normAutofit fontScale="70000" lnSpcReduction="20000"/>
          </a:bodyPr>
          <a:lstStyle/>
          <a:p>
            <a:pPr>
              <a:lnSpc>
                <a:spcPct val="150000"/>
              </a:lnSpc>
            </a:pPr>
            <a:r>
              <a:rPr lang="en-IN" sz="2600" b="1" dirty="0">
                <a:latin typeface="Bradley Hand ITC" panose="03070402050302030203" pitchFamily="66" charset="0"/>
                <a:cs typeface="Times New Roman" panose="02020603050405020304" pitchFamily="18" charset="0"/>
              </a:rPr>
              <a:t>Nowadays, educational Institutions are increasing attention to the views of Student’s on the involvement in learning and teaching through reviews or feedbacks</a:t>
            </a:r>
          </a:p>
          <a:p>
            <a:pPr>
              <a:lnSpc>
                <a:spcPct val="150000"/>
              </a:lnSpc>
            </a:pPr>
            <a:r>
              <a:rPr lang="en-IN" sz="2600" b="1" dirty="0">
                <a:latin typeface="Bradley Hand ITC" panose="03070402050302030203" pitchFamily="66" charset="0"/>
                <a:cs typeface="Times New Roman" panose="02020603050405020304" pitchFamily="18" charset="0"/>
              </a:rPr>
              <a:t>It is a web application which provides base for the colleges to know about the all information about the college</a:t>
            </a:r>
          </a:p>
          <a:p>
            <a:pPr>
              <a:lnSpc>
                <a:spcPct val="150000"/>
              </a:lnSpc>
            </a:pPr>
            <a:r>
              <a:rPr lang="en-IN" sz="2600" b="1" dirty="0">
                <a:latin typeface="Bradley Hand ITC" panose="03070402050302030203" pitchFamily="66" charset="0"/>
                <a:cs typeface="Times New Roman" panose="02020603050405020304" pitchFamily="18" charset="0"/>
              </a:rPr>
              <a:t>The goal of this project is ,  fresher can know about the real info of  all colleges in one common website </a:t>
            </a:r>
          </a:p>
          <a:p>
            <a:pPr>
              <a:lnSpc>
                <a:spcPct val="150000"/>
              </a:lnSpc>
            </a:pPr>
            <a:r>
              <a:rPr lang="en-IN" sz="2600" b="1" dirty="0">
                <a:latin typeface="Bradley Hand ITC" panose="03070402050302030203" pitchFamily="66" charset="0"/>
                <a:cs typeface="Times New Roman" panose="02020603050405020304" pitchFamily="18" charset="0"/>
              </a:rPr>
              <a:t>Also, the particular college students can give the feedback about their college.</a:t>
            </a:r>
          </a:p>
          <a:p>
            <a:pPr>
              <a:lnSpc>
                <a:spcPct val="150000"/>
              </a:lnSpc>
            </a:pPr>
            <a:r>
              <a:rPr lang="en-IN" sz="2600" b="1" dirty="0">
                <a:latin typeface="Bradley Hand ITC" panose="03070402050302030203" pitchFamily="66" charset="0"/>
                <a:cs typeface="Times New Roman" panose="02020603050405020304" pitchFamily="18" charset="0"/>
              </a:rPr>
              <a:t>This college feedback system is the perfect place to find all college information, feedback evaluated according to the requirements and it is the efficient one to get feedback analysis of students</a:t>
            </a:r>
          </a:p>
          <a:p>
            <a:pPr>
              <a:lnSpc>
                <a:spcPct val="150000"/>
              </a:lnSpc>
            </a:pPr>
            <a:endParaRPr lang="en-IN" sz="2000" b="1" dirty="0">
              <a:latin typeface="Bradley Hand ITC" panose="03070402050302030203" pitchFamily="66" charset="0"/>
              <a:cs typeface="Times New Roman" panose="02020603050405020304" pitchFamily="18" charset="0"/>
            </a:endParaRPr>
          </a:p>
          <a:p>
            <a:pPr marL="0" indent="0">
              <a:lnSpc>
                <a:spcPct val="150000"/>
              </a:lnSpc>
              <a:buNone/>
            </a:pPr>
            <a:endParaRPr lang="en-IN" sz="2000" b="1" dirty="0">
              <a:latin typeface="Bradley Hand ITC" panose="03070402050302030203" pitchFamily="66" charset="0"/>
              <a:cs typeface="Times New Roman" panose="02020603050405020304" pitchFamily="18" charset="0"/>
            </a:endParaRPr>
          </a:p>
        </p:txBody>
      </p:sp>
    </p:spTree>
    <p:extLst>
      <p:ext uri="{BB962C8B-B14F-4D97-AF65-F5344CB8AC3E}">
        <p14:creationId xmlns:p14="http://schemas.microsoft.com/office/powerpoint/2010/main" val="69746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IN" sz="3200" b="1" dirty="0">
                <a:solidFill>
                  <a:schemeClr val="accent5">
                    <a:lumMod val="50000"/>
                  </a:schemeClr>
                </a:solidFill>
                <a:latin typeface="Cambria" panose="02040503050406030204" pitchFamily="18" charset="0"/>
                <a:ea typeface="Cambria" panose="02040503050406030204" pitchFamily="18" charset="0"/>
              </a:rPr>
            </a:br>
            <a:r>
              <a:rPr lang="en-IN" sz="3200" b="1" dirty="0">
                <a:solidFill>
                  <a:schemeClr val="accent5">
                    <a:lumMod val="50000"/>
                  </a:schemeClr>
                </a:solidFill>
                <a:latin typeface="Cambria" panose="02040503050406030204" pitchFamily="18" charset="0"/>
                <a:ea typeface="Cambria" panose="02040503050406030204" pitchFamily="18" charset="0"/>
              </a:rPr>
              <a:t>EXISTING SYSTEM:</a:t>
            </a:r>
          </a:p>
        </p:txBody>
      </p:sp>
      <p:sp>
        <p:nvSpPr>
          <p:cNvPr id="3" name="Content Placeholder 2"/>
          <p:cNvSpPr>
            <a:spLocks noGrp="1"/>
          </p:cNvSpPr>
          <p:nvPr>
            <p:ph idx="1"/>
          </p:nvPr>
        </p:nvSpPr>
        <p:spPr/>
        <p:txBody>
          <a:bodyPr>
            <a:normAutofit fontScale="92500"/>
          </a:bodyPr>
          <a:lstStyle/>
          <a:p>
            <a:pPr>
              <a:lnSpc>
                <a:spcPct val="150000"/>
              </a:lnSpc>
            </a:pPr>
            <a:r>
              <a:rPr lang="en-IN" sz="2000" b="1" dirty="0">
                <a:latin typeface="Bradley Hand ITC" panose="03070402050302030203" pitchFamily="66" charset="0"/>
                <a:cs typeface="Times New Roman" panose="02020603050405020304" pitchFamily="18" charset="0"/>
              </a:rPr>
              <a:t>Students who are searching for college details should go physically and make enquire about college which takes a lot of time and effort</a:t>
            </a:r>
          </a:p>
          <a:p>
            <a:pPr>
              <a:lnSpc>
                <a:spcPct val="150000"/>
              </a:lnSpc>
            </a:pPr>
            <a:r>
              <a:rPr lang="en-IN" sz="2000" b="1" dirty="0">
                <a:latin typeface="Bradley Hand ITC" panose="03070402050302030203" pitchFamily="66" charset="0"/>
                <a:cs typeface="Times New Roman" panose="02020603050405020304" pitchFamily="18" charset="0"/>
              </a:rPr>
              <a:t>If an user search for any information about a college , the user gets only  the website issued by that particular college and information available on that website</a:t>
            </a:r>
          </a:p>
          <a:p>
            <a:pPr>
              <a:lnSpc>
                <a:spcPct val="150000"/>
              </a:lnSpc>
            </a:pPr>
            <a:r>
              <a:rPr lang="en-IN" sz="2000" b="1" dirty="0">
                <a:latin typeface="Bradley Hand ITC" panose="03070402050302030203" pitchFamily="66" charset="0"/>
                <a:cs typeface="Times New Roman" panose="02020603050405020304" pitchFamily="18" charset="0"/>
              </a:rPr>
              <a:t>And also, the user  won’t get sufficient information about the college and its infrastructures in it</a:t>
            </a:r>
          </a:p>
          <a:p>
            <a:pPr>
              <a:lnSpc>
                <a:spcPct val="150000"/>
              </a:lnSpc>
            </a:pPr>
            <a:r>
              <a:rPr lang="en-IN" sz="2000" b="1" dirty="0">
                <a:latin typeface="Bradley Hand ITC" panose="03070402050302030203" pitchFamily="66" charset="0"/>
                <a:cs typeface="Times New Roman" panose="02020603050405020304" pitchFamily="18" charset="0"/>
              </a:rPr>
              <a:t>Furthermore, the student is not able to give a common feedback about a college</a:t>
            </a:r>
          </a:p>
        </p:txBody>
      </p:sp>
    </p:spTree>
    <p:extLst>
      <p:ext uri="{BB962C8B-B14F-4D97-AF65-F5344CB8AC3E}">
        <p14:creationId xmlns:p14="http://schemas.microsoft.com/office/powerpoint/2010/main" val="2488008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96682"/>
          </a:xfrm>
        </p:spPr>
        <p:txBody>
          <a:bodyPr/>
          <a:lstStyle/>
          <a:p>
            <a:r>
              <a:rPr lang="en-IN" sz="3200" b="1" dirty="0">
                <a:solidFill>
                  <a:schemeClr val="accent5">
                    <a:lumMod val="50000"/>
                  </a:schemeClr>
                </a:solidFill>
                <a:latin typeface="Cambria" panose="02040503050406030204" pitchFamily="18" charset="0"/>
                <a:ea typeface="Cambria" panose="02040503050406030204" pitchFamily="18" charset="0"/>
              </a:rPr>
              <a:t>PROPOSED SYSTEM:</a:t>
            </a:r>
          </a:p>
        </p:txBody>
      </p:sp>
      <p:sp>
        <p:nvSpPr>
          <p:cNvPr id="3" name="Content Placeholder 2"/>
          <p:cNvSpPr>
            <a:spLocks noGrp="1"/>
          </p:cNvSpPr>
          <p:nvPr>
            <p:ph idx="1"/>
          </p:nvPr>
        </p:nvSpPr>
        <p:spPr>
          <a:xfrm>
            <a:off x="2589212" y="1700463"/>
            <a:ext cx="8915400" cy="4652211"/>
          </a:xfrm>
        </p:spPr>
        <p:txBody>
          <a:bodyPr>
            <a:noAutofit/>
          </a:bodyPr>
          <a:lstStyle/>
          <a:p>
            <a:pPr>
              <a:lnSpc>
                <a:spcPct val="150000"/>
              </a:lnSpc>
            </a:pPr>
            <a:r>
              <a:rPr lang="en-IN" b="1" dirty="0">
                <a:latin typeface="Bradley Hand ITC" panose="03070402050302030203" pitchFamily="66" charset="0"/>
              </a:rPr>
              <a:t>The proposed system gives a simple path to a student who is scanning for college data</a:t>
            </a:r>
          </a:p>
          <a:p>
            <a:pPr>
              <a:lnSpc>
                <a:spcPct val="150000"/>
              </a:lnSpc>
            </a:pPr>
            <a:r>
              <a:rPr lang="en-IN" b="1" dirty="0">
                <a:latin typeface="Bradley Hand ITC" panose="03070402050302030203" pitchFamily="66" charset="0"/>
              </a:rPr>
              <a:t>All the information is added by admin where students and fresher’s can easily access the information</a:t>
            </a:r>
          </a:p>
          <a:p>
            <a:pPr>
              <a:lnSpc>
                <a:spcPct val="150000"/>
              </a:lnSpc>
            </a:pPr>
            <a:r>
              <a:rPr lang="en-IN" b="1" dirty="0">
                <a:latin typeface="Bradley Hand ITC" panose="03070402050302030203" pitchFamily="66" charset="0"/>
              </a:rPr>
              <a:t>Particularly, it was a good platform for the students who have completed their schooling, because it helps to know about all the information about the particular colleges in single website based on the district wise</a:t>
            </a:r>
          </a:p>
          <a:p>
            <a:pPr>
              <a:lnSpc>
                <a:spcPct val="150000"/>
              </a:lnSpc>
            </a:pPr>
            <a:r>
              <a:rPr lang="en-IN" b="1" dirty="0">
                <a:latin typeface="Bradley Hand ITC" panose="03070402050302030203" pitchFamily="66" charset="0"/>
              </a:rPr>
              <a:t>Furthermore, when the college students give a negative feedback about their college instantly , it can be viewed by the admin and there is a chance of removing it before any </a:t>
            </a:r>
            <a:r>
              <a:rPr lang="en-IN" b="1" dirty="0" err="1">
                <a:latin typeface="Bradley Hand ITC" panose="03070402050302030203" pitchFamily="66" charset="0"/>
              </a:rPr>
              <a:t>freshers</a:t>
            </a:r>
            <a:r>
              <a:rPr lang="en-IN" b="1" dirty="0">
                <a:latin typeface="Bradley Hand ITC" panose="03070402050302030203" pitchFamily="66" charset="0"/>
              </a:rPr>
              <a:t> could view.</a:t>
            </a:r>
          </a:p>
        </p:txBody>
      </p:sp>
    </p:spTree>
    <p:extLst>
      <p:ext uri="{BB962C8B-B14F-4D97-AF65-F5344CB8AC3E}">
        <p14:creationId xmlns:p14="http://schemas.microsoft.com/office/powerpoint/2010/main" val="107058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br>
              <a:rPr lang="en-IN" sz="3200" b="1" dirty="0">
                <a:solidFill>
                  <a:schemeClr val="accent5">
                    <a:lumMod val="50000"/>
                  </a:schemeClr>
                </a:solidFill>
                <a:latin typeface="Cambria" panose="02040503050406030204" pitchFamily="18" charset="0"/>
                <a:ea typeface="Cambria" panose="02040503050406030204" pitchFamily="18" charset="0"/>
              </a:rPr>
            </a:br>
            <a:r>
              <a:rPr lang="en-IN" sz="3200" b="1" dirty="0">
                <a:solidFill>
                  <a:schemeClr val="accent5">
                    <a:lumMod val="50000"/>
                  </a:schemeClr>
                </a:solidFill>
                <a:latin typeface="Cambria" panose="02040503050406030204" pitchFamily="18" charset="0"/>
                <a:ea typeface="Cambria" panose="02040503050406030204" pitchFamily="18" charset="0"/>
              </a:rPr>
              <a:t>SYSTEM ARCHITECTURE:</a:t>
            </a:r>
          </a:p>
        </p:txBody>
      </p:sp>
      <p:pic>
        <p:nvPicPr>
          <p:cNvPr id="12" name="Picture 11"/>
          <p:cNvPicPr>
            <a:picLocks noChangeAspect="1"/>
          </p:cNvPicPr>
          <p:nvPr/>
        </p:nvPicPr>
        <p:blipFill>
          <a:blip r:embed="rId2"/>
          <a:srcRect l="30263" t="28290" r="16639" b="20574"/>
          <a:stretch>
            <a:fillRect/>
          </a:stretch>
        </p:blipFill>
        <p:spPr>
          <a:xfrm>
            <a:off x="2883243" y="2158313"/>
            <a:ext cx="7496432" cy="4242487"/>
          </a:xfrm>
          <a:prstGeom prst="rect">
            <a:avLst/>
          </a:prstGeom>
          <a:noFill/>
          <a:ln>
            <a:noFill/>
          </a:ln>
        </p:spPr>
      </p:pic>
    </p:spTree>
    <p:extLst>
      <p:ext uri="{BB962C8B-B14F-4D97-AF65-F5344CB8AC3E}">
        <p14:creationId xmlns:p14="http://schemas.microsoft.com/office/powerpoint/2010/main" val="3042016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3E0BA-8E37-45D7-94EB-6A5A0BF254DB}"/>
              </a:ext>
            </a:extLst>
          </p:cNvPr>
          <p:cNvSpPr>
            <a:spLocks noGrp="1"/>
          </p:cNvSpPr>
          <p:nvPr>
            <p:ph type="title"/>
          </p:nvPr>
        </p:nvSpPr>
        <p:spPr/>
        <p:txBody>
          <a:bodyPr>
            <a:normAutofit/>
          </a:bodyPr>
          <a:lstStyle/>
          <a:p>
            <a:br>
              <a:rPr lang="en-IN" sz="3200" b="1" dirty="0">
                <a:solidFill>
                  <a:schemeClr val="accent5">
                    <a:lumMod val="50000"/>
                  </a:schemeClr>
                </a:solidFill>
                <a:latin typeface="Cambria" panose="02040503050406030204" pitchFamily="18" charset="0"/>
                <a:ea typeface="Cambria" panose="02040503050406030204" pitchFamily="18" charset="0"/>
              </a:rPr>
            </a:br>
            <a:r>
              <a:rPr lang="en-IN" sz="3200" b="1" dirty="0">
                <a:solidFill>
                  <a:schemeClr val="accent5">
                    <a:lumMod val="50000"/>
                  </a:schemeClr>
                </a:solidFill>
                <a:latin typeface="Cambria" panose="02040503050406030204" pitchFamily="18" charset="0"/>
                <a:ea typeface="Cambria" panose="02040503050406030204" pitchFamily="18" charset="0"/>
              </a:rPr>
              <a:t>MODULES:</a:t>
            </a:r>
          </a:p>
        </p:txBody>
      </p:sp>
      <p:sp>
        <p:nvSpPr>
          <p:cNvPr id="3" name="Content Placeholder 2">
            <a:extLst>
              <a:ext uri="{FF2B5EF4-FFF2-40B4-BE49-F238E27FC236}">
                <a16:creationId xmlns:a16="http://schemas.microsoft.com/office/drawing/2014/main" id="{0E597BBA-2DAB-49FB-BCF9-2052F4A17A9E}"/>
              </a:ext>
            </a:extLst>
          </p:cNvPr>
          <p:cNvSpPr>
            <a:spLocks noGrp="1"/>
          </p:cNvSpPr>
          <p:nvPr>
            <p:ph idx="1"/>
          </p:nvPr>
        </p:nvSpPr>
        <p:spPr>
          <a:xfrm>
            <a:off x="2589212" y="1905000"/>
            <a:ext cx="8915400" cy="3777622"/>
          </a:xfrm>
        </p:spPr>
        <p:txBody>
          <a:bodyPr>
            <a:normAutofit/>
          </a:bodyPr>
          <a:lstStyle/>
          <a:p>
            <a:pPr marL="0" indent="0">
              <a:lnSpc>
                <a:spcPct val="150000"/>
              </a:lnSpc>
              <a:buNone/>
            </a:pPr>
            <a:r>
              <a:rPr lang="en-IN" sz="2900" b="1" dirty="0">
                <a:solidFill>
                  <a:schemeClr val="accent4">
                    <a:lumMod val="75000"/>
                  </a:schemeClr>
                </a:solidFill>
                <a:latin typeface="Garamond" panose="02020404030301010803" pitchFamily="18" charset="0"/>
                <a:ea typeface="Cambria" panose="02040503050406030204" pitchFamily="18" charset="0"/>
              </a:rPr>
              <a:t>1) ADMIN:</a:t>
            </a:r>
          </a:p>
          <a:p>
            <a:pPr lvl="2">
              <a:buFont typeface="Wingdings" panose="05000000000000000000" pitchFamily="2" charset="2"/>
              <a:buChar char="ü"/>
            </a:pPr>
            <a:r>
              <a:rPr lang="en-IN" sz="2000" b="1" dirty="0">
                <a:latin typeface="Bradley Hand ITC" panose="03070402050302030203" pitchFamily="66" charset="0"/>
                <a:ea typeface="Cambria" panose="02040503050406030204" pitchFamily="18" charset="0"/>
              </a:rPr>
              <a:t>Home</a:t>
            </a:r>
          </a:p>
          <a:p>
            <a:pPr lvl="2">
              <a:buFont typeface="Wingdings" panose="05000000000000000000" pitchFamily="2" charset="2"/>
              <a:buChar char="ü"/>
            </a:pPr>
            <a:r>
              <a:rPr lang="en-IN" sz="2000" b="1" dirty="0">
                <a:latin typeface="Bradley Hand ITC" panose="03070402050302030203" pitchFamily="66" charset="0"/>
                <a:ea typeface="Cambria" panose="02040503050406030204" pitchFamily="18" charset="0"/>
              </a:rPr>
              <a:t>Add Colleges</a:t>
            </a:r>
          </a:p>
          <a:p>
            <a:pPr lvl="2">
              <a:buFont typeface="Wingdings" panose="05000000000000000000" pitchFamily="2" charset="2"/>
              <a:buChar char="ü"/>
            </a:pPr>
            <a:r>
              <a:rPr lang="en-IN" sz="2000" b="1" dirty="0">
                <a:latin typeface="Bradley Hand ITC" panose="03070402050302030203" pitchFamily="66" charset="0"/>
                <a:ea typeface="Cambria" panose="02040503050406030204" pitchFamily="18" charset="0"/>
              </a:rPr>
              <a:t> College Details</a:t>
            </a:r>
          </a:p>
          <a:p>
            <a:pPr lvl="2">
              <a:buFont typeface="Wingdings" panose="05000000000000000000" pitchFamily="2" charset="2"/>
              <a:buChar char="ü"/>
            </a:pPr>
            <a:r>
              <a:rPr lang="en-IN" sz="2000" b="1" dirty="0">
                <a:latin typeface="Bradley Hand ITC" panose="03070402050302030203" pitchFamily="66" charset="0"/>
                <a:ea typeface="Cambria" panose="02040503050406030204" pitchFamily="18" charset="0"/>
              </a:rPr>
              <a:t> View Users</a:t>
            </a:r>
          </a:p>
          <a:p>
            <a:pPr lvl="2">
              <a:buFont typeface="Wingdings" panose="05000000000000000000" pitchFamily="2" charset="2"/>
              <a:buChar char="ü"/>
            </a:pPr>
            <a:r>
              <a:rPr lang="en-IN" sz="2000" b="1" dirty="0">
                <a:latin typeface="Bradley Hand ITC" panose="03070402050302030203" pitchFamily="66" charset="0"/>
                <a:ea typeface="Cambria" panose="02040503050406030204" pitchFamily="18" charset="0"/>
              </a:rPr>
              <a:t> View students	</a:t>
            </a:r>
          </a:p>
          <a:p>
            <a:pPr lvl="2">
              <a:buFont typeface="Wingdings" panose="05000000000000000000" pitchFamily="2" charset="2"/>
              <a:buChar char="ü"/>
            </a:pPr>
            <a:r>
              <a:rPr lang="en-IN" sz="2000" b="1" dirty="0">
                <a:latin typeface="Bradley Hand ITC" panose="03070402050302030203" pitchFamily="66" charset="0"/>
                <a:ea typeface="Cambria" panose="02040503050406030204" pitchFamily="18" charset="0"/>
              </a:rPr>
              <a:t> View Feedback	</a:t>
            </a:r>
          </a:p>
          <a:p>
            <a:pPr lvl="2">
              <a:buFont typeface="Wingdings" panose="05000000000000000000" pitchFamily="2" charset="2"/>
              <a:buChar char="ü"/>
            </a:pPr>
            <a:r>
              <a:rPr lang="en-IN" sz="2000" b="1" dirty="0">
                <a:latin typeface="Bradley Hand ITC" panose="03070402050302030203" pitchFamily="66" charset="0"/>
                <a:ea typeface="Cambria" panose="02040503050406030204" pitchFamily="18" charset="0"/>
              </a:rPr>
              <a:t>Logout</a:t>
            </a:r>
          </a:p>
        </p:txBody>
      </p:sp>
    </p:spTree>
    <p:extLst>
      <p:ext uri="{BB962C8B-B14F-4D97-AF65-F5344CB8AC3E}">
        <p14:creationId xmlns:p14="http://schemas.microsoft.com/office/powerpoint/2010/main" val="3658995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59F806-0C74-4889-88FB-4CE3077E2738}"/>
              </a:ext>
            </a:extLst>
          </p:cNvPr>
          <p:cNvSpPr>
            <a:spLocks noGrp="1"/>
          </p:cNvSpPr>
          <p:nvPr>
            <p:ph type="title"/>
          </p:nvPr>
        </p:nvSpPr>
        <p:spPr>
          <a:xfrm>
            <a:off x="2455525" y="575353"/>
            <a:ext cx="9049088" cy="955496"/>
          </a:xfrm>
        </p:spPr>
        <p:txBody>
          <a:bodyPr>
            <a:normAutofit fontScale="90000"/>
          </a:bodyPr>
          <a:lstStyle/>
          <a:p>
            <a:br>
              <a:rPr lang="en-IN" sz="3200" b="1" dirty="0">
                <a:solidFill>
                  <a:schemeClr val="accent4">
                    <a:lumMod val="75000"/>
                  </a:schemeClr>
                </a:solidFill>
                <a:latin typeface="Garamond" panose="02020404030301010803" pitchFamily="18" charset="0"/>
              </a:rPr>
            </a:br>
            <a:r>
              <a:rPr lang="en-IN" sz="3200" b="1" dirty="0">
                <a:solidFill>
                  <a:schemeClr val="accent4">
                    <a:lumMod val="75000"/>
                  </a:schemeClr>
                </a:solidFill>
                <a:latin typeface="Garamond" panose="02020404030301010803" pitchFamily="18" charset="0"/>
              </a:rPr>
              <a:t>2)</a:t>
            </a:r>
            <a:r>
              <a:rPr lang="en-IN" sz="3200" b="1" dirty="0">
                <a:solidFill>
                  <a:schemeClr val="accent5">
                    <a:lumMod val="75000"/>
                  </a:schemeClr>
                </a:solidFill>
                <a:latin typeface="Garamond" panose="02020404030301010803" pitchFamily="18" charset="0"/>
              </a:rPr>
              <a:t> </a:t>
            </a:r>
            <a:r>
              <a:rPr lang="en-IN" sz="3200" b="1" dirty="0">
                <a:solidFill>
                  <a:schemeClr val="accent4">
                    <a:lumMod val="75000"/>
                  </a:schemeClr>
                </a:solidFill>
                <a:latin typeface="Garamond" panose="02020404030301010803" pitchFamily="18" charset="0"/>
              </a:rPr>
              <a:t>STUDENT:</a:t>
            </a:r>
            <a:br>
              <a:rPr lang="en-IN" sz="3200" b="1" dirty="0">
                <a:solidFill>
                  <a:schemeClr val="accent4">
                    <a:lumMod val="75000"/>
                  </a:schemeClr>
                </a:solidFill>
                <a:latin typeface="Garamond" panose="02020404030301010803" pitchFamily="18" charset="0"/>
              </a:rPr>
            </a:br>
            <a:r>
              <a:rPr lang="en-IN" sz="2900" b="1" dirty="0">
                <a:solidFill>
                  <a:schemeClr val="accent4">
                    <a:lumMod val="75000"/>
                  </a:schemeClr>
                </a:solidFill>
                <a:latin typeface="Garamond" panose="02020404030301010803" pitchFamily="18" charset="0"/>
              </a:rPr>
              <a:t>	</a:t>
            </a:r>
            <a:br>
              <a:rPr lang="en-IN" sz="2900" b="1" dirty="0">
                <a:solidFill>
                  <a:schemeClr val="accent4">
                    <a:lumMod val="75000"/>
                  </a:schemeClr>
                </a:solidFill>
                <a:latin typeface="Garamond" panose="02020404030301010803" pitchFamily="18" charset="0"/>
              </a:rPr>
            </a:br>
            <a:r>
              <a:rPr lang="en-IN" sz="2900" b="1" dirty="0">
                <a:solidFill>
                  <a:schemeClr val="accent4">
                    <a:lumMod val="75000"/>
                  </a:schemeClr>
                </a:solidFill>
                <a:latin typeface="Garamond" panose="02020404030301010803" pitchFamily="18" charset="0"/>
              </a:rPr>
              <a:t> </a:t>
            </a:r>
          </a:p>
        </p:txBody>
      </p:sp>
      <p:sp>
        <p:nvSpPr>
          <p:cNvPr id="6" name="Content Placeholder 5">
            <a:extLst>
              <a:ext uri="{FF2B5EF4-FFF2-40B4-BE49-F238E27FC236}">
                <a16:creationId xmlns:a16="http://schemas.microsoft.com/office/drawing/2014/main" id="{C571C65A-56C6-43AD-B1F1-524B9CC36F58}"/>
              </a:ext>
            </a:extLst>
          </p:cNvPr>
          <p:cNvSpPr>
            <a:spLocks noGrp="1"/>
          </p:cNvSpPr>
          <p:nvPr>
            <p:ph idx="1"/>
          </p:nvPr>
        </p:nvSpPr>
        <p:spPr>
          <a:xfrm>
            <a:off x="2522369" y="1053101"/>
            <a:ext cx="8915400" cy="5229546"/>
          </a:xfrm>
        </p:spPr>
        <p:txBody>
          <a:bodyPr>
            <a:normAutofit fontScale="55000" lnSpcReduction="20000"/>
          </a:bodyPr>
          <a:lstStyle/>
          <a:p>
            <a:pPr marL="0" indent="0">
              <a:buNone/>
            </a:pPr>
            <a:endParaRPr lang="en-IN" dirty="0"/>
          </a:p>
          <a:p>
            <a:pPr lvl="1">
              <a:buFont typeface="Wingdings" panose="05000000000000000000" pitchFamily="2" charset="2"/>
              <a:buChar char="ü"/>
            </a:pPr>
            <a:endParaRPr lang="en-IN" dirty="0"/>
          </a:p>
          <a:p>
            <a:pPr lvl="2">
              <a:buFont typeface="Wingdings" panose="05000000000000000000" pitchFamily="2" charset="2"/>
              <a:buChar char="ü"/>
            </a:pPr>
            <a:r>
              <a:rPr lang="en-IN" sz="3600" b="1" dirty="0">
                <a:latin typeface="Bradley Hand ITC" panose="03070402050302030203" pitchFamily="66" charset="0"/>
              </a:rPr>
              <a:t>Home </a:t>
            </a:r>
          </a:p>
          <a:p>
            <a:pPr lvl="2">
              <a:buFont typeface="Wingdings" panose="05000000000000000000" pitchFamily="2" charset="2"/>
              <a:buChar char="ü"/>
            </a:pPr>
            <a:r>
              <a:rPr lang="en-IN" sz="3600" b="1" dirty="0">
                <a:latin typeface="Bradley Hand ITC" panose="03070402050302030203" pitchFamily="66" charset="0"/>
              </a:rPr>
              <a:t>Profile</a:t>
            </a:r>
          </a:p>
          <a:p>
            <a:pPr lvl="2">
              <a:buFont typeface="Wingdings" panose="05000000000000000000" pitchFamily="2" charset="2"/>
              <a:buChar char="ü"/>
            </a:pPr>
            <a:r>
              <a:rPr lang="en-IN" sz="3600" b="1" dirty="0">
                <a:latin typeface="Bradley Hand ITC" panose="03070402050302030203" pitchFamily="66" charset="0"/>
              </a:rPr>
              <a:t>Search College</a:t>
            </a:r>
          </a:p>
          <a:p>
            <a:pPr lvl="2">
              <a:buFont typeface="Wingdings" panose="05000000000000000000" pitchFamily="2" charset="2"/>
              <a:buChar char="ü"/>
            </a:pPr>
            <a:r>
              <a:rPr lang="en-IN" sz="3600" b="1" dirty="0">
                <a:latin typeface="Bradley Hand ITC" panose="03070402050302030203" pitchFamily="66" charset="0"/>
              </a:rPr>
              <a:t>Give students feedback</a:t>
            </a:r>
          </a:p>
          <a:p>
            <a:pPr lvl="2">
              <a:buFont typeface="Wingdings" panose="05000000000000000000" pitchFamily="2" charset="2"/>
              <a:buChar char="ü"/>
            </a:pPr>
            <a:r>
              <a:rPr lang="en-IN" sz="3600" b="1" dirty="0">
                <a:latin typeface="Bradley Hand ITC" panose="03070402050302030203" pitchFamily="66" charset="0"/>
              </a:rPr>
              <a:t>Logout</a:t>
            </a:r>
          </a:p>
          <a:p>
            <a:pPr marL="0" indent="0">
              <a:buNone/>
            </a:pPr>
            <a:r>
              <a:rPr lang="en-IN" sz="3600" dirty="0"/>
              <a:t>	</a:t>
            </a:r>
          </a:p>
          <a:p>
            <a:pPr marL="0" indent="0">
              <a:buNone/>
            </a:pPr>
            <a:r>
              <a:rPr lang="en-IN" sz="5300" b="1" dirty="0">
                <a:solidFill>
                  <a:schemeClr val="accent4">
                    <a:lumMod val="75000"/>
                  </a:schemeClr>
                </a:solidFill>
                <a:latin typeface="Garamond" panose="02020404030301010803" pitchFamily="18" charset="0"/>
              </a:rPr>
              <a:t>3) USER:</a:t>
            </a:r>
          </a:p>
          <a:p>
            <a:pPr lvl="2">
              <a:buFont typeface="Wingdings" panose="05000000000000000000" pitchFamily="2" charset="2"/>
              <a:buChar char="ü"/>
            </a:pPr>
            <a:r>
              <a:rPr lang="en-IN" sz="3600" b="1" dirty="0">
                <a:solidFill>
                  <a:schemeClr val="accent4">
                    <a:lumMod val="75000"/>
                  </a:schemeClr>
                </a:solidFill>
                <a:latin typeface="Bradley Hand ITC" panose="03070402050302030203" pitchFamily="66" charset="0"/>
              </a:rPr>
              <a:t> </a:t>
            </a:r>
            <a:r>
              <a:rPr lang="en-IN" sz="3600" b="1" dirty="0">
                <a:latin typeface="Bradley Hand ITC" panose="03070402050302030203" pitchFamily="66" charset="0"/>
              </a:rPr>
              <a:t>Home</a:t>
            </a:r>
          </a:p>
          <a:p>
            <a:pPr lvl="2">
              <a:buFont typeface="Wingdings" panose="05000000000000000000" pitchFamily="2" charset="2"/>
              <a:buChar char="ü"/>
            </a:pPr>
            <a:r>
              <a:rPr lang="en-IN" sz="3600" b="1" dirty="0">
                <a:latin typeface="Bradley Hand ITC" panose="03070402050302030203" pitchFamily="66" charset="0"/>
              </a:rPr>
              <a:t> Profile</a:t>
            </a:r>
          </a:p>
          <a:p>
            <a:pPr lvl="2">
              <a:buFont typeface="Wingdings" panose="05000000000000000000" pitchFamily="2" charset="2"/>
              <a:buChar char="ü"/>
            </a:pPr>
            <a:r>
              <a:rPr lang="en-IN" sz="3600" b="1" dirty="0">
                <a:latin typeface="Bradley Hand ITC" panose="03070402050302030203" pitchFamily="66" charset="0"/>
              </a:rPr>
              <a:t> Search College</a:t>
            </a:r>
          </a:p>
          <a:p>
            <a:pPr lvl="2">
              <a:buFont typeface="Wingdings" panose="05000000000000000000" pitchFamily="2" charset="2"/>
              <a:buChar char="ü"/>
            </a:pPr>
            <a:r>
              <a:rPr lang="en-IN" sz="3600" b="1" dirty="0">
                <a:latin typeface="Bradley Hand ITC" panose="03070402050302030203" pitchFamily="66" charset="0"/>
              </a:rPr>
              <a:t> View Students Feedback</a:t>
            </a:r>
          </a:p>
          <a:p>
            <a:pPr lvl="2">
              <a:buFont typeface="Wingdings" panose="05000000000000000000" pitchFamily="2" charset="2"/>
              <a:buChar char="ü"/>
            </a:pPr>
            <a:r>
              <a:rPr lang="en-IN" sz="3600" b="1" dirty="0">
                <a:latin typeface="Bradley Hand ITC" panose="03070402050302030203" pitchFamily="66" charset="0"/>
              </a:rPr>
              <a:t> Logout</a:t>
            </a:r>
          </a:p>
          <a:p>
            <a:pPr lvl="2">
              <a:buFont typeface="Wingdings" panose="05000000000000000000" pitchFamily="2" charset="2"/>
              <a:buChar char="ü"/>
            </a:pPr>
            <a:endParaRPr lang="en-IN" sz="2500" b="1" dirty="0">
              <a:solidFill>
                <a:schemeClr val="accent4">
                  <a:lumMod val="75000"/>
                </a:schemeClr>
              </a:solidFill>
              <a:latin typeface="Garamond" panose="02020404030301010803" pitchFamily="18" charset="0"/>
            </a:endParaRP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345823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D533D-43E4-46D4-BC7C-D4D8EF9213DE}"/>
              </a:ext>
            </a:extLst>
          </p:cNvPr>
          <p:cNvSpPr>
            <a:spLocks noGrp="1"/>
          </p:cNvSpPr>
          <p:nvPr>
            <p:ph type="title"/>
          </p:nvPr>
        </p:nvSpPr>
        <p:spPr>
          <a:xfrm>
            <a:off x="1941817" y="624110"/>
            <a:ext cx="9562796" cy="1280890"/>
          </a:xfrm>
        </p:spPr>
        <p:txBody>
          <a:bodyPr>
            <a:normAutofit/>
          </a:bodyPr>
          <a:lstStyle/>
          <a:p>
            <a:r>
              <a:rPr lang="en-IN" sz="3200" b="1" dirty="0">
                <a:solidFill>
                  <a:schemeClr val="accent5">
                    <a:lumMod val="50000"/>
                  </a:schemeClr>
                </a:solidFill>
                <a:latin typeface="Cambria" panose="02040503050406030204" pitchFamily="18" charset="0"/>
                <a:ea typeface="Cambria" panose="02040503050406030204" pitchFamily="18" charset="0"/>
              </a:rPr>
              <a:t>MODULE DESCRIPTION:</a:t>
            </a:r>
          </a:p>
        </p:txBody>
      </p:sp>
      <p:sp>
        <p:nvSpPr>
          <p:cNvPr id="3" name="Content Placeholder 2">
            <a:extLst>
              <a:ext uri="{FF2B5EF4-FFF2-40B4-BE49-F238E27FC236}">
                <a16:creationId xmlns:a16="http://schemas.microsoft.com/office/drawing/2014/main" id="{07074482-C55E-4703-AA16-8A40EE24E142}"/>
              </a:ext>
            </a:extLst>
          </p:cNvPr>
          <p:cNvSpPr>
            <a:spLocks noGrp="1"/>
          </p:cNvSpPr>
          <p:nvPr>
            <p:ph idx="1"/>
          </p:nvPr>
        </p:nvSpPr>
        <p:spPr>
          <a:xfrm>
            <a:off x="2592925" y="1373311"/>
            <a:ext cx="8915400" cy="5304892"/>
          </a:xfrm>
        </p:spPr>
        <p:txBody>
          <a:bodyPr>
            <a:normAutofit fontScale="40000" lnSpcReduction="20000"/>
          </a:bodyPr>
          <a:lstStyle/>
          <a:p>
            <a:pPr marL="0" indent="0">
              <a:buNone/>
            </a:pPr>
            <a:r>
              <a:rPr lang="en-IN" sz="7300" b="1" dirty="0">
                <a:solidFill>
                  <a:schemeClr val="accent4">
                    <a:lumMod val="75000"/>
                  </a:schemeClr>
                </a:solidFill>
                <a:latin typeface="Garamond" panose="02020404030301010803" pitchFamily="18" charset="0"/>
              </a:rPr>
              <a:t>ADMIN:</a:t>
            </a:r>
          </a:p>
          <a:p>
            <a:pPr lvl="2">
              <a:lnSpc>
                <a:spcPct val="170000"/>
              </a:lnSpc>
            </a:pPr>
            <a:r>
              <a:rPr lang="en-IN" sz="4500" b="1" dirty="0">
                <a:latin typeface="Bradley Hand ITC" panose="03070402050302030203" pitchFamily="66" charset="0"/>
              </a:rPr>
              <a:t>Admin needs to get logged in with valid username and password.</a:t>
            </a:r>
          </a:p>
          <a:p>
            <a:pPr lvl="2">
              <a:lnSpc>
                <a:spcPct val="170000"/>
              </a:lnSpc>
            </a:pPr>
            <a:r>
              <a:rPr lang="en-IN" sz="4500" b="1" dirty="0">
                <a:latin typeface="Bradley Hand ITC" panose="03070402050302030203" pitchFamily="66" charset="0"/>
              </a:rPr>
              <a:t>Admin can add colleges , college details and can view the feedbacks.</a:t>
            </a:r>
          </a:p>
          <a:p>
            <a:pPr lvl="2">
              <a:lnSpc>
                <a:spcPct val="170000"/>
              </a:lnSpc>
            </a:pPr>
            <a:r>
              <a:rPr lang="en-IN" sz="4500" b="1" dirty="0">
                <a:latin typeface="Bradley Hand ITC" panose="03070402050302030203" pitchFamily="66" charset="0"/>
              </a:rPr>
              <a:t>Also, the admin is the who can view both students , users</a:t>
            </a:r>
          </a:p>
          <a:p>
            <a:pPr marL="0" marR="0" lvl="0" indent="0" algn="l" defTabSz="457200" rtl="0" eaLnBrk="1" fontAlgn="auto" latinLnBrk="0" hangingPunct="1">
              <a:lnSpc>
                <a:spcPct val="100000"/>
              </a:lnSpc>
              <a:spcBef>
                <a:spcPts val="1000"/>
              </a:spcBef>
              <a:spcAft>
                <a:spcPts val="0"/>
              </a:spcAft>
              <a:buClr>
                <a:srgbClr val="A53010"/>
              </a:buClr>
              <a:buSzTx/>
              <a:buNone/>
              <a:tabLst/>
              <a:defRPr/>
            </a:pPr>
            <a:r>
              <a:rPr kumimoji="0" lang="en-IN" sz="7300" b="1" i="0" u="none" strike="noStrike" kern="1200" cap="none" spc="0" normalizeH="0" baseline="0" noProof="0" dirty="0">
                <a:ln>
                  <a:noFill/>
                </a:ln>
                <a:solidFill>
                  <a:schemeClr val="accent4">
                    <a:lumMod val="75000"/>
                  </a:schemeClr>
                </a:solidFill>
                <a:effectLst/>
                <a:uLnTx/>
                <a:uFillTx/>
                <a:latin typeface="Garamond" panose="02020404030301010803" pitchFamily="18" charset="0"/>
              </a:rPr>
              <a:t>STUDENT:</a:t>
            </a:r>
          </a:p>
          <a:p>
            <a:pPr lvl="2">
              <a:lnSpc>
                <a:spcPct val="170000"/>
              </a:lnSpc>
            </a:pPr>
            <a:r>
              <a:rPr lang="en-IN" sz="4500" b="1" dirty="0">
                <a:latin typeface="Bradley Hand ITC" panose="03070402050302030203" pitchFamily="66" charset="0"/>
              </a:rPr>
              <a:t>The student needs to get registered with the application by entering all the details in the registration page.</a:t>
            </a:r>
          </a:p>
          <a:p>
            <a:pPr lvl="2">
              <a:lnSpc>
                <a:spcPct val="170000"/>
              </a:lnSpc>
            </a:pPr>
            <a:r>
              <a:rPr lang="en-IN" sz="4500" b="1" dirty="0">
                <a:latin typeface="Bradley Hand ITC" panose="03070402050302030203" pitchFamily="66" charset="0"/>
              </a:rPr>
              <a:t> A student can get logged in by entering college name, username, and password. </a:t>
            </a:r>
          </a:p>
          <a:p>
            <a:pPr lvl="2">
              <a:lnSpc>
                <a:spcPct val="170000"/>
              </a:lnSpc>
            </a:pPr>
            <a:r>
              <a:rPr lang="en-IN" sz="4500" b="1" dirty="0">
                <a:latin typeface="Bradley Hand ITC" panose="03070402050302030203" pitchFamily="66" charset="0"/>
              </a:rPr>
              <a:t>A student can view profile, View College,  and can give feedback.</a:t>
            </a:r>
          </a:p>
          <a:p>
            <a:pPr marL="0" indent="0">
              <a:buNone/>
            </a:pPr>
            <a:endParaRPr lang="en-IN" sz="3800" dirty="0"/>
          </a:p>
          <a:p>
            <a:pPr lvl="2" indent="-342900">
              <a:buClr>
                <a:srgbClr val="A53010"/>
              </a:buClr>
              <a:defRPr/>
            </a:pPr>
            <a:endParaRPr kumimoji="0" lang="en-IN" sz="3800" b="1" i="0" u="none" strike="noStrike" kern="1200" cap="none" spc="0" normalizeH="0" baseline="0" noProof="0" dirty="0">
              <a:ln>
                <a:noFill/>
              </a:ln>
              <a:solidFill>
                <a:schemeClr val="accent4">
                  <a:lumMod val="75000"/>
                </a:schemeClr>
              </a:solidFill>
              <a:effectLst/>
              <a:uLnTx/>
              <a:uFillTx/>
              <a:latin typeface="Garamond" panose="02020404030301010803" pitchFamily="18" charset="0"/>
            </a:endParaRPr>
          </a:p>
          <a:p>
            <a:pPr lvl="1" indent="-342900">
              <a:buClr>
                <a:srgbClr val="A53010"/>
              </a:buClr>
              <a:defRPr/>
            </a:pPr>
            <a:endParaRPr kumimoji="0" lang="en-IN" sz="3800" b="1" i="0" u="none" strike="noStrike" kern="1200" cap="none" spc="0" normalizeH="0" baseline="0" noProof="0" dirty="0">
              <a:ln>
                <a:noFill/>
              </a:ln>
              <a:solidFill>
                <a:schemeClr val="accent4">
                  <a:lumMod val="75000"/>
                </a:schemeClr>
              </a:solidFill>
              <a:effectLst/>
              <a:uLnTx/>
              <a:uFillTx/>
              <a:latin typeface="Garamond" panose="02020404030301010803" pitchFamily="18" charset="0"/>
            </a:endParaRPr>
          </a:p>
          <a:p>
            <a:pPr lvl="1" indent="-342900">
              <a:buClr>
                <a:srgbClr val="A53010"/>
              </a:buClr>
              <a:defRPr/>
            </a:pPr>
            <a:endParaRPr kumimoji="0" lang="en-IN" sz="3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endParaRPr>
          </a:p>
          <a:p>
            <a:pPr marL="914400" lvl="2" indent="0">
              <a:lnSpc>
                <a:spcPct val="150000"/>
              </a:lnSpc>
              <a:buNone/>
            </a:pPr>
            <a:endParaRPr lang="en-IN" sz="1800" b="1" dirty="0">
              <a:solidFill>
                <a:schemeClr val="accent4">
                  <a:lumMod val="75000"/>
                </a:schemeClr>
              </a:solidFill>
              <a:latin typeface="Bradley Hand ITC" panose="03070402050302030203" pitchFamily="66" charset="0"/>
            </a:endParaRPr>
          </a:p>
          <a:p>
            <a:pPr lvl="2">
              <a:lnSpc>
                <a:spcPct val="150000"/>
              </a:lnSpc>
            </a:pPr>
            <a:endParaRPr lang="en-IN" sz="1800" b="1" dirty="0">
              <a:solidFill>
                <a:schemeClr val="accent4">
                  <a:lumMod val="75000"/>
                </a:schemeClr>
              </a:solidFill>
              <a:latin typeface="Bradley Hand ITC" panose="03070402050302030203" pitchFamily="66" charset="0"/>
            </a:endParaRPr>
          </a:p>
          <a:p>
            <a:pPr marL="914400" lvl="2" indent="0">
              <a:lnSpc>
                <a:spcPct val="150000"/>
              </a:lnSpc>
              <a:buNone/>
            </a:pPr>
            <a:endParaRPr lang="en-IN" sz="1800" b="1" dirty="0">
              <a:solidFill>
                <a:schemeClr val="accent4">
                  <a:lumMod val="75000"/>
                </a:schemeClr>
              </a:solidFill>
              <a:latin typeface="Bradley Hand ITC" panose="03070402050302030203" pitchFamily="66" charset="0"/>
            </a:endParaRPr>
          </a:p>
        </p:txBody>
      </p:sp>
    </p:spTree>
    <p:extLst>
      <p:ext uri="{BB962C8B-B14F-4D97-AF65-F5344CB8AC3E}">
        <p14:creationId xmlns:p14="http://schemas.microsoft.com/office/powerpoint/2010/main" val="184586979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3657</TotalTime>
  <Words>726</Words>
  <Application>Microsoft Office PowerPoint</Application>
  <PresentationFormat>Widescreen</PresentationFormat>
  <Paragraphs>87</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Wisp</vt:lpstr>
      <vt:lpstr>           MINI PROJECT</vt:lpstr>
      <vt:lpstr> TEAM MEMBERS:</vt:lpstr>
      <vt:lpstr>ABSTRACT: </vt:lpstr>
      <vt:lpstr> EXISTING SYSTEM:</vt:lpstr>
      <vt:lpstr>PROPOSED SYSTEM:</vt:lpstr>
      <vt:lpstr> SYSTEM ARCHITECTURE:</vt:lpstr>
      <vt:lpstr> MODULES:</vt:lpstr>
      <vt:lpstr> 2) STUDENT:    </vt:lpstr>
      <vt:lpstr>MODULE DESCRIPTION:</vt:lpstr>
      <vt:lpstr> USER:</vt:lpstr>
      <vt:lpstr>IMPLEMENTATION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SOFWARE REQUIRED:</vt:lpstr>
      <vt:lpstr> 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varshini A</cp:lastModifiedBy>
  <cp:revision>61</cp:revision>
  <dcterms:created xsi:type="dcterms:W3CDTF">2021-07-21T15:26:42Z</dcterms:created>
  <dcterms:modified xsi:type="dcterms:W3CDTF">2022-02-25T16:26:46Z</dcterms:modified>
</cp:coreProperties>
</file>