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3030202020304" pitchFamily="3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40" autoAdjust="0"/>
    <p:restoredTop sz="92698" autoAdjust="0"/>
  </p:normalViewPr>
  <p:slideViewPr>
    <p:cSldViewPr>
      <p:cViewPr varScale="1">
        <p:scale>
          <a:sx n="61" d="100"/>
          <a:sy n="61" d="100"/>
        </p:scale>
        <p:origin x="232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wnloads/drive-download-20240216T075559Z-001/Day%2015/DAY%2020%20PROJECTS/Joined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wnloads/drive-download-20240216T075559Z-001/Day%2015/DAY%2020%20PROJECTS/Joined_tabl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wnloads/drive-download-20240216T075559Z-001/Day%2015/DAY%2020%20PROJECTS/Joined_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[Joined_table.xlsx]Sheet4!PivotTable4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Content Popularity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Sheet4!$B$45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Sheet4!$A$46:$A$51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Sheet4!$B$46:$B$51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7-E74A-8647-39FD362A0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48112"/>
        <c:axId val="128218208"/>
      </c:barChart>
      <c:catAx>
        <c:axId val="6134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28218208"/>
        <c:crosses val="autoZero"/>
        <c:auto val="1"/>
        <c:lblAlgn val="ctr"/>
        <c:lblOffset val="100"/>
        <c:noMultiLvlLbl val="0"/>
      </c:catAx>
      <c:valAx>
        <c:axId val="128218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6134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[Joined_table.xlsx]Sheet4!PivotTable3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937365606201147E-2"/>
          <c:y val="9.5116473216457026E-2"/>
          <c:w val="0.92887229732648469"/>
          <c:h val="0.83109314859121475"/>
        </c:manualLayout>
      </c:layout>
      <c:lineChart>
        <c:grouping val="standard"/>
        <c:varyColors val="0"/>
        <c:ser>
          <c:idx val="0"/>
          <c:order val="0"/>
          <c:tx>
            <c:strRef>
              <c:f>Sheet4!$B$26:$B$27</c:f>
              <c:strCache>
                <c:ptCount val="1"/>
                <c:pt idx="0">
                  <c:v>Animals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Sheet4!$A$28:$A$40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Sheet4!$B$28:$B$40</c:f>
              <c:numCache>
                <c:formatCode>General</c:formatCode>
                <c:ptCount val="12"/>
                <c:pt idx="0">
                  <c:v>7072</c:v>
                </c:pt>
                <c:pt idx="1">
                  <c:v>5376</c:v>
                </c:pt>
                <c:pt idx="2">
                  <c:v>5202</c:v>
                </c:pt>
                <c:pt idx="3">
                  <c:v>6246</c:v>
                </c:pt>
                <c:pt idx="4">
                  <c:v>7377</c:v>
                </c:pt>
                <c:pt idx="5">
                  <c:v>7198</c:v>
                </c:pt>
                <c:pt idx="6">
                  <c:v>4820</c:v>
                </c:pt>
                <c:pt idx="7">
                  <c:v>5765</c:v>
                </c:pt>
                <c:pt idx="8">
                  <c:v>6138</c:v>
                </c:pt>
                <c:pt idx="9">
                  <c:v>6271</c:v>
                </c:pt>
                <c:pt idx="10">
                  <c:v>7023</c:v>
                </c:pt>
                <c:pt idx="11">
                  <c:v>6477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00-D445-8979-3DDEED11D840}"/>
            </c:ext>
          </c:extLst>
        </c:ser>
        <c:ser>
          <c:idx val="1"/>
          <c:order val="1"/>
          <c:tx>
            <c:strRef>
              <c:f>Sheet4!$C$26:$C$27</c:f>
              <c:strCache>
                <c:ptCount val="1"/>
                <c:pt idx="0">
                  <c:v>Food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Sheet4!$A$28:$A$40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Sheet4!$C$28:$C$40</c:f>
              <c:numCache>
                <c:formatCode>General</c:formatCode>
                <c:ptCount val="12"/>
                <c:pt idx="0">
                  <c:v>5367</c:v>
                </c:pt>
                <c:pt idx="1">
                  <c:v>5297</c:v>
                </c:pt>
                <c:pt idx="2">
                  <c:v>5674</c:v>
                </c:pt>
                <c:pt idx="3">
                  <c:v>5363</c:v>
                </c:pt>
                <c:pt idx="4">
                  <c:v>6568</c:v>
                </c:pt>
                <c:pt idx="5">
                  <c:v>4738</c:v>
                </c:pt>
                <c:pt idx="6">
                  <c:v>5247</c:v>
                </c:pt>
                <c:pt idx="7">
                  <c:v>5942</c:v>
                </c:pt>
                <c:pt idx="8">
                  <c:v>4939</c:v>
                </c:pt>
                <c:pt idx="9">
                  <c:v>6183</c:v>
                </c:pt>
                <c:pt idx="10">
                  <c:v>6307</c:v>
                </c:pt>
                <c:pt idx="11">
                  <c:v>5051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00-D445-8979-3DDEED11D840}"/>
            </c:ext>
          </c:extLst>
        </c:ser>
        <c:ser>
          <c:idx val="2"/>
          <c:order val="2"/>
          <c:tx>
            <c:strRef>
              <c:f>Sheet4!$D$26:$D$27</c:f>
              <c:strCache>
                <c:ptCount val="1"/>
                <c:pt idx="0">
                  <c:v>Healthy Eating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Sheet4!$A$28:$A$40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Sheet4!$D$28:$D$40</c:f>
              <c:numCache>
                <c:formatCode>General</c:formatCode>
                <c:ptCount val="12"/>
                <c:pt idx="0">
                  <c:v>5018</c:v>
                </c:pt>
                <c:pt idx="1">
                  <c:v>5536</c:v>
                </c:pt>
                <c:pt idx="2">
                  <c:v>4756</c:v>
                </c:pt>
                <c:pt idx="3">
                  <c:v>6467</c:v>
                </c:pt>
                <c:pt idx="4">
                  <c:v>6105</c:v>
                </c:pt>
                <c:pt idx="5">
                  <c:v>5890</c:v>
                </c:pt>
                <c:pt idx="6">
                  <c:v>6570</c:v>
                </c:pt>
                <c:pt idx="7">
                  <c:v>5947</c:v>
                </c:pt>
                <c:pt idx="8">
                  <c:v>6195</c:v>
                </c:pt>
                <c:pt idx="9">
                  <c:v>5949</c:v>
                </c:pt>
                <c:pt idx="10">
                  <c:v>5537</c:v>
                </c:pt>
                <c:pt idx="11">
                  <c:v>5369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00-D445-8979-3DDEED11D840}"/>
            </c:ext>
          </c:extLst>
        </c:ser>
        <c:ser>
          <c:idx val="3"/>
          <c:order val="3"/>
          <c:tx>
            <c:strRef>
              <c:f>Sheet4!$E$26:$E$27</c:f>
              <c:strCache>
                <c:ptCount val="1"/>
                <c:pt idx="0">
                  <c:v>Science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Sheet4!$A$28:$A$40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Sheet4!$E$28:$E$40</c:f>
              <c:numCache>
                <c:formatCode>General</c:formatCode>
                <c:ptCount val="12"/>
                <c:pt idx="0">
                  <c:v>5393</c:v>
                </c:pt>
                <c:pt idx="1">
                  <c:v>4648</c:v>
                </c:pt>
                <c:pt idx="2">
                  <c:v>6735</c:v>
                </c:pt>
                <c:pt idx="3">
                  <c:v>6159</c:v>
                </c:pt>
                <c:pt idx="4">
                  <c:v>5567</c:v>
                </c:pt>
                <c:pt idx="5">
                  <c:v>5896</c:v>
                </c:pt>
                <c:pt idx="6">
                  <c:v>5798</c:v>
                </c:pt>
                <c:pt idx="7">
                  <c:v>7421</c:v>
                </c:pt>
                <c:pt idx="8">
                  <c:v>5544</c:v>
                </c:pt>
                <c:pt idx="9">
                  <c:v>6399</c:v>
                </c:pt>
                <c:pt idx="10">
                  <c:v>5933</c:v>
                </c:pt>
                <c:pt idx="11">
                  <c:v>5675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00-D445-8979-3DDEED11D840}"/>
            </c:ext>
          </c:extLst>
        </c:ser>
        <c:ser>
          <c:idx val="4"/>
          <c:order val="4"/>
          <c:tx>
            <c:strRef>
              <c:f>Sheet4!$F$26:$F$27</c:f>
              <c:strCache>
                <c:ptCount val="1"/>
                <c:pt idx="0">
                  <c:v>Technology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Sheet4!$A$28:$A$40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Sheet4!$F$28:$F$40</c:f>
              <c:numCache>
                <c:formatCode>General</c:formatCode>
                <c:ptCount val="12"/>
                <c:pt idx="0">
                  <c:v>5624</c:v>
                </c:pt>
                <c:pt idx="1">
                  <c:v>6453</c:v>
                </c:pt>
                <c:pt idx="2">
                  <c:v>5147</c:v>
                </c:pt>
                <c:pt idx="3">
                  <c:v>6677</c:v>
                </c:pt>
                <c:pt idx="4">
                  <c:v>5281</c:v>
                </c:pt>
                <c:pt idx="5">
                  <c:v>5781</c:v>
                </c:pt>
                <c:pt idx="6">
                  <c:v>6885</c:v>
                </c:pt>
                <c:pt idx="7">
                  <c:v>5322</c:v>
                </c:pt>
                <c:pt idx="8">
                  <c:v>5964</c:v>
                </c:pt>
                <c:pt idx="9">
                  <c:v>5548</c:v>
                </c:pt>
                <c:pt idx="10">
                  <c:v>5307</c:v>
                </c:pt>
                <c:pt idx="11">
                  <c:v>4749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00-D445-8979-3DDEED11D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99440"/>
        <c:axId val="143401168"/>
      </c:lineChart>
      <c:catAx>
        <c:axId val="14339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43401168"/>
        <c:crosses val="autoZero"/>
        <c:auto val="1"/>
        <c:lblAlgn val="ctr"/>
        <c:lblOffset val="100"/>
        <c:noMultiLvlLbl val="0"/>
      </c:catAx>
      <c:valAx>
        <c:axId val="143401168"/>
        <c:scaling>
          <c:orientation val="minMax"/>
          <c:min val="4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4339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78824994666291"/>
          <c:y val="3.4501896524958471E-3"/>
          <c:w val="0.12389696098956704"/>
          <c:h val="0.255250339295743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solidFill>
        <a:srgbClr val="A100FF"/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/>
              <a:t>Content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Sheet4!$G$12</c:f>
              <c:strCache>
                <c:ptCount val="1"/>
                <c:pt idx="0">
                  <c:v>Sum of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5-BC47-B9D4-B35976DC53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5-BC47-B9D4-B35976DC53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D5-BC47-B9D4-B35976DC53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D5-BC47-B9D4-B35976DC53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BD5-BC47-B9D4-B35976DC53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BD5-BC47-B9D4-B35976DC53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Sheet4!$F$13:$F$18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Sheet4!$G$13:$G$18</c:f>
              <c:numCache>
                <c:formatCode>General</c:formatCode>
                <c:ptCount val="6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BD5-BC47-B9D4-B35976DC530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solidFill>
        <a:srgbClr val="A100FF"/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0.24952</cdr:x>
      <cdr:y>0.01931</cdr:y>
    </cdr:from>
    <cdr:to>
      <cdr:x>0.74856</cdr:x>
      <cdr:y>0.09266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7B0C376-A1AD-9B3B-9194-3E856B264BCF}"/>
            </a:ext>
          </a:extLst>
        </cdr:cNvPr>
        <cdr:cNvSpPr txBox="1"/>
      </cdr:nvSpPr>
      <cdr:spPr>
        <a:xfrm xmlns:a="http://schemas.openxmlformats.org/drawingml/2006/main">
          <a:off x="1651000" y="63500"/>
          <a:ext cx="3302000" cy="241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GB" sz="2400" b="1" dirty="0">
              <a:latin typeface="+mj-lt"/>
            </a:rPr>
            <a:t>Content</a:t>
          </a:r>
          <a:r>
            <a:rPr lang="en-GB" sz="2400" b="1" baseline="0" dirty="0">
              <a:latin typeface="+mj-lt"/>
            </a:rPr>
            <a:t> Trends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1489" y="2377865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GB" sz="9600" b="0" i="0" dirty="0">
                <a:solidFill>
                  <a:srgbClr val="ECECEC"/>
                </a:solidFill>
                <a:effectLst/>
                <a:latin typeface="Söhne"/>
              </a:rPr>
              <a:t>Unveiling Social Buzz: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655359-9455-218D-729C-2EA19FE005D8}"/>
              </a:ext>
            </a:extLst>
          </p:cNvPr>
          <p:cNvSpPr txBox="1"/>
          <p:nvPr/>
        </p:nvSpPr>
        <p:spPr>
          <a:xfrm>
            <a:off x="665684" y="6752985"/>
            <a:ext cx="13229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0" i="0" dirty="0">
                <a:solidFill>
                  <a:srgbClr val="ECECEC"/>
                </a:solidFill>
                <a:effectLst/>
                <a:latin typeface="Söhne"/>
              </a:rPr>
              <a:t>Analysing Content Category Popularity</a:t>
            </a:r>
            <a:endParaRPr lang="en-NG" sz="600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A22942E-E75C-BB69-FCBD-C1D1C6B6B89B}"/>
              </a:ext>
            </a:extLst>
          </p:cNvPr>
          <p:cNvSpPr txBox="1">
            <a:spLocks/>
          </p:cNvSpPr>
          <p:nvPr/>
        </p:nvSpPr>
        <p:spPr>
          <a:xfrm>
            <a:off x="76204" y="8919597"/>
            <a:ext cx="5268177" cy="10862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G" sz="3600" dirty="0">
                <a:solidFill>
                  <a:schemeClr val="bg1">
                    <a:lumMod val="95000"/>
                  </a:schemeClr>
                </a:solidFill>
              </a:rPr>
              <a:t>Name: Nanyak Famwang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827FD2FE-9532-C1C1-850B-B73DAB9EAB78}"/>
              </a:ext>
            </a:extLst>
          </p:cNvPr>
          <p:cNvSpPr txBox="1">
            <a:spLocks/>
          </p:cNvSpPr>
          <p:nvPr/>
        </p:nvSpPr>
        <p:spPr>
          <a:xfrm>
            <a:off x="114048" y="9626837"/>
            <a:ext cx="5268177" cy="5318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NG" sz="1800" dirty="0">
                <a:solidFill>
                  <a:schemeClr val="bg1">
                    <a:lumMod val="95000"/>
                  </a:schemeClr>
                </a:solidFill>
              </a:rPr>
              <a:t>20/02/2024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6706167" cy="3597908"/>
            <a:chOff x="0" y="-47625"/>
            <a:chExt cx="7925556" cy="190787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925556" cy="19078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Social buzz can better serve its users if it can tailor most of its resources to the contents that generate the most traffic.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9956209" cy="4271095"/>
            <a:chOff x="0" y="0"/>
            <a:chExt cx="11564591" cy="443656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296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138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NG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E8E239-89FD-DE91-048B-AB6651E8DB99}"/>
              </a:ext>
            </a:extLst>
          </p:cNvPr>
          <p:cNvSpPr txBox="1"/>
          <p:nvPr/>
        </p:nvSpPr>
        <p:spPr>
          <a:xfrm>
            <a:off x="8782194" y="3090807"/>
            <a:ext cx="714360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br>
              <a:rPr lang="en-GB" sz="2000" b="0" i="0" dirty="0">
                <a:effectLst/>
                <a:latin typeface="Söhne"/>
              </a:rPr>
            </a:br>
            <a:r>
              <a:rPr lang="en-GB" sz="2000" b="0" i="0" dirty="0">
                <a:effectLst/>
                <a:latin typeface="Söhne"/>
              </a:rPr>
              <a:t>Social Buzz, a rapidly growing technology unicorn, must swiftly adapt to its global reach. Accenture has initiated a 3-month Proof of Concept (POC) with the following objectives: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Conducting an audit of Social Buzz's big data practices.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Providing recommendations for a successful IPO.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Analysing Social Buzz's top 5 most popular content categories.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80B88-F407-8F0F-EE06-C61B4FE7A5DF}"/>
              </a:ext>
            </a:extLst>
          </p:cNvPr>
          <p:cNvSpPr txBox="1"/>
          <p:nvPr/>
        </p:nvSpPr>
        <p:spPr>
          <a:xfrm>
            <a:off x="2479493" y="5217006"/>
            <a:ext cx="6906034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</a:rPr>
              <a:t>- More than 100,000 posts daily</a:t>
            </a:r>
          </a:p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</a:rPr>
              <a:t>- 36,500,000 pieces of content annually</a:t>
            </a:r>
          </a:p>
          <a:p>
            <a:pPr>
              <a:lnSpc>
                <a:spcPct val="200000"/>
              </a:lnSpc>
            </a:pP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bg1"/>
                </a:solidFill>
              </a:rPr>
              <a:t>Capitalizing on this abundance poses a challenge.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bg1"/>
                </a:solidFill>
              </a:rPr>
              <a:t>We will analyse and identify Social Buzz's top 5 most popular content categories</a:t>
            </a:r>
            <a:endParaRPr lang="en-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6458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7" name="Freeform 27"/>
          <p:cNvSpPr/>
          <p:nvPr/>
        </p:nvSpPr>
        <p:spPr>
          <a:xfrm>
            <a:off x="11825797" y="7173163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</p:spPr>
        <p:txBody>
          <a:bodyPr/>
          <a:lstStyle/>
          <a:p>
            <a:endParaRPr lang="en-AU" dirty="0"/>
          </a:p>
        </p:txBody>
      </p: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1515" y="965654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NG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C046BF6-89D4-612F-656F-E6E969115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0072" y="6913401"/>
            <a:ext cx="2088777" cy="2082800"/>
          </a:xfrm>
          <a:prstGeom prst="ellipse">
            <a:avLst/>
          </a:prstGeom>
        </p:spPr>
      </p:pic>
      <p:sp>
        <p:nvSpPr>
          <p:cNvPr id="40" name="Freeform 20">
            <a:extLst>
              <a:ext uri="{FF2B5EF4-FFF2-40B4-BE49-F238E27FC236}">
                <a16:creationId xmlns:a16="http://schemas.microsoft.com/office/drawing/2014/main" id="{D46F4A42-5423-ADEC-8C68-3EBA94723713}"/>
              </a:ext>
            </a:extLst>
          </p:cNvPr>
          <p:cNvSpPr/>
          <p:nvPr/>
        </p:nvSpPr>
        <p:spPr>
          <a:xfrm>
            <a:off x="11492918" y="6897458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NG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14A6728-0C02-1AF0-03DE-EFAED2539105}"/>
              </a:ext>
            </a:extLst>
          </p:cNvPr>
          <p:cNvSpPr txBox="1">
            <a:spLocks/>
          </p:cNvSpPr>
          <p:nvPr/>
        </p:nvSpPr>
        <p:spPr>
          <a:xfrm>
            <a:off x="13910934" y="1581971"/>
            <a:ext cx="3600000" cy="58000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Andrew Fleming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3FE71BC-DB94-D48C-4832-5860B0809E09}"/>
              </a:ext>
            </a:extLst>
          </p:cNvPr>
          <p:cNvSpPr txBox="1">
            <a:spLocks/>
          </p:cNvSpPr>
          <p:nvPr/>
        </p:nvSpPr>
        <p:spPr>
          <a:xfrm>
            <a:off x="13910934" y="2079747"/>
            <a:ext cx="3600000" cy="5800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Chief Technical Architect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5549D75-F9CA-8D66-9D6B-C147DBE47664}"/>
              </a:ext>
            </a:extLst>
          </p:cNvPr>
          <p:cNvSpPr txBox="1">
            <a:spLocks/>
          </p:cNvSpPr>
          <p:nvPr/>
        </p:nvSpPr>
        <p:spPr>
          <a:xfrm>
            <a:off x="13956485" y="4537479"/>
            <a:ext cx="3600000" cy="58000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Marcus </a:t>
            </a:r>
            <a:r>
              <a:rPr lang="en-US" sz="2000" b="1" dirty="0" err="1"/>
              <a:t>Rompton</a:t>
            </a:r>
            <a:endParaRPr lang="en-US" sz="2000" b="1" dirty="0"/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2B132E3-F5DC-5DFB-1E55-07BCAC569173}"/>
              </a:ext>
            </a:extLst>
          </p:cNvPr>
          <p:cNvSpPr txBox="1">
            <a:spLocks/>
          </p:cNvSpPr>
          <p:nvPr/>
        </p:nvSpPr>
        <p:spPr>
          <a:xfrm>
            <a:off x="13956485" y="5035255"/>
            <a:ext cx="3600000" cy="5800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Senior Principal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089AEA4-38AB-6071-B819-6AB9AB18177F}"/>
              </a:ext>
            </a:extLst>
          </p:cNvPr>
          <p:cNvSpPr txBox="1">
            <a:spLocks/>
          </p:cNvSpPr>
          <p:nvPr/>
        </p:nvSpPr>
        <p:spPr>
          <a:xfrm>
            <a:off x="13956485" y="7307391"/>
            <a:ext cx="3600000" cy="58000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Nanyak Famwang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6B801D5-781E-3FDF-20AE-BA5FADA10E7F}"/>
              </a:ext>
            </a:extLst>
          </p:cNvPr>
          <p:cNvSpPr txBox="1">
            <a:spLocks/>
          </p:cNvSpPr>
          <p:nvPr/>
        </p:nvSpPr>
        <p:spPr>
          <a:xfrm>
            <a:off x="13956485" y="7805167"/>
            <a:ext cx="3600000" cy="5800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AF8D4878-6AED-A5BC-FBBA-89EF18186252}"/>
              </a:ext>
            </a:extLst>
          </p:cNvPr>
          <p:cNvSpPr txBox="1"/>
          <p:nvPr/>
        </p:nvSpPr>
        <p:spPr>
          <a:xfrm>
            <a:off x="4279314" y="1523336"/>
            <a:ext cx="8673443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Data Understanding</a:t>
            </a: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231DAD06-4B92-7E1B-4225-55807B43E1A5}"/>
              </a:ext>
            </a:extLst>
          </p:cNvPr>
          <p:cNvSpPr txBox="1"/>
          <p:nvPr/>
        </p:nvSpPr>
        <p:spPr>
          <a:xfrm>
            <a:off x="6102606" y="3138290"/>
            <a:ext cx="8673443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Data Cleaning</a:t>
            </a:r>
          </a:p>
        </p:txBody>
      </p:sp>
      <p:sp>
        <p:nvSpPr>
          <p:cNvPr id="43" name="TextBox 4">
            <a:extLst>
              <a:ext uri="{FF2B5EF4-FFF2-40B4-BE49-F238E27FC236}">
                <a16:creationId xmlns:a16="http://schemas.microsoft.com/office/drawing/2014/main" id="{C38A9679-F6C3-E7FE-48D0-9E026E4B5EFA}"/>
              </a:ext>
            </a:extLst>
          </p:cNvPr>
          <p:cNvSpPr txBox="1"/>
          <p:nvPr/>
        </p:nvSpPr>
        <p:spPr>
          <a:xfrm>
            <a:off x="7891585" y="4748402"/>
            <a:ext cx="3767015" cy="324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Data Modelling</a:t>
            </a: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8CA8854B-C607-C75B-5DB7-C3C82084F9DD}"/>
              </a:ext>
            </a:extLst>
          </p:cNvPr>
          <p:cNvSpPr txBox="1"/>
          <p:nvPr/>
        </p:nvSpPr>
        <p:spPr>
          <a:xfrm>
            <a:off x="9835117" y="6380827"/>
            <a:ext cx="2890284" cy="324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  <p:sp>
        <p:nvSpPr>
          <p:cNvPr id="46" name="TextBox 4">
            <a:extLst>
              <a:ext uri="{FF2B5EF4-FFF2-40B4-BE49-F238E27FC236}">
                <a16:creationId xmlns:a16="http://schemas.microsoft.com/office/drawing/2014/main" id="{A8A7EDE3-A750-5463-4D14-AFBC73DC7284}"/>
              </a:ext>
            </a:extLst>
          </p:cNvPr>
          <p:cNvSpPr txBox="1"/>
          <p:nvPr/>
        </p:nvSpPr>
        <p:spPr>
          <a:xfrm>
            <a:off x="11664696" y="8136911"/>
            <a:ext cx="3767015" cy="324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47374" y="362651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958107D-7CA5-5B42-9716-F951F1065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903665"/>
              </p:ext>
            </p:extLst>
          </p:nvPr>
        </p:nvGraphicFramePr>
        <p:xfrm>
          <a:off x="854687" y="1593757"/>
          <a:ext cx="16578626" cy="6140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303BDFA-3895-B246-9240-5DDDA1CBFF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327581"/>
              </p:ext>
            </p:extLst>
          </p:nvPr>
        </p:nvGraphicFramePr>
        <p:xfrm>
          <a:off x="2746530" y="1685150"/>
          <a:ext cx="15162995" cy="7504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8B703978-8F87-24FF-48BC-234D890AE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88786"/>
              </p:ext>
            </p:extLst>
          </p:nvPr>
        </p:nvGraphicFramePr>
        <p:xfrm>
          <a:off x="3169898" y="1593756"/>
          <a:ext cx="13060702" cy="7816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601076</TotalTime>
  <Words>214</Words>
  <Application>Microsoft Macintosh PowerPoint</Application>
  <PresentationFormat>Custom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Clear Sans Regular Bold</vt:lpstr>
      <vt:lpstr>Calibri</vt:lpstr>
      <vt:lpstr>Graphik Regular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Microsoft Office User</cp:lastModifiedBy>
  <cp:revision>15</cp:revision>
  <dcterms:created xsi:type="dcterms:W3CDTF">2006-08-16T00:00:00Z</dcterms:created>
  <dcterms:modified xsi:type="dcterms:W3CDTF">2024-02-21T13:56:36Z</dcterms:modified>
  <dc:identifier>DAEhDyfaYKE</dc:identifier>
</cp:coreProperties>
</file>