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91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202"/>
    <a:srgbClr val="00AACC"/>
    <a:srgbClr val="6C1A00"/>
    <a:srgbClr val="007033"/>
    <a:srgbClr val="5EEC3C"/>
    <a:srgbClr val="FFCC66"/>
    <a:srgbClr val="990099"/>
    <a:srgbClr val="CC0099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7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129B-D670-45A8-80B6-38E72459867A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FDEE-DC9A-4B34-B786-A450E1885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17900" y="1960930"/>
            <a:ext cx="7177135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33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900" y="3946095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solidFill>
                  <a:srgbClr val="6C1A00"/>
                </a:solidFill>
              </a:defRPr>
            </a:lvl1pPr>
          </a:lstStyle>
          <a:p>
            <a:r>
              <a:rPr lang="en-US" dirty="0"/>
              <a:t>CompEd2019, Chengdu, China</a:t>
            </a:r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solidFill>
                  <a:srgbClr val="6C1A00"/>
                </a:solidFill>
              </a:defRPr>
            </a:lvl1pPr>
          </a:lstStyle>
          <a:p>
            <a:r>
              <a:rPr lang="en-US" dirty="0"/>
              <a:t>CompEd2019, Chengdu, China</a:t>
            </a:r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solidFill>
                  <a:srgbClr val="6C1A00"/>
                </a:solidFill>
              </a:defRPr>
            </a:lvl1pPr>
          </a:lstStyle>
          <a:p>
            <a:r>
              <a:rPr lang="en-US" dirty="0"/>
              <a:t>CompEd2019, Chengdu, China</a:t>
            </a:r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6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1A00"/>
                </a:solidFill>
              </a:defRPr>
            </a:lvl1pPr>
          </a:lstStyle>
          <a:p>
            <a:r>
              <a:rPr lang="en-US" dirty="0"/>
              <a:t>CompEd2019, Chengdu,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09336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8093364" cy="351106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1A00"/>
                </a:solidFill>
              </a:defRPr>
            </a:lvl1pPr>
          </a:lstStyle>
          <a:p>
            <a:r>
              <a:rPr lang="en-US" dirty="0"/>
              <a:t>CompEd2019, Chengdu, China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1A00"/>
                </a:solidFill>
              </a:defRPr>
            </a:lvl1pPr>
          </a:lstStyle>
          <a:p>
            <a:r>
              <a:rPr lang="en-US" dirty="0"/>
              <a:t>CompEd2019, Chengdu, China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6"/>
            <a:ext cx="8246069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35341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35341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solidFill>
                  <a:srgbClr val="6C1A00"/>
                </a:solidFill>
              </a:defRPr>
            </a:lvl1pPr>
          </a:lstStyle>
          <a:p>
            <a:r>
              <a:rPr lang="en-US" dirty="0"/>
              <a:t>CompEd2019, Chengdu, China</a:t>
            </a:r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solidFill>
                  <a:srgbClr val="6C1A00"/>
                </a:solidFill>
              </a:defRPr>
            </a:lvl1pPr>
          </a:lstStyle>
          <a:p>
            <a:r>
              <a:rPr lang="en-US" dirty="0"/>
              <a:t>CompEd2019, Chengdu, China</a:t>
            </a:r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solidFill>
                  <a:srgbClr val="6C1A00"/>
                </a:solidFill>
              </a:defRPr>
            </a:lvl1pPr>
          </a:lstStyle>
          <a:p>
            <a:r>
              <a:rPr lang="en-US" dirty="0"/>
              <a:t>CompEd2019, Chengdu, China</a:t>
            </a:r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solidFill>
                  <a:srgbClr val="6C1A00"/>
                </a:solidFill>
              </a:defRPr>
            </a:lvl1pPr>
          </a:lstStyle>
          <a:p>
            <a:r>
              <a:rPr lang="en-US" dirty="0"/>
              <a:t>CompEd2019, Chengdu, China</a:t>
            </a:r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6D7A0-E93F-41B3-989C-1EFD83334D05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6F8B02-092F-4F4F-B530-4AD7E61EF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605" y="1044700"/>
            <a:ext cx="7177135" cy="1985165"/>
          </a:xfrm>
        </p:spPr>
        <p:txBody>
          <a:bodyPr>
            <a:noAutofit/>
          </a:bodyPr>
          <a:lstStyle/>
          <a:p>
            <a:r>
              <a:rPr lang="en" dirty="0"/>
              <a:t>CSCI315 – Oper</a:t>
            </a:r>
            <a:r>
              <a:rPr lang="en-US" dirty="0" err="1"/>
              <a:t>ating</a:t>
            </a:r>
            <a:r>
              <a:rPr lang="en-US" dirty="0"/>
              <a:t> Systems Design</a:t>
            </a:r>
            <a:br>
              <a:rPr lang="en-US" sz="3200" dirty="0"/>
            </a:br>
            <a:r>
              <a:rPr lang="en-US" sz="2400" dirty="0"/>
              <a:t>Department of Computer Science</a:t>
            </a:r>
            <a:br>
              <a:rPr lang="en-US" sz="2400" dirty="0"/>
            </a:br>
            <a:r>
              <a:rPr lang="en-US" sz="2400" dirty="0"/>
              <a:t>Bucknell University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8328C8-1A0C-414A-8DD0-0CDA437799EA}"/>
              </a:ext>
            </a:extLst>
          </p:cNvPr>
          <p:cNvSpPr/>
          <p:nvPr/>
        </p:nvSpPr>
        <p:spPr>
          <a:xfrm>
            <a:off x="2128720" y="3875009"/>
            <a:ext cx="4123035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457200" hangingPunct="0"/>
            <a:r>
              <a:rPr lang="en-US" sz="1400" i="1" dirty="0">
                <a:solidFill>
                  <a:srgbClr val="000000"/>
                </a:solidFill>
                <a:ea typeface="Helvetica"/>
                <a:cs typeface="Helvetica"/>
                <a:sym typeface="Helvetica"/>
              </a:rPr>
              <a:t>This set of notes is based on notes from the textbook authors, as well as L. Felipe Perrone, Joshua </a:t>
            </a:r>
            <a:r>
              <a:rPr lang="en-US" sz="1400" i="1" dirty="0" err="1">
                <a:solidFill>
                  <a:srgbClr val="000000"/>
                </a:solidFill>
                <a:ea typeface="Helvetica"/>
                <a:cs typeface="Helvetica"/>
                <a:sym typeface="Helvetica"/>
              </a:rPr>
              <a:t>Stough</a:t>
            </a:r>
            <a:r>
              <a:rPr lang="en-US" sz="1400" i="1">
                <a:solidFill>
                  <a:srgbClr val="000000"/>
                </a:solidFill>
                <a:ea typeface="Helvetica"/>
                <a:cs typeface="Helvetica"/>
                <a:sym typeface="Helvetica"/>
              </a:rPr>
              <a:t>, </a:t>
            </a:r>
            <a:r>
              <a:rPr lang="en-US" sz="1400" i="1" dirty="0">
                <a:solidFill>
                  <a:srgbClr val="000000"/>
                </a:solidFill>
                <a:ea typeface="Helvetica"/>
                <a:cs typeface="Helvetica"/>
                <a:sym typeface="Helvetica"/>
              </a:rPr>
              <a:t>and other instructors.</a:t>
            </a:r>
          </a:p>
          <a:p>
            <a:pPr defTabSz="457200" hangingPunct="0"/>
            <a:r>
              <a:rPr lang="en-US" sz="1400" i="1" dirty="0">
                <a:solidFill>
                  <a:schemeClr val="bg1"/>
                </a:solidFill>
              </a:rPr>
              <a:t>Xiannong Meng, Fall 2020.</a:t>
            </a:r>
            <a:endParaRPr lang="en-US" sz="1400" i="1" dirty="0">
              <a:solidFill>
                <a:schemeClr val="bg1"/>
              </a:solidFill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54">
            <a:extLst>
              <a:ext uri="{FF2B5EF4-FFF2-40B4-BE49-F238E27FC236}">
                <a16:creationId xmlns:a16="http://schemas.microsoft.com/office/drawing/2014/main" id="{1E49764E-1BC6-4C6E-984E-407B9DC3F4FD}"/>
              </a:ext>
            </a:extLst>
          </p:cNvPr>
          <p:cNvSpPr txBox="1"/>
          <p:nvPr/>
        </p:nvSpPr>
        <p:spPr>
          <a:xfrm>
            <a:off x="565723" y="3655640"/>
            <a:ext cx="1257587" cy="773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" b="1" dirty="0">
                <a:solidFill>
                  <a:srgbClr val="FF0000"/>
                </a:solidFill>
              </a:rPr>
              <a:t>h 8.4-8.5</a:t>
            </a:r>
          </a:p>
        </p:txBody>
      </p:sp>
      <p:sp>
        <p:nvSpPr>
          <p:cNvPr id="10" name="Shape 53">
            <a:extLst>
              <a:ext uri="{FF2B5EF4-FFF2-40B4-BE49-F238E27FC236}">
                <a16:creationId xmlns:a16="http://schemas.microsoft.com/office/drawing/2014/main" id="{8E0FCBEF-0C20-46DD-B452-264485A5D623}"/>
              </a:ext>
            </a:extLst>
          </p:cNvPr>
          <p:cNvSpPr txBox="1">
            <a:spLocks/>
          </p:cNvSpPr>
          <p:nvPr/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vert="horz" lIns="93100" tIns="93100" rIns="93100" bIns="93100" rtlCol="0" anchor="t" anchorCtr="0">
            <a:no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chemeClr val="dk1"/>
              </a:buClr>
              <a:buSzPct val="35483"/>
              <a:buFont typeface="Arial"/>
              <a:buNone/>
            </a:pPr>
            <a:r>
              <a:rPr lang="en-US" b="1" dirty="0"/>
              <a:t>Handling Deadlocks</a:t>
            </a:r>
            <a:endParaRPr lang="en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55660C-76AE-4C33-8946-C7444D61E7CE}"/>
              </a:ext>
            </a:extLst>
          </p:cNvPr>
          <p:cNvSpPr txBox="1"/>
          <p:nvPr/>
        </p:nvSpPr>
        <p:spPr>
          <a:xfrm>
            <a:off x="6862575" y="470962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online 2 of 2</a:t>
            </a:r>
          </a:p>
        </p:txBody>
      </p:sp>
    </p:spTree>
    <p:extLst>
      <p:ext uri="{BB962C8B-B14F-4D97-AF65-F5344CB8AC3E}">
        <p14:creationId xmlns:p14="http://schemas.microsoft.com/office/powerpoint/2010/main" val="117204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(Cont.)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70" y="1044701"/>
            <a:ext cx="7635250" cy="69711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1839516" algn="l"/>
                <a:tab pos="2619375" algn="ctr"/>
              </a:tabLst>
            </a:pPr>
            <a:r>
              <a:rPr lang="en-US" sz="2400" dirty="0"/>
              <a:t>The content of the matrix. Define </a:t>
            </a:r>
            <a:r>
              <a:rPr lang="en-US" sz="2400" b="1" dirty="0"/>
              <a:t>Need =</a:t>
            </a:r>
            <a:r>
              <a:rPr lang="en-US" sz="2400" dirty="0"/>
              <a:t> </a:t>
            </a:r>
            <a:r>
              <a:rPr lang="en-US" sz="2400" b="1" dirty="0"/>
              <a:t>Max – Allocation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buNone/>
              <a:tabLst>
                <a:tab pos="1839516" algn="l"/>
                <a:tab pos="2619375" algn="ctr"/>
              </a:tabLst>
            </a:pPr>
            <a:endParaRPr lang="en-US" sz="2400" dirty="0"/>
          </a:p>
          <a:p>
            <a:pPr>
              <a:lnSpc>
                <a:spcPct val="90000"/>
              </a:lnSpc>
              <a:buNone/>
              <a:tabLst>
                <a:tab pos="1839516" algn="l"/>
                <a:tab pos="2619375" algn="ctr"/>
              </a:tabLst>
            </a:pPr>
            <a:endParaRPr lang="en-US" sz="2400" dirty="0"/>
          </a:p>
          <a:p>
            <a:pPr>
              <a:lnSpc>
                <a:spcPct val="90000"/>
              </a:lnSpc>
              <a:buNone/>
              <a:tabLst>
                <a:tab pos="1839516" algn="l"/>
                <a:tab pos="2619375" algn="ctr"/>
              </a:tabLst>
            </a:pPr>
            <a:endParaRPr lang="en-US" sz="2400" dirty="0"/>
          </a:p>
          <a:p>
            <a:pPr>
              <a:lnSpc>
                <a:spcPct val="90000"/>
              </a:lnSpc>
              <a:buNone/>
              <a:tabLst>
                <a:tab pos="1839516" algn="l"/>
                <a:tab pos="2619375" algn="ctr"/>
              </a:tabLst>
            </a:pP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A49F9E-65E2-4B71-B231-4C6D86697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11543"/>
              </p:ext>
            </p:extLst>
          </p:nvPr>
        </p:nvGraphicFramePr>
        <p:xfrm>
          <a:off x="803979" y="1950790"/>
          <a:ext cx="19851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292">
                  <a:extLst>
                    <a:ext uri="{9D8B030D-6E8A-4147-A177-3AD203B41FA5}">
                      <a16:colId xmlns:a16="http://schemas.microsoft.com/office/drawing/2014/main" val="3091868508"/>
                    </a:ext>
                  </a:extLst>
                </a:gridCol>
                <a:gridCol w="496292">
                  <a:extLst>
                    <a:ext uri="{9D8B030D-6E8A-4147-A177-3AD203B41FA5}">
                      <a16:colId xmlns:a16="http://schemas.microsoft.com/office/drawing/2014/main" val="3010135318"/>
                    </a:ext>
                  </a:extLst>
                </a:gridCol>
                <a:gridCol w="496292">
                  <a:extLst>
                    <a:ext uri="{9D8B030D-6E8A-4147-A177-3AD203B41FA5}">
                      <a16:colId xmlns:a16="http://schemas.microsoft.com/office/drawing/2014/main" val="2699335352"/>
                    </a:ext>
                  </a:extLst>
                </a:gridCol>
                <a:gridCol w="496292">
                  <a:extLst>
                    <a:ext uri="{9D8B030D-6E8A-4147-A177-3AD203B41FA5}">
                      <a16:colId xmlns:a16="http://schemas.microsoft.com/office/drawing/2014/main" val="2034187343"/>
                    </a:ext>
                  </a:extLst>
                </a:gridCol>
              </a:tblGrid>
              <a:tr h="27995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226211"/>
                  </a:ext>
                </a:extLst>
              </a:tr>
              <a:tr h="279959">
                <a:tc>
                  <a:txBody>
                    <a:bodyPr/>
                    <a:lstStyle/>
                    <a:p>
                      <a:r>
                        <a:rPr lang="en-US" sz="1400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47139"/>
                  </a:ext>
                </a:extLst>
              </a:tr>
              <a:tr h="279959">
                <a:tc>
                  <a:txBody>
                    <a:bodyPr/>
                    <a:lstStyle/>
                    <a:p>
                      <a:r>
                        <a:rPr lang="en-US" sz="14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21888"/>
                  </a:ext>
                </a:extLst>
              </a:tr>
              <a:tr h="279959">
                <a:tc>
                  <a:txBody>
                    <a:bodyPr/>
                    <a:lstStyle/>
                    <a:p>
                      <a:r>
                        <a:rPr lang="en-US" sz="14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88316"/>
                  </a:ext>
                </a:extLst>
              </a:tr>
              <a:tr h="279959">
                <a:tc>
                  <a:txBody>
                    <a:bodyPr/>
                    <a:lstStyle/>
                    <a:p>
                      <a:r>
                        <a:rPr lang="en-US" sz="14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402479"/>
                  </a:ext>
                </a:extLst>
              </a:tr>
              <a:tr h="279959">
                <a:tc>
                  <a:txBody>
                    <a:bodyPr/>
                    <a:lstStyle/>
                    <a:p>
                      <a:r>
                        <a:rPr lang="en-US" sz="14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983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BD774B0-AE69-480A-A5B2-59300227B991}"/>
              </a:ext>
            </a:extLst>
          </p:cNvPr>
          <p:cNvSpPr txBox="1"/>
          <p:nvPr/>
        </p:nvSpPr>
        <p:spPr>
          <a:xfrm>
            <a:off x="601670" y="3988562"/>
            <a:ext cx="6905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system is in a safe state since the sequence &lt; </a:t>
            </a:r>
            <a:r>
              <a:rPr lang="en-US" sz="2400" i="1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, </a:t>
            </a:r>
            <a:r>
              <a:rPr lang="en-US" sz="2400" i="1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, </a:t>
            </a:r>
            <a:r>
              <a:rPr lang="en-US" sz="2400" i="1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  <a:r>
              <a:rPr lang="en-US" sz="2400" i="1" dirty="0"/>
              <a:t>P</a:t>
            </a:r>
            <a:r>
              <a:rPr lang="en-US" sz="2400" baseline="-25000" dirty="0"/>
              <a:t>0</a:t>
            </a:r>
            <a:r>
              <a:rPr lang="en-US" sz="2400" dirty="0"/>
              <a:t>&gt; satisfies safety criteria. </a:t>
            </a:r>
            <a:endParaRPr lang="en-US" sz="2400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0164E-896A-482D-94E3-44DD62EEF60A}"/>
              </a:ext>
            </a:extLst>
          </p:cNvPr>
          <p:cNvSpPr txBox="1"/>
          <p:nvPr/>
        </p:nvSpPr>
        <p:spPr>
          <a:xfrm>
            <a:off x="3837460" y="1519948"/>
            <a:ext cx="744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A226D-8E1F-4DA6-A4C8-CD32E8877A50}"/>
              </a:ext>
            </a:extLst>
          </p:cNvPr>
          <p:cNvSpPr txBox="1"/>
          <p:nvPr/>
        </p:nvSpPr>
        <p:spPr>
          <a:xfrm>
            <a:off x="1365195" y="148912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B5C3A1-FF07-4675-96E3-1528CC78F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59960"/>
              </p:ext>
            </p:extLst>
          </p:nvPr>
        </p:nvGraphicFramePr>
        <p:xfrm>
          <a:off x="3318121" y="1950790"/>
          <a:ext cx="16003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51">
                  <a:extLst>
                    <a:ext uri="{9D8B030D-6E8A-4147-A177-3AD203B41FA5}">
                      <a16:colId xmlns:a16="http://schemas.microsoft.com/office/drawing/2014/main" val="2186974696"/>
                    </a:ext>
                  </a:extLst>
                </a:gridCol>
                <a:gridCol w="533451">
                  <a:extLst>
                    <a:ext uri="{9D8B030D-6E8A-4147-A177-3AD203B41FA5}">
                      <a16:colId xmlns:a16="http://schemas.microsoft.com/office/drawing/2014/main" val="1134147188"/>
                    </a:ext>
                  </a:extLst>
                </a:gridCol>
                <a:gridCol w="533451">
                  <a:extLst>
                    <a:ext uri="{9D8B030D-6E8A-4147-A177-3AD203B41FA5}">
                      <a16:colId xmlns:a16="http://schemas.microsoft.com/office/drawing/2014/main" val="2281644308"/>
                    </a:ext>
                  </a:extLst>
                </a:gridCol>
              </a:tblGrid>
              <a:tr h="26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483090"/>
                  </a:ext>
                </a:extLst>
              </a:tr>
              <a:tr h="26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203766"/>
                  </a:ext>
                </a:extLst>
              </a:tr>
              <a:tr h="26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387526"/>
                  </a:ext>
                </a:extLst>
              </a:tr>
              <a:tr h="26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36802"/>
                  </a:ext>
                </a:extLst>
              </a:tr>
              <a:tr h="26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84399"/>
                  </a:ext>
                </a:extLst>
              </a:tr>
              <a:tr h="26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522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661E03-F4B0-4E1B-B48D-EB9854721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48341"/>
              </p:ext>
            </p:extLst>
          </p:nvPr>
        </p:nvGraphicFramePr>
        <p:xfrm>
          <a:off x="5391246" y="1970868"/>
          <a:ext cx="16003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51">
                  <a:extLst>
                    <a:ext uri="{9D8B030D-6E8A-4147-A177-3AD203B41FA5}">
                      <a16:colId xmlns:a16="http://schemas.microsoft.com/office/drawing/2014/main" val="1678529394"/>
                    </a:ext>
                  </a:extLst>
                </a:gridCol>
                <a:gridCol w="533451">
                  <a:extLst>
                    <a:ext uri="{9D8B030D-6E8A-4147-A177-3AD203B41FA5}">
                      <a16:colId xmlns:a16="http://schemas.microsoft.com/office/drawing/2014/main" val="1057483763"/>
                    </a:ext>
                  </a:extLst>
                </a:gridCol>
                <a:gridCol w="533451">
                  <a:extLst>
                    <a:ext uri="{9D8B030D-6E8A-4147-A177-3AD203B41FA5}">
                      <a16:colId xmlns:a16="http://schemas.microsoft.com/office/drawing/2014/main" val="2564384359"/>
                    </a:ext>
                  </a:extLst>
                </a:gridCol>
              </a:tblGrid>
              <a:tr h="26395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44236"/>
                  </a:ext>
                </a:extLst>
              </a:tr>
              <a:tr h="26395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254650"/>
                  </a:ext>
                </a:extLst>
              </a:tr>
              <a:tr h="26395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292271"/>
                  </a:ext>
                </a:extLst>
              </a:tr>
              <a:tr h="26395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77976"/>
                  </a:ext>
                </a:extLst>
              </a:tr>
              <a:tr h="26395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23085"/>
                  </a:ext>
                </a:extLst>
              </a:tr>
              <a:tr h="26395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76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9FE9DC4-F757-4861-B0FE-E81F6A154109}"/>
              </a:ext>
            </a:extLst>
          </p:cNvPr>
          <p:cNvSpPr txBox="1"/>
          <p:nvPr/>
        </p:nvSpPr>
        <p:spPr>
          <a:xfrm>
            <a:off x="5453816" y="1530693"/>
            <a:ext cx="147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DA4841-5F5B-41AD-9B6F-240EC7CC9FB1}"/>
              </a:ext>
            </a:extLst>
          </p:cNvPr>
          <p:cNvSpPr txBox="1"/>
          <p:nvPr/>
        </p:nvSpPr>
        <p:spPr>
          <a:xfrm>
            <a:off x="2875492" y="27006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6F544-3507-439B-8DD2-800A27B51531}"/>
              </a:ext>
            </a:extLst>
          </p:cNvPr>
          <p:cNvSpPr txBox="1"/>
          <p:nvPr/>
        </p:nvSpPr>
        <p:spPr>
          <a:xfrm>
            <a:off x="5004377" y="2634357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49F7BD-5C98-41AF-A49A-FE04E9FF0433}"/>
              </a:ext>
            </a:extLst>
          </p:cNvPr>
          <p:cNvSpPr txBox="1"/>
          <p:nvPr/>
        </p:nvSpPr>
        <p:spPr>
          <a:xfrm>
            <a:off x="7340649" y="1528712"/>
            <a:ext cx="1355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Available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2AA1F0-5E02-4676-82C2-A6F4333C8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93540"/>
              </p:ext>
            </p:extLst>
          </p:nvPr>
        </p:nvGraphicFramePr>
        <p:xfrm>
          <a:off x="7262975" y="2016915"/>
          <a:ext cx="1511040" cy="6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80">
                  <a:extLst>
                    <a:ext uri="{9D8B030D-6E8A-4147-A177-3AD203B41FA5}">
                      <a16:colId xmlns:a16="http://schemas.microsoft.com/office/drawing/2014/main" val="3255090328"/>
                    </a:ext>
                  </a:extLst>
                </a:gridCol>
                <a:gridCol w="503680">
                  <a:extLst>
                    <a:ext uri="{9D8B030D-6E8A-4147-A177-3AD203B41FA5}">
                      <a16:colId xmlns:a16="http://schemas.microsoft.com/office/drawing/2014/main" val="350704144"/>
                    </a:ext>
                  </a:extLst>
                </a:gridCol>
                <a:gridCol w="503680">
                  <a:extLst>
                    <a:ext uri="{9D8B030D-6E8A-4147-A177-3AD203B41FA5}">
                      <a16:colId xmlns:a16="http://schemas.microsoft.com/office/drawing/2014/main" val="3467179382"/>
                    </a:ext>
                  </a:extLst>
                </a:gridCol>
              </a:tblGrid>
              <a:tr h="309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324660"/>
                  </a:ext>
                </a:extLst>
              </a:tr>
              <a:tr h="309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4973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 Request (1,0,2) (Cont.)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80" y="1412081"/>
            <a:ext cx="7329840" cy="345024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tabLst>
                <a:tab pos="1158479" algn="l"/>
                <a:tab pos="1839516" algn="ctr"/>
                <a:tab pos="2825354" algn="ctr"/>
                <a:tab pos="3767138" algn="ctr"/>
              </a:tabLst>
            </a:pPr>
            <a:r>
              <a:rPr lang="en-US" sz="2000" dirty="0"/>
              <a:t>Check that Request </a:t>
            </a:r>
            <a:r>
              <a:rPr lang="en-US" sz="2000" dirty="0">
                <a:sym typeface="Symbol" pitchFamily="-105" charset="2"/>
              </a:rPr>
              <a:t> Available  that is, (1,0,2)  (3,3,2)  true</a:t>
            </a:r>
            <a:r>
              <a:rPr lang="en-US" sz="1800" i="1" dirty="0">
                <a:sym typeface="Symbol" pitchFamily="-105" charset="2"/>
              </a:rPr>
              <a:t>.</a:t>
            </a:r>
          </a:p>
          <a:p>
            <a:pPr>
              <a:lnSpc>
                <a:spcPct val="90000"/>
              </a:lnSpc>
              <a:buNone/>
              <a:tabLst>
                <a:tab pos="1158479" algn="l"/>
                <a:tab pos="1839516" algn="ctr"/>
                <a:tab pos="2825354" algn="ctr"/>
                <a:tab pos="3767138" algn="ctr"/>
              </a:tabLst>
            </a:pPr>
            <a:r>
              <a:rPr lang="en-US" sz="1800" i="1" dirty="0"/>
              <a:t>			</a:t>
            </a:r>
            <a:r>
              <a:rPr lang="en-US" sz="1800" i="1" u="sng" dirty="0"/>
              <a:t>Allocation</a:t>
            </a:r>
            <a:r>
              <a:rPr lang="en-US" sz="1800" i="1" dirty="0"/>
              <a:t>	</a:t>
            </a:r>
            <a:r>
              <a:rPr lang="en-US" sz="1800" i="1" u="sng" dirty="0"/>
              <a:t>Need</a:t>
            </a:r>
            <a:r>
              <a:rPr lang="en-US" sz="1800" i="1" dirty="0"/>
              <a:t>	</a:t>
            </a:r>
            <a:r>
              <a:rPr lang="en-US" sz="1800" i="1" u="sng" dirty="0"/>
              <a:t>Available</a:t>
            </a:r>
            <a:endParaRPr lang="en-US" sz="1800" i="1" dirty="0"/>
          </a:p>
          <a:p>
            <a:pPr>
              <a:lnSpc>
                <a:spcPct val="90000"/>
              </a:lnSpc>
              <a:buNone/>
              <a:tabLst>
                <a:tab pos="1158479" algn="l"/>
                <a:tab pos="1839516" algn="ctr"/>
                <a:tab pos="2825354" algn="ctr"/>
                <a:tab pos="3767138" algn="ctr"/>
              </a:tabLst>
            </a:pPr>
            <a:r>
              <a:rPr lang="en-US" sz="1800" i="1" dirty="0"/>
              <a:t>			A B C	A B C	A B C </a:t>
            </a:r>
          </a:p>
          <a:p>
            <a:pPr>
              <a:lnSpc>
                <a:spcPct val="90000"/>
              </a:lnSpc>
              <a:buNone/>
              <a:tabLst>
                <a:tab pos="1158479" algn="l"/>
                <a:tab pos="1839516" algn="ctr"/>
                <a:tab pos="2825354" algn="ctr"/>
                <a:tab pos="3767138" algn="ctr"/>
              </a:tabLst>
            </a:pPr>
            <a:r>
              <a:rPr lang="en-US" sz="1800" dirty="0"/>
              <a:t>		</a:t>
            </a:r>
            <a:r>
              <a:rPr lang="en-US" sz="1800" i="1" dirty="0"/>
              <a:t>P</a:t>
            </a:r>
            <a:r>
              <a:rPr lang="en-US" sz="1800" baseline="-25000" dirty="0"/>
              <a:t>0</a:t>
            </a:r>
            <a:r>
              <a:rPr lang="en-US" sz="1800" dirty="0"/>
              <a:t>	0 1 0 	7 4 3 	2 3 0</a:t>
            </a:r>
          </a:p>
          <a:p>
            <a:pPr>
              <a:lnSpc>
                <a:spcPct val="90000"/>
              </a:lnSpc>
              <a:buNone/>
              <a:tabLst>
                <a:tab pos="1158479" algn="l"/>
                <a:tab pos="1839516" algn="ctr"/>
                <a:tab pos="2825354" algn="ctr"/>
                <a:tab pos="3767138" algn="ctr"/>
              </a:tabLst>
            </a:pPr>
            <a:r>
              <a:rPr lang="en-US" sz="1800" dirty="0"/>
              <a:t>		</a:t>
            </a:r>
            <a:r>
              <a:rPr lang="en-US" sz="1800" i="1" dirty="0"/>
              <a:t>P</a:t>
            </a:r>
            <a:r>
              <a:rPr lang="en-US" sz="1800" baseline="-25000" dirty="0"/>
              <a:t>1</a:t>
            </a:r>
            <a:r>
              <a:rPr lang="en-US" sz="1800" dirty="0"/>
              <a:t>	3 0 2	0 2 0 	</a:t>
            </a:r>
          </a:p>
          <a:p>
            <a:pPr>
              <a:lnSpc>
                <a:spcPct val="90000"/>
              </a:lnSpc>
              <a:buNone/>
              <a:tabLst>
                <a:tab pos="1158479" algn="l"/>
                <a:tab pos="1839516" algn="ctr"/>
                <a:tab pos="2825354" algn="ctr"/>
                <a:tab pos="3767138" algn="ctr"/>
              </a:tabLst>
            </a:pPr>
            <a:r>
              <a:rPr lang="en-US" sz="1800" dirty="0"/>
              <a:t>		</a:t>
            </a:r>
            <a:r>
              <a:rPr lang="en-US" sz="1800" i="1" dirty="0"/>
              <a:t>P</a:t>
            </a:r>
            <a:r>
              <a:rPr lang="en-US" sz="1800" baseline="-25000" dirty="0"/>
              <a:t>2</a:t>
            </a:r>
            <a:r>
              <a:rPr lang="en-US" sz="1800" dirty="0"/>
              <a:t>	3 0 1 	6 0 0 </a:t>
            </a:r>
          </a:p>
          <a:p>
            <a:pPr>
              <a:lnSpc>
                <a:spcPct val="90000"/>
              </a:lnSpc>
              <a:buNone/>
              <a:tabLst>
                <a:tab pos="1158479" algn="l"/>
                <a:tab pos="1839516" algn="ctr"/>
                <a:tab pos="2825354" algn="ctr"/>
                <a:tab pos="3767138" algn="ctr"/>
              </a:tabLst>
            </a:pPr>
            <a:r>
              <a:rPr lang="en-US" sz="1800" dirty="0"/>
              <a:t>		</a:t>
            </a:r>
            <a:r>
              <a:rPr lang="en-US" sz="1800" i="1" dirty="0"/>
              <a:t>P</a:t>
            </a:r>
            <a:r>
              <a:rPr lang="en-US" sz="1800" baseline="-25000" dirty="0"/>
              <a:t>3</a:t>
            </a:r>
            <a:r>
              <a:rPr lang="en-US" sz="1800" dirty="0"/>
              <a:t>	2 1 1 	0 1 1</a:t>
            </a:r>
          </a:p>
          <a:p>
            <a:pPr>
              <a:lnSpc>
                <a:spcPct val="90000"/>
              </a:lnSpc>
              <a:buNone/>
              <a:tabLst>
                <a:tab pos="1158479" algn="l"/>
                <a:tab pos="1839516" algn="ctr"/>
                <a:tab pos="2825354" algn="ctr"/>
                <a:tab pos="3767138" algn="ctr"/>
              </a:tabLst>
            </a:pPr>
            <a:r>
              <a:rPr lang="en-US" sz="1800" dirty="0"/>
              <a:t>		</a:t>
            </a:r>
            <a:r>
              <a:rPr lang="en-US" sz="1800" i="1" dirty="0"/>
              <a:t>P</a:t>
            </a:r>
            <a:r>
              <a:rPr lang="en-US" sz="1800" baseline="-25000" dirty="0"/>
              <a:t>4</a:t>
            </a:r>
            <a:r>
              <a:rPr lang="en-US" sz="1800" dirty="0"/>
              <a:t>	0 0 2 	4 3 1 </a:t>
            </a:r>
          </a:p>
          <a:p>
            <a:pPr>
              <a:lnSpc>
                <a:spcPct val="90000"/>
              </a:lnSpc>
              <a:tabLst>
                <a:tab pos="1158479" algn="l"/>
                <a:tab pos="1839516" algn="ctr"/>
                <a:tab pos="2825354" algn="ctr"/>
                <a:tab pos="3767138" algn="ctr"/>
              </a:tabLst>
            </a:pPr>
            <a:r>
              <a:rPr lang="en-US" sz="2000" dirty="0"/>
              <a:t>Executing safety algorithm shows that sequence &lt;P1, P3, P4, P0, P2&gt; satisfies safety requirement. </a:t>
            </a:r>
          </a:p>
          <a:p>
            <a:pPr>
              <a:lnSpc>
                <a:spcPct val="90000"/>
              </a:lnSpc>
              <a:tabLst>
                <a:tab pos="1158479" algn="l"/>
                <a:tab pos="1839516" algn="ctr"/>
                <a:tab pos="2825354" algn="ctr"/>
                <a:tab pos="3767138" algn="ctr"/>
              </a:tabLst>
            </a:pPr>
            <a:r>
              <a:rPr lang="en-US" sz="2000" dirty="0"/>
              <a:t>Can request for (3,3,0) by P4 be granted?</a:t>
            </a:r>
          </a:p>
          <a:p>
            <a:pPr>
              <a:lnSpc>
                <a:spcPct val="90000"/>
              </a:lnSpc>
              <a:tabLst>
                <a:tab pos="1158479" algn="l"/>
                <a:tab pos="1839516" algn="ctr"/>
                <a:tab pos="2825354" algn="ctr"/>
                <a:tab pos="3767138" algn="ctr"/>
              </a:tabLst>
            </a:pPr>
            <a:r>
              <a:rPr lang="en-US" sz="2000" dirty="0"/>
              <a:t>Can request for (0,2,0) by P0 be granted?</a:t>
            </a:r>
          </a:p>
          <a:p>
            <a:pPr>
              <a:lnSpc>
                <a:spcPct val="90000"/>
              </a:lnSpc>
              <a:tabLst>
                <a:tab pos="1158479" algn="l"/>
                <a:tab pos="1839516" algn="ctr"/>
                <a:tab pos="2825354" algn="ctr"/>
                <a:tab pos="3767138" algn="ctr"/>
              </a:tabLst>
            </a:pPr>
            <a:endParaRPr lang="en-US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7A47F-F1D6-43DC-A73C-85A726CB8CF0}"/>
              </a:ext>
            </a:extLst>
          </p:cNvPr>
          <p:cNvSpPr txBox="1"/>
          <p:nvPr/>
        </p:nvSpPr>
        <p:spPr>
          <a:xfrm>
            <a:off x="4724447" y="2564685"/>
            <a:ext cx="403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Allocation(P1) = (2,0,0) + (1,0,2) = (3,0,2)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84535"/>
            <a:ext cx="6172200" cy="857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dirty="0"/>
              <a:t>Resource-Allocation Graph Algorithm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80" y="1197405"/>
            <a:ext cx="7329840" cy="3638550"/>
          </a:xfrm>
          <a:solidFill>
            <a:srgbClr val="CCFFF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000" b="1" u="sng" dirty="0">
                <a:solidFill>
                  <a:srgbClr val="FF0000"/>
                </a:solidFill>
                <a:sym typeface="Symbol" pitchFamily="-105" charset="2"/>
              </a:rPr>
              <a:t>Goal:</a:t>
            </a:r>
            <a:r>
              <a:rPr lang="en-US" sz="2000" dirty="0">
                <a:sym typeface="Symbol" pitchFamily="-105" charset="2"/>
              </a:rPr>
              <a:t> prevent the system from entering an unsafe state.</a:t>
            </a:r>
            <a:endParaRPr lang="en-US" sz="2000" dirty="0"/>
          </a:p>
          <a:p>
            <a:pPr eaLnBrk="1" hangingPunct="1"/>
            <a:r>
              <a:rPr lang="en-US" sz="2000" i="1"/>
              <a:t>Claim </a:t>
            </a:r>
            <a:r>
              <a:rPr lang="en-US" sz="2000" i="1" dirty="0"/>
              <a:t>edge</a:t>
            </a:r>
            <a:r>
              <a:rPr lang="en-US" sz="2000" dirty="0"/>
              <a:t>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sym typeface="Symbol" pitchFamily="-105" charset="2"/>
              </a:rPr>
              <a:t> </a:t>
            </a:r>
            <a:r>
              <a:rPr lang="en-US" sz="2000" i="1" dirty="0" err="1">
                <a:sym typeface="Symbol" pitchFamily="-105" charset="2"/>
              </a:rPr>
              <a:t>R</a:t>
            </a:r>
            <a:r>
              <a:rPr lang="en-US" sz="2000" i="1" baseline="-25000" dirty="0" err="1">
                <a:sym typeface="Symbol" pitchFamily="-105" charset="2"/>
              </a:rPr>
              <a:t>j</a:t>
            </a:r>
            <a:r>
              <a:rPr lang="en-US" sz="2000" dirty="0">
                <a:sym typeface="Symbol" pitchFamily="-105" charset="2"/>
              </a:rPr>
              <a:t> indicates that process </a:t>
            </a:r>
            <a:r>
              <a:rPr lang="en-US" sz="2000" i="1" dirty="0" err="1">
                <a:sym typeface="Symbol" pitchFamily="-105" charset="2"/>
              </a:rPr>
              <a:t>P</a:t>
            </a:r>
            <a:r>
              <a:rPr lang="en-US" sz="2000" i="1" baseline="-25000" dirty="0" err="1">
                <a:sym typeface="Symbol" pitchFamily="-105" charset="2"/>
              </a:rPr>
              <a:t>j</a:t>
            </a:r>
            <a:r>
              <a:rPr lang="en-US" sz="2000" dirty="0">
                <a:sym typeface="Symbol" pitchFamily="-105" charset="2"/>
              </a:rPr>
              <a:t> may request resource </a:t>
            </a:r>
            <a:r>
              <a:rPr lang="en-US" sz="2000" i="1" dirty="0" err="1">
                <a:sym typeface="Symbol" pitchFamily="-105" charset="2"/>
              </a:rPr>
              <a:t>R</a:t>
            </a:r>
            <a:r>
              <a:rPr lang="en-US" sz="2000" i="1" baseline="-25000" dirty="0" err="1">
                <a:sym typeface="Symbol" pitchFamily="-105" charset="2"/>
              </a:rPr>
              <a:t>j</a:t>
            </a:r>
            <a:r>
              <a:rPr lang="en-US" sz="2000" dirty="0">
                <a:sym typeface="Symbol" pitchFamily="-105" charset="2"/>
              </a:rPr>
              <a:t>; represented by a dashed line.</a:t>
            </a:r>
          </a:p>
          <a:p>
            <a:pPr eaLnBrk="1" hangingPunct="1"/>
            <a:r>
              <a:rPr lang="en-US" sz="2000" dirty="0">
                <a:sym typeface="Symbol" pitchFamily="-105" charset="2"/>
              </a:rPr>
              <a:t>Claim edge converts to request edge when a process requests a resource.</a:t>
            </a:r>
          </a:p>
          <a:p>
            <a:pPr eaLnBrk="1" hangingPunct="1"/>
            <a:r>
              <a:rPr lang="en-US" sz="2000" dirty="0">
                <a:sym typeface="Symbol" pitchFamily="-105" charset="2"/>
              </a:rPr>
              <a:t>When a resource is released by a process, assignment edge reconverts to a claim edge.</a:t>
            </a:r>
          </a:p>
          <a:p>
            <a:pPr eaLnBrk="1" hangingPunct="1"/>
            <a:r>
              <a:rPr lang="en-US" sz="2000" dirty="0">
                <a:sym typeface="Symbol" pitchFamily="-105" charset="2"/>
              </a:rPr>
              <a:t>Resources must be claimed </a:t>
            </a:r>
            <a:r>
              <a:rPr lang="en-US" sz="2000" b="1" i="1" dirty="0">
                <a:sym typeface="Symbol" pitchFamily="-105" charset="2"/>
              </a:rPr>
              <a:t>a priori</a:t>
            </a:r>
            <a:r>
              <a:rPr lang="en-US" sz="2000" b="1" dirty="0">
                <a:sym typeface="Symbol" pitchFamily="-105" charset="2"/>
              </a:rPr>
              <a:t> </a:t>
            </a:r>
            <a:r>
              <a:rPr lang="en-US" sz="2000" dirty="0">
                <a:sym typeface="Symbol" pitchFamily="-105" charset="2"/>
              </a:rPr>
              <a:t>in the system.</a:t>
            </a:r>
          </a:p>
          <a:p>
            <a:pPr eaLnBrk="1" hangingPunct="1"/>
            <a:r>
              <a:rPr lang="en-US" sz="2000" dirty="0">
                <a:solidFill>
                  <a:srgbClr val="00B050"/>
                </a:solidFill>
                <a:sym typeface="Symbol" pitchFamily="-105" charset="2"/>
              </a:rPr>
              <a:t>If there is no cycle as the result of allocation, the system is safe.</a:t>
            </a:r>
          </a:p>
          <a:p>
            <a:pPr eaLnBrk="1" hangingPunct="1">
              <a:buFontTx/>
              <a:buNone/>
            </a:pPr>
            <a:endParaRPr lang="en-US" sz="1500" dirty="0">
              <a:sym typeface="Symbol" pitchFamily="-105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1464469" y="317897"/>
            <a:ext cx="6168629" cy="342900"/>
          </a:xfrm>
        </p:spPr>
        <p:txBody>
          <a:bodyPr>
            <a:noAutofit/>
          </a:bodyPr>
          <a:lstStyle/>
          <a:p>
            <a:pPr algn="r"/>
            <a:r>
              <a:rPr lang="en-US" sz="3600" dirty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Resource-Allocation Graph for </a:t>
            </a:r>
            <a:br>
              <a:rPr lang="en-US" sz="3600" dirty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600" dirty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Deadlock Avoidance</a:t>
            </a:r>
          </a:p>
        </p:txBody>
      </p:sp>
      <p:pic>
        <p:nvPicPr>
          <p:cNvPr id="37893" name="Picture 3"/>
          <p:cNvPicPr>
            <a:picLocks noChangeAspect="1" noChangeArrowheads="1"/>
          </p:cNvPicPr>
          <p:nvPr/>
        </p:nvPicPr>
        <p:blipFill>
          <a:blip r:embed="rId2" cstate="print"/>
          <a:srcRect l="15298" t="6563" r="15147" b="7126"/>
          <a:stretch>
            <a:fillRect/>
          </a:stretch>
        </p:blipFill>
        <p:spPr bwMode="auto">
          <a:xfrm>
            <a:off x="2799159" y="1304924"/>
            <a:ext cx="3545681" cy="352067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6629" y="228600"/>
            <a:ext cx="6182915" cy="3429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Unsafe State In Resource-Allocation Graph</a:t>
            </a:r>
          </a:p>
        </p:txBody>
      </p:sp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2" cstate="print"/>
          <a:srcRect l="15373" t="6845" r="15448" b="6845"/>
          <a:stretch>
            <a:fillRect/>
          </a:stretch>
        </p:blipFill>
        <p:spPr bwMode="auto">
          <a:xfrm>
            <a:off x="2765226" y="1197405"/>
            <a:ext cx="3613547" cy="360640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48816"/>
            <a:ext cx="6172200" cy="857250"/>
          </a:xfrm>
        </p:spPr>
        <p:txBody>
          <a:bodyPr/>
          <a:lstStyle/>
          <a:p>
            <a:pPr eaLnBrk="1" hangingPunct="1"/>
            <a:r>
              <a:rPr lang="en-US" dirty="0"/>
              <a:t>Banker’s Algorithm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80" y="885825"/>
            <a:ext cx="7329840" cy="3976500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eaLnBrk="1" hangingPunct="1"/>
            <a:r>
              <a:rPr lang="en-US" sz="2000" dirty="0"/>
              <a:t>Applicable when there are multiple instances of each resource type.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/>
            <a:r>
              <a:rPr lang="en-US" sz="2000" dirty="0"/>
              <a:t>In a bank, the cash must never be allocated in a way such that it cannot satisfy the need of </a:t>
            </a:r>
            <a:r>
              <a:rPr lang="en-US" sz="2000" b="1" dirty="0">
                <a:solidFill>
                  <a:srgbClr val="FF0000"/>
                </a:solidFill>
              </a:rPr>
              <a:t>all its customers</a:t>
            </a:r>
            <a:r>
              <a:rPr lang="en-US" sz="2000" dirty="0"/>
              <a:t>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Each process must state a priori the maximum number of instances  of each kind of resource that it will ever need.</a:t>
            </a:r>
            <a:br>
              <a:rPr lang="en-US" sz="2000" dirty="0"/>
            </a:br>
            <a:endParaRPr lang="en-US" sz="2000" dirty="0"/>
          </a:p>
          <a:p>
            <a:pPr eaLnBrk="1" hangingPunct="1"/>
            <a:r>
              <a:rPr lang="en-US" sz="2000" dirty="0"/>
              <a:t>When a process requests a resource it may have to wait.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/>
            <a:r>
              <a:rPr lang="en-US" sz="2000" dirty="0"/>
              <a:t>When a process gets all its resources it must return them in a finite amount of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8560" y="307181"/>
            <a:ext cx="5693569" cy="3429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/>
              <a:t>Banker’s Algorithm: Data Structures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80" y="1598698"/>
            <a:ext cx="7329840" cy="3118247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1800" b="1" i="1" dirty="0">
                <a:solidFill>
                  <a:srgbClr val="FF0000"/>
                </a:solidFill>
              </a:rPr>
              <a:t>Available:</a:t>
            </a:r>
            <a:r>
              <a:rPr lang="en-US" sz="1800" dirty="0"/>
              <a:t>  Vector of length </a:t>
            </a:r>
            <a:r>
              <a:rPr lang="en-US" sz="1800" i="1" dirty="0"/>
              <a:t>m</a:t>
            </a:r>
            <a:r>
              <a:rPr lang="en-US" sz="1800" dirty="0"/>
              <a:t>. If available [</a:t>
            </a:r>
            <a:r>
              <a:rPr lang="en-US" sz="1800" i="1" dirty="0"/>
              <a:t>j</a:t>
            </a:r>
            <a:r>
              <a:rPr lang="en-US" sz="1800" dirty="0"/>
              <a:t>] = </a:t>
            </a:r>
            <a:r>
              <a:rPr lang="en-US" sz="1800" i="1" dirty="0"/>
              <a:t>k</a:t>
            </a:r>
            <a:r>
              <a:rPr lang="en-US" sz="1800" dirty="0"/>
              <a:t>, there are</a:t>
            </a:r>
            <a:r>
              <a:rPr lang="en-US" sz="1800" i="1" dirty="0"/>
              <a:t> k</a:t>
            </a:r>
            <a:r>
              <a:rPr lang="en-US" sz="1800" dirty="0"/>
              <a:t> instances of resource type </a:t>
            </a:r>
            <a:r>
              <a:rPr lang="en-US" sz="1800" i="1" dirty="0" err="1"/>
              <a:t>R</a:t>
            </a:r>
            <a:r>
              <a:rPr lang="en-US" sz="1800" i="1" baseline="-25000" dirty="0" err="1"/>
              <a:t>j</a:t>
            </a:r>
            <a:r>
              <a:rPr lang="en-US" sz="1800" baseline="-25000" dirty="0"/>
              <a:t> </a:t>
            </a:r>
            <a:r>
              <a:rPr lang="en-US" sz="1800" dirty="0"/>
              <a:t>available.</a:t>
            </a:r>
          </a:p>
          <a:p>
            <a:pPr eaLnBrk="1" hangingPunct="1"/>
            <a:r>
              <a:rPr lang="en-US" sz="1800" b="1" i="1" dirty="0">
                <a:solidFill>
                  <a:srgbClr val="FF0000"/>
                </a:solidFill>
              </a:rPr>
              <a:t>Max:</a:t>
            </a:r>
            <a:r>
              <a:rPr lang="en-US" sz="1800" i="1" dirty="0"/>
              <a:t> n x m</a:t>
            </a:r>
            <a:r>
              <a:rPr lang="en-US" sz="1800" dirty="0"/>
              <a:t> matrix.  If </a:t>
            </a:r>
            <a:r>
              <a:rPr lang="en-US" sz="1800" i="1" dirty="0"/>
              <a:t>Max </a:t>
            </a:r>
            <a:r>
              <a:rPr lang="en-US" sz="1800" dirty="0"/>
              <a:t>[</a:t>
            </a:r>
            <a:r>
              <a:rPr lang="en-US" sz="1800" i="1" dirty="0" err="1"/>
              <a:t>i,j</a:t>
            </a:r>
            <a:r>
              <a:rPr lang="en-US" sz="1800" dirty="0"/>
              <a:t>] = </a:t>
            </a:r>
            <a:r>
              <a:rPr lang="en-US" sz="1800" i="1" dirty="0"/>
              <a:t>k</a:t>
            </a:r>
            <a:r>
              <a:rPr lang="en-US" sz="1800" dirty="0"/>
              <a:t>, then process </a:t>
            </a:r>
            <a:r>
              <a:rPr lang="en-US" sz="1800" i="1" dirty="0"/>
              <a:t>P</a:t>
            </a:r>
            <a:r>
              <a:rPr lang="en-US" sz="1800" i="1" baseline="-25000" dirty="0"/>
              <a:t>i</a:t>
            </a:r>
            <a:r>
              <a:rPr lang="en-US" sz="1800" i="1" dirty="0"/>
              <a:t> </a:t>
            </a:r>
            <a:r>
              <a:rPr lang="en-US" sz="1800" dirty="0"/>
              <a:t>may request at most</a:t>
            </a:r>
            <a:r>
              <a:rPr lang="en-US" sz="1800" i="1" dirty="0"/>
              <a:t> k </a:t>
            </a:r>
            <a:r>
              <a:rPr lang="en-US" sz="1800" dirty="0"/>
              <a:t>instances of resource type </a:t>
            </a:r>
            <a:r>
              <a:rPr lang="en-US" sz="1800" i="1" dirty="0" err="1"/>
              <a:t>R</a:t>
            </a:r>
            <a:r>
              <a:rPr lang="en-US" sz="1800" i="1" baseline="-25000" dirty="0" err="1"/>
              <a:t>j</a:t>
            </a:r>
            <a:r>
              <a:rPr lang="en-US" sz="1800" dirty="0"/>
              <a:t>.</a:t>
            </a:r>
          </a:p>
          <a:p>
            <a:pPr eaLnBrk="1" hangingPunct="1"/>
            <a:r>
              <a:rPr lang="en-US" sz="1800" b="1" i="1" dirty="0">
                <a:solidFill>
                  <a:srgbClr val="FF0000"/>
                </a:solidFill>
              </a:rPr>
              <a:t>Allocation:</a:t>
            </a:r>
            <a:r>
              <a:rPr lang="en-US" sz="1800" i="1" dirty="0"/>
              <a:t>  n </a:t>
            </a:r>
            <a:r>
              <a:rPr lang="en-US" sz="1800" dirty="0"/>
              <a:t>x</a:t>
            </a:r>
            <a:r>
              <a:rPr lang="en-US" sz="1800" i="1" dirty="0"/>
              <a:t> m</a:t>
            </a:r>
            <a:r>
              <a:rPr lang="en-US" sz="1800" dirty="0"/>
              <a:t> matrix.  If Allocation[</a:t>
            </a:r>
            <a:r>
              <a:rPr lang="en-US" sz="1800" i="1" dirty="0" err="1"/>
              <a:t>i,j</a:t>
            </a:r>
            <a:r>
              <a:rPr lang="en-US" sz="1800" dirty="0"/>
              <a:t>] = </a:t>
            </a:r>
            <a:r>
              <a:rPr lang="en-US" sz="1800" i="1" dirty="0"/>
              <a:t>k</a:t>
            </a:r>
            <a:r>
              <a:rPr lang="en-US" sz="1800" dirty="0"/>
              <a:t> then</a:t>
            </a:r>
            <a:r>
              <a:rPr lang="en-US" sz="1800" i="1" dirty="0"/>
              <a:t> P</a:t>
            </a:r>
            <a:r>
              <a:rPr lang="en-US" sz="1800" i="1" baseline="-25000" dirty="0"/>
              <a:t>i</a:t>
            </a:r>
            <a:r>
              <a:rPr lang="en-US" sz="1800" dirty="0"/>
              <a:t> is currently allocated </a:t>
            </a:r>
            <a:r>
              <a:rPr lang="en-US" sz="1800" i="1" dirty="0"/>
              <a:t>k</a:t>
            </a:r>
            <a:r>
              <a:rPr lang="en-US" sz="1800" dirty="0"/>
              <a:t> instances of </a:t>
            </a:r>
            <a:r>
              <a:rPr lang="en-US" sz="1800" i="1" dirty="0" err="1"/>
              <a:t>R</a:t>
            </a:r>
            <a:r>
              <a:rPr lang="en-US" sz="1800" i="1" baseline="-25000" dirty="0" err="1"/>
              <a:t>j</a:t>
            </a:r>
            <a:r>
              <a:rPr lang="en-US" sz="1800" i="1" baseline="-25000" dirty="0"/>
              <a:t>.</a:t>
            </a:r>
            <a:endParaRPr lang="en-US" sz="1800" baseline="-25000" dirty="0"/>
          </a:p>
          <a:p>
            <a:pPr eaLnBrk="1" hangingPunct="1"/>
            <a:r>
              <a:rPr lang="en-US" sz="1800" b="1" i="1" dirty="0">
                <a:solidFill>
                  <a:srgbClr val="FF0000"/>
                </a:solidFill>
              </a:rPr>
              <a:t>Need:</a:t>
            </a:r>
            <a:r>
              <a:rPr lang="en-US" sz="1800" i="1" dirty="0"/>
              <a:t>  n </a:t>
            </a:r>
            <a:r>
              <a:rPr lang="en-US" sz="1800" dirty="0"/>
              <a:t>x</a:t>
            </a:r>
            <a:r>
              <a:rPr lang="en-US" sz="1800" i="1" dirty="0"/>
              <a:t> m</a:t>
            </a:r>
            <a:r>
              <a:rPr lang="en-US" sz="1800" dirty="0"/>
              <a:t> matrix. If </a:t>
            </a:r>
            <a:r>
              <a:rPr lang="en-US" sz="1800" i="1" dirty="0"/>
              <a:t>Need</a:t>
            </a:r>
            <a:r>
              <a:rPr lang="en-US" sz="1800" dirty="0"/>
              <a:t>[</a:t>
            </a:r>
            <a:r>
              <a:rPr lang="en-US" sz="1800" i="1" dirty="0" err="1"/>
              <a:t>i,j</a:t>
            </a:r>
            <a:r>
              <a:rPr lang="en-US" sz="1800" dirty="0"/>
              <a:t>] =</a:t>
            </a:r>
            <a:r>
              <a:rPr lang="en-US" sz="1800" i="1" dirty="0"/>
              <a:t> k</a:t>
            </a:r>
            <a:r>
              <a:rPr lang="en-US" sz="1800" dirty="0"/>
              <a:t>, then</a:t>
            </a:r>
            <a:r>
              <a:rPr lang="en-US" sz="1800" i="1" dirty="0"/>
              <a:t> P</a:t>
            </a:r>
            <a:r>
              <a:rPr lang="en-US" sz="1800" i="1" baseline="-25000" dirty="0"/>
              <a:t>i</a:t>
            </a:r>
            <a:r>
              <a:rPr lang="en-US" sz="1800" dirty="0"/>
              <a:t> may need </a:t>
            </a:r>
            <a:r>
              <a:rPr lang="en-US" sz="1800" i="1" dirty="0"/>
              <a:t>k</a:t>
            </a:r>
            <a:r>
              <a:rPr lang="en-US" sz="1800" dirty="0"/>
              <a:t> more instances of </a:t>
            </a:r>
            <a:r>
              <a:rPr lang="en-US" sz="1800" i="1" dirty="0" err="1"/>
              <a:t>R</a:t>
            </a:r>
            <a:r>
              <a:rPr lang="en-US" sz="1800" i="1" baseline="-25000" dirty="0" err="1"/>
              <a:t>j</a:t>
            </a:r>
            <a:r>
              <a:rPr lang="en-US" sz="1800" baseline="-25000" dirty="0"/>
              <a:t> </a:t>
            </a:r>
            <a:r>
              <a:rPr lang="en-US" sz="1800" dirty="0"/>
              <a:t>to complete its task.</a:t>
            </a:r>
            <a:br>
              <a:rPr lang="en-US" sz="1800" dirty="0"/>
            </a:br>
            <a:endParaRPr lang="en-US" sz="1200" dirty="0"/>
          </a:p>
          <a:p>
            <a:pPr algn="ctr" eaLnBrk="1" hangingPunct="1">
              <a:buFontTx/>
              <a:buNone/>
            </a:pPr>
            <a:r>
              <a:rPr lang="en-US" sz="2100" i="1" dirty="0"/>
              <a:t>Need</a:t>
            </a:r>
            <a:r>
              <a:rPr lang="en-US" sz="2100" dirty="0"/>
              <a:t>[</a:t>
            </a:r>
            <a:r>
              <a:rPr lang="en-US" sz="2100" i="1" dirty="0" err="1"/>
              <a:t>i,j</a:t>
            </a:r>
            <a:r>
              <a:rPr lang="en-US" sz="2100" dirty="0"/>
              <a:t>] = </a:t>
            </a:r>
            <a:r>
              <a:rPr lang="en-US" sz="2100" i="1" dirty="0"/>
              <a:t>Max</a:t>
            </a:r>
            <a:r>
              <a:rPr lang="en-US" sz="2100" dirty="0"/>
              <a:t>[</a:t>
            </a:r>
            <a:r>
              <a:rPr lang="en-US" sz="2100" i="1" dirty="0" err="1"/>
              <a:t>i,j</a:t>
            </a:r>
            <a:r>
              <a:rPr lang="en-US" sz="2100" dirty="0"/>
              <a:t>] – </a:t>
            </a:r>
            <a:r>
              <a:rPr lang="en-US" sz="2100" i="1" dirty="0"/>
              <a:t>Allocation</a:t>
            </a:r>
            <a:r>
              <a:rPr lang="en-US" sz="2100" dirty="0"/>
              <a:t> [</a:t>
            </a:r>
            <a:r>
              <a:rPr lang="en-US" sz="2100" i="1" dirty="0" err="1"/>
              <a:t>i,j</a:t>
            </a:r>
            <a:r>
              <a:rPr lang="en-US" sz="2100" dirty="0"/>
              <a:t>]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907080" y="1044700"/>
            <a:ext cx="7329840" cy="5539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500" dirty="0">
                <a:latin typeface="Helvetica" pitchFamily="-105" charset="0"/>
              </a:rPr>
              <a:t>Let </a:t>
            </a:r>
            <a:r>
              <a:rPr lang="en-US" sz="1500" b="1" i="1" dirty="0">
                <a:solidFill>
                  <a:srgbClr val="FF0000"/>
                </a:solidFill>
                <a:latin typeface="Helvetica" pitchFamily="-105" charset="0"/>
              </a:rPr>
              <a:t>n</a:t>
            </a:r>
            <a:r>
              <a:rPr lang="en-US" sz="1500" b="1" dirty="0">
                <a:solidFill>
                  <a:srgbClr val="FF0000"/>
                </a:solidFill>
                <a:latin typeface="Helvetica" pitchFamily="-105" charset="0"/>
              </a:rPr>
              <a:t> = number of processes</a:t>
            </a:r>
            <a:r>
              <a:rPr lang="en-US" sz="1500" dirty="0">
                <a:latin typeface="Helvetica" pitchFamily="-105" charset="0"/>
              </a:rPr>
              <a:t>, </a:t>
            </a:r>
            <a:br>
              <a:rPr lang="en-US" sz="1500" dirty="0">
                <a:latin typeface="Helvetica" pitchFamily="-105" charset="0"/>
              </a:rPr>
            </a:br>
            <a:r>
              <a:rPr lang="en-US" sz="1500" dirty="0">
                <a:latin typeface="Helvetica" pitchFamily="-105" charset="0"/>
              </a:rPr>
              <a:t>and </a:t>
            </a:r>
            <a:r>
              <a:rPr lang="en-US" sz="1500" b="1" i="1" dirty="0">
                <a:solidFill>
                  <a:srgbClr val="FF0000"/>
                </a:solidFill>
                <a:latin typeface="Helvetica" pitchFamily="-105" charset="0"/>
              </a:rPr>
              <a:t>m </a:t>
            </a:r>
            <a:r>
              <a:rPr lang="en-US" sz="1500" b="1" dirty="0">
                <a:solidFill>
                  <a:srgbClr val="FF0000"/>
                </a:solidFill>
                <a:latin typeface="Helvetica" pitchFamily="-105" charset="0"/>
              </a:rPr>
              <a:t>= number of resources types</a:t>
            </a:r>
            <a:r>
              <a:rPr lang="en-US" sz="1500" dirty="0">
                <a:latin typeface="Helvetica" pitchFamily="-105" charset="0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Safety Algorithm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080" y="1042987"/>
            <a:ext cx="7329840" cy="3819337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457200" indent="-457200">
              <a:buNone/>
            </a:pPr>
            <a:r>
              <a:rPr lang="en-US" sz="1350" dirty="0"/>
              <a:t>1.</a:t>
            </a:r>
            <a:r>
              <a:rPr lang="en-US" sz="1900" dirty="0"/>
              <a:t>	Let </a:t>
            </a:r>
            <a:r>
              <a:rPr lang="en-US" sz="1900" i="1" dirty="0"/>
              <a:t>Work </a:t>
            </a:r>
            <a:r>
              <a:rPr lang="en-US" sz="1900" dirty="0"/>
              <a:t>and </a:t>
            </a:r>
            <a:r>
              <a:rPr lang="en-US" sz="1900" i="1" dirty="0"/>
              <a:t>Finish</a:t>
            </a:r>
            <a:r>
              <a:rPr lang="en-US" sz="1900" dirty="0"/>
              <a:t> be vectors of length</a:t>
            </a:r>
            <a:r>
              <a:rPr lang="en-US" sz="1900" i="1" dirty="0"/>
              <a:t> m</a:t>
            </a:r>
            <a:r>
              <a:rPr lang="en-US" sz="1900" dirty="0"/>
              <a:t> and</a:t>
            </a:r>
            <a:r>
              <a:rPr lang="en-US" sz="1900" i="1" dirty="0"/>
              <a:t> n</a:t>
            </a:r>
            <a:r>
              <a:rPr lang="en-US" sz="1900" dirty="0"/>
              <a:t>, respectively.  Initialize:</a:t>
            </a:r>
            <a:endParaRPr lang="en-US" sz="1800" dirty="0"/>
          </a:p>
          <a:p>
            <a:pPr marL="1185863" lvl="3" indent="-285750">
              <a:buNone/>
            </a:pPr>
            <a:r>
              <a:rPr lang="en-US" sz="1700" i="1" dirty="0"/>
              <a:t>Work </a:t>
            </a:r>
            <a:r>
              <a:rPr lang="en-US" sz="1700" dirty="0"/>
              <a:t>= </a:t>
            </a:r>
            <a:r>
              <a:rPr lang="en-US" sz="1700" i="1" dirty="0"/>
              <a:t>Available</a:t>
            </a:r>
          </a:p>
          <a:p>
            <a:pPr marL="1185863" lvl="3" indent="-285750">
              <a:buNone/>
            </a:pPr>
            <a:r>
              <a:rPr lang="en-US" sz="1700" i="1" dirty="0"/>
              <a:t>Finish </a:t>
            </a:r>
            <a:r>
              <a:rPr lang="en-US" sz="1700" dirty="0"/>
              <a:t>[</a:t>
            </a:r>
            <a:r>
              <a:rPr lang="en-US" sz="1700" i="1" dirty="0" err="1"/>
              <a:t>i</a:t>
            </a:r>
            <a:r>
              <a:rPr lang="en-US" sz="1700" dirty="0"/>
              <a:t>] =</a:t>
            </a:r>
            <a:r>
              <a:rPr lang="en-US" sz="1700" i="1" dirty="0"/>
              <a:t> false </a:t>
            </a:r>
            <a:r>
              <a:rPr lang="en-US" sz="1700" dirty="0"/>
              <a:t>for</a:t>
            </a:r>
            <a:r>
              <a:rPr lang="en-US" sz="1700" i="1" dirty="0"/>
              <a:t> </a:t>
            </a:r>
            <a:r>
              <a:rPr lang="en-US" sz="1700" i="1" dirty="0" err="1"/>
              <a:t>i</a:t>
            </a:r>
            <a:r>
              <a:rPr lang="en-US" sz="1700" dirty="0"/>
              <a:t> = 0,1,2,3, …, </a:t>
            </a:r>
            <a:r>
              <a:rPr lang="en-US" sz="1700" i="1" dirty="0"/>
              <a:t>n-1.</a:t>
            </a:r>
          </a:p>
          <a:p>
            <a:pPr marL="1185863" lvl="3" indent="-285750">
              <a:buNone/>
            </a:pPr>
            <a:endParaRPr lang="en-US" sz="1100" dirty="0"/>
          </a:p>
          <a:p>
            <a:pPr marL="457200" indent="-457200">
              <a:buFontTx/>
              <a:buAutoNum type="arabicPeriod" startAt="2"/>
            </a:pPr>
            <a:r>
              <a:rPr lang="en-US" sz="1900" dirty="0"/>
              <a:t>Find an </a:t>
            </a:r>
            <a:r>
              <a:rPr lang="en-US" sz="1900" i="1" dirty="0" err="1"/>
              <a:t>i</a:t>
            </a:r>
            <a:r>
              <a:rPr lang="en-US" sz="1900" i="1" dirty="0"/>
              <a:t> </a:t>
            </a:r>
            <a:r>
              <a:rPr lang="en-US" sz="1900" dirty="0"/>
              <a:t>such that both: </a:t>
            </a:r>
          </a:p>
          <a:p>
            <a:pPr lvl="1" indent="-400050">
              <a:buNone/>
            </a:pPr>
            <a:r>
              <a:rPr lang="en-US" sz="1900" dirty="0"/>
              <a:t>(a) </a:t>
            </a:r>
            <a:r>
              <a:rPr lang="en-US" sz="1900" i="1" dirty="0"/>
              <a:t>Finish</a:t>
            </a:r>
            <a:r>
              <a:rPr lang="en-US" sz="1900" dirty="0"/>
              <a:t> [</a:t>
            </a:r>
            <a:r>
              <a:rPr lang="en-US" sz="1900" i="1" dirty="0" err="1"/>
              <a:t>i</a:t>
            </a:r>
            <a:r>
              <a:rPr lang="en-US" sz="1900" dirty="0"/>
              <a:t>] = </a:t>
            </a:r>
            <a:r>
              <a:rPr lang="en-US" sz="1900" i="1" dirty="0"/>
              <a:t>false</a:t>
            </a:r>
            <a:endParaRPr lang="en-US" sz="1900" dirty="0"/>
          </a:p>
          <a:p>
            <a:pPr lvl="1" indent="-400050">
              <a:buNone/>
            </a:pPr>
            <a:r>
              <a:rPr lang="en-US" sz="1900" dirty="0"/>
              <a:t>(b) </a:t>
            </a:r>
            <a:r>
              <a:rPr lang="en-US" sz="1900" i="1" dirty="0" err="1"/>
              <a:t>Need</a:t>
            </a:r>
            <a:r>
              <a:rPr lang="en-US" sz="1900" i="1" baseline="-25000" dirty="0" err="1"/>
              <a:t>i</a:t>
            </a:r>
            <a:r>
              <a:rPr lang="en-US" sz="1900" dirty="0"/>
              <a:t> </a:t>
            </a:r>
            <a:r>
              <a:rPr lang="en-US" sz="1900" dirty="0">
                <a:sym typeface="Symbol" pitchFamily="-105" charset="2"/>
              </a:rPr>
              <a:t> </a:t>
            </a:r>
            <a:r>
              <a:rPr lang="en-US" sz="1900" i="1" dirty="0">
                <a:sym typeface="Symbol" pitchFamily="-105" charset="2"/>
              </a:rPr>
              <a:t>Work</a:t>
            </a:r>
          </a:p>
          <a:p>
            <a:pPr lvl="1" indent="-400050">
              <a:buNone/>
            </a:pPr>
            <a:r>
              <a:rPr lang="en-US" sz="1900" dirty="0">
                <a:sym typeface="Symbol" pitchFamily="-105" charset="2"/>
              </a:rPr>
              <a:t>If no such </a:t>
            </a:r>
            <a:r>
              <a:rPr lang="en-US" sz="1900" i="1" dirty="0" err="1">
                <a:sym typeface="Symbol" pitchFamily="-105" charset="2"/>
              </a:rPr>
              <a:t>i</a:t>
            </a:r>
            <a:r>
              <a:rPr lang="en-US" sz="1900" i="1" dirty="0">
                <a:sym typeface="Symbol" pitchFamily="-105" charset="2"/>
              </a:rPr>
              <a:t> </a:t>
            </a:r>
            <a:r>
              <a:rPr lang="en-US" sz="1900" dirty="0">
                <a:sym typeface="Symbol" pitchFamily="-105" charset="2"/>
              </a:rPr>
              <a:t>exists, go to step 4.</a:t>
            </a:r>
          </a:p>
          <a:p>
            <a:pPr lvl="1" indent="-400050">
              <a:buNone/>
            </a:pPr>
            <a:endParaRPr lang="en-US" sz="1800" dirty="0">
              <a:sym typeface="Symbol" pitchFamily="-105" charset="2"/>
            </a:endParaRPr>
          </a:p>
          <a:p>
            <a:pPr marL="457200" indent="-457200">
              <a:buFontTx/>
              <a:buAutoNum type="arabicPeriod" startAt="3"/>
            </a:pPr>
            <a:r>
              <a:rPr lang="en-US" sz="1900" i="1" dirty="0"/>
              <a:t>Work</a:t>
            </a:r>
            <a:r>
              <a:rPr lang="en-US" sz="1900" dirty="0"/>
              <a:t> = </a:t>
            </a:r>
            <a:r>
              <a:rPr lang="en-US" sz="1900" i="1" dirty="0"/>
              <a:t>Work </a:t>
            </a:r>
            <a:r>
              <a:rPr lang="en-US" sz="1900" dirty="0"/>
              <a:t>+ </a:t>
            </a:r>
            <a:r>
              <a:rPr lang="en-US" sz="1900" i="1" dirty="0" err="1"/>
              <a:t>Allocation</a:t>
            </a:r>
            <a:r>
              <a:rPr lang="en-US" sz="1900" i="1" baseline="-25000" dirty="0" err="1"/>
              <a:t>i</a:t>
            </a:r>
            <a:br>
              <a:rPr lang="en-US" sz="1900" dirty="0"/>
            </a:br>
            <a:r>
              <a:rPr lang="en-US" sz="1900" i="1" dirty="0"/>
              <a:t>Finish</a:t>
            </a:r>
            <a:r>
              <a:rPr lang="en-US" sz="1900" dirty="0"/>
              <a:t>[</a:t>
            </a:r>
            <a:r>
              <a:rPr lang="en-US" sz="1900" i="1" dirty="0" err="1"/>
              <a:t>i</a:t>
            </a:r>
            <a:r>
              <a:rPr lang="en-US" sz="1900" dirty="0"/>
              <a:t>] =</a:t>
            </a:r>
            <a:r>
              <a:rPr lang="en-US" sz="1900" i="1" dirty="0"/>
              <a:t> true</a:t>
            </a:r>
            <a:br>
              <a:rPr lang="en-US" sz="1900" dirty="0"/>
            </a:br>
            <a:r>
              <a:rPr lang="en-US" sz="1900" dirty="0"/>
              <a:t>go to step 2.</a:t>
            </a:r>
          </a:p>
          <a:p>
            <a:pPr marL="457200" indent="-457200">
              <a:buNone/>
            </a:pPr>
            <a:endParaRPr lang="en-US" sz="1800" dirty="0"/>
          </a:p>
          <a:p>
            <a:pPr marL="457200" indent="-457200">
              <a:buNone/>
            </a:pPr>
            <a:r>
              <a:rPr lang="en-US" sz="1800" dirty="0"/>
              <a:t>4.	</a:t>
            </a:r>
            <a:r>
              <a:rPr lang="en-US" sz="1900" dirty="0"/>
              <a:t>If </a:t>
            </a:r>
            <a:r>
              <a:rPr lang="en-US" sz="1900" i="1" dirty="0"/>
              <a:t>Finish</a:t>
            </a:r>
            <a:r>
              <a:rPr lang="en-US" sz="1900" dirty="0"/>
              <a:t> [</a:t>
            </a:r>
            <a:r>
              <a:rPr lang="en-US" sz="1900" i="1" dirty="0" err="1"/>
              <a:t>i</a:t>
            </a:r>
            <a:r>
              <a:rPr lang="en-US" sz="1900" dirty="0"/>
              <a:t>] == true for all </a:t>
            </a:r>
            <a:r>
              <a:rPr lang="en-US" sz="1900" i="1" dirty="0" err="1"/>
              <a:t>i</a:t>
            </a:r>
            <a:r>
              <a:rPr lang="en-US" sz="1900" dirty="0"/>
              <a:t>, then the system is in a safe state.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5672" y="311944"/>
            <a:ext cx="6365838" cy="342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000" dirty="0"/>
              <a:t>Resource-Request Algorithm for Process </a:t>
            </a:r>
            <a:r>
              <a:rPr lang="en-US" sz="3000" i="1" dirty="0"/>
              <a:t>P</a:t>
            </a:r>
            <a:r>
              <a:rPr lang="en-US" sz="3000" i="1" baseline="-25000" dirty="0"/>
              <a:t>i</a:t>
            </a:r>
            <a:endParaRPr lang="en-US" sz="3000" dirty="0"/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86" y="990600"/>
            <a:ext cx="7316133" cy="4024429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None/>
            </a:pPr>
            <a:r>
              <a:rPr lang="en-US" sz="1800" i="1" dirty="0"/>
              <a:t>   Request</a:t>
            </a:r>
            <a:r>
              <a:rPr lang="en-US" sz="1800" dirty="0"/>
              <a:t> = request vector for process </a:t>
            </a:r>
            <a:r>
              <a:rPr lang="en-US" sz="1800" i="1" dirty="0"/>
              <a:t>P</a:t>
            </a:r>
            <a:r>
              <a:rPr lang="en-US" sz="1800" i="1" baseline="-25000" dirty="0"/>
              <a:t>i</a:t>
            </a:r>
            <a:r>
              <a:rPr lang="en-US" sz="1800" dirty="0"/>
              <a:t>.  If </a:t>
            </a:r>
            <a:r>
              <a:rPr lang="en-US" sz="1800" i="1" dirty="0" err="1"/>
              <a:t>Request</a:t>
            </a:r>
            <a:r>
              <a:rPr lang="en-US" sz="1800" i="1" baseline="-25000" dirty="0" err="1"/>
              <a:t>i</a:t>
            </a:r>
            <a:r>
              <a:rPr lang="en-US" sz="1800" baseline="-25000" dirty="0"/>
              <a:t> </a:t>
            </a:r>
            <a:r>
              <a:rPr lang="en-US" sz="1800" dirty="0"/>
              <a:t>[</a:t>
            </a:r>
            <a:r>
              <a:rPr lang="en-US" sz="1800" i="1" dirty="0"/>
              <a:t>j</a:t>
            </a:r>
            <a:r>
              <a:rPr lang="en-US" sz="1800" dirty="0"/>
              <a:t>] = </a:t>
            </a:r>
            <a:r>
              <a:rPr lang="en-US" sz="1800" i="1" dirty="0"/>
              <a:t>k</a:t>
            </a:r>
            <a:r>
              <a:rPr lang="en-US" sz="1800" dirty="0"/>
              <a:t> then process </a:t>
            </a:r>
            <a:r>
              <a:rPr lang="en-US" sz="1800" i="1" dirty="0"/>
              <a:t>P</a:t>
            </a:r>
            <a:r>
              <a:rPr lang="en-US" sz="1800" i="1" baseline="-25000" dirty="0"/>
              <a:t>i</a:t>
            </a:r>
            <a:r>
              <a:rPr lang="en-US" sz="1800" dirty="0"/>
              <a:t> wants </a:t>
            </a:r>
            <a:r>
              <a:rPr lang="en-US" sz="1800" i="1" dirty="0"/>
              <a:t>k</a:t>
            </a:r>
            <a:r>
              <a:rPr lang="en-US" sz="1800" dirty="0"/>
              <a:t> instances of resource type </a:t>
            </a:r>
            <a:r>
              <a:rPr lang="en-US" sz="1800" i="1" dirty="0" err="1"/>
              <a:t>R</a:t>
            </a:r>
            <a:r>
              <a:rPr lang="en-US" sz="1800" i="1" baseline="-25000" dirty="0" err="1"/>
              <a:t>j</a:t>
            </a:r>
            <a:r>
              <a:rPr lang="en-US" sz="1800" baseline="-25000" dirty="0"/>
              <a:t>.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1800" baseline="-25000" dirty="0"/>
          </a:p>
          <a:p>
            <a:pPr lvl="1" indent="-400050">
              <a:lnSpc>
                <a:spcPct val="90000"/>
              </a:lnSpc>
              <a:buFontTx/>
              <a:buAutoNum type="arabicPeriod"/>
            </a:pPr>
            <a:r>
              <a:rPr lang="en-US" sz="1600" dirty="0"/>
              <a:t>If </a:t>
            </a:r>
            <a:r>
              <a:rPr lang="en-US" sz="1600" i="1" dirty="0" err="1"/>
              <a:t>Request</a:t>
            </a:r>
            <a:r>
              <a:rPr lang="en-US" sz="1600" i="1" baseline="-25000" dirty="0" err="1"/>
              <a:t>i</a:t>
            </a:r>
            <a:r>
              <a:rPr lang="en-US" sz="1600" i="1" dirty="0"/>
              <a:t> </a:t>
            </a:r>
            <a:r>
              <a:rPr lang="en-US" sz="1600" dirty="0">
                <a:sym typeface="Symbol" pitchFamily="-105" charset="2"/>
              </a:rPr>
              <a:t> </a:t>
            </a:r>
            <a:r>
              <a:rPr lang="en-US" sz="1600" i="1" dirty="0" err="1">
                <a:sym typeface="Symbol" pitchFamily="-105" charset="2"/>
              </a:rPr>
              <a:t>Need</a:t>
            </a:r>
            <a:r>
              <a:rPr lang="en-US" sz="1600" i="1" baseline="-25000" dirty="0" err="1">
                <a:sym typeface="Symbol" pitchFamily="-105" charset="2"/>
              </a:rPr>
              <a:t>i</a:t>
            </a:r>
            <a:r>
              <a:rPr lang="en-US" sz="1600" i="1" dirty="0">
                <a:sym typeface="Symbol" pitchFamily="-105" charset="2"/>
              </a:rPr>
              <a:t> </a:t>
            </a:r>
            <a:r>
              <a:rPr lang="en-US" sz="1600" dirty="0">
                <a:sym typeface="Symbol" pitchFamily="-105" charset="2"/>
              </a:rPr>
              <a:t>go to step 2.  Otherwise, raise error condition, since process has exceeded its maximum claim.</a:t>
            </a:r>
          </a:p>
          <a:p>
            <a:pPr lvl="1" indent="-400050">
              <a:lnSpc>
                <a:spcPct val="90000"/>
              </a:lnSpc>
              <a:buNone/>
            </a:pPr>
            <a:endParaRPr lang="en-US" sz="1600" dirty="0">
              <a:sym typeface="Symbol" pitchFamily="-105" charset="2"/>
            </a:endParaRPr>
          </a:p>
          <a:p>
            <a:pPr lvl="1" indent="-400050">
              <a:lnSpc>
                <a:spcPct val="90000"/>
              </a:lnSpc>
              <a:buFontTx/>
              <a:buAutoNum type="arabicPeriod" startAt="2"/>
            </a:pPr>
            <a:r>
              <a:rPr lang="en-US" sz="1600" dirty="0">
                <a:sym typeface="Symbol" pitchFamily="-105" charset="2"/>
              </a:rPr>
              <a:t>If </a:t>
            </a:r>
            <a:r>
              <a:rPr lang="en-US" sz="1600" i="1" dirty="0" err="1"/>
              <a:t>Request</a:t>
            </a:r>
            <a:r>
              <a:rPr lang="en-US" sz="1600" i="1" baseline="-25000" dirty="0" err="1"/>
              <a:t>i</a:t>
            </a:r>
            <a:r>
              <a:rPr lang="en-US" sz="1600" dirty="0"/>
              <a:t> </a:t>
            </a:r>
            <a:r>
              <a:rPr lang="en-US" sz="1600" dirty="0">
                <a:sym typeface="Symbol" pitchFamily="-105" charset="2"/>
              </a:rPr>
              <a:t> </a:t>
            </a:r>
            <a:r>
              <a:rPr lang="en-US" sz="1600" i="1" dirty="0">
                <a:sym typeface="Symbol" pitchFamily="-105" charset="2"/>
              </a:rPr>
              <a:t>Available</a:t>
            </a:r>
            <a:r>
              <a:rPr lang="en-US" sz="1600" dirty="0">
                <a:sym typeface="Symbol" pitchFamily="-105" charset="2"/>
              </a:rPr>
              <a:t>, go to step 3.  Otherwise </a:t>
            </a:r>
            <a:r>
              <a:rPr lang="en-US" sz="1600" i="1" dirty="0">
                <a:sym typeface="Symbol" pitchFamily="-105" charset="2"/>
              </a:rPr>
              <a:t>P</a:t>
            </a:r>
            <a:r>
              <a:rPr lang="en-US" sz="1600" i="1" baseline="-25000" dirty="0">
                <a:sym typeface="Symbol" pitchFamily="-105" charset="2"/>
              </a:rPr>
              <a:t>i</a:t>
            </a:r>
            <a:r>
              <a:rPr lang="en-US" sz="1600" dirty="0">
                <a:sym typeface="Symbol" pitchFamily="-105" charset="2"/>
              </a:rPr>
              <a:t>  must wait, since resources are not available.</a:t>
            </a:r>
          </a:p>
          <a:p>
            <a:pPr lvl="1" indent="-400050">
              <a:lnSpc>
                <a:spcPct val="90000"/>
              </a:lnSpc>
              <a:buNone/>
            </a:pPr>
            <a:endParaRPr lang="en-US" sz="1600" dirty="0">
              <a:sym typeface="Symbol" pitchFamily="-105" charset="2"/>
            </a:endParaRPr>
          </a:p>
          <a:p>
            <a:pPr lvl="1" indent="-400050">
              <a:lnSpc>
                <a:spcPct val="90000"/>
              </a:lnSpc>
              <a:buNone/>
            </a:pPr>
            <a:r>
              <a:rPr lang="en-US" sz="1600" dirty="0">
                <a:sym typeface="Symbol" pitchFamily="-105" charset="2"/>
              </a:rPr>
              <a:t>3.	Pretend to allocate requested resources to </a:t>
            </a:r>
            <a:r>
              <a:rPr lang="en-US" sz="1600" i="1" dirty="0">
                <a:sym typeface="Symbol" pitchFamily="-105" charset="2"/>
              </a:rPr>
              <a:t>P</a:t>
            </a:r>
            <a:r>
              <a:rPr lang="en-US" sz="1600" i="1" baseline="-25000" dirty="0">
                <a:sym typeface="Symbol" pitchFamily="-105" charset="2"/>
              </a:rPr>
              <a:t>i</a:t>
            </a:r>
            <a:r>
              <a:rPr lang="en-US" sz="1600" dirty="0">
                <a:sym typeface="Symbol" pitchFamily="-105" charset="2"/>
              </a:rPr>
              <a:t> by modifying the state as follows:</a:t>
            </a:r>
          </a:p>
          <a:p>
            <a:pPr marL="1185863" lvl="3" indent="-285750">
              <a:lnSpc>
                <a:spcPct val="90000"/>
              </a:lnSpc>
              <a:buNone/>
            </a:pPr>
            <a:r>
              <a:rPr lang="en-US" sz="1200" dirty="0">
                <a:sym typeface="Symbol" pitchFamily="-105" charset="2"/>
              </a:rPr>
              <a:t>		</a:t>
            </a:r>
            <a:r>
              <a:rPr lang="en-US" sz="1200" i="1" dirty="0">
                <a:sym typeface="Symbol" pitchFamily="-105" charset="2"/>
              </a:rPr>
              <a:t>Available</a:t>
            </a:r>
            <a:r>
              <a:rPr lang="en-US" sz="1200" dirty="0">
                <a:sym typeface="Symbol" pitchFamily="-105" charset="2"/>
              </a:rPr>
              <a:t> = </a:t>
            </a:r>
            <a:r>
              <a:rPr lang="en-US" sz="1200" i="1" dirty="0">
                <a:sym typeface="Symbol" pitchFamily="-105" charset="2"/>
              </a:rPr>
              <a:t>Available </a:t>
            </a:r>
            <a:r>
              <a:rPr lang="en-US" sz="1200" dirty="0">
                <a:sym typeface="Symbol" pitchFamily="-105" charset="2"/>
              </a:rPr>
              <a:t>- </a:t>
            </a:r>
            <a:r>
              <a:rPr lang="en-US" sz="1200" i="1" dirty="0" err="1">
                <a:sym typeface="Symbol" pitchFamily="-105" charset="2"/>
              </a:rPr>
              <a:t>Request</a:t>
            </a:r>
            <a:r>
              <a:rPr lang="en-US" sz="1200" i="1" baseline="-25000" dirty="0" err="1">
                <a:sym typeface="Symbol" pitchFamily="-105" charset="2"/>
              </a:rPr>
              <a:t>i</a:t>
            </a:r>
            <a:r>
              <a:rPr lang="en-US" sz="1200" i="1" dirty="0">
                <a:sym typeface="Symbol" pitchFamily="-105" charset="2"/>
              </a:rPr>
              <a:t>;</a:t>
            </a:r>
          </a:p>
          <a:p>
            <a:pPr marL="1185863" lvl="3" indent="-285750">
              <a:lnSpc>
                <a:spcPct val="90000"/>
              </a:lnSpc>
              <a:buNone/>
            </a:pPr>
            <a:r>
              <a:rPr lang="en-US" sz="1200" dirty="0">
                <a:sym typeface="Symbol" pitchFamily="-105" charset="2"/>
              </a:rPr>
              <a:t>		</a:t>
            </a:r>
            <a:r>
              <a:rPr lang="en-US" sz="1200" i="1" dirty="0" err="1">
                <a:sym typeface="Symbol" pitchFamily="-105" charset="2"/>
              </a:rPr>
              <a:t>Allocation</a:t>
            </a:r>
            <a:r>
              <a:rPr lang="en-US" sz="1200" i="1" baseline="-25000" dirty="0" err="1">
                <a:sym typeface="Symbol" pitchFamily="-105" charset="2"/>
              </a:rPr>
              <a:t>i</a:t>
            </a:r>
            <a:r>
              <a:rPr lang="en-US" sz="1200" baseline="-25000" dirty="0">
                <a:sym typeface="Symbol" pitchFamily="-105" charset="2"/>
              </a:rPr>
              <a:t> </a:t>
            </a:r>
            <a:r>
              <a:rPr lang="en-US" sz="1200" dirty="0">
                <a:sym typeface="Symbol" pitchFamily="-105" charset="2"/>
              </a:rPr>
              <a:t>= </a:t>
            </a:r>
            <a:r>
              <a:rPr lang="en-US" sz="1200" i="1" dirty="0" err="1">
                <a:sym typeface="Symbol" pitchFamily="-105" charset="2"/>
              </a:rPr>
              <a:t>Allocation</a:t>
            </a:r>
            <a:r>
              <a:rPr lang="en-US" sz="1200" i="1" baseline="-25000" dirty="0" err="1">
                <a:sym typeface="Symbol" pitchFamily="-105" charset="2"/>
              </a:rPr>
              <a:t>i</a:t>
            </a:r>
            <a:r>
              <a:rPr lang="en-US" sz="1200" dirty="0">
                <a:sym typeface="Symbol" pitchFamily="-105" charset="2"/>
              </a:rPr>
              <a:t> + </a:t>
            </a:r>
            <a:r>
              <a:rPr lang="en-US" sz="1200" i="1" dirty="0" err="1">
                <a:sym typeface="Symbol" pitchFamily="-105" charset="2"/>
              </a:rPr>
              <a:t>Request</a:t>
            </a:r>
            <a:r>
              <a:rPr lang="en-US" sz="1200" i="1" baseline="-25000" dirty="0" err="1">
                <a:sym typeface="Symbol" pitchFamily="-105" charset="2"/>
              </a:rPr>
              <a:t>i</a:t>
            </a:r>
            <a:r>
              <a:rPr lang="en-US" sz="1200" dirty="0">
                <a:sym typeface="Symbol" pitchFamily="-105" charset="2"/>
              </a:rPr>
              <a:t>;</a:t>
            </a:r>
          </a:p>
          <a:p>
            <a:pPr marL="1185863" lvl="3" indent="-285750">
              <a:lnSpc>
                <a:spcPct val="90000"/>
              </a:lnSpc>
              <a:buNone/>
            </a:pPr>
            <a:r>
              <a:rPr lang="en-US" sz="1200" dirty="0">
                <a:sym typeface="Symbol" pitchFamily="-105" charset="2"/>
              </a:rPr>
              <a:t>		</a:t>
            </a:r>
            <a:r>
              <a:rPr lang="en-US" sz="1200" i="1" dirty="0" err="1">
                <a:sym typeface="Symbol" pitchFamily="-105" charset="2"/>
              </a:rPr>
              <a:t>Need</a:t>
            </a:r>
            <a:r>
              <a:rPr lang="en-US" sz="1200" i="1" baseline="-25000" dirty="0" err="1">
                <a:sym typeface="Symbol" pitchFamily="-105" charset="2"/>
              </a:rPr>
              <a:t>i</a:t>
            </a:r>
            <a:r>
              <a:rPr lang="en-US" sz="1200" i="1" dirty="0">
                <a:sym typeface="Symbol" pitchFamily="-105" charset="2"/>
              </a:rPr>
              <a:t> </a:t>
            </a:r>
            <a:r>
              <a:rPr lang="en-US" sz="1200" dirty="0">
                <a:sym typeface="Symbol" pitchFamily="-105" charset="2"/>
              </a:rPr>
              <a:t>=</a:t>
            </a:r>
            <a:r>
              <a:rPr lang="en-US" sz="1200" i="1" dirty="0">
                <a:sym typeface="Symbol" pitchFamily="-105" charset="2"/>
              </a:rPr>
              <a:t> </a:t>
            </a:r>
            <a:r>
              <a:rPr lang="en-US" sz="1200" i="1" dirty="0" err="1">
                <a:sym typeface="Symbol" pitchFamily="-105" charset="2"/>
              </a:rPr>
              <a:t>Need</a:t>
            </a:r>
            <a:r>
              <a:rPr lang="en-US" sz="1200" i="1" baseline="-25000" dirty="0" err="1">
                <a:sym typeface="Symbol" pitchFamily="-105" charset="2"/>
              </a:rPr>
              <a:t>i</a:t>
            </a:r>
            <a:r>
              <a:rPr lang="en-US" sz="1200" dirty="0">
                <a:sym typeface="Symbol" pitchFamily="-105" charset="2"/>
              </a:rPr>
              <a:t> – </a:t>
            </a:r>
            <a:r>
              <a:rPr lang="en-US" sz="1200" i="1" dirty="0" err="1">
                <a:sym typeface="Symbol" pitchFamily="-105" charset="2"/>
              </a:rPr>
              <a:t>Request</a:t>
            </a:r>
            <a:r>
              <a:rPr lang="en-US" sz="1200" i="1" baseline="-25000" dirty="0" err="1">
                <a:sym typeface="Symbol" pitchFamily="-105" charset="2"/>
              </a:rPr>
              <a:t>i</a:t>
            </a:r>
            <a:r>
              <a:rPr lang="en-US" sz="1200" i="1" baseline="-25000" dirty="0">
                <a:sym typeface="Symbol" pitchFamily="-105" charset="2"/>
              </a:rPr>
              <a:t>;;</a:t>
            </a:r>
          </a:p>
          <a:p>
            <a:pPr marL="985838" lvl="2" indent="-342900">
              <a:lnSpc>
                <a:spcPct val="90000"/>
              </a:lnSpc>
              <a:buSzPct val="125000"/>
            </a:pPr>
            <a:r>
              <a:rPr lang="en-US" sz="1600" i="1" dirty="0">
                <a:sym typeface="Symbol" pitchFamily="-105" charset="2"/>
              </a:rPr>
              <a:t>If safe  the resources are allocated to P</a:t>
            </a:r>
            <a:r>
              <a:rPr lang="en-US" sz="1600" i="1" baseline="-25000" dirty="0">
                <a:sym typeface="Symbol" pitchFamily="-105" charset="2"/>
              </a:rPr>
              <a:t>i</a:t>
            </a:r>
            <a:r>
              <a:rPr lang="en-US" sz="1600" i="1" dirty="0">
                <a:sym typeface="Symbol" pitchFamily="-105" charset="2"/>
              </a:rPr>
              <a:t>. (run safe algorithm)</a:t>
            </a:r>
          </a:p>
          <a:p>
            <a:pPr marL="985838" lvl="2" indent="-342900">
              <a:lnSpc>
                <a:spcPct val="90000"/>
              </a:lnSpc>
              <a:buSzPct val="125000"/>
            </a:pPr>
            <a:r>
              <a:rPr lang="en-US" sz="1600" i="1" dirty="0">
                <a:sym typeface="Symbol" pitchFamily="-105" charset="2"/>
              </a:rPr>
              <a:t>If unsafe  P</a:t>
            </a:r>
            <a:r>
              <a:rPr lang="en-US" sz="1600" baseline="-25000" dirty="0">
                <a:sym typeface="Symbol" pitchFamily="-105" charset="2"/>
              </a:rPr>
              <a:t>i</a:t>
            </a:r>
            <a:r>
              <a:rPr lang="en-US" sz="1600" i="1" dirty="0">
                <a:sym typeface="Symbol" pitchFamily="-105" charset="2"/>
              </a:rPr>
              <a:t> must wait, and the old resource-allocation state is restored</a:t>
            </a:r>
            <a:endParaRPr lang="en-US" sz="1600" baseline="-25000" dirty="0">
              <a:sym typeface="Symbol" pitchFamily="-105" charset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Banker’s Algorithm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966" y="1197405"/>
            <a:ext cx="8246070" cy="3817625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028700" algn="l"/>
                <a:tab pos="1796654" algn="ctr"/>
                <a:tab pos="2695575" algn="ctr"/>
                <a:tab pos="3604022" algn="ctr"/>
              </a:tabLst>
            </a:pPr>
            <a:r>
              <a:rPr lang="en-US" sz="2400" dirty="0"/>
              <a:t>5 processes </a:t>
            </a:r>
            <a:r>
              <a:rPr lang="en-US" sz="2400" i="1" dirty="0"/>
              <a:t>P</a:t>
            </a:r>
            <a:r>
              <a:rPr lang="en-US" sz="2400" baseline="-25000" dirty="0"/>
              <a:t>0 </a:t>
            </a:r>
            <a:r>
              <a:rPr lang="en-US" sz="2400" dirty="0"/>
              <a:t>through </a:t>
            </a:r>
            <a:r>
              <a:rPr lang="en-US" sz="2400" i="1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; 3 resource types </a:t>
            </a:r>
            <a:r>
              <a:rPr lang="en-US" sz="2400" i="1" dirty="0"/>
              <a:t>A</a:t>
            </a:r>
            <a:r>
              <a:rPr lang="en-US" sz="2400" dirty="0"/>
              <a:t>  (10 instances),  </a:t>
            </a:r>
            <a:r>
              <a:rPr lang="en-US" sz="2400" i="1" dirty="0"/>
              <a:t>B</a:t>
            </a:r>
            <a:r>
              <a:rPr lang="en-US" sz="2400" dirty="0"/>
              <a:t> (5 instances), and </a:t>
            </a:r>
            <a:r>
              <a:rPr lang="en-US" sz="2400" i="1" dirty="0"/>
              <a:t>C</a:t>
            </a:r>
            <a:r>
              <a:rPr lang="en-US" sz="2400" dirty="0"/>
              <a:t> (7 instances).</a:t>
            </a:r>
          </a:p>
          <a:p>
            <a:pPr>
              <a:tabLst>
                <a:tab pos="1028700" algn="l"/>
                <a:tab pos="1796654" algn="ctr"/>
                <a:tab pos="2695575" algn="ctr"/>
                <a:tab pos="3604022" algn="ctr"/>
              </a:tabLst>
            </a:pPr>
            <a:r>
              <a:rPr lang="en-US" sz="2400" dirty="0"/>
              <a:t>Snapshot at time </a:t>
            </a:r>
            <a:r>
              <a:rPr lang="en-US" sz="2400" i="1" dirty="0"/>
              <a:t>T</a:t>
            </a:r>
            <a:r>
              <a:rPr lang="en-US" sz="2400" baseline="-25000" dirty="0"/>
              <a:t>0</a:t>
            </a:r>
            <a:r>
              <a:rPr lang="en-US" sz="2400" dirty="0"/>
              <a:t>:</a:t>
            </a:r>
          </a:p>
          <a:p>
            <a:pPr>
              <a:buNone/>
              <a:tabLst>
                <a:tab pos="1028700" algn="l"/>
                <a:tab pos="1796654" algn="ctr"/>
                <a:tab pos="2695575" algn="ctr"/>
                <a:tab pos="3604022" algn="ctr"/>
              </a:tabLst>
            </a:pPr>
            <a:r>
              <a:rPr lang="en-US" sz="2400" dirty="0"/>
              <a:t>			</a:t>
            </a:r>
            <a:r>
              <a:rPr lang="en-US" sz="2400" i="1" u="sng" dirty="0"/>
              <a:t>Allocation</a:t>
            </a:r>
            <a:r>
              <a:rPr lang="en-US" sz="2400" i="1" dirty="0"/>
              <a:t>	</a:t>
            </a:r>
            <a:r>
              <a:rPr lang="en-US" sz="2400" i="1" u="sng" dirty="0"/>
              <a:t>Max</a:t>
            </a:r>
            <a:r>
              <a:rPr lang="en-US" sz="2400" i="1" dirty="0"/>
              <a:t>	</a:t>
            </a:r>
            <a:r>
              <a:rPr lang="en-US" sz="2400" i="1" u="sng" dirty="0"/>
              <a:t>Available</a:t>
            </a:r>
            <a:endParaRPr lang="en-US" sz="2400" i="1" dirty="0"/>
          </a:p>
          <a:p>
            <a:pPr>
              <a:buNone/>
              <a:tabLst>
                <a:tab pos="1028700" algn="l"/>
                <a:tab pos="1796654" algn="ctr"/>
                <a:tab pos="2695575" algn="ctr"/>
                <a:tab pos="3604022" algn="ctr"/>
              </a:tabLst>
            </a:pPr>
            <a:r>
              <a:rPr lang="en-US" sz="2400" i="1" dirty="0"/>
              <a:t>			A B C	A B C 	A B C</a:t>
            </a:r>
          </a:p>
          <a:p>
            <a:pPr>
              <a:buNone/>
              <a:tabLst>
                <a:tab pos="1028700" algn="l"/>
                <a:tab pos="1796654" algn="ctr"/>
                <a:tab pos="2695575" algn="ctr"/>
                <a:tab pos="3604022" algn="ctr"/>
              </a:tabLst>
            </a:pPr>
            <a:r>
              <a:rPr lang="en-US" sz="2400" dirty="0"/>
              <a:t>		</a:t>
            </a:r>
            <a:r>
              <a:rPr lang="en-US" sz="2400" i="1" dirty="0"/>
              <a:t>P</a:t>
            </a:r>
            <a:r>
              <a:rPr lang="en-US" sz="2400" baseline="-25000" dirty="0"/>
              <a:t>0	</a:t>
            </a:r>
            <a:r>
              <a:rPr lang="en-US" sz="2400" dirty="0"/>
              <a:t>0 1 0	7 5 3 	3 3 2</a:t>
            </a:r>
          </a:p>
          <a:p>
            <a:pPr>
              <a:buNone/>
              <a:tabLst>
                <a:tab pos="1028700" algn="l"/>
                <a:tab pos="1796654" algn="ctr"/>
                <a:tab pos="2695575" algn="ctr"/>
                <a:tab pos="3604022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1	</a:t>
            </a:r>
            <a:r>
              <a:rPr lang="en-US" sz="2400" dirty="0"/>
              <a:t>2 0 0 	3 2 2  </a:t>
            </a:r>
          </a:p>
          <a:p>
            <a:pPr>
              <a:buNone/>
              <a:tabLst>
                <a:tab pos="1028700" algn="l"/>
                <a:tab pos="1796654" algn="ctr"/>
                <a:tab pos="2695575" algn="ctr"/>
                <a:tab pos="3604022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	3 0 2 	9 0 2</a:t>
            </a:r>
          </a:p>
          <a:p>
            <a:pPr>
              <a:buNone/>
              <a:tabLst>
                <a:tab pos="1028700" algn="l"/>
                <a:tab pos="1796654" algn="ctr"/>
                <a:tab pos="2695575" algn="ctr"/>
                <a:tab pos="3604022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	2 1 1 	2 2 2</a:t>
            </a:r>
          </a:p>
          <a:p>
            <a:pPr>
              <a:buNone/>
              <a:tabLst>
                <a:tab pos="1028700" algn="l"/>
                <a:tab pos="1796654" algn="ctr"/>
                <a:tab pos="2695575" algn="ctr"/>
                <a:tab pos="3604022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	0 0 2	4 3 3  </a:t>
            </a:r>
            <a:r>
              <a:rPr lang="en-US" sz="1500" dirty="0"/>
              <a:t>	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1893</TotalTime>
  <Words>1064</Words>
  <Application>Microsoft Office PowerPoint</Application>
  <PresentationFormat>On-screen Show (16:9)</PresentationFormat>
  <Paragraphs>156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</vt:lpstr>
      <vt:lpstr>Symbol</vt:lpstr>
      <vt:lpstr>Office Theme</vt:lpstr>
      <vt:lpstr>CSCI315 – Operating Systems Design Department of Computer Science Bucknell University</vt:lpstr>
      <vt:lpstr>Resource-Allocation Graph Algorithm</vt:lpstr>
      <vt:lpstr>Resource-Allocation Graph for  Deadlock Avoidance</vt:lpstr>
      <vt:lpstr>Unsafe State In Resource-Allocation Graph</vt:lpstr>
      <vt:lpstr>Banker’s Algorithm</vt:lpstr>
      <vt:lpstr>Banker’s Algorithm: Data Structures</vt:lpstr>
      <vt:lpstr>Safety Algorithm</vt:lpstr>
      <vt:lpstr>Resource-Request Algorithm for Process Pi</vt:lpstr>
      <vt:lpstr>Example of Banker’s Algorithm</vt:lpstr>
      <vt:lpstr>Example (Cont.)</vt:lpstr>
      <vt:lpstr>Example P1 Request (1,0,2)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Xiannong  Meng</cp:lastModifiedBy>
  <cp:revision>179</cp:revision>
  <dcterms:created xsi:type="dcterms:W3CDTF">2013-08-21T19:17:07Z</dcterms:created>
  <dcterms:modified xsi:type="dcterms:W3CDTF">2020-10-03T22:58:45Z</dcterms:modified>
</cp:coreProperties>
</file>