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2CDD-CC3A-1FCF-DD29-020AA4597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86DF2-D1AB-6B23-7A8D-2DBF73B41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F6BC4-328A-43F7-2E8A-347253AB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53AA-D4E3-4BB4-8922-E59E46E0963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4AE1C-EA18-FF1C-0D05-DB726310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5761C-C080-DC45-70D9-3BC74F26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A03F-831B-46F7-B6BA-8BA4FCF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0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81B9-C508-3BCD-90CE-F44CFD9C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1119A-E2CA-082E-6239-87FAFF90C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03FB-D446-2D29-C922-F6F40A18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53AA-D4E3-4BB4-8922-E59E46E0963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27722-5B20-C348-D924-0419754D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7D7A8-9B69-EE8A-62B4-585CE303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A03F-831B-46F7-B6BA-8BA4FCF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9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F7BE8-35A3-B861-3923-588C0F8CF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99045-8A9D-6FBF-66F2-1A933073E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9A350-702E-335C-CFE0-81587D0C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53AA-D4E3-4BB4-8922-E59E46E0963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8791E-F6BD-BB89-4566-D7837F70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6377-10AB-6981-F64D-1F4F8BC2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A03F-831B-46F7-B6BA-8BA4FCF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2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CC5C-B9F9-5EC4-BFA8-BC5E139C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150E-717D-0A9B-2E4D-636CA1A99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8716B-AF70-C079-2D53-4FD80786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53AA-D4E3-4BB4-8922-E59E46E0963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8E423-0A2E-599C-FD4F-9DEB57D3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791EB-152D-22CB-77E5-8F68C62C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A03F-831B-46F7-B6BA-8BA4FCF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5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0A07-2336-BEA5-291B-312406F5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226D4-E87D-2A82-91DB-2D31B1BD7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C1ABB-D7DD-6C05-FA73-085403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53AA-D4E3-4BB4-8922-E59E46E0963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7C270-419E-B807-AE2C-839CEB72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C698-C08E-AFF7-1E81-698D9170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A03F-831B-46F7-B6BA-8BA4FCF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2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BC19-E7AF-AE4D-458A-7EA1A998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4BCA-6D3C-1F2F-1CB4-FCE8FC587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94560-3292-5BD6-516D-8763186A0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9D2A4-5D41-48F5-E14F-DC1D88A7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53AA-D4E3-4BB4-8922-E59E46E0963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E9F28-493A-F7F1-9C96-7F1371FC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1880C-3D0E-DF74-171B-324D746C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A03F-831B-46F7-B6BA-8BA4FCF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4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B2CC-468E-DDE1-7F3C-577060C3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1B5BF-BFEB-42D6-9115-FFE80D809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072AA-99C7-AE5D-9D28-1C1865EEF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9F401-374D-3BE3-FD76-8BB8C399E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81FCB-BDC6-0D4E-78CD-2BD70E72D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4CF2E-B7C1-8669-A757-56E0B2AE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53AA-D4E3-4BB4-8922-E59E46E0963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A5A69-3069-A432-C73A-60999897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9C564-A963-FAD5-3BF1-745AC657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A03F-831B-46F7-B6BA-8BA4FCF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4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2C15-8C04-6F5A-8C4F-4B3CE677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5E157-3742-4B6F-724F-9D6C7AC4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53AA-D4E3-4BB4-8922-E59E46E0963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3B450-7656-4A3F-53A6-8B19B63B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4FDE3-5E28-5691-27A1-96643D67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A03F-831B-46F7-B6BA-8BA4FCF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66B5B-9D46-F451-C6F4-46AC5400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53AA-D4E3-4BB4-8922-E59E46E0963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7C466-C77B-EA1F-5568-DC1B5932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9D962-6DD9-E9E7-D49A-D3BB2567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A03F-831B-46F7-B6BA-8BA4FCF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0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4CF6-C97B-EB38-2F0A-F740A7727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B605B-4DE2-162F-3918-9E9BC04E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68F8E-2AB1-14AC-58E1-6DD69978E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4116D-F5E2-8A8D-BDE7-1BC345636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53AA-D4E3-4BB4-8922-E59E46E0963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8A2EA-D928-011E-CF6A-3488A90A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17F36-4178-C7E7-F35A-E8FADCB1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A03F-831B-46F7-B6BA-8BA4FCF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7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BCDC-3930-390A-D463-8EF32A78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A5113-42BC-0074-C7B2-B5524CBC6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0381D-648C-6353-6F01-8C62CC0F9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93CD5-CD02-D431-839E-1F41623A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D53AA-D4E3-4BB4-8922-E59E46E0963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0683C-9100-5C89-0233-ACA8E684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78163-0BE5-5093-3495-390EB0FB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A03F-831B-46F7-B6BA-8BA4FCF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9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ABA71-22F4-C0A2-15EA-427B6830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E65AD-C423-0D0D-4710-EC64ADC96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A05C7-1880-1F6C-B8A3-E2D55704B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BD53AA-D4E3-4BB4-8922-E59E46E0963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BBD24-7338-89DE-3498-C98E17B7C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B64E2-FC33-C375-A97C-0EB8D5D03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B4A03F-831B-46F7-B6BA-8BA4FCFBA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6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4D64-C34B-2F81-8562-FBC3997A9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SJF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DA528-AEA1-AD1A-7355-B97E36996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5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7E51-C259-ACB0-5802-5EA0D3A4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A846CD-340B-01B9-1F69-69739A7BC7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286976"/>
              </p:ext>
            </p:extLst>
          </p:nvPr>
        </p:nvGraphicFramePr>
        <p:xfrm>
          <a:off x="0" y="159179"/>
          <a:ext cx="12061368" cy="4097496"/>
        </p:xfrm>
        <a:graphic>
          <a:graphicData uri="http://schemas.openxmlformats.org/drawingml/2006/table">
            <a:tbl>
              <a:tblPr/>
              <a:tblGrid>
                <a:gridCol w="1959429">
                  <a:extLst>
                    <a:ext uri="{9D8B030D-6E8A-4147-A177-3AD203B41FA5}">
                      <a16:colId xmlns:a16="http://schemas.microsoft.com/office/drawing/2014/main" val="2787842374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078744663"/>
                    </a:ext>
                  </a:extLst>
                </a:gridCol>
                <a:gridCol w="1007223">
                  <a:extLst>
                    <a:ext uri="{9D8B030D-6E8A-4147-A177-3AD203B41FA5}">
                      <a16:colId xmlns:a16="http://schemas.microsoft.com/office/drawing/2014/main" val="2983400008"/>
                    </a:ext>
                  </a:extLst>
                </a:gridCol>
                <a:gridCol w="2617915">
                  <a:extLst>
                    <a:ext uri="{9D8B030D-6E8A-4147-A177-3AD203B41FA5}">
                      <a16:colId xmlns:a16="http://schemas.microsoft.com/office/drawing/2014/main" val="4172277110"/>
                    </a:ext>
                  </a:extLst>
                </a:gridCol>
                <a:gridCol w="2617915">
                  <a:extLst>
                    <a:ext uri="{9D8B030D-6E8A-4147-A177-3AD203B41FA5}">
                      <a16:colId xmlns:a16="http://schemas.microsoft.com/office/drawing/2014/main" val="4120802973"/>
                    </a:ext>
                  </a:extLst>
                </a:gridCol>
                <a:gridCol w="2617915">
                  <a:extLst>
                    <a:ext uri="{9D8B030D-6E8A-4147-A177-3AD203B41FA5}">
                      <a16:colId xmlns:a16="http://schemas.microsoft.com/office/drawing/2014/main" val="3897239633"/>
                    </a:ext>
                  </a:extLst>
                </a:gridCol>
              </a:tblGrid>
              <a:tr h="16790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Process  </a:t>
                      </a:r>
                    </a:p>
                  </a:txBody>
                  <a:tcPr marL="38100" marR="381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2000" b="1">
                          <a:effectLst/>
                        </a:rPr>
                        <a:t>Arrival Time (AT)</a:t>
                      </a:r>
                    </a:p>
                  </a:txBody>
                  <a:tcPr marL="63500" marR="635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2000" b="1">
                          <a:effectLst/>
                        </a:rPr>
                        <a:t>Burst Time (BT)</a:t>
                      </a:r>
                    </a:p>
                  </a:txBody>
                  <a:tcPr marL="63500" marR="635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Completion Time (CT)</a:t>
                      </a:r>
                    </a:p>
                  </a:txBody>
                  <a:tcPr marL="63500" marR="635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Turn Around Time (TAT)</a:t>
                      </a:r>
                    </a:p>
                  </a:txBody>
                  <a:tcPr marL="63500" marR="635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dirty="0">
                          <a:effectLst/>
                        </a:rPr>
                        <a:t>Waiting Time (WT)</a:t>
                      </a:r>
                    </a:p>
                  </a:txBody>
                  <a:tcPr marL="63500" marR="635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592739"/>
                  </a:ext>
                </a:extLst>
              </a:tr>
              <a:tr h="806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>
                          <a:effectLst/>
                        </a:rPr>
                        <a:t> P1  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750"/>
                        </a:spcAft>
                      </a:pPr>
                      <a:r>
                        <a:rPr lang="en-US" sz="3200" b="0">
                          <a:effectLst/>
                        </a:rPr>
                        <a:t>0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750"/>
                        </a:spcAft>
                      </a:pPr>
                      <a:r>
                        <a:rPr lang="en-US" sz="3200" b="0">
                          <a:effectLst/>
                        </a:rPr>
                        <a:t>6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>
                          <a:effectLst/>
                        </a:rPr>
                        <a:t>9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>
                          <a:effectLst/>
                        </a:rPr>
                        <a:t>9-0 = 9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>
                          <a:effectLst/>
                        </a:rPr>
                        <a:t>9-6 = 3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421135"/>
                  </a:ext>
                </a:extLst>
              </a:tr>
              <a:tr h="806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>
                          <a:effectLst/>
                        </a:rPr>
                        <a:t> P2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750"/>
                        </a:spcAft>
                      </a:pPr>
                      <a:r>
                        <a:rPr lang="en-US" sz="3200" b="0">
                          <a:effectLst/>
                        </a:rPr>
                        <a:t>1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750"/>
                        </a:spcAft>
                      </a:pPr>
                      <a:r>
                        <a:rPr lang="en-US" sz="3200" b="0">
                          <a:effectLst/>
                        </a:rPr>
                        <a:t>3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dirty="0">
                          <a:effectLst/>
                        </a:rPr>
                        <a:t>4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>
                          <a:effectLst/>
                        </a:rPr>
                        <a:t>4-1 = 3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>
                          <a:effectLst/>
                        </a:rPr>
                        <a:t>3-3 = 0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885162"/>
                  </a:ext>
                </a:extLst>
              </a:tr>
              <a:tr h="8061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>
                          <a:effectLst/>
                        </a:rPr>
                        <a:t> P3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750"/>
                        </a:spcAft>
                      </a:pPr>
                      <a:r>
                        <a:rPr lang="en-US" sz="3200" b="0">
                          <a:effectLst/>
                        </a:rPr>
                        <a:t>2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750"/>
                        </a:spcAft>
                      </a:pPr>
                      <a:r>
                        <a:rPr lang="en-US" sz="3200" b="0">
                          <a:effectLst/>
                        </a:rPr>
                        <a:t>7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dirty="0">
                          <a:effectLst/>
                        </a:rPr>
                        <a:t>16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>
                          <a:effectLst/>
                        </a:rPr>
                        <a:t>16-2 = 14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dirty="0">
                          <a:effectLst/>
                        </a:rPr>
                        <a:t>14-7 = 7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733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9FDEA2D-2149-4703-41E2-1DAAC41EA7E4}"/>
              </a:ext>
            </a:extLst>
          </p:cNvPr>
          <p:cNvSpPr txBox="1"/>
          <p:nvPr/>
        </p:nvSpPr>
        <p:spPr>
          <a:xfrm>
            <a:off x="1406979" y="4695149"/>
            <a:ext cx="90106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800" b="1" i="1" dirty="0">
                <a:solidFill>
                  <a:srgbClr val="273239"/>
                </a:solidFill>
                <a:effectLst/>
                <a:latin typeface="Nunito" pitchFamily="2" charset="0"/>
              </a:rPr>
              <a:t>Average Turn around time</a:t>
            </a:r>
            <a:r>
              <a:rPr lang="en-GB" sz="2800" b="0" i="1" dirty="0">
                <a:solidFill>
                  <a:srgbClr val="273239"/>
                </a:solidFill>
                <a:effectLst/>
                <a:latin typeface="Nunito" pitchFamily="2" charset="0"/>
              </a:rPr>
              <a:t> = (9 + 14 + 3)/3 = 8.6 </a:t>
            </a:r>
            <a:r>
              <a:rPr lang="en-GB" sz="2800" b="0" i="1" dirty="0" err="1">
                <a:solidFill>
                  <a:srgbClr val="273239"/>
                </a:solidFill>
                <a:effectLst/>
                <a:latin typeface="Nunito" pitchFamily="2" charset="0"/>
              </a:rPr>
              <a:t>ms</a:t>
            </a:r>
            <a:endParaRPr lang="en-GB" sz="2800" b="0" i="1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GB" sz="2800" b="1" i="1" dirty="0">
                <a:solidFill>
                  <a:srgbClr val="273239"/>
                </a:solidFill>
                <a:effectLst/>
                <a:latin typeface="Nunito" pitchFamily="2" charset="0"/>
              </a:rPr>
              <a:t>Average waiting time</a:t>
            </a:r>
            <a:r>
              <a:rPr lang="en-GB" sz="2800" b="0" i="1" dirty="0">
                <a:solidFill>
                  <a:srgbClr val="273239"/>
                </a:solidFill>
                <a:effectLst/>
                <a:latin typeface="Nunito" pitchFamily="2" charset="0"/>
              </a:rPr>
              <a:t> = (3 + 0 + 7 )/3 = 10/3 = 3.33 </a:t>
            </a:r>
            <a:r>
              <a:rPr lang="en-GB" sz="2800" b="0" i="1" dirty="0" err="1">
                <a:solidFill>
                  <a:srgbClr val="273239"/>
                </a:solidFill>
                <a:effectLst/>
                <a:latin typeface="Nunito" pitchFamily="2" charset="0"/>
              </a:rPr>
              <a:t>ms</a:t>
            </a:r>
            <a:endParaRPr lang="en-GB" sz="2800" b="0" i="1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57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7B15-ED51-020D-5B93-77076E62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B3C855D-41BF-9076-7D0C-5119662D3D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1645" y="1625730"/>
            <a:ext cx="11908709" cy="483824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burst_time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burst_time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burst_time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sjf_scheduling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processes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burst_time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3D7B7B"/>
                </a:solidFill>
                <a:effectLst/>
                <a:latin typeface="Consolas" panose="020B0609020204030204" pitchFamily="49" charset="0"/>
              </a:rPr>
              <a:t># Sort processes by burst time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total_processes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current_time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waiting_time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"Process 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A5D1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AA5D1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Burst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 Time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A5D1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AA5D1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Waiting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 Time"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45A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45A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A5D1F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45A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burst_time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45A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A5D1F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45A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waiting_time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45A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waiting_time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current_time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current_time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burst_time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average_waiting_time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waiting_time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total_processes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AA5D1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AA5D1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 Waiting Time:"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average_waiting_time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3D7B7B"/>
                </a:solidFill>
                <a:effectLst/>
                <a:latin typeface="Consolas" panose="020B0609020204030204" pitchFamily="49" charset="0"/>
              </a:rPr>
              <a:t># Example usage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9177C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processes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sjf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_scheduling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27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2709-B9B0-DB60-DE3E-B0B86597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Scenario 1: Processes with Same Arrival Time</a:t>
            </a:r>
            <a:b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86D2-4B20-24E6-D0EE-BA21F110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Example: 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Consider the following table of arrival time and burst time for three processes </a:t>
            </a: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P1, P2 and P3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58E77B-897C-72D4-6AB3-65C2BB57E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38568"/>
              </p:ext>
            </p:extLst>
          </p:nvPr>
        </p:nvGraphicFramePr>
        <p:xfrm>
          <a:off x="838200" y="3278664"/>
          <a:ext cx="9982200" cy="3033237"/>
        </p:xfrm>
        <a:graphic>
          <a:graphicData uri="http://schemas.openxmlformats.org/drawingml/2006/table">
            <a:tbl>
              <a:tblPr/>
              <a:tblGrid>
                <a:gridCol w="3327400">
                  <a:extLst>
                    <a:ext uri="{9D8B030D-6E8A-4147-A177-3AD203B41FA5}">
                      <a16:colId xmlns:a16="http://schemas.microsoft.com/office/drawing/2014/main" val="4017269346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1163113337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1360023522"/>
                    </a:ext>
                  </a:extLst>
                </a:gridCol>
              </a:tblGrid>
              <a:tr h="7143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dirty="0">
                          <a:effectLst/>
                        </a:rPr>
                        <a:t>Process</a:t>
                      </a:r>
                    </a:p>
                  </a:txBody>
                  <a:tcPr marL="38100" marR="381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dirty="0">
                          <a:effectLst/>
                        </a:rPr>
                        <a:t>Burst Time</a:t>
                      </a:r>
                    </a:p>
                  </a:txBody>
                  <a:tcPr marL="63500" marR="635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>
                          <a:effectLst/>
                        </a:rPr>
                        <a:t>Arrival Time</a:t>
                      </a:r>
                    </a:p>
                  </a:txBody>
                  <a:tcPr marL="63500" marR="635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650792"/>
                  </a:ext>
                </a:extLst>
              </a:tr>
              <a:tr h="7729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>
                          <a:effectLst/>
                        </a:rPr>
                        <a:t> P1  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dirty="0">
                          <a:effectLst/>
                        </a:rPr>
                        <a:t> 6 </a:t>
                      </a:r>
                      <a:r>
                        <a:rPr lang="en-US" sz="3200" b="0" dirty="0" err="1">
                          <a:effectLst/>
                        </a:rPr>
                        <a:t>ms</a:t>
                      </a:r>
                      <a:endParaRPr lang="en-US" sz="3200" b="0" dirty="0"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>
                          <a:effectLst/>
                        </a:rPr>
                        <a:t>0 ms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142227"/>
                  </a:ext>
                </a:extLst>
              </a:tr>
              <a:tr h="7729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>
                          <a:effectLst/>
                        </a:rPr>
                        <a:t> P2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dirty="0">
                          <a:effectLst/>
                        </a:rPr>
                        <a:t> 8 </a:t>
                      </a:r>
                      <a:r>
                        <a:rPr lang="en-US" sz="3200" b="0" dirty="0" err="1">
                          <a:effectLst/>
                        </a:rPr>
                        <a:t>ms</a:t>
                      </a:r>
                      <a:endParaRPr lang="en-US" sz="3200" b="0" dirty="0"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dirty="0">
                          <a:effectLst/>
                        </a:rPr>
                        <a:t>0 </a:t>
                      </a:r>
                      <a:r>
                        <a:rPr lang="en-US" sz="3200" b="0" dirty="0" err="1">
                          <a:effectLst/>
                        </a:rPr>
                        <a:t>ms</a:t>
                      </a:r>
                      <a:endParaRPr lang="en-US" sz="3200" b="0" dirty="0"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080279"/>
                  </a:ext>
                </a:extLst>
              </a:tr>
              <a:tr h="7729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>
                          <a:effectLst/>
                        </a:rPr>
                        <a:t> P3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dirty="0">
                          <a:effectLst/>
                        </a:rPr>
                        <a:t> 5 </a:t>
                      </a:r>
                      <a:r>
                        <a:rPr lang="en-US" sz="3200" b="0" dirty="0" err="1">
                          <a:effectLst/>
                        </a:rPr>
                        <a:t>ms</a:t>
                      </a:r>
                      <a:endParaRPr lang="en-US" sz="3200" b="0" dirty="0"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dirty="0">
                          <a:effectLst/>
                        </a:rPr>
                        <a:t>0 </a:t>
                      </a:r>
                      <a:r>
                        <a:rPr lang="en-US" sz="3200" b="0" dirty="0" err="1">
                          <a:effectLst/>
                        </a:rPr>
                        <a:t>ms</a:t>
                      </a:r>
                      <a:endParaRPr lang="en-US" sz="3200" b="0" dirty="0"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975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00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A877-3974-59DA-3F4C-18CC1612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Step-by-Step Execution:</a:t>
            </a:r>
            <a:b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7C939-DABF-4EBE-9EB7-3CD43D541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spcAft>
                <a:spcPts val="1800"/>
              </a:spcAft>
              <a:buFont typeface="+mj-lt"/>
              <a:buAutoNum type="arabicPeriod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Time 0-5 (P3)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P3 runs for 5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ms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 (total time left: 0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ms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) as it has shortest remaining time left.</a:t>
            </a:r>
          </a:p>
          <a:p>
            <a:pPr algn="l" fontAlgn="base">
              <a:spcAft>
                <a:spcPts val="1800"/>
              </a:spcAft>
              <a:buFont typeface="+mj-lt"/>
              <a:buAutoNum type="arabicPeriod" startAt="2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Time 5-11 (P1)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P1 runs for 6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ms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 (total time left: 0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ms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) as it has shortest remaining time left.</a:t>
            </a:r>
          </a:p>
          <a:p>
            <a:pPr algn="l" fontAlgn="base">
              <a:spcAft>
                <a:spcPts val="1800"/>
              </a:spcAft>
              <a:buFont typeface="+mj-lt"/>
              <a:buAutoNum type="arabicPeriod" startAt="3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Time 11-19 (P2)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P2 runs for 8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ms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 (total time left: 0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ms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) as it has shortest remaining time left.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CEC11F-D341-DE7F-3D9F-3761F907C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180809"/>
              </p:ext>
            </p:extLst>
          </p:nvPr>
        </p:nvGraphicFramePr>
        <p:xfrm>
          <a:off x="5954487" y="4837036"/>
          <a:ext cx="5399313" cy="1940560"/>
        </p:xfrm>
        <a:graphic>
          <a:graphicData uri="http://schemas.openxmlformats.org/drawingml/2006/table">
            <a:tbl>
              <a:tblPr/>
              <a:tblGrid>
                <a:gridCol w="1799771">
                  <a:extLst>
                    <a:ext uri="{9D8B030D-6E8A-4147-A177-3AD203B41FA5}">
                      <a16:colId xmlns:a16="http://schemas.microsoft.com/office/drawing/2014/main" val="4017269346"/>
                    </a:ext>
                  </a:extLst>
                </a:gridCol>
                <a:gridCol w="1799771">
                  <a:extLst>
                    <a:ext uri="{9D8B030D-6E8A-4147-A177-3AD203B41FA5}">
                      <a16:colId xmlns:a16="http://schemas.microsoft.com/office/drawing/2014/main" val="1163113337"/>
                    </a:ext>
                  </a:extLst>
                </a:gridCol>
                <a:gridCol w="1799771">
                  <a:extLst>
                    <a:ext uri="{9D8B030D-6E8A-4147-A177-3AD203B41FA5}">
                      <a16:colId xmlns:a16="http://schemas.microsoft.com/office/drawing/2014/main" val="1360023522"/>
                    </a:ext>
                  </a:extLst>
                </a:gridCol>
              </a:tblGrid>
              <a:tr h="45639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>
                          <a:effectLst/>
                        </a:rPr>
                        <a:t>Process</a:t>
                      </a:r>
                    </a:p>
                  </a:txBody>
                  <a:tcPr marL="38100" marR="381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>
                          <a:effectLst/>
                        </a:rPr>
                        <a:t>Burst Time</a:t>
                      </a:r>
                    </a:p>
                  </a:txBody>
                  <a:tcPr marL="63500" marR="635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>
                          <a:effectLst/>
                        </a:rPr>
                        <a:t>Arrival Time</a:t>
                      </a:r>
                    </a:p>
                  </a:txBody>
                  <a:tcPr marL="63500" marR="635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650792"/>
                  </a:ext>
                </a:extLst>
              </a:tr>
              <a:tr h="446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>
                          <a:effectLst/>
                        </a:rPr>
                        <a:t> P1  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</a:rPr>
                        <a:t> 6 </a:t>
                      </a:r>
                      <a:r>
                        <a:rPr lang="en-US" sz="2000" b="0" dirty="0" err="1">
                          <a:effectLst/>
                        </a:rPr>
                        <a:t>ms</a:t>
                      </a:r>
                      <a:endParaRPr lang="en-US" sz="2000" b="0" dirty="0"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>
                          <a:effectLst/>
                        </a:rPr>
                        <a:t>0 ms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142227"/>
                  </a:ext>
                </a:extLst>
              </a:tr>
              <a:tr h="446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>
                          <a:effectLst/>
                        </a:rPr>
                        <a:t> P2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</a:rPr>
                        <a:t> 8 </a:t>
                      </a:r>
                      <a:r>
                        <a:rPr lang="en-US" sz="2000" b="0" dirty="0" err="1">
                          <a:effectLst/>
                        </a:rPr>
                        <a:t>ms</a:t>
                      </a:r>
                      <a:endParaRPr lang="en-US" sz="2000" b="0" dirty="0"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</a:rPr>
                        <a:t>0 </a:t>
                      </a:r>
                      <a:r>
                        <a:rPr lang="en-US" sz="2000" b="0" dirty="0" err="1">
                          <a:effectLst/>
                        </a:rPr>
                        <a:t>ms</a:t>
                      </a:r>
                      <a:endParaRPr lang="en-US" sz="2000" b="0" dirty="0"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080279"/>
                  </a:ext>
                </a:extLst>
              </a:tr>
              <a:tr h="4469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>
                          <a:effectLst/>
                        </a:rPr>
                        <a:t> P3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</a:rPr>
                        <a:t> 5 </a:t>
                      </a:r>
                      <a:r>
                        <a:rPr lang="en-US" sz="2000" b="0" dirty="0" err="1">
                          <a:effectLst/>
                        </a:rPr>
                        <a:t>ms</a:t>
                      </a:r>
                      <a:endParaRPr lang="en-US" sz="2000" b="0" dirty="0"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</a:rPr>
                        <a:t>0 </a:t>
                      </a:r>
                      <a:r>
                        <a:rPr lang="en-US" sz="2000" b="0" dirty="0" err="1">
                          <a:effectLst/>
                        </a:rPr>
                        <a:t>ms</a:t>
                      </a:r>
                      <a:endParaRPr lang="en-US" sz="2000" b="0" dirty="0"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975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42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E62D-43CF-750D-D30E-71515271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30EE71-51A0-7D92-05EA-DE60CC67E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30" y="1981712"/>
            <a:ext cx="9354856" cy="403916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63A3230-36D7-07AB-7B03-5DFF8F5B7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4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A3A0-DD86-6709-DC33-2291754A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79F701-09E7-4B09-4FEB-0E459664F5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370356"/>
            <a:ext cx="9424824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Turn Around time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 Completion time – arrival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Waiting Time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Turn around time – burst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9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A55C-8159-980A-A297-4167C768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D48739-3EC4-1985-E50A-40AE2143B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660087"/>
              </p:ext>
            </p:extLst>
          </p:nvPr>
        </p:nvGraphicFramePr>
        <p:xfrm>
          <a:off x="108856" y="76200"/>
          <a:ext cx="12083144" cy="4247444"/>
        </p:xfrm>
        <a:graphic>
          <a:graphicData uri="http://schemas.openxmlformats.org/drawingml/2006/table">
            <a:tbl>
              <a:tblPr/>
              <a:tblGrid>
                <a:gridCol w="2068287">
                  <a:extLst>
                    <a:ext uri="{9D8B030D-6E8A-4147-A177-3AD203B41FA5}">
                      <a16:colId xmlns:a16="http://schemas.microsoft.com/office/drawing/2014/main" val="617313882"/>
                    </a:ext>
                  </a:extLst>
                </a:gridCol>
                <a:gridCol w="1055914">
                  <a:extLst>
                    <a:ext uri="{9D8B030D-6E8A-4147-A177-3AD203B41FA5}">
                      <a16:colId xmlns:a16="http://schemas.microsoft.com/office/drawing/2014/main" val="2875465291"/>
                    </a:ext>
                  </a:extLst>
                </a:gridCol>
                <a:gridCol w="1091020">
                  <a:extLst>
                    <a:ext uri="{9D8B030D-6E8A-4147-A177-3AD203B41FA5}">
                      <a16:colId xmlns:a16="http://schemas.microsoft.com/office/drawing/2014/main" val="3884149844"/>
                    </a:ext>
                  </a:extLst>
                </a:gridCol>
                <a:gridCol w="2622641">
                  <a:extLst>
                    <a:ext uri="{9D8B030D-6E8A-4147-A177-3AD203B41FA5}">
                      <a16:colId xmlns:a16="http://schemas.microsoft.com/office/drawing/2014/main" val="2609177332"/>
                    </a:ext>
                  </a:extLst>
                </a:gridCol>
                <a:gridCol w="2622641">
                  <a:extLst>
                    <a:ext uri="{9D8B030D-6E8A-4147-A177-3AD203B41FA5}">
                      <a16:colId xmlns:a16="http://schemas.microsoft.com/office/drawing/2014/main" val="2586243362"/>
                    </a:ext>
                  </a:extLst>
                </a:gridCol>
                <a:gridCol w="2622641">
                  <a:extLst>
                    <a:ext uri="{9D8B030D-6E8A-4147-A177-3AD203B41FA5}">
                      <a16:colId xmlns:a16="http://schemas.microsoft.com/office/drawing/2014/main" val="578093893"/>
                    </a:ext>
                  </a:extLst>
                </a:gridCol>
              </a:tblGrid>
              <a:tr h="243388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>
                          <a:effectLst/>
                        </a:rPr>
                        <a:t>Process  </a:t>
                      </a:r>
                    </a:p>
                  </a:txBody>
                  <a:tcPr marL="38100" marR="381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2400" b="1" dirty="0">
                          <a:effectLst/>
                        </a:rPr>
                        <a:t>Arrival Time</a:t>
                      </a:r>
                    </a:p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2400" b="1" dirty="0">
                          <a:effectLst/>
                        </a:rPr>
                        <a:t>(AT)</a:t>
                      </a:r>
                    </a:p>
                  </a:txBody>
                  <a:tcPr marL="63500" marR="635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2400" b="1">
                          <a:effectLst/>
                        </a:rPr>
                        <a:t>Burst Time</a:t>
                      </a:r>
                    </a:p>
                    <a:p>
                      <a:pPr algn="ctr" rtl="0" fontAlgn="base">
                        <a:spcAft>
                          <a:spcPts val="750"/>
                        </a:spcAft>
                      </a:pPr>
                      <a:r>
                        <a:rPr lang="en-US" sz="2400" b="1">
                          <a:effectLst/>
                        </a:rPr>
                        <a:t>(BT)</a:t>
                      </a:r>
                    </a:p>
                  </a:txBody>
                  <a:tcPr marL="63500" marR="635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>
                          <a:effectLst/>
                        </a:rPr>
                        <a:t>Completion Time (CT)</a:t>
                      </a:r>
                    </a:p>
                  </a:txBody>
                  <a:tcPr marL="63500" marR="635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>
                          <a:effectLst/>
                        </a:rPr>
                        <a:t>Turn Around Time (TAT)</a:t>
                      </a:r>
                    </a:p>
                  </a:txBody>
                  <a:tcPr marL="63500" marR="635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>
                          <a:effectLst/>
                        </a:rPr>
                        <a:t>Waiting Time (WT)</a:t>
                      </a:r>
                    </a:p>
                  </a:txBody>
                  <a:tcPr marL="63500" marR="635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71136"/>
                  </a:ext>
                </a:extLst>
              </a:tr>
              <a:tr h="570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>
                          <a:effectLst/>
                        </a:rPr>
                        <a:t> P1  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750"/>
                        </a:spcAft>
                      </a:pPr>
                      <a:r>
                        <a:rPr lang="en-US" sz="2800" b="0">
                          <a:effectLst/>
                        </a:rPr>
                        <a:t>0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750"/>
                        </a:spcAft>
                      </a:pPr>
                      <a:r>
                        <a:rPr lang="en-US" sz="2800" b="0">
                          <a:effectLst/>
                        </a:rPr>
                        <a:t>6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>
                          <a:effectLst/>
                        </a:rPr>
                        <a:t>11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>
                          <a:effectLst/>
                        </a:rPr>
                        <a:t>11-0 = 11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>
                          <a:effectLst/>
                        </a:rPr>
                        <a:t>11-6 = 5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022852"/>
                  </a:ext>
                </a:extLst>
              </a:tr>
              <a:tr h="570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>
                          <a:effectLst/>
                        </a:rPr>
                        <a:t> P2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750"/>
                        </a:spcAft>
                      </a:pPr>
                      <a:r>
                        <a:rPr lang="en-US" sz="2800" b="0">
                          <a:effectLst/>
                        </a:rPr>
                        <a:t>0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750"/>
                        </a:spcAft>
                      </a:pPr>
                      <a:r>
                        <a:rPr lang="en-US" sz="2800" b="0">
                          <a:effectLst/>
                        </a:rPr>
                        <a:t>8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>
                          <a:effectLst/>
                        </a:rPr>
                        <a:t>19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>
                          <a:effectLst/>
                        </a:rPr>
                        <a:t>19-0 = 19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>
                          <a:effectLst/>
                        </a:rPr>
                        <a:t>19-8 = 11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28800"/>
                  </a:ext>
                </a:extLst>
              </a:tr>
              <a:tr h="570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dirty="0">
                          <a:effectLst/>
                        </a:rPr>
                        <a:t> P3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750"/>
                        </a:spcAft>
                      </a:pPr>
                      <a:r>
                        <a:rPr lang="en-US" sz="2800" b="0">
                          <a:effectLst/>
                        </a:rPr>
                        <a:t>0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spcAft>
                          <a:spcPts val="750"/>
                        </a:spcAft>
                      </a:pPr>
                      <a:r>
                        <a:rPr lang="en-US" sz="2800" b="0">
                          <a:effectLst/>
                        </a:rPr>
                        <a:t>5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>
                          <a:effectLst/>
                        </a:rPr>
                        <a:t>5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>
                          <a:effectLst/>
                        </a:rPr>
                        <a:t>5-0 = 5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dirty="0">
                          <a:effectLst/>
                        </a:rPr>
                        <a:t>5-5 = 0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0208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1356C50-3535-76F7-EA9C-03725C945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946739"/>
            <a:ext cx="9145196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Now, 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Turn around 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(11 + 19 + 5)/3 = 11.6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waiting 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(5 + 0 + 11 )/3 = 16/3 = 5.33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13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146F-E95C-55A6-9AFF-0934075C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Scenario 2: Processes with Different Arrival Times</a:t>
            </a:r>
            <a:b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AA0296-1093-1EC8-7EA4-88180C042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330765"/>
              </p:ext>
            </p:extLst>
          </p:nvPr>
        </p:nvGraphicFramePr>
        <p:xfrm>
          <a:off x="511629" y="2706370"/>
          <a:ext cx="10842171" cy="2943316"/>
        </p:xfrm>
        <a:graphic>
          <a:graphicData uri="http://schemas.openxmlformats.org/drawingml/2006/table">
            <a:tbl>
              <a:tblPr/>
              <a:tblGrid>
                <a:gridCol w="3614057">
                  <a:extLst>
                    <a:ext uri="{9D8B030D-6E8A-4147-A177-3AD203B41FA5}">
                      <a16:colId xmlns:a16="http://schemas.microsoft.com/office/drawing/2014/main" val="1919028844"/>
                    </a:ext>
                  </a:extLst>
                </a:gridCol>
                <a:gridCol w="3614057">
                  <a:extLst>
                    <a:ext uri="{9D8B030D-6E8A-4147-A177-3AD203B41FA5}">
                      <a16:colId xmlns:a16="http://schemas.microsoft.com/office/drawing/2014/main" val="3954521699"/>
                    </a:ext>
                  </a:extLst>
                </a:gridCol>
                <a:gridCol w="3614057">
                  <a:extLst>
                    <a:ext uri="{9D8B030D-6E8A-4147-A177-3AD203B41FA5}">
                      <a16:colId xmlns:a16="http://schemas.microsoft.com/office/drawing/2014/main" val="627553349"/>
                    </a:ext>
                  </a:extLst>
                </a:gridCol>
              </a:tblGrid>
              <a:tr h="69315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>
                          <a:effectLst/>
                        </a:rPr>
                        <a:t>Process</a:t>
                      </a:r>
                    </a:p>
                  </a:txBody>
                  <a:tcPr marL="38100" marR="381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>
                          <a:effectLst/>
                        </a:rPr>
                        <a:t>Burst Time</a:t>
                      </a:r>
                    </a:p>
                  </a:txBody>
                  <a:tcPr marL="63500" marR="635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>
                          <a:effectLst/>
                        </a:rPr>
                        <a:t>Arrival Time</a:t>
                      </a:r>
                    </a:p>
                  </a:txBody>
                  <a:tcPr marL="63500" marR="635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73179"/>
                  </a:ext>
                </a:extLst>
              </a:tr>
              <a:tr h="750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>
                          <a:effectLst/>
                        </a:rPr>
                        <a:t> P1  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dirty="0">
                          <a:effectLst/>
                        </a:rPr>
                        <a:t> 6 </a:t>
                      </a:r>
                      <a:r>
                        <a:rPr lang="en-US" sz="3200" b="0" dirty="0" err="1">
                          <a:effectLst/>
                        </a:rPr>
                        <a:t>ms</a:t>
                      </a:r>
                      <a:endParaRPr lang="en-US" sz="3200" b="0" dirty="0"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>
                          <a:effectLst/>
                        </a:rPr>
                        <a:t>0 ms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481199"/>
                  </a:ext>
                </a:extLst>
              </a:tr>
              <a:tr h="750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>
                          <a:effectLst/>
                        </a:rPr>
                        <a:t> P2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>
                          <a:effectLst/>
                        </a:rPr>
                        <a:t> 3 ms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>
                          <a:effectLst/>
                        </a:rPr>
                        <a:t>1 ms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587866"/>
                  </a:ext>
                </a:extLst>
              </a:tr>
              <a:tr h="750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>
                          <a:effectLst/>
                        </a:rPr>
                        <a:t> P3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dirty="0">
                          <a:effectLst/>
                        </a:rPr>
                        <a:t> 7 </a:t>
                      </a:r>
                      <a:r>
                        <a:rPr lang="en-US" sz="3200" b="0" dirty="0" err="1">
                          <a:effectLst/>
                        </a:rPr>
                        <a:t>ms</a:t>
                      </a:r>
                      <a:endParaRPr lang="en-US" sz="3200" b="0" dirty="0"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dirty="0">
                          <a:effectLst/>
                        </a:rPr>
                        <a:t>2 </a:t>
                      </a:r>
                      <a:r>
                        <a:rPr lang="en-US" sz="3200" b="0" dirty="0" err="1">
                          <a:effectLst/>
                        </a:rPr>
                        <a:t>ms</a:t>
                      </a:r>
                      <a:endParaRPr lang="en-US" sz="3200" b="0" dirty="0"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3084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8C77CE6-2EDE-B474-22B2-86706C78C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" y="1516169"/>
            <a:ext cx="1080263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Consider the following table of arrival time and burst time for three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 processes P1, P2 and P3.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35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6DC65-3C7C-6864-1D28-8A657B8A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Step-by-Step Execution:</a:t>
            </a:r>
            <a:b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76A51-75CE-AAEE-822F-51EE56121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>
              <a:spcAft>
                <a:spcPts val="1800"/>
              </a:spcAft>
              <a:buFont typeface="+mj-lt"/>
              <a:buAutoNum type="arabicPeriod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Time 0-1 (P1)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P1 runs for 1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ms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 (total time left: 5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ms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) as it has shortest remaining time left.</a:t>
            </a:r>
          </a:p>
          <a:p>
            <a:pPr algn="l" fontAlgn="base">
              <a:spcAft>
                <a:spcPts val="1800"/>
              </a:spcAft>
              <a:buFont typeface="+mj-lt"/>
              <a:buAutoNum type="arabicPeriod" startAt="2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Time 1-4 (P2)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P2 runs for 3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ms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 (total time left: 0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ms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) as it has shortest remaining time left among P1 and P2.</a:t>
            </a:r>
          </a:p>
          <a:p>
            <a:pPr algn="l" fontAlgn="base">
              <a:spcAft>
                <a:spcPts val="1800"/>
              </a:spcAft>
              <a:buFont typeface="+mj-lt"/>
              <a:buAutoNum type="arabicPeriod" startAt="3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Time 4-9 (P1)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P1 runs for 5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ms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 (total time left: 0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ms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) as it has shortest remaining time left among P1 and P3.</a:t>
            </a:r>
          </a:p>
          <a:p>
            <a:pPr algn="l" fontAlgn="base">
              <a:spcAft>
                <a:spcPts val="1800"/>
              </a:spcAft>
              <a:buFont typeface="+mj-lt"/>
              <a:buAutoNum type="arabicPeriod" startAt="4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Time 9-16 (P3)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P3 runs for 7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ms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 (total time left: 0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ms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) as it has shortest remaining time left.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4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60B1-F4B4-0631-1310-1A8DA0F8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8F7F5B-2803-E872-3BF9-40E4BF02D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553585" cy="297221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FF55A0-C7F3-DB3D-2E84-203C0EBA4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135" y="0"/>
            <a:ext cx="7335274" cy="2972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106C46-49B5-6932-8617-28C551C90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194031"/>
            <a:ext cx="6248399" cy="3124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AE3B7D-9606-AD58-AE1D-D9D3D644D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071" y="3194031"/>
            <a:ext cx="5818929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42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745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Nunito</vt:lpstr>
      <vt:lpstr>Office Theme</vt:lpstr>
      <vt:lpstr>SJF</vt:lpstr>
      <vt:lpstr>Scenario 1: Processes with Same Arrival Time </vt:lpstr>
      <vt:lpstr>Step-by-Step Execution: </vt:lpstr>
      <vt:lpstr>Gantt Chart</vt:lpstr>
      <vt:lpstr>PowerPoint Presentation</vt:lpstr>
      <vt:lpstr>PowerPoint Presentation</vt:lpstr>
      <vt:lpstr>Scenario 2: Processes with Different Arrival Times </vt:lpstr>
      <vt:lpstr>Step-by-Step Execution: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Amin</dc:creator>
  <cp:lastModifiedBy>Muhammad Amin</cp:lastModifiedBy>
  <cp:revision>8</cp:revision>
  <dcterms:created xsi:type="dcterms:W3CDTF">2025-03-05T05:26:18Z</dcterms:created>
  <dcterms:modified xsi:type="dcterms:W3CDTF">2025-03-10T02:05:39Z</dcterms:modified>
</cp:coreProperties>
</file>