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5" r:id="rId7"/>
    <p:sldId id="263" r:id="rId8"/>
    <p:sldId id="267" r:id="rId9"/>
    <p:sldId id="266" r:id="rId10"/>
    <p:sldId id="262" r:id="rId11"/>
    <p:sldId id="259" r:id="rId12"/>
    <p:sldId id="269" r:id="rId13"/>
    <p:sldId id="268" r:id="rId1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>
        <p:scale>
          <a:sx n="51" d="100"/>
          <a:sy n="51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D85E31-C8C8-4050-9CCA-BCCE1C25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4FA5C5B-FE42-43C8-A04E-26324519F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3A084AC-AD32-4AA7-A459-1F0636A9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794D2F2-150C-4104-82B3-C8B3E7EA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FD56F55-2E5B-4DA7-9E90-E0E3B811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296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DFA11C9-474C-47C5-9B54-A9E15B41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7FAC711-543D-4317-B6E1-4178C71CB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643A67-9D4E-4DD9-B7F1-55CBC891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B5BC99E-E16E-4489-AE9A-CB3556DF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9F523B6-881D-4B89-A205-5EDE82F6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322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3B970207-0406-4854-8CCA-A56F27040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EF20A95-63A2-451A-AD8C-098D4BE2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BAE555F-90F0-46A6-A5D9-4C46491F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CADBE35-E8ED-4F9B-843B-9CBA0542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BB6D229-83A2-4AAA-A821-B9A95BE7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524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E3A5A1-35BE-46F5-83E8-D40B0D36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42B4629-9169-4D5C-BA4B-F4C3742E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5EB5D9B-172F-465C-B53E-C67520EE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664993-3BF8-4FA4-A0CB-5267B561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F2A54E9-94C8-4999-B1B4-B704F7B6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276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BF0685-0498-45A5-88BD-8623F4FD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A53C92C-A1A9-4D34-8BD1-22F7499F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03E8DF1-5FA1-443F-9BFD-606C6FE0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F81228D-B496-4CF7-BDC7-099FE471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379844D-F656-41F0-A3B0-AA7A4539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52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8AFFD5-C020-4734-9737-057A57D8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A3CD75B-0B5E-4176-AFB0-38CEEB772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1C47E40-D529-483A-9894-8F6EF2EB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0A82D9-2D2C-42A1-8ACE-A647B329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4078BA9-CB22-4C20-8017-41FF8E20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39A5A4E-4389-454C-B50B-C957BF1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573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41A54E-4586-4CAA-B323-AA76D10A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94E83D7-5445-4949-9FCF-8B79EA29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E44318C-65A7-458D-8921-4D6F0832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168AC7C3-BC5E-46B2-BFF4-9EA6EE5E7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5BCA5A46-4842-4E4B-A275-D47D9E444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5F9B0391-FE28-4AC6-86E8-2FF1CB08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F34DF53-C2CC-48D0-A39B-3E9CB0F5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3C85ED1-0CC1-40FD-BF84-B8FA1E0D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605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834E3B-5354-4237-8F81-F80EFE49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225E5928-1CCE-4ED3-8A60-12FF4B5E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2006FBC-6D5D-4ACF-A0DC-12FC7540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EBEC40E-D01B-47B0-9814-5F0F5B1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969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CEFB911E-3C76-4488-8C13-2523730D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73152E9-B3FD-4570-9D9F-E523E873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364C8E1-6565-4222-BA26-BC428F27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65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E6233A-99DD-41C0-8B4B-5F342769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3C7A13-B988-4111-9902-70FA5940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29A2970-226A-48A0-8008-435C07A4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6A07F81-49E9-42D5-BB72-4E079FE7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F75707A-91E7-42A5-ADCD-42D8F022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EB4792A-17B2-4145-8A4E-44E2E3F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8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A04004-9A6D-4941-A4E0-EE3B308F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CC206D7-6109-47A7-A91C-89844AF13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E4DF168-EAAB-46B7-950A-DC4CEA6F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30B04FA-B86D-4D3E-8C78-EECF1B86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AF558E0-365D-4A11-A8EF-7D245DAA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EE65553-02B6-482B-8DD0-9B2C84C9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71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BF30125-E479-4CEA-969E-8F0DDD65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DE92004-A97A-4263-956D-EA7643DD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FF951FF-B4D2-404D-AED9-D545BAAE5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ED21-1C96-4337-B931-931797CE0765}" type="datetimeFigureOut">
              <a:rPr lang="ro-RO" smtClean="0"/>
              <a:t>20.01.2023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E40376B-B971-48D1-AC33-DBDC8327B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CA8CFC8-B44B-436C-8F73-40367019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A6AA-F001-44EC-9532-27F9A857000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025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ublicdomainpictures.net/view-image.php?image=403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tive-vision.ru/icon/stopwatch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ine 11">
            <a:extLst>
              <a:ext uri="{FF2B5EF4-FFF2-40B4-BE49-F238E27FC236}">
                <a16:creationId xmlns:a16="http://schemas.microsoft.com/office/drawing/2014/main" id="{5BB57563-0A96-467F-AFDA-3967859CA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559004B8-EAF0-401C-9A1F-41E494F38555}"/>
              </a:ext>
            </a:extLst>
          </p:cNvPr>
          <p:cNvSpPr txBox="1"/>
          <p:nvPr/>
        </p:nvSpPr>
        <p:spPr>
          <a:xfrm>
            <a:off x="2332950" y="1187349"/>
            <a:ext cx="752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 de </a:t>
            </a:r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iluminare</a:t>
            </a:r>
            <a:endParaRPr lang="ro-RO" sz="4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AB53FCA7-04FF-4DD3-8F8A-5BAE9F7D324A}"/>
              </a:ext>
            </a:extLst>
          </p:cNvPr>
          <p:cNvSpPr txBox="1"/>
          <p:nvPr/>
        </p:nvSpPr>
        <p:spPr>
          <a:xfrm>
            <a:off x="1096431" y="4839654"/>
            <a:ext cx="104740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Disciplina: </a:t>
            </a:r>
            <a:r>
              <a:rPr lang="en-US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AHSCTCM</a:t>
            </a:r>
          </a:p>
          <a:p>
            <a:r>
              <a:rPr lang="ro-RO" sz="2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Student: </a:t>
            </a:r>
            <a:r>
              <a:rPr lang="ro-RO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Macari Ion</a:t>
            </a:r>
          </a:p>
          <a:p>
            <a:r>
              <a:rPr lang="ro-RO" sz="2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Grupa: </a:t>
            </a:r>
            <a:r>
              <a:rPr lang="ro-RO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55SEIII</a:t>
            </a:r>
          </a:p>
          <a:p>
            <a:endParaRPr lang="ro-RO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2CA4FBF1-FCFD-4937-9E3A-F6654C467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321" t="8998" r="11321" b="8133"/>
          <a:stretch/>
        </p:blipFill>
        <p:spPr>
          <a:xfrm>
            <a:off x="5054600" y="2252133"/>
            <a:ext cx="2082800" cy="22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0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225DA10E-36DF-443B-9723-777ABDEA31A3}"/>
              </a:ext>
            </a:extLst>
          </p:cNvPr>
          <p:cNvSpPr txBox="1"/>
          <p:nvPr/>
        </p:nvSpPr>
        <p:spPr>
          <a:xfrm>
            <a:off x="2233020" y="304801"/>
            <a:ext cx="772596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Alegerea pragului de lumină</a:t>
            </a:r>
          </a:p>
          <a:p>
            <a:endParaRPr lang="ro-RO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C7C947EA-D791-46CA-91FA-B8901C02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4"/>
          <a:stretch/>
        </p:blipFill>
        <p:spPr bwMode="auto">
          <a:xfrm>
            <a:off x="7488502" y="1301789"/>
            <a:ext cx="3632729" cy="47247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20FFAD2E-3C03-4F1F-B2F6-3597A7E9AF5E}"/>
              </a:ext>
            </a:extLst>
          </p:cNvPr>
          <p:cNvSpPr txBox="1"/>
          <p:nvPr/>
        </p:nvSpPr>
        <p:spPr>
          <a:xfrm>
            <a:off x="919161" y="1178360"/>
            <a:ext cx="59436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A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prinderea becului se va realiza atunci când nivelul de lumină va scade sub un prag de referință, considerat pragul înserării.</a:t>
            </a:r>
          </a:p>
          <a:p>
            <a:pPr>
              <a:lnSpc>
                <a:spcPct val="150000"/>
              </a:lnSpc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Pentru o valoare &gt; 15 LUX, sistemul va considera suficientă vizibilitate și va dezactiva aprinderea LED – ului.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o-RO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P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entru o valoare a intensității luminii &lt; 15 LUX, sistemul va considera înserarea și va activa aprinderea LED – ului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o-RO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8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A2098F10-B815-4506-8F55-EA46BCC75EDF}"/>
              </a:ext>
            </a:extLst>
          </p:cNvPr>
          <p:cNvSpPr txBox="1"/>
          <p:nvPr/>
        </p:nvSpPr>
        <p:spPr>
          <a:xfrm>
            <a:off x="522247" y="1669505"/>
            <a:ext cx="6007470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Întrerupere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periferică</a:t>
            </a:r>
            <a:endParaRPr lang="ro-RO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Temporizator pe 16 bi</a:t>
            </a:r>
            <a:r>
              <a:rPr lang="ro-RO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ți</a:t>
            </a:r>
            <a:endParaRPr lang="ro-RO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Regiștri de configurare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T1CON, PIE1, PIR1</a:t>
            </a:r>
          </a:p>
          <a:p>
            <a:pPr marL="285750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Setează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frecvența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lang="ro-RO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conversie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ADC - ului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1E483831-9274-4E78-9D5F-83061DDE358A}"/>
              </a:ext>
            </a:extLst>
          </p:cNvPr>
          <p:cNvSpPr txBox="1"/>
          <p:nvPr/>
        </p:nvSpPr>
        <p:spPr>
          <a:xfrm>
            <a:off x="5140036" y="397253"/>
            <a:ext cx="1911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Timer1</a:t>
            </a:r>
            <a:endParaRPr lang="ro-RO" sz="40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95E86559-B8D7-48B7-BADD-AF91A49DC4B8}"/>
              </a:ext>
            </a:extLst>
          </p:cNvPr>
          <p:cNvSpPr txBox="1"/>
          <p:nvPr/>
        </p:nvSpPr>
        <p:spPr>
          <a:xfrm>
            <a:off x="6761018" y="1413690"/>
            <a:ext cx="5430982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Perioada </a:t>
            </a:r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conversii consecutive = 20 min 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fosc = 4MHz --&gt; fosc / 4 = 1 * 10 ^ 6 --&gt; 1cm = 1us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min = 1200 s = 1.200.000.000 cm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 = 1 : 8 --&gt; 1.200.000.000 / 8 = 150.000.000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150.000.000 / 60.000 = 2500 cicluri începând din 5536</a:t>
            </a:r>
          </a:p>
          <a:p>
            <a:endParaRPr lang="ro-RO" dirty="0"/>
          </a:p>
        </p:txBody>
      </p:sp>
      <p:grpSp>
        <p:nvGrpSpPr>
          <p:cNvPr id="29" name="Grupare 28">
            <a:extLst>
              <a:ext uri="{FF2B5EF4-FFF2-40B4-BE49-F238E27FC236}">
                <a16:creationId xmlns:a16="http://schemas.microsoft.com/office/drawing/2014/main" id="{0273BBE1-7A1D-4014-A070-B3C27F776A57}"/>
              </a:ext>
            </a:extLst>
          </p:cNvPr>
          <p:cNvGrpSpPr/>
          <p:nvPr/>
        </p:nvGrpSpPr>
        <p:grpSpPr>
          <a:xfrm>
            <a:off x="3473788" y="4373475"/>
            <a:ext cx="5244423" cy="2008380"/>
            <a:chOff x="2597902" y="4554735"/>
            <a:chExt cx="5244423" cy="2008380"/>
          </a:xfrm>
        </p:grpSpPr>
        <p:grpSp>
          <p:nvGrpSpPr>
            <p:cNvPr id="30" name="Grupare 29">
              <a:extLst>
                <a:ext uri="{FF2B5EF4-FFF2-40B4-BE49-F238E27FC236}">
                  <a16:creationId xmlns:a16="http://schemas.microsoft.com/office/drawing/2014/main" id="{C2A508F8-586D-455F-B7D5-7CE09189DA49}"/>
                </a:ext>
              </a:extLst>
            </p:cNvPr>
            <p:cNvGrpSpPr/>
            <p:nvPr/>
          </p:nvGrpSpPr>
          <p:grpSpPr>
            <a:xfrm>
              <a:off x="2597902" y="4554735"/>
              <a:ext cx="5244423" cy="2008380"/>
              <a:chOff x="2597902" y="4554735"/>
              <a:chExt cx="5244423" cy="2008380"/>
            </a:xfrm>
          </p:grpSpPr>
          <p:sp>
            <p:nvSpPr>
              <p:cNvPr id="32" name="CasetăText 31">
                <a:extLst>
                  <a:ext uri="{FF2B5EF4-FFF2-40B4-BE49-F238E27FC236}">
                    <a16:creationId xmlns:a16="http://schemas.microsoft.com/office/drawing/2014/main" id="{84BCA170-9298-4784-AC38-0369B1679ADB}"/>
                  </a:ext>
                </a:extLst>
              </p:cNvPr>
              <p:cNvSpPr txBox="1"/>
              <p:nvPr/>
            </p:nvSpPr>
            <p:spPr>
              <a:xfrm>
                <a:off x="3650065" y="5741370"/>
                <a:ext cx="406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b="1" dirty="0"/>
                  <a:t>1</a:t>
                </a:r>
              </a:p>
            </p:txBody>
          </p:sp>
          <p:grpSp>
            <p:nvGrpSpPr>
              <p:cNvPr id="33" name="Grupare 32">
                <a:extLst>
                  <a:ext uri="{FF2B5EF4-FFF2-40B4-BE49-F238E27FC236}">
                    <a16:creationId xmlns:a16="http://schemas.microsoft.com/office/drawing/2014/main" id="{62EAA2BA-73C7-46D0-98F0-251592165809}"/>
                  </a:ext>
                </a:extLst>
              </p:cNvPr>
              <p:cNvGrpSpPr/>
              <p:nvPr/>
            </p:nvGrpSpPr>
            <p:grpSpPr>
              <a:xfrm>
                <a:off x="2597902" y="4554735"/>
                <a:ext cx="5244423" cy="2008380"/>
                <a:chOff x="2629309" y="4450606"/>
                <a:chExt cx="5244423" cy="2008380"/>
              </a:xfrm>
            </p:grpSpPr>
            <p:sp>
              <p:nvSpPr>
                <p:cNvPr id="34" name="CasetăText 33">
                  <a:extLst>
                    <a:ext uri="{FF2B5EF4-FFF2-40B4-BE49-F238E27FC236}">
                      <a16:creationId xmlns:a16="http://schemas.microsoft.com/office/drawing/2014/main" id="{33760B02-2D16-4EBE-950A-CBEB1A4F209A}"/>
                    </a:ext>
                  </a:extLst>
                </p:cNvPr>
                <p:cNvSpPr txBox="1"/>
                <p:nvPr/>
              </p:nvSpPr>
              <p:spPr>
                <a:xfrm>
                  <a:off x="5140036" y="5114021"/>
                  <a:ext cx="10575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o-RO" dirty="0"/>
                    <a:t> </a:t>
                  </a:r>
                  <a:r>
                    <a:rPr lang="ro-RO" sz="2800" dirty="0"/>
                    <a:t> </a:t>
                  </a:r>
                  <a:r>
                    <a:rPr lang="ro-RO" sz="2800" dirty="0">
                      <a:solidFill>
                        <a:schemeClr val="accent1"/>
                      </a:solidFill>
                    </a:rPr>
                    <a:t>.....</a:t>
                  </a:r>
                  <a:endParaRPr lang="ro-RO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35" name="Grupare 34">
                  <a:extLst>
                    <a:ext uri="{FF2B5EF4-FFF2-40B4-BE49-F238E27FC236}">
                      <a16:creationId xmlns:a16="http://schemas.microsoft.com/office/drawing/2014/main" id="{29269C89-834D-4E26-836D-B0A9F8C6F0CF}"/>
                    </a:ext>
                  </a:extLst>
                </p:cNvPr>
                <p:cNvGrpSpPr/>
                <p:nvPr/>
              </p:nvGrpSpPr>
              <p:grpSpPr>
                <a:xfrm>
                  <a:off x="2629309" y="5190965"/>
                  <a:ext cx="2510727" cy="1268021"/>
                  <a:chOff x="2629309" y="5190965"/>
                  <a:chExt cx="2510727" cy="1268021"/>
                </a:xfrm>
              </p:grpSpPr>
              <p:grpSp>
                <p:nvGrpSpPr>
                  <p:cNvPr id="44" name="Grupare 43">
                    <a:extLst>
                      <a:ext uri="{FF2B5EF4-FFF2-40B4-BE49-F238E27FC236}">
                        <a16:creationId xmlns:a16="http://schemas.microsoft.com/office/drawing/2014/main" id="{8930B3D8-C41B-4584-B097-AFC8DE9DF0D0}"/>
                      </a:ext>
                    </a:extLst>
                  </p:cNvPr>
                  <p:cNvGrpSpPr/>
                  <p:nvPr/>
                </p:nvGrpSpPr>
                <p:grpSpPr>
                  <a:xfrm>
                    <a:off x="2629309" y="5656420"/>
                    <a:ext cx="2510727" cy="802566"/>
                    <a:chOff x="1497678" y="5650424"/>
                    <a:chExt cx="2510727" cy="802566"/>
                  </a:xfrm>
                </p:grpSpPr>
                <p:grpSp>
                  <p:nvGrpSpPr>
                    <p:cNvPr id="46" name="Grupare 45">
                      <a:extLst>
                        <a:ext uri="{FF2B5EF4-FFF2-40B4-BE49-F238E27FC236}">
                          <a16:creationId xmlns:a16="http://schemas.microsoft.com/office/drawing/2014/main" id="{2BEF34A3-1B08-4440-A377-F1ECA29C20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7678" y="6062949"/>
                      <a:ext cx="1673818" cy="390041"/>
                      <a:chOff x="1642820" y="5592305"/>
                      <a:chExt cx="1673818" cy="390041"/>
                    </a:xfrm>
                  </p:grpSpPr>
                  <p:cxnSp>
                    <p:nvCxnSpPr>
                      <p:cNvPr id="50" name="Conector drept 49">
                        <a:extLst>
                          <a:ext uri="{FF2B5EF4-FFF2-40B4-BE49-F238E27FC236}">
                            <a16:creationId xmlns:a16="http://schemas.microsoft.com/office/drawing/2014/main" id="{949CD28E-362C-4B56-9672-E546544EF7D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642820" y="5982346"/>
                        <a:ext cx="836909" cy="0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Conector drept 50">
                        <a:extLst>
                          <a:ext uri="{FF2B5EF4-FFF2-40B4-BE49-F238E27FC236}">
                            <a16:creationId xmlns:a16="http://schemas.microsoft.com/office/drawing/2014/main" id="{F1692091-D18D-46A8-BFE1-8852FAFC465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479729" y="5592305"/>
                        <a:ext cx="836909" cy="0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ector drept 51">
                        <a:extLst>
                          <a:ext uri="{FF2B5EF4-FFF2-40B4-BE49-F238E27FC236}">
                            <a16:creationId xmlns:a16="http://schemas.microsoft.com/office/drawing/2014/main" id="{4BAA7FBE-AB3B-4FD1-AB4F-1C4E0A229E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79729" y="5592305"/>
                        <a:ext cx="0" cy="390041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7" name="Grupare 46">
                      <a:extLst>
                        <a:ext uri="{FF2B5EF4-FFF2-40B4-BE49-F238E27FC236}">
                          <a16:creationId xmlns:a16="http://schemas.microsoft.com/office/drawing/2014/main" id="{19443D76-89BF-460F-AA46-29FBCBDF36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71496" y="5650424"/>
                      <a:ext cx="836909" cy="390041"/>
                      <a:chOff x="2479729" y="5592305"/>
                      <a:chExt cx="836909" cy="390041"/>
                    </a:xfrm>
                  </p:grpSpPr>
                  <p:cxnSp>
                    <p:nvCxnSpPr>
                      <p:cNvPr id="48" name="Conector drept 47">
                        <a:extLst>
                          <a:ext uri="{FF2B5EF4-FFF2-40B4-BE49-F238E27FC236}">
                            <a16:creationId xmlns:a16="http://schemas.microsoft.com/office/drawing/2014/main" id="{A49E7BDD-56C7-4BCA-B310-4321BC1D36A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479729" y="5592305"/>
                        <a:ext cx="836909" cy="0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ector drept 48">
                        <a:extLst>
                          <a:ext uri="{FF2B5EF4-FFF2-40B4-BE49-F238E27FC236}">
                            <a16:creationId xmlns:a16="http://schemas.microsoft.com/office/drawing/2014/main" id="{AB63C194-DF6D-4ABA-90ED-9AC32A3095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79729" y="5592305"/>
                        <a:ext cx="0" cy="390041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5" name="CasetăText 44">
                    <a:extLst>
                      <a:ext uri="{FF2B5EF4-FFF2-40B4-BE49-F238E27FC236}">
                        <a16:creationId xmlns:a16="http://schemas.microsoft.com/office/drawing/2014/main" id="{5CF59FCB-16EB-4E50-88EB-202FCD378EB0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301" y="5190965"/>
                    <a:ext cx="4063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o-RO" b="1" dirty="0"/>
                      <a:t>2</a:t>
                    </a:r>
                  </a:p>
                </p:txBody>
              </p:sp>
            </p:grpSp>
            <p:grpSp>
              <p:nvGrpSpPr>
                <p:cNvPr id="36" name="Grupare 35">
                  <a:extLst>
                    <a:ext uri="{FF2B5EF4-FFF2-40B4-BE49-F238E27FC236}">
                      <a16:creationId xmlns:a16="http://schemas.microsoft.com/office/drawing/2014/main" id="{F3B18DE9-6D94-4D07-9693-36D72D2CBDBE}"/>
                    </a:ext>
                  </a:extLst>
                </p:cNvPr>
                <p:cNvGrpSpPr/>
                <p:nvPr/>
              </p:nvGrpSpPr>
              <p:grpSpPr>
                <a:xfrm>
                  <a:off x="5951130" y="4450606"/>
                  <a:ext cx="1922602" cy="858436"/>
                  <a:chOff x="5951130" y="4450606"/>
                  <a:chExt cx="1922602" cy="858436"/>
                </a:xfrm>
              </p:grpSpPr>
              <p:sp>
                <p:nvSpPr>
                  <p:cNvPr id="37" name="CasetăText 36">
                    <a:extLst>
                      <a:ext uri="{FF2B5EF4-FFF2-40B4-BE49-F238E27FC236}">
                        <a16:creationId xmlns:a16="http://schemas.microsoft.com/office/drawing/2014/main" id="{F8A74446-59F6-4327-80AC-99845C27DF6D}"/>
                      </a:ext>
                    </a:extLst>
                  </p:cNvPr>
                  <p:cNvSpPr txBox="1"/>
                  <p:nvPr/>
                </p:nvSpPr>
                <p:spPr>
                  <a:xfrm>
                    <a:off x="6984867" y="4450606"/>
                    <a:ext cx="888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o-RO" b="1" dirty="0"/>
                      <a:t>65535</a:t>
                    </a:r>
                  </a:p>
                </p:txBody>
              </p:sp>
              <p:grpSp>
                <p:nvGrpSpPr>
                  <p:cNvPr id="38" name="Grupare 37">
                    <a:extLst>
                      <a:ext uri="{FF2B5EF4-FFF2-40B4-BE49-F238E27FC236}">
                        <a16:creationId xmlns:a16="http://schemas.microsoft.com/office/drawing/2014/main" id="{3A5AD6EF-F611-420B-9232-A93FAC7C0EF7}"/>
                      </a:ext>
                    </a:extLst>
                  </p:cNvPr>
                  <p:cNvGrpSpPr/>
                  <p:nvPr/>
                </p:nvGrpSpPr>
                <p:grpSpPr>
                  <a:xfrm>
                    <a:off x="5951130" y="4889556"/>
                    <a:ext cx="1762447" cy="419486"/>
                    <a:chOff x="5951130" y="4889556"/>
                    <a:chExt cx="1762447" cy="419486"/>
                  </a:xfrm>
                </p:grpSpPr>
                <p:grpSp>
                  <p:nvGrpSpPr>
                    <p:cNvPr id="39" name="Grupare 38">
                      <a:extLst>
                        <a:ext uri="{FF2B5EF4-FFF2-40B4-BE49-F238E27FC236}">
                          <a16:creationId xmlns:a16="http://schemas.microsoft.com/office/drawing/2014/main" id="{EE732F1B-9A87-49F8-8ED6-A0CD65F6F6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759" y="4919001"/>
                      <a:ext cx="1673818" cy="390041"/>
                      <a:chOff x="1642820" y="5592305"/>
                      <a:chExt cx="1673818" cy="390041"/>
                    </a:xfrm>
                  </p:grpSpPr>
                  <p:cxnSp>
                    <p:nvCxnSpPr>
                      <p:cNvPr id="41" name="Conector drept 40">
                        <a:extLst>
                          <a:ext uri="{FF2B5EF4-FFF2-40B4-BE49-F238E27FC236}">
                            <a16:creationId xmlns:a16="http://schemas.microsoft.com/office/drawing/2014/main" id="{16D102DD-D0C2-47B4-9143-4E8C1D4C99F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642820" y="5982346"/>
                        <a:ext cx="836909" cy="0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ector drept 41">
                        <a:extLst>
                          <a:ext uri="{FF2B5EF4-FFF2-40B4-BE49-F238E27FC236}">
                            <a16:creationId xmlns:a16="http://schemas.microsoft.com/office/drawing/2014/main" id="{0734A223-8DB7-43C0-B335-61BB66422F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479729" y="5592305"/>
                        <a:ext cx="836909" cy="0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Conector drept 42">
                        <a:extLst>
                          <a:ext uri="{FF2B5EF4-FFF2-40B4-BE49-F238E27FC236}">
                            <a16:creationId xmlns:a16="http://schemas.microsoft.com/office/drawing/2014/main" id="{4E13D161-7A52-498F-91E9-6E176E34F4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79729" y="5592305"/>
                        <a:ext cx="0" cy="390041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CasetăText 39">
                      <a:extLst>
                        <a:ext uri="{FF2B5EF4-FFF2-40B4-BE49-F238E27FC236}">
                          <a16:creationId xmlns:a16="http://schemas.microsoft.com/office/drawing/2014/main" id="{EFF76CBC-F622-4917-90CA-885EACFE24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1130" y="4889556"/>
                      <a:ext cx="10337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o-RO" b="1" dirty="0"/>
                        <a:t>65534</a:t>
                      </a:r>
                    </a:p>
                  </p:txBody>
                </p:sp>
              </p:grpSp>
            </p:grpSp>
          </p:grpSp>
        </p:grpSp>
        <p:sp>
          <p:nvSpPr>
            <p:cNvPr id="31" name="CasetăText 30">
              <a:extLst>
                <a:ext uri="{FF2B5EF4-FFF2-40B4-BE49-F238E27FC236}">
                  <a16:creationId xmlns:a16="http://schemas.microsoft.com/office/drawing/2014/main" id="{DEA0E14E-9582-45EF-8E97-E60D0ABC608C}"/>
                </a:ext>
              </a:extLst>
            </p:cNvPr>
            <p:cNvSpPr txBox="1"/>
            <p:nvPr/>
          </p:nvSpPr>
          <p:spPr>
            <a:xfrm>
              <a:off x="2813156" y="6147123"/>
              <a:ext cx="406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/>
                <a:t>0</a:t>
              </a:r>
            </a:p>
          </p:txBody>
        </p:sp>
      </p:grpSp>
      <p:pic>
        <p:nvPicPr>
          <p:cNvPr id="53" name="Imagine 52">
            <a:extLst>
              <a:ext uri="{FF2B5EF4-FFF2-40B4-BE49-F238E27FC236}">
                <a16:creationId xmlns:a16="http://schemas.microsoft.com/office/drawing/2014/main" id="{3C7BBD9E-C13E-4BF8-819C-9F021B090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57" y="4247887"/>
            <a:ext cx="620508" cy="6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A2098F10-B815-4506-8F55-EA46BCC75EDF}"/>
              </a:ext>
            </a:extLst>
          </p:cNvPr>
          <p:cNvSpPr txBox="1"/>
          <p:nvPr/>
        </p:nvSpPr>
        <p:spPr>
          <a:xfrm>
            <a:off x="900197" y="1297337"/>
            <a:ext cx="57468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Întrerupere</a:t>
            </a: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bază</a:t>
            </a:r>
          </a:p>
          <a:p>
            <a:pPr marL="285750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Temporizator pe </a:t>
            </a: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 biți</a:t>
            </a:r>
            <a:endParaRPr lang="ro-RO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Regiștri de configurare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INTCON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OPTION_REG</a:t>
            </a:r>
          </a:p>
          <a:p>
            <a:pPr marL="285750" indent="-285750"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Setează perioada de aprindere a LED - ului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1E483831-9274-4E78-9D5F-83061DDE358A}"/>
              </a:ext>
            </a:extLst>
          </p:cNvPr>
          <p:cNvSpPr txBox="1"/>
          <p:nvPr/>
        </p:nvSpPr>
        <p:spPr>
          <a:xfrm>
            <a:off x="5140036" y="703733"/>
            <a:ext cx="1911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Timer</a:t>
            </a:r>
            <a:r>
              <a:rPr lang="ro-RO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0</a:t>
            </a:r>
            <a:endParaRPr lang="ro-RO" sz="40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95E86559-B8D7-48B7-BADD-AF91A49DC4B8}"/>
              </a:ext>
            </a:extLst>
          </p:cNvPr>
          <p:cNvSpPr txBox="1"/>
          <p:nvPr/>
        </p:nvSpPr>
        <p:spPr>
          <a:xfrm>
            <a:off x="4902965" y="4219435"/>
            <a:ext cx="6960690" cy="2661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o-RO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Perioada 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aprindere a LED – ului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20 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fosc = 4MHz --&gt; fosc / 4 = 1 * 10 ^ 6 --&gt; 1cm = 1us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20 s = 20.000.000 cm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	       v1: PS = 1 : 128 ---&gt; 20.000.000 / 128 = 156250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156250 / 250 = 625 ---&gt; 625 cicluri începând din 6</a:t>
            </a:r>
          </a:p>
          <a:p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B639AD2E-3781-490A-B4C4-45FF2C445151}"/>
              </a:ext>
            </a:extLst>
          </p:cNvPr>
          <p:cNvSpPr txBox="1"/>
          <p:nvPr/>
        </p:nvSpPr>
        <p:spPr>
          <a:xfrm>
            <a:off x="8158768" y="5534971"/>
            <a:ext cx="643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900" dirty="0"/>
          </a:p>
        </p:txBody>
      </p:sp>
      <p:grpSp>
        <p:nvGrpSpPr>
          <p:cNvPr id="35" name="Grupare 34">
            <a:extLst>
              <a:ext uri="{FF2B5EF4-FFF2-40B4-BE49-F238E27FC236}">
                <a16:creationId xmlns:a16="http://schemas.microsoft.com/office/drawing/2014/main" id="{7199B51E-F581-4B2F-8228-7ECE04C1D20F}"/>
              </a:ext>
            </a:extLst>
          </p:cNvPr>
          <p:cNvGrpSpPr/>
          <p:nvPr/>
        </p:nvGrpSpPr>
        <p:grpSpPr>
          <a:xfrm>
            <a:off x="701203" y="3842221"/>
            <a:ext cx="5808618" cy="2139272"/>
            <a:chOff x="2902702" y="4315948"/>
            <a:chExt cx="5808618" cy="2139272"/>
          </a:xfrm>
        </p:grpSpPr>
        <p:grpSp>
          <p:nvGrpSpPr>
            <p:cNvPr id="16" name="Grupare 15">
              <a:extLst>
                <a:ext uri="{FF2B5EF4-FFF2-40B4-BE49-F238E27FC236}">
                  <a16:creationId xmlns:a16="http://schemas.microsoft.com/office/drawing/2014/main" id="{599CC632-D500-4C3B-B9CA-0B995D46E4BE}"/>
                </a:ext>
              </a:extLst>
            </p:cNvPr>
            <p:cNvGrpSpPr/>
            <p:nvPr/>
          </p:nvGrpSpPr>
          <p:grpSpPr>
            <a:xfrm>
              <a:off x="2902702" y="4446840"/>
              <a:ext cx="5084268" cy="2008380"/>
              <a:chOff x="2597902" y="4554735"/>
              <a:chExt cx="5084268" cy="2008380"/>
            </a:xfrm>
          </p:grpSpPr>
          <p:grpSp>
            <p:nvGrpSpPr>
              <p:cNvPr id="15" name="Grupare 14">
                <a:extLst>
                  <a:ext uri="{FF2B5EF4-FFF2-40B4-BE49-F238E27FC236}">
                    <a16:creationId xmlns:a16="http://schemas.microsoft.com/office/drawing/2014/main" id="{51BB1D78-4013-47E8-BE24-D219B00683D5}"/>
                  </a:ext>
                </a:extLst>
              </p:cNvPr>
              <p:cNvGrpSpPr/>
              <p:nvPr/>
            </p:nvGrpSpPr>
            <p:grpSpPr>
              <a:xfrm>
                <a:off x="2597902" y="4554735"/>
                <a:ext cx="5084268" cy="2008380"/>
                <a:chOff x="2597902" y="4554735"/>
                <a:chExt cx="5084268" cy="2008380"/>
              </a:xfrm>
            </p:grpSpPr>
            <p:sp>
              <p:nvSpPr>
                <p:cNvPr id="20" name="CasetăText 19">
                  <a:extLst>
                    <a:ext uri="{FF2B5EF4-FFF2-40B4-BE49-F238E27FC236}">
                      <a16:creationId xmlns:a16="http://schemas.microsoft.com/office/drawing/2014/main" id="{8BE9F7EE-2360-4017-910E-4D5BD14ABA8A}"/>
                    </a:ext>
                  </a:extLst>
                </p:cNvPr>
                <p:cNvSpPr txBox="1"/>
                <p:nvPr/>
              </p:nvSpPr>
              <p:spPr>
                <a:xfrm>
                  <a:off x="3650065" y="5741370"/>
                  <a:ext cx="4063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o-RO" b="1" dirty="0"/>
                    <a:t>1</a:t>
                  </a:r>
                </a:p>
              </p:txBody>
            </p:sp>
            <p:grpSp>
              <p:nvGrpSpPr>
                <p:cNvPr id="14" name="Grupare 13">
                  <a:extLst>
                    <a:ext uri="{FF2B5EF4-FFF2-40B4-BE49-F238E27FC236}">
                      <a16:creationId xmlns:a16="http://schemas.microsoft.com/office/drawing/2014/main" id="{2BD8736E-8722-420E-975C-29FF9D2B861B}"/>
                    </a:ext>
                  </a:extLst>
                </p:cNvPr>
                <p:cNvGrpSpPr/>
                <p:nvPr/>
              </p:nvGrpSpPr>
              <p:grpSpPr>
                <a:xfrm>
                  <a:off x="2597902" y="4554735"/>
                  <a:ext cx="5084268" cy="2008380"/>
                  <a:chOff x="2629309" y="4450606"/>
                  <a:chExt cx="5084268" cy="2008380"/>
                </a:xfrm>
              </p:grpSpPr>
              <p:sp>
                <p:nvSpPr>
                  <p:cNvPr id="3" name="CasetăText 2">
                    <a:extLst>
                      <a:ext uri="{FF2B5EF4-FFF2-40B4-BE49-F238E27FC236}">
                        <a16:creationId xmlns:a16="http://schemas.microsoft.com/office/drawing/2014/main" id="{EBEC2889-9141-4188-804A-E8957764F8F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0036" y="5114021"/>
                    <a:ext cx="10575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o-RO" dirty="0"/>
                      <a:t> </a:t>
                    </a:r>
                    <a:r>
                      <a:rPr lang="ro-RO" sz="2800" dirty="0"/>
                      <a:t> </a:t>
                    </a:r>
                    <a:r>
                      <a:rPr lang="ro-RO" sz="2800" dirty="0">
                        <a:solidFill>
                          <a:schemeClr val="accent1"/>
                        </a:solidFill>
                      </a:rPr>
                      <a:t>.....</a:t>
                    </a:r>
                    <a:endParaRPr lang="ro-RO" dirty="0">
                      <a:solidFill>
                        <a:schemeClr val="accent1"/>
                      </a:solidFill>
                    </a:endParaRPr>
                  </a:p>
                </p:txBody>
              </p:sp>
              <p:grpSp>
                <p:nvGrpSpPr>
                  <p:cNvPr id="10" name="Grupare 9">
                    <a:extLst>
                      <a:ext uri="{FF2B5EF4-FFF2-40B4-BE49-F238E27FC236}">
                        <a16:creationId xmlns:a16="http://schemas.microsoft.com/office/drawing/2014/main" id="{F8317EAC-5F68-4577-9A9B-934EC91A7484}"/>
                      </a:ext>
                    </a:extLst>
                  </p:cNvPr>
                  <p:cNvGrpSpPr/>
                  <p:nvPr/>
                </p:nvGrpSpPr>
                <p:grpSpPr>
                  <a:xfrm>
                    <a:off x="2629309" y="5190965"/>
                    <a:ext cx="2510727" cy="1268021"/>
                    <a:chOff x="2629309" y="5190965"/>
                    <a:chExt cx="2510727" cy="1268021"/>
                  </a:xfrm>
                </p:grpSpPr>
                <p:grpSp>
                  <p:nvGrpSpPr>
                    <p:cNvPr id="27" name="Grupare 26">
                      <a:extLst>
                        <a:ext uri="{FF2B5EF4-FFF2-40B4-BE49-F238E27FC236}">
                          <a16:creationId xmlns:a16="http://schemas.microsoft.com/office/drawing/2014/main" id="{3F103F06-F871-4869-8176-D6D8D9D76F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9309" y="5656420"/>
                      <a:ext cx="2510727" cy="802566"/>
                      <a:chOff x="1497678" y="5650424"/>
                      <a:chExt cx="2510727" cy="802566"/>
                    </a:xfrm>
                  </p:grpSpPr>
                  <p:grpSp>
                    <p:nvGrpSpPr>
                      <p:cNvPr id="17" name="Grupare 16">
                        <a:extLst>
                          <a:ext uri="{FF2B5EF4-FFF2-40B4-BE49-F238E27FC236}">
                            <a16:creationId xmlns:a16="http://schemas.microsoft.com/office/drawing/2014/main" id="{FF2B553F-A4FB-4FD3-95D3-30E05949B7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7678" y="6062949"/>
                        <a:ext cx="1673818" cy="390041"/>
                        <a:chOff x="1642820" y="5592305"/>
                        <a:chExt cx="1673818" cy="390041"/>
                      </a:xfrm>
                    </p:grpSpPr>
                    <p:cxnSp>
                      <p:nvCxnSpPr>
                        <p:cNvPr id="8" name="Conector drept 7">
                          <a:extLst>
                            <a:ext uri="{FF2B5EF4-FFF2-40B4-BE49-F238E27FC236}">
                              <a16:creationId xmlns:a16="http://schemas.microsoft.com/office/drawing/2014/main" id="{79317D38-6121-4D37-9603-32FEBC6BB13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642820" y="5982346"/>
                          <a:ext cx="836909" cy="0"/>
                        </a:xfrm>
                        <a:prstGeom prst="line">
                          <a:avLst/>
                        </a:prstGeom>
                        <a:ln w="571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" name="Conector drept 8">
                          <a:extLst>
                            <a:ext uri="{FF2B5EF4-FFF2-40B4-BE49-F238E27FC236}">
                              <a16:creationId xmlns:a16="http://schemas.microsoft.com/office/drawing/2014/main" id="{29D338A1-9AF6-4D3B-88B2-0479027FE27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479729" y="5592305"/>
                          <a:ext cx="836909" cy="0"/>
                        </a:xfrm>
                        <a:prstGeom prst="line">
                          <a:avLst/>
                        </a:prstGeom>
                        <a:ln w="571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" name="Conector drept 12">
                          <a:extLst>
                            <a:ext uri="{FF2B5EF4-FFF2-40B4-BE49-F238E27FC236}">
                              <a16:creationId xmlns:a16="http://schemas.microsoft.com/office/drawing/2014/main" id="{49BDFF0D-4FB3-4539-B293-D5D8FAED97B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79729" y="5592305"/>
                          <a:ext cx="0" cy="390041"/>
                        </a:xfrm>
                        <a:prstGeom prst="line">
                          <a:avLst/>
                        </a:prstGeom>
                        <a:ln w="571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" name="Grupare 18">
                        <a:extLst>
                          <a:ext uri="{FF2B5EF4-FFF2-40B4-BE49-F238E27FC236}">
                            <a16:creationId xmlns:a16="http://schemas.microsoft.com/office/drawing/2014/main" id="{D9659F11-634A-4EEC-9122-10EBFFE746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71496" y="5650424"/>
                        <a:ext cx="836909" cy="390041"/>
                        <a:chOff x="2479729" y="5592305"/>
                        <a:chExt cx="836909" cy="390041"/>
                      </a:xfrm>
                    </p:grpSpPr>
                    <p:cxnSp>
                      <p:nvCxnSpPr>
                        <p:cNvPr id="21" name="Conector drept 20">
                          <a:extLst>
                            <a:ext uri="{FF2B5EF4-FFF2-40B4-BE49-F238E27FC236}">
                              <a16:creationId xmlns:a16="http://schemas.microsoft.com/office/drawing/2014/main" id="{DEC11473-7CB9-4059-B93B-C41038F947D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479729" y="5592305"/>
                          <a:ext cx="836909" cy="0"/>
                        </a:xfrm>
                        <a:prstGeom prst="line">
                          <a:avLst/>
                        </a:prstGeom>
                        <a:ln w="571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Conector drept 21">
                          <a:extLst>
                            <a:ext uri="{FF2B5EF4-FFF2-40B4-BE49-F238E27FC236}">
                              <a16:creationId xmlns:a16="http://schemas.microsoft.com/office/drawing/2014/main" id="{AFC088C6-112F-4039-878B-5077BFACF84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79729" y="5592305"/>
                          <a:ext cx="0" cy="390041"/>
                        </a:xfrm>
                        <a:prstGeom prst="line">
                          <a:avLst/>
                        </a:prstGeom>
                        <a:ln w="571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CasetăText 27">
                      <a:extLst>
                        <a:ext uri="{FF2B5EF4-FFF2-40B4-BE49-F238E27FC236}">
                          <a16:creationId xmlns:a16="http://schemas.microsoft.com/office/drawing/2014/main" id="{07B757A6-857F-469F-947D-BBD5098533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7301" y="5190965"/>
                      <a:ext cx="4063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o-RO" b="1" dirty="0"/>
                        <a:t>2</a:t>
                      </a:r>
                    </a:p>
                  </p:txBody>
                </p:sp>
              </p:grpSp>
              <p:grpSp>
                <p:nvGrpSpPr>
                  <p:cNvPr id="12" name="Grupare 11">
                    <a:extLst>
                      <a:ext uri="{FF2B5EF4-FFF2-40B4-BE49-F238E27FC236}">
                        <a16:creationId xmlns:a16="http://schemas.microsoft.com/office/drawing/2014/main" id="{22E3CD9E-6033-4760-98AC-77222CCE1122}"/>
                      </a:ext>
                    </a:extLst>
                  </p:cNvPr>
                  <p:cNvGrpSpPr/>
                  <p:nvPr/>
                </p:nvGrpSpPr>
                <p:grpSpPr>
                  <a:xfrm>
                    <a:off x="6039759" y="4450606"/>
                    <a:ext cx="1673818" cy="858436"/>
                    <a:chOff x="6039759" y="4450606"/>
                    <a:chExt cx="1673818" cy="858436"/>
                  </a:xfrm>
                </p:grpSpPr>
                <p:sp>
                  <p:nvSpPr>
                    <p:cNvPr id="7" name="CasetăText 6">
                      <a:extLst>
                        <a:ext uri="{FF2B5EF4-FFF2-40B4-BE49-F238E27FC236}">
                          <a16:creationId xmlns:a16="http://schemas.microsoft.com/office/drawing/2014/main" id="{7C13558D-0222-4604-AC95-3829433D3A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84868" y="4450606"/>
                      <a:ext cx="6205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o-RO" b="1" dirty="0"/>
                        <a:t>255</a:t>
                      </a:r>
                    </a:p>
                  </p:txBody>
                </p:sp>
                <p:grpSp>
                  <p:nvGrpSpPr>
                    <p:cNvPr id="11" name="Grupare 10">
                      <a:extLst>
                        <a:ext uri="{FF2B5EF4-FFF2-40B4-BE49-F238E27FC236}">
                          <a16:creationId xmlns:a16="http://schemas.microsoft.com/office/drawing/2014/main" id="{CC95F3CF-527D-43CA-A556-1A1DB3FBF0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759" y="4908023"/>
                      <a:ext cx="1673818" cy="401019"/>
                      <a:chOff x="6039759" y="4908023"/>
                      <a:chExt cx="1673818" cy="401019"/>
                    </a:xfrm>
                  </p:grpSpPr>
                  <p:grpSp>
                    <p:nvGrpSpPr>
                      <p:cNvPr id="23" name="Grupare 22">
                        <a:extLst>
                          <a:ext uri="{FF2B5EF4-FFF2-40B4-BE49-F238E27FC236}">
                            <a16:creationId xmlns:a16="http://schemas.microsoft.com/office/drawing/2014/main" id="{3D48E11A-3897-4A51-AB20-9CBFD419FA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759" y="4919001"/>
                        <a:ext cx="1673818" cy="390041"/>
                        <a:chOff x="1642820" y="5592305"/>
                        <a:chExt cx="1673818" cy="390041"/>
                      </a:xfrm>
                    </p:grpSpPr>
                    <p:cxnSp>
                      <p:nvCxnSpPr>
                        <p:cNvPr id="24" name="Conector drept 23">
                          <a:extLst>
                            <a:ext uri="{FF2B5EF4-FFF2-40B4-BE49-F238E27FC236}">
                              <a16:creationId xmlns:a16="http://schemas.microsoft.com/office/drawing/2014/main" id="{125F0AE6-665D-4255-99FA-0E2E83BB5AB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642820" y="5982346"/>
                          <a:ext cx="836909" cy="0"/>
                        </a:xfrm>
                        <a:prstGeom prst="line">
                          <a:avLst/>
                        </a:prstGeom>
                        <a:ln w="571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Conector drept 24">
                          <a:extLst>
                            <a:ext uri="{FF2B5EF4-FFF2-40B4-BE49-F238E27FC236}">
                              <a16:creationId xmlns:a16="http://schemas.microsoft.com/office/drawing/2014/main" id="{67879A15-9741-40A3-8C30-70CD05DB4A0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479729" y="5592305"/>
                          <a:ext cx="836909" cy="0"/>
                        </a:xfrm>
                        <a:prstGeom prst="line">
                          <a:avLst/>
                        </a:prstGeom>
                        <a:ln w="571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Conector drept 25">
                          <a:extLst>
                            <a:ext uri="{FF2B5EF4-FFF2-40B4-BE49-F238E27FC236}">
                              <a16:creationId xmlns:a16="http://schemas.microsoft.com/office/drawing/2014/main" id="{6588C393-6CCB-448E-BE95-485740AE330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479729" y="5592305"/>
                          <a:ext cx="0" cy="390041"/>
                        </a:xfrm>
                        <a:prstGeom prst="line">
                          <a:avLst/>
                        </a:prstGeom>
                        <a:ln w="571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9" name="CasetăText 28">
                        <a:extLst>
                          <a:ext uri="{FF2B5EF4-FFF2-40B4-BE49-F238E27FC236}">
                            <a16:creationId xmlns:a16="http://schemas.microsoft.com/office/drawing/2014/main" id="{D8B63DB1-569B-43D5-98AC-F5BC542AA9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96000" y="4908023"/>
                        <a:ext cx="62050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ro-RO" b="1" dirty="0"/>
                          <a:t>254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30" name="CasetăText 29">
                <a:extLst>
                  <a:ext uri="{FF2B5EF4-FFF2-40B4-BE49-F238E27FC236}">
                    <a16:creationId xmlns:a16="http://schemas.microsoft.com/office/drawing/2014/main" id="{D8D81F11-5B94-46AE-B501-8B1A09576725}"/>
                  </a:ext>
                </a:extLst>
              </p:cNvPr>
              <p:cNvSpPr txBox="1"/>
              <p:nvPr/>
            </p:nvSpPr>
            <p:spPr>
              <a:xfrm>
                <a:off x="2813156" y="6147123"/>
                <a:ext cx="406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b="1" dirty="0"/>
                  <a:t>0</a:t>
                </a:r>
              </a:p>
            </p:txBody>
          </p:sp>
        </p:grpSp>
        <p:pic>
          <p:nvPicPr>
            <p:cNvPr id="34" name="Imagine 33">
              <a:extLst>
                <a:ext uri="{FF2B5EF4-FFF2-40B4-BE49-F238E27FC236}">
                  <a16:creationId xmlns:a16="http://schemas.microsoft.com/office/drawing/2014/main" id="{3BF9A160-C6DE-4871-98B7-D45E772AA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812" y="4315948"/>
              <a:ext cx="620508" cy="620508"/>
            </a:xfrm>
            <a:prstGeom prst="rect">
              <a:avLst/>
            </a:prstGeom>
          </p:spPr>
        </p:pic>
      </p:grpSp>
      <p:pic>
        <p:nvPicPr>
          <p:cNvPr id="37" name="Imagine 36">
            <a:extLst>
              <a:ext uri="{FF2B5EF4-FFF2-40B4-BE49-F238E27FC236}">
                <a16:creationId xmlns:a16="http://schemas.microsoft.com/office/drawing/2014/main" id="{13669D0B-274A-42C5-88DA-3013F04FB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97210" y="976335"/>
            <a:ext cx="2578577" cy="25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1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225DA10E-36DF-443B-9723-777ABDEA31A3}"/>
              </a:ext>
            </a:extLst>
          </p:cNvPr>
          <p:cNvSpPr txBox="1"/>
          <p:nvPr/>
        </p:nvSpPr>
        <p:spPr>
          <a:xfrm>
            <a:off x="4640313" y="369649"/>
            <a:ext cx="291137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4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Concluzie</a:t>
            </a:r>
          </a:p>
          <a:p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05430A6-86E3-4F34-A895-031A80519BAC}"/>
              </a:ext>
            </a:extLst>
          </p:cNvPr>
          <p:cNvSpPr txBox="1"/>
          <p:nvPr/>
        </p:nvSpPr>
        <p:spPr>
          <a:xfrm>
            <a:off x="900112" y="1331444"/>
            <a:ext cx="10391775" cy="498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Avantajul acestui sistem este că reduce consumul de energie și nu necesită implicarea utilizatorului pentru iluminare.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 proiectat este destul de flexibil și ar putea fi integrat cu ușurință în diferite proiecte de iluminare a curților, a intrărilor și ieșirilor din blocuri sau a locurilor cu un flux al oamenilor variabil pe timp de noapte, cum ar fi parcurile. 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Timpul de aprindere al LED ului și frecvența de achiziție a datelor de la senzori poate fi ajustată în dependență de necesitățile utilizatorului și specificitatea proiectului dorit.</a:t>
            </a:r>
          </a:p>
        </p:txBody>
      </p:sp>
    </p:spTree>
    <p:extLst>
      <p:ext uri="{BB962C8B-B14F-4D97-AF65-F5344CB8AC3E}">
        <p14:creationId xmlns:p14="http://schemas.microsoft.com/office/powerpoint/2010/main" val="113786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51FD54E0-9CAB-4421-88AE-EEECFDC869E0}"/>
              </a:ext>
            </a:extLst>
          </p:cNvPr>
          <p:cNvSpPr txBox="1"/>
          <p:nvPr/>
        </p:nvSpPr>
        <p:spPr>
          <a:xfrm>
            <a:off x="719667" y="1321269"/>
            <a:ext cx="10752666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Iluminatul exterior de calitate este esențial pentru siguranța rutieră, siguranța personală și ambianța urbană.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Acesta asigură vizibilitate conducătorilor auto, cicliștilor și pietonilor, reducând astfel numărul de accidente rutiere. 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 sistem de iluminat automat sporește confortul utilizatorului și reduce semnificativ consumul de energie electrică.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contextul crizei de energie și a încălzirii globale, utilitatea unui astfel de sistem este greu de negat.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73945867-CBF5-4FF4-9C4D-E9AD81A0A83E}"/>
              </a:ext>
            </a:extLst>
          </p:cNvPr>
          <p:cNvSpPr txBox="1"/>
          <p:nvPr/>
        </p:nvSpPr>
        <p:spPr>
          <a:xfrm>
            <a:off x="4538133" y="474133"/>
            <a:ext cx="3115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Introducere</a:t>
            </a:r>
            <a:endParaRPr lang="ro-RO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8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51FD54E0-9CAB-4421-88AE-EEECFDC869E0}"/>
              </a:ext>
            </a:extLst>
          </p:cNvPr>
          <p:cNvSpPr txBox="1"/>
          <p:nvPr/>
        </p:nvSpPr>
        <p:spPr>
          <a:xfrm>
            <a:off x="719667" y="1321269"/>
            <a:ext cx="1075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73945867-CBF5-4FF4-9C4D-E9AD81A0A83E}"/>
              </a:ext>
            </a:extLst>
          </p:cNvPr>
          <p:cNvSpPr txBox="1"/>
          <p:nvPr/>
        </p:nvSpPr>
        <p:spPr>
          <a:xfrm>
            <a:off x="2675467" y="1978468"/>
            <a:ext cx="7569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Descrierea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 							</a:t>
            </a:r>
            <a:r>
              <a:rPr lang="en-US" sz="6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sistemului</a:t>
            </a:r>
            <a:endParaRPr lang="ro-RO" sz="6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5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26D0874B-F480-4835-96B5-E1A5A08A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" y="308462"/>
            <a:ext cx="9525001" cy="62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2DCD9F00-323E-4210-A4B9-6CA411D10DB7}"/>
              </a:ext>
            </a:extLst>
          </p:cNvPr>
          <p:cNvSpPr txBox="1"/>
          <p:nvPr/>
        </p:nvSpPr>
        <p:spPr>
          <a:xfrm>
            <a:off x="615892" y="1588423"/>
            <a:ext cx="821484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microcontroler pe 8 biți de la Microchip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40 de pini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dintre care 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14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sunt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canale analogice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temporizatoare pe 8 biți (Timer0 și Timer2)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temporizato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pe 16 biți (Timer1)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protocoale de comunicare SPI, I2C și UART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până la 20MHz cu oscilator extern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 oscilator intern de precizie reglabil între 8MHz și 32kHz</a:t>
            </a:r>
            <a:endParaRPr lang="ro-RO" sz="24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31D2FEA-C230-4158-9D83-2B7A2998FB24}"/>
              </a:ext>
            </a:extLst>
          </p:cNvPr>
          <p:cNvSpPr txBox="1"/>
          <p:nvPr/>
        </p:nvSpPr>
        <p:spPr>
          <a:xfrm>
            <a:off x="4309532" y="409491"/>
            <a:ext cx="31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PIC16F887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4E97652-0A06-4232-BBA5-70FF62113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8" y="1956886"/>
            <a:ext cx="2503961" cy="25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2DCD9F00-323E-4210-A4B9-6CA411D10DB7}"/>
              </a:ext>
            </a:extLst>
          </p:cNvPr>
          <p:cNvSpPr txBox="1"/>
          <p:nvPr/>
        </p:nvSpPr>
        <p:spPr>
          <a:xfrm>
            <a:off x="722812" y="1403960"/>
            <a:ext cx="1074637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ro-RO" sz="2400" dirty="0"/>
              <a:t>Toate ființele, a căror temperatură corporală este mai mare de 0°C, emit căldură sub formă de radiații infraroșii prin corpul lor, numite și radiații termice. </a:t>
            </a:r>
            <a:r>
              <a:rPr lang="en-US" sz="2400" dirty="0"/>
              <a:t>	</a:t>
            </a:r>
            <a:r>
              <a:rPr lang="ro-RO" sz="2400" dirty="0"/>
              <a:t>Această energie radiată este invizibilă pentru ochiul uman, însă pot fi detectate utilizând un senzor PIR, conceput special pentru acest scop. 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31D2FEA-C230-4158-9D83-2B7A2998FB24}"/>
              </a:ext>
            </a:extLst>
          </p:cNvPr>
          <p:cNvSpPr txBox="1"/>
          <p:nvPr/>
        </p:nvSpPr>
        <p:spPr>
          <a:xfrm>
            <a:off x="4309532" y="409491"/>
            <a:ext cx="325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Senzorul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 PIR</a:t>
            </a:r>
            <a:endParaRPr lang="ro-RO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ine 8" descr="Grid Eye Illusion">
            <a:extLst>
              <a:ext uri="{FF2B5EF4-FFF2-40B4-BE49-F238E27FC236}">
                <a16:creationId xmlns:a16="http://schemas.microsoft.com/office/drawing/2014/main" id="{26CE4C91-742B-45B6-944A-EE1C5C6D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68" y="3918796"/>
            <a:ext cx="6576166" cy="2332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53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Grupare 15">
            <a:extLst>
              <a:ext uri="{FF2B5EF4-FFF2-40B4-BE49-F238E27FC236}">
                <a16:creationId xmlns:a16="http://schemas.microsoft.com/office/drawing/2014/main" id="{B3F4E45B-C538-42C8-9DD3-722E666579F8}"/>
              </a:ext>
            </a:extLst>
          </p:cNvPr>
          <p:cNvGrpSpPr/>
          <p:nvPr/>
        </p:nvGrpSpPr>
        <p:grpSpPr>
          <a:xfrm>
            <a:off x="1752019" y="921514"/>
            <a:ext cx="8687962" cy="5385149"/>
            <a:chOff x="1641371" y="1073914"/>
            <a:chExt cx="8687962" cy="5385149"/>
          </a:xfrm>
        </p:grpSpPr>
        <p:sp>
          <p:nvSpPr>
            <p:cNvPr id="9" name="CasetăText 8">
              <a:extLst>
                <a:ext uri="{FF2B5EF4-FFF2-40B4-BE49-F238E27FC236}">
                  <a16:creationId xmlns:a16="http://schemas.microsoft.com/office/drawing/2014/main" id="{D1053210-1BDC-4167-A239-5523F1E2EE5B}"/>
                </a:ext>
              </a:extLst>
            </p:cNvPr>
            <p:cNvSpPr txBox="1"/>
            <p:nvPr/>
          </p:nvSpPr>
          <p:spPr>
            <a:xfrm>
              <a:off x="1641371" y="4653499"/>
              <a:ext cx="3868403" cy="142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o-RO" sz="2000" dirty="0"/>
                <a:t>Un senzor piroelectric, sub forma unui corp metalic cu un cristal dreptunghiular în centru</a:t>
              </a:r>
            </a:p>
          </p:txBody>
        </p:sp>
        <p:grpSp>
          <p:nvGrpSpPr>
            <p:cNvPr id="13" name="Grupare 12">
              <a:extLst>
                <a:ext uri="{FF2B5EF4-FFF2-40B4-BE49-F238E27FC236}">
                  <a16:creationId xmlns:a16="http://schemas.microsoft.com/office/drawing/2014/main" id="{7F161670-C078-410C-9266-F8047D461F78}"/>
                </a:ext>
              </a:extLst>
            </p:cNvPr>
            <p:cNvGrpSpPr/>
            <p:nvPr/>
          </p:nvGrpSpPr>
          <p:grpSpPr>
            <a:xfrm>
              <a:off x="3288566" y="2187320"/>
              <a:ext cx="5614867" cy="1988252"/>
              <a:chOff x="2934530" y="2541541"/>
              <a:chExt cx="4613290" cy="1628140"/>
            </a:xfrm>
          </p:grpSpPr>
          <p:pic>
            <p:nvPicPr>
              <p:cNvPr id="18" name="Imagine 17" descr="hc sr501 pir sensor with lens">
                <a:extLst>
                  <a:ext uri="{FF2B5EF4-FFF2-40B4-BE49-F238E27FC236}">
                    <a16:creationId xmlns:a16="http://schemas.microsoft.com/office/drawing/2014/main" id="{A4B2F388-C90F-44C8-80F8-453C769466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59"/>
              <a:stretch/>
            </p:blipFill>
            <p:spPr bwMode="auto">
              <a:xfrm>
                <a:off x="6067000" y="2614930"/>
                <a:ext cx="1480820" cy="153479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9" name="Imagine 18" descr="BS612 - Senba | Pyroelectric Infrared Sensor 6Pin 3V | Evelta">
                <a:extLst>
                  <a:ext uri="{FF2B5EF4-FFF2-40B4-BE49-F238E27FC236}">
                    <a16:creationId xmlns:a16="http://schemas.microsoft.com/office/drawing/2014/main" id="{548B77B5-6096-4240-B19D-C9119C109E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91" t="25228" r="22092" b="25745"/>
              <a:stretch/>
            </p:blipFill>
            <p:spPr bwMode="auto">
              <a:xfrm>
                <a:off x="2934530" y="2541541"/>
                <a:ext cx="1824990" cy="162814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14" name="CasetăText 13">
              <a:extLst>
                <a:ext uri="{FF2B5EF4-FFF2-40B4-BE49-F238E27FC236}">
                  <a16:creationId xmlns:a16="http://schemas.microsoft.com/office/drawing/2014/main" id="{6F4CB49C-A901-4566-B2D3-2CDC6D890F22}"/>
                </a:ext>
              </a:extLst>
            </p:cNvPr>
            <p:cNvSpPr txBox="1"/>
            <p:nvPr/>
          </p:nvSpPr>
          <p:spPr>
            <a:xfrm>
              <a:off x="2226733" y="1073914"/>
              <a:ext cx="81026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800" dirty="0"/>
                <a:t>Un senzor PIR este format din două părți principale</a:t>
              </a:r>
              <a:r>
                <a:rPr lang="en-US" sz="2800" dirty="0"/>
                <a:t>:</a:t>
              </a:r>
              <a:endParaRPr lang="ro-RO" sz="1800" dirty="0"/>
            </a:p>
            <a:p>
              <a:endParaRPr lang="ro-RO" dirty="0"/>
            </a:p>
          </p:txBody>
        </p:sp>
        <p:sp>
          <p:nvSpPr>
            <p:cNvPr id="15" name="CasetăText 14">
              <a:extLst>
                <a:ext uri="{FF2B5EF4-FFF2-40B4-BE49-F238E27FC236}">
                  <a16:creationId xmlns:a16="http://schemas.microsoft.com/office/drawing/2014/main" id="{82275969-8DF9-430B-AC8F-78F43332217E}"/>
                </a:ext>
              </a:extLst>
            </p:cNvPr>
            <p:cNvSpPr txBox="1"/>
            <p:nvPr/>
          </p:nvSpPr>
          <p:spPr>
            <a:xfrm>
              <a:off x="6096000" y="4567776"/>
              <a:ext cx="4038600" cy="189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o-RO" sz="2000" dirty="0"/>
                <a:t>O lentilă specială numită lentilă Fresnel care concentrează semnalele infraroșu pe senzorul piroelectric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29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2DCD9F00-323E-4210-A4B9-6CA411D10DB7}"/>
              </a:ext>
            </a:extLst>
          </p:cNvPr>
          <p:cNvSpPr txBox="1"/>
          <p:nvPr/>
        </p:nvSpPr>
        <p:spPr>
          <a:xfrm>
            <a:off x="722811" y="1131239"/>
            <a:ext cx="10746375" cy="18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	</a:t>
            </a:r>
            <a:r>
              <a:rPr lang="ro-RO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 fotorezistor sau un rezistor dependent de lumină (LDR) este o componentă electronică care este sensibilă la lumină. Pe măsură ce nivelul luminii crește, valoarea rezistenței LDR poate scădea cu câteva ordine de mărime.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31D2FEA-C230-4158-9D83-2B7A2998FB24}"/>
              </a:ext>
            </a:extLst>
          </p:cNvPr>
          <p:cNvSpPr txBox="1"/>
          <p:nvPr/>
        </p:nvSpPr>
        <p:spPr>
          <a:xfrm>
            <a:off x="5355165" y="502633"/>
            <a:ext cx="1481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LDR</a:t>
            </a:r>
            <a:endParaRPr lang="ro-RO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ine 12" descr="LDR characteristics">
            <a:extLst>
              <a:ext uri="{FF2B5EF4-FFF2-40B4-BE49-F238E27FC236}">
                <a16:creationId xmlns:a16="http://schemas.microsoft.com/office/drawing/2014/main" id="{F6DD4C16-DED7-4424-8564-437FB03E2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06" y="3429000"/>
            <a:ext cx="5441327" cy="292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ine 6" descr="LDR (Light Dependent Resistor) Buy Online India &amp; Hyderabad">
            <a:extLst>
              <a:ext uri="{FF2B5EF4-FFF2-40B4-BE49-F238E27FC236}">
                <a16:creationId xmlns:a16="http://schemas.microsoft.com/office/drawing/2014/main" id="{F65985F5-BF8F-42E5-A155-DE51CE3A8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556691"/>
            <a:ext cx="3963486" cy="2459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92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5B7522BD-1496-41C2-B486-DE473BBE0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4" b="170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7504B037-9B72-4834-BDBD-63EE59A89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9" y="1384252"/>
            <a:ext cx="6104981" cy="4644015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E620E9D2-E602-446B-9FC4-542E3749BD73}"/>
              </a:ext>
            </a:extLst>
          </p:cNvPr>
          <p:cNvSpPr txBox="1"/>
          <p:nvPr/>
        </p:nvSpPr>
        <p:spPr>
          <a:xfrm>
            <a:off x="3191191" y="296197"/>
            <a:ext cx="511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Interfa</a:t>
            </a:r>
            <a:r>
              <a:rPr lang="ro-RO" sz="4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țarea</a:t>
            </a:r>
            <a:r>
              <a:rPr lang="ro-RO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 LDR</a:t>
            </a: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7ABBA5E6-E647-419C-9496-35C6A405360C}"/>
              </a:ext>
            </a:extLst>
          </p:cNvPr>
          <p:cNvSpPr txBox="1"/>
          <p:nvPr/>
        </p:nvSpPr>
        <p:spPr>
          <a:xfrm>
            <a:off x="6588550" y="1384252"/>
            <a:ext cx="5603450" cy="476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if (voltage &gt;= 1.49 &amp;&amp; voltage &lt;= 2.78)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light_intensity = voltage*15.03 - 17.55;    </a:t>
            </a:r>
            <a:r>
              <a:rPr lang="ro-RO" sz="1800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(1)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if (voltage &gt; 2.78 &amp;&amp; voltage &lt;= 3.37)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light_intensity = voltage*37.5 - 81.55;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ro-RO" sz="1800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(2)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if (voltage &gt; 3.37 &amp;&amp; voltage &lt;= 3.81)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light_intensity = voltage*72 - 200.1;	</a:t>
            </a:r>
            <a:r>
              <a:rPr lang="ro-RO" sz="1800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(3)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if (voltage &gt; 3.81 &amp;&amp; voltage &lt;= 4.05)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light_intensity = voltage*129.4 - 419.6;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ro-RO" sz="1800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(4)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if (voltage &gt; 4.05 &amp;&amp; voltage &lt;= 4.25)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light_intensity = voltage*207.4 - 736.7;</a:t>
            </a:r>
            <a:r>
              <a:rPr lang="ro-RO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o-RO" sz="1800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(5)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if (voltage &gt; 4.25 &amp;&amp; voltage &lt;= 4.34)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light_intensity = voltage*308 - 1166;	       </a:t>
            </a:r>
            <a:r>
              <a:rPr lang="ro-RO" sz="1800" dirty="0">
                <a:solidFill>
                  <a:srgbClr val="38572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(6)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85134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806</Words>
  <Application>Microsoft Office PowerPoint</Application>
  <PresentationFormat>Ecran lat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 Macari</dc:creator>
  <cp:lastModifiedBy>Ion Macari</cp:lastModifiedBy>
  <cp:revision>5</cp:revision>
  <dcterms:created xsi:type="dcterms:W3CDTF">2023-01-19T21:55:05Z</dcterms:created>
  <dcterms:modified xsi:type="dcterms:W3CDTF">2023-01-20T14:56:53Z</dcterms:modified>
</cp:coreProperties>
</file>