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6"/>
  </p:notesMasterIdLst>
  <p:sldIdLst>
    <p:sldId id="295" r:id="rId4"/>
    <p:sldId id="261" r:id="rId5"/>
    <p:sldId id="297" r:id="rId7"/>
    <p:sldId id="325" r:id="rId8"/>
    <p:sldId id="264" r:id="rId9"/>
    <p:sldId id="292" r:id="rId10"/>
    <p:sldId id="328" r:id="rId11"/>
    <p:sldId id="329" r:id="rId12"/>
    <p:sldId id="265" r:id="rId13"/>
    <p:sldId id="298" r:id="rId14"/>
    <p:sldId id="314" r:id="rId15"/>
    <p:sldId id="315" r:id="rId16"/>
    <p:sldId id="316" r:id="rId17"/>
    <p:sldId id="307" r:id="rId18"/>
    <p:sldId id="317" r:id="rId19"/>
    <p:sldId id="318" r:id="rId20"/>
    <p:sldId id="319" r:id="rId21"/>
    <p:sldId id="310" r:id="rId22"/>
    <p:sldId id="320" r:id="rId23"/>
    <p:sldId id="291" r:id="rId24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5" userDrawn="1">
          <p15:clr>
            <a:srgbClr val="A4A3A4"/>
          </p15:clr>
        </p15:guide>
        <p15:guide id="2" pos="28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87" autoAdjust="0"/>
  </p:normalViewPr>
  <p:slideViewPr>
    <p:cSldViewPr snapToGrid="0">
      <p:cViewPr varScale="1">
        <p:scale>
          <a:sx n="66" d="100"/>
          <a:sy n="66" d="100"/>
        </p:scale>
        <p:origin x="1304" y="32"/>
      </p:cViewPr>
      <p:guideLst>
        <p:guide orient="horz" pos="2095"/>
        <p:guide pos="287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3D1320-B599-403F-97BA-919DE05EE4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2D7A8-9AB1-4C5C-BD38-92D111D3A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2839-7BDF-479A-9049-516FEAADE5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/>
          <p:nvPr/>
        </p:nvSpPr>
        <p:spPr>
          <a:xfrm>
            <a:off x="2087245" y="3041015"/>
            <a:ext cx="4969510" cy="7766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4400" b="1" dirty="0" smtClean="0"/>
              <a:t>第一章 </a:t>
            </a:r>
            <a:r>
              <a:rPr lang="en-US" altLang="zh-CN" sz="4400" b="1" dirty="0" smtClean="0"/>
              <a:t>Vue.js</a:t>
            </a:r>
            <a:r>
              <a:rPr lang="zh-CN" altLang="en-US" sz="4400" b="1" dirty="0" smtClean="0"/>
              <a:t>入门</a:t>
            </a:r>
            <a:endParaRPr lang="zh-CN" altLang="en-US" sz="4400" b="1" dirty="0" smtClean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7350" y="312819"/>
            <a:ext cx="4716082" cy="618016"/>
          </a:xfrm>
        </p:spPr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80805" y="2280471"/>
            <a:ext cx="4312285" cy="437515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 smtClean="0">
                <a:solidFill>
                  <a:srgbClr val="414455"/>
                </a:solidFill>
              </a:rPr>
              <a:t>1.2 </a:t>
            </a:r>
            <a:r>
              <a:rPr lang="zh-CN" altLang="en-US" sz="2400" dirty="0" smtClean="0">
                <a:solidFill>
                  <a:srgbClr val="414455"/>
                </a:solidFill>
              </a:rPr>
              <a:t>从</a:t>
            </a:r>
            <a:r>
              <a:rPr lang="en-US" altLang="zh-CN" sz="2400" dirty="0" smtClean="0">
                <a:solidFill>
                  <a:srgbClr val="414455"/>
                </a:solidFill>
              </a:rPr>
              <a:t>MVC</a:t>
            </a:r>
            <a:r>
              <a:rPr lang="zh-CN" altLang="en-US" sz="2400" dirty="0" smtClean="0">
                <a:solidFill>
                  <a:srgbClr val="414455"/>
                </a:solidFill>
              </a:rPr>
              <a:t>模式到</a:t>
            </a:r>
            <a:r>
              <a:rPr lang="en-US" altLang="zh-CN" sz="2400" dirty="0" smtClean="0">
                <a:solidFill>
                  <a:srgbClr val="414455"/>
                </a:solidFill>
              </a:rPr>
              <a:t>MVVM</a:t>
            </a:r>
            <a:r>
              <a:rPr lang="zh-CN" altLang="en-US" sz="2400" dirty="0" smtClean="0">
                <a:solidFill>
                  <a:srgbClr val="414455"/>
                </a:solidFill>
              </a:rPr>
              <a:t>模式</a:t>
            </a:r>
            <a:endParaRPr lang="zh-CN" altLang="en-US" sz="2400" dirty="0" smtClean="0">
              <a:solidFill>
                <a:srgbClr val="414455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7707" y="1373695"/>
            <a:ext cx="1855130" cy="1855130"/>
            <a:chOff x="2884264" y="3028364"/>
            <a:chExt cx="798675" cy="798675"/>
          </a:xfrm>
        </p:grpSpPr>
        <p:grpSp>
          <p:nvGrpSpPr>
            <p:cNvPr id="7" name="组合 6"/>
            <p:cNvGrpSpPr/>
            <p:nvPr/>
          </p:nvGrpSpPr>
          <p:grpSpPr>
            <a:xfrm>
              <a:off x="2884264" y="3028364"/>
              <a:ext cx="798675" cy="798675"/>
              <a:chOff x="1827622" y="1343919"/>
              <a:chExt cx="2304000" cy="230400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41300" dist="228600" dir="78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892599" y="3138954"/>
              <a:ext cx="764108" cy="579934"/>
            </a:xfrm>
            <a:prstGeom prst="ellipse">
              <a:avLst/>
            </a:prstGeom>
            <a:solidFill>
              <a:srgbClr val="0070C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prstClr val="white"/>
                  </a:solidFill>
                </a:rPr>
                <a:t>Vue.js</a:t>
              </a:r>
              <a:endParaRPr lang="zh-CN" altLang="en-US" sz="2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3101006" y="3862907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7" name="TextBox 26"/>
          <p:cNvSpPr txBox="1"/>
          <p:nvPr/>
        </p:nvSpPr>
        <p:spPr>
          <a:xfrm>
            <a:off x="3570297" y="3317083"/>
            <a:ext cx="12757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0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560346" y="3790170"/>
            <a:ext cx="12668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MVP</a:t>
            </a:r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87150" y="3371070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3" name="椭圆 12"/>
          <p:cNvSpPr/>
          <p:nvPr/>
        </p:nvSpPr>
        <p:spPr>
          <a:xfrm>
            <a:off x="3107932" y="4316643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4" name="TextBox 27"/>
          <p:cNvSpPr txBox="1"/>
          <p:nvPr/>
        </p:nvSpPr>
        <p:spPr>
          <a:xfrm>
            <a:off x="3557747" y="4243906"/>
            <a:ext cx="15316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7" grpId="0"/>
      <p:bldP spid="18" grpId="0"/>
      <p:bldP spid="25" grpId="0" animBg="1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MVC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</a:t>
            </a:r>
            <a:endParaRPr lang="zh-CN" altLang="en-US" sz="3600" b="1" dirty="0" smtClean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1" name="组合 72"/>
          <p:cNvGrpSpPr/>
          <p:nvPr/>
        </p:nvGrpSpPr>
        <p:grpSpPr bwMode="auto">
          <a:xfrm>
            <a:off x="820420" y="1772920"/>
            <a:ext cx="7148830" cy="4467225"/>
            <a:chOff x="3957026" y="2388304"/>
            <a:chExt cx="10315544" cy="5464266"/>
          </a:xfrm>
        </p:grpSpPr>
        <p:sp>
          <p:nvSpPr>
            <p:cNvPr id="23" name="矩形 22"/>
            <p:cNvSpPr/>
            <p:nvPr/>
          </p:nvSpPr>
          <p:spPr>
            <a:xfrm>
              <a:off x="3957026" y="2754764"/>
              <a:ext cx="10315544" cy="5097806"/>
            </a:xfrm>
            <a:prstGeom prst="rect">
              <a:avLst/>
            </a:prstGeom>
            <a:ln w="9525">
              <a:solidFill>
                <a:srgbClr val="0567A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任意多边形 23"/>
            <p:cNvSpPr/>
            <p:nvPr/>
          </p:nvSpPr>
          <p:spPr>
            <a:xfrm>
              <a:off x="10444352" y="2388304"/>
              <a:ext cx="3445147" cy="60383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25" name="矩形 75"/>
          <p:cNvSpPr>
            <a:spLocks noChangeArrowheads="1"/>
          </p:cNvSpPr>
          <p:nvPr/>
        </p:nvSpPr>
        <p:spPr bwMode="auto">
          <a:xfrm>
            <a:off x="5399832" y="1739168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5"/>
          <p:cNvSpPr>
            <a:spLocks noChangeArrowheads="1"/>
          </p:cNvSpPr>
          <p:nvPr/>
        </p:nvSpPr>
        <p:spPr bwMode="auto">
          <a:xfrm>
            <a:off x="1091046" y="2231603"/>
            <a:ext cx="6699562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lvl="1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 b="1" dirty="0" smtClean="0"/>
              <a:t>   MVC模式</a:t>
            </a:r>
            <a:r>
              <a:rPr lang="zh-CN" altLang="en-US" sz="2000" b="1" dirty="0" smtClean="0"/>
              <a:t>（Model View Controller）</a:t>
            </a:r>
            <a:endParaRPr lang="zh-CN" altLang="en-US" sz="2000" b="1" dirty="0" smtClean="0"/>
          </a:p>
        </p:txBody>
      </p:sp>
      <p:pic>
        <p:nvPicPr>
          <p:cNvPr id="5124" name="图片 3" descr="QQ截图2017081711232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7555" y="2784475"/>
            <a:ext cx="4575810" cy="27743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247140" y="5690870"/>
            <a:ext cx="67221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1">
                <a:solidFill>
                  <a:srgbClr val="FF0000"/>
                </a:solidFill>
                <a:latin typeface="Times New Roman" panose="02020603050405020304" charset="0"/>
              </a:rPr>
              <a:t>Model</a:t>
            </a:r>
            <a:r>
              <a:rPr 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（模型）、</a:t>
            </a:r>
            <a:r>
              <a:rPr lang="en-US" sz="2000" b="1">
                <a:solidFill>
                  <a:srgbClr val="FF0000"/>
                </a:solidFill>
                <a:latin typeface="Times New Roman" panose="02020603050405020304" charset="0"/>
              </a:rPr>
              <a:t>View</a:t>
            </a:r>
            <a:r>
              <a:rPr 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（视图）</a:t>
            </a:r>
            <a:r>
              <a:rPr lang="en-US" sz="2000" b="1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和</a:t>
            </a:r>
            <a:r>
              <a:rPr lang="en-US" sz="2000" b="1">
                <a:solidFill>
                  <a:srgbClr val="FF0000"/>
                </a:solidFill>
                <a:latin typeface="Times New Roman" panose="02020603050405020304" charset="0"/>
              </a:rPr>
              <a:t> Controller</a:t>
            </a:r>
            <a:r>
              <a:rPr 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（控制器）</a:t>
            </a: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1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MVP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</a:t>
            </a:r>
            <a:endParaRPr lang="zh-CN" altLang="en-US" sz="3600" b="1" dirty="0" smtClean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1" name="组合 72"/>
          <p:cNvGrpSpPr/>
          <p:nvPr/>
        </p:nvGrpSpPr>
        <p:grpSpPr bwMode="auto">
          <a:xfrm>
            <a:off x="873125" y="1772920"/>
            <a:ext cx="7129145" cy="4476115"/>
            <a:chOff x="3957026" y="2388304"/>
            <a:chExt cx="10315544" cy="5464266"/>
          </a:xfrm>
        </p:grpSpPr>
        <p:sp>
          <p:nvSpPr>
            <p:cNvPr id="23" name="矩形 22"/>
            <p:cNvSpPr/>
            <p:nvPr/>
          </p:nvSpPr>
          <p:spPr>
            <a:xfrm>
              <a:off x="3957026" y="2754764"/>
              <a:ext cx="10315544" cy="5097806"/>
            </a:xfrm>
            <a:prstGeom prst="rect">
              <a:avLst/>
            </a:prstGeom>
            <a:ln w="9525">
              <a:solidFill>
                <a:srgbClr val="0567A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任意多边形 23"/>
            <p:cNvSpPr/>
            <p:nvPr/>
          </p:nvSpPr>
          <p:spPr>
            <a:xfrm>
              <a:off x="10444352" y="2388304"/>
              <a:ext cx="3445147" cy="60383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25" name="矩形 75"/>
          <p:cNvSpPr>
            <a:spLocks noChangeArrowheads="1"/>
          </p:cNvSpPr>
          <p:nvPr/>
        </p:nvSpPr>
        <p:spPr bwMode="auto">
          <a:xfrm>
            <a:off x="5399832" y="1739168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5"/>
          <p:cNvSpPr>
            <a:spLocks noChangeArrowheads="1"/>
          </p:cNvSpPr>
          <p:nvPr/>
        </p:nvSpPr>
        <p:spPr bwMode="auto">
          <a:xfrm>
            <a:off x="1091046" y="2231603"/>
            <a:ext cx="6699562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lvl="1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 b="1" dirty="0" smtClean="0"/>
              <a:t> </a:t>
            </a:r>
            <a:r>
              <a:rPr sz="2000" b="1" dirty="0" smtClean="0"/>
              <a:t>MVP（Medel View Presenter）模式</a:t>
            </a:r>
            <a:endParaRPr sz="2000" b="1" dirty="0" smtClean="0"/>
          </a:p>
        </p:txBody>
      </p:sp>
      <p:pic>
        <p:nvPicPr>
          <p:cNvPr id="6148" name="图片 3" descr="QQ截图2017081711272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9450" y="2706370"/>
            <a:ext cx="4982210" cy="2849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247140" y="5690870"/>
            <a:ext cx="67221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1">
                <a:solidFill>
                  <a:srgbClr val="FF0000"/>
                </a:solidFill>
                <a:latin typeface="Times New Roman" panose="02020603050405020304" charset="0"/>
              </a:rPr>
              <a:t>Model</a:t>
            </a:r>
            <a:r>
              <a:rPr 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（模型）、</a:t>
            </a:r>
            <a:r>
              <a:rPr lang="en-US" sz="2000" b="1">
                <a:solidFill>
                  <a:srgbClr val="FF0000"/>
                </a:solidFill>
                <a:latin typeface="Times New Roman" panose="02020603050405020304" charset="0"/>
              </a:rPr>
              <a:t>View</a:t>
            </a:r>
            <a:r>
              <a:rPr 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（视图）</a:t>
            </a:r>
            <a:r>
              <a:rPr lang="en-US" sz="2000" b="1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和</a:t>
            </a:r>
            <a:r>
              <a:rPr lang="en-US" sz="2000" b="1">
                <a:solidFill>
                  <a:srgbClr val="FF0000"/>
                </a:solidFill>
                <a:latin typeface="Times New Roman" panose="02020603050405020304" charset="0"/>
              </a:rPr>
              <a:t> Presenter</a:t>
            </a:r>
            <a:r>
              <a:rPr 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（呈现）</a:t>
            </a: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/>
      <p:bldP spid="1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MVVM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</a:t>
            </a:r>
            <a:endParaRPr lang="zh-CN" altLang="en-US" sz="3600" b="1" dirty="0" smtClean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1" name="组合 72"/>
          <p:cNvGrpSpPr/>
          <p:nvPr/>
        </p:nvGrpSpPr>
        <p:grpSpPr bwMode="auto">
          <a:xfrm>
            <a:off x="873125" y="1772920"/>
            <a:ext cx="7096125" cy="4457065"/>
            <a:chOff x="3957026" y="2388304"/>
            <a:chExt cx="10315544" cy="5464266"/>
          </a:xfrm>
        </p:grpSpPr>
        <p:sp>
          <p:nvSpPr>
            <p:cNvPr id="23" name="矩形 22"/>
            <p:cNvSpPr/>
            <p:nvPr/>
          </p:nvSpPr>
          <p:spPr>
            <a:xfrm>
              <a:off x="3957026" y="2754764"/>
              <a:ext cx="10315544" cy="5097806"/>
            </a:xfrm>
            <a:prstGeom prst="rect">
              <a:avLst/>
            </a:prstGeom>
            <a:ln w="9525">
              <a:solidFill>
                <a:srgbClr val="0567A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任意多边形 23"/>
            <p:cNvSpPr/>
            <p:nvPr/>
          </p:nvSpPr>
          <p:spPr>
            <a:xfrm>
              <a:off x="10444352" y="2388304"/>
              <a:ext cx="3445147" cy="60383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25" name="矩形 75"/>
          <p:cNvSpPr>
            <a:spLocks noChangeArrowheads="1"/>
          </p:cNvSpPr>
          <p:nvPr/>
        </p:nvSpPr>
        <p:spPr bwMode="auto">
          <a:xfrm>
            <a:off x="5399832" y="1739168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5"/>
          <p:cNvSpPr>
            <a:spLocks noChangeArrowheads="1"/>
          </p:cNvSpPr>
          <p:nvPr/>
        </p:nvSpPr>
        <p:spPr bwMode="auto">
          <a:xfrm>
            <a:off x="1091046" y="2231603"/>
            <a:ext cx="6699562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lvl="1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 b="1" dirty="0" smtClean="0"/>
              <a:t> </a:t>
            </a:r>
            <a:r>
              <a:rPr sz="2000" b="1" dirty="0" smtClean="0"/>
              <a:t>MVVM（Model View ViewModel）模式</a:t>
            </a:r>
            <a:endParaRPr sz="2000" b="1" dirty="0" smtClean="0"/>
          </a:p>
        </p:txBody>
      </p:sp>
      <p:pic>
        <p:nvPicPr>
          <p:cNvPr id="7172" name="图片 7" descr="QQ截图20170817104354.png"/>
          <p:cNvPicPr>
            <a:picLocks noChangeAspect="1"/>
          </p:cNvPicPr>
          <p:nvPr/>
        </p:nvPicPr>
        <p:blipFill>
          <a:blip r:embed="rId1"/>
          <a:srcRect t="9808" b="10200"/>
          <a:stretch>
            <a:fillRect/>
          </a:stretch>
        </p:blipFill>
        <p:spPr>
          <a:xfrm>
            <a:off x="1821815" y="2971165"/>
            <a:ext cx="4784090" cy="2595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247140" y="5690870"/>
            <a:ext cx="67221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1">
                <a:solidFill>
                  <a:srgbClr val="FF0000"/>
                </a:solidFill>
                <a:latin typeface="Times New Roman" panose="02020603050405020304" charset="0"/>
              </a:rPr>
              <a:t>Model</a:t>
            </a:r>
            <a:r>
              <a:rPr 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（模型）、</a:t>
            </a:r>
            <a:r>
              <a:rPr lang="en-US" sz="2000" b="1">
                <a:solidFill>
                  <a:srgbClr val="FF0000"/>
                </a:solidFill>
                <a:latin typeface="Times New Roman" panose="02020603050405020304" charset="0"/>
              </a:rPr>
              <a:t>View</a:t>
            </a:r>
            <a:r>
              <a:rPr 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（视图）</a:t>
            </a:r>
            <a:r>
              <a:rPr lang="en-US" sz="2000" b="1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和</a:t>
            </a:r>
            <a:r>
              <a:rPr lang="en-US" sz="2000" b="1">
                <a:solidFill>
                  <a:srgbClr val="FF0000"/>
                </a:solidFill>
                <a:latin typeface="Times New Roman" panose="02020603050405020304" charset="0"/>
              </a:rPr>
              <a:t> ViewModel</a:t>
            </a:r>
            <a:r>
              <a:rPr 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（视图模型）</a:t>
            </a:r>
            <a:endParaRPr lang="zh-CN" altLang="en-US" sz="20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/>
      <p:bldP spid="1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7350" y="312819"/>
            <a:ext cx="4716082" cy="618016"/>
          </a:xfrm>
        </p:spPr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38311" y="2331706"/>
            <a:ext cx="3522980" cy="437515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 smtClean="0">
                <a:solidFill>
                  <a:srgbClr val="414455"/>
                </a:solidFill>
              </a:rPr>
              <a:t>1.3 </a:t>
            </a:r>
            <a:r>
              <a:rPr lang="en-US" sz="2400" dirty="0">
                <a:solidFill>
                  <a:srgbClr val="414455"/>
                </a:solidFill>
              </a:rPr>
              <a:t>Vue.js </a:t>
            </a:r>
            <a:r>
              <a:rPr lang="zh-CN" altLang="en-US" sz="2400" dirty="0">
                <a:solidFill>
                  <a:srgbClr val="414455"/>
                </a:solidFill>
              </a:rPr>
              <a:t>开发环境搭建</a:t>
            </a:r>
            <a:endParaRPr lang="zh-CN" altLang="en-US" sz="2400" dirty="0">
              <a:solidFill>
                <a:srgbClr val="414455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7707" y="1373695"/>
            <a:ext cx="1855130" cy="1855130"/>
            <a:chOff x="2884264" y="3028364"/>
            <a:chExt cx="798675" cy="798675"/>
          </a:xfrm>
        </p:grpSpPr>
        <p:grpSp>
          <p:nvGrpSpPr>
            <p:cNvPr id="7" name="组合 6"/>
            <p:cNvGrpSpPr/>
            <p:nvPr/>
          </p:nvGrpSpPr>
          <p:grpSpPr>
            <a:xfrm>
              <a:off x="2884264" y="3028364"/>
              <a:ext cx="798675" cy="798675"/>
              <a:chOff x="1827622" y="1343919"/>
              <a:chExt cx="2304000" cy="230400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41300" dist="228600" dir="78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892599" y="3138954"/>
              <a:ext cx="764108" cy="579934"/>
            </a:xfrm>
            <a:prstGeom prst="ellipse">
              <a:avLst/>
            </a:prstGeom>
            <a:solidFill>
              <a:srgbClr val="0070C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prstClr val="white"/>
                  </a:solidFill>
                </a:rPr>
                <a:t>Vue.js</a:t>
              </a:r>
              <a:endParaRPr lang="zh-CN" altLang="en-US" sz="2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3101006" y="3862907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7" name="TextBox 26"/>
          <p:cNvSpPr txBox="1"/>
          <p:nvPr/>
        </p:nvSpPr>
        <p:spPr>
          <a:xfrm>
            <a:off x="3464385" y="3317083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代码编辑器的选择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474621" y="3790170"/>
            <a:ext cx="24149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zh-CN" altLang="en-US" sz="2000" dirty="0" smtClean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框架安装方式</a:t>
            </a:r>
            <a:endParaRPr lang="zh-CN" altLang="en-US" sz="2000" dirty="0" smtClea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87150" y="3371070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3" name="椭圆 12"/>
          <p:cNvSpPr/>
          <p:nvPr/>
        </p:nvSpPr>
        <p:spPr>
          <a:xfrm>
            <a:off x="3107932" y="4316643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  <p:sp>
        <p:nvSpPr>
          <p:cNvPr id="14" name="TextBox 27"/>
          <p:cNvSpPr txBox="1"/>
          <p:nvPr/>
        </p:nvSpPr>
        <p:spPr>
          <a:xfrm>
            <a:off x="3481547" y="4243906"/>
            <a:ext cx="28098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Vue-devtools扩展工具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7" grpId="0"/>
      <p:bldP spid="18" grpId="0"/>
      <p:bldP spid="25" grpId="0" animBg="1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1069605"/>
            <a:ext cx="27889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WebStorm编辑器</a:t>
            </a:r>
            <a:endParaRPr lang="zh-CN" altLang="en-US" sz="2400" b="1" dirty="0" smtClean="0">
              <a:solidFill>
                <a:srgbClr val="0567A2"/>
              </a:solidFill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代码编辑器的选择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8945" y="1714500"/>
            <a:ext cx="5705475" cy="316992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325245" y="5203825"/>
            <a:ext cx="630364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lvl="1" algn="l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defRPr/>
            </a:pP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目前，WebStorm较新的版本是WebStorm 2021，可以登录官网自行下载安装最新版本。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Vue.js</a:t>
            </a:r>
            <a:r>
              <a:rPr lang="zh-CN" altLang="en-US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框架安装方式</a:t>
            </a:r>
            <a:endParaRPr lang="zh-CN" altLang="en-US" sz="3200" b="1" dirty="0" smtClean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8820" y="1371600"/>
            <a:ext cx="651256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可以使用如下三种方式搭建Vue.js的开发环境：</a:t>
            </a:r>
            <a:endParaRPr lang="zh-CN" altLang="en-US" sz="2400" b="1" dirty="0" smtClean="0">
              <a:solidFill>
                <a:srgbClr val="0567A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0210" y="2156460"/>
            <a:ext cx="8324215" cy="3853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 algn="l">
              <a:buClrTx/>
              <a:buSzTx/>
              <a:buFontTx/>
            </a:pPr>
            <a:r>
              <a:rPr lang="zh-CN" altLang="en-US" sz="1800" b="1">
                <a:solidFill>
                  <a:srgbClr val="FF0000"/>
                </a:solidFill>
              </a:rPr>
              <a:t>1. 下载独立版本“直接引入”Vue.js</a:t>
            </a:r>
            <a:r>
              <a:rPr lang="zh-CN" altLang="en-US" sz="1800" b="0"/>
              <a:t>在HTML页面中使用Vue.js时，通过&lt;script&gt;标签可以“直接引入”Vue.js核心文件，代码如下所示：     &lt;script  src="vue.js"&gt;&lt;/script&gt;上述代码表示引入当前路径下的Vue.js文件，Vue.js相当于JavaScript中的一个库。 </a:t>
            </a:r>
            <a:endParaRPr lang="zh-CN" altLang="en-US" sz="1800" b="0"/>
          </a:p>
          <a:p>
            <a:pPr marL="266700" indent="-266700" algn="l">
              <a:buClrTx/>
              <a:buSzTx/>
              <a:buFontTx/>
            </a:pPr>
            <a:r>
              <a:rPr lang="zh-CN" altLang="en-US" sz="1800" b="1">
                <a:solidFill>
                  <a:srgbClr val="FF0000"/>
                </a:solidFill>
              </a:rPr>
              <a:t>2. 不下载.js文件直接使用CDN引入Vue.js</a:t>
            </a:r>
            <a:r>
              <a:rPr lang="zh-CN" altLang="en-US" sz="1800" b="0"/>
              <a:t>推荐一个由BootStrap中文网运作的免费开源的CDN加速服务，其地址为http://www.bootcdn.cn/，在HTML页面中即可完成Vue.js的引入，代码如下所示：&lt;script src="https://cdn.bootcdn.net/ajax/libs/vue/2.6.4/vue.js"&gt;&lt;/script&gt;</a:t>
            </a:r>
            <a:r>
              <a:rPr lang="en-US" sz="1050" b="0">
                <a:latin typeface="宋体" panose="02010600030101010101" pitchFamily="2" charset="-122"/>
              </a:rPr>
              <a:t> </a:t>
            </a:r>
            <a:endParaRPr lang="en-US" sz="1050" b="0">
              <a:latin typeface="宋体" panose="02010600030101010101" pitchFamily="2" charset="-122"/>
            </a:endParaRPr>
          </a:p>
          <a:p>
            <a:pPr marL="266700" indent="-266700"/>
            <a:r>
              <a:rPr lang="zh-CN" altLang="en-US" b="1">
                <a:solidFill>
                  <a:srgbClr val="FF0000"/>
                </a:solidFill>
              </a:rPr>
              <a:t>3.使用npm安装Vue.js框架</a:t>
            </a:r>
            <a:endParaRPr lang="zh-CN" altLang="en-US" b="1">
              <a:solidFill>
                <a:srgbClr val="FF0000"/>
              </a:solidFill>
            </a:endParaRPr>
          </a:p>
          <a:p>
            <a:pPr marL="266700" indent="-266700"/>
            <a:r>
              <a:rPr lang="en-US" altLang="zh-CN"/>
              <a:t>     </a:t>
            </a:r>
            <a:r>
              <a:rPr lang="zh-CN" altLang="en-US"/>
              <a:t>若要使用npm，则需要先安装Node.js，然后使用npm（Node Package Manager）包管理工具安装。执行命令：npm install vue 即可安装Vue.js。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auto">
          <a:xfrm>
            <a:off x="982345" y="1708785"/>
            <a:ext cx="6901815" cy="4521835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任意多边形 20"/>
          <p:cNvSpPr/>
          <p:nvPr/>
        </p:nvSpPr>
        <p:spPr bwMode="auto">
          <a:xfrm>
            <a:off x="5441206" y="1484784"/>
            <a:ext cx="2198687" cy="388937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567A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23" name="矩形 75"/>
          <p:cNvSpPr>
            <a:spLocks noChangeArrowheads="1"/>
          </p:cNvSpPr>
          <p:nvPr/>
        </p:nvSpPr>
        <p:spPr bwMode="auto">
          <a:xfrm>
            <a:off x="5441206" y="1505421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5"/>
          <p:cNvSpPr>
            <a:spLocks noChangeArrowheads="1"/>
          </p:cNvSpPr>
          <p:nvPr/>
        </p:nvSpPr>
        <p:spPr bwMode="auto">
          <a:xfrm>
            <a:off x="1413559" y="2059245"/>
            <a:ext cx="62261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5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Vue-devtools插件提供了一个界面，用于调试Vue.js应用，可以帮助开发者查看Vue.js组件和全局状态管理器Vuex中记录的数据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0" y="207508"/>
            <a:ext cx="747459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buClrTx/>
              <a:buSzTx/>
              <a:buFontTx/>
            </a:pPr>
            <a:r>
              <a:rPr lang="en-US" altLang="zh-CN" sz="32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Vue-devtools扩展工具</a:t>
            </a:r>
            <a:endParaRPr lang="en-US" altLang="zh-CN" sz="3200" b="1" dirty="0" smtClean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0577" t="19967" r="47070" b="35996"/>
          <a:stretch>
            <a:fillRect/>
          </a:stretch>
        </p:blipFill>
        <p:spPr>
          <a:xfrm>
            <a:off x="2083435" y="3623945"/>
            <a:ext cx="4700270" cy="25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7350" y="312819"/>
            <a:ext cx="4716082" cy="618016"/>
          </a:xfrm>
        </p:spPr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90711" y="2331706"/>
            <a:ext cx="3218180" cy="437515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 smtClean="0">
                <a:solidFill>
                  <a:srgbClr val="414455"/>
                </a:solidFill>
              </a:rPr>
              <a:t>1.4 </a:t>
            </a:r>
            <a:r>
              <a:rPr lang="zh-CN" altLang="en-US" sz="2400" dirty="0" smtClean="0">
                <a:solidFill>
                  <a:srgbClr val="414455"/>
                </a:solidFill>
              </a:rPr>
              <a:t>第一个</a:t>
            </a:r>
            <a:r>
              <a:rPr lang="en-US" sz="2400" dirty="0">
                <a:solidFill>
                  <a:srgbClr val="414455"/>
                </a:solidFill>
              </a:rPr>
              <a:t>Vue.js </a:t>
            </a:r>
            <a:r>
              <a:rPr lang="zh-CN" altLang="en-US" sz="2400" dirty="0">
                <a:solidFill>
                  <a:srgbClr val="414455"/>
                </a:solidFill>
              </a:rPr>
              <a:t>应用</a:t>
            </a:r>
            <a:endParaRPr lang="zh-CN" altLang="en-US" sz="2400" dirty="0">
              <a:solidFill>
                <a:srgbClr val="414455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7707" y="1373695"/>
            <a:ext cx="1855130" cy="1855130"/>
            <a:chOff x="2884264" y="3028364"/>
            <a:chExt cx="798675" cy="798675"/>
          </a:xfrm>
        </p:grpSpPr>
        <p:grpSp>
          <p:nvGrpSpPr>
            <p:cNvPr id="7" name="组合 6"/>
            <p:cNvGrpSpPr/>
            <p:nvPr/>
          </p:nvGrpSpPr>
          <p:grpSpPr>
            <a:xfrm>
              <a:off x="2884264" y="3028364"/>
              <a:ext cx="798675" cy="798675"/>
              <a:chOff x="1827622" y="1343919"/>
              <a:chExt cx="2304000" cy="230400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41300" dist="228600" dir="78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892599" y="3138954"/>
              <a:ext cx="764108" cy="579934"/>
            </a:xfrm>
            <a:prstGeom prst="ellipse">
              <a:avLst/>
            </a:prstGeom>
            <a:solidFill>
              <a:srgbClr val="0070C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prstClr val="white"/>
                  </a:solidFill>
                </a:rPr>
                <a:t>Vue.js</a:t>
              </a:r>
              <a:endParaRPr lang="zh-CN" altLang="en-US" sz="2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26"/>
          <p:cNvSpPr txBox="1"/>
          <p:nvPr/>
        </p:nvSpPr>
        <p:spPr>
          <a:xfrm>
            <a:off x="3399298" y="3317083"/>
            <a:ext cx="26689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创建第一个</a:t>
            </a:r>
            <a:r>
              <a:rPr lang="en-US" altLang="zh-CN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87150" y="3371070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5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308" y="1159140"/>
            <a:ext cx="2969260" cy="12731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u="sng" dirty="0">
                <a:solidFill>
                  <a:srgbClr val="0D74C9"/>
                </a:solidFill>
                <a:sym typeface="+mn-ea"/>
              </a:rPr>
              <a:t>实例</a:t>
            </a:r>
            <a:r>
              <a:rPr lang="en-US" altLang="zh-CN" sz="2400" b="1" u="sng" dirty="0">
                <a:solidFill>
                  <a:srgbClr val="0D74C9"/>
                </a:solidFill>
                <a:sym typeface="+mn-ea"/>
              </a:rPr>
              <a:t>1-1</a:t>
            </a:r>
            <a:r>
              <a:rPr lang="zh-CN" altLang="en-US" sz="2400" b="1" u="sng" dirty="0">
                <a:solidFill>
                  <a:srgbClr val="0D74C9"/>
                </a:solidFill>
                <a:sym typeface="+mn-ea"/>
              </a:rPr>
              <a:t>：</a:t>
            </a:r>
            <a:endParaRPr lang="zh-CN" altLang="en-US" sz="2400" b="1" u="sng" dirty="0">
              <a:solidFill>
                <a:srgbClr val="0D74C9"/>
              </a:solidFill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    Vue.js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的</a:t>
            </a:r>
            <a:r>
              <a:rPr lang="en-US" altLang="zh-CN" sz="2400" b="1" dirty="0" smtClean="0">
                <a:solidFill>
                  <a:srgbClr val="0567A2"/>
                </a:solidFill>
              </a:rPr>
              <a:t>HelloWorld</a:t>
            </a:r>
            <a:endParaRPr lang="en-US" altLang="zh-CN" sz="2400" b="1" dirty="0" smtClean="0">
              <a:solidFill>
                <a:srgbClr val="0567A2"/>
              </a:solidFill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5852" y="218114"/>
            <a:ext cx="7508147" cy="74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创建第一个</a:t>
            </a:r>
            <a:r>
              <a:rPr lang="en-US" altLang="zh-CN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Vue.js</a:t>
            </a:r>
            <a:r>
              <a:rPr lang="zh-CN" altLang="en-US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应用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6430" y="1158875"/>
            <a:ext cx="3938270" cy="53657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8480" y="2943225"/>
            <a:ext cx="362712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要点：</a:t>
            </a:r>
            <a:endParaRPr lang="zh-CN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核心文件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实例，绑定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元素，定义数据。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使用插值表达式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{{}}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绑定数据。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482892" y="226503"/>
            <a:ext cx="4716082" cy="729499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pPr marL="571500" indent="-571500" algn="ctr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sz="3600" b="1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</a:t>
            </a:r>
            <a:r>
              <a:rPr lang="zh-CN" altLang="en-US" sz="3600" b="1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目标</a:t>
            </a:r>
            <a:endParaRPr lang="zh-CN" altLang="en-US" sz="3600" b="1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cxnSp>
        <p:nvCxnSpPr>
          <p:cNvPr id="44" name="Elbow Connector 106"/>
          <p:cNvCxnSpPr>
            <a:cxnSpLocks noChangeShapeType="1"/>
          </p:cNvCxnSpPr>
          <p:nvPr/>
        </p:nvCxnSpPr>
        <p:spPr bwMode="auto">
          <a:xfrm>
            <a:off x="2899172" y="2687241"/>
            <a:ext cx="903684" cy="6953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109"/>
          <p:cNvCxnSpPr>
            <a:cxnSpLocks noChangeShapeType="1"/>
          </p:cNvCxnSpPr>
          <p:nvPr/>
        </p:nvCxnSpPr>
        <p:spPr bwMode="auto">
          <a:xfrm>
            <a:off x="2899172" y="3796904"/>
            <a:ext cx="903684" cy="2381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Elbow Connector 45"/>
          <p:cNvCxnSpPr>
            <a:cxnSpLocks noChangeShapeType="1"/>
          </p:cNvCxnSpPr>
          <p:nvPr/>
        </p:nvCxnSpPr>
        <p:spPr bwMode="auto">
          <a:xfrm flipH="1">
            <a:off x="5313760" y="2687241"/>
            <a:ext cx="922734" cy="6953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47"/>
          <p:cNvCxnSpPr>
            <a:cxnSpLocks noChangeShapeType="1"/>
          </p:cNvCxnSpPr>
          <p:nvPr/>
        </p:nvCxnSpPr>
        <p:spPr bwMode="auto">
          <a:xfrm flipH="1">
            <a:off x="5313760" y="3796904"/>
            <a:ext cx="922734" cy="2381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 type="triangl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Freeform 54@|5FFC:14657585|FBC:16777215|LFC:11765543|LBC:16777215"/>
          <p:cNvSpPr/>
          <p:nvPr/>
        </p:nvSpPr>
        <p:spPr bwMode="auto">
          <a:xfrm>
            <a:off x="3908822" y="3165872"/>
            <a:ext cx="1308497" cy="1308497"/>
          </a:xfrm>
          <a:custGeom>
            <a:avLst/>
            <a:gdLst>
              <a:gd name="T0" fmla="*/ 0 w 661361"/>
              <a:gd name="T1" fmla="*/ 872332 h 661361"/>
              <a:gd name="T2" fmla="*/ 255502 w 661361"/>
              <a:gd name="T3" fmla="*/ 255500 h 661361"/>
              <a:gd name="T4" fmla="*/ 872335 w 661361"/>
              <a:gd name="T5" fmla="*/ 0 h 661361"/>
              <a:gd name="T6" fmla="*/ 1489168 w 661361"/>
              <a:gd name="T7" fmla="*/ 255502 h 661361"/>
              <a:gd name="T8" fmla="*/ 1744667 w 661361"/>
              <a:gd name="T9" fmla="*/ 872335 h 661361"/>
              <a:gd name="T10" fmla="*/ 1489168 w 661361"/>
              <a:gd name="T11" fmla="*/ 1489168 h 661361"/>
              <a:gd name="T12" fmla="*/ 872335 w 661361"/>
              <a:gd name="T13" fmla="*/ 1744667 h 661361"/>
              <a:gd name="T14" fmla="*/ 255502 w 661361"/>
              <a:gd name="T15" fmla="*/ 1489168 h 661361"/>
              <a:gd name="T16" fmla="*/ 3 w 661361"/>
              <a:gd name="T17" fmla="*/ 872335 h 661361"/>
              <a:gd name="T18" fmla="*/ 0 w 661361"/>
              <a:gd name="T19" fmla="*/ 872332 h 6613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lIns="106172" tIns="106172" rIns="106172" bIns="106172" anchor="ctr"/>
          <a:lstStyle/>
          <a:p>
            <a:endParaRPr lang="zh-CN" altLang="en-US" sz="1350"/>
          </a:p>
        </p:txBody>
      </p:sp>
      <p:sp>
        <p:nvSpPr>
          <p:cNvPr id="51" name="Freeform 9"/>
          <p:cNvSpPr>
            <a:spLocks noEditPoints="1"/>
          </p:cNvSpPr>
          <p:nvPr/>
        </p:nvSpPr>
        <p:spPr bwMode="auto">
          <a:xfrm>
            <a:off x="4234458" y="3382566"/>
            <a:ext cx="677184" cy="721349"/>
          </a:xfrm>
          <a:custGeom>
            <a:avLst/>
            <a:gdLst>
              <a:gd name="T0" fmla="*/ 2147483647 w 243"/>
              <a:gd name="T1" fmla="*/ 2147483647 h 269"/>
              <a:gd name="T2" fmla="*/ 2147483647 w 243"/>
              <a:gd name="T3" fmla="*/ 2147483647 h 269"/>
              <a:gd name="T4" fmla="*/ 2147483647 w 243"/>
              <a:gd name="T5" fmla="*/ 2147483647 h 269"/>
              <a:gd name="T6" fmla="*/ 2147483647 w 243"/>
              <a:gd name="T7" fmla="*/ 2147483647 h 269"/>
              <a:gd name="T8" fmla="*/ 2147483647 w 243"/>
              <a:gd name="T9" fmla="*/ 2147483647 h 269"/>
              <a:gd name="T10" fmla="*/ 2147483647 w 243"/>
              <a:gd name="T11" fmla="*/ 2147483647 h 269"/>
              <a:gd name="T12" fmla="*/ 2147483647 w 243"/>
              <a:gd name="T13" fmla="*/ 2147483647 h 269"/>
              <a:gd name="T14" fmla="*/ 2147483647 w 243"/>
              <a:gd name="T15" fmla="*/ 2147483647 h 269"/>
              <a:gd name="T16" fmla="*/ 2147483647 w 243"/>
              <a:gd name="T17" fmla="*/ 2147483647 h 269"/>
              <a:gd name="T18" fmla="*/ 2147483647 w 243"/>
              <a:gd name="T19" fmla="*/ 2147483647 h 269"/>
              <a:gd name="T20" fmla="*/ 2147483647 w 243"/>
              <a:gd name="T21" fmla="*/ 2147483647 h 269"/>
              <a:gd name="T22" fmla="*/ 2147483647 w 243"/>
              <a:gd name="T23" fmla="*/ 2147483647 h 269"/>
              <a:gd name="T24" fmla="*/ 2147483647 w 243"/>
              <a:gd name="T25" fmla="*/ 0 h 269"/>
              <a:gd name="T26" fmla="*/ 2147483647 w 243"/>
              <a:gd name="T27" fmla="*/ 2147483647 h 269"/>
              <a:gd name="T28" fmla="*/ 2147483647 w 243"/>
              <a:gd name="T29" fmla="*/ 2147483647 h 269"/>
              <a:gd name="T30" fmla="*/ 2147483647 w 243"/>
              <a:gd name="T31" fmla="*/ 2147483647 h 269"/>
              <a:gd name="T32" fmla="*/ 2147483647 w 243"/>
              <a:gd name="T33" fmla="*/ 2147483647 h 269"/>
              <a:gd name="T34" fmla="*/ 2147483647 w 243"/>
              <a:gd name="T35" fmla="*/ 2147483647 h 269"/>
              <a:gd name="T36" fmla="*/ 2147483647 w 243"/>
              <a:gd name="T37" fmla="*/ 2147483647 h 269"/>
              <a:gd name="T38" fmla="*/ 2147483647 w 243"/>
              <a:gd name="T39" fmla="*/ 2147483647 h 269"/>
              <a:gd name="T40" fmla="*/ 2147483647 w 243"/>
              <a:gd name="T41" fmla="*/ 2147483647 h 269"/>
              <a:gd name="T42" fmla="*/ 2147483647 w 243"/>
              <a:gd name="T43" fmla="*/ 2147483647 h 269"/>
              <a:gd name="T44" fmla="*/ 2147483647 w 243"/>
              <a:gd name="T45" fmla="*/ 2147483647 h 269"/>
              <a:gd name="T46" fmla="*/ 2147483647 w 243"/>
              <a:gd name="T47" fmla="*/ 2147483647 h 269"/>
              <a:gd name="T48" fmla="*/ 2147483647 w 243"/>
              <a:gd name="T49" fmla="*/ 2147483647 h 269"/>
              <a:gd name="T50" fmla="*/ 2147483647 w 243"/>
              <a:gd name="T51" fmla="*/ 2147483647 h 269"/>
              <a:gd name="T52" fmla="*/ 2147483647 w 243"/>
              <a:gd name="T53" fmla="*/ 2147483647 h 269"/>
              <a:gd name="T54" fmla="*/ 2147483647 w 243"/>
              <a:gd name="T55" fmla="*/ 2147483647 h 269"/>
              <a:gd name="T56" fmla="*/ 2147483647 w 243"/>
              <a:gd name="T57" fmla="*/ 2147483647 h 269"/>
              <a:gd name="T58" fmla="*/ 2147483647 w 243"/>
              <a:gd name="T59" fmla="*/ 2147483647 h 269"/>
              <a:gd name="T60" fmla="*/ 2147483647 w 243"/>
              <a:gd name="T61" fmla="*/ 2147483647 h 269"/>
              <a:gd name="T62" fmla="*/ 2147483647 w 243"/>
              <a:gd name="T63" fmla="*/ 2147483647 h 269"/>
              <a:gd name="T64" fmla="*/ 2147483647 w 243"/>
              <a:gd name="T65" fmla="*/ 2147483647 h 269"/>
              <a:gd name="T66" fmla="*/ 2147483647 w 243"/>
              <a:gd name="T67" fmla="*/ 2147483647 h 269"/>
              <a:gd name="T68" fmla="*/ 2147483647 w 243"/>
              <a:gd name="T69" fmla="*/ 2147483647 h 269"/>
              <a:gd name="T70" fmla="*/ 2147483647 w 243"/>
              <a:gd name="T71" fmla="*/ 2147483647 h 269"/>
              <a:gd name="T72" fmla="*/ 2147483647 w 243"/>
              <a:gd name="T73" fmla="*/ 2147483647 h 269"/>
              <a:gd name="T74" fmla="*/ 2147483647 w 243"/>
              <a:gd name="T75" fmla="*/ 2147483647 h 269"/>
              <a:gd name="T76" fmla="*/ 2147483647 w 243"/>
              <a:gd name="T77" fmla="*/ 2147483647 h 269"/>
              <a:gd name="T78" fmla="*/ 2147483647 w 243"/>
              <a:gd name="T79" fmla="*/ 2147483647 h 269"/>
              <a:gd name="T80" fmla="*/ 2147483647 w 243"/>
              <a:gd name="T81" fmla="*/ 2147483647 h 269"/>
              <a:gd name="T82" fmla="*/ 2147483647 w 243"/>
              <a:gd name="T83" fmla="*/ 2147483647 h 269"/>
              <a:gd name="T84" fmla="*/ 2147483647 w 243"/>
              <a:gd name="T85" fmla="*/ 2147483647 h 269"/>
              <a:gd name="T86" fmla="*/ 2147483647 w 243"/>
              <a:gd name="T87" fmla="*/ 2147483647 h 269"/>
              <a:gd name="T88" fmla="*/ 2147483647 w 243"/>
              <a:gd name="T89" fmla="*/ 2147483647 h 269"/>
              <a:gd name="T90" fmla="*/ 2147483647 w 243"/>
              <a:gd name="T91" fmla="*/ 2147483647 h 26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79" tIns="34289" rIns="68579" bIns="34289"/>
          <a:lstStyle/>
          <a:p>
            <a:pPr defTabSz="685800">
              <a:defRPr/>
            </a:pPr>
            <a:endParaRPr lang="zh-CN" altLang="en-US" sz="1350" kern="0">
              <a:solidFill>
                <a:sysClr val="windowText" lastClr="000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992765" y="2333765"/>
            <a:ext cx="1811158" cy="508388"/>
            <a:chOff x="1323686" y="1968686"/>
            <a:chExt cx="2414877" cy="677850"/>
          </a:xfrm>
        </p:grpSpPr>
        <p:grpSp>
          <p:nvGrpSpPr>
            <p:cNvPr id="54" name="组合 53"/>
            <p:cNvGrpSpPr/>
            <p:nvPr/>
          </p:nvGrpSpPr>
          <p:grpSpPr>
            <a:xfrm>
              <a:off x="1323686" y="2296195"/>
              <a:ext cx="344200" cy="350341"/>
              <a:chOff x="6216255" y="1599011"/>
              <a:chExt cx="253603" cy="271463"/>
            </a:xfrm>
          </p:grpSpPr>
          <p:sp>
            <p:nvSpPr>
              <p:cNvPr id="57" name="Freeform 158"/>
              <p:cNvSpPr>
                <a:spLocks noEditPoints="1"/>
              </p:cNvSpPr>
              <p:nvPr/>
            </p:nvSpPr>
            <p:spPr bwMode="auto">
              <a:xfrm>
                <a:off x="6237686" y="1599011"/>
                <a:ext cx="215503" cy="154781"/>
              </a:xfrm>
              <a:custGeom>
                <a:avLst/>
                <a:gdLst>
                  <a:gd name="T0" fmla="*/ 2147483647 w 91"/>
                  <a:gd name="T1" fmla="*/ 0 h 65"/>
                  <a:gd name="T2" fmla="*/ 2147483647 w 91"/>
                  <a:gd name="T3" fmla="*/ 0 h 65"/>
                  <a:gd name="T4" fmla="*/ 0 w 91"/>
                  <a:gd name="T5" fmla="*/ 2147483647 h 65"/>
                  <a:gd name="T6" fmla="*/ 0 w 91"/>
                  <a:gd name="T7" fmla="*/ 2147483647 h 65"/>
                  <a:gd name="T8" fmla="*/ 2147483647 w 91"/>
                  <a:gd name="T9" fmla="*/ 2147483647 h 65"/>
                  <a:gd name="T10" fmla="*/ 2147483647 w 91"/>
                  <a:gd name="T11" fmla="*/ 2147483647 h 65"/>
                  <a:gd name="T12" fmla="*/ 2147483647 w 91"/>
                  <a:gd name="T13" fmla="*/ 2147483647 h 65"/>
                  <a:gd name="T14" fmla="*/ 2147483647 w 91"/>
                  <a:gd name="T15" fmla="*/ 2147483647 h 65"/>
                  <a:gd name="T16" fmla="*/ 2147483647 w 91"/>
                  <a:gd name="T17" fmla="*/ 0 h 65"/>
                  <a:gd name="T18" fmla="*/ 2147483647 w 91"/>
                  <a:gd name="T19" fmla="*/ 2147483647 h 65"/>
                  <a:gd name="T20" fmla="*/ 2147483647 w 91"/>
                  <a:gd name="T21" fmla="*/ 2147483647 h 65"/>
                  <a:gd name="T22" fmla="*/ 2147483647 w 91"/>
                  <a:gd name="T23" fmla="*/ 2147483647 h 65"/>
                  <a:gd name="T24" fmla="*/ 2147483647 w 91"/>
                  <a:gd name="T25" fmla="*/ 2147483647 h 65"/>
                  <a:gd name="T26" fmla="*/ 2147483647 w 91"/>
                  <a:gd name="T27" fmla="*/ 2147483647 h 65"/>
                  <a:gd name="T28" fmla="*/ 2147483647 w 91"/>
                  <a:gd name="T29" fmla="*/ 2147483647 h 65"/>
                  <a:gd name="T30" fmla="*/ 2147483647 w 91"/>
                  <a:gd name="T31" fmla="*/ 2147483647 h 65"/>
                  <a:gd name="T32" fmla="*/ 2147483647 w 91"/>
                  <a:gd name="T33" fmla="*/ 2147483647 h 65"/>
                  <a:gd name="T34" fmla="*/ 2147483647 w 91"/>
                  <a:gd name="T35" fmla="*/ 2147483647 h 6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1" h="65">
                    <a:moveTo>
                      <a:pt x="89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4"/>
                      <a:pt x="1" y="65"/>
                      <a:pt x="2" y="65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90" y="65"/>
                      <a:pt x="91" y="64"/>
                      <a:pt x="91" y="63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1" y="1"/>
                      <a:pt x="90" y="0"/>
                      <a:pt x="89" y="0"/>
                    </a:cubicBezTo>
                    <a:close/>
                    <a:moveTo>
                      <a:pt x="87" y="59"/>
                    </a:moveTo>
                    <a:cubicBezTo>
                      <a:pt x="87" y="60"/>
                      <a:pt x="86" y="61"/>
                      <a:pt x="85" y="61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5" y="61"/>
                      <a:pt x="4" y="60"/>
                      <a:pt x="4" y="59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6" y="4"/>
                      <a:pt x="87" y="5"/>
                      <a:pt x="87" y="6"/>
                    </a:cubicBezTo>
                    <a:lnTo>
                      <a:pt x="87" y="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51434" tIns="25717" rIns="51434" bIns="25717"/>
              <a:lstStyle/>
              <a:p>
                <a:pPr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Freeform 159"/>
              <p:cNvSpPr/>
              <p:nvPr/>
            </p:nvSpPr>
            <p:spPr bwMode="auto">
              <a:xfrm>
                <a:off x="6216255" y="1865711"/>
                <a:ext cx="253603" cy="4763"/>
              </a:xfrm>
              <a:custGeom>
                <a:avLst/>
                <a:gdLst>
                  <a:gd name="T0" fmla="*/ 2147483647 w 107"/>
                  <a:gd name="T1" fmla="*/ 2147483647 h 2"/>
                  <a:gd name="T2" fmla="*/ 2147483647 w 107"/>
                  <a:gd name="T3" fmla="*/ 2147483647 h 2"/>
                  <a:gd name="T4" fmla="*/ 2147483647 w 107"/>
                  <a:gd name="T5" fmla="*/ 2147483647 h 2"/>
                  <a:gd name="T6" fmla="*/ 0 w 107"/>
                  <a:gd name="T7" fmla="*/ 2147483647 h 2"/>
                  <a:gd name="T8" fmla="*/ 0 w 107"/>
                  <a:gd name="T9" fmla="*/ 2147483647 h 2"/>
                  <a:gd name="T10" fmla="*/ 2147483647 w 107"/>
                  <a:gd name="T11" fmla="*/ 0 h 2"/>
                  <a:gd name="T12" fmla="*/ 2147483647 w 107"/>
                  <a:gd name="T13" fmla="*/ 0 h 2"/>
                  <a:gd name="T14" fmla="*/ 2147483647 w 107"/>
                  <a:gd name="T15" fmla="*/ 2147483647 h 2"/>
                  <a:gd name="T16" fmla="*/ 2147483647 w 107"/>
                  <a:gd name="T17" fmla="*/ 2147483647 h 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7" h="2">
                    <a:moveTo>
                      <a:pt x="107" y="2"/>
                    </a:moveTo>
                    <a:cubicBezTo>
                      <a:pt x="107" y="2"/>
                      <a:pt x="107" y="2"/>
                      <a:pt x="106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7" y="0"/>
                      <a:pt x="107" y="1"/>
                      <a:pt x="107" y="1"/>
                    </a:cubicBezTo>
                    <a:lnTo>
                      <a:pt x="107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51434" tIns="25717" rIns="51434" bIns="25717"/>
              <a:lstStyle/>
              <a:p>
                <a:pPr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Freeform 160"/>
              <p:cNvSpPr/>
              <p:nvPr/>
            </p:nvSpPr>
            <p:spPr bwMode="auto">
              <a:xfrm>
                <a:off x="6256735" y="1615679"/>
                <a:ext cx="84534" cy="76200"/>
              </a:xfrm>
              <a:custGeom>
                <a:avLst/>
                <a:gdLst>
                  <a:gd name="T0" fmla="*/ 0 w 36"/>
                  <a:gd name="T1" fmla="*/ 2147483647 h 32"/>
                  <a:gd name="T2" fmla="*/ 0 w 36"/>
                  <a:gd name="T3" fmla="*/ 2147483647 h 32"/>
                  <a:gd name="T4" fmla="*/ 2147483647 w 36"/>
                  <a:gd name="T5" fmla="*/ 2147483647 h 32"/>
                  <a:gd name="T6" fmla="*/ 2147483647 w 36"/>
                  <a:gd name="T7" fmla="*/ 2147483647 h 32"/>
                  <a:gd name="T8" fmla="*/ 0 w 36"/>
                  <a:gd name="T9" fmla="*/ 2147483647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0" y="32"/>
                    </a:moveTo>
                    <a:cubicBezTo>
                      <a:pt x="0" y="32"/>
                      <a:pt x="0" y="3"/>
                      <a:pt x="0" y="1"/>
                    </a:cubicBezTo>
                    <a:cubicBezTo>
                      <a:pt x="1" y="0"/>
                      <a:pt x="36" y="2"/>
                      <a:pt x="36" y="2"/>
                    </a:cubicBezTo>
                    <a:cubicBezTo>
                      <a:pt x="36" y="2"/>
                      <a:pt x="4" y="3"/>
                      <a:pt x="3" y="5"/>
                    </a:cubicBezTo>
                    <a:cubicBezTo>
                      <a:pt x="2" y="7"/>
                      <a:pt x="0" y="32"/>
                      <a:pt x="0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51434" tIns="25717" rIns="51434" bIns="25717"/>
              <a:lstStyle/>
              <a:p>
                <a:pPr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Freeform 161"/>
              <p:cNvSpPr/>
              <p:nvPr/>
            </p:nvSpPr>
            <p:spPr bwMode="auto">
              <a:xfrm>
                <a:off x="6348414" y="1660922"/>
                <a:ext cx="88106" cy="76200"/>
              </a:xfrm>
              <a:custGeom>
                <a:avLst/>
                <a:gdLst>
                  <a:gd name="T0" fmla="*/ 2147483647 w 37"/>
                  <a:gd name="T1" fmla="*/ 0 h 32"/>
                  <a:gd name="T2" fmla="*/ 2147483647 w 37"/>
                  <a:gd name="T3" fmla="*/ 2147483647 h 32"/>
                  <a:gd name="T4" fmla="*/ 0 w 37"/>
                  <a:gd name="T5" fmla="*/ 2147483647 h 32"/>
                  <a:gd name="T6" fmla="*/ 2147483647 w 37"/>
                  <a:gd name="T7" fmla="*/ 2147483647 h 32"/>
                  <a:gd name="T8" fmla="*/ 2147483647 w 37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" h="32">
                    <a:moveTo>
                      <a:pt x="37" y="0"/>
                    </a:moveTo>
                    <a:cubicBezTo>
                      <a:pt x="37" y="0"/>
                      <a:pt x="37" y="29"/>
                      <a:pt x="36" y="30"/>
                    </a:cubicBezTo>
                    <a:cubicBezTo>
                      <a:pt x="36" y="32"/>
                      <a:pt x="0" y="30"/>
                      <a:pt x="0" y="30"/>
                    </a:cubicBezTo>
                    <a:cubicBezTo>
                      <a:pt x="0" y="30"/>
                      <a:pt x="32" y="29"/>
                      <a:pt x="33" y="27"/>
                    </a:cubicBezTo>
                    <a:cubicBezTo>
                      <a:pt x="34" y="25"/>
                      <a:pt x="37" y="0"/>
                      <a:pt x="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51434" tIns="25717" rIns="51434" bIns="25717"/>
              <a:lstStyle/>
              <a:p>
                <a:pPr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350" kern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1680807" y="1968686"/>
              <a:ext cx="20577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ct val="20000"/>
                </a:spcBef>
              </a:pPr>
              <a:r>
                <a:rPr lang="zh-CN" altLang="en-US" sz="105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组件简介</a:t>
              </a:r>
              <a:endPara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94135" y="3325416"/>
            <a:ext cx="2109788" cy="907328"/>
            <a:chOff x="925513" y="3290888"/>
            <a:chExt cx="2813050" cy="1209770"/>
          </a:xfrm>
        </p:grpSpPr>
        <p:sp>
          <p:nvSpPr>
            <p:cNvPr id="63" name="Rounded Rectangle 91"/>
            <p:cNvSpPr>
              <a:spLocks noChangeArrowheads="1"/>
            </p:cNvSpPr>
            <p:nvPr/>
          </p:nvSpPr>
          <p:spPr bwMode="auto">
            <a:xfrm>
              <a:off x="925513" y="3290888"/>
              <a:ext cx="2813050" cy="1163637"/>
            </a:xfrm>
            <a:prstGeom prst="roundRect">
              <a:avLst>
                <a:gd name="adj" fmla="val 10134"/>
              </a:avLst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defTabSz="1029970"/>
              <a:endPara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039090" y="3394065"/>
              <a:ext cx="2699473" cy="11065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ct val="20000"/>
                </a:spcBef>
              </a:pPr>
              <a:r>
                <a:rPr 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从</a:t>
              </a: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MVC</a:t>
              </a: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模式到</a:t>
              </a: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MVVM</a:t>
              </a: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模式</a:t>
              </a:r>
              <a:endPara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6291522" y="3356612"/>
            <a:ext cx="2110641" cy="878684"/>
            <a:chOff x="8428488" y="4724400"/>
            <a:chExt cx="2814187" cy="1171577"/>
          </a:xfrm>
        </p:grpSpPr>
        <p:sp>
          <p:nvSpPr>
            <p:cNvPr id="71" name="Rounded Rectangle 35"/>
            <p:cNvSpPr>
              <a:spLocks noChangeArrowheads="1"/>
            </p:cNvSpPr>
            <p:nvPr/>
          </p:nvSpPr>
          <p:spPr bwMode="auto">
            <a:xfrm>
              <a:off x="8429625" y="4724400"/>
              <a:ext cx="2813050" cy="1163638"/>
            </a:xfrm>
            <a:prstGeom prst="roundRect">
              <a:avLst>
                <a:gd name="adj" fmla="val 10134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defTabSz="1029970"/>
              <a:endPara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428488" y="4789385"/>
              <a:ext cx="2666095" cy="1106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案例：第一个</a:t>
              </a: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Vue.js</a:t>
              </a: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应用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209248" y="2209592"/>
            <a:ext cx="2222760" cy="913419"/>
            <a:chOff x="8278996" y="1803122"/>
            <a:chExt cx="2963679" cy="1217891"/>
          </a:xfrm>
        </p:grpSpPr>
        <p:sp>
          <p:nvSpPr>
            <p:cNvPr id="79" name="Rounded Rectangle 29"/>
            <p:cNvSpPr>
              <a:spLocks noChangeArrowheads="1"/>
            </p:cNvSpPr>
            <p:nvPr/>
          </p:nvSpPr>
          <p:spPr bwMode="auto">
            <a:xfrm>
              <a:off x="8429625" y="1857375"/>
              <a:ext cx="2813050" cy="1163638"/>
            </a:xfrm>
            <a:prstGeom prst="roundRect">
              <a:avLst>
                <a:gd name="adj" fmla="val 10134"/>
              </a:avLst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defTabSz="1029970"/>
              <a:endPara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8278996" y="1803122"/>
              <a:ext cx="2763076" cy="1106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ct val="20000"/>
                </a:spcBef>
              </a:pPr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Vue.js</a:t>
              </a: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开发环境搭建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0" name="Rounded Rectangle 91"/>
          <p:cNvSpPr>
            <a:spLocks noChangeArrowheads="1"/>
          </p:cNvSpPr>
          <p:nvPr/>
        </p:nvSpPr>
        <p:spPr bwMode="auto">
          <a:xfrm>
            <a:off x="653899" y="2083821"/>
            <a:ext cx="2109788" cy="872728"/>
          </a:xfrm>
          <a:prstGeom prst="roundRect">
            <a:avLst>
              <a:gd name="adj" fmla="val 10134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defTabSz="1029970"/>
            <a:r>
              <a:rPr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什么是</a:t>
            </a: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Vue.js</a:t>
            </a:r>
            <a:endParaRPr lang="zh-CN" altLang="en-US" sz="240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07623" y="1538848"/>
            <a:ext cx="380996" cy="3809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21937" y="1529291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请简述什么是Vue.js。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请列出Vue.js的优势。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请简要说明MVC、MVP、MVVM三种模式的异同。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>
              <a:solidFill>
                <a:prstClr val="black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1" y="190730"/>
            <a:ext cx="7494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课后作业</a:t>
            </a:r>
            <a:endParaRPr lang="zh-CN" altLang="en-US" sz="3600" b="1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7350" y="312819"/>
            <a:ext cx="4716082" cy="618016"/>
          </a:xfrm>
        </p:spPr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693785" y="2284916"/>
            <a:ext cx="2517775" cy="437515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>
                <a:solidFill>
                  <a:srgbClr val="414455"/>
                </a:solidFill>
              </a:rPr>
              <a:t>1.1 </a:t>
            </a:r>
            <a:r>
              <a:rPr lang="zh-CN" altLang="en-US" sz="2400" dirty="0">
                <a:solidFill>
                  <a:srgbClr val="414455"/>
                </a:solidFill>
              </a:rPr>
              <a:t>什么是</a:t>
            </a:r>
            <a:r>
              <a:rPr lang="en-US" altLang="zh-CN" sz="2400" dirty="0">
                <a:solidFill>
                  <a:srgbClr val="414455"/>
                </a:solidFill>
              </a:rPr>
              <a:t>Vue.js</a:t>
            </a:r>
            <a:endParaRPr lang="en-US" altLang="zh-CN" sz="2400" dirty="0">
              <a:solidFill>
                <a:srgbClr val="414455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7707" y="1373695"/>
            <a:ext cx="1855130" cy="1855130"/>
            <a:chOff x="2884264" y="3028364"/>
            <a:chExt cx="798675" cy="798675"/>
          </a:xfrm>
        </p:grpSpPr>
        <p:grpSp>
          <p:nvGrpSpPr>
            <p:cNvPr id="7" name="组合 6"/>
            <p:cNvGrpSpPr/>
            <p:nvPr/>
          </p:nvGrpSpPr>
          <p:grpSpPr>
            <a:xfrm>
              <a:off x="2884264" y="3028364"/>
              <a:ext cx="798675" cy="798675"/>
              <a:chOff x="1827622" y="1343919"/>
              <a:chExt cx="2304000" cy="230400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41300" dist="228600" dir="78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2892599" y="3138954"/>
              <a:ext cx="764108" cy="579934"/>
            </a:xfrm>
            <a:prstGeom prst="ellipse">
              <a:avLst/>
            </a:prstGeom>
            <a:solidFill>
              <a:srgbClr val="0070C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prstClr val="white"/>
                  </a:solidFill>
                </a:rPr>
                <a:t>Vue.js</a:t>
              </a:r>
              <a:endParaRPr lang="zh-CN" altLang="en-US" sz="2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3101006" y="3862907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7" name="TextBox 26"/>
          <p:cNvSpPr txBox="1"/>
          <p:nvPr/>
        </p:nvSpPr>
        <p:spPr>
          <a:xfrm>
            <a:off x="3474621" y="3317083"/>
            <a:ext cx="21609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的历史由来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474621" y="3790170"/>
            <a:ext cx="27724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前端技术发展简史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87150" y="3371070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4" name="椭圆 3"/>
          <p:cNvSpPr/>
          <p:nvPr/>
        </p:nvSpPr>
        <p:spPr>
          <a:xfrm>
            <a:off x="3113706" y="4361382"/>
            <a:ext cx="292137" cy="292137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 dirty="0"/>
          </a:p>
        </p:txBody>
      </p:sp>
      <p:sp>
        <p:nvSpPr>
          <p:cNvPr id="5" name="TextBox 27"/>
          <p:cNvSpPr txBox="1"/>
          <p:nvPr/>
        </p:nvSpPr>
        <p:spPr>
          <a:xfrm>
            <a:off x="3487321" y="4288645"/>
            <a:ext cx="16529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zh-CN" altLang="en-US" sz="20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的优势</a:t>
            </a:r>
            <a:endParaRPr lang="zh-CN" altLang="en-US" sz="20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8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7" grpId="0"/>
      <p:bldP spid="18" grpId="0"/>
      <p:bldP spid="25" grpId="0" animBg="1"/>
      <p:bldP spid="4" grpId="0" bldLvl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Vue.js的历史由来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5" name="矩形 75"/>
          <p:cNvSpPr>
            <a:spLocks noChangeArrowheads="1"/>
          </p:cNvSpPr>
          <p:nvPr/>
        </p:nvSpPr>
        <p:spPr bwMode="auto">
          <a:xfrm>
            <a:off x="5495082" y="1329593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5"/>
          <p:cNvSpPr>
            <a:spLocks noChangeArrowheads="1"/>
          </p:cNvSpPr>
          <p:nvPr/>
        </p:nvSpPr>
        <p:spPr bwMode="auto">
          <a:xfrm>
            <a:off x="1250315" y="1250950"/>
            <a:ext cx="371348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lvl="0" indent="-342900" algn="l" rtl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n-US" altLang="zh-CN" sz="2400" b="1" dirty="0">
                <a:solidFill>
                  <a:srgbClr val="0567A2"/>
                </a:solidFill>
                <a:latin typeface="+mn-lt"/>
                <a:ea typeface="+mn-ea"/>
                <a:sym typeface="Source Sans Pro"/>
              </a:rPr>
              <a:t>Vue.js 之父</a:t>
            </a:r>
            <a:endParaRPr lang="en-US" altLang="zh-CN" sz="2400" b="1" dirty="0">
              <a:solidFill>
                <a:srgbClr val="0567A2"/>
              </a:solidFill>
              <a:latin typeface="+mn-lt"/>
              <a:ea typeface="+mn-ea"/>
              <a:sym typeface="Source Sans Pro"/>
            </a:endParaRPr>
          </a:p>
          <a:p>
            <a:pPr marL="76200" lvl="0" indent="0" rtl="0">
              <a:spcBef>
                <a:spcPts val="0"/>
              </a:spcBef>
              <a:buClr>
                <a:srgbClr val="34495E"/>
              </a:buClr>
              <a:buSzPct val="100000"/>
              <a:buFont typeface="Source Sans Pro"/>
              <a:buNone/>
            </a:pPr>
            <a:endParaRPr lang="zh-CN" altLang="en-US" sz="2000">
              <a:solidFill>
                <a:srgbClr val="34495E"/>
              </a:solidFill>
              <a:latin typeface="Source Sans Pro"/>
              <a:cs typeface="Source Sans Pro"/>
            </a:endParaRP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1850" y="2028825"/>
            <a:ext cx="3101340" cy="29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090930" y="5160010"/>
            <a:ext cx="71666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381000" algn="l">
              <a:spcBef>
                <a:spcPts val="0"/>
              </a:spcBef>
              <a:buClr>
                <a:srgbClr val="34495E"/>
              </a:buClr>
              <a:buSzTx/>
              <a:buFont typeface="Source Sans Pro"/>
              <a:buChar char="●"/>
            </a:pPr>
            <a:r>
              <a:rPr lang="zh-CN" altLang="en-US" sz="2000">
                <a:solidFill>
                  <a:srgbClr val="34495E"/>
                </a:solidFill>
                <a:latin typeface="Source Sans Pro"/>
                <a:ea typeface="宋体" panose="02010600030101010101" pitchFamily="2" charset="-122"/>
                <a:cs typeface="Source Sans Pro"/>
              </a:rPr>
              <a:t>在Google工作的尤雨溪，受到Angular的启发，从中提取自己所喜欢的部分，开发出了一款轻量框架，最初命名为Seed。</a:t>
            </a:r>
            <a:endParaRPr lang="zh-CN" altLang="en-US" sz="2000">
              <a:solidFill>
                <a:srgbClr val="34495E"/>
              </a:solidFill>
              <a:latin typeface="Source Sans Pro"/>
              <a:ea typeface="宋体" panose="02010600030101010101" pitchFamily="2" charset="-122"/>
              <a:cs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Vue.js的历史由来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5" name="矩形 75"/>
          <p:cNvSpPr>
            <a:spLocks noChangeArrowheads="1"/>
          </p:cNvSpPr>
          <p:nvPr/>
        </p:nvSpPr>
        <p:spPr bwMode="auto">
          <a:xfrm>
            <a:off x="5495082" y="1329593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5"/>
          <p:cNvSpPr>
            <a:spLocks noChangeArrowheads="1"/>
          </p:cNvSpPr>
          <p:nvPr/>
        </p:nvSpPr>
        <p:spPr bwMode="auto">
          <a:xfrm>
            <a:off x="1001395" y="1220470"/>
            <a:ext cx="7445375" cy="464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lvl="0" indent="-342900" algn="l" rtl="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n-US" altLang="zh-CN" sz="2400" b="1" dirty="0">
                <a:solidFill>
                  <a:srgbClr val="0567A2"/>
                </a:solidFill>
                <a:latin typeface="+mn-lt"/>
                <a:ea typeface="+mn-ea"/>
                <a:sym typeface="Source Sans Pro"/>
              </a:rPr>
              <a:t>Vue.js 发展概况</a:t>
            </a:r>
            <a:endParaRPr lang="en-US" altLang="zh-CN" sz="2400" b="1" dirty="0">
              <a:solidFill>
                <a:srgbClr val="0567A2"/>
              </a:solidFill>
              <a:latin typeface="+mn-lt"/>
              <a:ea typeface="+mn-ea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2000" b="1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81000" rtl="0">
              <a:spcBef>
                <a:spcPts val="0"/>
              </a:spcBef>
              <a:buClr>
                <a:srgbClr val="34495E"/>
              </a:buClr>
              <a:buSzPct val="100000"/>
              <a:buFont typeface="Source Sans Pro"/>
              <a:buChar char="●"/>
            </a:pPr>
            <a:r>
              <a:rPr lang="en-GB" sz="200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2013 年底作为个人实验项目开始开发</a:t>
            </a:r>
            <a:endParaRPr lang="en-GB" sz="2000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81000" rtl="0">
              <a:spcBef>
                <a:spcPts val="0"/>
              </a:spcBef>
              <a:buClr>
                <a:srgbClr val="34495E"/>
              </a:buClr>
              <a:buSzPct val="100000"/>
              <a:buFont typeface="Source Sans Pro"/>
              <a:buChar char="●"/>
            </a:pPr>
            <a:r>
              <a:rPr lang="en-GB" sz="200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2014 年 2 月</a:t>
            </a:r>
            <a:r>
              <a:rPr lang="zh-CN" altLang="en-GB" sz="2000">
                <a:solidFill>
                  <a:srgbClr val="34495E"/>
                </a:solidFill>
                <a:latin typeface="Source Sans Pro"/>
                <a:cs typeface="Source Sans Pro"/>
                <a:sym typeface="Source Sans Pro"/>
              </a:rPr>
              <a:t>正式</a:t>
            </a:r>
            <a:r>
              <a:rPr lang="en-GB" sz="200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发布</a:t>
            </a:r>
            <a:endParaRPr lang="en-GB" sz="2000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81000" rtl="0">
              <a:spcBef>
                <a:spcPts val="0"/>
              </a:spcBef>
              <a:buClr>
                <a:srgbClr val="34495E"/>
              </a:buClr>
              <a:buSzPct val="100000"/>
              <a:buFont typeface="Source Sans Pro"/>
              <a:buChar char="●"/>
            </a:pPr>
            <a:r>
              <a:rPr lang="en-GB" sz="200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</a:t>
            </a:r>
            <a:r>
              <a:rPr lang="en-US" altLang="en-GB" sz="200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r>
              <a:rPr lang="en-GB" sz="200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年</a:t>
            </a:r>
            <a:r>
              <a:rPr lang="en-US" altLang="en-GB" sz="200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lang="en-GB" sz="200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月发布 </a:t>
            </a:r>
            <a:r>
              <a:rPr lang="zh-CN" altLang="en-GB" sz="2000">
                <a:solidFill>
                  <a:srgbClr val="34495E"/>
                </a:solidFill>
                <a:latin typeface="Source Sans Pro"/>
                <a:cs typeface="Source Sans Pro"/>
                <a:sym typeface="Source Sans Pro"/>
              </a:rPr>
              <a:t>版本</a:t>
            </a:r>
            <a:r>
              <a:rPr lang="en-GB" sz="2000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0.12.0</a:t>
            </a:r>
            <a:r>
              <a:rPr lang="zh-CN" altLang="en-GB" sz="2000">
                <a:solidFill>
                  <a:srgbClr val="34495E"/>
                </a:solidFill>
                <a:latin typeface="Source Sans Pro"/>
                <a:cs typeface="Source Sans Pro"/>
                <a:sym typeface="Source Sans Pro"/>
              </a:rPr>
              <a:t>，代号Dragon Ball（龙珠），</a:t>
            </a:r>
            <a:r>
              <a:rPr lang="en-US" altLang="zh-CN" sz="2000">
                <a:solidFill>
                  <a:srgbClr val="34495E"/>
                </a:solidFill>
                <a:latin typeface="Source Sans Pro"/>
                <a:cs typeface="Source Sans Pro"/>
                <a:sym typeface="Source Sans Pro"/>
              </a:rPr>
              <a:t>Vue.js</a:t>
            </a:r>
            <a:r>
              <a:rPr lang="zh-CN" altLang="en-US" sz="2000">
                <a:solidFill>
                  <a:srgbClr val="34495E"/>
                </a:solidFill>
                <a:latin typeface="Source Sans Pro"/>
                <a:cs typeface="Source Sans Pro"/>
                <a:sym typeface="Source Sans Pro"/>
              </a:rPr>
              <a:t>大爆发</a:t>
            </a:r>
            <a:endParaRPr lang="en-GB" sz="2000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81000" algn="l" rtl="0">
              <a:spcBef>
                <a:spcPts val="0"/>
              </a:spcBef>
              <a:buClr>
                <a:srgbClr val="34495E"/>
              </a:buClr>
              <a:buSzTx/>
              <a:buFont typeface="Source Sans Pro"/>
              <a:buChar char="●"/>
            </a:pPr>
            <a:r>
              <a:rPr lang="en-US" altLang="en-GB" sz="2000">
                <a:solidFill>
                  <a:srgbClr val="34495E"/>
                </a:solidFill>
                <a:latin typeface="Source Sans Pro"/>
                <a:ea typeface="Source Sans Pro"/>
                <a:cs typeface="Source Sans Pro"/>
              </a:rPr>
              <a:t>2015</a:t>
            </a:r>
            <a:r>
              <a:rPr lang="zh-CN" altLang="en-US" sz="2000">
                <a:solidFill>
                  <a:srgbClr val="34495E"/>
                </a:solidFill>
                <a:latin typeface="Source Sans Pro"/>
                <a:cs typeface="Source Sans Pro"/>
              </a:rPr>
              <a:t>年</a:t>
            </a:r>
            <a:r>
              <a:rPr lang="en-US" altLang="zh-CN" sz="2000">
                <a:solidFill>
                  <a:srgbClr val="34495E"/>
                </a:solidFill>
                <a:latin typeface="Source Sans Pro"/>
                <a:cs typeface="Source Sans Pro"/>
              </a:rPr>
              <a:t>10</a:t>
            </a:r>
            <a:r>
              <a:rPr lang="zh-CN" altLang="en-US" sz="2000">
                <a:solidFill>
                  <a:srgbClr val="34495E"/>
                </a:solidFill>
                <a:latin typeface="Source Sans Pro"/>
                <a:cs typeface="Source Sans Pro"/>
              </a:rPr>
              <a:t>月，</a:t>
            </a:r>
            <a:r>
              <a:rPr lang="en-GB" sz="2000">
                <a:solidFill>
                  <a:srgbClr val="34495E"/>
                </a:solidFill>
                <a:latin typeface="Source Sans Pro"/>
                <a:ea typeface="Source Sans Pro"/>
                <a:cs typeface="Source Sans Pro"/>
              </a:rPr>
              <a:t>1.0.0 Evangelion（新世纪福音战士）是Vue历史上的第一个里程碑</a:t>
            </a:r>
            <a:endParaRPr lang="en-GB" sz="2000">
              <a:solidFill>
                <a:srgbClr val="34495E"/>
              </a:solidFill>
              <a:latin typeface="Source Sans Pro"/>
              <a:ea typeface="Source Sans Pro"/>
              <a:cs typeface="Source Sans Pro"/>
            </a:endParaRPr>
          </a:p>
          <a:p>
            <a:pPr marL="457200" lvl="0" indent="-381000" algn="l" rtl="0">
              <a:spcBef>
                <a:spcPts val="0"/>
              </a:spcBef>
              <a:buClr>
                <a:srgbClr val="34495E"/>
              </a:buClr>
              <a:buSzTx/>
              <a:buFont typeface="Source Sans Pro"/>
              <a:buChar char="●"/>
            </a:pPr>
            <a:r>
              <a:rPr lang="en-US" altLang="en-GB" sz="2000">
                <a:solidFill>
                  <a:srgbClr val="34495E"/>
                </a:solidFill>
                <a:latin typeface="Source Sans Pro"/>
                <a:ea typeface="Source Sans Pro"/>
                <a:cs typeface="Source Sans Pro"/>
              </a:rPr>
              <a:t>2016</a:t>
            </a:r>
            <a:r>
              <a:rPr lang="zh-CN" altLang="en-US" sz="2000">
                <a:solidFill>
                  <a:srgbClr val="34495E"/>
                </a:solidFill>
                <a:latin typeface="Source Sans Pro"/>
                <a:cs typeface="Source Sans Pro"/>
              </a:rPr>
              <a:t>年</a:t>
            </a:r>
            <a:r>
              <a:rPr lang="en-US" altLang="zh-CN" sz="2000">
                <a:solidFill>
                  <a:srgbClr val="34495E"/>
                </a:solidFill>
                <a:latin typeface="Source Sans Pro"/>
                <a:cs typeface="Source Sans Pro"/>
              </a:rPr>
              <a:t>5</a:t>
            </a:r>
            <a:r>
              <a:rPr lang="zh-CN" altLang="en-US" sz="2000">
                <a:solidFill>
                  <a:srgbClr val="34495E"/>
                </a:solidFill>
                <a:latin typeface="Source Sans Pro"/>
                <a:cs typeface="Source Sans Pro"/>
              </a:rPr>
              <a:t>月，</a:t>
            </a:r>
            <a:r>
              <a:rPr lang="en-GB" sz="2000">
                <a:solidFill>
                  <a:srgbClr val="34495E"/>
                </a:solidFill>
                <a:latin typeface="Source Sans Pro"/>
                <a:ea typeface="Source Sans Pro"/>
                <a:cs typeface="Source Sans Pro"/>
              </a:rPr>
              <a:t>2.0.0 Ghost in the Shell（攻壳机动队）是第二个重要的里程碑，它吸收了React的Virtual Dom方案，还支持服务端渲染</a:t>
            </a:r>
            <a:endParaRPr lang="en-GB" sz="2000">
              <a:solidFill>
                <a:srgbClr val="34495E"/>
              </a:solidFill>
              <a:latin typeface="Source Sans Pro"/>
              <a:ea typeface="Source Sans Pro"/>
              <a:cs typeface="Source Sans Pro"/>
            </a:endParaRPr>
          </a:p>
          <a:p>
            <a:pPr marL="457200" lvl="0" indent="-381000" algn="l" rtl="0">
              <a:spcBef>
                <a:spcPts val="0"/>
              </a:spcBef>
              <a:buClr>
                <a:srgbClr val="34495E"/>
              </a:buClr>
              <a:buSzTx/>
              <a:buFont typeface="Source Sans Pro"/>
              <a:buChar char="●"/>
            </a:pPr>
            <a:r>
              <a:rPr lang="en-US" altLang="en-GB" sz="2000">
                <a:solidFill>
                  <a:srgbClr val="34495E"/>
                </a:solidFill>
                <a:latin typeface="Source Sans Pro"/>
                <a:ea typeface="Source Sans Pro"/>
                <a:cs typeface="Source Sans Pro"/>
              </a:rPr>
              <a:t>2020</a:t>
            </a:r>
            <a:r>
              <a:rPr lang="zh-CN" altLang="en-US" sz="2000">
                <a:solidFill>
                  <a:srgbClr val="34495E"/>
                </a:solidFill>
                <a:latin typeface="Source Sans Pro"/>
                <a:cs typeface="Source Sans Pro"/>
              </a:rPr>
              <a:t>年</a:t>
            </a:r>
            <a:r>
              <a:rPr lang="en-US" altLang="zh-CN" sz="2000">
                <a:solidFill>
                  <a:srgbClr val="34495E"/>
                </a:solidFill>
                <a:latin typeface="Source Sans Pro"/>
                <a:cs typeface="Source Sans Pro"/>
              </a:rPr>
              <a:t>9</a:t>
            </a:r>
            <a:r>
              <a:rPr lang="zh-CN" altLang="en-US" sz="2000">
                <a:solidFill>
                  <a:srgbClr val="34495E"/>
                </a:solidFill>
                <a:latin typeface="Source Sans Pro"/>
                <a:cs typeface="Source Sans Pro"/>
              </a:rPr>
              <a:t>月，</a:t>
            </a:r>
            <a:r>
              <a:rPr lang="en-US" altLang="zh-CN" sz="2000">
                <a:solidFill>
                  <a:srgbClr val="34495E"/>
                </a:solidFill>
                <a:latin typeface="Source Sans Pro"/>
                <a:cs typeface="Source Sans Pro"/>
              </a:rPr>
              <a:t>3.0</a:t>
            </a:r>
            <a:r>
              <a:rPr lang="zh-CN" altLang="en-US" sz="2000">
                <a:solidFill>
                  <a:srgbClr val="34495E"/>
                </a:solidFill>
                <a:latin typeface="Source Sans Pro"/>
                <a:cs typeface="Source Sans Pro"/>
              </a:rPr>
              <a:t>正式发布，代号One Piece（海贼王）。为用户提供了全新的 composition-api 以及更小的包大小，和更好的 TypeScript 支持。</a:t>
            </a:r>
            <a:endParaRPr lang="zh-CN" altLang="en-US" sz="2000">
              <a:solidFill>
                <a:srgbClr val="34495E"/>
              </a:solidFill>
              <a:latin typeface="Source Sans Pro"/>
              <a:cs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Web</a:t>
            </a:r>
            <a:r>
              <a:rPr lang="zh-CN" altLang="en-US" sz="3600" b="1" dirty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前端技术发展简史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5" name="矩形 75"/>
          <p:cNvSpPr>
            <a:spLocks noChangeArrowheads="1"/>
          </p:cNvSpPr>
          <p:nvPr/>
        </p:nvSpPr>
        <p:spPr bwMode="auto">
          <a:xfrm>
            <a:off x="5399832" y="1739168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060575" y="1799590"/>
            <a:ext cx="5966460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19100" indent="-342900" algn="l" fontAlgn="auto">
              <a:lnSpc>
                <a:spcPct val="150000"/>
              </a:lnSpc>
              <a:spcBef>
                <a:spcPts val="0"/>
              </a:spcBef>
              <a:buClr>
                <a:srgbClr val="34495E"/>
              </a:buClr>
              <a:buSzTx/>
              <a:buFont typeface="Wingdings" panose="05000000000000000000" charset="0"/>
              <a:buChar char="Ø"/>
            </a:pPr>
            <a:r>
              <a:rPr lang="en-US" altLang="zh-CN" sz="2000" b="0">
                <a:solidFill>
                  <a:srgbClr val="34495E"/>
                </a:solidFill>
                <a:latin typeface="Source Sans Pro"/>
                <a:ea typeface="宋体" panose="02010600030101010101" pitchFamily="2" charset="-122"/>
                <a:cs typeface="Source Sans Pro"/>
              </a:rPr>
              <a:t>静态页面阶段</a:t>
            </a:r>
            <a:endParaRPr lang="en-US" altLang="zh-CN" sz="2000" b="0">
              <a:solidFill>
                <a:srgbClr val="34495E"/>
              </a:solidFill>
              <a:latin typeface="Source Sans Pro"/>
              <a:ea typeface="宋体" panose="02010600030101010101" pitchFamily="2" charset="-122"/>
              <a:cs typeface="Source Sans Pro"/>
            </a:endParaRPr>
          </a:p>
          <a:p>
            <a:pPr marL="419100" indent="-342900" algn="l" fontAlgn="auto">
              <a:lnSpc>
                <a:spcPct val="150000"/>
              </a:lnSpc>
              <a:spcBef>
                <a:spcPts val="0"/>
              </a:spcBef>
              <a:buClr>
                <a:srgbClr val="34495E"/>
              </a:buClr>
              <a:buSzTx/>
              <a:buFont typeface="Wingdings" panose="05000000000000000000" charset="0"/>
              <a:buChar char="Ø"/>
            </a:pPr>
            <a:r>
              <a:rPr lang="en-US" altLang="zh-CN" sz="2000" b="0">
                <a:solidFill>
                  <a:srgbClr val="34495E"/>
                </a:solidFill>
                <a:latin typeface="Source Sans Pro"/>
                <a:ea typeface="宋体" panose="02010600030101010101" pitchFamily="2" charset="-122"/>
                <a:cs typeface="Source Sans Pro"/>
              </a:rPr>
              <a:t>JavaScript诞生及第一次浏览器战争</a:t>
            </a:r>
            <a:endParaRPr lang="en-US" altLang="zh-CN" sz="2000" b="0">
              <a:solidFill>
                <a:srgbClr val="34495E"/>
              </a:solidFill>
              <a:latin typeface="Source Sans Pro"/>
              <a:ea typeface="宋体" panose="02010600030101010101" pitchFamily="2" charset="-122"/>
              <a:cs typeface="Source Sans Pro"/>
            </a:endParaRPr>
          </a:p>
          <a:p>
            <a:pPr marL="419100" indent="-342900" algn="l" fontAlgn="auto">
              <a:lnSpc>
                <a:spcPct val="150000"/>
              </a:lnSpc>
              <a:spcBef>
                <a:spcPts val="0"/>
              </a:spcBef>
              <a:buClr>
                <a:srgbClr val="34495E"/>
              </a:buClr>
              <a:buSzTx/>
              <a:buFont typeface="Wingdings" panose="05000000000000000000" charset="0"/>
              <a:buChar char="Ø"/>
            </a:pPr>
            <a:r>
              <a:rPr lang="en-US" altLang="zh-CN" sz="2000" b="0">
                <a:solidFill>
                  <a:srgbClr val="34495E"/>
                </a:solidFill>
                <a:latin typeface="Source Sans Pro"/>
                <a:ea typeface="宋体" panose="02010600030101010101" pitchFamily="2" charset="-122"/>
                <a:cs typeface="Source Sans Pro"/>
              </a:rPr>
              <a:t> 动态页面的发展</a:t>
            </a:r>
            <a:endParaRPr lang="en-US" altLang="zh-CN" sz="2000" b="0">
              <a:solidFill>
                <a:srgbClr val="34495E"/>
              </a:solidFill>
              <a:latin typeface="Source Sans Pro"/>
              <a:ea typeface="宋体" panose="02010600030101010101" pitchFamily="2" charset="-122"/>
              <a:cs typeface="Source Sans Pro"/>
            </a:endParaRPr>
          </a:p>
          <a:p>
            <a:pPr marL="419100" indent="-342900" algn="l" fontAlgn="auto">
              <a:lnSpc>
                <a:spcPct val="150000"/>
              </a:lnSpc>
              <a:spcBef>
                <a:spcPts val="0"/>
              </a:spcBef>
              <a:buClr>
                <a:srgbClr val="34495E"/>
              </a:buClr>
              <a:buSzTx/>
              <a:buFont typeface="Wingdings" panose="05000000000000000000" charset="0"/>
              <a:buChar char="Ø"/>
            </a:pPr>
            <a:r>
              <a:rPr lang="en-US" altLang="zh-CN" sz="2000" b="0">
                <a:solidFill>
                  <a:srgbClr val="34495E"/>
                </a:solidFill>
                <a:latin typeface="Source Sans Pro"/>
                <a:ea typeface="宋体" panose="02010600030101010101" pitchFamily="2" charset="-122"/>
                <a:cs typeface="Source Sans Pro"/>
              </a:rPr>
              <a:t> Ajax的流行开启Web2.0时代</a:t>
            </a:r>
            <a:endParaRPr lang="en-US" altLang="zh-CN" sz="2000" b="0">
              <a:solidFill>
                <a:srgbClr val="34495E"/>
              </a:solidFill>
              <a:latin typeface="Source Sans Pro"/>
              <a:ea typeface="宋体" panose="02010600030101010101" pitchFamily="2" charset="-122"/>
              <a:cs typeface="Source Sans Pro"/>
            </a:endParaRPr>
          </a:p>
          <a:p>
            <a:pPr marL="419100" indent="-342900" algn="l" fontAlgn="auto">
              <a:lnSpc>
                <a:spcPct val="150000"/>
              </a:lnSpc>
              <a:spcBef>
                <a:spcPts val="0"/>
              </a:spcBef>
              <a:buClr>
                <a:srgbClr val="34495E"/>
              </a:buClr>
              <a:buSzTx/>
              <a:buFont typeface="Wingdings" panose="05000000000000000000" charset="0"/>
              <a:buChar char="Ø"/>
            </a:pPr>
            <a:r>
              <a:rPr lang="en-US" altLang="zh-CN" sz="2000" b="0">
                <a:solidFill>
                  <a:srgbClr val="34495E"/>
                </a:solidFill>
                <a:latin typeface="Source Sans Pro"/>
                <a:ea typeface="宋体" panose="02010600030101010101" pitchFamily="2" charset="-122"/>
                <a:cs typeface="Source Sans Pro"/>
              </a:rPr>
              <a:t> 前端兼容性框架的出现</a:t>
            </a:r>
            <a:endParaRPr lang="en-US" altLang="zh-CN" sz="2000" b="0">
              <a:solidFill>
                <a:srgbClr val="34495E"/>
              </a:solidFill>
              <a:latin typeface="Source Sans Pro"/>
              <a:ea typeface="宋体" panose="02010600030101010101" pitchFamily="2" charset="-122"/>
              <a:cs typeface="Source Sans Pro"/>
            </a:endParaRPr>
          </a:p>
          <a:p>
            <a:pPr marL="419100" indent="-342900" algn="l" fontAlgn="auto">
              <a:lnSpc>
                <a:spcPct val="150000"/>
              </a:lnSpc>
              <a:spcBef>
                <a:spcPts val="0"/>
              </a:spcBef>
              <a:buClr>
                <a:srgbClr val="34495E"/>
              </a:buClr>
              <a:buSzTx/>
              <a:buFont typeface="Wingdings" panose="05000000000000000000" charset="0"/>
              <a:buChar char="Ø"/>
            </a:pPr>
            <a:r>
              <a:rPr lang="en-US" altLang="zh-CN" sz="2000" b="0">
                <a:solidFill>
                  <a:srgbClr val="34495E"/>
                </a:solidFill>
                <a:latin typeface="Source Sans Pro"/>
                <a:ea typeface="宋体" panose="02010600030101010101" pitchFamily="2" charset="-122"/>
                <a:cs typeface="Source Sans Pro"/>
              </a:rPr>
              <a:t> HTML5出现及第二次浏览器战争</a:t>
            </a:r>
            <a:endParaRPr lang="en-US" altLang="zh-CN" sz="2000" b="0">
              <a:solidFill>
                <a:srgbClr val="34495E"/>
              </a:solidFill>
              <a:latin typeface="Source Sans Pro"/>
              <a:ea typeface="宋体" panose="02010600030101010101" pitchFamily="2" charset="-122"/>
              <a:cs typeface="Source Sans Pro"/>
            </a:endParaRPr>
          </a:p>
          <a:p>
            <a:pPr marL="419100" indent="-342900" algn="l" fontAlgn="auto">
              <a:lnSpc>
                <a:spcPct val="150000"/>
              </a:lnSpc>
              <a:spcBef>
                <a:spcPts val="0"/>
              </a:spcBef>
              <a:buClr>
                <a:srgbClr val="34495E"/>
              </a:buClr>
              <a:buSzTx/>
              <a:buFont typeface="Wingdings" panose="05000000000000000000" charset="0"/>
              <a:buChar char="Ø"/>
            </a:pPr>
            <a:r>
              <a:rPr lang="en-US" altLang="zh-CN" sz="2000" b="0">
                <a:solidFill>
                  <a:srgbClr val="34495E"/>
                </a:solidFill>
                <a:latin typeface="Source Sans Pro"/>
                <a:ea typeface="宋体" panose="02010600030101010101" pitchFamily="2" charset="-122"/>
                <a:cs typeface="Source Sans Pro"/>
              </a:rPr>
              <a:t> Node.js爆发</a:t>
            </a:r>
            <a:endParaRPr lang="en-US" altLang="zh-CN" sz="2000" b="0">
              <a:solidFill>
                <a:srgbClr val="34495E"/>
              </a:solidFill>
              <a:latin typeface="Source Sans Pro"/>
              <a:ea typeface="宋体" panose="02010600030101010101" pitchFamily="2" charset="-122"/>
              <a:cs typeface="Source Sans Pro"/>
            </a:endParaRPr>
          </a:p>
          <a:p>
            <a:pPr marL="419100" indent="-342900" algn="l" fontAlgn="auto">
              <a:lnSpc>
                <a:spcPct val="150000"/>
              </a:lnSpc>
              <a:spcBef>
                <a:spcPts val="0"/>
              </a:spcBef>
              <a:buClr>
                <a:srgbClr val="34495E"/>
              </a:buClr>
              <a:buSzTx/>
              <a:buFont typeface="Wingdings" panose="05000000000000000000" charset="0"/>
              <a:buChar char="Ø"/>
            </a:pPr>
            <a:r>
              <a:rPr lang="en-US" altLang="zh-CN" sz="2000" b="0">
                <a:solidFill>
                  <a:srgbClr val="34495E"/>
                </a:solidFill>
                <a:latin typeface="Source Sans Pro"/>
                <a:ea typeface="宋体" panose="02010600030101010101" pitchFamily="2" charset="-122"/>
                <a:cs typeface="Source Sans Pro"/>
              </a:rPr>
              <a:t> 前端MV*架构及SPA时代的开启</a:t>
            </a:r>
            <a:endParaRPr lang="en-US" altLang="zh-CN" sz="2000" b="0">
              <a:solidFill>
                <a:srgbClr val="34495E"/>
              </a:solidFill>
              <a:latin typeface="Source Sans Pro"/>
              <a:ea typeface="宋体" panose="02010600030101010101" pitchFamily="2" charset="-122"/>
              <a:cs typeface="Source Sans Pro"/>
            </a:endParaRPr>
          </a:p>
          <a:p>
            <a:pPr marL="419100" indent="-342900" algn="l" fontAlgn="auto">
              <a:lnSpc>
                <a:spcPct val="150000"/>
              </a:lnSpc>
              <a:spcBef>
                <a:spcPts val="0"/>
              </a:spcBef>
              <a:buClr>
                <a:srgbClr val="34495E"/>
              </a:buClr>
              <a:buSzTx/>
              <a:buFont typeface="Wingdings" panose="05000000000000000000" charset="0"/>
              <a:buChar char="Ø"/>
            </a:pPr>
            <a:r>
              <a:rPr lang="en-US" altLang="zh-CN" sz="2000" b="0">
                <a:solidFill>
                  <a:srgbClr val="34495E"/>
                </a:solidFill>
                <a:latin typeface="Source Sans Pro"/>
                <a:ea typeface="宋体" panose="02010600030101010101" pitchFamily="2" charset="-122"/>
                <a:cs typeface="Source Sans Pro"/>
              </a:rPr>
              <a:t> 移动Web和Hybrid App</a:t>
            </a:r>
            <a:endParaRPr lang="en-US" altLang="zh-CN" sz="2000" b="0">
              <a:solidFill>
                <a:srgbClr val="34495E"/>
              </a:solidFill>
              <a:latin typeface="Source Sans Pro"/>
              <a:ea typeface="宋体" panose="02010600030101010101" pitchFamily="2" charset="-122"/>
              <a:cs typeface="Source Sans Pro"/>
            </a:endParaRPr>
          </a:p>
          <a:p>
            <a:pPr marL="419100" indent="-342900" algn="l" fontAlgn="auto">
              <a:lnSpc>
                <a:spcPct val="150000"/>
              </a:lnSpc>
              <a:spcBef>
                <a:spcPts val="0"/>
              </a:spcBef>
              <a:buClr>
                <a:srgbClr val="34495E"/>
              </a:buClr>
              <a:buSzTx/>
              <a:buFont typeface="Wingdings" panose="05000000000000000000" charset="0"/>
              <a:buChar char="Ø"/>
            </a:pPr>
            <a:r>
              <a:rPr lang="en-US" altLang="zh-CN" sz="2000" b="0">
                <a:solidFill>
                  <a:srgbClr val="34495E"/>
                </a:solidFill>
                <a:latin typeface="Source Sans Pro"/>
                <a:ea typeface="宋体" panose="02010600030101010101" pitchFamily="2" charset="-122"/>
                <a:cs typeface="Source Sans Pro"/>
              </a:rPr>
              <a:t> ECMAScript6</a:t>
            </a:r>
            <a:endParaRPr lang="en-US" altLang="zh-CN" sz="2000">
              <a:solidFill>
                <a:srgbClr val="34495E"/>
              </a:solidFill>
              <a:latin typeface="Source Sans Pro"/>
              <a:ea typeface="宋体" panose="02010600030101010101" pitchFamily="2" charset="-122"/>
              <a:cs typeface="Source Sans Pro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24915" y="1154430"/>
            <a:ext cx="354647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n-US" altLang="zh-CN" sz="2400" b="1" dirty="0">
                <a:solidFill>
                  <a:srgbClr val="0567A2"/>
                </a:solidFill>
                <a:sym typeface="宋体" panose="02010600030101010101" pitchFamily="2" charset="-122"/>
              </a:rPr>
              <a:t>Web前端技术发展简史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Vue.js的优势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5" name="矩形 75"/>
          <p:cNvSpPr>
            <a:spLocks noChangeArrowheads="1"/>
          </p:cNvSpPr>
          <p:nvPr/>
        </p:nvSpPr>
        <p:spPr bwMode="auto">
          <a:xfrm>
            <a:off x="5495082" y="1329593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55575" y="2037866"/>
            <a:ext cx="2137575" cy="213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/>
          <p:nvPr/>
        </p:nvSpPr>
        <p:spPr>
          <a:xfrm>
            <a:off x="2185670" y="3764280"/>
            <a:ext cx="4984750" cy="11455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zh-CN" altLang="en-GB" sz="3200" b="1">
                <a:solidFill>
                  <a:srgbClr val="34495E"/>
                </a:solidFill>
                <a:latin typeface="Source Sans Pro"/>
                <a:ea typeface="宋体" panose="02010600030101010101" pitchFamily="2" charset="-122"/>
                <a:cs typeface="Source Sans Pro"/>
                <a:sym typeface="Source Sans Pro"/>
              </a:rPr>
              <a:t>什么是</a:t>
            </a:r>
            <a:r>
              <a:rPr lang="en-GB" sz="32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Vue.js</a:t>
            </a:r>
            <a:endParaRPr lang="en-GB" sz="3200" b="1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" name="Shape 37"/>
          <p:cNvSpPr txBox="1"/>
          <p:nvPr/>
        </p:nvSpPr>
        <p:spPr>
          <a:xfrm>
            <a:off x="991870" y="4947920"/>
            <a:ext cx="7130415" cy="8782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marL="76200" lvl="0" algn="l">
              <a:spcBef>
                <a:spcPts val="0"/>
              </a:spcBef>
              <a:buClr>
                <a:srgbClr val="34495E"/>
              </a:buClr>
              <a:buSzTx/>
              <a:buFont typeface="Source Sans Pro"/>
              <a:buNone/>
            </a:pPr>
            <a:r>
              <a:rPr lang="en-US" altLang="zh-CN" sz="2400" b="1">
                <a:solidFill>
                  <a:srgbClr val="FF0000"/>
                </a:solidFill>
                <a:latin typeface="Source Sans Pro"/>
                <a:ea typeface="宋体" panose="02010600030101010101" pitchFamily="2" charset="-122"/>
                <a:cs typeface="Source Sans Pro"/>
              </a:rPr>
              <a:t>数据驱动（</a:t>
            </a:r>
            <a:r>
              <a:rPr lang="en-US" altLang="zh-CN" sz="2400" b="1">
                <a:solidFill>
                  <a:srgbClr val="FF0000"/>
                </a:solidFill>
                <a:latin typeface="Source Sans Pro"/>
                <a:ea typeface="宋体" panose="02010600030101010101" pitchFamily="2" charset="-122"/>
                <a:cs typeface="Source Sans Pro"/>
                <a:sym typeface="Montserrat"/>
              </a:rPr>
              <a:t>Data-Driven</a:t>
            </a:r>
            <a:r>
              <a:rPr lang="en-US" altLang="zh-CN" sz="2400" b="1">
                <a:solidFill>
                  <a:srgbClr val="FF0000"/>
                </a:solidFill>
                <a:latin typeface="Source Sans Pro"/>
                <a:ea typeface="宋体" panose="02010600030101010101" pitchFamily="2" charset="-122"/>
                <a:cs typeface="Source Sans Pro"/>
              </a:rPr>
              <a:t>） + 组件化（</a:t>
            </a:r>
            <a:r>
              <a:rPr lang="en-US" altLang="zh-CN" sz="2400" b="1">
                <a:solidFill>
                  <a:srgbClr val="FF0000"/>
                </a:solidFill>
                <a:latin typeface="Source Sans Pro"/>
                <a:ea typeface="宋体" panose="02010600030101010101" pitchFamily="2" charset="-122"/>
                <a:cs typeface="Source Sans Pro"/>
                <a:sym typeface="Montserrat"/>
              </a:rPr>
              <a:t>Component-Oriented</a:t>
            </a:r>
            <a:r>
              <a:rPr lang="en-US" altLang="zh-CN" sz="2400" b="1">
                <a:solidFill>
                  <a:srgbClr val="FF0000"/>
                </a:solidFill>
                <a:latin typeface="Source Sans Pro"/>
                <a:ea typeface="宋体" panose="02010600030101010101" pitchFamily="2" charset="-122"/>
                <a:cs typeface="Source Sans Pro"/>
              </a:rPr>
              <a:t>）</a:t>
            </a:r>
            <a:r>
              <a:rPr lang="en-US" altLang="zh-CN" sz="2400">
                <a:solidFill>
                  <a:srgbClr val="34495E"/>
                </a:solidFill>
                <a:latin typeface="Source Sans Pro"/>
                <a:ea typeface="宋体" panose="02010600030101010101" pitchFamily="2" charset="-122"/>
                <a:cs typeface="Source Sans Pro"/>
              </a:rPr>
              <a:t>的</a:t>
            </a:r>
            <a:r>
              <a:rPr lang="en-US" altLang="zh-CN" sz="2400">
                <a:solidFill>
                  <a:srgbClr val="34495E"/>
                </a:solidFill>
                <a:latin typeface="Source Sans Pro"/>
                <a:ea typeface="宋体" panose="02010600030101010101" pitchFamily="2" charset="-122"/>
                <a:cs typeface="Source Sans Pro"/>
                <a:sym typeface="+mn-ea"/>
              </a:rPr>
              <a:t>用于构建用户界面的渐进式框架</a:t>
            </a:r>
            <a:endParaRPr lang="en-US" altLang="zh-CN" sz="2400">
              <a:solidFill>
                <a:srgbClr val="34495E"/>
              </a:solidFill>
              <a:latin typeface="Source Sans Pro"/>
              <a:ea typeface="宋体" panose="02010600030101010101" pitchFamily="2" charset="-122"/>
              <a:cs typeface="Source Sans Pro"/>
            </a:endParaRPr>
          </a:p>
          <a:p>
            <a:pPr marL="76200" lvl="0" indent="0" algn="l">
              <a:spcBef>
                <a:spcPts val="0"/>
              </a:spcBef>
              <a:buClr>
                <a:srgbClr val="34495E"/>
              </a:buClr>
              <a:buSzTx/>
              <a:buFont typeface="Source Sans Pro"/>
              <a:buNone/>
            </a:pPr>
            <a:endParaRPr lang="zh-CN" altLang="en-GB" sz="2400">
              <a:solidFill>
                <a:srgbClr val="34495E"/>
              </a:solidFill>
            </a:endParaRPr>
          </a:p>
        </p:txBody>
      </p:sp>
      <p:grpSp>
        <p:nvGrpSpPr>
          <p:cNvPr id="21" name="组合 72"/>
          <p:cNvGrpSpPr/>
          <p:nvPr/>
        </p:nvGrpSpPr>
        <p:grpSpPr bwMode="auto">
          <a:xfrm>
            <a:off x="873125" y="1268095"/>
            <a:ext cx="7249160" cy="4904105"/>
            <a:chOff x="3957026" y="2388304"/>
            <a:chExt cx="10315544" cy="5464266"/>
          </a:xfrm>
        </p:grpSpPr>
        <p:sp>
          <p:nvSpPr>
            <p:cNvPr id="23" name="矩形 22"/>
            <p:cNvSpPr/>
            <p:nvPr/>
          </p:nvSpPr>
          <p:spPr>
            <a:xfrm>
              <a:off x="3957026" y="2754764"/>
              <a:ext cx="10315544" cy="5097806"/>
            </a:xfrm>
            <a:prstGeom prst="rect">
              <a:avLst/>
            </a:prstGeom>
            <a:noFill/>
            <a:ln w="9525">
              <a:solidFill>
                <a:srgbClr val="0567A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solidFill>
                </a14:hiddenFill>
              </a:ext>
            </a:extLst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任意多边形 23"/>
            <p:cNvSpPr/>
            <p:nvPr/>
          </p:nvSpPr>
          <p:spPr>
            <a:xfrm>
              <a:off x="10444352" y="2388304"/>
              <a:ext cx="3445147" cy="603835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2" name="矩形 75"/>
          <p:cNvSpPr>
            <a:spLocks noChangeArrowheads="1"/>
          </p:cNvSpPr>
          <p:nvPr/>
        </p:nvSpPr>
        <p:spPr bwMode="auto">
          <a:xfrm>
            <a:off x="5622082" y="1380393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Shape 3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55575" y="2038501"/>
            <a:ext cx="2137575" cy="2137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36"/>
          <p:cNvSpPr txBox="1"/>
          <p:nvPr/>
        </p:nvSpPr>
        <p:spPr>
          <a:xfrm>
            <a:off x="2185670" y="3764915"/>
            <a:ext cx="4984750" cy="11455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zh-CN" altLang="en-GB" sz="3200" b="1">
                <a:solidFill>
                  <a:srgbClr val="34495E"/>
                </a:solidFill>
                <a:latin typeface="Source Sans Pro"/>
                <a:ea typeface="宋体" panose="02010600030101010101" pitchFamily="2" charset="-122"/>
                <a:cs typeface="Source Sans Pro"/>
                <a:sym typeface="Source Sans Pro"/>
              </a:rPr>
              <a:t>什么是</a:t>
            </a:r>
            <a:r>
              <a:rPr lang="en-GB" sz="3200" b="1">
                <a:solidFill>
                  <a:srgbClr val="34495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Vue.js</a:t>
            </a:r>
            <a:endParaRPr lang="en-GB" sz="3200" b="1">
              <a:solidFill>
                <a:srgbClr val="34495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37"/>
          <p:cNvSpPr txBox="1"/>
          <p:nvPr/>
        </p:nvSpPr>
        <p:spPr>
          <a:xfrm>
            <a:off x="991870" y="4948555"/>
            <a:ext cx="7130415" cy="8782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marL="76200" lvl="0" algn="l">
              <a:spcBef>
                <a:spcPts val="0"/>
              </a:spcBef>
              <a:buClr>
                <a:srgbClr val="34495E"/>
              </a:buClr>
              <a:buSzTx/>
              <a:buFont typeface="Source Sans Pro"/>
              <a:buNone/>
            </a:pPr>
            <a:r>
              <a:rPr lang="en-US" altLang="zh-CN" sz="2400" b="1">
                <a:solidFill>
                  <a:srgbClr val="FF0000"/>
                </a:solidFill>
                <a:latin typeface="Source Sans Pro"/>
                <a:ea typeface="宋体" panose="02010600030101010101" pitchFamily="2" charset="-122"/>
                <a:cs typeface="Source Sans Pro"/>
              </a:rPr>
              <a:t>数据驱动（</a:t>
            </a:r>
            <a:r>
              <a:rPr lang="en-US" altLang="zh-CN" sz="2400" b="1">
                <a:solidFill>
                  <a:srgbClr val="FF0000"/>
                </a:solidFill>
                <a:latin typeface="Source Sans Pro"/>
                <a:ea typeface="宋体" panose="02010600030101010101" pitchFamily="2" charset="-122"/>
                <a:cs typeface="Source Sans Pro"/>
                <a:sym typeface="Montserrat"/>
              </a:rPr>
              <a:t>Data-Driven</a:t>
            </a:r>
            <a:r>
              <a:rPr lang="en-US" altLang="zh-CN" sz="2400" b="1">
                <a:solidFill>
                  <a:srgbClr val="FF0000"/>
                </a:solidFill>
                <a:latin typeface="Source Sans Pro"/>
                <a:ea typeface="宋体" panose="02010600030101010101" pitchFamily="2" charset="-122"/>
                <a:cs typeface="Source Sans Pro"/>
              </a:rPr>
              <a:t>） + 组件化（</a:t>
            </a:r>
            <a:r>
              <a:rPr lang="en-US" altLang="zh-CN" sz="2400" b="1">
                <a:solidFill>
                  <a:srgbClr val="FF0000"/>
                </a:solidFill>
                <a:latin typeface="Source Sans Pro"/>
                <a:ea typeface="宋体" panose="02010600030101010101" pitchFamily="2" charset="-122"/>
                <a:cs typeface="Source Sans Pro"/>
                <a:sym typeface="Montserrat"/>
              </a:rPr>
              <a:t>Component-Oriented</a:t>
            </a:r>
            <a:r>
              <a:rPr lang="en-US" altLang="zh-CN" sz="2400" b="1">
                <a:solidFill>
                  <a:srgbClr val="FF0000"/>
                </a:solidFill>
                <a:latin typeface="Source Sans Pro"/>
                <a:ea typeface="宋体" panose="02010600030101010101" pitchFamily="2" charset="-122"/>
                <a:cs typeface="Source Sans Pro"/>
              </a:rPr>
              <a:t>）</a:t>
            </a:r>
            <a:r>
              <a:rPr lang="en-US" altLang="zh-CN" sz="2400">
                <a:solidFill>
                  <a:srgbClr val="34495E"/>
                </a:solidFill>
                <a:latin typeface="Source Sans Pro"/>
                <a:ea typeface="宋体" panose="02010600030101010101" pitchFamily="2" charset="-122"/>
                <a:cs typeface="Source Sans Pro"/>
              </a:rPr>
              <a:t>的</a:t>
            </a:r>
            <a:r>
              <a:rPr lang="en-US" altLang="zh-CN" sz="2400">
                <a:solidFill>
                  <a:srgbClr val="34495E"/>
                </a:solidFill>
                <a:latin typeface="Source Sans Pro"/>
                <a:ea typeface="宋体" panose="02010600030101010101" pitchFamily="2" charset="-122"/>
                <a:cs typeface="Source Sans Pro"/>
                <a:sym typeface="+mn-ea"/>
              </a:rPr>
              <a:t>用于构建用户界面的渐进式框架</a:t>
            </a:r>
            <a:endParaRPr lang="en-US" altLang="zh-CN" sz="2400">
              <a:solidFill>
                <a:srgbClr val="34495E"/>
              </a:solidFill>
              <a:latin typeface="Source Sans Pro"/>
              <a:ea typeface="宋体" panose="02010600030101010101" pitchFamily="2" charset="-122"/>
              <a:cs typeface="Source Sans Pro"/>
            </a:endParaRPr>
          </a:p>
          <a:p>
            <a:pPr marL="76200" lvl="0" indent="0" algn="l">
              <a:spcBef>
                <a:spcPts val="0"/>
              </a:spcBef>
              <a:buClr>
                <a:srgbClr val="34495E"/>
              </a:buClr>
              <a:buSzTx/>
              <a:buFont typeface="Source Sans Pro"/>
              <a:buNone/>
            </a:pPr>
            <a:endParaRPr lang="zh-CN" altLang="en-GB" sz="2400">
              <a:solidFill>
                <a:srgbClr val="34495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p>
            <a:pPr marL="571500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Vue.js的优势</a:t>
            </a:r>
            <a:endParaRPr lang="zh-CN" altLang="en-US" sz="3600" b="1" dirty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矩形 75"/>
          <p:cNvSpPr>
            <a:spLocks noChangeArrowheads="1"/>
          </p:cNvSpPr>
          <p:nvPr/>
        </p:nvSpPr>
        <p:spPr bwMode="auto">
          <a:xfrm>
            <a:off x="5622082" y="1380393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1417955" y="1251585"/>
            <a:ext cx="4984750" cy="6775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p>
            <a:pPr marL="342900" indent="-34290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n-US" altLang="zh-CN" sz="2400" b="1" dirty="0">
                <a:solidFill>
                  <a:srgbClr val="0567A2"/>
                </a:solidFill>
                <a:sym typeface="Source Sans Pro"/>
              </a:rPr>
              <a:t>Vue.js工作原理</a:t>
            </a:r>
            <a:endParaRPr lang="en-US" altLang="zh-CN" sz="2400" b="1" dirty="0">
              <a:solidFill>
                <a:srgbClr val="0567A2"/>
              </a:solidFill>
              <a:sym typeface="Source Sans Pro"/>
            </a:endParaRPr>
          </a:p>
        </p:txBody>
      </p:sp>
      <p:pic>
        <p:nvPicPr>
          <p:cNvPr id="9" name="图片 4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" y="2216150"/>
            <a:ext cx="5955030" cy="32150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015355" y="1819275"/>
            <a:ext cx="2725420" cy="3830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lvl="1" algn="l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defRPr/>
            </a:pP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Vue.js是基于MVVM框架，其中</a:t>
            </a:r>
            <a:r>
              <a:rPr lang="zh-CN" altLang="zh-CN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View层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指的是视图部分，即HTML文档的DOM元素；</a:t>
            </a:r>
            <a:r>
              <a:rPr lang="zh-CN" altLang="zh-CN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Model层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指的是数据部分；</a:t>
            </a:r>
            <a:r>
              <a:rPr lang="zh-CN" altLang="zh-CN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ViewModel层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是Vue.js的核心，是连接视图与数据的数据模型，负责监听Model或者View的修改。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6" grpId="0"/>
      <p:bldP spid="1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 bwMode="auto">
          <a:xfrm>
            <a:off x="668050" y="1600159"/>
            <a:ext cx="7975600" cy="65603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lvl="1" indent="0">
              <a:lnSpc>
                <a:spcPct val="150000"/>
              </a:lnSpc>
              <a:spcBef>
                <a:spcPct val="20000"/>
              </a:spcBef>
              <a:buNone/>
              <a:defRPr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与jQuery、React、Angular 等框架相比，Vue.js 最为轻量化，而且已经形成了完整的一套生态系统，可以快速迭代更新。作为前端开发人员的首选入门框架，Vue.js有很多优势：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99592" y="4167828"/>
            <a:ext cx="309634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组件化开发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99592" y="3369078"/>
            <a:ext cx="3182823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轻量级框架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99592" y="4966579"/>
            <a:ext cx="3120016" cy="4743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双向数据绑定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标题 1"/>
          <p:cNvSpPr>
            <a:spLocks noChangeArrowheads="1"/>
          </p:cNvSpPr>
          <p:nvPr/>
        </p:nvSpPr>
        <p:spPr bwMode="auto">
          <a:xfrm>
            <a:off x="1652631" y="199119"/>
            <a:ext cx="748298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Vue.js</a:t>
            </a:r>
            <a:r>
              <a:rPr lang="zh-CN" altLang="en-US" sz="3600" b="1" dirty="0" smtClean="0">
                <a:solidFill>
                  <a:srgbClr val="0567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的优势</a:t>
            </a:r>
            <a:endParaRPr lang="zh-CN" altLang="en-US" sz="3600" b="1" dirty="0" smtClean="0">
              <a:solidFill>
                <a:srgbClr val="0567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53728" y="3368371"/>
            <a:ext cx="3182823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响应式设计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53728" y="4185370"/>
            <a:ext cx="3182823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更高的运行效率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54363" y="4937210"/>
            <a:ext cx="3182823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生态丰富，学习成本低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9" grpId="0" animBg="1"/>
      <p:bldP spid="45" grpId="0" animBg="1"/>
      <p:bldP spid="20" grpId="0" bldLvl="0" animBg="1"/>
      <p:bldP spid="21" grpId="0" bldLvl="0" animBg="1"/>
      <p:bldP spid="2" grpId="0" bldLvl="0" animBg="1"/>
    </p:bldLst>
  </p:timing>
</p:sld>
</file>

<file path=ppt/tags/tag1.xml><?xml version="1.0" encoding="utf-8"?>
<p:tagLst xmlns:p="http://schemas.openxmlformats.org/presentationml/2006/main">
  <p:tag name="ISPRING_RESOURCE_PATHS_HASH_PRESENTER" val="a2dfa2c4faaa03f6895922cf0d8e65f36cdd3aa"/>
  <p:tag name="commondata" val="eyJoZGlkIjoiNGU0ZGNkN2QxZWY2MDVjMjMxNDhjM2NiNmQ3Mjg4ZWI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2325</Words>
  <Application>WPS 演示</Application>
  <PresentationFormat>全屏显示(4:3)</PresentationFormat>
  <Paragraphs>210</Paragraphs>
  <Slides>20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Calibri</vt:lpstr>
      <vt:lpstr>Source Sans Pro</vt:lpstr>
      <vt:lpstr>Wingdings</vt:lpstr>
      <vt:lpstr>Montserrat</vt:lpstr>
      <vt:lpstr>Arial Unicode MS</vt:lpstr>
      <vt:lpstr>等线</vt:lpstr>
      <vt:lpstr>Times New Roman</vt:lpstr>
      <vt:lpstr>黑体</vt:lpstr>
      <vt:lpstr>Calibri Light</vt:lpstr>
      <vt:lpstr>等线 Light</vt:lpstr>
      <vt:lpstr>Segoe Print</vt:lpstr>
      <vt:lpstr>Office 主题​​</vt:lpstr>
      <vt:lpstr>自定义设计方案</vt:lpstr>
      <vt:lpstr>PowerPoint 演示文稿</vt:lpstr>
      <vt:lpstr>学习目标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学习目标</vt:lpstr>
      <vt:lpstr>PowerPoint 演示文稿</vt:lpstr>
      <vt:lpstr>PowerPoint 演示文稿</vt:lpstr>
      <vt:lpstr>PowerPoint 演示文稿</vt:lpstr>
      <vt:lpstr>学习目标</vt:lpstr>
      <vt:lpstr>PowerPoint 演示文稿</vt:lpstr>
      <vt:lpstr>PowerPoint 演示文稿</vt:lpstr>
      <vt:lpstr>PowerPoint 演示文稿</vt:lpstr>
      <vt:lpstr>学习目标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胡小静</cp:lastModifiedBy>
  <cp:revision>179</cp:revision>
  <dcterms:created xsi:type="dcterms:W3CDTF">2016-08-25T05:15:00Z</dcterms:created>
  <dcterms:modified xsi:type="dcterms:W3CDTF">2024-06-25T09:16:40Z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EBC03D9D1073439D84BDA26D3A50BBED</vt:lpwstr>
  </property>
  <property fmtid="{D5CDD505-2E9C-101B-9397-08002B2CF9AE}" pid="3" name="KSOProductBuildVer">
    <vt:lpwstr>2052-12.1.0.16929</vt:lpwstr>
  </property>
</Properties>
</file>