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6"/>
  </p:notesMasterIdLst>
  <p:sldIdLst>
    <p:sldId id="295" r:id="rId4"/>
    <p:sldId id="261" r:id="rId5"/>
    <p:sldId id="297" r:id="rId7"/>
    <p:sldId id="264" r:id="rId8"/>
    <p:sldId id="327" r:id="rId9"/>
    <p:sldId id="328" r:id="rId10"/>
    <p:sldId id="292" r:id="rId11"/>
    <p:sldId id="329" r:id="rId12"/>
    <p:sldId id="330" r:id="rId13"/>
    <p:sldId id="331" r:id="rId14"/>
    <p:sldId id="265" r:id="rId15"/>
    <p:sldId id="311" r:id="rId16"/>
    <p:sldId id="312" r:id="rId17"/>
    <p:sldId id="298" r:id="rId18"/>
    <p:sldId id="266" r:id="rId19"/>
    <p:sldId id="332" r:id="rId20"/>
    <p:sldId id="333" r:id="rId21"/>
    <p:sldId id="334" r:id="rId22"/>
    <p:sldId id="335" r:id="rId23"/>
    <p:sldId id="336" r:id="rId24"/>
    <p:sldId id="337" r:id="rId25"/>
    <p:sldId id="267" r:id="rId26"/>
    <p:sldId id="338" r:id="rId27"/>
    <p:sldId id="339" r:id="rId28"/>
    <p:sldId id="340" r:id="rId29"/>
    <p:sldId id="313" r:id="rId30"/>
    <p:sldId id="307" r:id="rId31"/>
    <p:sldId id="314" r:id="rId32"/>
    <p:sldId id="341" r:id="rId33"/>
    <p:sldId id="315" r:id="rId34"/>
    <p:sldId id="316" r:id="rId35"/>
    <p:sldId id="317" r:id="rId36"/>
    <p:sldId id="342" r:id="rId37"/>
    <p:sldId id="310" r:id="rId38"/>
    <p:sldId id="318" r:id="rId39"/>
    <p:sldId id="319" r:id="rId40"/>
    <p:sldId id="291" r:id="rId41"/>
  </p:sldIdLst>
  <p:sldSz cx="9144000" cy="6858000" type="screen4x3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87" autoAdjust="0"/>
  </p:normalViewPr>
  <p:slideViewPr>
    <p:cSldViewPr snapToGrid="0">
      <p:cViewPr varScale="1">
        <p:scale>
          <a:sx n="66" d="100"/>
          <a:sy n="66" d="100"/>
        </p:scale>
        <p:origin x="1304" y="32"/>
      </p:cViewPr>
      <p:guideLst>
        <p:guide orient="horz" pos="212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5" Type="http://schemas.openxmlformats.org/officeDocument/2006/relationships/tags" Target="tags/tag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871A7D-A34B-456E-BE23-ADD4F5CC5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3D1320-B599-403F-97BA-919DE05EE4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 txBox="1"/>
          <p:nvPr/>
        </p:nvSpPr>
        <p:spPr>
          <a:xfrm>
            <a:off x="2087245" y="3040380"/>
            <a:ext cx="4969510" cy="7766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4400" b="1" dirty="0" smtClean="0"/>
              <a:t>第二章 </a:t>
            </a:r>
            <a:r>
              <a:rPr lang="zh-CN" sz="4400" b="1" dirty="0" smtClean="0"/>
              <a:t>基础特性</a:t>
            </a:r>
            <a:endParaRPr lang="zh-CN" sz="4400" b="1" dirty="0" smtClean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Vue.js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模板</a:t>
            </a:r>
            <a:endParaRPr lang="zh-CN" altLang="en-US" sz="3600" b="1" dirty="0" smtClean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5" name="矩形 75"/>
          <p:cNvSpPr>
            <a:spLocks noChangeArrowheads="1"/>
          </p:cNvSpPr>
          <p:nvPr/>
        </p:nvSpPr>
        <p:spPr bwMode="auto">
          <a:xfrm>
            <a:off x="5399832" y="1739168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75"/>
          <p:cNvSpPr>
            <a:spLocks noChangeArrowheads="1"/>
          </p:cNvSpPr>
          <p:nvPr/>
        </p:nvSpPr>
        <p:spPr bwMode="auto">
          <a:xfrm>
            <a:off x="633846" y="1547827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组件示例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66800" y="1295400"/>
            <a:ext cx="734885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 使用x-template，在template中定义模板有些弊端，因为它是字符串，所以缺少高亮的语法支持，开发体验不好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63675" y="2305050"/>
            <a:ext cx="526923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200000"/>
              </a:lnSpc>
              <a:buClrTx/>
              <a:buSzTx/>
              <a:buFontTx/>
            </a:pP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演示：【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实例2-4】</a:t>
            </a:r>
            <a:r>
              <a:rPr lang="zh-CN" b="1" dirty="0" smtClean="0">
                <a:solidFill>
                  <a:srgbClr val="FF0000"/>
                </a:solidFill>
                <a:sym typeface="+mn-ea"/>
              </a:rPr>
              <a:t>x-template使用</a:t>
            </a:r>
            <a:endParaRPr lang="zh-CN" b="1" dirty="0" smtClean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905" y="3037840"/>
            <a:ext cx="5768340" cy="296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4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 bwMode="auto">
          <a:xfrm>
            <a:off x="584230" y="1212174"/>
            <a:ext cx="7975600" cy="65603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lvl="1" algn="l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data是Vue实例的数据对象，Vue.js会将data对象的属性转换为getter/setter，从而让data的属性能够响应数据变化。var app= new Vue({data: {数据}})， Vue通过这种方式监听了data内的数据修改，因此，只要data内的数据进行变动，视图层就会同步自动刷新。</a:t>
            </a: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标题 1"/>
          <p:cNvSpPr>
            <a:spLocks noChangeArrowheads="1"/>
          </p:cNvSpPr>
          <p:nvPr/>
        </p:nvSpPr>
        <p:spPr bwMode="auto">
          <a:xfrm>
            <a:off x="1652631" y="199119"/>
            <a:ext cx="748298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data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数据对象</a:t>
            </a:r>
            <a:endParaRPr lang="zh-CN" altLang="en-US" sz="3600" b="1" dirty="0" smtClean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20395" y="2993390"/>
            <a:ext cx="756793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lvl="1" algn="l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defRPr/>
            </a:pPr>
            <a:r>
              <a:rPr altLang="zh-CN" sz="1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data定义的数据通过插值语法(“{{}}”)绑定到DOM节点，data数据对象有以下两种写法：</a:t>
            </a:r>
            <a:endParaRPr altLang="zh-CN" sz="1800" b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8035" y="3841115"/>
            <a:ext cx="302006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lvl="1" algn="l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defRPr/>
            </a:pPr>
            <a:r>
              <a:rPr lang="en-US" sz="1050" b="0">
                <a:latin typeface="Wingdings" panose="05000000000000000000" charset="0"/>
                <a:ea typeface="宋体" panose="02010600030101010101" pitchFamily="2" charset="-122"/>
              </a:rPr>
              <a:t>l </a:t>
            </a:r>
            <a:r>
              <a:rPr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以对象(Object)的形式</a:t>
            </a:r>
            <a:endParaRPr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395" y="4431030"/>
            <a:ext cx="3187700" cy="18383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09795" y="3841115"/>
            <a:ext cx="302006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lvl="1" algn="l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defRPr/>
            </a:pPr>
            <a:r>
              <a:rPr lang="en-US" sz="1050" b="0">
                <a:latin typeface="Wingdings" panose="05000000000000000000" charset="0"/>
                <a:ea typeface="宋体" panose="02010600030101010101" pitchFamily="2" charset="-122"/>
              </a:rPr>
              <a:t>l </a:t>
            </a:r>
            <a:r>
              <a:rPr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以函数(Function)的形式</a:t>
            </a:r>
            <a:endParaRPr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795" y="4347845"/>
            <a:ext cx="384810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 bwMode="auto">
          <a:xfrm>
            <a:off x="658525" y="1330919"/>
            <a:ext cx="7975600" cy="65603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lvl="1" algn="l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methods用来定义Vue实例中的方法，可以通过Vue实例直接访问这些方法。在定义的方法中，this对象指向Vue实例本身。通过methods定义的方法还可以作为页面中的事件处理方法使用，一旦事件被触发，即执行相应的方法进行处理。</a:t>
            </a: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标题 1"/>
          <p:cNvSpPr>
            <a:spLocks noChangeArrowheads="1"/>
          </p:cNvSpPr>
          <p:nvPr/>
        </p:nvSpPr>
        <p:spPr bwMode="auto">
          <a:xfrm>
            <a:off x="1652631" y="199119"/>
            <a:ext cx="748298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methods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定义方法</a:t>
            </a:r>
            <a:endParaRPr lang="zh-CN" altLang="en-US" sz="3600" b="1" dirty="0" smtClean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2240" y="3042285"/>
            <a:ext cx="2600960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200000"/>
              </a:lnSpc>
              <a:buClrTx/>
              <a:buSzTx/>
              <a:buFontTx/>
            </a:pP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演示：【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实例2-5】</a:t>
            </a:r>
            <a:r>
              <a:rPr lang="zh-CN" b="1" dirty="0" smtClean="0">
                <a:solidFill>
                  <a:srgbClr val="FF0000"/>
                </a:solidFill>
                <a:sym typeface="+mn-ea"/>
              </a:rPr>
              <a:t>methods定义方法</a:t>
            </a:r>
            <a:endParaRPr lang="zh-CN" b="1" dirty="0" smtClean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3980" y="2687320"/>
            <a:ext cx="5302250" cy="3762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生命周期</a:t>
            </a:r>
            <a:endParaRPr lang="zh-CN" sz="3600" b="1" dirty="0" smtClean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5" name="矩形 75"/>
          <p:cNvSpPr>
            <a:spLocks noChangeArrowheads="1"/>
          </p:cNvSpPr>
          <p:nvPr/>
        </p:nvSpPr>
        <p:spPr bwMode="auto">
          <a:xfrm>
            <a:off x="5399832" y="1739168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75"/>
          <p:cNvSpPr>
            <a:spLocks noChangeArrowheads="1"/>
          </p:cNvSpPr>
          <p:nvPr/>
        </p:nvSpPr>
        <p:spPr bwMode="auto">
          <a:xfrm>
            <a:off x="633846" y="1547827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组件示例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07415" y="1254125"/>
            <a:ext cx="747776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lvl="1" algn="l">
              <a:lnSpc>
                <a:spcPct val="150000"/>
              </a:lnSpc>
              <a:spcBef>
                <a:spcPct val="20000"/>
              </a:spcBef>
              <a:buClrTx/>
              <a:buSzTx/>
              <a:buFontTx/>
            </a:pPr>
            <a:r>
              <a:rPr lang="zh-CN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一个Vue实例完整的生命周期可以分为4个阶段：初始化阶段、模板编译阶段、挂载阶段、卸载阶段。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5715" y="2332990"/>
            <a:ext cx="6720840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en-US" sz="1600" b="0">
                <a:latin typeface="Wingdings" panose="05000000000000000000" charset="0"/>
                <a:ea typeface="宋体" panose="02010600030101010101" pitchFamily="2" charset="-122"/>
              </a:rPr>
              <a:t> l</a:t>
            </a:r>
            <a:r>
              <a:rPr lang="en-US" sz="1600" b="0">
                <a:solidFill>
                  <a:srgbClr val="FF0000"/>
                </a:solidFill>
                <a:latin typeface="Wingdings" panose="05000000000000000000" charset="0"/>
                <a:ea typeface="宋体" panose="02010600030101010101" pitchFamily="2" charset="-122"/>
              </a:rPr>
              <a:t> </a:t>
            </a:r>
            <a:r>
              <a:rPr lang="zh-CN" sz="16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初始化阶段</a:t>
            </a:r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这个阶段的主要目的是在</a:t>
            </a:r>
            <a:r>
              <a:rPr lang="en-US" sz="1600" b="0">
                <a:latin typeface="Times New Roman" panose="02020603050405020304" charset="0"/>
                <a:ea typeface="宋体" panose="02010600030101010101" pitchFamily="2" charset="-122"/>
              </a:rPr>
              <a:t>Vue</a:t>
            </a:r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实例上初始化一些属性、事件以及响应式数据，如</a:t>
            </a:r>
            <a:r>
              <a:rPr lang="en-US" sz="1600" b="0">
                <a:latin typeface="Times New Roman" panose="02020603050405020304" charset="0"/>
                <a:ea typeface="宋体" panose="02010600030101010101" pitchFamily="2" charset="-122"/>
              </a:rPr>
              <a:t>props</a:t>
            </a:r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sz="1600" b="0">
                <a:latin typeface="Times New Roman" panose="02020603050405020304" charset="0"/>
                <a:ea typeface="宋体" panose="02010600030101010101" pitchFamily="2" charset="-122"/>
              </a:rPr>
              <a:t>methods</a:t>
            </a:r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sz="1600" b="0">
                <a:latin typeface="Times New Roman" panose="02020603050405020304" charset="0"/>
                <a:ea typeface="宋体" panose="02010600030101010101" pitchFamily="2" charset="-122"/>
              </a:rPr>
              <a:t>data</a:t>
            </a:r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sz="1600" b="0">
                <a:latin typeface="Times New Roman" panose="02020603050405020304" charset="0"/>
                <a:ea typeface="宋体" panose="02010600030101010101" pitchFamily="2" charset="-122"/>
              </a:rPr>
              <a:t>computed</a:t>
            </a:r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sz="1600" b="0">
                <a:latin typeface="Times New Roman" panose="02020603050405020304" charset="0"/>
                <a:ea typeface="宋体" panose="02010600030101010101" pitchFamily="2" charset="-122"/>
              </a:rPr>
              <a:t>watch</a:t>
            </a:r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sz="1600" b="0">
                <a:latin typeface="Times New Roman" panose="02020603050405020304" charset="0"/>
                <a:ea typeface="宋体" panose="02010600030101010101" pitchFamily="2" charset="-122"/>
              </a:rPr>
              <a:t>provide</a:t>
            </a:r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和</a:t>
            </a:r>
            <a:r>
              <a:rPr lang="en-US" sz="1600" b="0">
                <a:latin typeface="Times New Roman" panose="02020603050405020304" charset="0"/>
                <a:ea typeface="宋体" panose="02010600030101010101" pitchFamily="2" charset="-122"/>
              </a:rPr>
              <a:t>inject</a:t>
            </a:r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等。</a:t>
            </a:r>
            <a:r>
              <a:rPr lang="en-US" sz="16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16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模板编译阶段</a:t>
            </a:r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这个阶段的主要目的是将模板编译为渲染函数，只存在于完整版本中。如果在只包含运行时的构建版本中执行</a:t>
            </a:r>
            <a:r>
              <a:rPr lang="en-US" sz="1600" b="0">
                <a:latin typeface="Times New Roman" panose="02020603050405020304" charset="0"/>
                <a:ea typeface="宋体" panose="02010600030101010101" pitchFamily="2" charset="-122"/>
              </a:rPr>
              <a:t>new Vue( )</a:t>
            </a:r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，则不会存在这个阶段。</a:t>
            </a:r>
            <a:r>
              <a:rPr lang="en-US" sz="16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16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挂载阶段</a:t>
            </a:r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这个阶段，</a:t>
            </a:r>
            <a:r>
              <a:rPr lang="en-US" sz="1600" b="0">
                <a:latin typeface="Times New Roman" panose="02020603050405020304" charset="0"/>
                <a:ea typeface="宋体" panose="02010600030101010101" pitchFamily="2" charset="-122"/>
              </a:rPr>
              <a:t>Vue.js</a:t>
            </a:r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会将其实例挂载到</a:t>
            </a:r>
            <a:r>
              <a:rPr lang="en-US" sz="1600" b="0">
                <a:latin typeface="Times New Roman" panose="02020603050405020304" charset="0"/>
                <a:ea typeface="宋体" panose="02010600030101010101" pitchFamily="2" charset="-122"/>
              </a:rPr>
              <a:t>DOM</a:t>
            </a:r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元素上，简单地说，就是将模板渲染到指定的</a:t>
            </a:r>
            <a:r>
              <a:rPr lang="en-US" sz="1600" b="0">
                <a:latin typeface="Times New Roman" panose="02020603050405020304" charset="0"/>
                <a:ea typeface="宋体" panose="02010600030101010101" pitchFamily="2" charset="-122"/>
              </a:rPr>
              <a:t>DOM</a:t>
            </a:r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元素中。在挂载过程中，</a:t>
            </a:r>
            <a:r>
              <a:rPr lang="en-US" sz="1600" b="0">
                <a:latin typeface="Times New Roman" panose="02020603050405020304" charset="0"/>
                <a:ea typeface="宋体" panose="02010600030101010101" pitchFamily="2" charset="-122"/>
              </a:rPr>
              <a:t>Vue.js</a:t>
            </a:r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会开启</a:t>
            </a:r>
            <a:r>
              <a:rPr lang="en-US" sz="1600" b="0">
                <a:latin typeface="Times New Roman" panose="02020603050405020304" charset="0"/>
                <a:ea typeface="宋体" panose="02010600030101010101" pitchFamily="2" charset="-122"/>
              </a:rPr>
              <a:t>watcher</a:t>
            </a:r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来持续追踪依赖的变化。</a:t>
            </a:r>
            <a:r>
              <a:rPr lang="en-US" sz="16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16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卸载阶段</a:t>
            </a:r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这个阶段，</a:t>
            </a:r>
            <a:r>
              <a:rPr lang="en-US" sz="1600" b="0">
                <a:latin typeface="Times New Roman" panose="02020603050405020304" charset="0"/>
                <a:ea typeface="宋体" panose="02010600030101010101" pitchFamily="2" charset="-122"/>
              </a:rPr>
              <a:t>Vue.js</a:t>
            </a:r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会将自己从父组件中删除，取消实例上所有依赖的追踪并且移除所有的事件监听器。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7350" y="312819"/>
            <a:ext cx="4716082" cy="618016"/>
          </a:xfrm>
        </p:spPr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97633" y="2284916"/>
            <a:ext cx="1910080" cy="437515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 smtClean="0">
                <a:solidFill>
                  <a:srgbClr val="414455"/>
                </a:solidFill>
              </a:rPr>
              <a:t>2.2 </a:t>
            </a:r>
            <a:r>
              <a:rPr lang="zh-CN" altLang="en-US" sz="2400" dirty="0" smtClean="0">
                <a:solidFill>
                  <a:srgbClr val="414455"/>
                </a:solidFill>
              </a:rPr>
              <a:t>模板语法</a:t>
            </a:r>
            <a:endParaRPr lang="zh-CN" altLang="en-US" sz="2400" dirty="0">
              <a:solidFill>
                <a:srgbClr val="414455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67707" y="1373695"/>
            <a:ext cx="1855130" cy="1855130"/>
            <a:chOff x="2884264" y="3028364"/>
            <a:chExt cx="798675" cy="798675"/>
          </a:xfrm>
        </p:grpSpPr>
        <p:grpSp>
          <p:nvGrpSpPr>
            <p:cNvPr id="7" name="组合 6"/>
            <p:cNvGrpSpPr/>
            <p:nvPr/>
          </p:nvGrpSpPr>
          <p:grpSpPr>
            <a:xfrm>
              <a:off x="2884264" y="3028364"/>
              <a:ext cx="798675" cy="798675"/>
              <a:chOff x="1827622" y="1343919"/>
              <a:chExt cx="2304000" cy="230400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41300" dist="228600" dir="78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892599" y="3138954"/>
              <a:ext cx="764108" cy="579934"/>
            </a:xfrm>
            <a:prstGeom prst="ellipse">
              <a:avLst/>
            </a:prstGeom>
            <a:solidFill>
              <a:srgbClr val="0070C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prstClr val="white"/>
                  </a:solidFill>
                </a:rPr>
                <a:t>Vue.js</a:t>
              </a:r>
              <a:endParaRPr lang="zh-CN" altLang="en-US" sz="2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3101006" y="3862907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7" name="TextBox 26"/>
          <p:cNvSpPr txBox="1"/>
          <p:nvPr/>
        </p:nvSpPr>
        <p:spPr>
          <a:xfrm>
            <a:off x="3513465" y="3317083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常用指令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3474621" y="3790170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事件修饰符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87150" y="3371070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4" name="椭圆 3"/>
          <p:cNvSpPr/>
          <p:nvPr/>
        </p:nvSpPr>
        <p:spPr>
          <a:xfrm>
            <a:off x="3091481" y="4383607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dist"/>
            <a:endParaRPr lang="zh-CN" altLang="en-US" sz="3200" dirty="0"/>
          </a:p>
        </p:txBody>
      </p:sp>
      <p:sp>
        <p:nvSpPr>
          <p:cNvPr id="5" name="TextBox 27"/>
          <p:cNvSpPr txBox="1"/>
          <p:nvPr/>
        </p:nvSpPr>
        <p:spPr>
          <a:xfrm>
            <a:off x="3465096" y="4310870"/>
            <a:ext cx="27235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</a:t>
            </a:r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model双向数据绑定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8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7" grpId="0"/>
      <p:bldP spid="18" grpId="0"/>
      <p:bldP spid="25" grpId="0" animBg="1"/>
      <p:bldP spid="4" grpId="0" bldLvl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常用指令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617970" y="1285527"/>
            <a:ext cx="7907338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t>指令(Directives)是Vue.js模板中最常用的一项功能，HTML元素仅仅是界面的呈现，若还需要和Vue实例进行交互，就需要用到Vue.js的指令。在Vue.js中，指令必须写在HTML元素中，以前缀v-开头，后缀用来区分指令的功能，前缀和后缀通过短横线连接，它是Vue实例数据与用户界面之间的纽带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00" name="文本框 99"/>
          <p:cNvSpPr txBox="1"/>
          <p:nvPr/>
        </p:nvSpPr>
        <p:spPr>
          <a:xfrm>
            <a:off x="727075" y="3576955"/>
            <a:ext cx="734885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1800" b="0">
                <a:latin typeface="Arial" panose="020B0604020202020204" pitchFamily="34" charset="0"/>
                <a:ea typeface="宋体" panose="02010600030101010101" pitchFamily="2" charset="-122"/>
              </a:rPr>
              <a:t>Vue.js内置了很多指令，帮助开发者快速完成常见的DOM操作，譬如显示与隐藏、循环渲染等等，在第三章中会详细介绍这些内置指令，在此之前，需要先了解一些常用的指令，如v-text、v-html、v-cloak、v-bind、v-on等。</a:t>
            </a:r>
            <a:endParaRPr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常用指令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1259205" cy="645160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 algn="l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sz="2400" b="1" dirty="0">
                <a:solidFill>
                  <a:srgbClr val="0567A2"/>
                </a:solidFill>
              </a:rPr>
              <a:t>v-text</a:t>
            </a:r>
            <a:endParaRPr sz="2400" b="1" dirty="0">
              <a:solidFill>
                <a:srgbClr val="0567A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6795" y="1821815"/>
            <a:ext cx="744855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sz="1800" b="0">
                <a:latin typeface="Arial" panose="020B0604020202020204" pitchFamily="34" charset="0"/>
                <a:ea typeface="宋体" panose="02010600030101010101" pitchFamily="2" charset="-122"/>
              </a:rPr>
              <a:t>v-text用来在DOM元素内部插入文本内容，该指令以文本的方式更新元素的内容，即使是HTML代码，它也只当做普通字符串处理，不会解析标签，与插值表达式作用相同。</a:t>
            </a:r>
            <a:endParaRPr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6030" y="3159760"/>
            <a:ext cx="3644265" cy="3301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常用指令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1351915" cy="645160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sz="2400" b="1" dirty="0">
                <a:solidFill>
                  <a:srgbClr val="0567A2"/>
                </a:solidFill>
                <a:sym typeface="+mn-ea"/>
              </a:rPr>
              <a:t>v-html</a:t>
            </a:r>
            <a:endParaRPr sz="2400" b="1" dirty="0">
              <a:solidFill>
                <a:srgbClr val="0567A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6635" y="1714500"/>
            <a:ext cx="744855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sz="1800" b="0">
                <a:latin typeface="Arial" panose="020B0604020202020204" pitchFamily="34" charset="0"/>
                <a:ea typeface="宋体" panose="02010600030101010101" pitchFamily="2" charset="-122"/>
              </a:rPr>
              <a:t>v-html用来在DOM元素内部插入HTML代码内容。某些情况下，从服务器请求到的数据本身就是一个HTML代码，如果直接通过“{{}}”来输出，会将HTML代码也一起输出。v-html指令更新节点元素的 innerHTML ，内容按照HTML格式进行解析，并且显示对应的内容。</a:t>
            </a:r>
            <a:endParaRPr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315" y="3467735"/>
            <a:ext cx="3056890" cy="2980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常用指令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6800" y="1840230"/>
            <a:ext cx="294005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sz="1800" b="0">
                <a:latin typeface="Arial" panose="020B0604020202020204" pitchFamily="34" charset="0"/>
                <a:ea typeface="宋体" panose="02010600030101010101" pitchFamily="2" charset="-122"/>
              </a:rPr>
              <a:t>v-cloak指令可以隐藏未编译的 Mustache 标签直到关联实例结束编译。</a:t>
            </a:r>
            <a:endParaRPr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9585" y="1229360"/>
            <a:ext cx="3581400" cy="49339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0388" y="1069605"/>
            <a:ext cx="1426210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sz="2400" b="1" dirty="0">
                <a:solidFill>
                  <a:srgbClr val="0567A2"/>
                </a:solidFill>
                <a:sym typeface="+mn-ea"/>
              </a:rPr>
              <a:t>v-cloak</a:t>
            </a:r>
            <a:endParaRPr sz="2400" b="1" dirty="0">
              <a:solidFill>
                <a:srgbClr val="0567A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常用指令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1329690" cy="645160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sz="2400" b="1" dirty="0">
                <a:solidFill>
                  <a:srgbClr val="0567A2"/>
                </a:solidFill>
                <a:sym typeface="+mn-ea"/>
              </a:rPr>
              <a:t>v-bind</a:t>
            </a:r>
            <a:endParaRPr sz="2400" b="1" dirty="0">
              <a:solidFill>
                <a:srgbClr val="0567A2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6635" y="1714500"/>
            <a:ext cx="744855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sz="1800" b="0">
                <a:latin typeface="Arial" panose="020B0604020202020204" pitchFamily="34" charset="0"/>
                <a:ea typeface="宋体" panose="02010600030101010101" pitchFamily="2" charset="-122"/>
              </a:rPr>
              <a:t>v-bind指令用于实现单向动态数据绑定。</a:t>
            </a:r>
            <a:endParaRPr sz="1800" b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0" algn="l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sz="1800" b="0">
                <a:latin typeface="Arial" panose="020B0604020202020204" pitchFamily="34" charset="0"/>
                <a:ea typeface="宋体" panose="02010600030101010101" pitchFamily="2" charset="-122"/>
              </a:rPr>
              <a:t>前面学习的v-text和v-html指令主要作用是将值插入到模板标签的内容当中。但是，除了标签内容需要动态来渲染外，某些标签的属性也希望动态来绑定，这时就可以使用v-bind动态绑定属性。</a:t>
            </a:r>
            <a:endParaRPr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2130" y="3467735"/>
            <a:ext cx="2780030" cy="302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482892" y="226503"/>
            <a:ext cx="4716082" cy="729499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pPr marL="571500" indent="-571500" algn="ctr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en-US" sz="3600" b="1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学习</a:t>
            </a:r>
            <a:r>
              <a:rPr lang="zh-CN" altLang="en-US" sz="3600" b="1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目标</a:t>
            </a:r>
            <a:endParaRPr lang="zh-CN" altLang="en-US" sz="3600" b="1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44" name="Elbow Connector 106"/>
          <p:cNvCxnSpPr>
            <a:cxnSpLocks noChangeShapeType="1"/>
          </p:cNvCxnSpPr>
          <p:nvPr/>
        </p:nvCxnSpPr>
        <p:spPr bwMode="auto">
          <a:xfrm>
            <a:off x="2899172" y="2687241"/>
            <a:ext cx="903684" cy="6953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Elbow Connector 107"/>
          <p:cNvCxnSpPr>
            <a:cxnSpLocks noChangeShapeType="1"/>
          </p:cNvCxnSpPr>
          <p:nvPr/>
        </p:nvCxnSpPr>
        <p:spPr bwMode="auto">
          <a:xfrm flipV="1">
            <a:off x="2899172" y="4198144"/>
            <a:ext cx="903684" cy="6953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Elbow Connector 45"/>
          <p:cNvCxnSpPr>
            <a:cxnSpLocks noChangeShapeType="1"/>
          </p:cNvCxnSpPr>
          <p:nvPr/>
        </p:nvCxnSpPr>
        <p:spPr bwMode="auto">
          <a:xfrm flipH="1">
            <a:off x="5313760" y="2687241"/>
            <a:ext cx="922734" cy="6953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Elbow Connector 46"/>
          <p:cNvCxnSpPr>
            <a:cxnSpLocks noChangeShapeType="1"/>
          </p:cNvCxnSpPr>
          <p:nvPr/>
        </p:nvCxnSpPr>
        <p:spPr bwMode="auto">
          <a:xfrm flipH="1" flipV="1">
            <a:off x="5313760" y="4198144"/>
            <a:ext cx="922734" cy="6953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Freeform 54@|5FFC:14657585|FBC:16777215|LFC:11765543|LBC:16777215"/>
          <p:cNvSpPr/>
          <p:nvPr/>
        </p:nvSpPr>
        <p:spPr bwMode="auto">
          <a:xfrm>
            <a:off x="3908822" y="3165872"/>
            <a:ext cx="1308497" cy="1308497"/>
          </a:xfrm>
          <a:custGeom>
            <a:avLst/>
            <a:gdLst>
              <a:gd name="T0" fmla="*/ 0 w 661361"/>
              <a:gd name="T1" fmla="*/ 872332 h 661361"/>
              <a:gd name="T2" fmla="*/ 255502 w 661361"/>
              <a:gd name="T3" fmla="*/ 255500 h 661361"/>
              <a:gd name="T4" fmla="*/ 872335 w 661361"/>
              <a:gd name="T5" fmla="*/ 0 h 661361"/>
              <a:gd name="T6" fmla="*/ 1489168 w 661361"/>
              <a:gd name="T7" fmla="*/ 255502 h 661361"/>
              <a:gd name="T8" fmla="*/ 1744667 w 661361"/>
              <a:gd name="T9" fmla="*/ 872335 h 661361"/>
              <a:gd name="T10" fmla="*/ 1489168 w 661361"/>
              <a:gd name="T11" fmla="*/ 1489168 h 661361"/>
              <a:gd name="T12" fmla="*/ 872335 w 661361"/>
              <a:gd name="T13" fmla="*/ 1744667 h 661361"/>
              <a:gd name="T14" fmla="*/ 255502 w 661361"/>
              <a:gd name="T15" fmla="*/ 1489168 h 661361"/>
              <a:gd name="T16" fmla="*/ 3 w 661361"/>
              <a:gd name="T17" fmla="*/ 872335 h 661361"/>
              <a:gd name="T18" fmla="*/ 0 w 661361"/>
              <a:gd name="T19" fmla="*/ 872332 h 6613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lIns="106172" tIns="106172" rIns="106172" bIns="106172" anchor="ctr"/>
          <a:lstStyle/>
          <a:p>
            <a:endParaRPr lang="zh-CN" altLang="en-US" sz="1350"/>
          </a:p>
        </p:txBody>
      </p:sp>
      <p:sp>
        <p:nvSpPr>
          <p:cNvPr id="51" name="Freeform 9"/>
          <p:cNvSpPr>
            <a:spLocks noEditPoints="1"/>
          </p:cNvSpPr>
          <p:nvPr/>
        </p:nvSpPr>
        <p:spPr bwMode="auto">
          <a:xfrm>
            <a:off x="4234458" y="3382566"/>
            <a:ext cx="677184" cy="721349"/>
          </a:xfrm>
          <a:custGeom>
            <a:avLst/>
            <a:gdLst>
              <a:gd name="T0" fmla="*/ 2147483647 w 243"/>
              <a:gd name="T1" fmla="*/ 2147483647 h 269"/>
              <a:gd name="T2" fmla="*/ 2147483647 w 243"/>
              <a:gd name="T3" fmla="*/ 2147483647 h 269"/>
              <a:gd name="T4" fmla="*/ 2147483647 w 243"/>
              <a:gd name="T5" fmla="*/ 2147483647 h 269"/>
              <a:gd name="T6" fmla="*/ 2147483647 w 243"/>
              <a:gd name="T7" fmla="*/ 2147483647 h 269"/>
              <a:gd name="T8" fmla="*/ 2147483647 w 243"/>
              <a:gd name="T9" fmla="*/ 2147483647 h 269"/>
              <a:gd name="T10" fmla="*/ 2147483647 w 243"/>
              <a:gd name="T11" fmla="*/ 2147483647 h 269"/>
              <a:gd name="T12" fmla="*/ 2147483647 w 243"/>
              <a:gd name="T13" fmla="*/ 2147483647 h 269"/>
              <a:gd name="T14" fmla="*/ 2147483647 w 243"/>
              <a:gd name="T15" fmla="*/ 2147483647 h 269"/>
              <a:gd name="T16" fmla="*/ 2147483647 w 243"/>
              <a:gd name="T17" fmla="*/ 2147483647 h 269"/>
              <a:gd name="T18" fmla="*/ 2147483647 w 243"/>
              <a:gd name="T19" fmla="*/ 2147483647 h 269"/>
              <a:gd name="T20" fmla="*/ 2147483647 w 243"/>
              <a:gd name="T21" fmla="*/ 2147483647 h 269"/>
              <a:gd name="T22" fmla="*/ 2147483647 w 243"/>
              <a:gd name="T23" fmla="*/ 2147483647 h 269"/>
              <a:gd name="T24" fmla="*/ 2147483647 w 243"/>
              <a:gd name="T25" fmla="*/ 0 h 269"/>
              <a:gd name="T26" fmla="*/ 2147483647 w 243"/>
              <a:gd name="T27" fmla="*/ 2147483647 h 269"/>
              <a:gd name="T28" fmla="*/ 2147483647 w 243"/>
              <a:gd name="T29" fmla="*/ 2147483647 h 269"/>
              <a:gd name="T30" fmla="*/ 2147483647 w 243"/>
              <a:gd name="T31" fmla="*/ 2147483647 h 269"/>
              <a:gd name="T32" fmla="*/ 2147483647 w 243"/>
              <a:gd name="T33" fmla="*/ 2147483647 h 269"/>
              <a:gd name="T34" fmla="*/ 2147483647 w 243"/>
              <a:gd name="T35" fmla="*/ 2147483647 h 269"/>
              <a:gd name="T36" fmla="*/ 2147483647 w 243"/>
              <a:gd name="T37" fmla="*/ 2147483647 h 269"/>
              <a:gd name="T38" fmla="*/ 2147483647 w 243"/>
              <a:gd name="T39" fmla="*/ 2147483647 h 269"/>
              <a:gd name="T40" fmla="*/ 2147483647 w 243"/>
              <a:gd name="T41" fmla="*/ 2147483647 h 269"/>
              <a:gd name="T42" fmla="*/ 2147483647 w 243"/>
              <a:gd name="T43" fmla="*/ 2147483647 h 269"/>
              <a:gd name="T44" fmla="*/ 2147483647 w 243"/>
              <a:gd name="T45" fmla="*/ 2147483647 h 269"/>
              <a:gd name="T46" fmla="*/ 2147483647 w 243"/>
              <a:gd name="T47" fmla="*/ 2147483647 h 269"/>
              <a:gd name="T48" fmla="*/ 2147483647 w 243"/>
              <a:gd name="T49" fmla="*/ 2147483647 h 269"/>
              <a:gd name="T50" fmla="*/ 2147483647 w 243"/>
              <a:gd name="T51" fmla="*/ 2147483647 h 269"/>
              <a:gd name="T52" fmla="*/ 2147483647 w 243"/>
              <a:gd name="T53" fmla="*/ 2147483647 h 269"/>
              <a:gd name="T54" fmla="*/ 2147483647 w 243"/>
              <a:gd name="T55" fmla="*/ 2147483647 h 269"/>
              <a:gd name="T56" fmla="*/ 2147483647 w 243"/>
              <a:gd name="T57" fmla="*/ 2147483647 h 269"/>
              <a:gd name="T58" fmla="*/ 2147483647 w 243"/>
              <a:gd name="T59" fmla="*/ 2147483647 h 269"/>
              <a:gd name="T60" fmla="*/ 2147483647 w 243"/>
              <a:gd name="T61" fmla="*/ 2147483647 h 269"/>
              <a:gd name="T62" fmla="*/ 2147483647 w 243"/>
              <a:gd name="T63" fmla="*/ 2147483647 h 269"/>
              <a:gd name="T64" fmla="*/ 2147483647 w 243"/>
              <a:gd name="T65" fmla="*/ 2147483647 h 269"/>
              <a:gd name="T66" fmla="*/ 2147483647 w 243"/>
              <a:gd name="T67" fmla="*/ 2147483647 h 269"/>
              <a:gd name="T68" fmla="*/ 2147483647 w 243"/>
              <a:gd name="T69" fmla="*/ 2147483647 h 269"/>
              <a:gd name="T70" fmla="*/ 2147483647 w 243"/>
              <a:gd name="T71" fmla="*/ 2147483647 h 269"/>
              <a:gd name="T72" fmla="*/ 2147483647 w 243"/>
              <a:gd name="T73" fmla="*/ 2147483647 h 269"/>
              <a:gd name="T74" fmla="*/ 2147483647 w 243"/>
              <a:gd name="T75" fmla="*/ 2147483647 h 269"/>
              <a:gd name="T76" fmla="*/ 2147483647 w 243"/>
              <a:gd name="T77" fmla="*/ 2147483647 h 269"/>
              <a:gd name="T78" fmla="*/ 2147483647 w 243"/>
              <a:gd name="T79" fmla="*/ 2147483647 h 269"/>
              <a:gd name="T80" fmla="*/ 2147483647 w 243"/>
              <a:gd name="T81" fmla="*/ 2147483647 h 269"/>
              <a:gd name="T82" fmla="*/ 2147483647 w 243"/>
              <a:gd name="T83" fmla="*/ 2147483647 h 269"/>
              <a:gd name="T84" fmla="*/ 2147483647 w 243"/>
              <a:gd name="T85" fmla="*/ 2147483647 h 269"/>
              <a:gd name="T86" fmla="*/ 2147483647 w 243"/>
              <a:gd name="T87" fmla="*/ 2147483647 h 269"/>
              <a:gd name="T88" fmla="*/ 2147483647 w 243"/>
              <a:gd name="T89" fmla="*/ 2147483647 h 269"/>
              <a:gd name="T90" fmla="*/ 2147483647 w 243"/>
              <a:gd name="T91" fmla="*/ 2147483647 h 26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79" tIns="34289" rIns="68579" bIns="34289"/>
          <a:lstStyle/>
          <a:p>
            <a:pPr defTabSz="685800">
              <a:defRPr/>
            </a:pPr>
            <a:endParaRPr lang="zh-CN" altLang="en-US" sz="1350" kern="0">
              <a:solidFill>
                <a:sysClr val="windowText" lastClr="000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992765" y="2333765"/>
            <a:ext cx="1811158" cy="508388"/>
            <a:chOff x="1323686" y="1968686"/>
            <a:chExt cx="2414877" cy="677850"/>
          </a:xfrm>
        </p:grpSpPr>
        <p:grpSp>
          <p:nvGrpSpPr>
            <p:cNvPr id="54" name="组合 53"/>
            <p:cNvGrpSpPr/>
            <p:nvPr/>
          </p:nvGrpSpPr>
          <p:grpSpPr>
            <a:xfrm>
              <a:off x="1323686" y="2296195"/>
              <a:ext cx="344200" cy="350341"/>
              <a:chOff x="6216255" y="1599011"/>
              <a:chExt cx="253603" cy="271463"/>
            </a:xfrm>
          </p:grpSpPr>
          <p:sp>
            <p:nvSpPr>
              <p:cNvPr id="57" name="Freeform 158"/>
              <p:cNvSpPr>
                <a:spLocks noEditPoints="1"/>
              </p:cNvSpPr>
              <p:nvPr/>
            </p:nvSpPr>
            <p:spPr bwMode="auto">
              <a:xfrm>
                <a:off x="6237686" y="1599011"/>
                <a:ext cx="215503" cy="154781"/>
              </a:xfrm>
              <a:custGeom>
                <a:avLst/>
                <a:gdLst>
                  <a:gd name="T0" fmla="*/ 2147483647 w 91"/>
                  <a:gd name="T1" fmla="*/ 0 h 65"/>
                  <a:gd name="T2" fmla="*/ 2147483647 w 91"/>
                  <a:gd name="T3" fmla="*/ 0 h 65"/>
                  <a:gd name="T4" fmla="*/ 0 w 91"/>
                  <a:gd name="T5" fmla="*/ 2147483647 h 65"/>
                  <a:gd name="T6" fmla="*/ 0 w 91"/>
                  <a:gd name="T7" fmla="*/ 2147483647 h 65"/>
                  <a:gd name="T8" fmla="*/ 2147483647 w 91"/>
                  <a:gd name="T9" fmla="*/ 2147483647 h 65"/>
                  <a:gd name="T10" fmla="*/ 2147483647 w 91"/>
                  <a:gd name="T11" fmla="*/ 2147483647 h 65"/>
                  <a:gd name="T12" fmla="*/ 2147483647 w 91"/>
                  <a:gd name="T13" fmla="*/ 2147483647 h 65"/>
                  <a:gd name="T14" fmla="*/ 2147483647 w 91"/>
                  <a:gd name="T15" fmla="*/ 2147483647 h 65"/>
                  <a:gd name="T16" fmla="*/ 2147483647 w 91"/>
                  <a:gd name="T17" fmla="*/ 0 h 65"/>
                  <a:gd name="T18" fmla="*/ 2147483647 w 91"/>
                  <a:gd name="T19" fmla="*/ 2147483647 h 65"/>
                  <a:gd name="T20" fmla="*/ 2147483647 w 91"/>
                  <a:gd name="T21" fmla="*/ 2147483647 h 65"/>
                  <a:gd name="T22" fmla="*/ 2147483647 w 91"/>
                  <a:gd name="T23" fmla="*/ 2147483647 h 65"/>
                  <a:gd name="T24" fmla="*/ 2147483647 w 91"/>
                  <a:gd name="T25" fmla="*/ 2147483647 h 65"/>
                  <a:gd name="T26" fmla="*/ 2147483647 w 91"/>
                  <a:gd name="T27" fmla="*/ 2147483647 h 65"/>
                  <a:gd name="T28" fmla="*/ 2147483647 w 91"/>
                  <a:gd name="T29" fmla="*/ 2147483647 h 65"/>
                  <a:gd name="T30" fmla="*/ 2147483647 w 91"/>
                  <a:gd name="T31" fmla="*/ 2147483647 h 65"/>
                  <a:gd name="T32" fmla="*/ 2147483647 w 91"/>
                  <a:gd name="T33" fmla="*/ 2147483647 h 65"/>
                  <a:gd name="T34" fmla="*/ 2147483647 w 91"/>
                  <a:gd name="T35" fmla="*/ 2147483647 h 6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1" h="65">
                    <a:moveTo>
                      <a:pt x="89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4"/>
                      <a:pt x="1" y="65"/>
                      <a:pt x="2" y="65"/>
                    </a:cubicBezTo>
                    <a:cubicBezTo>
                      <a:pt x="89" y="65"/>
                      <a:pt x="89" y="65"/>
                      <a:pt x="89" y="65"/>
                    </a:cubicBezTo>
                    <a:cubicBezTo>
                      <a:pt x="90" y="65"/>
                      <a:pt x="91" y="64"/>
                      <a:pt x="91" y="63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1" y="1"/>
                      <a:pt x="90" y="0"/>
                      <a:pt x="89" y="0"/>
                    </a:cubicBezTo>
                    <a:close/>
                    <a:moveTo>
                      <a:pt x="87" y="59"/>
                    </a:moveTo>
                    <a:cubicBezTo>
                      <a:pt x="87" y="60"/>
                      <a:pt x="86" y="61"/>
                      <a:pt x="85" y="61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5" y="61"/>
                      <a:pt x="4" y="60"/>
                      <a:pt x="4" y="59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6" y="4"/>
                      <a:pt x="87" y="5"/>
                      <a:pt x="87" y="6"/>
                    </a:cubicBezTo>
                    <a:lnTo>
                      <a:pt x="87" y="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51434" tIns="25717" rIns="51434" bIns="25717"/>
              <a:lstStyle/>
              <a:p>
                <a:pPr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Freeform 159"/>
              <p:cNvSpPr/>
              <p:nvPr/>
            </p:nvSpPr>
            <p:spPr bwMode="auto">
              <a:xfrm>
                <a:off x="6216255" y="1865711"/>
                <a:ext cx="253603" cy="4763"/>
              </a:xfrm>
              <a:custGeom>
                <a:avLst/>
                <a:gdLst>
                  <a:gd name="T0" fmla="*/ 2147483647 w 107"/>
                  <a:gd name="T1" fmla="*/ 2147483647 h 2"/>
                  <a:gd name="T2" fmla="*/ 2147483647 w 107"/>
                  <a:gd name="T3" fmla="*/ 2147483647 h 2"/>
                  <a:gd name="T4" fmla="*/ 2147483647 w 107"/>
                  <a:gd name="T5" fmla="*/ 2147483647 h 2"/>
                  <a:gd name="T6" fmla="*/ 0 w 107"/>
                  <a:gd name="T7" fmla="*/ 2147483647 h 2"/>
                  <a:gd name="T8" fmla="*/ 0 w 107"/>
                  <a:gd name="T9" fmla="*/ 2147483647 h 2"/>
                  <a:gd name="T10" fmla="*/ 2147483647 w 107"/>
                  <a:gd name="T11" fmla="*/ 0 h 2"/>
                  <a:gd name="T12" fmla="*/ 2147483647 w 107"/>
                  <a:gd name="T13" fmla="*/ 0 h 2"/>
                  <a:gd name="T14" fmla="*/ 2147483647 w 107"/>
                  <a:gd name="T15" fmla="*/ 2147483647 h 2"/>
                  <a:gd name="T16" fmla="*/ 2147483647 w 107"/>
                  <a:gd name="T17" fmla="*/ 2147483647 h 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7" h="2">
                    <a:moveTo>
                      <a:pt x="107" y="2"/>
                    </a:moveTo>
                    <a:cubicBezTo>
                      <a:pt x="107" y="2"/>
                      <a:pt x="107" y="2"/>
                      <a:pt x="106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7" y="0"/>
                      <a:pt x="107" y="1"/>
                      <a:pt x="107" y="1"/>
                    </a:cubicBezTo>
                    <a:lnTo>
                      <a:pt x="107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51434" tIns="25717" rIns="51434" bIns="25717"/>
              <a:lstStyle/>
              <a:p>
                <a:pPr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Freeform 160"/>
              <p:cNvSpPr/>
              <p:nvPr/>
            </p:nvSpPr>
            <p:spPr bwMode="auto">
              <a:xfrm>
                <a:off x="6256735" y="1615679"/>
                <a:ext cx="84534" cy="76200"/>
              </a:xfrm>
              <a:custGeom>
                <a:avLst/>
                <a:gdLst>
                  <a:gd name="T0" fmla="*/ 0 w 36"/>
                  <a:gd name="T1" fmla="*/ 2147483647 h 32"/>
                  <a:gd name="T2" fmla="*/ 0 w 36"/>
                  <a:gd name="T3" fmla="*/ 2147483647 h 32"/>
                  <a:gd name="T4" fmla="*/ 2147483647 w 36"/>
                  <a:gd name="T5" fmla="*/ 2147483647 h 32"/>
                  <a:gd name="T6" fmla="*/ 2147483647 w 36"/>
                  <a:gd name="T7" fmla="*/ 2147483647 h 32"/>
                  <a:gd name="T8" fmla="*/ 0 w 36"/>
                  <a:gd name="T9" fmla="*/ 2147483647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0" y="32"/>
                    </a:moveTo>
                    <a:cubicBezTo>
                      <a:pt x="0" y="32"/>
                      <a:pt x="0" y="3"/>
                      <a:pt x="0" y="1"/>
                    </a:cubicBezTo>
                    <a:cubicBezTo>
                      <a:pt x="1" y="0"/>
                      <a:pt x="36" y="2"/>
                      <a:pt x="36" y="2"/>
                    </a:cubicBezTo>
                    <a:cubicBezTo>
                      <a:pt x="36" y="2"/>
                      <a:pt x="4" y="3"/>
                      <a:pt x="3" y="5"/>
                    </a:cubicBezTo>
                    <a:cubicBezTo>
                      <a:pt x="2" y="7"/>
                      <a:pt x="0" y="32"/>
                      <a:pt x="0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51434" tIns="25717" rIns="51434" bIns="25717"/>
              <a:lstStyle/>
              <a:p>
                <a:pPr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Freeform 161"/>
              <p:cNvSpPr/>
              <p:nvPr/>
            </p:nvSpPr>
            <p:spPr bwMode="auto">
              <a:xfrm>
                <a:off x="6348414" y="1660922"/>
                <a:ext cx="88106" cy="76200"/>
              </a:xfrm>
              <a:custGeom>
                <a:avLst/>
                <a:gdLst>
                  <a:gd name="T0" fmla="*/ 2147483647 w 37"/>
                  <a:gd name="T1" fmla="*/ 0 h 32"/>
                  <a:gd name="T2" fmla="*/ 2147483647 w 37"/>
                  <a:gd name="T3" fmla="*/ 2147483647 h 32"/>
                  <a:gd name="T4" fmla="*/ 0 w 37"/>
                  <a:gd name="T5" fmla="*/ 2147483647 h 32"/>
                  <a:gd name="T6" fmla="*/ 2147483647 w 37"/>
                  <a:gd name="T7" fmla="*/ 2147483647 h 32"/>
                  <a:gd name="T8" fmla="*/ 2147483647 w 37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" h="32">
                    <a:moveTo>
                      <a:pt x="37" y="0"/>
                    </a:moveTo>
                    <a:cubicBezTo>
                      <a:pt x="37" y="0"/>
                      <a:pt x="37" y="29"/>
                      <a:pt x="36" y="30"/>
                    </a:cubicBezTo>
                    <a:cubicBezTo>
                      <a:pt x="36" y="32"/>
                      <a:pt x="0" y="30"/>
                      <a:pt x="0" y="30"/>
                    </a:cubicBezTo>
                    <a:cubicBezTo>
                      <a:pt x="0" y="30"/>
                      <a:pt x="32" y="29"/>
                      <a:pt x="33" y="27"/>
                    </a:cubicBezTo>
                    <a:cubicBezTo>
                      <a:pt x="34" y="25"/>
                      <a:pt x="37" y="0"/>
                      <a:pt x="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51434" tIns="25717" rIns="51434" bIns="25717"/>
              <a:lstStyle/>
              <a:p>
                <a:pPr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1680807" y="1968686"/>
              <a:ext cx="20577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ct val="20000"/>
                </a:spcBef>
              </a:pPr>
              <a:r>
                <a:rPr lang="zh-CN" altLang="en-US" sz="105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组件简介</a:t>
              </a:r>
              <a:endPara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94135" y="4400550"/>
            <a:ext cx="2109788" cy="872729"/>
            <a:chOff x="925513" y="4724400"/>
            <a:chExt cx="2813050" cy="1163638"/>
          </a:xfrm>
        </p:grpSpPr>
        <p:sp>
          <p:nvSpPr>
            <p:cNvPr id="67" name="Rounded Rectangle 94"/>
            <p:cNvSpPr>
              <a:spLocks noChangeArrowheads="1"/>
            </p:cNvSpPr>
            <p:nvPr/>
          </p:nvSpPr>
          <p:spPr bwMode="auto">
            <a:xfrm>
              <a:off x="925513" y="4724400"/>
              <a:ext cx="2813050" cy="1163638"/>
            </a:xfrm>
            <a:prstGeom prst="roundRect">
              <a:avLst>
                <a:gd name="adj" fmla="val 10134"/>
              </a:avLst>
            </a:prstGeom>
            <a:solidFill>
              <a:srgbClr val="76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defTabSz="1029970"/>
              <a:endPara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039090" y="4877584"/>
              <a:ext cx="2699473" cy="613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29970">
                <a:spcBef>
                  <a:spcPct val="20000"/>
                </a:spcBef>
              </a:pPr>
              <a:r>
                <a:rPr lang="zh-CN" altLang="en-US" sz="24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模板语法</a:t>
              </a:r>
              <a:endPara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6321367" y="4400552"/>
            <a:ext cx="2110641" cy="878684"/>
            <a:chOff x="8428488" y="4724400"/>
            <a:chExt cx="2814187" cy="1171577"/>
          </a:xfrm>
        </p:grpSpPr>
        <p:sp>
          <p:nvSpPr>
            <p:cNvPr id="71" name="Rounded Rectangle 35"/>
            <p:cNvSpPr>
              <a:spLocks noChangeArrowheads="1"/>
            </p:cNvSpPr>
            <p:nvPr/>
          </p:nvSpPr>
          <p:spPr bwMode="auto">
            <a:xfrm>
              <a:off x="8429625" y="4724400"/>
              <a:ext cx="2813050" cy="1163638"/>
            </a:xfrm>
            <a:prstGeom prst="roundRect">
              <a:avLst>
                <a:gd name="adj" fmla="val 10134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defTabSz="1029970"/>
              <a:endPara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428488" y="4789385"/>
              <a:ext cx="2666095" cy="1106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ct val="20000"/>
                </a:spcBef>
              </a:pPr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class</a:t>
              </a:r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与</a:t>
              </a:r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style</a:t>
              </a:r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的增强绑定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209248" y="2209592"/>
            <a:ext cx="2222760" cy="913419"/>
            <a:chOff x="8278996" y="1803122"/>
            <a:chExt cx="2963679" cy="1217891"/>
          </a:xfrm>
        </p:grpSpPr>
        <p:sp>
          <p:nvSpPr>
            <p:cNvPr id="79" name="Rounded Rectangle 29"/>
            <p:cNvSpPr>
              <a:spLocks noChangeArrowheads="1"/>
            </p:cNvSpPr>
            <p:nvPr/>
          </p:nvSpPr>
          <p:spPr bwMode="auto">
            <a:xfrm>
              <a:off x="8429625" y="1857375"/>
              <a:ext cx="2813050" cy="1163638"/>
            </a:xfrm>
            <a:prstGeom prst="roundRect">
              <a:avLst>
                <a:gd name="adj" fmla="val 10134"/>
              </a:avLst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defTabSz="1029970"/>
              <a:endPara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8278996" y="1803122"/>
              <a:ext cx="2763076" cy="1106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ct val="20000"/>
                </a:spcBef>
              </a:pPr>
              <a:r>
                <a:rPr 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计算属性与监听属性</a:t>
              </a:r>
              <a:endParaRPr 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0" name="Rounded Rectangle 91"/>
          <p:cNvSpPr>
            <a:spLocks noChangeArrowheads="1"/>
          </p:cNvSpPr>
          <p:nvPr/>
        </p:nvSpPr>
        <p:spPr bwMode="auto">
          <a:xfrm>
            <a:off x="653899" y="2083821"/>
            <a:ext cx="2109788" cy="872728"/>
          </a:xfrm>
          <a:prstGeom prst="roundRect">
            <a:avLst>
              <a:gd name="adj" fmla="val 10134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defTabSz="1029970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第一个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Vue.js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实例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常用指令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1090930" cy="645160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sz="2400" b="1" dirty="0">
                <a:solidFill>
                  <a:srgbClr val="0567A2"/>
                </a:solidFill>
                <a:sym typeface="+mn-ea"/>
              </a:rPr>
              <a:t>v-</a:t>
            </a:r>
            <a:r>
              <a:rPr lang="en-US" sz="2400" b="1" dirty="0">
                <a:solidFill>
                  <a:srgbClr val="0567A2"/>
                </a:solidFill>
                <a:sym typeface="+mn-ea"/>
              </a:rPr>
              <a:t>on</a:t>
            </a:r>
            <a:endParaRPr lang="en-US" sz="2400" b="1" dirty="0">
              <a:solidFill>
                <a:srgbClr val="0567A2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6635" y="1714500"/>
            <a:ext cx="2183765" cy="2999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sz="1800" b="0">
                <a:latin typeface="Arial" panose="020B0604020202020204" pitchFamily="34" charset="0"/>
                <a:ea typeface="宋体" panose="02010600030101010101" pitchFamily="2" charset="-122"/>
              </a:rPr>
              <a:t>v-on指令用来绑定事件监听器。在普通元素上，v-on指令可以监听原生的DOM事件(如click、dblclick、keyup、mouseover等)</a:t>
            </a:r>
            <a:r>
              <a:rPr lang="zh-CN" sz="1800" b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75" y="1069340"/>
            <a:ext cx="3964940" cy="534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常用指令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87400" y="1249045"/>
            <a:ext cx="778700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buClrTx/>
              <a:buSzTx/>
              <a:buFont typeface="Wingdings" panose="05000000000000000000" charset="0"/>
            </a:pPr>
            <a:r>
              <a:rPr b="0">
                <a:latin typeface="Arial" panose="020B0604020202020204" pitchFamily="34" charset="0"/>
                <a:ea typeface="宋体" panose="02010600030101010101" pitchFamily="2" charset="-122"/>
              </a:rPr>
              <a:t>Vue.js为v-bind和v-on这两个最常用的指令提供了语法糖(语法糖是指在不影响功能的情况下，添加某种方法实现同样的效果，以便于程序开发，也称为糖衣语法，通常来说使用语法糖能够增加程序的可读性，从而减少程序代码出错的机会)，也可以说是缩写或简写。</a:t>
            </a:r>
            <a:endParaRPr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6325" y="3125470"/>
            <a:ext cx="6951345" cy="3138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v-bind</a:t>
            </a:r>
            <a:r>
              <a:rPr lang="zh-CN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可以省略</a:t>
            </a:r>
            <a:r>
              <a:rPr lang="en-US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v-bind</a:t>
            </a:r>
            <a:r>
              <a:rPr lang="zh-CN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，简写为一个冒号“</a:t>
            </a:r>
            <a:r>
              <a:rPr lang="en-US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:</a:t>
            </a:r>
            <a:r>
              <a:rPr lang="zh-CN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”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&lt;!--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完整写法 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--&gt; &lt;img v-bind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src=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src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&gt;&lt;/img&gt;&lt;!--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简写 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--&gt;&lt;img  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src=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src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&gt;&lt;/img&gt;</a:t>
            </a:r>
            <a:endParaRPr lang="en-US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>
              <a:buFont typeface="Wingdings" panose="05000000000000000000" charset="0"/>
              <a:buNone/>
            </a:pPr>
            <a:endParaRPr lang="en-US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v-on</a:t>
            </a:r>
            <a:r>
              <a:rPr lang="zh-CN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可以直接使用“</a:t>
            </a:r>
            <a:r>
              <a:rPr lang="en-US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@</a:t>
            </a:r>
            <a:r>
              <a:rPr lang="zh-CN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”简写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&lt;!--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完整写法 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--&gt; &lt;a  v-on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click=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do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&gt;&lt;/a&gt;&lt;!--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简写 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--&gt; &lt;a  @click=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do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&gt;&lt;/a&gt;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事件修饰符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4200" y="1229360"/>
            <a:ext cx="797560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buClrTx/>
              <a:buSzTx/>
              <a:buFont typeface="Wingdings" panose="05000000000000000000" charset="0"/>
            </a:pPr>
            <a:r>
              <a:rPr b="0">
                <a:latin typeface="Arial" panose="020B0604020202020204" pitchFamily="34" charset="0"/>
                <a:ea typeface="宋体" panose="02010600030101010101" pitchFamily="2" charset="-122"/>
              </a:rPr>
              <a:t>v-on指令提供了一些事件修饰符，即自定义事件行为，不同的事件修饰符会产生不同的功能，通常配置v-on指令来使用，写在事件之后，用“.”号连接，如“v-on:click.once”表示点击事件只触发一次。常用的事件修饰符如下表所示</a:t>
            </a:r>
            <a:r>
              <a:rPr lang="zh-CN" b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211580" y="2622550"/>
          <a:ext cx="6402705" cy="342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8130"/>
                <a:gridCol w="4854575"/>
              </a:tblGrid>
              <a:tr h="854075">
                <a:tc>
                  <a:txBody>
                    <a:bodyPr/>
                    <a:p>
                      <a:pPr indent="0" algn="ctr">
                        <a:lnSpc>
                          <a:spcPct val="210000"/>
                        </a:lnSpc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事件修饰符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210000"/>
                        </a:lnSpc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349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.stop</a:t>
                      </a:r>
                      <a:endParaRPr lang="en-US" altLang="en-US" sz="18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阻止事件冒泡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.prevent</a:t>
                      </a:r>
                      <a:endParaRPr lang="en-US" altLang="en-US" sz="18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阻止默认事件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3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.capture</a:t>
                      </a:r>
                      <a:endParaRPr lang="en-US" altLang="en-US" sz="18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添加事件监听器时使用事件捕获模式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.self</a:t>
                      </a:r>
                      <a:endParaRPr lang="en-US" altLang="en-US" sz="18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将事件绑定到该元素本身，只有自身才能触发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.once</a:t>
                      </a:r>
                      <a:endParaRPr lang="en-US" altLang="en-US" sz="18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事件只触发一次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事件修饰符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3060065" cy="645160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lang="en-US" sz="2400" b="1" dirty="0">
                <a:solidFill>
                  <a:srgbClr val="0567A2"/>
                </a:solidFill>
                <a:sym typeface="+mn-ea"/>
              </a:rPr>
              <a:t>.stop 阻止事件冒泡</a:t>
            </a:r>
            <a:endParaRPr lang="en-US" sz="2400" b="1" dirty="0">
              <a:solidFill>
                <a:srgbClr val="0567A2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7895" y="2065020"/>
            <a:ext cx="743775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sz="1800" b="0">
                <a:latin typeface="Arial" panose="020B0604020202020204" pitchFamily="34" charset="0"/>
                <a:ea typeface="宋体" panose="02010600030101010101" pitchFamily="2" charset="-122"/>
              </a:rPr>
              <a:t>首先解释一下什么是事件冒泡，当事件触发时，会像气泡一样，从DOM树的底层，一层一层往上面传递，一直传递到DOM树的根节点，如果子元素和父级元素触发的是相同事件，那么当子元素被触发时父元素也会被触发，这就是事件的冒泡机制。使用.stop修饰符阻止事件向上冒泡，代码如下：</a:t>
            </a:r>
            <a:endParaRPr lang="en-US" sz="900" b="0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2235" y="3957955"/>
            <a:ext cx="6202045" cy="138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事件修饰符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3493770" cy="645160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lang="en-US" sz="2400" b="1" dirty="0">
                <a:solidFill>
                  <a:srgbClr val="0567A2"/>
                </a:solidFill>
                <a:sym typeface="+mn-ea"/>
              </a:rPr>
              <a:t>.prevent 阻止默认事件</a:t>
            </a:r>
            <a:endParaRPr lang="en-US" sz="2400" b="1" dirty="0">
              <a:solidFill>
                <a:srgbClr val="0567A2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7895" y="1924050"/>
            <a:ext cx="74377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b="0">
                <a:latin typeface="Arial" panose="020B0604020202020204" pitchFamily="34" charset="0"/>
                <a:ea typeface="宋体" panose="02010600030101010101" pitchFamily="2" charset="-122"/>
              </a:rPr>
              <a:t>在实际开发中，若&lt;a&gt;的默认事件会与其他事件冲突，则可以使用.prevent修饰符阻止它的默认事件。</a:t>
            </a:r>
            <a:endParaRPr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830" y="2831465"/>
            <a:ext cx="6840855" cy="52768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67715" y="3621405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lang="en-US" sz="2400" b="1" dirty="0">
                <a:solidFill>
                  <a:srgbClr val="0567A2"/>
                </a:solidFill>
              </a:rPr>
              <a:t> .capture 事件捕获模式</a:t>
            </a:r>
            <a:endParaRPr lang="en-US" sz="2400" b="1" dirty="0">
              <a:solidFill>
                <a:srgbClr val="0567A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8070" y="4367530"/>
            <a:ext cx="66027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 algn="l">
              <a:buClrTx/>
              <a:buSzTx/>
              <a:buFontTx/>
            </a:pPr>
            <a:r>
              <a:rPr sz="1800" b="0">
                <a:latin typeface="Arial" panose="020B0604020202020204" pitchFamily="34" charset="0"/>
                <a:ea typeface="宋体" panose="02010600030101010101" pitchFamily="2" charset="-122"/>
              </a:rPr>
              <a:t>事件捕获的执行顺序是由外部结构向内部结构执行，恰好与事件的冒泡顺序相反</a:t>
            </a:r>
            <a:r>
              <a:rPr lang="zh-CN" sz="1800" b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80" y="5012690"/>
            <a:ext cx="4985385" cy="1227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事件修饰符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2959100" cy="645160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lang="en-US" sz="2400" b="1" dirty="0">
                <a:solidFill>
                  <a:srgbClr val="0567A2"/>
                </a:solidFill>
                <a:sym typeface="+mn-ea"/>
              </a:rPr>
              <a:t>.self 自身触发事件</a:t>
            </a:r>
            <a:endParaRPr lang="en-US" sz="2400" b="1" dirty="0">
              <a:solidFill>
                <a:srgbClr val="0567A2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7895" y="1924050"/>
            <a:ext cx="74377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b="0">
                <a:latin typeface="Arial" panose="020B0604020202020204" pitchFamily="34" charset="0"/>
                <a:ea typeface="宋体" panose="02010600030101010101" pitchFamily="2" charset="-122"/>
              </a:rPr>
              <a:t>.self修饰符用来实现只有事件是元素本身触发时才回调，除此之外都不会被触发</a:t>
            </a:r>
            <a:r>
              <a:rPr lang="zh-CN" b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67715" y="3621405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lang="en-US" sz="2400" b="1" dirty="0">
                <a:solidFill>
                  <a:srgbClr val="0567A2"/>
                </a:solidFill>
              </a:rPr>
              <a:t>.once 事件只触发一次</a:t>
            </a:r>
            <a:endParaRPr lang="en-US" sz="2400" b="1" dirty="0">
              <a:solidFill>
                <a:srgbClr val="0567A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8070" y="4367530"/>
            <a:ext cx="66027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 algn="l">
              <a:buClrTx/>
              <a:buSzTx/>
              <a:buFontTx/>
            </a:pPr>
            <a:r>
              <a:rPr sz="1800" b="0">
                <a:latin typeface="Arial" panose="020B0604020202020204" pitchFamily="34" charset="0"/>
                <a:ea typeface="宋体" panose="02010600030101010101" pitchFamily="2" charset="-122"/>
              </a:rPr>
              <a:t>.once修饰符用来阻止事件被多次触发，只触发一次</a:t>
            </a:r>
            <a:r>
              <a:rPr lang="zh-CN" sz="1800" b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2960" y="2569210"/>
            <a:ext cx="4958080" cy="11899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5063490"/>
            <a:ext cx="6819900" cy="522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47725" y="2870835"/>
            <a:ext cx="739394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>
              <a:lnSpc>
                <a:spcPct val="15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2000" b="1" dirty="0" smtClean="0">
                <a:solidFill>
                  <a:srgbClr val="0567A2"/>
                </a:solidFill>
              </a:rPr>
              <a:t>Vue.js是单项数据流，v-model指令只是语法糖而已，实现双向绑定的原理相当于两个指令(v-on和v-bind)的集合。</a:t>
            </a:r>
            <a:endParaRPr lang="zh-CN" altLang="en-US" sz="2000" b="1" dirty="0" smtClean="0">
              <a:solidFill>
                <a:srgbClr val="0567A2"/>
              </a:solidFill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v-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model双向数据绑定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38810" y="1428115"/>
            <a:ext cx="78663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 algn="l">
              <a:buClrTx/>
              <a:buSzTx/>
              <a:buFontTx/>
            </a:pPr>
            <a:r>
              <a:rPr sz="1800" b="0">
                <a:latin typeface="Arial" panose="020B0604020202020204" pitchFamily="34" charset="0"/>
                <a:ea typeface="宋体" panose="02010600030101010101" pitchFamily="2" charset="-122"/>
              </a:rPr>
              <a:t>v-model指令主要用于实现表单元素和数据的双向绑定，通常用在表单类元素上(如input、select、textarea等)。所谓双向绑定，指的就是Vue实例中的data与其渲染的DOM元素上的内容保持一致，两者无论谁被改变，另一方也会相应的同步更新为相同的数据。</a:t>
            </a:r>
            <a:endParaRPr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2050" y="4048125"/>
            <a:ext cx="4224655" cy="10502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00760" y="5161915"/>
            <a:ext cx="7143115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200000"/>
              </a:lnSpc>
              <a:buClrTx/>
              <a:buSzTx/>
              <a:buFontTx/>
            </a:pP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演示：【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实例2-6】~</a:t>
            </a: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【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实例2-10】</a:t>
            </a:r>
            <a:endParaRPr lang="en-US" altLang="zh-CN" b="1" dirty="0" smtClean="0">
              <a:solidFill>
                <a:srgbClr val="FF0000"/>
              </a:solidFill>
              <a:sym typeface="+mn-ea"/>
            </a:endParaRPr>
          </a:p>
          <a:p>
            <a:pPr lvl="0" algn="l">
              <a:lnSpc>
                <a:spcPct val="200000"/>
              </a:lnSpc>
              <a:buClrTx/>
              <a:buSzTx/>
              <a:buFontTx/>
            </a:pP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                </a:t>
            </a:r>
            <a:r>
              <a:rPr lang="zh-CN" b="1" dirty="0" smtClean="0">
                <a:solidFill>
                  <a:srgbClr val="FF0000"/>
                </a:solidFill>
                <a:sym typeface="+mn-ea"/>
              </a:rPr>
              <a:t>v-model指令实现表单元素的双向数据绑定</a:t>
            </a:r>
            <a:endParaRPr lang="zh-CN" b="1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7350" y="312819"/>
            <a:ext cx="4716082" cy="618016"/>
          </a:xfrm>
        </p:spPr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82761" y="2331706"/>
            <a:ext cx="3434080" cy="437515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 smtClean="0">
                <a:solidFill>
                  <a:srgbClr val="414455"/>
                </a:solidFill>
              </a:rPr>
              <a:t>2.3 </a:t>
            </a:r>
            <a:r>
              <a:rPr lang="zh-CN" altLang="en-US" sz="2400" dirty="0" smtClean="0">
                <a:solidFill>
                  <a:srgbClr val="414455"/>
                </a:solidFill>
              </a:rPr>
              <a:t>计算属性与监听属性</a:t>
            </a:r>
            <a:endParaRPr lang="zh-CN" altLang="en-US" sz="2400" dirty="0">
              <a:solidFill>
                <a:srgbClr val="414455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67707" y="1373695"/>
            <a:ext cx="1855130" cy="1855130"/>
            <a:chOff x="2884264" y="3028364"/>
            <a:chExt cx="798675" cy="798675"/>
          </a:xfrm>
        </p:grpSpPr>
        <p:grpSp>
          <p:nvGrpSpPr>
            <p:cNvPr id="7" name="组合 6"/>
            <p:cNvGrpSpPr/>
            <p:nvPr/>
          </p:nvGrpSpPr>
          <p:grpSpPr>
            <a:xfrm>
              <a:off x="2884264" y="3028364"/>
              <a:ext cx="798675" cy="798675"/>
              <a:chOff x="1827622" y="1343919"/>
              <a:chExt cx="2304000" cy="230400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41300" dist="228600" dir="78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892599" y="3138954"/>
              <a:ext cx="764108" cy="579934"/>
            </a:xfrm>
            <a:prstGeom prst="ellipse">
              <a:avLst/>
            </a:prstGeom>
            <a:solidFill>
              <a:srgbClr val="0070C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prstClr val="white"/>
                  </a:solidFill>
                </a:rPr>
                <a:t>Vue.js</a:t>
              </a:r>
              <a:endParaRPr lang="zh-CN" altLang="en-US" sz="2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3101006" y="3862907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7" name="TextBox 26"/>
          <p:cNvSpPr txBox="1"/>
          <p:nvPr/>
        </p:nvSpPr>
        <p:spPr>
          <a:xfrm>
            <a:off x="3524710" y="3317083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计算属性</a:t>
            </a:r>
            <a:endParaRPr lang="zh-CN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3474621" y="3790170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计算属性的缓存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87150" y="3371070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3" name="椭圆 12"/>
          <p:cNvSpPr/>
          <p:nvPr/>
        </p:nvSpPr>
        <p:spPr>
          <a:xfrm>
            <a:off x="3107932" y="4316643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4" name="TextBox 27"/>
          <p:cNvSpPr txBox="1"/>
          <p:nvPr/>
        </p:nvSpPr>
        <p:spPr>
          <a:xfrm>
            <a:off x="3481547" y="4243906"/>
            <a:ext cx="21424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计算属性的</a:t>
            </a:r>
            <a:r>
              <a:rPr lang="en-US" altLang="zh-CN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setter</a:t>
            </a:r>
            <a:endParaRPr lang="en-US" altLang="zh-CN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101582" y="4844963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dist"/>
            <a:endParaRPr lang="zh-CN" altLang="en-US" sz="3200" dirty="0"/>
          </a:p>
        </p:txBody>
      </p:sp>
      <p:sp>
        <p:nvSpPr>
          <p:cNvPr id="5" name="TextBox 27"/>
          <p:cNvSpPr txBox="1"/>
          <p:nvPr/>
        </p:nvSpPr>
        <p:spPr>
          <a:xfrm>
            <a:off x="3475197" y="477222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监听属性</a:t>
            </a:r>
            <a:endParaRPr lang="zh-CN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8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7" grpId="0"/>
      <p:bldP spid="18" grpId="0"/>
      <p:bldP spid="25" grpId="0" animBg="1"/>
      <p:bldP spid="13" grpId="0" animBg="1"/>
      <p:bldP spid="14" grpId="0"/>
      <p:bldP spid="4" grpId="0" bldLvl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auto">
          <a:xfrm>
            <a:off x="1301115" y="1708785"/>
            <a:ext cx="6742430" cy="4443095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任意多边形 20"/>
          <p:cNvSpPr/>
          <p:nvPr/>
        </p:nvSpPr>
        <p:spPr bwMode="auto">
          <a:xfrm>
            <a:off x="5441206" y="1484784"/>
            <a:ext cx="2198687" cy="388937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567A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  <a:endParaRPr 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5"/>
          <p:cNvSpPr>
            <a:spLocks noChangeArrowheads="1"/>
          </p:cNvSpPr>
          <p:nvPr/>
        </p:nvSpPr>
        <p:spPr bwMode="auto">
          <a:xfrm>
            <a:off x="1539289" y="2188785"/>
            <a:ext cx="6226175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5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模板内的表达式非常便利，但是设计它们的初衷是用于简单运算的。在模板中放入过长的或复杂的逻辑时，会让模板过重且难以维护。因此，遇到复杂的逻辑时，Vue.js框架提倡使用</a:t>
            </a:r>
            <a:r>
              <a:rPr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计算属性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，在一个计算属性里可以完成各种复杂的逻辑，包括逻辑运算、函数调用等，只要最终返回一个结果就可以。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Vue.js框架中，所有计算属性都以函数的形式写在Vue实例内的</a:t>
            </a:r>
            <a:r>
              <a:rPr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computed选项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内，最终返回计算后的结果。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计算属性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常用指令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2460" y="1180465"/>
            <a:ext cx="7143115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200000"/>
              </a:lnSpc>
              <a:buClrTx/>
              <a:buSzTx/>
              <a:buFontTx/>
            </a:pP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演示：【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实例2-11】</a:t>
            </a:r>
            <a:r>
              <a:rPr lang="zh-CN" b="1" dirty="0" smtClean="0">
                <a:solidFill>
                  <a:srgbClr val="FF0000"/>
                </a:solidFill>
                <a:sym typeface="+mn-ea"/>
              </a:rPr>
              <a:t>计算属性示例</a:t>
            </a:r>
            <a:endParaRPr lang="zh-CN" b="1" dirty="0" smtClean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5555" y="1825625"/>
            <a:ext cx="7148830" cy="4164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7350" y="312819"/>
            <a:ext cx="4716082" cy="618016"/>
          </a:xfrm>
        </p:spPr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03335" y="2284916"/>
            <a:ext cx="3127375" cy="437515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>
                <a:solidFill>
                  <a:srgbClr val="414455"/>
                </a:solidFill>
              </a:rPr>
              <a:t>2.1 </a:t>
            </a:r>
            <a:r>
              <a:rPr lang="zh-CN" altLang="en-US" sz="2400" dirty="0">
                <a:solidFill>
                  <a:srgbClr val="414455"/>
                </a:solidFill>
              </a:rPr>
              <a:t>第一个</a:t>
            </a:r>
            <a:r>
              <a:rPr lang="en-US" altLang="zh-CN" sz="2400" dirty="0">
                <a:solidFill>
                  <a:srgbClr val="414455"/>
                </a:solidFill>
              </a:rPr>
              <a:t>Vue.js</a:t>
            </a:r>
            <a:r>
              <a:rPr lang="zh-CN" altLang="en-US" sz="2400" dirty="0">
                <a:solidFill>
                  <a:srgbClr val="414455"/>
                </a:solidFill>
              </a:rPr>
              <a:t>实例</a:t>
            </a:r>
            <a:endParaRPr lang="zh-CN" altLang="en-US" sz="2400" dirty="0">
              <a:solidFill>
                <a:srgbClr val="414455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67707" y="1373695"/>
            <a:ext cx="1855130" cy="1855130"/>
            <a:chOff x="2884264" y="3028364"/>
            <a:chExt cx="798675" cy="798675"/>
          </a:xfrm>
        </p:grpSpPr>
        <p:grpSp>
          <p:nvGrpSpPr>
            <p:cNvPr id="7" name="组合 6"/>
            <p:cNvGrpSpPr/>
            <p:nvPr/>
          </p:nvGrpSpPr>
          <p:grpSpPr>
            <a:xfrm>
              <a:off x="2884264" y="3028364"/>
              <a:ext cx="798675" cy="798675"/>
              <a:chOff x="1827622" y="1343919"/>
              <a:chExt cx="2304000" cy="230400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41300" dist="228600" dir="78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892599" y="3138954"/>
              <a:ext cx="764108" cy="579934"/>
            </a:xfrm>
            <a:prstGeom prst="ellipse">
              <a:avLst/>
            </a:prstGeom>
            <a:solidFill>
              <a:srgbClr val="0070C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prstClr val="white"/>
                  </a:solidFill>
                </a:rPr>
                <a:t>Vue.js</a:t>
              </a:r>
              <a:endParaRPr lang="zh-CN" altLang="en-US" sz="2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3101006" y="3862907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7" name="TextBox 26"/>
          <p:cNvSpPr txBox="1"/>
          <p:nvPr/>
        </p:nvSpPr>
        <p:spPr>
          <a:xfrm>
            <a:off x="3474621" y="3317083"/>
            <a:ext cx="11563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</a:t>
            </a:r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根标签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3474621" y="3790170"/>
            <a:ext cx="13989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87150" y="3371070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4" name="椭圆 3"/>
          <p:cNvSpPr/>
          <p:nvPr/>
        </p:nvSpPr>
        <p:spPr>
          <a:xfrm>
            <a:off x="3101641" y="4311217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dirty="0"/>
          </a:p>
        </p:txBody>
      </p:sp>
      <p:sp>
        <p:nvSpPr>
          <p:cNvPr id="5" name="TextBox 27"/>
          <p:cNvSpPr txBox="1"/>
          <p:nvPr/>
        </p:nvSpPr>
        <p:spPr>
          <a:xfrm>
            <a:off x="3475256" y="4238480"/>
            <a:ext cx="17367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数据对象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101641" y="4838902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dirty="0"/>
          </a:p>
        </p:txBody>
      </p:sp>
      <p:sp>
        <p:nvSpPr>
          <p:cNvPr id="10" name="TextBox 27"/>
          <p:cNvSpPr txBox="1"/>
          <p:nvPr/>
        </p:nvSpPr>
        <p:spPr>
          <a:xfrm>
            <a:off x="3475256" y="4766165"/>
            <a:ext cx="22733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定义方法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101641" y="5329757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dirty="0"/>
          </a:p>
        </p:txBody>
      </p:sp>
      <p:sp>
        <p:nvSpPr>
          <p:cNvPr id="14" name="TextBox 27"/>
          <p:cNvSpPr txBox="1"/>
          <p:nvPr/>
        </p:nvSpPr>
        <p:spPr>
          <a:xfrm>
            <a:off x="3475256" y="525702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endParaRPr lang="zh-CN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8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7" grpId="0"/>
      <p:bldP spid="18" grpId="0"/>
      <p:bldP spid="25" grpId="0" animBg="1"/>
      <p:bldP spid="4" grpId="0" bldLvl="0" animBg="1"/>
      <p:bldP spid="5" grpId="0"/>
      <p:bldP spid="8" grpId="0" bldLvl="0" animBg="1"/>
      <p:bldP spid="10" grpId="0"/>
      <p:bldP spid="13" grpId="0" bldLvl="0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计算属性的缓存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706870" y="1189007"/>
            <a:ext cx="7907338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50000"/>
              </a:lnSpc>
            </a:pPr>
            <a:r>
              <a:t>计算属性是基于其依赖值进行缓存的，计算属性只有在它的相关依赖发生改变时才会重新求值。对于【实例2-11】而言，只要msg的值没有发生变化，任何时候访问reverseMsg计算属性都会立即返回之前的计算结果，而不必再次执行getter函数，这便是计算属性的缓存机制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7745" y="3168650"/>
            <a:ext cx="442976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计算属性的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setter</a:t>
            </a:r>
            <a:endParaRPr lang="en-US" altLang="zh-CN" sz="3600" b="1" dirty="0" smtClean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686435" y="1278255"/>
            <a:ext cx="2781935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50000"/>
              </a:lnSpc>
            </a:pPr>
            <a:r>
              <a:t> 每个计算属性都包含一个getter和setter</a:t>
            </a:r>
            <a:r>
              <a:rPr lang="zh-CN"/>
              <a:t>，在开发人员需要时，也可以提供一个setter函数，那么手动修改计算属性的值就像修改一个普通属性那样，就会触发setter函数，执行一些自定义的操作。</a:t>
            </a:r>
            <a:endParaRPr lang="zh-CN"/>
          </a:p>
        </p:txBody>
      </p:sp>
      <p:sp>
        <p:nvSpPr>
          <p:cNvPr id="2" name="矩形 1"/>
          <p:cNvSpPr/>
          <p:nvPr/>
        </p:nvSpPr>
        <p:spPr>
          <a:xfrm>
            <a:off x="686435" y="4820285"/>
            <a:ext cx="3330575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200000"/>
              </a:lnSpc>
              <a:buClrTx/>
              <a:buSzTx/>
              <a:buFontTx/>
            </a:pP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演示：【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实例2-12】</a:t>
            </a:r>
            <a:r>
              <a:rPr lang="zh-CN" b="1" dirty="0" smtClean="0">
                <a:solidFill>
                  <a:srgbClr val="FF0000"/>
                </a:solidFill>
                <a:sym typeface="+mn-ea"/>
              </a:rPr>
              <a:t>计算属性的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setter</a:t>
            </a:r>
            <a:r>
              <a:rPr lang="zh-CN" b="1" dirty="0" smtClean="0">
                <a:solidFill>
                  <a:srgbClr val="FF0000"/>
                </a:solidFill>
                <a:sym typeface="+mn-ea"/>
              </a:rPr>
              <a:t>示例</a:t>
            </a:r>
            <a:endParaRPr lang="zh-CN" b="1" dirty="0" smtClean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3385" y="1278255"/>
            <a:ext cx="4559300" cy="4740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监听属性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617855" y="1287780"/>
            <a:ext cx="3228975" cy="466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50000"/>
              </a:lnSpc>
            </a:pPr>
            <a:r>
              <a:t>Vue.js中的事件处理方法可以根据用户的需要自定义，能通过单击事件、焦点事件、鼠标事件等触发条件来触发，但是不能自动监听当前Vue实例对象的状态变化。为了解决上述问题，Vue.js提供了watch状态监听功能，只要监听到当前Vue实例中的数据变化，就会调用当前数据所绑定的事件处理方法。</a:t>
            </a:r>
          </a:p>
        </p:txBody>
      </p:sp>
      <p:sp>
        <p:nvSpPr>
          <p:cNvPr id="2" name="矩形 1"/>
          <p:cNvSpPr/>
          <p:nvPr/>
        </p:nvSpPr>
        <p:spPr>
          <a:xfrm>
            <a:off x="3985260" y="1287780"/>
            <a:ext cx="452374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200000"/>
              </a:lnSpc>
              <a:buClrTx/>
              <a:buSzTx/>
              <a:buFontTx/>
            </a:pP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演示：【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实例2-13】</a:t>
            </a:r>
            <a:r>
              <a:rPr b="1" dirty="0" smtClean="0">
                <a:solidFill>
                  <a:srgbClr val="FF0000"/>
                </a:solidFill>
                <a:sym typeface="+mn-ea"/>
              </a:rPr>
              <a:t>watch监听属性的使用</a:t>
            </a:r>
            <a:endParaRPr b="1" dirty="0" smtClean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6830" y="2050415"/>
            <a:ext cx="5175250" cy="389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p>
            <a:pPr marL="571500" indent="-571500"/>
            <a:r>
              <a:rPr lang="zh-CN" altLang="en-US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监听属性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76325" y="1660525"/>
            <a:ext cx="6781800" cy="3830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sz="1800" b="1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computed与watch有什么区别呢？</a:t>
            </a:r>
            <a:endParaRPr sz="1800" b="1">
              <a:solidFill>
                <a:schemeClr val="accent5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1800" b="0">
                <a:latin typeface="Arial" panose="020B0604020202020204" pitchFamily="34" charset="0"/>
                <a:ea typeface="宋体" panose="02010600030101010101" pitchFamily="2" charset="-122"/>
              </a:rPr>
              <a:t>computed：监测的是依赖值，依赖值不变的情况下其会直接读取缓存进行复用，变化的情况下才会重新计算；computed是同步的；computed中的函数都是带返回值的。</a:t>
            </a:r>
            <a:endParaRPr sz="1800" b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endParaRPr sz="1800" b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1800" b="0">
                <a:latin typeface="Arial" panose="020B0604020202020204" pitchFamily="34" charset="0"/>
                <a:ea typeface="宋体" panose="02010600030101010101" pitchFamily="2" charset="-122"/>
              </a:rPr>
              <a:t>watch：监测的是属性值， 只要属性值发生变化，其都会触发执行回调函数来执行一系列操作；watch可以实现异步；watch里面的函数可以不写返回值。</a:t>
            </a:r>
            <a:endParaRPr sz="1800" b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7350" y="312819"/>
            <a:ext cx="4716082" cy="618016"/>
          </a:xfrm>
        </p:spPr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79916" y="2331706"/>
            <a:ext cx="3963670" cy="437515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 smtClean="0">
                <a:solidFill>
                  <a:srgbClr val="414455"/>
                </a:solidFill>
              </a:rPr>
              <a:t>2.4 class</a:t>
            </a:r>
            <a:r>
              <a:rPr lang="zh-CN" altLang="en-US" sz="2400" dirty="0" smtClean="0">
                <a:solidFill>
                  <a:srgbClr val="414455"/>
                </a:solidFill>
              </a:rPr>
              <a:t>与</a:t>
            </a:r>
            <a:r>
              <a:rPr lang="en-US" altLang="zh-CN" sz="2400" dirty="0" smtClean="0">
                <a:solidFill>
                  <a:srgbClr val="414455"/>
                </a:solidFill>
              </a:rPr>
              <a:t>style</a:t>
            </a:r>
            <a:r>
              <a:rPr lang="zh-CN" altLang="en-US" sz="2400" dirty="0" smtClean="0">
                <a:solidFill>
                  <a:srgbClr val="414455"/>
                </a:solidFill>
              </a:rPr>
              <a:t>的增强绑定</a:t>
            </a:r>
            <a:endParaRPr lang="zh-CN" altLang="en-US" sz="2400" dirty="0" smtClean="0">
              <a:solidFill>
                <a:srgbClr val="414455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67707" y="1373695"/>
            <a:ext cx="1855130" cy="1855130"/>
            <a:chOff x="2884264" y="3028364"/>
            <a:chExt cx="798675" cy="798675"/>
          </a:xfrm>
        </p:grpSpPr>
        <p:grpSp>
          <p:nvGrpSpPr>
            <p:cNvPr id="7" name="组合 6"/>
            <p:cNvGrpSpPr/>
            <p:nvPr/>
          </p:nvGrpSpPr>
          <p:grpSpPr>
            <a:xfrm>
              <a:off x="2884264" y="3028364"/>
              <a:ext cx="798675" cy="798675"/>
              <a:chOff x="1827622" y="1343919"/>
              <a:chExt cx="2304000" cy="230400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41300" dist="228600" dir="78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892599" y="3138954"/>
              <a:ext cx="764108" cy="579934"/>
            </a:xfrm>
            <a:prstGeom prst="ellipse">
              <a:avLst/>
            </a:prstGeom>
            <a:solidFill>
              <a:srgbClr val="0070C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prstClr val="white"/>
                  </a:solidFill>
                </a:rPr>
                <a:t>Vue.js</a:t>
              </a:r>
              <a:endParaRPr lang="zh-CN" altLang="en-US" sz="2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3101006" y="3862907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7" name="TextBox 26"/>
          <p:cNvSpPr txBox="1"/>
          <p:nvPr/>
        </p:nvSpPr>
        <p:spPr>
          <a:xfrm>
            <a:off x="3469465" y="3317083"/>
            <a:ext cx="20523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v-bind</a:t>
            </a:r>
            <a:r>
              <a:rPr lang="zh-CN" altLang="en-US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endParaRPr lang="en-US" altLang="zh-CN" sz="20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87150" y="3371070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8" name="TextBox 26"/>
          <p:cNvSpPr txBox="1"/>
          <p:nvPr/>
        </p:nvSpPr>
        <p:spPr>
          <a:xfrm>
            <a:off x="3494548" y="3809208"/>
            <a:ext cx="20402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dist"/>
            <a:r>
              <a:rPr lang="en-US" altLang="zh-CN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v-bind</a:t>
            </a:r>
            <a:r>
              <a:rPr lang="zh-CN" altLang="en-US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endParaRPr lang="en-US" altLang="zh-CN" sz="20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8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bldLvl="0" animBg="1"/>
      <p:bldP spid="17" grpId="0"/>
      <p:bldP spid="25" grpId="0" bldLvl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 bwMode="auto">
          <a:xfrm>
            <a:off x="758220" y="1331554"/>
            <a:ext cx="7975600" cy="65603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lvl="1" indent="0">
              <a:lnSpc>
                <a:spcPct val="150000"/>
              </a:lnSpc>
              <a:spcBef>
                <a:spcPct val="20000"/>
              </a:spcBef>
              <a:buNone/>
              <a:defRPr/>
            </a:pPr>
            <a:r>
              <a:rPr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Web前端应用中，操作元素的 class 列表和内联样式style是数据绑定的一个常见需求，因为它们都是attribute，所以可以用 v-bind 处理它们，但若样式过于复杂，则需要书写长串的样式代码，这样一来，字符串拼接就很麻烦而且还很容易出错。因此，在将 v-bind 用于 class 和 style 时，Vue.js 做了专门的增强，表达式结果的类型除了字符串之外，还可以是对象或数组。</a:t>
            </a:r>
            <a:endParaRPr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标题 1"/>
          <p:cNvSpPr>
            <a:spLocks noChangeArrowheads="1"/>
          </p:cNvSpPr>
          <p:nvPr/>
        </p:nvSpPr>
        <p:spPr bwMode="auto">
          <a:xfrm>
            <a:off x="1652631" y="199119"/>
            <a:ext cx="748298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v-bind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绑定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class</a:t>
            </a:r>
            <a:endParaRPr lang="en-US" altLang="zh-CN" sz="3600" b="1" dirty="0" smtClean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7620" y="3606800"/>
            <a:ext cx="452374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200000"/>
              </a:lnSpc>
              <a:buClrTx/>
              <a:buSzTx/>
              <a:buFontTx/>
            </a:pP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演示：【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实例2-14】</a:t>
            </a:r>
            <a:r>
              <a:rPr b="1" dirty="0" smtClean="0">
                <a:solidFill>
                  <a:srgbClr val="FF0000"/>
                </a:solidFill>
                <a:sym typeface="+mn-ea"/>
              </a:rPr>
              <a:t>绑定类样式</a:t>
            </a:r>
            <a:endParaRPr b="1" dirty="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09270" y="4358005"/>
            <a:ext cx="822452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1800" b="0">
                <a:latin typeface="Arial" panose="020B0604020202020204" pitchFamily="34" charset="0"/>
                <a:ea typeface="宋体" panose="02010600030101010101" pitchFamily="2" charset="-122"/>
              </a:rPr>
              <a:t>可以使用v-bind指令绑定class类名属性，但是不能动态地切换&lt;div&gt;的样式，若想动态切换class，可以传给 v-bind:class 一个对象，使用如下语法：</a:t>
            </a:r>
            <a:endParaRPr sz="1800" b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>
                <a:latin typeface="Arial" panose="020B0604020202020204" pitchFamily="34" charset="0"/>
                <a:ea typeface="宋体" panose="02010600030101010101" pitchFamily="2" charset="-122"/>
              </a:rPr>
              <a:t>&lt;div v-bind:class="{ active: isActive }"&gt;&lt;/div&gt;</a:t>
            </a:r>
            <a:endParaRPr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>
                <a:latin typeface="Arial" panose="020B0604020202020204" pitchFamily="34" charset="0"/>
                <a:ea typeface="宋体" panose="02010600030101010101" pitchFamily="2" charset="-122"/>
              </a:rPr>
              <a:t>还可以将一个数组传给 v-bind:class，以应用一个class列表。</a:t>
            </a:r>
            <a:endParaRPr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 1"/>
          <p:cNvSpPr>
            <a:spLocks noChangeArrowheads="1"/>
          </p:cNvSpPr>
          <p:nvPr/>
        </p:nvSpPr>
        <p:spPr bwMode="auto">
          <a:xfrm>
            <a:off x="1652631" y="199119"/>
            <a:ext cx="748298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v-bind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绑定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style</a:t>
            </a:r>
            <a:endParaRPr lang="en-US" altLang="zh-CN" sz="3600" b="1" dirty="0" smtClean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47165" y="1536700"/>
            <a:ext cx="452374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200000"/>
              </a:lnSpc>
              <a:buClrTx/>
              <a:buSzTx/>
              <a:buFontTx/>
            </a:pP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演示：【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实例2-15】</a:t>
            </a:r>
            <a:r>
              <a:rPr b="1" dirty="0" smtClean="0">
                <a:solidFill>
                  <a:srgbClr val="FF0000"/>
                </a:solidFill>
                <a:sym typeface="+mn-ea"/>
              </a:rPr>
              <a:t>绑定</a:t>
            </a:r>
            <a:r>
              <a:rPr lang="zh-CN" b="1" dirty="0" smtClean="0">
                <a:solidFill>
                  <a:srgbClr val="FF0000"/>
                </a:solidFill>
                <a:sym typeface="+mn-ea"/>
              </a:rPr>
              <a:t>内联</a:t>
            </a:r>
            <a:r>
              <a:rPr b="1" dirty="0" smtClean="0">
                <a:solidFill>
                  <a:srgbClr val="FF0000"/>
                </a:solidFill>
                <a:sym typeface="+mn-ea"/>
              </a:rPr>
              <a:t>样式</a:t>
            </a:r>
            <a:endParaRPr b="1" dirty="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47165" y="2753995"/>
            <a:ext cx="6612890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1800" b="0">
                <a:latin typeface="Arial" panose="020B0604020202020204" pitchFamily="34" charset="0"/>
                <a:ea typeface="宋体" panose="02010600030101010101" pitchFamily="2" charset="-122"/>
              </a:rPr>
              <a:t>可以通过使用v-bind指令绑定style属性，但当内联样式代码过长时，这样书写非常难于阅读，也可以通过直接传入一个对象的形式进行使用，还可以使用数组语法将多个样式对象应用到同一个元素上，如法如下所示：</a:t>
            </a:r>
            <a:endParaRPr sz="1800" b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0"/>
            <a:r>
              <a:rPr lang="zh-CN" sz="2000" b="0">
                <a:ea typeface="宋体" panose="02010600030101010101" pitchFamily="2" charset="-122"/>
              </a:rPr>
              <a:t>&lt;div v-bind:style="[baseStyles, overridingStyles]"&gt;&lt;/div&gt;</a:t>
            </a:r>
            <a:endParaRPr lang="zh-CN" sz="20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ng.zhang\Desktop\未命名-2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07623" y="1538848"/>
            <a:ext cx="380996" cy="3809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21937" y="1529291"/>
            <a:ext cx="1288439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0" y="1621155"/>
            <a:ext cx="8214360" cy="2700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请简述什么是Vue实例。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事件修饰符.stop和.self有什么区别？请编写代码说明。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请简述computed与methods的区别。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>
              <a:solidFill>
                <a:prstClr val="black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4241" y="190730"/>
            <a:ext cx="74943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课后作业</a:t>
            </a:r>
            <a:endParaRPr lang="zh-CN" altLang="en-US" sz="3600" b="1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el</a:t>
            </a:r>
            <a:r>
              <a:rPr lang="zh-CN" altLang="en-US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根标签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21" name="组合 72"/>
          <p:cNvGrpSpPr/>
          <p:nvPr/>
        </p:nvGrpSpPr>
        <p:grpSpPr bwMode="auto">
          <a:xfrm>
            <a:off x="872836" y="1772816"/>
            <a:ext cx="6970158" cy="3869448"/>
            <a:chOff x="3957026" y="2388304"/>
            <a:chExt cx="10315544" cy="5464266"/>
          </a:xfrm>
        </p:grpSpPr>
        <p:sp>
          <p:nvSpPr>
            <p:cNvPr id="23" name="矩形 22"/>
            <p:cNvSpPr/>
            <p:nvPr/>
          </p:nvSpPr>
          <p:spPr>
            <a:xfrm>
              <a:off x="3957026" y="2754764"/>
              <a:ext cx="10315544" cy="5097806"/>
            </a:xfrm>
            <a:prstGeom prst="rect">
              <a:avLst/>
            </a:prstGeom>
            <a:ln w="9525">
              <a:solidFill>
                <a:srgbClr val="0567A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任意多边形 23"/>
            <p:cNvSpPr/>
            <p:nvPr/>
          </p:nvSpPr>
          <p:spPr>
            <a:xfrm>
              <a:off x="10444352" y="2388304"/>
              <a:ext cx="3445147" cy="603835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25" name="矩形 75"/>
          <p:cNvSpPr>
            <a:spLocks noChangeArrowheads="1"/>
          </p:cNvSpPr>
          <p:nvPr/>
        </p:nvSpPr>
        <p:spPr bwMode="auto">
          <a:xfrm>
            <a:off x="5399832" y="1739168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5"/>
          <p:cNvSpPr>
            <a:spLocks noChangeArrowheads="1"/>
          </p:cNvSpPr>
          <p:nvPr/>
        </p:nvSpPr>
        <p:spPr bwMode="auto">
          <a:xfrm>
            <a:off x="1091046" y="2231603"/>
            <a:ext cx="6699562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50000"/>
              </a:lnSpc>
            </a:pPr>
            <a:r>
              <a:rPr lang="en-US" altLang="zh-CN" sz="2000" dirty="0" smtClean="0"/>
              <a:t>       </a:t>
            </a:r>
            <a:r>
              <a:rPr altLang="zh-CN" sz="2000"/>
              <a:t>在Vue.js项目中，每个Vue.js应用都是通过Vue构造函数创建新的Vue实例开始的。 通过Vue构造函数创建一个根实例，并启动Vue.js应用</a:t>
            </a:r>
            <a:r>
              <a:rPr lang="zh-CN" sz="2000"/>
              <a:t>。创建Vue实例的基本代码如下：</a:t>
            </a:r>
            <a:endParaRPr lang="zh-CN" sz="2000"/>
          </a:p>
          <a:p>
            <a:pPr marL="0" lvl="1" indent="0">
              <a:lnSpc>
                <a:spcPct val="150000"/>
              </a:lnSpc>
            </a:pPr>
            <a:endParaRPr 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5045" y="3836670"/>
            <a:ext cx="4196080" cy="1708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el</a:t>
            </a:r>
            <a:r>
              <a:rPr lang="zh-CN" altLang="en-US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根标签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5" name="矩形 75"/>
          <p:cNvSpPr>
            <a:spLocks noChangeArrowheads="1"/>
          </p:cNvSpPr>
          <p:nvPr/>
        </p:nvSpPr>
        <p:spPr bwMode="auto">
          <a:xfrm>
            <a:off x="5399832" y="1739168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0388" y="1069605"/>
            <a:ext cx="2659380" cy="645160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常用的构造选项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231900" y="1819275"/>
          <a:ext cx="6929120" cy="4163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5130"/>
                <a:gridCol w="5253990"/>
              </a:tblGrid>
              <a:tr h="448310">
                <a:tc>
                  <a:txBody>
                    <a:bodyPr/>
                    <a:p>
                      <a:pPr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选项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el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唯一根标签，决定Vue实例会管理哪一个DOM节点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3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data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Vue实例对应的数据对象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8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methods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定义Vue实例的方法，可以在其他地方调用，也可以在指令中使用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82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computed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定义Vue实例的计算属性，可以在其他地方调用，也可以在指令中使用，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本质是一个属性而不是一个函数，在调用时不用加小括号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3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components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定义Vue实例的子组件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9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filters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定义Vue实例的过滤器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2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watch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监听数据变化，观察和响应 Vue 实例上的数据变动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el</a:t>
            </a:r>
            <a:r>
              <a:rPr lang="zh-CN" altLang="en-US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根标签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5" name="矩形 75"/>
          <p:cNvSpPr>
            <a:spLocks noChangeArrowheads="1"/>
          </p:cNvSpPr>
          <p:nvPr/>
        </p:nvSpPr>
        <p:spPr bwMode="auto">
          <a:xfrm>
            <a:off x="5399832" y="1739168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80060" y="1209675"/>
            <a:ext cx="824293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fontAlgn="auto">
              <a:lnSpc>
                <a:spcPct val="150000"/>
              </a:lnSpc>
              <a:buClrTx/>
              <a:buSzTx/>
              <a:buFontTx/>
            </a:pPr>
            <a:r>
              <a:rPr lang="zh-CN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在创建Vue实例时，必不可少的一个选项就是el。el表示唯一根标签，用于指定一个页面中已存在的DOM元素来挂载Vue实例，即通过class或id选择器将页面DOM元素与Vue实例进行绑定。el的类型可以是string，也可以是HTMLElement。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8500" y="2673985"/>
            <a:ext cx="52692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buClrTx/>
              <a:buSzTx/>
              <a:buFontTx/>
            </a:pP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演示：</a:t>
            </a: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【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实例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2-1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】</a:t>
            </a: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使</a:t>
            </a: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用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el </a:t>
            </a: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绑定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DOM</a:t>
            </a: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元素</a:t>
            </a:r>
            <a:endParaRPr lang="zh-CN" altLang="en-US" b="1" dirty="0" smtClean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290" y="3560445"/>
            <a:ext cx="7805420" cy="2330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Vue.js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模板</a:t>
            </a:r>
            <a:endParaRPr lang="zh-CN" altLang="en-US" sz="3600" b="1" dirty="0" smtClean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5" name="矩形 75"/>
          <p:cNvSpPr>
            <a:spLocks noChangeArrowheads="1"/>
          </p:cNvSpPr>
          <p:nvPr/>
        </p:nvSpPr>
        <p:spPr bwMode="auto">
          <a:xfrm>
            <a:off x="5399832" y="1739168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75"/>
          <p:cNvSpPr>
            <a:spLocks noChangeArrowheads="1"/>
          </p:cNvSpPr>
          <p:nvPr/>
        </p:nvSpPr>
        <p:spPr bwMode="auto">
          <a:xfrm>
            <a:off x="633846" y="1547827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组件示例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66800" y="1295400"/>
            <a:ext cx="7348855" cy="3830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lvl="1" algn="l">
              <a:lnSpc>
                <a:spcPct val="150000"/>
              </a:lnSpc>
              <a:spcBef>
                <a:spcPct val="20000"/>
              </a:spcBef>
              <a:buClrTx/>
              <a:buSzTx/>
              <a:buFontTx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Vue.js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提供了非常方便和适用的模板系统，给予最佳的用户体验和性能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。Vue.js是用于构建用户界面的前端框架，它最终呈现给用户的是一个一个HTML标签，Vue.js可以使用HTML模板和render函数这2种方式来构建这些HTML标签。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HTML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模板的几种定义方式：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 Vue实例不定义，由Vue将挂载点的元素提取出来生成模板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，可以理解为将模板写在挂载点内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，然后使用双大括号(Mustache语法)“{{}}”的文本插值表达式将数据渲染到页面上。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52905" y="4823460"/>
            <a:ext cx="526923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200000"/>
              </a:lnSpc>
              <a:buClrTx/>
              <a:buSzTx/>
              <a:buFontTx/>
            </a:pP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演示：【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实例2-2】</a:t>
            </a:r>
            <a:r>
              <a:rPr lang="zh-CN" b="1" dirty="0" smtClean="0">
                <a:solidFill>
                  <a:srgbClr val="FF0000"/>
                </a:solidFill>
                <a:sym typeface="+mn-ea"/>
              </a:rPr>
              <a:t>实时显示系统时间</a:t>
            </a:r>
            <a:endParaRPr lang="zh-CN" b="1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4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Vue.js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模板</a:t>
            </a:r>
            <a:endParaRPr lang="zh-CN" altLang="en-US" sz="3600" b="1" dirty="0" smtClean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5" name="矩形 75"/>
          <p:cNvSpPr>
            <a:spLocks noChangeArrowheads="1"/>
          </p:cNvSpPr>
          <p:nvPr/>
        </p:nvSpPr>
        <p:spPr bwMode="auto">
          <a:xfrm>
            <a:off x="5399832" y="1739168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75"/>
          <p:cNvSpPr>
            <a:spLocks noChangeArrowheads="1"/>
          </p:cNvSpPr>
          <p:nvPr/>
        </p:nvSpPr>
        <p:spPr bwMode="auto">
          <a:xfrm>
            <a:off x="633846" y="1547827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组件示例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0225" y="1151255"/>
            <a:ext cx="367538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lvl="1" algn="l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defRPr/>
            </a:pPr>
            <a:r>
              <a:rPr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使用三括号的Mustache语法可以进行原始HTML代码输出，双Mustache标签将数据解析为纯文本而不是 HTML代码。</a:t>
            </a:r>
            <a:endParaRPr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90" y="2939415"/>
            <a:ext cx="3496945" cy="3444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26000" y="1358900"/>
            <a:ext cx="389445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lvl="1" algn="l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defRPr/>
            </a:pPr>
            <a:r>
              <a:rPr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Mustache标签内还可以包含单个JavaScript表达式，如果是语句(如{{var num = 1}})的话则是无效的。</a:t>
            </a:r>
            <a:endParaRPr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45" y="3449955"/>
            <a:ext cx="4724400" cy="1908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Vue.js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模板</a:t>
            </a:r>
            <a:endParaRPr lang="zh-CN" altLang="en-US" sz="3600" b="1" dirty="0" smtClean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5" name="矩形 75"/>
          <p:cNvSpPr>
            <a:spLocks noChangeArrowheads="1"/>
          </p:cNvSpPr>
          <p:nvPr/>
        </p:nvSpPr>
        <p:spPr bwMode="auto">
          <a:xfrm>
            <a:off x="5399832" y="1739168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75"/>
          <p:cNvSpPr>
            <a:spLocks noChangeArrowheads="1"/>
          </p:cNvSpPr>
          <p:nvPr/>
        </p:nvSpPr>
        <p:spPr bwMode="auto">
          <a:xfrm>
            <a:off x="633846" y="1547827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组件示例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66800" y="1295400"/>
            <a:ext cx="734885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 将模板以字符串的形式写在实例的配置选项template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3835" y="2026285"/>
            <a:ext cx="526923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200000"/>
              </a:lnSpc>
              <a:buClrTx/>
              <a:buSzTx/>
              <a:buFontTx/>
            </a:pP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演示：【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实例2-3】</a:t>
            </a:r>
            <a:r>
              <a:rPr lang="zh-CN" b="1" dirty="0" smtClean="0">
                <a:solidFill>
                  <a:srgbClr val="FF0000"/>
                </a:solidFill>
                <a:sym typeface="+mn-ea"/>
              </a:rPr>
              <a:t>template字符串模板</a:t>
            </a:r>
            <a:endParaRPr lang="zh-CN" b="1" dirty="0" smtClean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3065145"/>
            <a:ext cx="7780655" cy="2201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4" grpId="0"/>
      <p:bldP spid="2" grpId="0"/>
    </p:bldLst>
  </p:timing>
</p:sld>
</file>

<file path=ppt/tags/tag1.xml><?xml version="1.0" encoding="utf-8"?>
<p:tagLst xmlns:p="http://schemas.openxmlformats.org/presentationml/2006/main">
  <p:tag name="KSO_WM_UNIT_TABLE_BEAUTIFY" val="smartTable{2adf7fa9-a9a6-4986-a1bf-01abc73943af}"/>
  <p:tag name="TABLE_ENDDRAG_ORIGIN_RECT" val="545*327"/>
  <p:tag name="TABLE_ENDDRAG_RECT" val="97*143*545*327"/>
</p:tagLst>
</file>

<file path=ppt/tags/tag2.xml><?xml version="1.0" encoding="utf-8"?>
<p:tagLst xmlns:p="http://schemas.openxmlformats.org/presentationml/2006/main">
  <p:tag name="KSO_WM_UNIT_TABLE_BEAUTIFY" val="smartTable{706bf6cb-62b4-43b0-a808-99be65a7b9f1}"/>
  <p:tag name="TABLE_ENDDRAG_ORIGIN_RECT" val="504*269"/>
  <p:tag name="TABLE_ENDDRAG_RECT" val="95*206*504*269"/>
</p:tagLst>
</file>

<file path=ppt/tags/tag3.xml><?xml version="1.0" encoding="utf-8"?>
<p:tagLst xmlns:p="http://schemas.openxmlformats.org/presentationml/2006/main">
  <p:tag name="ISPRING_RESOURCE_PATHS_HASH_PRESENTER" val="a2dfa2c4faaa03f6895922cf0d8e65f36cdd3aa"/>
  <p:tag name="commondata" val="eyJoZGlkIjoiNGU0ZGNkN2QxZWY2MDVjMjMxNDhjM2NiNmQ3Mjg4ZWI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5544</Words>
  <Application>WPS 演示</Application>
  <PresentationFormat>全屏显示(4:3)</PresentationFormat>
  <Paragraphs>375</Paragraphs>
  <Slides>37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Calibri</vt:lpstr>
      <vt:lpstr>Times New Roman</vt:lpstr>
      <vt:lpstr>Arial Unicode MS</vt:lpstr>
      <vt:lpstr>等线</vt:lpstr>
      <vt:lpstr>Wingdings</vt:lpstr>
      <vt:lpstr>黑体</vt:lpstr>
      <vt:lpstr>Calibri Light</vt:lpstr>
      <vt:lpstr>等线 Light</vt:lpstr>
      <vt:lpstr>Office 主题​​</vt:lpstr>
      <vt:lpstr>自定义设计方案</vt:lpstr>
      <vt:lpstr>PowerPoint 演示文稿</vt:lpstr>
      <vt:lpstr>学习目标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学习目标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胡小静</cp:lastModifiedBy>
  <cp:revision>237</cp:revision>
  <dcterms:created xsi:type="dcterms:W3CDTF">2016-08-25T05:15:00Z</dcterms:created>
  <dcterms:modified xsi:type="dcterms:W3CDTF">2024-06-25T09:16:31Z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EBC03D9D1073439D84BDA26D3A50BBED</vt:lpwstr>
  </property>
  <property fmtid="{D5CDD505-2E9C-101B-9397-08002B2CF9AE}" pid="3" name="KSOProductBuildVer">
    <vt:lpwstr>2052-12.1.0.16929</vt:lpwstr>
  </property>
</Properties>
</file>