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Lst>
  <p:notesMasterIdLst>
    <p:notesMasterId r:id="rId6"/>
  </p:notesMasterIdLst>
  <p:sldIdLst>
    <p:sldId id="295" r:id="rId4"/>
    <p:sldId id="261" r:id="rId5"/>
    <p:sldId id="297" r:id="rId7"/>
    <p:sldId id="264" r:id="rId8"/>
    <p:sldId id="292" r:id="rId9"/>
    <p:sldId id="265" r:id="rId10"/>
    <p:sldId id="309" r:id="rId11"/>
    <p:sldId id="365" r:id="rId12"/>
    <p:sldId id="366" r:id="rId13"/>
    <p:sldId id="310" r:id="rId14"/>
    <p:sldId id="298" r:id="rId15"/>
    <p:sldId id="311" r:id="rId16"/>
    <p:sldId id="312"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3" r:id="rId37"/>
    <p:sldId id="334" r:id="rId38"/>
    <p:sldId id="335" r:id="rId39"/>
    <p:sldId id="336" r:id="rId40"/>
    <p:sldId id="337" r:id="rId41"/>
    <p:sldId id="367" r:id="rId42"/>
    <p:sldId id="382" r:id="rId43"/>
    <p:sldId id="368" r:id="rId44"/>
    <p:sldId id="369" r:id="rId45"/>
    <p:sldId id="339" r:id="rId46"/>
    <p:sldId id="370" r:id="rId47"/>
    <p:sldId id="371" r:id="rId48"/>
    <p:sldId id="340" r:id="rId49"/>
    <p:sldId id="341" r:id="rId50"/>
    <p:sldId id="372" r:id="rId51"/>
    <p:sldId id="373" r:id="rId52"/>
    <p:sldId id="374" r:id="rId53"/>
    <p:sldId id="343" r:id="rId54"/>
    <p:sldId id="349" r:id="rId55"/>
    <p:sldId id="375" r:id="rId56"/>
    <p:sldId id="376" r:id="rId57"/>
    <p:sldId id="377" r:id="rId58"/>
    <p:sldId id="350" r:id="rId59"/>
    <p:sldId id="351" r:id="rId60"/>
    <p:sldId id="352" r:id="rId61"/>
    <p:sldId id="353" r:id="rId62"/>
    <p:sldId id="354" r:id="rId63"/>
    <p:sldId id="355" r:id="rId64"/>
    <p:sldId id="357" r:id="rId65"/>
    <p:sldId id="358" r:id="rId66"/>
    <p:sldId id="359" r:id="rId67"/>
    <p:sldId id="360" r:id="rId68"/>
    <p:sldId id="361" r:id="rId69"/>
    <p:sldId id="378" r:id="rId70"/>
    <p:sldId id="379" r:id="rId71"/>
    <p:sldId id="362" r:id="rId72"/>
    <p:sldId id="380" r:id="rId73"/>
    <p:sldId id="381" r:id="rId74"/>
    <p:sldId id="291" r:id="rId75"/>
    <p:sldId id="363" r:id="rId76"/>
    <p:sldId id="364" r:id="rId77"/>
  </p:sldIdLst>
  <p:sldSz cx="9144000" cy="6858000" type="screen4x3"/>
  <p:notesSz cx="6858000" cy="9144000"/>
  <p:custDataLst>
    <p:tags r:id="rId8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563" autoAdjust="0"/>
  </p:normalViewPr>
  <p:slideViewPr>
    <p:cSldViewPr snapToGrid="0">
      <p:cViewPr varScale="1">
        <p:scale>
          <a:sx n="90" d="100"/>
          <a:sy n="90" d="100"/>
        </p:scale>
        <p:origin x="-2250" y="-96"/>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1" Type="http://schemas.openxmlformats.org/officeDocument/2006/relationships/tags" Target="tags/tag1.xml"/><Relationship Id="rId80" Type="http://schemas.openxmlformats.org/officeDocument/2006/relationships/tableStyles" Target="tableStyles.xml"/><Relationship Id="rId8" Type="http://schemas.openxmlformats.org/officeDocument/2006/relationships/slide" Target="slides/slide4.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51CB6-B1E1-4D18-AC1B-B9F89CB36E0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D8174-1906-437C-B9B4-8430A381E27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D8174-1906-437C-B9B4-8430A381E27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8650" y="1825625"/>
            <a:ext cx="7886700" cy="4351338"/>
          </a:xfrm>
          <a:prstGeom prst="rect">
            <a:avLst/>
          </a:prstGeo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fld>
            <a:endParaRPr lang="zh-CN" altLang="en-US"/>
          </a:p>
        </p:txBody>
      </p:sp>
      <p:sp>
        <p:nvSpPr>
          <p:cNvPr id="7" name="Title 1"/>
          <p:cNvSpPr>
            <a:spLocks noGrp="1"/>
          </p:cNvSpPr>
          <p:nvPr>
            <p:ph type="title"/>
          </p:nvPr>
        </p:nvSpPr>
        <p:spPr>
          <a:xfrm>
            <a:off x="1657350" y="154546"/>
            <a:ext cx="4716082" cy="776289"/>
          </a:xfrm>
          <a:prstGeom prst="rect">
            <a:avLst/>
          </a:prstGeo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3D2D7A8-9AB1-4C5C-BD38-92D111D3A6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002839-7BDF-479A-9049-516FEAADE5D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D2D7A8-9AB1-4C5C-BD38-92D111D3A6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002839-7BDF-479A-9049-516FEAADE5D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D2D7A8-9AB1-4C5C-BD38-92D111D3A65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002839-7BDF-479A-9049-516FEAADE5D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D2D7A8-9AB1-4C5C-BD38-92D111D3A65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002839-7BDF-479A-9049-516FEAADE5D7}"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D2D7A8-9AB1-4C5C-BD38-92D111D3A65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002839-7BDF-479A-9049-516FEAADE5D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D2D7A8-9AB1-4C5C-BD38-92D111D3A6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002839-7BDF-479A-9049-516FEAADE5D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D2D7A8-9AB1-4C5C-BD38-92D111D3A6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002839-7BDF-479A-9049-516FEAADE5D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D2D7A8-9AB1-4C5C-BD38-92D111D3A6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002839-7BDF-479A-9049-516FEAADE5D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D2D7A8-9AB1-4C5C-BD38-92D111D3A6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002839-7BDF-479A-9049-516FEAADE5D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52281"/>
            <a:ext cx="7772400" cy="2157681"/>
          </a:xfrm>
          <a:prstGeom prst="rect">
            <a:avLst/>
          </a:prstGeo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a:prstGeom prst="rect">
            <a:avLst/>
          </a:prstGeo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28650" y="1825625"/>
            <a:ext cx="3886200" cy="4351338"/>
          </a:xfrm>
          <a:prstGeom prst="rect">
            <a:avLst/>
          </a:prstGeo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629150" y="1825625"/>
            <a:ext cx="3886200" cy="4351338"/>
          </a:xfrm>
          <a:prstGeom prst="rect">
            <a:avLst/>
          </a:prstGeo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fld>
            <a:endParaRPr lang="zh-CN" altLang="en-US"/>
          </a:p>
        </p:txBody>
      </p:sp>
      <p:sp>
        <p:nvSpPr>
          <p:cNvPr id="8" name="Title 1"/>
          <p:cNvSpPr>
            <a:spLocks noGrp="1"/>
          </p:cNvSpPr>
          <p:nvPr>
            <p:ph type="title"/>
          </p:nvPr>
        </p:nvSpPr>
        <p:spPr>
          <a:xfrm>
            <a:off x="1657350" y="154546"/>
            <a:ext cx="4716082" cy="776289"/>
          </a:xfrm>
          <a:prstGeom prst="rect">
            <a:avLst/>
          </a:prstGeo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629842" y="2505075"/>
            <a:ext cx="3868340" cy="3684588"/>
          </a:xfrm>
          <a:prstGeom prst="rect">
            <a:avLst/>
          </a:prstGeo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629150" y="2505075"/>
            <a:ext cx="3887391" cy="3684588"/>
          </a:xfrm>
          <a:prstGeom prst="rect">
            <a:avLst/>
          </a:prstGeo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fld>
            <a:endParaRPr lang="zh-CN" altLang="en-US"/>
          </a:p>
        </p:txBody>
      </p:sp>
      <p:sp>
        <p:nvSpPr>
          <p:cNvPr id="10" name="Title 1"/>
          <p:cNvSpPr>
            <a:spLocks noGrp="1"/>
          </p:cNvSpPr>
          <p:nvPr>
            <p:ph type="title"/>
          </p:nvPr>
        </p:nvSpPr>
        <p:spPr>
          <a:xfrm>
            <a:off x="1657350" y="154546"/>
            <a:ext cx="4716082" cy="776289"/>
          </a:xfrm>
          <a:prstGeom prst="rect">
            <a:avLst/>
          </a:prstGeo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a:prstGeom prst="rect">
            <a:avLst/>
          </a:prstGeo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a:off x="628650" y="1825625"/>
            <a:ext cx="7886700" cy="4351338"/>
          </a:xfrm>
          <a:prstGeom prst="rect">
            <a:avLst/>
          </a:prstGeo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fld>
            <a:endParaRPr lang="zh-CN" altLang="en-US"/>
          </a:p>
        </p:txBody>
      </p:sp>
      <p:sp>
        <p:nvSpPr>
          <p:cNvPr id="7" name="Title 1"/>
          <p:cNvSpPr>
            <a:spLocks noGrp="1"/>
          </p:cNvSpPr>
          <p:nvPr>
            <p:ph type="title"/>
          </p:nvPr>
        </p:nvSpPr>
        <p:spPr>
          <a:xfrm>
            <a:off x="1657350" y="154546"/>
            <a:ext cx="4716082" cy="776289"/>
          </a:xfrm>
          <a:prstGeom prst="rect">
            <a:avLst/>
          </a:prstGeo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0871A7D-A34B-456E-BE23-ADD4F5CC5958}"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33D1320-B599-403F-97BA-919DE05EE47B}" type="slidenum">
              <a:rPr lang="zh-CN" altLang="en-US" smtClean="0"/>
            </a:fld>
            <a:endParaRPr lang="zh-CN" altLang="en-US"/>
          </a:p>
        </p:txBody>
      </p:sp>
      <p:sp>
        <p:nvSpPr>
          <p:cNvPr id="7"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D2D7A8-9AB1-4C5C-BD38-92D111D3A6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002839-7BDF-479A-9049-516FEAADE5D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D2D7A8-9AB1-4C5C-BD38-92D111D3A6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002839-7BDF-479A-9049-516FEAADE5D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2" Type="http://schemas.openxmlformats.org/officeDocument/2006/relationships/theme" Target="../theme/theme2.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fld>
            <a:endParaRPr lang="zh-CN" altLang="en-US"/>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2D7A8-9AB1-4C5C-BD38-92D111D3A65D}"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02839-7BDF-479A-9049-516FEAADE5D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txBox="1"/>
          <p:nvPr/>
        </p:nvSpPr>
        <p:spPr>
          <a:xfrm>
            <a:off x="2115177" y="3041115"/>
            <a:ext cx="4656655" cy="776289"/>
          </a:xfrm>
          <a:prstGeom prst="rect">
            <a:avLst/>
          </a:prstGeom>
        </p:spPr>
        <p:txBody>
          <a:bodyPr>
            <a:noAutofit/>
          </a:bodyPr>
          <a:lst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4400" b="1" dirty="0" smtClean="0"/>
              <a:t>第三章  内置指令</a:t>
            </a:r>
            <a:endParaRPr lang="zh-CN" altLang="en-US" sz="4400" b="1" dirty="0"/>
          </a:p>
        </p:txBody>
      </p:sp>
      <p:sp>
        <p:nvSpPr>
          <p:cNvPr id="2" name="标题 1"/>
          <p:cNvSpPr/>
          <p:nvPr>
            <p:ph type="title"/>
          </p:nvPr>
        </p:nvSpPr>
        <p:spPr/>
        <p:txBody>
          <a:bodyPr/>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v-for</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633846" y="1553924"/>
            <a:ext cx="2534346"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633846" y="1547827"/>
            <a:ext cx="232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smtClean="0">
                <a:solidFill>
                  <a:schemeClr val="bg1"/>
                </a:solidFill>
                <a:latin typeface="微软雅黑" panose="020B0503020204020204" pitchFamily="34" charset="-122"/>
                <a:ea typeface="微软雅黑" panose="020B0503020204020204" pitchFamily="34" charset="-122"/>
              </a:rPr>
              <a:t> v-for</a:t>
            </a:r>
            <a:r>
              <a:rPr lang="zh-CN" altLang="en-US" dirty="0" smtClean="0">
                <a:solidFill>
                  <a:schemeClr val="bg1"/>
                </a:solidFill>
                <a:latin typeface="微软雅黑" panose="020B0503020204020204" pitchFamily="34" charset="-122"/>
                <a:ea typeface="微软雅黑" panose="020B0503020204020204" pitchFamily="34" charset="-122"/>
              </a:rPr>
              <a:t>迭代整数</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1" cstate="print"/>
          <a:srcRect/>
          <a:stretch>
            <a:fillRect/>
          </a:stretch>
        </p:blipFill>
        <p:spPr bwMode="auto">
          <a:xfrm>
            <a:off x="2781300" y="2418685"/>
            <a:ext cx="3581400" cy="3105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57350" y="312819"/>
            <a:ext cx="4716082" cy="618016"/>
          </a:xfrm>
        </p:spPr>
        <p:txBody>
          <a:bodyPr/>
          <a:lstStyle/>
          <a:p>
            <a:r>
              <a:rPr lang="zh-CN" altLang="en-US" dirty="0" smtClean="0"/>
              <a:t>学习目标</a:t>
            </a:r>
            <a:endParaRPr lang="zh-CN" altLang="en-US" dirty="0"/>
          </a:p>
        </p:txBody>
      </p:sp>
      <p:sp>
        <p:nvSpPr>
          <p:cNvPr id="3" name="文本框 2"/>
          <p:cNvSpPr txBox="1"/>
          <p:nvPr/>
        </p:nvSpPr>
        <p:spPr>
          <a:xfrm>
            <a:off x="3339996" y="2284916"/>
            <a:ext cx="1225354" cy="438592"/>
          </a:xfrm>
          <a:prstGeom prst="rect">
            <a:avLst/>
          </a:prstGeom>
          <a:noFill/>
        </p:spPr>
        <p:txBody>
          <a:bodyPr wrap="none" lIns="68589" tIns="34295" rIns="68589" bIns="34295"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en-US" altLang="zh-CN" sz="2400" dirty="0" smtClean="0">
                <a:solidFill>
                  <a:srgbClr val="414455"/>
                </a:solidFill>
              </a:rPr>
              <a:t>3.2 v-if</a:t>
            </a:r>
            <a:endParaRPr lang="zh-CN" altLang="en-US" sz="2400" dirty="0">
              <a:solidFill>
                <a:srgbClr val="414455"/>
              </a:solidFill>
            </a:endParaRPr>
          </a:p>
        </p:txBody>
      </p:sp>
      <p:grpSp>
        <p:nvGrpSpPr>
          <p:cNvPr id="6" name="组合 5"/>
          <p:cNvGrpSpPr/>
          <p:nvPr/>
        </p:nvGrpSpPr>
        <p:grpSpPr>
          <a:xfrm>
            <a:off x="967707" y="1373695"/>
            <a:ext cx="1855130" cy="1855130"/>
            <a:chOff x="2884264" y="3028364"/>
            <a:chExt cx="798675" cy="798675"/>
          </a:xfrm>
        </p:grpSpPr>
        <p:grpSp>
          <p:nvGrpSpPr>
            <p:cNvPr id="7" name="组合 6"/>
            <p:cNvGrpSpPr/>
            <p:nvPr/>
          </p:nvGrpSpPr>
          <p:grpSpPr>
            <a:xfrm>
              <a:off x="2884264" y="3028364"/>
              <a:ext cx="798675" cy="798675"/>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41300" dist="228600" dir="78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椭圆 8"/>
            <p:cNvSpPr/>
            <p:nvPr/>
          </p:nvSpPr>
          <p:spPr>
            <a:xfrm>
              <a:off x="2892599" y="3138954"/>
              <a:ext cx="764108" cy="579934"/>
            </a:xfrm>
            <a:prstGeom prst="ellipse">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prstClr val="white"/>
                  </a:solidFill>
                </a:rPr>
                <a:t>Vue.js</a:t>
              </a:r>
              <a:endParaRPr lang="zh-CN" altLang="en-US" sz="2800" b="1" dirty="0">
                <a:solidFill>
                  <a:prstClr val="white"/>
                </a:solidFill>
              </a:endParaRPr>
            </a:p>
          </p:txBody>
        </p:sp>
      </p:grpSp>
      <p:sp>
        <p:nvSpPr>
          <p:cNvPr id="15" name="椭圆 14"/>
          <p:cNvSpPr/>
          <p:nvPr/>
        </p:nvSpPr>
        <p:spPr>
          <a:xfrm>
            <a:off x="3101006" y="3862907"/>
            <a:ext cx="292137" cy="292137"/>
          </a:xfrm>
          <a:prstGeom prst="ellipse">
            <a:avLst/>
          </a:prstGeom>
          <a:solidFill>
            <a:schemeClr val="accent1"/>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3200" dirty="0"/>
          </a:p>
        </p:txBody>
      </p:sp>
      <p:sp>
        <p:nvSpPr>
          <p:cNvPr id="17" name="TextBox 26"/>
          <p:cNvSpPr txBox="1"/>
          <p:nvPr/>
        </p:nvSpPr>
        <p:spPr>
          <a:xfrm>
            <a:off x="3529925" y="3317083"/>
            <a:ext cx="1356462" cy="400110"/>
          </a:xfrm>
          <a:prstGeom prst="rect">
            <a:avLst/>
          </a:prstGeom>
          <a:noFill/>
        </p:spPr>
        <p:txBody>
          <a:bodyPr wrap="none" rtlCol="0">
            <a:spAutoFit/>
          </a:bodyPr>
          <a:lstStyle/>
          <a:p>
            <a:pPr algn="dist"/>
            <a:r>
              <a:rPr lang="en-US" altLang="zh-CN" sz="2000" dirty="0" smtClean="0">
                <a:solidFill>
                  <a:srgbClr val="414455"/>
                </a:solidFill>
                <a:latin typeface="微软雅黑" panose="020B0503020204020204" pitchFamily="34" charset="-122"/>
                <a:ea typeface="微软雅黑" panose="020B0503020204020204" pitchFamily="34" charset="-122"/>
              </a:rPr>
              <a:t>v-if</a:t>
            </a:r>
            <a:r>
              <a:rPr lang="zh-CN" altLang="en-US" sz="2000" dirty="0" smtClean="0">
                <a:solidFill>
                  <a:srgbClr val="414455"/>
                </a:solidFill>
                <a:latin typeface="微软雅黑" panose="020B0503020204020204" pitchFamily="34" charset="-122"/>
                <a:ea typeface="微软雅黑" panose="020B0503020204020204" pitchFamily="34" charset="-122"/>
              </a:rPr>
              <a:t>的概念</a:t>
            </a:r>
            <a:endParaRPr lang="en-US" altLang="zh-CN" sz="2000" dirty="0" smtClean="0">
              <a:solidFill>
                <a:srgbClr val="414455"/>
              </a:solidFill>
              <a:latin typeface="微软雅黑" panose="020B0503020204020204" pitchFamily="34" charset="-122"/>
              <a:ea typeface="微软雅黑" panose="020B0503020204020204" pitchFamily="34" charset="-122"/>
            </a:endParaRPr>
          </a:p>
        </p:txBody>
      </p:sp>
      <p:sp>
        <p:nvSpPr>
          <p:cNvPr id="18" name="TextBox 27"/>
          <p:cNvSpPr txBox="1"/>
          <p:nvPr/>
        </p:nvSpPr>
        <p:spPr>
          <a:xfrm>
            <a:off x="3527785" y="3790170"/>
            <a:ext cx="1356462" cy="400110"/>
          </a:xfrm>
          <a:prstGeom prst="rect">
            <a:avLst/>
          </a:prstGeom>
          <a:noFill/>
        </p:spPr>
        <p:txBody>
          <a:bodyPr wrap="none" rtlCol="0">
            <a:spAutoFit/>
          </a:bodyPr>
          <a:lstStyle/>
          <a:p>
            <a:r>
              <a:rPr lang="en-US" altLang="zh-CN" sz="2000" dirty="0" smtClean="0">
                <a:solidFill>
                  <a:srgbClr val="414455"/>
                </a:solidFill>
                <a:latin typeface="微软雅黑" panose="020B0503020204020204" pitchFamily="34" charset="-122"/>
                <a:ea typeface="微软雅黑" panose="020B0503020204020204" pitchFamily="34" charset="-122"/>
              </a:rPr>
              <a:t>v-if</a:t>
            </a:r>
            <a:r>
              <a:rPr lang="zh-CN" altLang="en-US" sz="2000" dirty="0" smtClean="0">
                <a:solidFill>
                  <a:srgbClr val="414455"/>
                </a:solidFill>
                <a:latin typeface="微软雅黑" panose="020B0503020204020204" pitchFamily="34" charset="-122"/>
                <a:ea typeface="微软雅黑" panose="020B0503020204020204" pitchFamily="34" charset="-122"/>
              </a:rPr>
              <a:t>的使用</a:t>
            </a:r>
            <a:endParaRPr lang="zh-CN" altLang="en-US" sz="2000" dirty="0">
              <a:solidFill>
                <a:srgbClr val="414455"/>
              </a:solidFill>
              <a:latin typeface="微软雅黑" panose="020B0503020204020204" pitchFamily="34" charset="-122"/>
              <a:ea typeface="微软雅黑" panose="020B0503020204020204" pitchFamily="34" charset="-122"/>
            </a:endParaRPr>
          </a:p>
        </p:txBody>
      </p:sp>
      <p:sp>
        <p:nvSpPr>
          <p:cNvPr id="25" name="椭圆 24"/>
          <p:cNvSpPr/>
          <p:nvPr/>
        </p:nvSpPr>
        <p:spPr>
          <a:xfrm>
            <a:off x="3087150" y="3371070"/>
            <a:ext cx="292137" cy="292137"/>
          </a:xfrm>
          <a:prstGeom prst="ellipse">
            <a:avLst/>
          </a:prstGeom>
          <a:solidFill>
            <a:schemeClr val="accent1"/>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675" decel="100000" fill="hold"/>
                                        <p:tgtEl>
                                          <p:spTgt spid="3"/>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 fill="hold"/>
                                        <p:tgtEl>
                                          <p:spTgt spid="6"/>
                                        </p:tgtEl>
                                        <p:attrNameLst>
                                          <p:attrName>ppt_w</p:attrName>
                                        </p:attrNameLst>
                                      </p:cBhvr>
                                      <p:tavLst>
                                        <p:tav tm="0">
                                          <p:val>
                                            <p:fltVal val="0"/>
                                          </p:val>
                                        </p:tav>
                                        <p:tav tm="100000">
                                          <p:val>
                                            <p:strVal val="#ppt_w"/>
                                          </p:val>
                                        </p:tav>
                                      </p:tavLst>
                                    </p:anim>
                                    <p:anim calcmode="lin" valueType="num">
                                      <p:cBhvr>
                                        <p:cTn id="15" dur="100" fill="hold"/>
                                        <p:tgtEl>
                                          <p:spTgt spid="6"/>
                                        </p:tgtEl>
                                        <p:attrNameLst>
                                          <p:attrName>ppt_h</p:attrName>
                                        </p:attrNameLst>
                                      </p:cBhvr>
                                      <p:tavLst>
                                        <p:tav tm="0">
                                          <p:val>
                                            <p:fltVal val="0"/>
                                          </p:val>
                                        </p:tav>
                                        <p:tav tm="100000">
                                          <p:val>
                                            <p:strVal val="#ppt_h"/>
                                          </p:val>
                                        </p:tav>
                                      </p:tavLst>
                                    </p:anim>
                                    <p:animEffect transition="in" filter="fade">
                                      <p:cBhvr>
                                        <p:cTn id="16" dur="100"/>
                                        <p:tgtEl>
                                          <p:spTgt spid="6"/>
                                        </p:tgtEl>
                                      </p:cBhvr>
                                    </p:animEffect>
                                  </p:childTnLst>
                                </p:cTn>
                              </p:par>
                              <p:par>
                                <p:cTn id="17" presetID="6" presetClass="emph" presetSubtype="0" fill="hold" nodeType="withEffect">
                                  <p:stCondLst>
                                    <p:cond delay="100"/>
                                  </p:stCondLst>
                                  <p:childTnLst>
                                    <p:animScale>
                                      <p:cBhvr>
                                        <p:cTn id="18" dur="100" fill="hold"/>
                                        <p:tgtEl>
                                          <p:spTgt spid="6"/>
                                        </p:tgtEl>
                                      </p:cBhvr>
                                      <p:by x="110000" y="110000"/>
                                    </p:animScale>
                                  </p:childTnLst>
                                </p:cTn>
                              </p:par>
                              <p:par>
                                <p:cTn id="19" presetID="6" presetClass="emph" presetSubtype="0" fill="hold" nodeType="withEffect">
                                  <p:stCondLst>
                                    <p:cond delay="200"/>
                                  </p:stCondLst>
                                  <p:childTnLst>
                                    <p:animScale>
                                      <p:cBhvr>
                                        <p:cTn id="20" dur="200" fill="hold"/>
                                        <p:tgtEl>
                                          <p:spTgt spid="6"/>
                                        </p:tgtEl>
                                      </p:cBhvr>
                                      <p:by x="90000" y="90000"/>
                                    </p:animScale>
                                  </p:childTnLst>
                                </p:cTn>
                              </p:par>
                              <p:par>
                                <p:cTn id="21" presetID="6" presetClass="emph" presetSubtype="0" fill="hold" nodeType="withEffect">
                                  <p:stCondLst>
                                    <p:cond delay="400"/>
                                  </p:stCondLst>
                                  <p:childTnLst>
                                    <p:animScale>
                                      <p:cBhvr>
                                        <p:cTn id="22" dur="100" fill="hold"/>
                                        <p:tgtEl>
                                          <p:spTgt spid="6"/>
                                        </p:tgtEl>
                                      </p:cBhvr>
                                      <p:by x="105000" y="105000"/>
                                    </p:animScale>
                                  </p:childTnLst>
                                </p:cTn>
                              </p:par>
                              <p:par>
                                <p:cTn id="23" presetID="6" presetClass="emph" presetSubtype="0" fill="hold" nodeType="withEffect">
                                  <p:stCondLst>
                                    <p:cond delay="500"/>
                                  </p:stCondLst>
                                  <p:childTnLst>
                                    <p:animScale>
                                      <p:cBhvr>
                                        <p:cTn id="24" dur="200" fill="hold"/>
                                        <p:tgtEl>
                                          <p:spTgt spid="6"/>
                                        </p:tgtEl>
                                      </p:cBhvr>
                                      <p:by x="95000" y="95000"/>
                                    </p:animScale>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childTnLst>
                          </p:cTn>
                        </p:par>
                        <p:par>
                          <p:cTn id="31" fill="hold">
                            <p:stCondLst>
                              <p:cond delay="20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childTnLst>
                          </p:cTn>
                        </p:par>
                        <p:par>
                          <p:cTn id="42" fill="hold">
                            <p:stCondLst>
                              <p:cond delay="3000"/>
                            </p:stCondLst>
                            <p:childTnLst>
                              <p:par>
                                <p:cTn id="43" presetID="1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p:tgtEl>
                                          <p:spTgt spid="18"/>
                                        </p:tgtEl>
                                        <p:attrNameLst>
                                          <p:attrName>ppt_x</p:attrName>
                                        </p:attrNameLst>
                                      </p:cBhvr>
                                      <p:tavLst>
                                        <p:tav tm="0">
                                          <p:val>
                                            <p:strVal val="#ppt_x-#ppt_w*1.125000"/>
                                          </p:val>
                                        </p:tav>
                                        <p:tav tm="100000">
                                          <p:val>
                                            <p:strVal val="#ppt_x"/>
                                          </p:val>
                                        </p:tav>
                                      </p:tavLst>
                                    </p:anim>
                                    <p:animEffect transition="in" filter="wipe(right)">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7" grpId="0"/>
      <p:bldP spid="18" grpId="0"/>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v-if</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的概念</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 name="组合 72"/>
          <p:cNvGrpSpPr/>
          <p:nvPr/>
        </p:nvGrpSpPr>
        <p:grpSpPr bwMode="auto">
          <a:xfrm>
            <a:off x="872836" y="1772816"/>
            <a:ext cx="6970158" cy="3869448"/>
            <a:chOff x="3957026" y="2388304"/>
            <a:chExt cx="10315544" cy="5464266"/>
          </a:xfrm>
        </p:grpSpPr>
        <p:sp>
          <p:nvSpPr>
            <p:cNvPr id="23" name="矩形 22"/>
            <p:cNvSpPr/>
            <p:nvPr/>
          </p:nvSpPr>
          <p:spPr>
            <a:xfrm>
              <a:off x="3957026" y="2754764"/>
              <a:ext cx="10315544" cy="5097806"/>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任意多边形 23"/>
            <p:cNvSpPr/>
            <p:nvPr/>
          </p:nvSpPr>
          <p:spPr>
            <a:xfrm>
              <a:off x="10444352" y="2388304"/>
              <a:ext cx="3445147" cy="60383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矩形 5"/>
          <p:cNvSpPr>
            <a:spLocks noChangeArrowheads="1"/>
          </p:cNvSpPr>
          <p:nvPr/>
        </p:nvSpPr>
        <p:spPr bwMode="auto">
          <a:xfrm>
            <a:off x="1016618" y="2327296"/>
            <a:ext cx="6699562" cy="3251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indent="0">
              <a:lnSpc>
                <a:spcPct val="150000"/>
              </a:lnSpc>
            </a:pPr>
            <a:r>
              <a:rPr lang="en-US" altLang="zh-CN" sz="2000" dirty="0" smtClean="0"/>
              <a:t>        v-if</a:t>
            </a:r>
            <a:r>
              <a:rPr lang="zh-CN" altLang="en-US" sz="2000" dirty="0" smtClean="0"/>
              <a:t>是</a:t>
            </a:r>
            <a:r>
              <a:rPr lang="en-US" altLang="zh-CN" sz="2000" dirty="0" err="1" smtClean="0"/>
              <a:t>Vue.js</a:t>
            </a:r>
            <a:r>
              <a:rPr lang="zh-CN" altLang="en-US" sz="2000" dirty="0" smtClean="0"/>
              <a:t>的条件语句，</a:t>
            </a:r>
            <a:r>
              <a:rPr lang="en-US" altLang="zh-CN" sz="2000" dirty="0" smtClean="0"/>
              <a:t>v-if</a:t>
            </a:r>
            <a:r>
              <a:rPr lang="zh-CN" altLang="en-US" sz="2000" dirty="0" smtClean="0"/>
              <a:t>指令用于条件性地渲染一块内容，这块内容只会在指令的表达式返回 </a:t>
            </a:r>
            <a:r>
              <a:rPr lang="en-US" altLang="zh-CN" sz="2000" dirty="0" smtClean="0"/>
              <a:t>true </a:t>
            </a:r>
            <a:r>
              <a:rPr lang="zh-CN" altLang="en-US" sz="2000" dirty="0" smtClean="0"/>
              <a:t>值的时候被渲染。特别注意的是，</a:t>
            </a:r>
            <a:r>
              <a:rPr lang="en-US" altLang="zh-CN" sz="2000" dirty="0" smtClean="0"/>
              <a:t>v-if</a:t>
            </a:r>
            <a:r>
              <a:rPr lang="zh-CN" altLang="en-US" sz="2000" dirty="0" smtClean="0"/>
              <a:t>所关联的是</a:t>
            </a:r>
            <a:r>
              <a:rPr lang="en-US" altLang="zh-CN" sz="2000" dirty="0" err="1" smtClean="0"/>
              <a:t>Vue.js</a:t>
            </a:r>
            <a:r>
              <a:rPr lang="zh-CN" altLang="en-US" sz="2000" dirty="0" smtClean="0"/>
              <a:t>的动态变量。</a:t>
            </a:r>
            <a:endParaRPr lang="zh-CN" altLang="en-US" sz="2000" dirty="0" smtClean="0"/>
          </a:p>
          <a:p>
            <a:pPr marL="0" lvl="1" indent="0">
              <a:lnSpc>
                <a:spcPct val="150000"/>
              </a:lnSpc>
            </a:pPr>
            <a:r>
              <a:rPr lang="en-US" altLang="zh-CN" sz="2000" dirty="0" smtClean="0"/>
              <a:t>        v-if</a:t>
            </a:r>
            <a:r>
              <a:rPr lang="zh-CN" altLang="en-US" sz="2000" dirty="0" smtClean="0"/>
              <a:t>的使用一般有两个场景：</a:t>
            </a:r>
            <a:endParaRPr lang="zh-CN" altLang="en-US" sz="2000" dirty="0" smtClean="0"/>
          </a:p>
          <a:p>
            <a:pPr marL="0" lvl="1" indent="0">
              <a:lnSpc>
                <a:spcPct val="150000"/>
              </a:lnSpc>
            </a:pPr>
            <a:r>
              <a:rPr lang="zh-CN" altLang="en-US" sz="2000" dirty="0" smtClean="0"/>
              <a:t>       </a:t>
            </a:r>
            <a:r>
              <a:rPr lang="en-US" altLang="zh-CN" sz="2000" dirty="0" smtClean="0"/>
              <a:t>1.</a:t>
            </a:r>
            <a:r>
              <a:rPr lang="zh-CN" altLang="en-US" sz="2000" dirty="0" smtClean="0"/>
              <a:t>通过条件判断展示或者隐藏某个元素或者多个元素；</a:t>
            </a:r>
            <a:endParaRPr lang="zh-CN" altLang="en-US" sz="2000" dirty="0" smtClean="0"/>
          </a:p>
          <a:p>
            <a:pPr marL="0" lvl="1" indent="0">
              <a:lnSpc>
                <a:spcPct val="150000"/>
              </a:lnSpc>
            </a:pPr>
            <a:r>
              <a:rPr lang="zh-CN" altLang="en-US" sz="2000" dirty="0" smtClean="0"/>
              <a:t>        </a:t>
            </a:r>
            <a:r>
              <a:rPr lang="en-US" altLang="zh-CN" sz="2000" dirty="0" smtClean="0"/>
              <a:t>2.</a:t>
            </a:r>
            <a:r>
              <a:rPr lang="zh-CN" altLang="en-US" sz="2000" dirty="0" smtClean="0"/>
              <a:t>进行视图之间的切换。</a:t>
            </a:r>
            <a:endParaRPr lang="zh-CN" altLang="en-US" sz="2000" dirty="0" smtClean="0"/>
          </a:p>
          <a:p>
            <a:pPr marL="0" lvl="1" indent="0">
              <a:lnSpc>
                <a:spcPct val="150000"/>
              </a:lnSpc>
            </a:pP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25"/>
                                        </p:tgtEl>
                                      </p:cBhvr>
                                    </p:animEffect>
                                    <p:animScale>
                                      <p:cBhvr>
                                        <p:cTn id="10" dur="250" autoRev="1" fill="hold"/>
                                        <p:tgtEl>
                                          <p:spTgt spid="25"/>
                                        </p:tgtEl>
                                      </p:cBhvr>
                                      <p:by x="105000" y="105000"/>
                                    </p:animScale>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v-if</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633846" y="1553924"/>
            <a:ext cx="2534346"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633846" y="1547827"/>
            <a:ext cx="232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smtClean="0">
                <a:solidFill>
                  <a:schemeClr val="bg1"/>
                </a:solidFill>
                <a:latin typeface="微软雅黑" panose="020B0503020204020204" pitchFamily="34" charset="-122"/>
                <a:ea typeface="微软雅黑" panose="020B0503020204020204" pitchFamily="34" charset="-122"/>
              </a:rPr>
              <a:t> v-if</a:t>
            </a:r>
            <a:r>
              <a:rPr lang="zh-CN" altLang="en-US" dirty="0" smtClean="0">
                <a:solidFill>
                  <a:schemeClr val="bg1"/>
                </a:solidFill>
                <a:latin typeface="微软雅黑" panose="020B0503020204020204" pitchFamily="34" charset="-122"/>
                <a:ea typeface="微软雅黑" panose="020B0503020204020204" pitchFamily="34" charset="-122"/>
              </a:rPr>
              <a:t>的基本使用</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cstate="print"/>
          <a:srcRect/>
          <a:stretch>
            <a:fillRect/>
          </a:stretch>
        </p:blipFill>
        <p:spPr bwMode="auto">
          <a:xfrm>
            <a:off x="1323644" y="2494221"/>
            <a:ext cx="6580187" cy="3124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165340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en-US" altLang="zh-CN" sz="1800" dirty="0" smtClean="0"/>
              <a:t>         </a:t>
            </a:r>
            <a:r>
              <a:rPr lang="zh-CN" altLang="en-US" sz="1800" dirty="0" smtClean="0"/>
              <a:t>在以上示例中，</a:t>
            </a:r>
            <a:r>
              <a:rPr lang="en-US" altLang="zh-CN" sz="1800" dirty="0" smtClean="0"/>
              <a:t> seen</a:t>
            </a:r>
            <a:r>
              <a:rPr lang="zh-CN" altLang="zh-CN" sz="1800" dirty="0" smtClean="0"/>
              <a:t>是</a:t>
            </a:r>
            <a:r>
              <a:rPr lang="en-US" altLang="zh-CN" sz="1800" dirty="0" err="1" smtClean="0"/>
              <a:t>Vue</a:t>
            </a:r>
            <a:r>
              <a:rPr lang="zh-CN" altLang="zh-CN" sz="1800" dirty="0" smtClean="0"/>
              <a:t>定义的一个变量。</a:t>
            </a:r>
            <a:r>
              <a:rPr lang="en-US" altLang="zh-CN" sz="1800" dirty="0" smtClean="0"/>
              <a:t>v-if</a:t>
            </a:r>
            <a:r>
              <a:rPr lang="zh-CN" altLang="zh-CN" sz="1800" dirty="0" smtClean="0"/>
              <a:t>的变量值一般是</a:t>
            </a:r>
            <a:r>
              <a:rPr lang="en-US" altLang="zh-CN" sz="1800" dirty="0" smtClean="0"/>
              <a:t>true</a:t>
            </a:r>
            <a:r>
              <a:rPr lang="zh-CN" altLang="zh-CN" sz="1800" dirty="0" smtClean="0"/>
              <a:t>或者</a:t>
            </a:r>
            <a:r>
              <a:rPr lang="en-US" altLang="zh-CN" sz="1800" dirty="0" smtClean="0"/>
              <a:t>false</a:t>
            </a:r>
            <a:r>
              <a:rPr lang="zh-CN" altLang="zh-CN" sz="1800" dirty="0" smtClean="0"/>
              <a:t>，当变量值为</a:t>
            </a:r>
            <a:r>
              <a:rPr lang="en-US" altLang="zh-CN" sz="1800" dirty="0" smtClean="0"/>
              <a:t>true</a:t>
            </a:r>
            <a:r>
              <a:rPr lang="zh-CN" altLang="zh-CN" sz="1800" dirty="0" smtClean="0"/>
              <a:t>时则显示元素，当变量值为</a:t>
            </a:r>
            <a:r>
              <a:rPr lang="en-US" altLang="zh-CN" sz="1800" dirty="0" smtClean="0"/>
              <a:t>false</a:t>
            </a:r>
            <a:r>
              <a:rPr lang="zh-CN" altLang="zh-CN" sz="1800" dirty="0" smtClean="0"/>
              <a:t>时隐藏元素</a:t>
            </a:r>
            <a:r>
              <a:rPr lang="zh-CN" altLang="en-US" sz="1800" dirty="0" smtClean="0"/>
              <a:t>。</a:t>
            </a:r>
            <a:endParaRPr lang="en-US" altLang="zh-CN" sz="1800" dirty="0" smtClean="0"/>
          </a:p>
          <a:p>
            <a:pPr marL="0" lvl="1" indent="0">
              <a:lnSpc>
                <a:spcPct val="150000"/>
              </a:lnSpc>
              <a:spcBef>
                <a:spcPct val="20000"/>
              </a:spcBef>
              <a:buNone/>
              <a:defRPr/>
            </a:pPr>
            <a:r>
              <a:rPr lang="en-US" altLang="zh-CN" sz="1800" dirty="0" smtClean="0"/>
              <a:t>         </a:t>
            </a:r>
            <a:r>
              <a:rPr lang="zh-CN" altLang="zh-CN" sz="1800" dirty="0" smtClean="0"/>
              <a:t>可以用</a:t>
            </a:r>
            <a:r>
              <a:rPr lang="en-US" altLang="zh-CN" sz="1800" dirty="0" smtClean="0"/>
              <a:t>v-else</a:t>
            </a:r>
            <a:r>
              <a:rPr lang="zh-CN" altLang="zh-CN" sz="1800" dirty="0" smtClean="0"/>
              <a:t>指令给</a:t>
            </a:r>
            <a:r>
              <a:rPr lang="en-US" altLang="zh-CN" sz="1800" dirty="0" smtClean="0"/>
              <a:t>v-if</a:t>
            </a:r>
            <a:r>
              <a:rPr lang="zh-CN" altLang="zh-CN" sz="1800" dirty="0" smtClean="0"/>
              <a:t>添加一个</a:t>
            </a:r>
            <a:r>
              <a:rPr lang="en-US" altLang="zh-CN" sz="1800" dirty="0" smtClean="0"/>
              <a:t>“else”</a:t>
            </a:r>
            <a:r>
              <a:rPr lang="zh-CN" altLang="zh-CN" sz="1800" dirty="0" smtClean="0"/>
              <a:t>块</a:t>
            </a:r>
            <a:r>
              <a:rPr lang="zh-CN" altLang="en-US" sz="1800" dirty="0" smtClean="0"/>
              <a:t>。</a:t>
            </a:r>
            <a:endParaRPr lang="zh-CN" altLang="zh-CN" sz="1800" b="1"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v-if</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v-if</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633846" y="1553924"/>
            <a:ext cx="2534346"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633846" y="1547827"/>
            <a:ext cx="232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smtClean="0">
                <a:solidFill>
                  <a:schemeClr val="bg1"/>
                </a:solidFill>
                <a:latin typeface="微软雅黑" panose="020B0503020204020204" pitchFamily="34" charset="-122"/>
                <a:ea typeface="微软雅黑" panose="020B0503020204020204" pitchFamily="34" charset="-122"/>
              </a:rPr>
              <a:t> v-else</a:t>
            </a:r>
            <a:r>
              <a:rPr lang="zh-CN" altLang="en-US" dirty="0" smtClean="0">
                <a:solidFill>
                  <a:schemeClr val="bg1"/>
                </a:solidFill>
                <a:latin typeface="微软雅黑" panose="020B0503020204020204" pitchFamily="34" charset="-122"/>
                <a:ea typeface="微软雅黑" panose="020B0503020204020204" pitchFamily="34" charset="-122"/>
              </a:rPr>
              <a:t>的基本使用</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1" cstate="print"/>
          <a:srcRect/>
          <a:stretch>
            <a:fillRect/>
          </a:stretch>
        </p:blipFill>
        <p:spPr bwMode="auto">
          <a:xfrm>
            <a:off x="2502085" y="2312360"/>
            <a:ext cx="3990975" cy="3105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165340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en-US" altLang="zh-CN" sz="1800" dirty="0" smtClean="0"/>
              <a:t>        </a:t>
            </a:r>
            <a:r>
              <a:rPr lang="zh-CN" altLang="zh-CN" sz="1800" dirty="0" smtClean="0"/>
              <a:t>当</a:t>
            </a:r>
            <a:r>
              <a:rPr lang="en-US" altLang="zh-CN" sz="1800" dirty="0" smtClean="0"/>
              <a:t>seen</a:t>
            </a:r>
            <a:r>
              <a:rPr lang="zh-CN" altLang="zh-CN" sz="1800" dirty="0" smtClean="0"/>
              <a:t>变量值为</a:t>
            </a:r>
            <a:r>
              <a:rPr lang="en-US" altLang="zh-CN" sz="1800" dirty="0" smtClean="0"/>
              <a:t>true</a:t>
            </a:r>
            <a:r>
              <a:rPr lang="zh-CN" altLang="zh-CN" sz="1800" dirty="0" smtClean="0"/>
              <a:t>时，网页上显示“现在你看到我了”，当</a:t>
            </a:r>
            <a:r>
              <a:rPr lang="en-US" altLang="zh-CN" sz="1800" dirty="0" smtClean="0"/>
              <a:t>seen</a:t>
            </a:r>
            <a:r>
              <a:rPr lang="zh-CN" altLang="zh-CN" sz="1800" dirty="0" smtClean="0"/>
              <a:t>变量值为</a:t>
            </a:r>
            <a:r>
              <a:rPr lang="en-US" altLang="zh-CN" sz="1800" dirty="0" smtClean="0"/>
              <a:t>false</a:t>
            </a:r>
            <a:r>
              <a:rPr lang="zh-CN" altLang="zh-CN" sz="1800" dirty="0" smtClean="0"/>
              <a:t>时则显示“你看不到我了”。</a:t>
            </a:r>
            <a:endParaRPr lang="en-US" altLang="zh-CN" sz="1800" dirty="0" smtClean="0"/>
          </a:p>
          <a:p>
            <a:pPr marL="0" lvl="1" indent="0">
              <a:lnSpc>
                <a:spcPct val="150000"/>
              </a:lnSpc>
              <a:spcBef>
                <a:spcPct val="20000"/>
              </a:spcBef>
              <a:buNone/>
              <a:defRPr/>
            </a:pPr>
            <a:r>
              <a:rPr lang="en-US" altLang="zh-CN" sz="1800" dirty="0" smtClean="0"/>
              <a:t>        </a:t>
            </a:r>
            <a:r>
              <a:rPr lang="zh-CN" altLang="zh-CN" sz="1800" dirty="0" smtClean="0"/>
              <a:t>在</a:t>
            </a:r>
            <a:r>
              <a:rPr lang="en-US" altLang="zh-CN" sz="1800" dirty="0" err="1" smtClean="0"/>
              <a:t>Vue.js</a:t>
            </a:r>
            <a:r>
              <a:rPr lang="zh-CN" altLang="zh-CN" sz="1800" dirty="0" smtClean="0"/>
              <a:t>的</a:t>
            </a:r>
            <a:r>
              <a:rPr lang="en-US" altLang="zh-CN" sz="1800" dirty="0" smtClean="0"/>
              <a:t>2.1.0</a:t>
            </a:r>
            <a:r>
              <a:rPr lang="zh-CN" altLang="zh-CN" sz="1800" dirty="0" smtClean="0"/>
              <a:t>版本中新增了</a:t>
            </a:r>
            <a:r>
              <a:rPr lang="en-US" altLang="zh-CN" sz="1800" dirty="0" smtClean="0"/>
              <a:t>v-else-if</a:t>
            </a:r>
            <a:r>
              <a:rPr lang="zh-CN" altLang="zh-CN" sz="1800" dirty="0" smtClean="0"/>
              <a:t>，顾名思义，用作</a:t>
            </a:r>
            <a:r>
              <a:rPr lang="en-US" altLang="zh-CN" sz="1800" dirty="0" smtClean="0"/>
              <a:t>v-if </a:t>
            </a:r>
            <a:r>
              <a:rPr lang="zh-CN" altLang="zh-CN" sz="1800" dirty="0" smtClean="0"/>
              <a:t>的</a:t>
            </a:r>
            <a:r>
              <a:rPr lang="en-US" altLang="zh-CN" sz="1800" dirty="0" smtClean="0"/>
              <a:t>else-if</a:t>
            </a:r>
            <a:r>
              <a:rPr lang="zh-CN" altLang="zh-CN" sz="1800" dirty="0" smtClean="0"/>
              <a:t>块</a:t>
            </a:r>
            <a:r>
              <a:rPr lang="zh-CN" altLang="en-US" sz="1800" dirty="0" smtClean="0"/>
              <a:t>。</a:t>
            </a:r>
            <a:endParaRPr lang="zh-CN" altLang="zh-CN" sz="1800" b="1"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v-if</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v-if</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633846" y="1553924"/>
            <a:ext cx="2534346"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633846" y="1547827"/>
            <a:ext cx="232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smtClean="0">
                <a:solidFill>
                  <a:schemeClr val="bg1"/>
                </a:solidFill>
                <a:latin typeface="微软雅黑" panose="020B0503020204020204" pitchFamily="34" charset="-122"/>
                <a:ea typeface="微软雅黑" panose="020B0503020204020204" pitchFamily="34" charset="-122"/>
              </a:rPr>
              <a:t> v-else-if</a:t>
            </a:r>
            <a:r>
              <a:rPr lang="zh-CN" altLang="en-US" dirty="0" smtClean="0">
                <a:solidFill>
                  <a:schemeClr val="bg1"/>
                </a:solidFill>
                <a:latin typeface="微软雅黑" panose="020B0503020204020204" pitchFamily="34" charset="-122"/>
                <a:ea typeface="微软雅黑" panose="020B0503020204020204" pitchFamily="34" charset="-122"/>
              </a:rPr>
              <a:t>的基本使用</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1" cstate="print"/>
          <a:srcRect/>
          <a:stretch>
            <a:fillRect/>
          </a:stretch>
        </p:blipFill>
        <p:spPr bwMode="auto">
          <a:xfrm>
            <a:off x="2581608" y="2346916"/>
            <a:ext cx="3895725" cy="3333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165340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en-US" altLang="zh-CN" sz="1800" dirty="0" smtClean="0"/>
              <a:t>         </a:t>
            </a:r>
            <a:r>
              <a:rPr lang="zh-CN" altLang="zh-CN" sz="1800" dirty="0" smtClean="0"/>
              <a:t>当</a:t>
            </a:r>
            <a:r>
              <a:rPr lang="en-US" altLang="zh-CN" sz="1800" dirty="0" smtClean="0"/>
              <a:t>type</a:t>
            </a:r>
            <a:r>
              <a:rPr lang="zh-CN" altLang="zh-CN" sz="1800" dirty="0" smtClean="0"/>
              <a:t>变量值为</a:t>
            </a:r>
            <a:r>
              <a:rPr lang="en-US" altLang="zh-CN" sz="1800" dirty="0" smtClean="0"/>
              <a:t>1</a:t>
            </a:r>
            <a:r>
              <a:rPr lang="zh-CN" altLang="zh-CN" sz="1800" dirty="0" smtClean="0"/>
              <a:t>时，网页上显示“</a:t>
            </a:r>
            <a:r>
              <a:rPr lang="en-US" altLang="zh-CN" sz="1800" dirty="0" smtClean="0"/>
              <a:t>1</a:t>
            </a:r>
            <a:r>
              <a:rPr lang="zh-CN" altLang="zh-CN" sz="1800" dirty="0" smtClean="0"/>
              <a:t>”；当</a:t>
            </a:r>
            <a:r>
              <a:rPr lang="en-US" altLang="zh-CN" sz="1800" dirty="0" smtClean="0"/>
              <a:t>type</a:t>
            </a:r>
            <a:r>
              <a:rPr lang="zh-CN" altLang="zh-CN" sz="1800" dirty="0" smtClean="0"/>
              <a:t>变量值为</a:t>
            </a:r>
            <a:r>
              <a:rPr lang="en-US" altLang="zh-CN" sz="1800" dirty="0" smtClean="0"/>
              <a:t>2</a:t>
            </a:r>
            <a:r>
              <a:rPr lang="zh-CN" altLang="zh-CN" sz="1800" dirty="0" smtClean="0"/>
              <a:t>时，网页上显示“</a:t>
            </a:r>
            <a:r>
              <a:rPr lang="en-US" altLang="zh-CN" sz="1800" dirty="0" smtClean="0"/>
              <a:t>2</a:t>
            </a:r>
            <a:r>
              <a:rPr lang="zh-CN" altLang="zh-CN" sz="1800" dirty="0" smtClean="0"/>
              <a:t>”； 当</a:t>
            </a:r>
            <a:r>
              <a:rPr lang="en-US" altLang="zh-CN" sz="1800" dirty="0" smtClean="0"/>
              <a:t>type</a:t>
            </a:r>
            <a:r>
              <a:rPr lang="zh-CN" altLang="zh-CN" sz="1800" dirty="0" smtClean="0"/>
              <a:t>变量值为</a:t>
            </a:r>
            <a:r>
              <a:rPr lang="en-US" altLang="zh-CN" sz="1800" dirty="0" smtClean="0"/>
              <a:t>3</a:t>
            </a:r>
            <a:r>
              <a:rPr lang="zh-CN" altLang="zh-CN" sz="1800" dirty="0" smtClean="0"/>
              <a:t>时，网页上显示“</a:t>
            </a:r>
            <a:r>
              <a:rPr lang="en-US" altLang="zh-CN" sz="1800" dirty="0" smtClean="0"/>
              <a:t>3</a:t>
            </a:r>
            <a:r>
              <a:rPr lang="zh-CN" altLang="zh-CN" sz="1800" dirty="0" smtClean="0"/>
              <a:t>”。</a:t>
            </a:r>
            <a:endParaRPr lang="en-US" altLang="zh-CN" sz="1800" dirty="0" smtClean="0"/>
          </a:p>
          <a:p>
            <a:pPr marL="0" lvl="1" indent="0">
              <a:lnSpc>
                <a:spcPct val="150000"/>
              </a:lnSpc>
              <a:spcBef>
                <a:spcPct val="20000"/>
              </a:spcBef>
              <a:buNone/>
              <a:defRPr/>
            </a:pPr>
            <a:r>
              <a:rPr lang="en-US" altLang="zh-CN" sz="1800" dirty="0" smtClean="0"/>
              <a:t>         </a:t>
            </a:r>
            <a:r>
              <a:rPr lang="zh-CN" altLang="zh-CN" sz="1800" dirty="0" smtClean="0"/>
              <a:t>注意，</a:t>
            </a:r>
            <a:r>
              <a:rPr lang="en-US" altLang="zh-CN" sz="1800" dirty="0" smtClean="0"/>
              <a:t>v-else </a:t>
            </a:r>
            <a:r>
              <a:rPr lang="zh-CN" altLang="zh-CN" sz="1800" dirty="0" smtClean="0"/>
              <a:t>、</a:t>
            </a:r>
            <a:r>
              <a:rPr lang="en-US" altLang="zh-CN" sz="1800" dirty="0" smtClean="0"/>
              <a:t>v-else-if </a:t>
            </a:r>
            <a:r>
              <a:rPr lang="zh-CN" altLang="zh-CN" sz="1800" dirty="0" smtClean="0"/>
              <a:t>必须跟在</a:t>
            </a:r>
            <a:r>
              <a:rPr lang="en-US" altLang="zh-CN" sz="1800" dirty="0" smtClean="0"/>
              <a:t> v-if </a:t>
            </a:r>
            <a:r>
              <a:rPr lang="zh-CN" altLang="zh-CN" sz="1800" dirty="0" smtClean="0"/>
              <a:t>或者</a:t>
            </a:r>
            <a:r>
              <a:rPr lang="en-US" altLang="zh-CN" sz="1800" dirty="0" smtClean="0"/>
              <a:t> v-else-if</a:t>
            </a:r>
            <a:r>
              <a:rPr lang="zh-CN" altLang="zh-CN" sz="1800" dirty="0" smtClean="0"/>
              <a:t>之后。</a:t>
            </a:r>
            <a:endParaRPr lang="zh-CN" altLang="zh-CN" sz="1800" dirty="0" smtClean="0"/>
          </a:p>
          <a:p>
            <a:pPr marL="0" lvl="1" indent="0">
              <a:lnSpc>
                <a:spcPct val="150000"/>
              </a:lnSpc>
              <a:spcBef>
                <a:spcPct val="20000"/>
              </a:spcBef>
              <a:buNone/>
              <a:defRPr/>
            </a:pPr>
            <a:endParaRPr lang="zh-CN" altLang="zh-CN" sz="1800" b="1"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v-if</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57350" y="312819"/>
            <a:ext cx="4716082" cy="618016"/>
          </a:xfrm>
        </p:spPr>
        <p:txBody>
          <a:bodyPr/>
          <a:lstStyle/>
          <a:p>
            <a:r>
              <a:rPr lang="zh-CN" altLang="en-US" dirty="0" smtClean="0"/>
              <a:t>学习目标</a:t>
            </a:r>
            <a:endParaRPr lang="zh-CN" altLang="en-US" dirty="0"/>
          </a:p>
        </p:txBody>
      </p:sp>
      <p:sp>
        <p:nvSpPr>
          <p:cNvPr id="3" name="文本框 2"/>
          <p:cNvSpPr txBox="1"/>
          <p:nvPr/>
        </p:nvSpPr>
        <p:spPr>
          <a:xfrm>
            <a:off x="3040233" y="2284916"/>
            <a:ext cx="1824878" cy="438592"/>
          </a:xfrm>
          <a:prstGeom prst="rect">
            <a:avLst/>
          </a:prstGeom>
          <a:noFill/>
        </p:spPr>
        <p:txBody>
          <a:bodyPr wrap="none" lIns="68589" tIns="34295" rIns="68589" bIns="34295"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en-US" altLang="zh-CN" sz="2400" dirty="0" smtClean="0">
                <a:solidFill>
                  <a:srgbClr val="414455"/>
                </a:solidFill>
              </a:rPr>
              <a:t>3.3 v-show</a:t>
            </a:r>
            <a:endParaRPr lang="zh-CN" altLang="en-US" sz="2400" dirty="0">
              <a:solidFill>
                <a:srgbClr val="414455"/>
              </a:solidFill>
            </a:endParaRPr>
          </a:p>
        </p:txBody>
      </p:sp>
      <p:grpSp>
        <p:nvGrpSpPr>
          <p:cNvPr id="4" name="组合 5"/>
          <p:cNvGrpSpPr/>
          <p:nvPr/>
        </p:nvGrpSpPr>
        <p:grpSpPr>
          <a:xfrm>
            <a:off x="967707" y="1373695"/>
            <a:ext cx="1855130" cy="1855130"/>
            <a:chOff x="2884264" y="3028364"/>
            <a:chExt cx="798675" cy="798675"/>
          </a:xfrm>
        </p:grpSpPr>
        <p:grpSp>
          <p:nvGrpSpPr>
            <p:cNvPr id="5" name="组合 6"/>
            <p:cNvGrpSpPr/>
            <p:nvPr/>
          </p:nvGrpSpPr>
          <p:grpSpPr>
            <a:xfrm>
              <a:off x="2884264" y="3028364"/>
              <a:ext cx="798675" cy="798675"/>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41300" dist="228600" dir="78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椭圆 8"/>
            <p:cNvSpPr/>
            <p:nvPr/>
          </p:nvSpPr>
          <p:spPr>
            <a:xfrm>
              <a:off x="2892599" y="3138954"/>
              <a:ext cx="764108" cy="579934"/>
            </a:xfrm>
            <a:prstGeom prst="ellipse">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prstClr val="white"/>
                  </a:solidFill>
                </a:rPr>
                <a:t>Vue.js</a:t>
              </a:r>
              <a:endParaRPr lang="zh-CN" altLang="en-US" sz="2800" b="1" dirty="0">
                <a:solidFill>
                  <a:prstClr val="white"/>
                </a:solidFill>
              </a:endParaRPr>
            </a:p>
          </p:txBody>
        </p:sp>
      </p:grpSp>
      <p:sp>
        <p:nvSpPr>
          <p:cNvPr id="15" name="椭圆 14"/>
          <p:cNvSpPr/>
          <p:nvPr/>
        </p:nvSpPr>
        <p:spPr>
          <a:xfrm>
            <a:off x="3101006" y="3862907"/>
            <a:ext cx="292137" cy="292137"/>
          </a:xfrm>
          <a:prstGeom prst="ellipse">
            <a:avLst/>
          </a:prstGeom>
          <a:solidFill>
            <a:schemeClr val="accent1"/>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3200" dirty="0"/>
          </a:p>
        </p:txBody>
      </p:sp>
      <p:sp>
        <p:nvSpPr>
          <p:cNvPr id="17" name="TextBox 26"/>
          <p:cNvSpPr txBox="1"/>
          <p:nvPr/>
        </p:nvSpPr>
        <p:spPr>
          <a:xfrm>
            <a:off x="3542251" y="3295818"/>
            <a:ext cx="1842171" cy="400110"/>
          </a:xfrm>
          <a:prstGeom prst="rect">
            <a:avLst/>
          </a:prstGeom>
          <a:noFill/>
        </p:spPr>
        <p:txBody>
          <a:bodyPr wrap="none" rtlCol="0">
            <a:spAutoFit/>
          </a:bodyPr>
          <a:lstStyle/>
          <a:p>
            <a:pPr algn="dist"/>
            <a:r>
              <a:rPr lang="en-US" altLang="zh-CN" sz="2000" dirty="0" smtClean="0">
                <a:solidFill>
                  <a:srgbClr val="414455"/>
                </a:solidFill>
                <a:latin typeface="微软雅黑" panose="020B0503020204020204" pitchFamily="34" charset="-122"/>
                <a:ea typeface="微软雅黑" panose="020B0503020204020204" pitchFamily="34" charset="-122"/>
              </a:rPr>
              <a:t>v-show</a:t>
            </a:r>
            <a:r>
              <a:rPr lang="zh-CN" altLang="en-US" sz="2000" dirty="0" smtClean="0">
                <a:solidFill>
                  <a:srgbClr val="414455"/>
                </a:solidFill>
                <a:latin typeface="微软雅黑" panose="020B0503020204020204" pitchFamily="34" charset="-122"/>
                <a:ea typeface="微软雅黑" panose="020B0503020204020204" pitchFamily="34" charset="-122"/>
              </a:rPr>
              <a:t>的概念</a:t>
            </a:r>
            <a:endParaRPr lang="en-US" altLang="zh-CN" sz="2000" dirty="0" smtClean="0">
              <a:solidFill>
                <a:srgbClr val="414455"/>
              </a:solidFill>
              <a:latin typeface="微软雅黑" panose="020B0503020204020204" pitchFamily="34" charset="-122"/>
              <a:ea typeface="微软雅黑" panose="020B0503020204020204" pitchFamily="34" charset="-122"/>
            </a:endParaRPr>
          </a:p>
        </p:txBody>
      </p:sp>
      <p:sp>
        <p:nvSpPr>
          <p:cNvPr id="18" name="TextBox 27"/>
          <p:cNvSpPr txBox="1"/>
          <p:nvPr/>
        </p:nvSpPr>
        <p:spPr>
          <a:xfrm>
            <a:off x="3527785" y="3790170"/>
            <a:ext cx="1842171" cy="400110"/>
          </a:xfrm>
          <a:prstGeom prst="rect">
            <a:avLst/>
          </a:prstGeom>
          <a:noFill/>
        </p:spPr>
        <p:txBody>
          <a:bodyPr wrap="none" rtlCol="0">
            <a:spAutoFit/>
          </a:bodyPr>
          <a:lstStyle/>
          <a:p>
            <a:r>
              <a:rPr lang="en-US" altLang="zh-CN" sz="2000" dirty="0" smtClean="0">
                <a:solidFill>
                  <a:srgbClr val="414455"/>
                </a:solidFill>
                <a:latin typeface="微软雅黑" panose="020B0503020204020204" pitchFamily="34" charset="-122"/>
                <a:ea typeface="微软雅黑" panose="020B0503020204020204" pitchFamily="34" charset="-122"/>
              </a:rPr>
              <a:t>v-show</a:t>
            </a:r>
            <a:r>
              <a:rPr lang="zh-CN" altLang="en-US" sz="2000" dirty="0" smtClean="0">
                <a:solidFill>
                  <a:srgbClr val="414455"/>
                </a:solidFill>
                <a:latin typeface="微软雅黑" panose="020B0503020204020204" pitchFamily="34" charset="-122"/>
                <a:ea typeface="微软雅黑" panose="020B0503020204020204" pitchFamily="34" charset="-122"/>
              </a:rPr>
              <a:t>的使用</a:t>
            </a:r>
            <a:endParaRPr lang="zh-CN" altLang="en-US" sz="2000" dirty="0">
              <a:solidFill>
                <a:srgbClr val="414455"/>
              </a:solidFill>
              <a:latin typeface="微软雅黑" panose="020B0503020204020204" pitchFamily="34" charset="-122"/>
              <a:ea typeface="微软雅黑" panose="020B0503020204020204" pitchFamily="34" charset="-122"/>
            </a:endParaRPr>
          </a:p>
        </p:txBody>
      </p:sp>
      <p:sp>
        <p:nvSpPr>
          <p:cNvPr id="25" name="椭圆 24"/>
          <p:cNvSpPr/>
          <p:nvPr/>
        </p:nvSpPr>
        <p:spPr>
          <a:xfrm>
            <a:off x="3087150" y="3371070"/>
            <a:ext cx="292137" cy="292137"/>
          </a:xfrm>
          <a:prstGeom prst="ellipse">
            <a:avLst/>
          </a:prstGeom>
          <a:solidFill>
            <a:schemeClr val="accent1"/>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675" decel="100000" fill="hold"/>
                                        <p:tgtEl>
                                          <p:spTgt spid="3"/>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 fill="hold"/>
                                        <p:tgtEl>
                                          <p:spTgt spid="4"/>
                                        </p:tgtEl>
                                        <p:attrNameLst>
                                          <p:attrName>ppt_w</p:attrName>
                                        </p:attrNameLst>
                                      </p:cBhvr>
                                      <p:tavLst>
                                        <p:tav tm="0">
                                          <p:val>
                                            <p:fltVal val="0"/>
                                          </p:val>
                                        </p:tav>
                                        <p:tav tm="100000">
                                          <p:val>
                                            <p:strVal val="#ppt_w"/>
                                          </p:val>
                                        </p:tav>
                                      </p:tavLst>
                                    </p:anim>
                                    <p:anim calcmode="lin" valueType="num">
                                      <p:cBhvr>
                                        <p:cTn id="15" dur="100" fill="hold"/>
                                        <p:tgtEl>
                                          <p:spTgt spid="4"/>
                                        </p:tgtEl>
                                        <p:attrNameLst>
                                          <p:attrName>ppt_h</p:attrName>
                                        </p:attrNameLst>
                                      </p:cBhvr>
                                      <p:tavLst>
                                        <p:tav tm="0">
                                          <p:val>
                                            <p:fltVal val="0"/>
                                          </p:val>
                                        </p:tav>
                                        <p:tav tm="100000">
                                          <p:val>
                                            <p:strVal val="#ppt_h"/>
                                          </p:val>
                                        </p:tav>
                                      </p:tavLst>
                                    </p:anim>
                                    <p:animEffect transition="in" filter="fade">
                                      <p:cBhvr>
                                        <p:cTn id="16" dur="100"/>
                                        <p:tgtEl>
                                          <p:spTgt spid="4"/>
                                        </p:tgtEl>
                                      </p:cBhvr>
                                    </p:animEffect>
                                  </p:childTnLst>
                                </p:cTn>
                              </p:par>
                              <p:par>
                                <p:cTn id="17" presetID="6" presetClass="emph" presetSubtype="0" fill="hold" nodeType="withEffect">
                                  <p:stCondLst>
                                    <p:cond delay="100"/>
                                  </p:stCondLst>
                                  <p:childTnLst>
                                    <p:animScale>
                                      <p:cBhvr>
                                        <p:cTn id="18" dur="100" fill="hold"/>
                                        <p:tgtEl>
                                          <p:spTgt spid="4"/>
                                        </p:tgtEl>
                                      </p:cBhvr>
                                      <p:by x="110000" y="110000"/>
                                    </p:animScale>
                                  </p:childTnLst>
                                </p:cTn>
                              </p:par>
                              <p:par>
                                <p:cTn id="19" presetID="6" presetClass="emph" presetSubtype="0" fill="hold" nodeType="withEffect">
                                  <p:stCondLst>
                                    <p:cond delay="200"/>
                                  </p:stCondLst>
                                  <p:childTnLst>
                                    <p:animScale>
                                      <p:cBhvr>
                                        <p:cTn id="20" dur="200" fill="hold"/>
                                        <p:tgtEl>
                                          <p:spTgt spid="4"/>
                                        </p:tgtEl>
                                      </p:cBhvr>
                                      <p:by x="90000" y="90000"/>
                                    </p:animScale>
                                  </p:childTnLst>
                                </p:cTn>
                              </p:par>
                              <p:par>
                                <p:cTn id="21" presetID="6" presetClass="emph" presetSubtype="0" fill="hold" nodeType="withEffect">
                                  <p:stCondLst>
                                    <p:cond delay="400"/>
                                  </p:stCondLst>
                                  <p:childTnLst>
                                    <p:animScale>
                                      <p:cBhvr>
                                        <p:cTn id="22" dur="100" fill="hold"/>
                                        <p:tgtEl>
                                          <p:spTgt spid="4"/>
                                        </p:tgtEl>
                                      </p:cBhvr>
                                      <p:by x="105000" y="105000"/>
                                    </p:animScale>
                                  </p:childTnLst>
                                </p:cTn>
                              </p:par>
                              <p:par>
                                <p:cTn id="23" presetID="6" presetClass="emph" presetSubtype="0" fill="hold" nodeType="withEffect">
                                  <p:stCondLst>
                                    <p:cond delay="500"/>
                                  </p:stCondLst>
                                  <p:childTnLst>
                                    <p:animScale>
                                      <p:cBhvr>
                                        <p:cTn id="24" dur="200" fill="hold"/>
                                        <p:tgtEl>
                                          <p:spTgt spid="4"/>
                                        </p:tgtEl>
                                      </p:cBhvr>
                                      <p:by x="95000" y="95000"/>
                                    </p:animScale>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childTnLst>
                          </p:cTn>
                        </p:par>
                        <p:par>
                          <p:cTn id="31" fill="hold">
                            <p:stCondLst>
                              <p:cond delay="20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childTnLst>
                          </p:cTn>
                        </p:par>
                        <p:par>
                          <p:cTn id="42" fill="hold">
                            <p:stCondLst>
                              <p:cond delay="3000"/>
                            </p:stCondLst>
                            <p:childTnLst>
                              <p:par>
                                <p:cTn id="43" presetID="1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p:tgtEl>
                                          <p:spTgt spid="18"/>
                                        </p:tgtEl>
                                        <p:attrNameLst>
                                          <p:attrName>ppt_x</p:attrName>
                                        </p:attrNameLst>
                                      </p:cBhvr>
                                      <p:tavLst>
                                        <p:tav tm="0">
                                          <p:val>
                                            <p:strVal val="#ppt_x-#ppt_w*1.125000"/>
                                          </p:val>
                                        </p:tav>
                                        <p:tav tm="100000">
                                          <p:val>
                                            <p:strVal val="#ppt_x"/>
                                          </p:val>
                                        </p:tav>
                                      </p:tavLst>
                                    </p:anim>
                                    <p:animEffect transition="in" filter="wipe(right)">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7" grpId="0"/>
      <p:bldP spid="18" grpId="0"/>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noChangeArrowheads="1"/>
          </p:cNvSpPr>
          <p:nvPr>
            <p:ph type="title"/>
          </p:nvPr>
        </p:nvSpPr>
        <p:spPr bwMode="auto">
          <a:xfrm>
            <a:off x="482892" y="226503"/>
            <a:ext cx="4716082" cy="729499"/>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ormAutofit/>
          </a:bodyPr>
          <a:lstStyle/>
          <a:p>
            <a:pPr marL="571500" indent="-571500" algn="ctr" fontAlgn="base">
              <a:spcBef>
                <a:spcPct val="0"/>
              </a:spcBef>
              <a:spcAft>
                <a:spcPct val="0"/>
              </a:spcAft>
              <a:buFont typeface="Wingdings" panose="05000000000000000000" pitchFamily="2" charset="2"/>
              <a:buNone/>
            </a:pPr>
            <a:r>
              <a:rPr lang="zh-CN" altLang="en-US" sz="3600" b="1"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学习</a:t>
            </a:r>
            <a:r>
              <a:rPr lang="zh-CN" altLang="en-US" sz="3600" b="1">
                <a:solidFill>
                  <a:srgbClr val="0567A2"/>
                </a:solidFill>
                <a:latin typeface="微软雅黑" panose="020B0503020204020204" pitchFamily="34" charset="-122"/>
                <a:ea typeface="微软雅黑" panose="020B0503020204020204" pitchFamily="34" charset="-122"/>
                <a:sym typeface="宋体" panose="02010600030101010101" pitchFamily="2" charset="-122"/>
              </a:rPr>
              <a:t>目标</a:t>
            </a:r>
            <a:endParaRPr lang="zh-CN" altLang="en-US" sz="3600" b="1">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44" name="Elbow Connector 106"/>
          <p:cNvCxnSpPr>
            <a:cxnSpLocks noChangeShapeType="1"/>
          </p:cNvCxnSpPr>
          <p:nvPr/>
        </p:nvCxnSpPr>
        <p:spPr bwMode="auto">
          <a:xfrm>
            <a:off x="2899172" y="2687241"/>
            <a:ext cx="903684" cy="695325"/>
          </a:xfrm>
          <a:prstGeom prst="bentConnector3">
            <a:avLst>
              <a:gd name="adj1" fmla="val 50000"/>
            </a:avLst>
          </a:prstGeom>
          <a:noFill/>
          <a:ln w="12700">
            <a:solidFill>
              <a:srgbClr val="ADBACA"/>
            </a:solidFill>
            <a:miter lim="800000"/>
            <a:headEnd type="triangle" w="med" len="med"/>
            <a:tailEnd type="oval" w="med" len="med"/>
          </a:ln>
          <a:extLst>
            <a:ext uri="{909E8E84-426E-40DD-AFC4-6F175D3DCCD1}">
              <a14:hiddenFill xmlns:a14="http://schemas.microsoft.com/office/drawing/2010/main">
                <a:noFill/>
              </a14:hiddenFill>
            </a:ext>
          </a:extLst>
        </p:spPr>
      </p:cxnSp>
      <p:cxnSp>
        <p:nvCxnSpPr>
          <p:cNvPr id="45" name="Elbow Connector 107"/>
          <p:cNvCxnSpPr>
            <a:cxnSpLocks noChangeShapeType="1"/>
          </p:cNvCxnSpPr>
          <p:nvPr/>
        </p:nvCxnSpPr>
        <p:spPr bwMode="auto">
          <a:xfrm flipV="1">
            <a:off x="2899172" y="4198144"/>
            <a:ext cx="903684" cy="695325"/>
          </a:xfrm>
          <a:prstGeom prst="bentConnector3">
            <a:avLst>
              <a:gd name="adj1" fmla="val 50000"/>
            </a:avLst>
          </a:prstGeom>
          <a:noFill/>
          <a:ln w="12700">
            <a:solidFill>
              <a:srgbClr val="ADBACA"/>
            </a:solidFill>
            <a:miter lim="800000"/>
            <a:headEnd type="triangle" w="med" len="med"/>
            <a:tailEnd type="oval" w="med" len="med"/>
          </a:ln>
          <a:extLst>
            <a:ext uri="{909E8E84-426E-40DD-AFC4-6F175D3DCCD1}">
              <a14:hiddenFill xmlns:a14="http://schemas.microsoft.com/office/drawing/2010/main">
                <a:noFill/>
              </a14:hiddenFill>
            </a:ext>
          </a:extLst>
        </p:spPr>
      </p:cxnSp>
      <p:cxnSp>
        <p:nvCxnSpPr>
          <p:cNvPr id="46" name="Straight Connector 109"/>
          <p:cNvCxnSpPr>
            <a:cxnSpLocks noChangeShapeType="1"/>
          </p:cNvCxnSpPr>
          <p:nvPr/>
        </p:nvCxnSpPr>
        <p:spPr bwMode="auto">
          <a:xfrm>
            <a:off x="2899172" y="3796904"/>
            <a:ext cx="903684" cy="2381"/>
          </a:xfrm>
          <a:prstGeom prst="line">
            <a:avLst/>
          </a:prstGeom>
          <a:noFill/>
          <a:ln w="12700">
            <a:solidFill>
              <a:srgbClr val="ADBACA"/>
            </a:solidFill>
            <a:round/>
            <a:headEnd type="triangle" w="med" len="med"/>
            <a:tailEnd type="oval" w="med" len="med"/>
          </a:ln>
          <a:extLst>
            <a:ext uri="{909E8E84-426E-40DD-AFC4-6F175D3DCCD1}">
              <a14:hiddenFill xmlns:a14="http://schemas.microsoft.com/office/drawing/2010/main">
                <a:noFill/>
              </a14:hiddenFill>
            </a:ext>
          </a:extLst>
        </p:spPr>
      </p:cxnSp>
      <p:cxnSp>
        <p:nvCxnSpPr>
          <p:cNvPr id="47" name="Elbow Connector 45"/>
          <p:cNvCxnSpPr>
            <a:cxnSpLocks noChangeShapeType="1"/>
          </p:cNvCxnSpPr>
          <p:nvPr/>
        </p:nvCxnSpPr>
        <p:spPr bwMode="auto">
          <a:xfrm flipH="1">
            <a:off x="5313760" y="2687241"/>
            <a:ext cx="922734" cy="695325"/>
          </a:xfrm>
          <a:prstGeom prst="bentConnector3">
            <a:avLst>
              <a:gd name="adj1" fmla="val 50000"/>
            </a:avLst>
          </a:prstGeom>
          <a:noFill/>
          <a:ln w="12700">
            <a:solidFill>
              <a:srgbClr val="ADBACA"/>
            </a:solidFill>
            <a:miter lim="800000"/>
            <a:headEnd type="triangle" w="med" len="med"/>
            <a:tailEnd type="oval" w="med" len="med"/>
          </a:ln>
          <a:extLst>
            <a:ext uri="{909E8E84-426E-40DD-AFC4-6F175D3DCCD1}">
              <a14:hiddenFill xmlns:a14="http://schemas.microsoft.com/office/drawing/2010/main">
                <a:noFill/>
              </a14:hiddenFill>
            </a:ext>
          </a:extLst>
        </p:spPr>
      </p:cxnSp>
      <p:cxnSp>
        <p:nvCxnSpPr>
          <p:cNvPr id="48" name="Elbow Connector 46"/>
          <p:cNvCxnSpPr>
            <a:cxnSpLocks noChangeShapeType="1"/>
          </p:cNvCxnSpPr>
          <p:nvPr/>
        </p:nvCxnSpPr>
        <p:spPr bwMode="auto">
          <a:xfrm flipH="1" flipV="1">
            <a:off x="5313760" y="4198144"/>
            <a:ext cx="922734" cy="695325"/>
          </a:xfrm>
          <a:prstGeom prst="bentConnector3">
            <a:avLst>
              <a:gd name="adj1" fmla="val 50000"/>
            </a:avLst>
          </a:prstGeom>
          <a:noFill/>
          <a:ln w="12700">
            <a:solidFill>
              <a:srgbClr val="ADBACA"/>
            </a:solidFill>
            <a:miter lim="800000"/>
            <a:headEnd type="triangle" w="med" len="med"/>
            <a:tailEnd type="oval" w="med" len="med"/>
          </a:ln>
          <a:extLst>
            <a:ext uri="{909E8E84-426E-40DD-AFC4-6F175D3DCCD1}">
              <a14:hiddenFill xmlns:a14="http://schemas.microsoft.com/office/drawing/2010/main">
                <a:noFill/>
              </a14:hiddenFill>
            </a:ext>
          </a:extLst>
        </p:spPr>
      </p:cxnSp>
      <p:cxnSp>
        <p:nvCxnSpPr>
          <p:cNvPr id="49" name="Straight Connector 47"/>
          <p:cNvCxnSpPr>
            <a:cxnSpLocks noChangeShapeType="1"/>
          </p:cNvCxnSpPr>
          <p:nvPr/>
        </p:nvCxnSpPr>
        <p:spPr bwMode="auto">
          <a:xfrm flipH="1">
            <a:off x="5313760" y="3796904"/>
            <a:ext cx="922734" cy="2381"/>
          </a:xfrm>
          <a:prstGeom prst="line">
            <a:avLst/>
          </a:prstGeom>
          <a:noFill/>
          <a:ln w="12700">
            <a:solidFill>
              <a:srgbClr val="ADBACA"/>
            </a:solidFill>
            <a:round/>
            <a:headEnd type="triangle" w="med" len="med"/>
            <a:tailEnd type="oval" w="med" len="med"/>
          </a:ln>
          <a:extLst>
            <a:ext uri="{909E8E84-426E-40DD-AFC4-6F175D3DCCD1}">
              <a14:hiddenFill xmlns:a14="http://schemas.microsoft.com/office/drawing/2010/main">
                <a:noFill/>
              </a14:hiddenFill>
            </a:ext>
          </a:extLst>
        </p:spPr>
      </p:cxnSp>
      <p:sp>
        <p:nvSpPr>
          <p:cNvPr id="50" name="Freeform 54@|5FFC:14657585|FBC:16777215|LFC:11765543|LBC:16777215"/>
          <p:cNvSpPr/>
          <p:nvPr/>
        </p:nvSpPr>
        <p:spPr bwMode="auto">
          <a:xfrm>
            <a:off x="3908822" y="3165872"/>
            <a:ext cx="1308497" cy="1308497"/>
          </a:xfrm>
          <a:custGeom>
            <a:avLst/>
            <a:gdLst>
              <a:gd name="T0" fmla="*/ 0 w 661361"/>
              <a:gd name="T1" fmla="*/ 872332 h 661361"/>
              <a:gd name="T2" fmla="*/ 255502 w 661361"/>
              <a:gd name="T3" fmla="*/ 255500 h 661361"/>
              <a:gd name="T4" fmla="*/ 872335 w 661361"/>
              <a:gd name="T5" fmla="*/ 0 h 661361"/>
              <a:gd name="T6" fmla="*/ 1489168 w 661361"/>
              <a:gd name="T7" fmla="*/ 255502 h 661361"/>
              <a:gd name="T8" fmla="*/ 1744667 w 661361"/>
              <a:gd name="T9" fmla="*/ 872335 h 661361"/>
              <a:gd name="T10" fmla="*/ 1489168 w 661361"/>
              <a:gd name="T11" fmla="*/ 1489168 h 661361"/>
              <a:gd name="T12" fmla="*/ 872335 w 661361"/>
              <a:gd name="T13" fmla="*/ 1744667 h 661361"/>
              <a:gd name="T14" fmla="*/ 255502 w 661361"/>
              <a:gd name="T15" fmla="*/ 1489168 h 661361"/>
              <a:gd name="T16" fmla="*/ 3 w 661361"/>
              <a:gd name="T17" fmla="*/ 872335 h 661361"/>
              <a:gd name="T18" fmla="*/ 0 w 661361"/>
              <a:gd name="T19" fmla="*/ 872332 h 661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1">
              <a:lumMod val="50000"/>
            </a:schemeClr>
          </a:solidFill>
          <a:ln>
            <a:noFill/>
          </a:ln>
        </p:spPr>
        <p:txBody>
          <a:bodyPr lIns="106172" tIns="106172" rIns="106172" bIns="106172" anchor="ctr"/>
          <a:lstStyle/>
          <a:p>
            <a:endParaRPr lang="zh-CN" altLang="en-US" sz="1350"/>
          </a:p>
        </p:txBody>
      </p:sp>
      <p:sp>
        <p:nvSpPr>
          <p:cNvPr id="51" name="Freeform 9"/>
          <p:cNvSpPr>
            <a:spLocks noEditPoints="1"/>
          </p:cNvSpPr>
          <p:nvPr/>
        </p:nvSpPr>
        <p:spPr bwMode="auto">
          <a:xfrm>
            <a:off x="4234458" y="3382566"/>
            <a:ext cx="677184" cy="721349"/>
          </a:xfrm>
          <a:custGeom>
            <a:avLst/>
            <a:gdLst>
              <a:gd name="T0" fmla="*/ 2147483647 w 243"/>
              <a:gd name="T1" fmla="*/ 2147483647 h 269"/>
              <a:gd name="T2" fmla="*/ 2147483647 w 243"/>
              <a:gd name="T3" fmla="*/ 2147483647 h 269"/>
              <a:gd name="T4" fmla="*/ 2147483647 w 243"/>
              <a:gd name="T5" fmla="*/ 2147483647 h 269"/>
              <a:gd name="T6" fmla="*/ 2147483647 w 243"/>
              <a:gd name="T7" fmla="*/ 2147483647 h 269"/>
              <a:gd name="T8" fmla="*/ 2147483647 w 243"/>
              <a:gd name="T9" fmla="*/ 2147483647 h 269"/>
              <a:gd name="T10" fmla="*/ 2147483647 w 243"/>
              <a:gd name="T11" fmla="*/ 2147483647 h 269"/>
              <a:gd name="T12" fmla="*/ 2147483647 w 243"/>
              <a:gd name="T13" fmla="*/ 2147483647 h 269"/>
              <a:gd name="T14" fmla="*/ 2147483647 w 243"/>
              <a:gd name="T15" fmla="*/ 2147483647 h 269"/>
              <a:gd name="T16" fmla="*/ 2147483647 w 243"/>
              <a:gd name="T17" fmla="*/ 2147483647 h 269"/>
              <a:gd name="T18" fmla="*/ 2147483647 w 243"/>
              <a:gd name="T19" fmla="*/ 2147483647 h 269"/>
              <a:gd name="T20" fmla="*/ 2147483647 w 243"/>
              <a:gd name="T21" fmla="*/ 2147483647 h 269"/>
              <a:gd name="T22" fmla="*/ 2147483647 w 243"/>
              <a:gd name="T23" fmla="*/ 2147483647 h 269"/>
              <a:gd name="T24" fmla="*/ 2147483647 w 243"/>
              <a:gd name="T25" fmla="*/ 0 h 269"/>
              <a:gd name="T26" fmla="*/ 2147483647 w 243"/>
              <a:gd name="T27" fmla="*/ 2147483647 h 269"/>
              <a:gd name="T28" fmla="*/ 2147483647 w 243"/>
              <a:gd name="T29" fmla="*/ 2147483647 h 269"/>
              <a:gd name="T30" fmla="*/ 2147483647 w 243"/>
              <a:gd name="T31" fmla="*/ 2147483647 h 269"/>
              <a:gd name="T32" fmla="*/ 2147483647 w 243"/>
              <a:gd name="T33" fmla="*/ 2147483647 h 269"/>
              <a:gd name="T34" fmla="*/ 2147483647 w 243"/>
              <a:gd name="T35" fmla="*/ 2147483647 h 269"/>
              <a:gd name="T36" fmla="*/ 2147483647 w 243"/>
              <a:gd name="T37" fmla="*/ 2147483647 h 269"/>
              <a:gd name="T38" fmla="*/ 2147483647 w 243"/>
              <a:gd name="T39" fmla="*/ 2147483647 h 269"/>
              <a:gd name="T40" fmla="*/ 2147483647 w 243"/>
              <a:gd name="T41" fmla="*/ 2147483647 h 269"/>
              <a:gd name="T42" fmla="*/ 2147483647 w 243"/>
              <a:gd name="T43" fmla="*/ 2147483647 h 269"/>
              <a:gd name="T44" fmla="*/ 2147483647 w 243"/>
              <a:gd name="T45" fmla="*/ 2147483647 h 269"/>
              <a:gd name="T46" fmla="*/ 2147483647 w 243"/>
              <a:gd name="T47" fmla="*/ 2147483647 h 269"/>
              <a:gd name="T48" fmla="*/ 2147483647 w 243"/>
              <a:gd name="T49" fmla="*/ 2147483647 h 269"/>
              <a:gd name="T50" fmla="*/ 2147483647 w 243"/>
              <a:gd name="T51" fmla="*/ 2147483647 h 269"/>
              <a:gd name="T52" fmla="*/ 2147483647 w 243"/>
              <a:gd name="T53" fmla="*/ 2147483647 h 269"/>
              <a:gd name="T54" fmla="*/ 2147483647 w 243"/>
              <a:gd name="T55" fmla="*/ 2147483647 h 269"/>
              <a:gd name="T56" fmla="*/ 2147483647 w 243"/>
              <a:gd name="T57" fmla="*/ 2147483647 h 269"/>
              <a:gd name="T58" fmla="*/ 2147483647 w 243"/>
              <a:gd name="T59" fmla="*/ 2147483647 h 269"/>
              <a:gd name="T60" fmla="*/ 2147483647 w 243"/>
              <a:gd name="T61" fmla="*/ 2147483647 h 269"/>
              <a:gd name="T62" fmla="*/ 2147483647 w 243"/>
              <a:gd name="T63" fmla="*/ 2147483647 h 269"/>
              <a:gd name="T64" fmla="*/ 2147483647 w 243"/>
              <a:gd name="T65" fmla="*/ 2147483647 h 269"/>
              <a:gd name="T66" fmla="*/ 2147483647 w 243"/>
              <a:gd name="T67" fmla="*/ 2147483647 h 269"/>
              <a:gd name="T68" fmla="*/ 2147483647 w 243"/>
              <a:gd name="T69" fmla="*/ 2147483647 h 269"/>
              <a:gd name="T70" fmla="*/ 2147483647 w 243"/>
              <a:gd name="T71" fmla="*/ 2147483647 h 269"/>
              <a:gd name="T72" fmla="*/ 2147483647 w 243"/>
              <a:gd name="T73" fmla="*/ 2147483647 h 269"/>
              <a:gd name="T74" fmla="*/ 2147483647 w 243"/>
              <a:gd name="T75" fmla="*/ 2147483647 h 269"/>
              <a:gd name="T76" fmla="*/ 2147483647 w 243"/>
              <a:gd name="T77" fmla="*/ 2147483647 h 269"/>
              <a:gd name="T78" fmla="*/ 2147483647 w 243"/>
              <a:gd name="T79" fmla="*/ 2147483647 h 269"/>
              <a:gd name="T80" fmla="*/ 2147483647 w 243"/>
              <a:gd name="T81" fmla="*/ 2147483647 h 269"/>
              <a:gd name="T82" fmla="*/ 2147483647 w 243"/>
              <a:gd name="T83" fmla="*/ 2147483647 h 269"/>
              <a:gd name="T84" fmla="*/ 2147483647 w 243"/>
              <a:gd name="T85" fmla="*/ 2147483647 h 269"/>
              <a:gd name="T86" fmla="*/ 2147483647 w 243"/>
              <a:gd name="T87" fmla="*/ 2147483647 h 269"/>
              <a:gd name="T88" fmla="*/ 2147483647 w 243"/>
              <a:gd name="T89" fmla="*/ 2147483647 h 269"/>
              <a:gd name="T90" fmla="*/ 2147483647 w 243"/>
              <a:gd name="T91" fmla="*/ 2147483647 h 26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solidFill>
          <a:ln>
            <a:noFill/>
          </a:ln>
        </p:spPr>
        <p:txBody>
          <a:bodyPr lIns="68579" tIns="34289" rIns="68579" bIns="34289"/>
          <a:lstStyle/>
          <a:p>
            <a:pPr defTabSz="685800">
              <a:defRPr/>
            </a:pPr>
            <a:endParaRPr lang="zh-CN" altLang="en-US" sz="1350" kern="0">
              <a:solidFill>
                <a:sysClr val="windowText" lastClr="000000"/>
              </a:solidFill>
            </a:endParaRPr>
          </a:p>
        </p:txBody>
      </p:sp>
      <p:grpSp>
        <p:nvGrpSpPr>
          <p:cNvPr id="52" name="组合 51"/>
          <p:cNvGrpSpPr/>
          <p:nvPr/>
        </p:nvGrpSpPr>
        <p:grpSpPr>
          <a:xfrm>
            <a:off x="992765" y="2333765"/>
            <a:ext cx="1811158" cy="508388"/>
            <a:chOff x="1323686" y="1968686"/>
            <a:chExt cx="2414877" cy="677850"/>
          </a:xfrm>
        </p:grpSpPr>
        <p:grpSp>
          <p:nvGrpSpPr>
            <p:cNvPr id="54" name="组合 53"/>
            <p:cNvGrpSpPr/>
            <p:nvPr/>
          </p:nvGrpSpPr>
          <p:grpSpPr>
            <a:xfrm>
              <a:off x="1323686" y="2296195"/>
              <a:ext cx="344200" cy="350341"/>
              <a:chOff x="6216255" y="1599011"/>
              <a:chExt cx="253603" cy="271463"/>
            </a:xfrm>
          </p:grpSpPr>
          <p:sp>
            <p:nvSpPr>
              <p:cNvPr id="57" name="Freeform 158"/>
              <p:cNvSpPr>
                <a:spLocks noEditPoints="1"/>
              </p:cNvSpPr>
              <p:nvPr/>
            </p:nvSpPr>
            <p:spPr bwMode="auto">
              <a:xfrm>
                <a:off x="6237686" y="1599011"/>
                <a:ext cx="215503" cy="154781"/>
              </a:xfrm>
              <a:custGeom>
                <a:avLst/>
                <a:gdLst>
                  <a:gd name="T0" fmla="*/ 2147483647 w 91"/>
                  <a:gd name="T1" fmla="*/ 0 h 65"/>
                  <a:gd name="T2" fmla="*/ 2147483647 w 91"/>
                  <a:gd name="T3" fmla="*/ 0 h 65"/>
                  <a:gd name="T4" fmla="*/ 0 w 91"/>
                  <a:gd name="T5" fmla="*/ 2147483647 h 65"/>
                  <a:gd name="T6" fmla="*/ 0 w 91"/>
                  <a:gd name="T7" fmla="*/ 2147483647 h 65"/>
                  <a:gd name="T8" fmla="*/ 2147483647 w 91"/>
                  <a:gd name="T9" fmla="*/ 2147483647 h 65"/>
                  <a:gd name="T10" fmla="*/ 2147483647 w 91"/>
                  <a:gd name="T11" fmla="*/ 2147483647 h 65"/>
                  <a:gd name="T12" fmla="*/ 2147483647 w 91"/>
                  <a:gd name="T13" fmla="*/ 2147483647 h 65"/>
                  <a:gd name="T14" fmla="*/ 2147483647 w 91"/>
                  <a:gd name="T15" fmla="*/ 2147483647 h 65"/>
                  <a:gd name="T16" fmla="*/ 2147483647 w 91"/>
                  <a:gd name="T17" fmla="*/ 0 h 65"/>
                  <a:gd name="T18" fmla="*/ 2147483647 w 91"/>
                  <a:gd name="T19" fmla="*/ 2147483647 h 65"/>
                  <a:gd name="T20" fmla="*/ 2147483647 w 91"/>
                  <a:gd name="T21" fmla="*/ 2147483647 h 65"/>
                  <a:gd name="T22" fmla="*/ 2147483647 w 91"/>
                  <a:gd name="T23" fmla="*/ 2147483647 h 65"/>
                  <a:gd name="T24" fmla="*/ 2147483647 w 91"/>
                  <a:gd name="T25" fmla="*/ 2147483647 h 65"/>
                  <a:gd name="T26" fmla="*/ 2147483647 w 91"/>
                  <a:gd name="T27" fmla="*/ 2147483647 h 65"/>
                  <a:gd name="T28" fmla="*/ 2147483647 w 91"/>
                  <a:gd name="T29" fmla="*/ 2147483647 h 65"/>
                  <a:gd name="T30" fmla="*/ 2147483647 w 91"/>
                  <a:gd name="T31" fmla="*/ 2147483647 h 65"/>
                  <a:gd name="T32" fmla="*/ 2147483647 w 91"/>
                  <a:gd name="T33" fmla="*/ 2147483647 h 65"/>
                  <a:gd name="T34" fmla="*/ 2147483647 w 91"/>
                  <a:gd name="T35" fmla="*/ 2147483647 h 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1434" tIns="25717" rIns="51434" bIns="25717"/>
              <a:lstStyle/>
              <a:p>
                <a:pPr defTabSz="514350" eaLnBrk="0" fontAlgn="base" hangingPunct="0">
                  <a:spcBef>
                    <a:spcPct val="0"/>
                  </a:spcBef>
                  <a:spcAft>
                    <a:spcPct val="0"/>
                  </a:spcAft>
                  <a:defRPr/>
                </a:pPr>
                <a:endParaRPr lang="zh-CN" altLang="en-US" sz="1350" kern="0">
                  <a:solidFill>
                    <a:srgbClr val="000000"/>
                  </a:solidFill>
                  <a:latin typeface="Calibri" panose="020F0502020204030204" pitchFamily="34" charset="0"/>
                  <a:ea typeface="宋体" panose="02010600030101010101" pitchFamily="2" charset="-122"/>
                </a:endParaRPr>
              </a:p>
            </p:txBody>
          </p:sp>
          <p:sp>
            <p:nvSpPr>
              <p:cNvPr id="58" name="Freeform 159"/>
              <p:cNvSpPr/>
              <p:nvPr/>
            </p:nvSpPr>
            <p:spPr bwMode="auto">
              <a:xfrm>
                <a:off x="6216255" y="1865711"/>
                <a:ext cx="253603" cy="4763"/>
              </a:xfrm>
              <a:custGeom>
                <a:avLst/>
                <a:gdLst>
                  <a:gd name="T0" fmla="*/ 2147483647 w 107"/>
                  <a:gd name="T1" fmla="*/ 2147483647 h 2"/>
                  <a:gd name="T2" fmla="*/ 2147483647 w 107"/>
                  <a:gd name="T3" fmla="*/ 2147483647 h 2"/>
                  <a:gd name="T4" fmla="*/ 2147483647 w 107"/>
                  <a:gd name="T5" fmla="*/ 2147483647 h 2"/>
                  <a:gd name="T6" fmla="*/ 0 w 107"/>
                  <a:gd name="T7" fmla="*/ 2147483647 h 2"/>
                  <a:gd name="T8" fmla="*/ 0 w 107"/>
                  <a:gd name="T9" fmla="*/ 2147483647 h 2"/>
                  <a:gd name="T10" fmla="*/ 2147483647 w 107"/>
                  <a:gd name="T11" fmla="*/ 0 h 2"/>
                  <a:gd name="T12" fmla="*/ 2147483647 w 107"/>
                  <a:gd name="T13" fmla="*/ 0 h 2"/>
                  <a:gd name="T14" fmla="*/ 2147483647 w 107"/>
                  <a:gd name="T15" fmla="*/ 2147483647 h 2"/>
                  <a:gd name="T16" fmla="*/ 2147483647 w 107"/>
                  <a:gd name="T17" fmla="*/ 2147483647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1434" tIns="25717" rIns="51434" bIns="25717"/>
              <a:lstStyle/>
              <a:p>
                <a:pPr defTabSz="514350" eaLnBrk="0" fontAlgn="base" hangingPunct="0">
                  <a:spcBef>
                    <a:spcPct val="0"/>
                  </a:spcBef>
                  <a:spcAft>
                    <a:spcPct val="0"/>
                  </a:spcAft>
                  <a:defRPr/>
                </a:pPr>
                <a:endParaRPr lang="zh-CN" altLang="en-US" sz="1350" kern="0">
                  <a:solidFill>
                    <a:srgbClr val="000000"/>
                  </a:solidFill>
                  <a:latin typeface="Calibri" panose="020F0502020204030204" pitchFamily="34" charset="0"/>
                  <a:ea typeface="宋体" panose="02010600030101010101" pitchFamily="2" charset="-122"/>
                </a:endParaRPr>
              </a:p>
            </p:txBody>
          </p:sp>
          <p:sp>
            <p:nvSpPr>
              <p:cNvPr id="59" name="Freeform 160"/>
              <p:cNvSpPr/>
              <p:nvPr/>
            </p:nvSpPr>
            <p:spPr bwMode="auto">
              <a:xfrm>
                <a:off x="6256735" y="1615679"/>
                <a:ext cx="84534" cy="76200"/>
              </a:xfrm>
              <a:custGeom>
                <a:avLst/>
                <a:gdLst>
                  <a:gd name="T0" fmla="*/ 0 w 36"/>
                  <a:gd name="T1" fmla="*/ 2147483647 h 32"/>
                  <a:gd name="T2" fmla="*/ 0 w 36"/>
                  <a:gd name="T3" fmla="*/ 2147483647 h 32"/>
                  <a:gd name="T4" fmla="*/ 2147483647 w 36"/>
                  <a:gd name="T5" fmla="*/ 2147483647 h 32"/>
                  <a:gd name="T6" fmla="*/ 2147483647 w 36"/>
                  <a:gd name="T7" fmla="*/ 2147483647 h 32"/>
                  <a:gd name="T8" fmla="*/ 0 w 36"/>
                  <a:gd name="T9" fmla="*/ 2147483647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1434" tIns="25717" rIns="51434" bIns="25717"/>
              <a:lstStyle/>
              <a:p>
                <a:pPr defTabSz="514350" eaLnBrk="0" fontAlgn="base" hangingPunct="0">
                  <a:spcBef>
                    <a:spcPct val="0"/>
                  </a:spcBef>
                  <a:spcAft>
                    <a:spcPct val="0"/>
                  </a:spcAft>
                  <a:defRPr/>
                </a:pPr>
                <a:endParaRPr lang="zh-CN" altLang="en-US" sz="1350" kern="0">
                  <a:solidFill>
                    <a:srgbClr val="000000"/>
                  </a:solidFill>
                  <a:latin typeface="Calibri" panose="020F0502020204030204" pitchFamily="34" charset="0"/>
                  <a:ea typeface="宋体" panose="02010600030101010101" pitchFamily="2" charset="-122"/>
                </a:endParaRPr>
              </a:p>
            </p:txBody>
          </p:sp>
          <p:sp>
            <p:nvSpPr>
              <p:cNvPr id="60" name="Freeform 161"/>
              <p:cNvSpPr/>
              <p:nvPr/>
            </p:nvSpPr>
            <p:spPr bwMode="auto">
              <a:xfrm>
                <a:off x="6348414" y="1660922"/>
                <a:ext cx="88106" cy="76200"/>
              </a:xfrm>
              <a:custGeom>
                <a:avLst/>
                <a:gdLst>
                  <a:gd name="T0" fmla="*/ 2147483647 w 37"/>
                  <a:gd name="T1" fmla="*/ 0 h 32"/>
                  <a:gd name="T2" fmla="*/ 2147483647 w 37"/>
                  <a:gd name="T3" fmla="*/ 2147483647 h 32"/>
                  <a:gd name="T4" fmla="*/ 0 w 37"/>
                  <a:gd name="T5" fmla="*/ 2147483647 h 32"/>
                  <a:gd name="T6" fmla="*/ 2147483647 w 37"/>
                  <a:gd name="T7" fmla="*/ 2147483647 h 32"/>
                  <a:gd name="T8" fmla="*/ 2147483647 w 37"/>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1434" tIns="25717" rIns="51434" bIns="25717"/>
              <a:lstStyle/>
              <a:p>
                <a:pPr defTabSz="514350" eaLnBrk="0" fontAlgn="base" hangingPunct="0">
                  <a:spcBef>
                    <a:spcPct val="0"/>
                  </a:spcBef>
                  <a:spcAft>
                    <a:spcPct val="0"/>
                  </a:spcAft>
                  <a:defRPr/>
                </a:pPr>
                <a:endParaRPr lang="zh-CN" altLang="en-US" sz="1350" kern="0">
                  <a:solidFill>
                    <a:srgbClr val="000000"/>
                  </a:solidFill>
                  <a:latin typeface="Calibri" panose="020F0502020204030204" pitchFamily="34" charset="0"/>
                  <a:ea typeface="宋体" panose="02010600030101010101" pitchFamily="2" charset="-122"/>
                </a:endParaRPr>
              </a:p>
            </p:txBody>
          </p:sp>
        </p:grpSp>
        <p:sp>
          <p:nvSpPr>
            <p:cNvPr id="55" name="矩形 54"/>
            <p:cNvSpPr/>
            <p:nvPr/>
          </p:nvSpPr>
          <p:spPr>
            <a:xfrm>
              <a:off x="1680807" y="1968686"/>
              <a:ext cx="2057756" cy="338554"/>
            </a:xfrm>
            <a:prstGeom prst="rect">
              <a:avLst/>
            </a:prstGeom>
          </p:spPr>
          <p:txBody>
            <a:bodyPr wrap="square">
              <a:spAutoFit/>
            </a:bodyPr>
            <a:lstStyle/>
            <a:p>
              <a:pPr lvl="0">
                <a:spcBef>
                  <a:spcPct val="20000"/>
                </a:spcBef>
              </a:pPr>
              <a:r>
                <a:rPr lang="zh-CN" altLang="en-US" sz="1050" dirty="0">
                  <a:solidFill>
                    <a:schemeClr val="bg1"/>
                  </a:solidFill>
                  <a:latin typeface="Arial" panose="020B0604020202020204" pitchFamily="34" charset="0"/>
                  <a:ea typeface="微软雅黑" panose="020B0503020204020204" pitchFamily="34" charset="-122"/>
                  <a:sym typeface="Arial" panose="020B0604020202020204" pitchFamily="34" charset="0"/>
                </a:rPr>
                <a:t>组件简介</a:t>
              </a:r>
              <a:endParaRPr lang="en-US" altLang="zh-CN" sz="105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2" name="组合 61"/>
          <p:cNvGrpSpPr/>
          <p:nvPr/>
        </p:nvGrpSpPr>
        <p:grpSpPr>
          <a:xfrm>
            <a:off x="694135" y="3325416"/>
            <a:ext cx="2109788" cy="908380"/>
            <a:chOff x="925513" y="3290888"/>
            <a:chExt cx="2813050" cy="1211173"/>
          </a:xfrm>
        </p:grpSpPr>
        <p:sp>
          <p:nvSpPr>
            <p:cNvPr id="63" name="Rounded Rectangle 91"/>
            <p:cNvSpPr>
              <a:spLocks noChangeArrowheads="1"/>
            </p:cNvSpPr>
            <p:nvPr/>
          </p:nvSpPr>
          <p:spPr bwMode="auto">
            <a:xfrm>
              <a:off x="925513" y="3290888"/>
              <a:ext cx="2813050" cy="1163637"/>
            </a:xfrm>
            <a:prstGeom prst="roundRect">
              <a:avLst>
                <a:gd name="adj" fmla="val 10134"/>
              </a:avLst>
            </a:pr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1029970"/>
              <a:endParaRPr lang="en-US"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矩形 64"/>
            <p:cNvSpPr/>
            <p:nvPr/>
          </p:nvSpPr>
          <p:spPr>
            <a:xfrm>
              <a:off x="1039090" y="3394065"/>
              <a:ext cx="2699473" cy="1107996"/>
            </a:xfrm>
            <a:prstGeom prst="rect">
              <a:avLst/>
            </a:prstGeom>
          </p:spPr>
          <p:txBody>
            <a:bodyPr wrap="square">
              <a:spAutoFit/>
            </a:bodyPr>
            <a:lstStyle/>
            <a:p>
              <a:pPr algn="ctr" defTabSz="1029970"/>
              <a:r>
                <a:rPr lang="en-US" altLang="zh-CN" sz="24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v-if</a:t>
              </a:r>
              <a:r>
                <a:rPr lang="zh-CN" altLang="en-US" sz="24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和</a:t>
              </a:r>
              <a:r>
                <a:rPr lang="en-US" altLang="zh-CN" sz="24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v-show</a:t>
              </a:r>
              <a:r>
                <a:rPr lang="zh-CN" altLang="en-US" sz="24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的使</a:t>
              </a:r>
              <a:r>
                <a:rPr lang="zh-CN" altLang="en-US" sz="24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用和比较</a:t>
              </a:r>
              <a:endParaRPr lang="en-US" altLang="zh-CN" sz="24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6" name="组合 65"/>
          <p:cNvGrpSpPr/>
          <p:nvPr/>
        </p:nvGrpSpPr>
        <p:grpSpPr>
          <a:xfrm>
            <a:off x="627322" y="4400550"/>
            <a:ext cx="2176602" cy="872729"/>
            <a:chOff x="836429" y="4724400"/>
            <a:chExt cx="2902135" cy="1163638"/>
          </a:xfrm>
        </p:grpSpPr>
        <p:sp>
          <p:nvSpPr>
            <p:cNvPr id="67" name="Rounded Rectangle 94"/>
            <p:cNvSpPr>
              <a:spLocks noChangeArrowheads="1"/>
            </p:cNvSpPr>
            <p:nvPr/>
          </p:nvSpPr>
          <p:spPr bwMode="auto">
            <a:xfrm>
              <a:off x="925513" y="4724400"/>
              <a:ext cx="2813050" cy="1163638"/>
            </a:xfrm>
            <a:prstGeom prst="roundRect">
              <a:avLst>
                <a:gd name="adj" fmla="val 10134"/>
              </a:avLst>
            </a:prstGeom>
            <a:solidFill>
              <a:srgbClr val="76717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1029970"/>
              <a:endParaRPr lang="en-US"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矩形 68"/>
            <p:cNvSpPr/>
            <p:nvPr/>
          </p:nvSpPr>
          <p:spPr>
            <a:xfrm>
              <a:off x="836429" y="4877584"/>
              <a:ext cx="2902135" cy="615553"/>
            </a:xfrm>
            <a:prstGeom prst="rect">
              <a:avLst/>
            </a:prstGeom>
          </p:spPr>
          <p:txBody>
            <a:bodyPr wrap="square">
              <a:spAutoFit/>
            </a:bodyPr>
            <a:lstStyle/>
            <a:p>
              <a:pPr algn="ctr" defTabSz="1029970"/>
              <a:r>
                <a:rPr lang="en-US" altLang="zh-CN" sz="24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filter</a:t>
              </a:r>
              <a:r>
                <a:rPr lang="zh-CN" altLang="en-US" sz="24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过滤器</a:t>
              </a:r>
              <a:endParaRPr lang="en-US" altLang="zh-CN" sz="24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0" name="组合 69"/>
          <p:cNvGrpSpPr/>
          <p:nvPr/>
        </p:nvGrpSpPr>
        <p:grpSpPr>
          <a:xfrm>
            <a:off x="6310735" y="4400550"/>
            <a:ext cx="2121274" cy="872729"/>
            <a:chOff x="8414311" y="4724400"/>
            <a:chExt cx="2828364" cy="1163638"/>
          </a:xfrm>
        </p:grpSpPr>
        <p:sp>
          <p:nvSpPr>
            <p:cNvPr id="71" name="Rounded Rectangle 35"/>
            <p:cNvSpPr>
              <a:spLocks noChangeArrowheads="1"/>
            </p:cNvSpPr>
            <p:nvPr/>
          </p:nvSpPr>
          <p:spPr bwMode="auto">
            <a:xfrm>
              <a:off x="8429625" y="4724400"/>
              <a:ext cx="2813050" cy="1163638"/>
            </a:xfrm>
            <a:prstGeom prst="roundRect">
              <a:avLst>
                <a:gd name="adj" fmla="val 10134"/>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1029970"/>
              <a:endParaRPr lang="en-US"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矩形 72"/>
            <p:cNvSpPr/>
            <p:nvPr/>
          </p:nvSpPr>
          <p:spPr>
            <a:xfrm>
              <a:off x="8414311" y="4916976"/>
              <a:ext cx="2666095" cy="615553"/>
            </a:xfrm>
            <a:prstGeom prst="rect">
              <a:avLst/>
            </a:prstGeom>
          </p:spPr>
          <p:txBody>
            <a:bodyPr wrap="square">
              <a:spAutoFit/>
            </a:bodyPr>
            <a:lstStyle/>
            <a:p>
              <a:pPr lvl="0" algn="ctr">
                <a:spcBef>
                  <a:spcPct val="20000"/>
                </a:spcBef>
              </a:pPr>
              <a:r>
                <a:rPr lang="zh-CN" altLang="en-US"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自定义指令</a:t>
              </a:r>
              <a:endPar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4" name="组合 73"/>
          <p:cNvGrpSpPr/>
          <p:nvPr/>
        </p:nvGrpSpPr>
        <p:grpSpPr>
          <a:xfrm>
            <a:off x="6279688" y="3325416"/>
            <a:ext cx="2226358" cy="872728"/>
            <a:chOff x="8372912" y="3290889"/>
            <a:chExt cx="2968475" cy="1163637"/>
          </a:xfrm>
        </p:grpSpPr>
        <p:sp>
          <p:nvSpPr>
            <p:cNvPr id="75" name="Rounded Rectangle 32"/>
            <p:cNvSpPr>
              <a:spLocks noChangeArrowheads="1"/>
            </p:cNvSpPr>
            <p:nvPr/>
          </p:nvSpPr>
          <p:spPr bwMode="auto">
            <a:xfrm>
              <a:off x="8429625" y="3290889"/>
              <a:ext cx="2813050" cy="1163637"/>
            </a:xfrm>
            <a:prstGeom prst="roundRect">
              <a:avLst>
                <a:gd name="adj" fmla="val 10134"/>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1029970"/>
              <a:endParaRPr lang="en-US"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矩形 76"/>
            <p:cNvSpPr/>
            <p:nvPr/>
          </p:nvSpPr>
          <p:spPr>
            <a:xfrm>
              <a:off x="8372912" y="3475758"/>
              <a:ext cx="2968475" cy="615553"/>
            </a:xfrm>
            <a:prstGeom prst="rect">
              <a:avLst/>
            </a:prstGeom>
          </p:spPr>
          <p:txBody>
            <a:bodyPr wrap="square">
              <a:spAutoFit/>
            </a:bodyPr>
            <a:lstStyle/>
            <a:p>
              <a:pPr lvl="0" algn="ctr">
                <a:spcBef>
                  <a:spcPct val="20000"/>
                </a:spcBef>
              </a:pP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v-model</a:t>
              </a:r>
              <a:r>
                <a:rPr lang="zh-CN" altLang="en-US"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修饰符</a:t>
              </a:r>
              <a:endPar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8" name="组合 77"/>
          <p:cNvGrpSpPr/>
          <p:nvPr/>
        </p:nvGrpSpPr>
        <p:grpSpPr>
          <a:xfrm>
            <a:off x="6304940" y="2250281"/>
            <a:ext cx="2127070" cy="872729"/>
            <a:chOff x="8406582" y="1857375"/>
            <a:chExt cx="2836091" cy="1163638"/>
          </a:xfrm>
        </p:grpSpPr>
        <p:sp>
          <p:nvSpPr>
            <p:cNvPr id="79" name="Rounded Rectangle 29"/>
            <p:cNvSpPr>
              <a:spLocks noChangeArrowheads="1"/>
            </p:cNvSpPr>
            <p:nvPr/>
          </p:nvSpPr>
          <p:spPr bwMode="auto">
            <a:xfrm>
              <a:off x="8429624" y="1857375"/>
              <a:ext cx="2813049" cy="1163638"/>
            </a:xfrm>
            <a:prstGeom prst="roundRect">
              <a:avLst>
                <a:gd name="adj" fmla="val 10134"/>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1029970"/>
              <a:endParaRPr lang="en-US"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矩形 80"/>
            <p:cNvSpPr/>
            <p:nvPr/>
          </p:nvSpPr>
          <p:spPr>
            <a:xfrm>
              <a:off x="8406582" y="2086656"/>
              <a:ext cx="2763075" cy="615553"/>
            </a:xfrm>
            <a:prstGeom prst="rect">
              <a:avLst/>
            </a:prstGeom>
          </p:spPr>
          <p:txBody>
            <a:bodyPr wrap="square">
              <a:spAutoFit/>
            </a:bodyPr>
            <a:lstStyle/>
            <a:p>
              <a:pPr lvl="0" algn="ctr">
                <a:spcBef>
                  <a:spcPct val="20000"/>
                </a:spcBef>
              </a:pPr>
              <a:r>
                <a:rPr lang="zh-CN" altLang="en-US"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按键修饰符</a:t>
              </a:r>
              <a:endPar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90" name="Rounded Rectangle 91"/>
          <p:cNvSpPr>
            <a:spLocks noChangeArrowheads="1"/>
          </p:cNvSpPr>
          <p:nvPr/>
        </p:nvSpPr>
        <p:spPr bwMode="auto">
          <a:xfrm>
            <a:off x="653899" y="2083821"/>
            <a:ext cx="2109788" cy="872728"/>
          </a:xfrm>
          <a:prstGeom prst="roundRect">
            <a:avLst>
              <a:gd name="adj" fmla="val 10134"/>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1029970"/>
            <a:r>
              <a:rPr lang="en-US" altLang="zh-CN" sz="24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v-for</a:t>
            </a:r>
            <a:r>
              <a:rPr lang="zh-CN" altLang="en-US" sz="24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的</a:t>
            </a:r>
            <a:r>
              <a:rPr lang="zh-CN" altLang="en-US" sz="24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使用</a:t>
            </a:r>
            <a:endParaRPr lang="en-US" altLang="zh-CN" sz="24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750" fill="hold"/>
                                        <p:tgtEl>
                                          <p:spTgt spid="50"/>
                                        </p:tgtEl>
                                        <p:attrNameLst>
                                          <p:attrName>ppt_w</p:attrName>
                                        </p:attrNameLst>
                                      </p:cBhvr>
                                      <p:tavLst>
                                        <p:tav tm="0">
                                          <p:val>
                                            <p:fltVal val="0"/>
                                          </p:val>
                                        </p:tav>
                                        <p:tav tm="100000">
                                          <p:val>
                                            <p:strVal val="#ppt_w"/>
                                          </p:val>
                                        </p:tav>
                                      </p:tavLst>
                                    </p:anim>
                                    <p:anim calcmode="lin" valueType="num">
                                      <p:cBhvr>
                                        <p:cTn id="8" dur="750" fill="hold"/>
                                        <p:tgtEl>
                                          <p:spTgt spid="50"/>
                                        </p:tgtEl>
                                        <p:attrNameLst>
                                          <p:attrName>ppt_h</p:attrName>
                                        </p:attrNameLst>
                                      </p:cBhvr>
                                      <p:tavLst>
                                        <p:tav tm="0">
                                          <p:val>
                                            <p:fltVal val="0"/>
                                          </p:val>
                                        </p:tav>
                                        <p:tav tm="100000">
                                          <p:val>
                                            <p:strVal val="#ppt_h"/>
                                          </p:val>
                                        </p:tav>
                                      </p:tavLst>
                                    </p:anim>
                                    <p:animEffect transition="in" filter="fade">
                                      <p:cBhvr>
                                        <p:cTn id="9" dur="750"/>
                                        <p:tgtEl>
                                          <p:spTgt spid="50"/>
                                        </p:tgtEl>
                                      </p:cBhvr>
                                    </p:animEffect>
                                  </p:childTnLst>
                                </p:cTn>
                              </p:par>
                              <p:par>
                                <p:cTn id="10" presetID="1" presetClass="entr" presetSubtype="0" fill="hold" grpId="0" nodeType="withEffect">
                                  <p:stCondLst>
                                    <p:cond delay="0"/>
                                  </p:stCondLst>
                                  <p:childTnLst>
                                    <p:set>
                                      <p:cBhvr>
                                        <p:cTn id="11" dur="1" fill="hold">
                                          <p:stCondLst>
                                            <p:cond delay="249"/>
                                          </p:stCondLst>
                                        </p:cTn>
                                        <p:tgtEl>
                                          <p:spTgt spid="51"/>
                                        </p:tgtEl>
                                        <p:attrNameLst>
                                          <p:attrName>style.visibility</p:attrName>
                                        </p:attrNameLst>
                                      </p:cBhvr>
                                      <p:to>
                                        <p:strVal val="visible"/>
                                      </p:to>
                                    </p:set>
                                  </p:childTnLst>
                                </p:cTn>
                              </p:par>
                            </p:childTnLst>
                          </p:cTn>
                        </p:par>
                        <p:par>
                          <p:cTn id="12" fill="hold">
                            <p:stCondLst>
                              <p:cond delay="1000"/>
                            </p:stCondLst>
                            <p:childTnLst>
                              <p:par>
                                <p:cTn id="13" presetID="35" presetClass="emph" presetSubtype="0" repeatCount="4000" fill="hold" grpId="1" nodeType="afterEffect">
                                  <p:stCondLst>
                                    <p:cond delay="0"/>
                                  </p:stCondLst>
                                  <p:childTnLst>
                                    <p:anim calcmode="discrete" valueType="str">
                                      <p:cBhvr>
                                        <p:cTn id="14" dur="250" fill="hold"/>
                                        <p:tgtEl>
                                          <p:spTgt spid="51"/>
                                        </p:tgtEl>
                                        <p:attrNameLst>
                                          <p:attrName>style.visibility</p:attrName>
                                        </p:attrNameLst>
                                      </p:cBhvr>
                                      <p:tavLst>
                                        <p:tav tm="0">
                                          <p:val>
                                            <p:strVal val="hidden"/>
                                          </p:val>
                                        </p:tav>
                                        <p:tav tm="50000">
                                          <p:val>
                                            <p:strVal val="visible"/>
                                          </p:val>
                                        </p:tav>
                                      </p:tavLst>
                                    </p:anim>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right)">
                                      <p:cBhvr>
                                        <p:cTn id="18" dur="500"/>
                                        <p:tgtEl>
                                          <p:spTgt spid="44"/>
                                        </p:tgtEl>
                                      </p:cBhvr>
                                    </p:animEffect>
                                  </p:childTnLst>
                                </p:cTn>
                              </p:par>
                              <p:par>
                                <p:cTn id="19" presetID="22" presetClass="entr" presetSubtype="2"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right)">
                                      <p:cBhvr>
                                        <p:cTn id="21" dur="500"/>
                                        <p:tgtEl>
                                          <p:spTgt spid="46"/>
                                        </p:tgtEl>
                                      </p:cBhvr>
                                    </p:animEffect>
                                  </p:childTnLst>
                                </p:cTn>
                              </p:par>
                              <p:par>
                                <p:cTn id="22" presetID="22" presetClass="entr" presetSubtype="2"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right)">
                                      <p:cBhvr>
                                        <p:cTn id="24" dur="500"/>
                                        <p:tgtEl>
                                          <p:spTgt spid="45"/>
                                        </p:tgtEl>
                                      </p:cBhvr>
                                    </p:animEffect>
                                  </p:childTnLst>
                                </p:cTn>
                              </p:par>
                              <p:par>
                                <p:cTn id="25" presetID="22" presetClass="entr" presetSubtype="8"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left)">
                                      <p:cBhvr>
                                        <p:cTn id="27" dur="500"/>
                                        <p:tgtEl>
                                          <p:spTgt spid="47"/>
                                        </p:tgtEl>
                                      </p:cBhvr>
                                    </p:animEffect>
                                  </p:childTnLst>
                                </p:cTn>
                              </p:par>
                              <p:par>
                                <p:cTn id="28" presetID="22" presetClass="entr" presetSubtype="8"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left)">
                                      <p:cBhvr>
                                        <p:cTn id="30" dur="500"/>
                                        <p:tgtEl>
                                          <p:spTgt spid="49"/>
                                        </p:tgtEl>
                                      </p:cBhvr>
                                    </p:animEffect>
                                  </p:childTnLst>
                                </p:cTn>
                              </p:par>
                              <p:par>
                                <p:cTn id="31" presetID="22" presetClass="entr" presetSubtype="8"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left)">
                                      <p:cBhvr>
                                        <p:cTn id="33" dur="500"/>
                                        <p:tgtEl>
                                          <p:spTgt spid="48"/>
                                        </p:tgtEl>
                                      </p:cBhvr>
                                    </p:animEffect>
                                  </p:childTnLst>
                                </p:cTn>
                              </p:par>
                            </p:childTnLst>
                          </p:cTn>
                        </p:par>
                        <p:par>
                          <p:cTn id="34" fill="hold">
                            <p:stCondLst>
                              <p:cond delay="2000"/>
                            </p:stCondLst>
                            <p:childTnLst>
                              <p:par>
                                <p:cTn id="35" presetID="22" presetClass="entr" presetSubtype="2" fill="hold" nodeType="after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right)">
                                      <p:cBhvr>
                                        <p:cTn id="37" dur="500"/>
                                        <p:tgtEl>
                                          <p:spTgt spid="52"/>
                                        </p:tgtEl>
                                      </p:cBhvr>
                                    </p:animEffect>
                                  </p:childTnLst>
                                </p:cTn>
                              </p:par>
                              <p:par>
                                <p:cTn id="38" presetID="22" presetClass="entr" presetSubtype="8" fill="hold" nodeType="withEffect">
                                  <p:stCondLst>
                                    <p:cond delay="0"/>
                                  </p:stCondLst>
                                  <p:childTnLst>
                                    <p:set>
                                      <p:cBhvr>
                                        <p:cTn id="39" dur="1" fill="hold">
                                          <p:stCondLst>
                                            <p:cond delay="0"/>
                                          </p:stCondLst>
                                        </p:cTn>
                                        <p:tgtEl>
                                          <p:spTgt spid="78"/>
                                        </p:tgtEl>
                                        <p:attrNameLst>
                                          <p:attrName>style.visibility</p:attrName>
                                        </p:attrNameLst>
                                      </p:cBhvr>
                                      <p:to>
                                        <p:strVal val="visible"/>
                                      </p:to>
                                    </p:set>
                                    <p:animEffect transition="in" filter="wipe(left)">
                                      <p:cBhvr>
                                        <p:cTn id="40" dur="500"/>
                                        <p:tgtEl>
                                          <p:spTgt spid="78"/>
                                        </p:tgtEl>
                                      </p:cBhvr>
                                    </p:animEffect>
                                  </p:childTnLst>
                                </p:cTn>
                              </p:par>
                            </p:childTnLst>
                          </p:cTn>
                        </p:par>
                        <p:par>
                          <p:cTn id="41" fill="hold">
                            <p:stCondLst>
                              <p:cond delay="2500"/>
                            </p:stCondLst>
                            <p:childTnLst>
                              <p:par>
                                <p:cTn id="42" presetID="22" presetClass="entr" presetSubtype="2" fill="hold" nodeType="after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right)">
                                      <p:cBhvr>
                                        <p:cTn id="44" dur="500"/>
                                        <p:tgtEl>
                                          <p:spTgt spid="62"/>
                                        </p:tgtEl>
                                      </p:cBhvr>
                                    </p:animEffect>
                                  </p:childTnLst>
                                </p:cTn>
                              </p:par>
                              <p:par>
                                <p:cTn id="45" presetID="22" presetClass="entr" presetSubtype="8" fill="hold" nodeType="with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wipe(left)">
                                      <p:cBhvr>
                                        <p:cTn id="47" dur="500"/>
                                        <p:tgtEl>
                                          <p:spTgt spid="74"/>
                                        </p:tgtEl>
                                      </p:cBhvr>
                                    </p:animEffect>
                                  </p:childTnLst>
                                </p:cTn>
                              </p:par>
                            </p:childTnLst>
                          </p:cTn>
                        </p:par>
                        <p:par>
                          <p:cTn id="48" fill="hold">
                            <p:stCondLst>
                              <p:cond delay="3000"/>
                            </p:stCondLst>
                            <p:childTnLst>
                              <p:par>
                                <p:cTn id="49" presetID="22" presetClass="entr" presetSubtype="2" fill="hold" nodeType="after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wipe(right)">
                                      <p:cBhvr>
                                        <p:cTn id="51" dur="500"/>
                                        <p:tgtEl>
                                          <p:spTgt spid="66"/>
                                        </p:tgtEl>
                                      </p:cBhvr>
                                    </p:animEffect>
                                  </p:childTnLst>
                                </p:cTn>
                              </p:par>
                              <p:par>
                                <p:cTn id="52" presetID="22" presetClass="entr" presetSubtype="8" fill="hold"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wipe(left)">
                                      <p:cBhvr>
                                        <p:cTn id="5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1"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v-show</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的概念</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 name="组合 72"/>
          <p:cNvGrpSpPr/>
          <p:nvPr/>
        </p:nvGrpSpPr>
        <p:grpSpPr bwMode="auto">
          <a:xfrm>
            <a:off x="872836" y="1772816"/>
            <a:ext cx="6970158" cy="3869448"/>
            <a:chOff x="3957026" y="2388304"/>
            <a:chExt cx="10315544" cy="5464266"/>
          </a:xfrm>
        </p:grpSpPr>
        <p:sp>
          <p:nvSpPr>
            <p:cNvPr id="23" name="矩形 22"/>
            <p:cNvSpPr/>
            <p:nvPr/>
          </p:nvSpPr>
          <p:spPr>
            <a:xfrm>
              <a:off x="3957026" y="2754764"/>
              <a:ext cx="10315544" cy="5097806"/>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任意多边形 23"/>
            <p:cNvSpPr/>
            <p:nvPr/>
          </p:nvSpPr>
          <p:spPr>
            <a:xfrm>
              <a:off x="10444352" y="2388304"/>
              <a:ext cx="3445147" cy="60383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矩形 5"/>
          <p:cNvSpPr>
            <a:spLocks noChangeArrowheads="1"/>
          </p:cNvSpPr>
          <p:nvPr/>
        </p:nvSpPr>
        <p:spPr bwMode="auto">
          <a:xfrm>
            <a:off x="1059148" y="2497417"/>
            <a:ext cx="6699562" cy="280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indent="0">
              <a:lnSpc>
                <a:spcPct val="150000"/>
              </a:lnSpc>
            </a:pPr>
            <a:r>
              <a:rPr lang="en-US" altLang="zh-CN" sz="2000" dirty="0" smtClean="0"/>
              <a:t>        v-show</a:t>
            </a:r>
            <a:r>
              <a:rPr lang="zh-CN" altLang="en-US" sz="2000" dirty="0" smtClean="0"/>
              <a:t>是另一个条件渲染语句，用于根据条件展示元素，用法与</a:t>
            </a:r>
            <a:r>
              <a:rPr lang="en-US" altLang="zh-CN" sz="2000" dirty="0" smtClean="0"/>
              <a:t>v-if</a:t>
            </a:r>
            <a:r>
              <a:rPr lang="zh-CN" altLang="en-US" sz="2000" dirty="0" smtClean="0"/>
              <a:t>大致一样。</a:t>
            </a:r>
            <a:endParaRPr lang="zh-CN" altLang="en-US" sz="2000" dirty="0" smtClean="0"/>
          </a:p>
          <a:p>
            <a:pPr marL="0" lvl="1" indent="0">
              <a:lnSpc>
                <a:spcPct val="150000"/>
              </a:lnSpc>
            </a:pPr>
            <a:r>
              <a:rPr lang="zh-CN" altLang="en-US" sz="2000" dirty="0" smtClean="0"/>
              <a:t>        带</a:t>
            </a:r>
            <a:r>
              <a:rPr lang="zh-CN" altLang="en-US" sz="2000" dirty="0" smtClean="0"/>
              <a:t>有</a:t>
            </a:r>
            <a:r>
              <a:rPr lang="en-US" altLang="zh-CN" sz="2000" dirty="0" smtClean="0"/>
              <a:t>v-show</a:t>
            </a:r>
            <a:r>
              <a:rPr lang="zh-CN" altLang="en-US" sz="2000" dirty="0" smtClean="0"/>
              <a:t>的元素始终会被渲染并保留在</a:t>
            </a:r>
            <a:r>
              <a:rPr lang="en-US" altLang="zh-CN" sz="2000" dirty="0" smtClean="0"/>
              <a:t>DOM</a:t>
            </a:r>
            <a:r>
              <a:rPr lang="zh-CN" altLang="en-US" sz="2000" dirty="0" smtClean="0"/>
              <a:t>中，</a:t>
            </a:r>
            <a:r>
              <a:rPr lang="en-US" altLang="zh-CN" sz="2000" dirty="0" smtClean="0"/>
              <a:t>v-show</a:t>
            </a:r>
            <a:r>
              <a:rPr lang="zh-CN" altLang="en-US" sz="2000" dirty="0" smtClean="0"/>
              <a:t>指令使用</a:t>
            </a:r>
            <a:r>
              <a:rPr lang="en-US" altLang="zh-CN" sz="2000" dirty="0" err="1" smtClean="0"/>
              <a:t>css</a:t>
            </a:r>
            <a:r>
              <a:rPr lang="zh-CN" altLang="en-US" sz="2000" dirty="0" smtClean="0"/>
              <a:t>样式来控制元素的显示</a:t>
            </a:r>
            <a:r>
              <a:rPr lang="en-US" altLang="zh-CN" sz="2000" dirty="0" smtClean="0"/>
              <a:t>/</a:t>
            </a:r>
            <a:r>
              <a:rPr lang="zh-CN" altLang="en-US" sz="2000" dirty="0" smtClean="0"/>
              <a:t>隐藏。值得注意的是，注意，</a:t>
            </a:r>
            <a:r>
              <a:rPr lang="en-US" altLang="zh-CN" sz="2000" dirty="0" smtClean="0"/>
              <a:t>v-show</a:t>
            </a:r>
            <a:r>
              <a:rPr lang="zh-CN" altLang="en-US" sz="2000" dirty="0" smtClean="0"/>
              <a:t>不支持</a:t>
            </a:r>
            <a:r>
              <a:rPr lang="en-US" altLang="zh-CN" sz="2000" dirty="0" smtClean="0"/>
              <a:t>&lt;template&gt;</a:t>
            </a:r>
            <a:r>
              <a:rPr lang="zh-CN" altLang="en-US" sz="2000" dirty="0" smtClean="0"/>
              <a:t>元素，也不支持</a:t>
            </a:r>
            <a:r>
              <a:rPr lang="en-US" altLang="zh-CN" sz="2000" dirty="0" smtClean="0"/>
              <a:t>v-else</a:t>
            </a:r>
            <a:r>
              <a:rPr lang="zh-CN" altLang="en-US" sz="2000" dirty="0" smtClean="0"/>
              <a:t>。</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25"/>
                                        </p:tgtEl>
                                      </p:cBhvr>
                                    </p:animEffect>
                                    <p:animScale>
                                      <p:cBhvr>
                                        <p:cTn id="10" dur="250" autoRev="1" fill="hold"/>
                                        <p:tgtEl>
                                          <p:spTgt spid="25"/>
                                        </p:tgtEl>
                                      </p:cBhvr>
                                      <p:by x="105000" y="105000"/>
                                    </p:animScale>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v-show</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633846" y="1553924"/>
            <a:ext cx="2534346"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633846" y="1547827"/>
            <a:ext cx="232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smtClean="0">
                <a:solidFill>
                  <a:schemeClr val="bg1"/>
                </a:solidFill>
                <a:latin typeface="微软雅黑" panose="020B0503020204020204" pitchFamily="34" charset="-122"/>
                <a:ea typeface="微软雅黑" panose="020B0503020204020204" pitchFamily="34" charset="-122"/>
              </a:rPr>
              <a:t> v-show</a:t>
            </a:r>
            <a:r>
              <a:rPr lang="zh-CN" altLang="en-US" dirty="0" smtClean="0">
                <a:solidFill>
                  <a:schemeClr val="bg1"/>
                </a:solidFill>
                <a:latin typeface="微软雅黑" panose="020B0503020204020204" pitchFamily="34" charset="-122"/>
                <a:ea typeface="微软雅黑" panose="020B0503020204020204" pitchFamily="34" charset="-122"/>
              </a:rPr>
              <a:t>的基本使用</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1" cstate="print"/>
          <a:srcRect/>
          <a:stretch>
            <a:fillRect/>
          </a:stretch>
        </p:blipFill>
        <p:spPr bwMode="auto">
          <a:xfrm>
            <a:off x="2752615" y="2439840"/>
            <a:ext cx="3362325" cy="2828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57350" y="312819"/>
            <a:ext cx="4716082" cy="618016"/>
          </a:xfrm>
        </p:spPr>
        <p:txBody>
          <a:bodyPr/>
          <a:lstStyle/>
          <a:p>
            <a:r>
              <a:rPr lang="zh-CN" altLang="en-US" dirty="0" smtClean="0"/>
              <a:t>学习目标</a:t>
            </a:r>
            <a:endParaRPr lang="zh-CN" altLang="en-US" dirty="0"/>
          </a:p>
        </p:txBody>
      </p:sp>
      <p:sp>
        <p:nvSpPr>
          <p:cNvPr id="3" name="文本框 2"/>
          <p:cNvSpPr txBox="1"/>
          <p:nvPr/>
        </p:nvSpPr>
        <p:spPr>
          <a:xfrm>
            <a:off x="3212809" y="2231754"/>
            <a:ext cx="3584975" cy="438592"/>
          </a:xfrm>
          <a:prstGeom prst="rect">
            <a:avLst/>
          </a:prstGeom>
          <a:noFill/>
        </p:spPr>
        <p:txBody>
          <a:bodyPr wrap="none" lIns="68589" tIns="34295" rIns="68589" bIns="34295"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en-US" altLang="zh-CN" sz="2400" dirty="0" smtClean="0">
                <a:solidFill>
                  <a:srgbClr val="414455"/>
                </a:solidFill>
              </a:rPr>
              <a:t>3.4 v-if</a:t>
            </a:r>
            <a:r>
              <a:rPr lang="zh-CN" altLang="en-US" sz="2400" dirty="0" smtClean="0">
                <a:solidFill>
                  <a:srgbClr val="414455"/>
                </a:solidFill>
              </a:rPr>
              <a:t>和</a:t>
            </a:r>
            <a:r>
              <a:rPr lang="en-US" altLang="zh-CN" sz="2400" dirty="0" smtClean="0">
                <a:solidFill>
                  <a:srgbClr val="414455"/>
                </a:solidFill>
              </a:rPr>
              <a:t>v-show</a:t>
            </a:r>
            <a:r>
              <a:rPr lang="zh-CN" altLang="en-US" sz="2400" dirty="0" smtClean="0">
                <a:solidFill>
                  <a:srgbClr val="414455"/>
                </a:solidFill>
              </a:rPr>
              <a:t>的选择</a:t>
            </a:r>
            <a:endParaRPr lang="zh-CN" altLang="en-US" sz="2400" dirty="0">
              <a:solidFill>
                <a:srgbClr val="414455"/>
              </a:solidFill>
            </a:endParaRPr>
          </a:p>
        </p:txBody>
      </p:sp>
      <p:grpSp>
        <p:nvGrpSpPr>
          <p:cNvPr id="4" name="组合 5"/>
          <p:cNvGrpSpPr/>
          <p:nvPr/>
        </p:nvGrpSpPr>
        <p:grpSpPr>
          <a:xfrm>
            <a:off x="967707" y="1373695"/>
            <a:ext cx="1855130" cy="1855130"/>
            <a:chOff x="2884264" y="3028364"/>
            <a:chExt cx="798675" cy="798675"/>
          </a:xfrm>
        </p:grpSpPr>
        <p:grpSp>
          <p:nvGrpSpPr>
            <p:cNvPr id="5" name="组合 6"/>
            <p:cNvGrpSpPr/>
            <p:nvPr/>
          </p:nvGrpSpPr>
          <p:grpSpPr>
            <a:xfrm>
              <a:off x="2884264" y="3028364"/>
              <a:ext cx="798675" cy="798675"/>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41300" dist="228600" dir="78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椭圆 8"/>
            <p:cNvSpPr/>
            <p:nvPr/>
          </p:nvSpPr>
          <p:spPr>
            <a:xfrm>
              <a:off x="2892599" y="3138954"/>
              <a:ext cx="764108" cy="579934"/>
            </a:xfrm>
            <a:prstGeom prst="ellipse">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prstClr val="white"/>
                  </a:solidFill>
                </a:rPr>
                <a:t>Vue.js</a:t>
              </a:r>
              <a:endParaRPr lang="zh-CN" altLang="en-US" sz="2800" b="1" dirty="0">
                <a:solidFill>
                  <a:prstClr val="white"/>
                </a:solidFill>
              </a:endParaRPr>
            </a:p>
          </p:txBody>
        </p:sp>
      </p:grpSp>
      <p:sp>
        <p:nvSpPr>
          <p:cNvPr id="15" name="椭圆 14"/>
          <p:cNvSpPr/>
          <p:nvPr/>
        </p:nvSpPr>
        <p:spPr>
          <a:xfrm>
            <a:off x="3101006" y="3862907"/>
            <a:ext cx="292137" cy="292137"/>
          </a:xfrm>
          <a:prstGeom prst="ellipse">
            <a:avLst/>
          </a:prstGeom>
          <a:solidFill>
            <a:schemeClr val="accent1"/>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3200" dirty="0"/>
          </a:p>
        </p:txBody>
      </p:sp>
      <p:sp>
        <p:nvSpPr>
          <p:cNvPr id="17" name="TextBox 26"/>
          <p:cNvSpPr txBox="1"/>
          <p:nvPr/>
        </p:nvSpPr>
        <p:spPr>
          <a:xfrm>
            <a:off x="3542251" y="3295818"/>
            <a:ext cx="1842171" cy="400110"/>
          </a:xfrm>
          <a:prstGeom prst="rect">
            <a:avLst/>
          </a:prstGeom>
          <a:noFill/>
        </p:spPr>
        <p:txBody>
          <a:bodyPr wrap="none" rtlCol="0">
            <a:spAutoFit/>
          </a:bodyPr>
          <a:lstStyle/>
          <a:p>
            <a:pPr algn="dist"/>
            <a:r>
              <a:rPr lang="en-US" altLang="zh-CN" sz="2000" dirty="0" smtClean="0">
                <a:solidFill>
                  <a:srgbClr val="414455"/>
                </a:solidFill>
                <a:latin typeface="微软雅黑" panose="020B0503020204020204" pitchFamily="34" charset="-122"/>
                <a:ea typeface="微软雅黑" panose="020B0503020204020204" pitchFamily="34" charset="-122"/>
              </a:rPr>
              <a:t>v-show</a:t>
            </a:r>
            <a:r>
              <a:rPr lang="zh-CN" altLang="en-US" sz="2000" dirty="0" smtClean="0">
                <a:solidFill>
                  <a:srgbClr val="414455"/>
                </a:solidFill>
                <a:latin typeface="微软雅黑" panose="020B0503020204020204" pitchFamily="34" charset="-122"/>
                <a:ea typeface="微软雅黑" panose="020B0503020204020204" pitchFamily="34" charset="-122"/>
              </a:rPr>
              <a:t>的概念</a:t>
            </a:r>
            <a:endParaRPr lang="en-US" altLang="zh-CN" sz="2000" dirty="0" smtClean="0">
              <a:solidFill>
                <a:srgbClr val="414455"/>
              </a:solidFill>
              <a:latin typeface="微软雅黑" panose="020B0503020204020204" pitchFamily="34" charset="-122"/>
              <a:ea typeface="微软雅黑" panose="020B0503020204020204" pitchFamily="34" charset="-122"/>
            </a:endParaRPr>
          </a:p>
        </p:txBody>
      </p:sp>
      <p:sp>
        <p:nvSpPr>
          <p:cNvPr id="18" name="TextBox 27"/>
          <p:cNvSpPr txBox="1"/>
          <p:nvPr/>
        </p:nvSpPr>
        <p:spPr>
          <a:xfrm>
            <a:off x="3527785" y="3790170"/>
            <a:ext cx="1842171" cy="400110"/>
          </a:xfrm>
          <a:prstGeom prst="rect">
            <a:avLst/>
          </a:prstGeom>
          <a:noFill/>
        </p:spPr>
        <p:txBody>
          <a:bodyPr wrap="none" rtlCol="0">
            <a:spAutoFit/>
          </a:bodyPr>
          <a:lstStyle/>
          <a:p>
            <a:r>
              <a:rPr lang="en-US" altLang="zh-CN" sz="2000" dirty="0" smtClean="0">
                <a:solidFill>
                  <a:srgbClr val="414455"/>
                </a:solidFill>
                <a:latin typeface="微软雅黑" panose="020B0503020204020204" pitchFamily="34" charset="-122"/>
                <a:ea typeface="微软雅黑" panose="020B0503020204020204" pitchFamily="34" charset="-122"/>
              </a:rPr>
              <a:t>v-show</a:t>
            </a:r>
            <a:r>
              <a:rPr lang="zh-CN" altLang="en-US" sz="2000" dirty="0" smtClean="0">
                <a:solidFill>
                  <a:srgbClr val="414455"/>
                </a:solidFill>
                <a:latin typeface="微软雅黑" panose="020B0503020204020204" pitchFamily="34" charset="-122"/>
                <a:ea typeface="微软雅黑" panose="020B0503020204020204" pitchFamily="34" charset="-122"/>
              </a:rPr>
              <a:t>的使用</a:t>
            </a:r>
            <a:endParaRPr lang="zh-CN" altLang="en-US" sz="2000" dirty="0">
              <a:solidFill>
                <a:srgbClr val="414455"/>
              </a:solidFill>
              <a:latin typeface="微软雅黑" panose="020B0503020204020204" pitchFamily="34" charset="-122"/>
              <a:ea typeface="微软雅黑" panose="020B0503020204020204" pitchFamily="34" charset="-122"/>
            </a:endParaRPr>
          </a:p>
        </p:txBody>
      </p:sp>
      <p:sp>
        <p:nvSpPr>
          <p:cNvPr id="25" name="椭圆 24"/>
          <p:cNvSpPr/>
          <p:nvPr/>
        </p:nvSpPr>
        <p:spPr>
          <a:xfrm>
            <a:off x="3087150" y="3371070"/>
            <a:ext cx="292137" cy="292137"/>
          </a:xfrm>
          <a:prstGeom prst="ellipse">
            <a:avLst/>
          </a:prstGeom>
          <a:solidFill>
            <a:schemeClr val="accent1"/>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675" decel="100000" fill="hold"/>
                                        <p:tgtEl>
                                          <p:spTgt spid="3"/>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 fill="hold"/>
                                        <p:tgtEl>
                                          <p:spTgt spid="4"/>
                                        </p:tgtEl>
                                        <p:attrNameLst>
                                          <p:attrName>ppt_w</p:attrName>
                                        </p:attrNameLst>
                                      </p:cBhvr>
                                      <p:tavLst>
                                        <p:tav tm="0">
                                          <p:val>
                                            <p:fltVal val="0"/>
                                          </p:val>
                                        </p:tav>
                                        <p:tav tm="100000">
                                          <p:val>
                                            <p:strVal val="#ppt_w"/>
                                          </p:val>
                                        </p:tav>
                                      </p:tavLst>
                                    </p:anim>
                                    <p:anim calcmode="lin" valueType="num">
                                      <p:cBhvr>
                                        <p:cTn id="15" dur="100" fill="hold"/>
                                        <p:tgtEl>
                                          <p:spTgt spid="4"/>
                                        </p:tgtEl>
                                        <p:attrNameLst>
                                          <p:attrName>ppt_h</p:attrName>
                                        </p:attrNameLst>
                                      </p:cBhvr>
                                      <p:tavLst>
                                        <p:tav tm="0">
                                          <p:val>
                                            <p:fltVal val="0"/>
                                          </p:val>
                                        </p:tav>
                                        <p:tav tm="100000">
                                          <p:val>
                                            <p:strVal val="#ppt_h"/>
                                          </p:val>
                                        </p:tav>
                                      </p:tavLst>
                                    </p:anim>
                                    <p:animEffect transition="in" filter="fade">
                                      <p:cBhvr>
                                        <p:cTn id="16" dur="100"/>
                                        <p:tgtEl>
                                          <p:spTgt spid="4"/>
                                        </p:tgtEl>
                                      </p:cBhvr>
                                    </p:animEffect>
                                  </p:childTnLst>
                                </p:cTn>
                              </p:par>
                              <p:par>
                                <p:cTn id="17" presetID="6" presetClass="emph" presetSubtype="0" fill="hold" nodeType="withEffect">
                                  <p:stCondLst>
                                    <p:cond delay="100"/>
                                  </p:stCondLst>
                                  <p:childTnLst>
                                    <p:animScale>
                                      <p:cBhvr>
                                        <p:cTn id="18" dur="100" fill="hold"/>
                                        <p:tgtEl>
                                          <p:spTgt spid="4"/>
                                        </p:tgtEl>
                                      </p:cBhvr>
                                      <p:by x="110000" y="110000"/>
                                    </p:animScale>
                                  </p:childTnLst>
                                </p:cTn>
                              </p:par>
                              <p:par>
                                <p:cTn id="19" presetID="6" presetClass="emph" presetSubtype="0" fill="hold" nodeType="withEffect">
                                  <p:stCondLst>
                                    <p:cond delay="200"/>
                                  </p:stCondLst>
                                  <p:childTnLst>
                                    <p:animScale>
                                      <p:cBhvr>
                                        <p:cTn id="20" dur="200" fill="hold"/>
                                        <p:tgtEl>
                                          <p:spTgt spid="4"/>
                                        </p:tgtEl>
                                      </p:cBhvr>
                                      <p:by x="90000" y="90000"/>
                                    </p:animScale>
                                  </p:childTnLst>
                                </p:cTn>
                              </p:par>
                              <p:par>
                                <p:cTn id="21" presetID="6" presetClass="emph" presetSubtype="0" fill="hold" nodeType="withEffect">
                                  <p:stCondLst>
                                    <p:cond delay="400"/>
                                  </p:stCondLst>
                                  <p:childTnLst>
                                    <p:animScale>
                                      <p:cBhvr>
                                        <p:cTn id="22" dur="100" fill="hold"/>
                                        <p:tgtEl>
                                          <p:spTgt spid="4"/>
                                        </p:tgtEl>
                                      </p:cBhvr>
                                      <p:by x="105000" y="105000"/>
                                    </p:animScale>
                                  </p:childTnLst>
                                </p:cTn>
                              </p:par>
                              <p:par>
                                <p:cTn id="23" presetID="6" presetClass="emph" presetSubtype="0" fill="hold" nodeType="withEffect">
                                  <p:stCondLst>
                                    <p:cond delay="500"/>
                                  </p:stCondLst>
                                  <p:childTnLst>
                                    <p:animScale>
                                      <p:cBhvr>
                                        <p:cTn id="24" dur="200" fill="hold"/>
                                        <p:tgtEl>
                                          <p:spTgt spid="4"/>
                                        </p:tgtEl>
                                      </p:cBhvr>
                                      <p:by x="95000" y="95000"/>
                                    </p:animScale>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childTnLst>
                          </p:cTn>
                        </p:par>
                        <p:par>
                          <p:cTn id="31" fill="hold">
                            <p:stCondLst>
                              <p:cond delay="20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childTnLst>
                          </p:cTn>
                        </p:par>
                        <p:par>
                          <p:cTn id="42" fill="hold">
                            <p:stCondLst>
                              <p:cond delay="3000"/>
                            </p:stCondLst>
                            <p:childTnLst>
                              <p:par>
                                <p:cTn id="43" presetID="1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p:tgtEl>
                                          <p:spTgt spid="18"/>
                                        </p:tgtEl>
                                        <p:attrNameLst>
                                          <p:attrName>ppt_x</p:attrName>
                                        </p:attrNameLst>
                                      </p:cBhvr>
                                      <p:tavLst>
                                        <p:tav tm="0">
                                          <p:val>
                                            <p:strVal val="#ppt_x-#ppt_w*1.125000"/>
                                          </p:val>
                                        </p:tav>
                                        <p:tav tm="100000">
                                          <p:val>
                                            <p:strVal val="#ppt_x"/>
                                          </p:val>
                                        </p:tav>
                                      </p:tavLst>
                                    </p:anim>
                                    <p:animEffect transition="in" filter="wipe(right)">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7" grpId="0"/>
      <p:bldP spid="18" grpId="0"/>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v-if</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和</a:t>
            </a:r>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v-show</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的选择</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 name="组合 72"/>
          <p:cNvGrpSpPr/>
          <p:nvPr/>
        </p:nvGrpSpPr>
        <p:grpSpPr bwMode="auto">
          <a:xfrm>
            <a:off x="872836" y="1772815"/>
            <a:ext cx="6970158" cy="4383435"/>
            <a:chOff x="3957026" y="2388304"/>
            <a:chExt cx="10315544" cy="5464266"/>
          </a:xfrm>
        </p:grpSpPr>
        <p:sp>
          <p:nvSpPr>
            <p:cNvPr id="23" name="矩形 22"/>
            <p:cNvSpPr/>
            <p:nvPr/>
          </p:nvSpPr>
          <p:spPr>
            <a:xfrm>
              <a:off x="3957026" y="2754764"/>
              <a:ext cx="10315544" cy="5097806"/>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任意多边形 23"/>
            <p:cNvSpPr/>
            <p:nvPr/>
          </p:nvSpPr>
          <p:spPr>
            <a:xfrm>
              <a:off x="10444352" y="2388304"/>
              <a:ext cx="3445147" cy="60383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矩形 5"/>
          <p:cNvSpPr>
            <a:spLocks noChangeArrowheads="1"/>
          </p:cNvSpPr>
          <p:nvPr/>
        </p:nvSpPr>
        <p:spPr bwMode="auto">
          <a:xfrm>
            <a:off x="974087" y="2199704"/>
            <a:ext cx="6699562" cy="426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indent="0">
              <a:lnSpc>
                <a:spcPct val="150000"/>
              </a:lnSpc>
            </a:pPr>
            <a:r>
              <a:rPr lang="en-US" altLang="zh-CN" sz="2000" dirty="0" smtClean="0"/>
              <a:t>       </a:t>
            </a:r>
            <a:r>
              <a:rPr lang="en-US" altLang="zh-CN" sz="2400" dirty="0" smtClean="0"/>
              <a:t> </a:t>
            </a:r>
            <a:r>
              <a:rPr lang="en-US" altLang="zh-CN" sz="2000" kern="100" dirty="0" smtClean="0">
                <a:latin typeface="Times New Roman" panose="02020603050405020304"/>
                <a:ea typeface="宋体" panose="02010600030101010101" pitchFamily="2" charset="-122"/>
              </a:rPr>
              <a:t>v-if</a:t>
            </a:r>
            <a:r>
              <a:rPr lang="zh-CN" altLang="en-US" sz="2000" kern="100" dirty="0" smtClean="0">
                <a:latin typeface="Times New Roman" panose="02020603050405020304"/>
                <a:ea typeface="宋体" panose="02010600030101010101" pitchFamily="2" charset="-122"/>
              </a:rPr>
              <a:t>和</a:t>
            </a:r>
            <a:r>
              <a:rPr lang="en-US" altLang="zh-CN" sz="2000" kern="100" dirty="0" smtClean="0">
                <a:latin typeface="Times New Roman" panose="02020603050405020304"/>
                <a:ea typeface="宋体" panose="02010600030101010101" pitchFamily="2" charset="-122"/>
              </a:rPr>
              <a:t>v-show</a:t>
            </a:r>
            <a:r>
              <a:rPr lang="zh-CN" altLang="en-US" sz="2000" kern="100" dirty="0" smtClean="0">
                <a:latin typeface="Times New Roman" panose="02020603050405020304"/>
                <a:ea typeface="宋体" panose="02010600030101010101" pitchFamily="2" charset="-122"/>
              </a:rPr>
              <a:t>都可以用来动态地控制</a:t>
            </a:r>
            <a:r>
              <a:rPr lang="en-US" altLang="zh-CN" sz="2000" kern="100" dirty="0" smtClean="0">
                <a:latin typeface="Times New Roman" panose="02020603050405020304"/>
                <a:ea typeface="宋体" panose="02010600030101010101" pitchFamily="2" charset="-122"/>
              </a:rPr>
              <a:t>DOM</a:t>
            </a:r>
            <a:r>
              <a:rPr lang="zh-CN" altLang="en-US" sz="2000" kern="100" dirty="0" smtClean="0">
                <a:latin typeface="Times New Roman" panose="02020603050405020304"/>
                <a:ea typeface="宋体" panose="02010600030101010101" pitchFamily="2" charset="-122"/>
              </a:rPr>
              <a:t>元素的显示和隐藏，但是，二者是有区别的。</a:t>
            </a:r>
            <a:r>
              <a:rPr lang="en-US" altLang="zh-CN" sz="2000" kern="100" dirty="0" smtClean="0">
                <a:latin typeface="Times New Roman" panose="02020603050405020304"/>
                <a:ea typeface="宋体" panose="02010600030101010101" pitchFamily="2" charset="-122"/>
              </a:rPr>
              <a:t>v-if </a:t>
            </a:r>
            <a:r>
              <a:rPr lang="zh-CN" altLang="en-US" sz="2000" kern="100" dirty="0" smtClean="0">
                <a:latin typeface="Times New Roman" panose="02020603050405020304"/>
                <a:ea typeface="宋体" panose="02010600030101010101" pitchFamily="2" charset="-122"/>
              </a:rPr>
              <a:t>是“真正”的条件渲染，因为它会确保在切换过程中条件块内的事件监听器和子组件适当地被销毁和重建；</a:t>
            </a:r>
            <a:r>
              <a:rPr lang="en-US" altLang="zh-CN" sz="2000" kern="100" dirty="0" smtClean="0">
                <a:latin typeface="Times New Roman" panose="02020603050405020304"/>
                <a:ea typeface="宋体" panose="02010600030101010101" pitchFamily="2" charset="-122"/>
              </a:rPr>
              <a:t>v-if </a:t>
            </a:r>
            <a:r>
              <a:rPr lang="zh-CN" altLang="en-US" sz="2000" kern="100" dirty="0" smtClean="0">
                <a:latin typeface="Times New Roman" panose="02020603050405020304"/>
                <a:ea typeface="宋体" panose="02010600030101010101" pitchFamily="2" charset="-122"/>
              </a:rPr>
              <a:t>也是“惰性”的：如果在初始渲染时条件为假，则什么也不做，直到条件第一次变为真时，才会开始渲染条件块。相比之下，</a:t>
            </a:r>
            <a:r>
              <a:rPr lang="en-US" altLang="zh-CN" sz="2000" kern="100" dirty="0" smtClean="0">
                <a:latin typeface="Times New Roman" panose="02020603050405020304"/>
                <a:ea typeface="宋体" panose="02010600030101010101" pitchFamily="2" charset="-122"/>
              </a:rPr>
              <a:t>v-show </a:t>
            </a:r>
            <a:r>
              <a:rPr lang="zh-CN" altLang="en-US" sz="2000" kern="100" dirty="0" smtClean="0">
                <a:latin typeface="Times New Roman" panose="02020603050405020304"/>
                <a:ea typeface="宋体" panose="02010600030101010101" pitchFamily="2" charset="-122"/>
              </a:rPr>
              <a:t>就简单得多，不管初始条件是什么，元素总是会被渲染，并且只是简单地基于 </a:t>
            </a:r>
            <a:r>
              <a:rPr lang="en-US" altLang="zh-CN" sz="2000" kern="100" dirty="0" smtClean="0">
                <a:latin typeface="Times New Roman" panose="02020603050405020304"/>
                <a:ea typeface="宋体" panose="02010600030101010101" pitchFamily="2" charset="-122"/>
              </a:rPr>
              <a:t>CSS </a:t>
            </a:r>
            <a:r>
              <a:rPr lang="zh-CN" altLang="en-US" sz="2000" kern="100" dirty="0" smtClean="0">
                <a:latin typeface="Times New Roman" panose="02020603050405020304"/>
                <a:ea typeface="宋体" panose="02010600030101010101" pitchFamily="2" charset="-122"/>
              </a:rPr>
              <a:t>进行切换。</a:t>
            </a:r>
            <a:endParaRPr lang="zh-CN" altLang="en-US" sz="2000" kern="100" dirty="0" smtClean="0">
              <a:latin typeface="Times New Roman" panose="02020603050405020304"/>
              <a:ea typeface="宋体" panose="02010600030101010101" pitchFamily="2" charset="-122"/>
            </a:endParaRPr>
          </a:p>
          <a:p>
            <a:pPr marL="0" lvl="1" indent="0">
              <a:lnSpc>
                <a:spcPct val="150000"/>
              </a:lnSpc>
            </a:pP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25"/>
                                        </p:tgtEl>
                                      </p:cBhvr>
                                    </p:animEffect>
                                    <p:animScale>
                                      <p:cBhvr>
                                        <p:cTn id="10" dur="250" autoRev="1" fill="hold"/>
                                        <p:tgtEl>
                                          <p:spTgt spid="25"/>
                                        </p:tgtEl>
                                      </p:cBhvr>
                                      <p:by x="105000" y="105000"/>
                                    </p:animScale>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v-if</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和</a:t>
            </a:r>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v-show</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的选择</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633846" y="1553924"/>
            <a:ext cx="2534346"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633846" y="1547827"/>
            <a:ext cx="2704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smtClean="0">
                <a:solidFill>
                  <a:schemeClr val="bg1"/>
                </a:solidFill>
                <a:latin typeface="微软雅黑" panose="020B0503020204020204" pitchFamily="34" charset="-122"/>
                <a:ea typeface="微软雅黑" panose="020B0503020204020204" pitchFamily="34" charset="-122"/>
              </a:rPr>
              <a:t> v- if</a:t>
            </a:r>
            <a:r>
              <a:rPr lang="zh-CN" altLang="en-US" dirty="0" smtClean="0">
                <a:solidFill>
                  <a:schemeClr val="bg1"/>
                </a:solidFill>
                <a:latin typeface="微软雅黑" panose="020B0503020204020204" pitchFamily="34" charset="-122"/>
                <a:ea typeface="微软雅黑" panose="020B0503020204020204" pitchFamily="34" charset="-122"/>
              </a:rPr>
              <a:t>和</a:t>
            </a:r>
            <a:r>
              <a:rPr lang="en-US" altLang="zh-CN" dirty="0" smtClean="0">
                <a:solidFill>
                  <a:schemeClr val="bg1"/>
                </a:solidFill>
                <a:latin typeface="微软雅黑" panose="020B0503020204020204" pitchFamily="34" charset="-122"/>
                <a:ea typeface="微软雅黑" panose="020B0503020204020204" pitchFamily="34" charset="-122"/>
              </a:rPr>
              <a:t>v-show</a:t>
            </a:r>
            <a:r>
              <a:rPr lang="zh-CN" altLang="en-US" dirty="0" smtClean="0">
                <a:solidFill>
                  <a:schemeClr val="bg1"/>
                </a:solidFill>
                <a:latin typeface="微软雅黑" panose="020B0503020204020204" pitchFamily="34" charset="-122"/>
                <a:ea typeface="微软雅黑" panose="020B0503020204020204" pitchFamily="34" charset="-122"/>
              </a:rPr>
              <a:t>的比较</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1" cstate="print"/>
          <a:srcRect/>
          <a:stretch>
            <a:fillRect/>
          </a:stretch>
        </p:blipFill>
        <p:spPr bwMode="auto">
          <a:xfrm>
            <a:off x="2039791" y="2048539"/>
            <a:ext cx="5000625" cy="4419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165340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en-US" altLang="zh-CN" sz="1800" dirty="0" smtClean="0"/>
              <a:t>         </a:t>
            </a:r>
            <a:r>
              <a:rPr lang="zh-CN" altLang="en-US" sz="1800" dirty="0" smtClean="0"/>
              <a:t>运行以上代码后，浏览器中生成内容如下：</a:t>
            </a:r>
            <a:endParaRPr lang="zh-CN" altLang="zh-CN" sz="1800" b="1"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v-if</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和</a:t>
            </a:r>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v-show</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的选择</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4" name="图片 3"/>
          <p:cNvPicPr/>
          <p:nvPr/>
        </p:nvPicPr>
        <p:blipFill>
          <a:blip r:embed="rId1" cstate="print"/>
          <a:srcRect/>
          <a:stretch>
            <a:fillRect/>
          </a:stretch>
        </p:blipFill>
        <p:spPr bwMode="auto">
          <a:xfrm>
            <a:off x="2786282" y="2249561"/>
            <a:ext cx="3209925" cy="1019175"/>
          </a:xfrm>
          <a:prstGeom prst="rect">
            <a:avLst/>
          </a:prstGeom>
          <a:noFill/>
          <a:ln w="9525">
            <a:noFill/>
            <a:miter lim="800000"/>
            <a:headEnd/>
            <a:tailEnd/>
          </a:ln>
        </p:spPr>
      </p:pic>
      <p:sp>
        <p:nvSpPr>
          <p:cNvPr id="5" name="内容占位符 2"/>
          <p:cNvSpPr txBox="1"/>
          <p:nvPr/>
        </p:nvSpPr>
        <p:spPr bwMode="auto">
          <a:xfrm>
            <a:off x="692859" y="3315545"/>
            <a:ext cx="7975600" cy="165340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a:lnSpc>
                <a:spcPct val="150000"/>
              </a:lnSpc>
              <a:spcBef>
                <a:spcPct val="20000"/>
              </a:spcBef>
              <a:defRPr/>
            </a:pPr>
            <a:r>
              <a:rPr lang="zh-CN" altLang="en-US" dirty="0" smtClean="0"/>
              <a:t>        可以看到使用</a:t>
            </a:r>
            <a:r>
              <a:rPr lang="en-US" altLang="zh-CN" dirty="0" smtClean="0"/>
              <a:t>v-if</a:t>
            </a:r>
            <a:r>
              <a:rPr lang="zh-CN" altLang="en-US" dirty="0" smtClean="0"/>
              <a:t>隐藏的内部元素不会被显示，</a:t>
            </a:r>
            <a:r>
              <a:rPr lang="en-US" altLang="zh-CN" dirty="0" err="1" smtClean="0"/>
              <a:t>Vue</a:t>
            </a:r>
            <a:r>
              <a:rPr lang="zh-CN" altLang="en-US" dirty="0" smtClean="0"/>
              <a:t>不会尝试生成对应的</a:t>
            </a:r>
            <a:r>
              <a:rPr lang="en-US" altLang="zh-CN" dirty="0" smtClean="0"/>
              <a:t>html</a:t>
            </a:r>
            <a:r>
              <a:rPr lang="zh-CN" altLang="en-US" dirty="0" smtClean="0"/>
              <a:t>代码，而</a:t>
            </a:r>
            <a:r>
              <a:rPr lang="en-US" altLang="zh-CN" dirty="0" smtClean="0"/>
              <a:t>v-show</a:t>
            </a:r>
            <a:r>
              <a:rPr lang="zh-CN" altLang="en-US" dirty="0" smtClean="0"/>
              <a:t>是通过</a:t>
            </a:r>
            <a:r>
              <a:rPr lang="en-US" altLang="zh-CN" dirty="0" err="1" smtClean="0"/>
              <a:t>css</a:t>
            </a:r>
            <a:r>
              <a:rPr lang="zh-CN" altLang="en-US" dirty="0" smtClean="0"/>
              <a:t>的</a:t>
            </a:r>
            <a:r>
              <a:rPr lang="en-US" altLang="zh-CN" dirty="0" err="1" smtClean="0"/>
              <a:t>display:none</a:t>
            </a:r>
            <a:r>
              <a:rPr lang="zh-CN" altLang="en-US" dirty="0" smtClean="0"/>
              <a:t>来控制的。那么，</a:t>
            </a:r>
            <a:r>
              <a:rPr lang="en-US" altLang="zh-CN" dirty="0" smtClean="0"/>
              <a:t>v-if</a:t>
            </a:r>
            <a:r>
              <a:rPr lang="zh-CN" altLang="en-US" dirty="0" smtClean="0"/>
              <a:t>和</a:t>
            </a:r>
            <a:r>
              <a:rPr lang="en-US" altLang="zh-CN" dirty="0" smtClean="0"/>
              <a:t>v-show</a:t>
            </a:r>
            <a:r>
              <a:rPr lang="zh-CN" altLang="en-US" dirty="0" smtClean="0"/>
              <a:t>应该如何选择使用呢？</a:t>
            </a:r>
            <a:endParaRPr lang="zh-CN" altLang="en-US" dirty="0" smtClean="0"/>
          </a:p>
          <a:p>
            <a:pPr marL="0" lvl="1">
              <a:lnSpc>
                <a:spcPct val="150000"/>
              </a:lnSpc>
              <a:spcBef>
                <a:spcPct val="20000"/>
              </a:spcBef>
              <a:defRPr/>
            </a:pPr>
            <a:r>
              <a:rPr lang="zh-CN" altLang="en-US" dirty="0" smtClean="0"/>
              <a:t>        一般来说，</a:t>
            </a:r>
            <a:r>
              <a:rPr lang="en-US" altLang="zh-CN" dirty="0" smtClean="0"/>
              <a:t>v-if</a:t>
            </a:r>
            <a:r>
              <a:rPr lang="zh-CN" altLang="en-US" dirty="0" smtClean="0"/>
              <a:t>每次插入或者移除元素时都必须生成元素内部的</a:t>
            </a:r>
            <a:r>
              <a:rPr lang="en-US" altLang="zh-CN" dirty="0" smtClean="0"/>
              <a:t>DOM</a:t>
            </a:r>
            <a:r>
              <a:rPr lang="zh-CN" altLang="en-US" dirty="0" smtClean="0"/>
              <a:t>树，因此具有更高的切换开销，而</a:t>
            </a:r>
            <a:r>
              <a:rPr lang="en-US" altLang="zh-CN" dirty="0" smtClean="0"/>
              <a:t>v-show </a:t>
            </a:r>
            <a:r>
              <a:rPr lang="zh-CN" altLang="en-US" dirty="0" smtClean="0"/>
              <a:t>有更高的初始渲染开销。因此，如果需要非常频繁地切换，则使用 </a:t>
            </a:r>
            <a:r>
              <a:rPr lang="en-US" altLang="zh-CN" dirty="0" smtClean="0"/>
              <a:t>v-show </a:t>
            </a:r>
            <a:r>
              <a:rPr lang="zh-CN" altLang="en-US" dirty="0" smtClean="0"/>
              <a:t>较好；如果在运行时条件很少改变，则使用 </a:t>
            </a:r>
            <a:r>
              <a:rPr lang="en-US" altLang="zh-CN" dirty="0" smtClean="0"/>
              <a:t>v-if </a:t>
            </a:r>
            <a:r>
              <a:rPr lang="zh-CN" altLang="en-US" dirty="0" smtClean="0"/>
              <a:t>较好。</a:t>
            </a:r>
            <a:endParaRPr lang="zh-CN" alt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57350" y="312819"/>
            <a:ext cx="4716082" cy="618016"/>
          </a:xfrm>
        </p:spPr>
        <p:txBody>
          <a:bodyPr/>
          <a:lstStyle/>
          <a:p>
            <a:r>
              <a:rPr lang="zh-CN" altLang="en-US" dirty="0" smtClean="0"/>
              <a:t>学习目标</a:t>
            </a:r>
            <a:endParaRPr lang="zh-CN" altLang="en-US" dirty="0"/>
          </a:p>
        </p:txBody>
      </p:sp>
      <p:sp>
        <p:nvSpPr>
          <p:cNvPr id="3" name="文本框 2"/>
          <p:cNvSpPr txBox="1"/>
          <p:nvPr/>
        </p:nvSpPr>
        <p:spPr>
          <a:xfrm>
            <a:off x="3140330" y="2178591"/>
            <a:ext cx="2517823" cy="438592"/>
          </a:xfrm>
          <a:prstGeom prst="rect">
            <a:avLst/>
          </a:prstGeom>
          <a:noFill/>
        </p:spPr>
        <p:txBody>
          <a:bodyPr wrap="none" lIns="68589" tIns="34295" rIns="68589" bIns="34295"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en-US" altLang="zh-CN" sz="2400" dirty="0" smtClean="0">
                <a:solidFill>
                  <a:srgbClr val="414455"/>
                </a:solidFill>
              </a:rPr>
              <a:t>3.5 filters</a:t>
            </a:r>
            <a:r>
              <a:rPr lang="zh-CN" altLang="en-US" sz="2400" dirty="0" smtClean="0">
                <a:solidFill>
                  <a:srgbClr val="414455"/>
                </a:solidFill>
              </a:rPr>
              <a:t>过滤器</a:t>
            </a:r>
            <a:endParaRPr lang="zh-CN" altLang="en-US" sz="2400" dirty="0">
              <a:solidFill>
                <a:srgbClr val="414455"/>
              </a:solidFill>
            </a:endParaRPr>
          </a:p>
        </p:txBody>
      </p:sp>
      <p:grpSp>
        <p:nvGrpSpPr>
          <p:cNvPr id="4" name="组合 5"/>
          <p:cNvGrpSpPr/>
          <p:nvPr/>
        </p:nvGrpSpPr>
        <p:grpSpPr>
          <a:xfrm>
            <a:off x="967707" y="1373695"/>
            <a:ext cx="1855130" cy="1855130"/>
            <a:chOff x="2884264" y="3028364"/>
            <a:chExt cx="798675" cy="798675"/>
          </a:xfrm>
        </p:grpSpPr>
        <p:grpSp>
          <p:nvGrpSpPr>
            <p:cNvPr id="5" name="组合 6"/>
            <p:cNvGrpSpPr/>
            <p:nvPr/>
          </p:nvGrpSpPr>
          <p:grpSpPr>
            <a:xfrm>
              <a:off x="2884264" y="3028364"/>
              <a:ext cx="798675" cy="798675"/>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41300" dist="228600" dir="78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椭圆 8"/>
            <p:cNvSpPr/>
            <p:nvPr/>
          </p:nvSpPr>
          <p:spPr>
            <a:xfrm>
              <a:off x="2892599" y="3138954"/>
              <a:ext cx="764108" cy="579934"/>
            </a:xfrm>
            <a:prstGeom prst="ellipse">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prstClr val="white"/>
                  </a:solidFill>
                </a:rPr>
                <a:t>Vue.js</a:t>
              </a:r>
              <a:endParaRPr lang="zh-CN" altLang="en-US" sz="2800" b="1" dirty="0">
                <a:solidFill>
                  <a:prstClr val="white"/>
                </a:solidFill>
              </a:endParaRPr>
            </a:p>
          </p:txBody>
        </p:sp>
      </p:grpSp>
      <p:sp>
        <p:nvSpPr>
          <p:cNvPr id="15" name="椭圆 14"/>
          <p:cNvSpPr/>
          <p:nvPr/>
        </p:nvSpPr>
        <p:spPr>
          <a:xfrm>
            <a:off x="3101006" y="3862907"/>
            <a:ext cx="292137" cy="292137"/>
          </a:xfrm>
          <a:prstGeom prst="ellipse">
            <a:avLst/>
          </a:prstGeom>
          <a:solidFill>
            <a:schemeClr val="accent1"/>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3200" dirty="0"/>
          </a:p>
        </p:txBody>
      </p:sp>
      <p:sp>
        <p:nvSpPr>
          <p:cNvPr id="17" name="TextBox 26"/>
          <p:cNvSpPr txBox="1"/>
          <p:nvPr/>
        </p:nvSpPr>
        <p:spPr>
          <a:xfrm>
            <a:off x="3546529" y="3285185"/>
            <a:ext cx="2407775" cy="400110"/>
          </a:xfrm>
          <a:prstGeom prst="rect">
            <a:avLst/>
          </a:prstGeom>
          <a:noFill/>
        </p:spPr>
        <p:txBody>
          <a:bodyPr wrap="none" rtlCol="0">
            <a:spAutoFit/>
          </a:bodyPr>
          <a:lstStyle/>
          <a:p>
            <a:pPr algn="dist"/>
            <a:r>
              <a:rPr lang="en-US" altLang="zh-CN" sz="2000" dirty="0" smtClean="0">
                <a:solidFill>
                  <a:srgbClr val="414455"/>
                </a:solidFill>
                <a:latin typeface="微软雅黑" panose="020B0503020204020204" pitchFamily="34" charset="-122"/>
                <a:ea typeface="微软雅黑" panose="020B0503020204020204" pitchFamily="34" charset="-122"/>
              </a:rPr>
              <a:t>filters</a:t>
            </a:r>
            <a:r>
              <a:rPr lang="zh-CN" altLang="en-US" sz="2000" dirty="0" smtClean="0">
                <a:solidFill>
                  <a:srgbClr val="414455"/>
                </a:solidFill>
                <a:latin typeface="微软雅黑" panose="020B0503020204020204" pitchFamily="34" charset="-122"/>
                <a:ea typeface="微软雅黑" panose="020B0503020204020204" pitchFamily="34" charset="-122"/>
              </a:rPr>
              <a:t>过滤器的概念</a:t>
            </a:r>
            <a:endParaRPr lang="en-US" altLang="zh-CN" sz="2000" dirty="0" smtClean="0">
              <a:solidFill>
                <a:srgbClr val="414455"/>
              </a:solidFill>
              <a:latin typeface="微软雅黑" panose="020B0503020204020204" pitchFamily="34" charset="-122"/>
              <a:ea typeface="微软雅黑" panose="020B0503020204020204" pitchFamily="34" charset="-122"/>
            </a:endParaRPr>
          </a:p>
        </p:txBody>
      </p:sp>
      <p:sp>
        <p:nvSpPr>
          <p:cNvPr id="18" name="TextBox 27"/>
          <p:cNvSpPr txBox="1"/>
          <p:nvPr/>
        </p:nvSpPr>
        <p:spPr>
          <a:xfrm>
            <a:off x="3527785" y="3790170"/>
            <a:ext cx="2407775" cy="400110"/>
          </a:xfrm>
          <a:prstGeom prst="rect">
            <a:avLst/>
          </a:prstGeom>
          <a:noFill/>
        </p:spPr>
        <p:txBody>
          <a:bodyPr wrap="none" rtlCol="0">
            <a:spAutoFit/>
          </a:bodyPr>
          <a:lstStyle/>
          <a:p>
            <a:r>
              <a:rPr lang="en-US" altLang="zh-CN" sz="2000" dirty="0" smtClean="0">
                <a:solidFill>
                  <a:srgbClr val="414455"/>
                </a:solidFill>
                <a:latin typeface="微软雅黑" panose="020B0503020204020204" pitchFamily="34" charset="-122"/>
                <a:ea typeface="微软雅黑" panose="020B0503020204020204" pitchFamily="34" charset="-122"/>
              </a:rPr>
              <a:t>filters</a:t>
            </a:r>
            <a:r>
              <a:rPr lang="zh-CN" altLang="en-US" sz="2000" dirty="0" smtClean="0">
                <a:solidFill>
                  <a:srgbClr val="414455"/>
                </a:solidFill>
                <a:latin typeface="微软雅黑" panose="020B0503020204020204" pitchFamily="34" charset="-122"/>
                <a:ea typeface="微软雅黑" panose="020B0503020204020204" pitchFamily="34" charset="-122"/>
              </a:rPr>
              <a:t>过滤器的使用</a:t>
            </a:r>
            <a:endParaRPr lang="zh-CN" altLang="en-US" sz="2000" dirty="0">
              <a:solidFill>
                <a:srgbClr val="414455"/>
              </a:solidFill>
              <a:latin typeface="微软雅黑" panose="020B0503020204020204" pitchFamily="34" charset="-122"/>
              <a:ea typeface="微软雅黑" panose="020B0503020204020204" pitchFamily="34" charset="-122"/>
            </a:endParaRPr>
          </a:p>
        </p:txBody>
      </p:sp>
      <p:sp>
        <p:nvSpPr>
          <p:cNvPr id="25" name="椭圆 24"/>
          <p:cNvSpPr/>
          <p:nvPr/>
        </p:nvSpPr>
        <p:spPr>
          <a:xfrm>
            <a:off x="3087150" y="3371070"/>
            <a:ext cx="292137" cy="292137"/>
          </a:xfrm>
          <a:prstGeom prst="ellipse">
            <a:avLst/>
          </a:prstGeom>
          <a:solidFill>
            <a:schemeClr val="accent1"/>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675" decel="100000" fill="hold"/>
                                        <p:tgtEl>
                                          <p:spTgt spid="3"/>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 fill="hold"/>
                                        <p:tgtEl>
                                          <p:spTgt spid="4"/>
                                        </p:tgtEl>
                                        <p:attrNameLst>
                                          <p:attrName>ppt_w</p:attrName>
                                        </p:attrNameLst>
                                      </p:cBhvr>
                                      <p:tavLst>
                                        <p:tav tm="0">
                                          <p:val>
                                            <p:fltVal val="0"/>
                                          </p:val>
                                        </p:tav>
                                        <p:tav tm="100000">
                                          <p:val>
                                            <p:strVal val="#ppt_w"/>
                                          </p:val>
                                        </p:tav>
                                      </p:tavLst>
                                    </p:anim>
                                    <p:anim calcmode="lin" valueType="num">
                                      <p:cBhvr>
                                        <p:cTn id="15" dur="100" fill="hold"/>
                                        <p:tgtEl>
                                          <p:spTgt spid="4"/>
                                        </p:tgtEl>
                                        <p:attrNameLst>
                                          <p:attrName>ppt_h</p:attrName>
                                        </p:attrNameLst>
                                      </p:cBhvr>
                                      <p:tavLst>
                                        <p:tav tm="0">
                                          <p:val>
                                            <p:fltVal val="0"/>
                                          </p:val>
                                        </p:tav>
                                        <p:tav tm="100000">
                                          <p:val>
                                            <p:strVal val="#ppt_h"/>
                                          </p:val>
                                        </p:tav>
                                      </p:tavLst>
                                    </p:anim>
                                    <p:animEffect transition="in" filter="fade">
                                      <p:cBhvr>
                                        <p:cTn id="16" dur="100"/>
                                        <p:tgtEl>
                                          <p:spTgt spid="4"/>
                                        </p:tgtEl>
                                      </p:cBhvr>
                                    </p:animEffect>
                                  </p:childTnLst>
                                </p:cTn>
                              </p:par>
                              <p:par>
                                <p:cTn id="17" presetID="6" presetClass="emph" presetSubtype="0" fill="hold" nodeType="withEffect">
                                  <p:stCondLst>
                                    <p:cond delay="100"/>
                                  </p:stCondLst>
                                  <p:childTnLst>
                                    <p:animScale>
                                      <p:cBhvr>
                                        <p:cTn id="18" dur="100" fill="hold"/>
                                        <p:tgtEl>
                                          <p:spTgt spid="4"/>
                                        </p:tgtEl>
                                      </p:cBhvr>
                                      <p:by x="110000" y="110000"/>
                                    </p:animScale>
                                  </p:childTnLst>
                                </p:cTn>
                              </p:par>
                              <p:par>
                                <p:cTn id="19" presetID="6" presetClass="emph" presetSubtype="0" fill="hold" nodeType="withEffect">
                                  <p:stCondLst>
                                    <p:cond delay="200"/>
                                  </p:stCondLst>
                                  <p:childTnLst>
                                    <p:animScale>
                                      <p:cBhvr>
                                        <p:cTn id="20" dur="200" fill="hold"/>
                                        <p:tgtEl>
                                          <p:spTgt spid="4"/>
                                        </p:tgtEl>
                                      </p:cBhvr>
                                      <p:by x="90000" y="90000"/>
                                    </p:animScale>
                                  </p:childTnLst>
                                </p:cTn>
                              </p:par>
                              <p:par>
                                <p:cTn id="21" presetID="6" presetClass="emph" presetSubtype="0" fill="hold" nodeType="withEffect">
                                  <p:stCondLst>
                                    <p:cond delay="400"/>
                                  </p:stCondLst>
                                  <p:childTnLst>
                                    <p:animScale>
                                      <p:cBhvr>
                                        <p:cTn id="22" dur="100" fill="hold"/>
                                        <p:tgtEl>
                                          <p:spTgt spid="4"/>
                                        </p:tgtEl>
                                      </p:cBhvr>
                                      <p:by x="105000" y="105000"/>
                                    </p:animScale>
                                  </p:childTnLst>
                                </p:cTn>
                              </p:par>
                              <p:par>
                                <p:cTn id="23" presetID="6" presetClass="emph" presetSubtype="0" fill="hold" nodeType="withEffect">
                                  <p:stCondLst>
                                    <p:cond delay="500"/>
                                  </p:stCondLst>
                                  <p:childTnLst>
                                    <p:animScale>
                                      <p:cBhvr>
                                        <p:cTn id="24" dur="200" fill="hold"/>
                                        <p:tgtEl>
                                          <p:spTgt spid="4"/>
                                        </p:tgtEl>
                                      </p:cBhvr>
                                      <p:by x="95000" y="95000"/>
                                    </p:animScale>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childTnLst>
                          </p:cTn>
                        </p:par>
                        <p:par>
                          <p:cTn id="31" fill="hold">
                            <p:stCondLst>
                              <p:cond delay="20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childTnLst>
                          </p:cTn>
                        </p:par>
                        <p:par>
                          <p:cTn id="42" fill="hold">
                            <p:stCondLst>
                              <p:cond delay="3000"/>
                            </p:stCondLst>
                            <p:childTnLst>
                              <p:par>
                                <p:cTn id="43" presetID="1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p:tgtEl>
                                          <p:spTgt spid="18"/>
                                        </p:tgtEl>
                                        <p:attrNameLst>
                                          <p:attrName>ppt_x</p:attrName>
                                        </p:attrNameLst>
                                      </p:cBhvr>
                                      <p:tavLst>
                                        <p:tav tm="0">
                                          <p:val>
                                            <p:strVal val="#ppt_x-#ppt_w*1.125000"/>
                                          </p:val>
                                        </p:tav>
                                        <p:tav tm="100000">
                                          <p:val>
                                            <p:strVal val="#ppt_x"/>
                                          </p:val>
                                        </p:tav>
                                      </p:tavLst>
                                    </p:anim>
                                    <p:animEffect transition="in" filter="wipe(right)">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7" grpId="0"/>
      <p:bldP spid="18" grpId="0"/>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filters</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过滤</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器的概念</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 name="组合 72"/>
          <p:cNvGrpSpPr/>
          <p:nvPr/>
        </p:nvGrpSpPr>
        <p:grpSpPr bwMode="auto">
          <a:xfrm>
            <a:off x="872836" y="1772816"/>
            <a:ext cx="6970158" cy="3869448"/>
            <a:chOff x="3957026" y="2388304"/>
            <a:chExt cx="10315544" cy="5464266"/>
          </a:xfrm>
        </p:grpSpPr>
        <p:sp>
          <p:nvSpPr>
            <p:cNvPr id="23" name="矩形 22"/>
            <p:cNvSpPr/>
            <p:nvPr/>
          </p:nvSpPr>
          <p:spPr>
            <a:xfrm>
              <a:off x="3957026" y="2754764"/>
              <a:ext cx="10315544" cy="5097806"/>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任意多边形 23"/>
            <p:cNvSpPr/>
            <p:nvPr/>
          </p:nvSpPr>
          <p:spPr>
            <a:xfrm>
              <a:off x="10444352" y="2388304"/>
              <a:ext cx="3445147" cy="60383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矩形 5"/>
          <p:cNvSpPr>
            <a:spLocks noChangeArrowheads="1"/>
          </p:cNvSpPr>
          <p:nvPr/>
        </p:nvSpPr>
        <p:spPr bwMode="auto">
          <a:xfrm>
            <a:off x="995353" y="2295396"/>
            <a:ext cx="6699562"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indent="0">
              <a:lnSpc>
                <a:spcPct val="150000"/>
              </a:lnSpc>
            </a:pPr>
            <a:r>
              <a:rPr lang="en-US" altLang="zh-CN" sz="2000" dirty="0" smtClean="0"/>
              <a:t>       </a:t>
            </a:r>
            <a:r>
              <a:rPr lang="en-US" altLang="zh-CN" sz="2400" dirty="0" smtClean="0"/>
              <a:t> </a:t>
            </a:r>
            <a:r>
              <a:rPr lang="en-US" altLang="zh-CN" sz="2000" kern="100" dirty="0" err="1" smtClean="0">
                <a:latin typeface="Times New Roman" panose="02020603050405020304"/>
                <a:ea typeface="宋体" panose="02010600030101010101" pitchFamily="2" charset="-122"/>
              </a:rPr>
              <a:t>Vue.js</a:t>
            </a:r>
            <a:r>
              <a:rPr lang="zh-CN" altLang="en-US" sz="2000" kern="100" dirty="0" smtClean="0">
                <a:latin typeface="Times New Roman" panose="02020603050405020304"/>
                <a:ea typeface="宋体" panose="02010600030101010101" pitchFamily="2" charset="-122"/>
              </a:rPr>
              <a:t>允许自定义过滤器，过滤器可被用于一些常见的文本格式化，过滤器的作用可被用于一些常见的文本格式化（也就是修饰文本，但是文本内容不会改变）。</a:t>
            </a:r>
            <a:endParaRPr lang="zh-CN" altLang="en-US" sz="2000" kern="100" dirty="0" smtClean="0">
              <a:latin typeface="Times New Roman" panose="02020603050405020304"/>
              <a:ea typeface="宋体" panose="02010600030101010101" pitchFamily="2" charset="-122"/>
            </a:endParaRPr>
          </a:p>
          <a:p>
            <a:pPr marL="0" lvl="1" indent="0">
              <a:lnSpc>
                <a:spcPct val="150000"/>
              </a:lnSpc>
            </a:pPr>
            <a:r>
              <a:rPr lang="zh-CN" altLang="en-US" sz="2000" kern="100" dirty="0" smtClean="0">
                <a:latin typeface="Times New Roman" panose="02020603050405020304"/>
                <a:ea typeface="宋体" panose="02010600030101010101" pitchFamily="2" charset="-122"/>
              </a:rPr>
              <a:t>        过滤器分全局过滤器和局部过滤器，首先我们来学习局部过滤器。</a:t>
            </a:r>
            <a:endParaRPr lang="zh-CN" altLang="en-US" sz="2000" kern="100" dirty="0" smtClean="0">
              <a:latin typeface="Times New Roman" panose="02020603050405020304"/>
              <a:ea typeface="宋体" panose="02010600030101010101" pitchFamily="2" charset="-122"/>
            </a:endParaRPr>
          </a:p>
          <a:p>
            <a:pPr marL="0" lvl="1" indent="0">
              <a:lnSpc>
                <a:spcPct val="150000"/>
              </a:lnSpc>
            </a:pPr>
            <a:r>
              <a:rPr lang="zh-CN" altLang="en-US" sz="2000" kern="100" dirty="0" smtClean="0">
                <a:latin typeface="Times New Roman" panose="02020603050405020304"/>
                <a:ea typeface="宋体" panose="02010600030101010101" pitchFamily="2" charset="-122"/>
              </a:rPr>
              <a:t>        过滤器可以用在两个地方：双花括号插值或</a:t>
            </a:r>
            <a:r>
              <a:rPr lang="en-US" altLang="zh-CN" sz="2000" kern="100" dirty="0" smtClean="0">
                <a:latin typeface="Times New Roman" panose="02020603050405020304"/>
                <a:ea typeface="宋体" panose="02010600030101010101" pitchFamily="2" charset="-122"/>
              </a:rPr>
              <a:t>v-bind</a:t>
            </a:r>
            <a:r>
              <a:rPr lang="zh-CN" altLang="en-US" sz="2000" kern="100" dirty="0" smtClean="0">
                <a:latin typeface="Times New Roman" panose="02020603050405020304"/>
                <a:ea typeface="宋体" panose="02010600030101010101" pitchFamily="2" charset="-122"/>
              </a:rPr>
              <a:t>表达式。</a:t>
            </a:r>
            <a:endParaRPr lang="zh-CN" altLang="en-US" sz="2000" kern="100" dirty="0" smtClean="0">
              <a:latin typeface="Times New Roman" panose="02020603050405020304"/>
              <a:ea typeface="宋体" panose="02010600030101010101" pitchFamily="2" charset="-122"/>
            </a:endParaRPr>
          </a:p>
          <a:p>
            <a:pPr marL="0" lvl="1" indent="0">
              <a:lnSpc>
                <a:spcPct val="150000"/>
              </a:lnSpc>
            </a:pPr>
            <a:endParaRPr lang="zh-CN" altLang="en-US" sz="2000" kern="100" dirty="0" smtClean="0">
              <a:latin typeface="Times New Roman" panose="02020603050405020304"/>
              <a:ea typeface="宋体" panose="02010600030101010101" pitchFamily="2" charset="-122"/>
            </a:endParaRPr>
          </a:p>
          <a:p>
            <a:pPr marL="0" lvl="1" indent="0">
              <a:lnSpc>
                <a:spcPct val="150000"/>
              </a:lnSpc>
            </a:pP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25"/>
                                        </p:tgtEl>
                                      </p:cBhvr>
                                    </p:animEffect>
                                    <p:animScale>
                                      <p:cBhvr>
                                        <p:cTn id="10" dur="250" autoRev="1" fill="hold"/>
                                        <p:tgtEl>
                                          <p:spTgt spid="25"/>
                                        </p:tgtEl>
                                      </p:cBhvr>
                                      <p:by x="105000" y="105000"/>
                                    </p:animScale>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filters</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过滤</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器的使用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591316" y="1224314"/>
            <a:ext cx="2534346"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570050" y="1175689"/>
            <a:ext cx="2704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smtClean="0">
                <a:solidFill>
                  <a:schemeClr val="bg1"/>
                </a:solidFill>
                <a:latin typeface="微软雅黑" panose="020B0503020204020204" pitchFamily="34" charset="-122"/>
                <a:ea typeface="微软雅黑" panose="020B0503020204020204" pitchFamily="34" charset="-122"/>
              </a:rPr>
              <a:t>局部过滤器的使用</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p:nvPicPr>
        <p:blipFill>
          <a:blip r:embed="rId1" cstate="print"/>
          <a:srcRect/>
          <a:stretch>
            <a:fillRect/>
          </a:stretch>
        </p:blipFill>
        <p:spPr bwMode="auto">
          <a:xfrm>
            <a:off x="1993494" y="1773866"/>
            <a:ext cx="4752975" cy="4648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165340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zh-CN" altLang="en-US" sz="1800" dirty="0" smtClean="0"/>
              <a:t>         这段代码的需求是，将价格前面加上人民币符号（</a:t>
            </a:r>
            <a:r>
              <a:rPr lang="en-US" altLang="zh-CN" sz="1800" dirty="0" smtClean="0"/>
              <a:t>¥</a:t>
            </a:r>
            <a:r>
              <a:rPr lang="zh-CN" altLang="en-US" sz="1800" dirty="0" smtClean="0"/>
              <a:t>）。模板中文本（</a:t>
            </a:r>
            <a:r>
              <a:rPr lang="en-US" altLang="zh-CN" sz="1800" dirty="0" smtClean="0"/>
              <a:t>price</a:t>
            </a:r>
            <a:r>
              <a:rPr lang="zh-CN" altLang="en-US" sz="1800" dirty="0" smtClean="0"/>
              <a:t>）后边需要添加管道符号（ </a:t>
            </a:r>
            <a:r>
              <a:rPr lang="en-US" altLang="zh-CN" sz="1800" dirty="0" smtClean="0"/>
              <a:t>| </a:t>
            </a:r>
            <a:r>
              <a:rPr lang="zh-CN" altLang="en-US" sz="1800" dirty="0" smtClean="0"/>
              <a:t>）作为分隔，管道符 </a:t>
            </a:r>
            <a:r>
              <a:rPr lang="en-US" altLang="zh-CN" sz="1800" dirty="0" smtClean="0"/>
              <a:t>| </a:t>
            </a:r>
            <a:r>
              <a:rPr lang="zh-CN" altLang="en-US" sz="1800" dirty="0" smtClean="0"/>
              <a:t>后边是文本的处理函数（</a:t>
            </a:r>
            <a:r>
              <a:rPr lang="en-US" altLang="zh-CN" sz="1800" dirty="0" err="1" smtClean="0"/>
              <a:t>addPriceIcon</a:t>
            </a:r>
            <a:r>
              <a:rPr lang="zh-CN" altLang="en-US" sz="1800" dirty="0" smtClean="0"/>
              <a:t>），处理函数的第一个参数是管道符前边的文本内容（</a:t>
            </a:r>
            <a:r>
              <a:rPr lang="en-US" altLang="zh-CN" sz="1800" dirty="0" smtClean="0"/>
              <a:t>price</a:t>
            </a:r>
            <a:r>
              <a:rPr lang="zh-CN" altLang="en-US" sz="1800" dirty="0" smtClean="0"/>
              <a:t>）。这时可能读者会疑惑，为什么不能手动把人民币符号（</a:t>
            </a:r>
            <a:r>
              <a:rPr lang="en-US" altLang="zh-CN" sz="1800" dirty="0" smtClean="0"/>
              <a:t>¥</a:t>
            </a:r>
            <a:r>
              <a:rPr lang="zh-CN" altLang="en-US" sz="1800" dirty="0" smtClean="0"/>
              <a:t>）加上去呢？但是实际开发中，一个页面可能有上千个价格需要添加，或者有几十个页面需要添加的情况，所以这种通用机制很重要。</a:t>
            </a:r>
            <a:endParaRPr lang="en-US" altLang="zh-CN" sz="1800" dirty="0" smtClean="0"/>
          </a:p>
          <a:p>
            <a:pPr marL="0" lvl="1" indent="0">
              <a:lnSpc>
                <a:spcPct val="150000"/>
              </a:lnSpc>
              <a:spcBef>
                <a:spcPct val="20000"/>
              </a:spcBef>
              <a:buNone/>
              <a:defRPr/>
            </a:pPr>
            <a:r>
              <a:rPr lang="en-US" altLang="zh-CN" sz="1800" dirty="0" smtClean="0"/>
              <a:t>        </a:t>
            </a:r>
            <a:r>
              <a:rPr lang="zh-CN" altLang="en-US" sz="1800" dirty="0" smtClean="0"/>
              <a:t>以上代码可以改为全局过滤器，如下所示。</a:t>
            </a:r>
            <a:endParaRPr lang="zh-CN" altLang="zh-CN" sz="4800" b="1"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filters</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过滤</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器的使用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57350" y="312819"/>
            <a:ext cx="4716082" cy="618016"/>
          </a:xfrm>
        </p:spPr>
        <p:txBody>
          <a:bodyPr/>
          <a:lstStyle/>
          <a:p>
            <a:r>
              <a:rPr lang="zh-CN" altLang="en-US" dirty="0" smtClean="0"/>
              <a:t>学习目标</a:t>
            </a:r>
            <a:endParaRPr lang="zh-CN" altLang="en-US" dirty="0"/>
          </a:p>
        </p:txBody>
      </p:sp>
      <p:sp>
        <p:nvSpPr>
          <p:cNvPr id="3" name="文本框 2"/>
          <p:cNvSpPr txBox="1"/>
          <p:nvPr/>
        </p:nvSpPr>
        <p:spPr>
          <a:xfrm>
            <a:off x="3219771" y="2284916"/>
            <a:ext cx="1465804" cy="438592"/>
          </a:xfrm>
          <a:prstGeom prst="rect">
            <a:avLst/>
          </a:prstGeom>
          <a:noFill/>
        </p:spPr>
        <p:txBody>
          <a:bodyPr wrap="none" lIns="68589" tIns="34295" rIns="68589" bIns="34295"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en-US" altLang="zh-CN" sz="2400" dirty="0">
                <a:solidFill>
                  <a:srgbClr val="414455"/>
                </a:solidFill>
              </a:rPr>
              <a:t>3</a:t>
            </a:r>
            <a:r>
              <a:rPr lang="en-US" altLang="zh-CN" sz="2400" dirty="0" smtClean="0">
                <a:solidFill>
                  <a:srgbClr val="414455"/>
                </a:solidFill>
              </a:rPr>
              <a:t>.1 v-for</a:t>
            </a:r>
            <a:endParaRPr lang="zh-CN" altLang="en-US" sz="2400" dirty="0">
              <a:solidFill>
                <a:srgbClr val="414455"/>
              </a:solidFill>
            </a:endParaRPr>
          </a:p>
        </p:txBody>
      </p:sp>
      <p:grpSp>
        <p:nvGrpSpPr>
          <p:cNvPr id="6" name="组合 5"/>
          <p:cNvGrpSpPr/>
          <p:nvPr/>
        </p:nvGrpSpPr>
        <p:grpSpPr>
          <a:xfrm>
            <a:off x="967707" y="1373695"/>
            <a:ext cx="1855130" cy="1855130"/>
            <a:chOff x="2884264" y="3028364"/>
            <a:chExt cx="798675" cy="798675"/>
          </a:xfrm>
        </p:grpSpPr>
        <p:grpSp>
          <p:nvGrpSpPr>
            <p:cNvPr id="7" name="组合 6"/>
            <p:cNvGrpSpPr/>
            <p:nvPr/>
          </p:nvGrpSpPr>
          <p:grpSpPr>
            <a:xfrm>
              <a:off x="2884264" y="3028364"/>
              <a:ext cx="798675" cy="798675"/>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41300" dist="228600" dir="78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椭圆 8"/>
            <p:cNvSpPr/>
            <p:nvPr/>
          </p:nvSpPr>
          <p:spPr>
            <a:xfrm>
              <a:off x="2892599" y="3138954"/>
              <a:ext cx="764108" cy="579934"/>
            </a:xfrm>
            <a:prstGeom prst="ellipse">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prstClr val="white"/>
                  </a:solidFill>
                </a:rPr>
                <a:t>Vue.js</a:t>
              </a:r>
              <a:endParaRPr lang="zh-CN" altLang="en-US" sz="2800" b="1" dirty="0">
                <a:solidFill>
                  <a:prstClr val="white"/>
                </a:solidFill>
              </a:endParaRPr>
            </a:p>
          </p:txBody>
        </p:sp>
      </p:grpSp>
      <p:sp>
        <p:nvSpPr>
          <p:cNvPr id="15" name="椭圆 14"/>
          <p:cNvSpPr/>
          <p:nvPr/>
        </p:nvSpPr>
        <p:spPr>
          <a:xfrm>
            <a:off x="3101006" y="3862907"/>
            <a:ext cx="292137" cy="292137"/>
          </a:xfrm>
          <a:prstGeom prst="ellipse">
            <a:avLst/>
          </a:prstGeom>
          <a:solidFill>
            <a:schemeClr val="accent1"/>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7" name="TextBox 26"/>
          <p:cNvSpPr txBox="1"/>
          <p:nvPr/>
        </p:nvSpPr>
        <p:spPr>
          <a:xfrm>
            <a:off x="3474621" y="3317083"/>
            <a:ext cx="1548822" cy="400110"/>
          </a:xfrm>
          <a:prstGeom prst="rect">
            <a:avLst/>
          </a:prstGeom>
          <a:noFill/>
        </p:spPr>
        <p:txBody>
          <a:bodyPr wrap="none" rtlCol="0">
            <a:spAutoFit/>
          </a:bodyPr>
          <a:lstStyle/>
          <a:p>
            <a:r>
              <a:rPr lang="en-US" altLang="zh-CN" sz="2000" dirty="0" smtClean="0">
                <a:solidFill>
                  <a:srgbClr val="414455"/>
                </a:solidFill>
                <a:latin typeface="微软雅黑" panose="020B0503020204020204" pitchFamily="34" charset="-122"/>
                <a:ea typeface="微软雅黑" panose="020B0503020204020204" pitchFamily="34" charset="-122"/>
              </a:rPr>
              <a:t>v-for</a:t>
            </a:r>
            <a:r>
              <a:rPr lang="zh-CN" altLang="en-US" sz="2000" dirty="0" smtClean="0">
                <a:solidFill>
                  <a:srgbClr val="414455"/>
                </a:solidFill>
                <a:latin typeface="微软雅黑" panose="020B0503020204020204" pitchFamily="34" charset="-122"/>
                <a:ea typeface="微软雅黑" panose="020B0503020204020204" pitchFamily="34" charset="-122"/>
              </a:rPr>
              <a:t>的概念</a:t>
            </a:r>
            <a:endParaRPr lang="zh-CN" altLang="en-US" sz="2000" dirty="0">
              <a:solidFill>
                <a:srgbClr val="414455"/>
              </a:solidFill>
              <a:latin typeface="微软雅黑" panose="020B0503020204020204" pitchFamily="34" charset="-122"/>
              <a:ea typeface="微软雅黑" panose="020B0503020204020204" pitchFamily="34" charset="-122"/>
            </a:endParaRPr>
          </a:p>
        </p:txBody>
      </p:sp>
      <p:sp>
        <p:nvSpPr>
          <p:cNvPr id="18" name="TextBox 27"/>
          <p:cNvSpPr txBox="1"/>
          <p:nvPr/>
        </p:nvSpPr>
        <p:spPr>
          <a:xfrm>
            <a:off x="3474621" y="3790170"/>
            <a:ext cx="1548822" cy="400110"/>
          </a:xfrm>
          <a:prstGeom prst="rect">
            <a:avLst/>
          </a:prstGeom>
          <a:noFill/>
        </p:spPr>
        <p:txBody>
          <a:bodyPr wrap="none" rtlCol="0">
            <a:spAutoFit/>
          </a:bodyPr>
          <a:lstStyle/>
          <a:p>
            <a:r>
              <a:rPr lang="en-US" altLang="zh-CN" sz="2000" dirty="0" smtClean="0">
                <a:solidFill>
                  <a:srgbClr val="414455"/>
                </a:solidFill>
                <a:latin typeface="微软雅黑" panose="020B0503020204020204" pitchFamily="34" charset="-122"/>
                <a:ea typeface="微软雅黑" panose="020B0503020204020204" pitchFamily="34" charset="-122"/>
              </a:rPr>
              <a:t>v-for</a:t>
            </a:r>
            <a:r>
              <a:rPr lang="zh-CN" altLang="en-US" sz="2000" dirty="0" smtClean="0">
                <a:solidFill>
                  <a:srgbClr val="414455"/>
                </a:solidFill>
                <a:latin typeface="微软雅黑" panose="020B0503020204020204" pitchFamily="34" charset="-122"/>
                <a:ea typeface="微软雅黑" panose="020B0503020204020204" pitchFamily="34" charset="-122"/>
              </a:rPr>
              <a:t>的使用</a:t>
            </a:r>
            <a:endParaRPr lang="zh-CN" altLang="en-US" sz="2000" dirty="0">
              <a:solidFill>
                <a:srgbClr val="414455"/>
              </a:solidFill>
              <a:latin typeface="微软雅黑" panose="020B0503020204020204" pitchFamily="34" charset="-122"/>
              <a:ea typeface="微软雅黑" panose="020B0503020204020204" pitchFamily="34" charset="-122"/>
            </a:endParaRPr>
          </a:p>
        </p:txBody>
      </p:sp>
      <p:sp>
        <p:nvSpPr>
          <p:cNvPr id="25" name="椭圆 24"/>
          <p:cNvSpPr/>
          <p:nvPr/>
        </p:nvSpPr>
        <p:spPr>
          <a:xfrm>
            <a:off x="3087150" y="3371070"/>
            <a:ext cx="292137" cy="292137"/>
          </a:xfrm>
          <a:prstGeom prst="ellipse">
            <a:avLst/>
          </a:prstGeom>
          <a:solidFill>
            <a:schemeClr val="accent1"/>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675" decel="100000" fill="hold"/>
                                        <p:tgtEl>
                                          <p:spTgt spid="3"/>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 fill="hold"/>
                                        <p:tgtEl>
                                          <p:spTgt spid="6"/>
                                        </p:tgtEl>
                                        <p:attrNameLst>
                                          <p:attrName>ppt_w</p:attrName>
                                        </p:attrNameLst>
                                      </p:cBhvr>
                                      <p:tavLst>
                                        <p:tav tm="0">
                                          <p:val>
                                            <p:fltVal val="0"/>
                                          </p:val>
                                        </p:tav>
                                        <p:tav tm="100000">
                                          <p:val>
                                            <p:strVal val="#ppt_w"/>
                                          </p:val>
                                        </p:tav>
                                      </p:tavLst>
                                    </p:anim>
                                    <p:anim calcmode="lin" valueType="num">
                                      <p:cBhvr>
                                        <p:cTn id="15" dur="100" fill="hold"/>
                                        <p:tgtEl>
                                          <p:spTgt spid="6"/>
                                        </p:tgtEl>
                                        <p:attrNameLst>
                                          <p:attrName>ppt_h</p:attrName>
                                        </p:attrNameLst>
                                      </p:cBhvr>
                                      <p:tavLst>
                                        <p:tav tm="0">
                                          <p:val>
                                            <p:fltVal val="0"/>
                                          </p:val>
                                        </p:tav>
                                        <p:tav tm="100000">
                                          <p:val>
                                            <p:strVal val="#ppt_h"/>
                                          </p:val>
                                        </p:tav>
                                      </p:tavLst>
                                    </p:anim>
                                    <p:animEffect transition="in" filter="fade">
                                      <p:cBhvr>
                                        <p:cTn id="16" dur="100"/>
                                        <p:tgtEl>
                                          <p:spTgt spid="6"/>
                                        </p:tgtEl>
                                      </p:cBhvr>
                                    </p:animEffect>
                                  </p:childTnLst>
                                </p:cTn>
                              </p:par>
                              <p:par>
                                <p:cTn id="17" presetID="6" presetClass="emph" presetSubtype="0" fill="hold" nodeType="withEffect">
                                  <p:stCondLst>
                                    <p:cond delay="100"/>
                                  </p:stCondLst>
                                  <p:childTnLst>
                                    <p:animScale>
                                      <p:cBhvr>
                                        <p:cTn id="18" dur="100" fill="hold"/>
                                        <p:tgtEl>
                                          <p:spTgt spid="6"/>
                                        </p:tgtEl>
                                      </p:cBhvr>
                                      <p:by x="110000" y="110000"/>
                                    </p:animScale>
                                  </p:childTnLst>
                                </p:cTn>
                              </p:par>
                              <p:par>
                                <p:cTn id="19" presetID="6" presetClass="emph" presetSubtype="0" fill="hold" nodeType="withEffect">
                                  <p:stCondLst>
                                    <p:cond delay="200"/>
                                  </p:stCondLst>
                                  <p:childTnLst>
                                    <p:animScale>
                                      <p:cBhvr>
                                        <p:cTn id="20" dur="200" fill="hold"/>
                                        <p:tgtEl>
                                          <p:spTgt spid="6"/>
                                        </p:tgtEl>
                                      </p:cBhvr>
                                      <p:by x="90000" y="90000"/>
                                    </p:animScale>
                                  </p:childTnLst>
                                </p:cTn>
                              </p:par>
                              <p:par>
                                <p:cTn id="21" presetID="6" presetClass="emph" presetSubtype="0" fill="hold" nodeType="withEffect">
                                  <p:stCondLst>
                                    <p:cond delay="400"/>
                                  </p:stCondLst>
                                  <p:childTnLst>
                                    <p:animScale>
                                      <p:cBhvr>
                                        <p:cTn id="22" dur="100" fill="hold"/>
                                        <p:tgtEl>
                                          <p:spTgt spid="6"/>
                                        </p:tgtEl>
                                      </p:cBhvr>
                                      <p:by x="105000" y="105000"/>
                                    </p:animScale>
                                  </p:childTnLst>
                                </p:cTn>
                              </p:par>
                              <p:par>
                                <p:cTn id="23" presetID="6" presetClass="emph" presetSubtype="0" fill="hold" nodeType="withEffect">
                                  <p:stCondLst>
                                    <p:cond delay="500"/>
                                  </p:stCondLst>
                                  <p:childTnLst>
                                    <p:animScale>
                                      <p:cBhvr>
                                        <p:cTn id="24" dur="200" fill="hold"/>
                                        <p:tgtEl>
                                          <p:spTgt spid="6"/>
                                        </p:tgtEl>
                                      </p:cBhvr>
                                      <p:by x="95000" y="95000"/>
                                    </p:animScale>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childTnLst>
                          </p:cTn>
                        </p:par>
                        <p:par>
                          <p:cTn id="31" fill="hold">
                            <p:stCondLst>
                              <p:cond delay="20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childTnLst>
                          </p:cTn>
                        </p:par>
                        <p:par>
                          <p:cTn id="42" fill="hold">
                            <p:stCondLst>
                              <p:cond delay="3000"/>
                            </p:stCondLst>
                            <p:childTnLst>
                              <p:par>
                                <p:cTn id="43" presetID="1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p:tgtEl>
                                          <p:spTgt spid="18"/>
                                        </p:tgtEl>
                                        <p:attrNameLst>
                                          <p:attrName>ppt_x</p:attrName>
                                        </p:attrNameLst>
                                      </p:cBhvr>
                                      <p:tavLst>
                                        <p:tav tm="0">
                                          <p:val>
                                            <p:strVal val="#ppt_x-#ppt_w*1.125000"/>
                                          </p:val>
                                        </p:tav>
                                        <p:tav tm="100000">
                                          <p:val>
                                            <p:strVal val="#ppt_x"/>
                                          </p:val>
                                        </p:tav>
                                      </p:tavLst>
                                    </p:anim>
                                    <p:animEffect transition="in" filter="wipe(right)">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7" grpId="0"/>
      <p:bldP spid="18" grpId="0"/>
      <p:bldP spid="2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filters</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过滤</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器的使用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591316" y="1224314"/>
            <a:ext cx="2534346"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570050" y="1175689"/>
            <a:ext cx="2704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smtClean="0">
                <a:solidFill>
                  <a:schemeClr val="bg1"/>
                </a:solidFill>
                <a:latin typeface="微软雅黑" panose="020B0503020204020204" pitchFamily="34" charset="-122"/>
                <a:ea typeface="微软雅黑" panose="020B0503020204020204" pitchFamily="34" charset="-122"/>
              </a:rPr>
              <a:t>全局过滤器的使用</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1" cstate="print"/>
          <a:srcRect/>
          <a:stretch>
            <a:fillRect/>
          </a:stretch>
        </p:blipFill>
        <p:spPr bwMode="auto">
          <a:xfrm>
            <a:off x="2265178" y="1912422"/>
            <a:ext cx="4762500" cy="4181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165340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zh-CN" altLang="en-US" sz="1800" dirty="0" smtClean="0"/>
              <a:t>        当全局过滤器和局部过滤器重名时，会采用局部过滤器。</a:t>
            </a:r>
            <a:endParaRPr lang="zh-CN" altLang="en-US" sz="1800" dirty="0" smtClean="0"/>
          </a:p>
          <a:p>
            <a:pPr marL="0" lvl="1" indent="0">
              <a:lnSpc>
                <a:spcPct val="150000"/>
              </a:lnSpc>
              <a:spcBef>
                <a:spcPct val="20000"/>
              </a:spcBef>
              <a:buNone/>
              <a:defRPr/>
            </a:pPr>
            <a:r>
              <a:rPr lang="zh-CN" altLang="en-US" sz="1800" dirty="0" smtClean="0"/>
              <a:t>        过滤器函数总接收表达式的值 </a:t>
            </a:r>
            <a:r>
              <a:rPr lang="en-US" altLang="zh-CN" sz="1800" dirty="0" smtClean="0"/>
              <a:t>(</a:t>
            </a:r>
            <a:r>
              <a:rPr lang="zh-CN" altLang="en-US" sz="1800" dirty="0" smtClean="0"/>
              <a:t>之前的操作链的结果</a:t>
            </a:r>
            <a:r>
              <a:rPr lang="en-US" altLang="zh-CN" sz="1800" dirty="0" smtClean="0"/>
              <a:t>) </a:t>
            </a:r>
            <a:r>
              <a:rPr lang="zh-CN" altLang="en-US" sz="1800" dirty="0" smtClean="0"/>
              <a:t>作为第一个参数。在上述例子中，</a:t>
            </a:r>
            <a:r>
              <a:rPr lang="en-US" altLang="zh-CN" sz="1800" dirty="0" err="1" smtClean="0"/>
              <a:t>addPriceIcon</a:t>
            </a:r>
            <a:r>
              <a:rPr lang="zh-CN" altLang="en-US" sz="1800" dirty="0" smtClean="0"/>
              <a:t>过滤器函数将会收到 </a:t>
            </a:r>
            <a:r>
              <a:rPr lang="en-US" altLang="zh-CN" sz="1800" dirty="0" smtClean="0"/>
              <a:t>price</a:t>
            </a:r>
            <a:r>
              <a:rPr lang="zh-CN" altLang="en-US" sz="1800" dirty="0" smtClean="0"/>
              <a:t>的值作为第一个参数。</a:t>
            </a:r>
            <a:endParaRPr lang="zh-CN" altLang="en-US" sz="1800" dirty="0" smtClean="0"/>
          </a:p>
          <a:p>
            <a:pPr marL="0" lvl="1" indent="0">
              <a:lnSpc>
                <a:spcPct val="150000"/>
              </a:lnSpc>
              <a:spcBef>
                <a:spcPct val="20000"/>
              </a:spcBef>
              <a:buNone/>
              <a:defRPr/>
            </a:pPr>
            <a:r>
              <a:rPr lang="zh-CN" altLang="en-US" sz="1800" dirty="0" smtClean="0"/>
              <a:t>过滤器还可以串联，例如：</a:t>
            </a:r>
            <a:endParaRPr lang="zh-CN" altLang="en-US" sz="1800" dirty="0" smtClean="0"/>
          </a:p>
          <a:p>
            <a:pPr marL="0" lvl="1" indent="0" algn="ctr">
              <a:lnSpc>
                <a:spcPct val="150000"/>
              </a:lnSpc>
              <a:spcBef>
                <a:spcPct val="20000"/>
              </a:spcBef>
              <a:buNone/>
              <a:defRPr/>
            </a:pPr>
            <a:r>
              <a:rPr lang="en-US" altLang="zh-CN" sz="1800" dirty="0" smtClean="0"/>
              <a:t>{{ price | </a:t>
            </a:r>
            <a:r>
              <a:rPr lang="en-US" altLang="zh-CN" sz="1800" dirty="0" err="1" smtClean="0"/>
              <a:t>filterA</a:t>
            </a:r>
            <a:r>
              <a:rPr lang="en-US" altLang="zh-CN" sz="1800" dirty="0" smtClean="0"/>
              <a:t> | </a:t>
            </a:r>
            <a:r>
              <a:rPr lang="en-US" altLang="zh-CN" sz="1800" dirty="0" err="1" smtClean="0"/>
              <a:t>filterB</a:t>
            </a:r>
            <a:r>
              <a:rPr lang="en-US" altLang="zh-CN" sz="1800" dirty="0" smtClean="0"/>
              <a:t> }}</a:t>
            </a:r>
            <a:endParaRPr lang="en-US" altLang="zh-CN" sz="1800" dirty="0" smtClean="0"/>
          </a:p>
          <a:p>
            <a:pPr marL="0" lvl="1" indent="0">
              <a:lnSpc>
                <a:spcPct val="150000"/>
              </a:lnSpc>
              <a:spcBef>
                <a:spcPct val="20000"/>
              </a:spcBef>
              <a:buNone/>
              <a:defRPr/>
            </a:pPr>
            <a:r>
              <a:rPr lang="zh-CN" altLang="en-US" sz="1800" dirty="0" smtClean="0"/>
              <a:t>        在这个例子中，</a:t>
            </a:r>
            <a:r>
              <a:rPr lang="en-US" altLang="zh-CN" sz="1800" dirty="0" err="1" smtClean="0"/>
              <a:t>filterA</a:t>
            </a:r>
            <a:r>
              <a:rPr lang="zh-CN" altLang="en-US" sz="1800" dirty="0" smtClean="0"/>
              <a:t>被定义为接收单个参数的过滤器函数，表达式</a:t>
            </a:r>
            <a:r>
              <a:rPr lang="en-US" altLang="zh-CN" sz="1800" dirty="0" smtClean="0"/>
              <a:t>price</a:t>
            </a:r>
            <a:r>
              <a:rPr lang="zh-CN" altLang="en-US" sz="1800" dirty="0" smtClean="0"/>
              <a:t>的值将作为参数传入到函数中。然后继续调用同样被定义为接收单个参数的过滤器函数 </a:t>
            </a:r>
            <a:r>
              <a:rPr lang="en-US" altLang="zh-CN" sz="1800" dirty="0" err="1" smtClean="0"/>
              <a:t>filterB</a:t>
            </a:r>
            <a:r>
              <a:rPr lang="zh-CN" altLang="en-US" sz="1800" dirty="0" smtClean="0"/>
              <a:t>，将 </a:t>
            </a:r>
            <a:r>
              <a:rPr lang="en-US" altLang="zh-CN" sz="1800" dirty="0" err="1" smtClean="0"/>
              <a:t>filterA</a:t>
            </a:r>
            <a:r>
              <a:rPr lang="en-US" altLang="zh-CN" sz="1800" dirty="0" smtClean="0"/>
              <a:t> </a:t>
            </a:r>
            <a:r>
              <a:rPr lang="zh-CN" altLang="en-US" sz="1800" dirty="0" smtClean="0"/>
              <a:t>的结果传递到 </a:t>
            </a:r>
            <a:r>
              <a:rPr lang="en-US" altLang="zh-CN" sz="1800" dirty="0" err="1" smtClean="0"/>
              <a:t>filterB</a:t>
            </a:r>
            <a:r>
              <a:rPr lang="en-US" altLang="zh-CN" sz="1800" dirty="0" smtClean="0"/>
              <a:t> </a:t>
            </a:r>
            <a:r>
              <a:rPr lang="zh-CN" altLang="en-US" sz="1800" dirty="0" smtClean="0"/>
              <a:t>中。</a:t>
            </a:r>
            <a:endParaRPr lang="zh-CN" altLang="zh-CN" sz="9600" b="1"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filters</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过滤</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器的使用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filters</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过滤</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器的使用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591316" y="1224314"/>
            <a:ext cx="2534346"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570050" y="1175689"/>
            <a:ext cx="2704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smtClean="0">
                <a:solidFill>
                  <a:schemeClr val="bg1"/>
                </a:solidFill>
                <a:latin typeface="微软雅黑" panose="020B0503020204020204" pitchFamily="34" charset="-122"/>
                <a:ea typeface="微软雅黑" panose="020B0503020204020204" pitchFamily="34" charset="-122"/>
              </a:rPr>
              <a:t>过滤器的串联</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1" cstate="print"/>
          <a:srcRect/>
          <a:stretch>
            <a:fillRect/>
          </a:stretch>
        </p:blipFill>
        <p:spPr bwMode="auto">
          <a:xfrm>
            <a:off x="1091721" y="1873656"/>
            <a:ext cx="6981825" cy="4429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165340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zh-CN" altLang="en-US" sz="1800" dirty="0" smtClean="0"/>
              <a:t>        过滤器是 </a:t>
            </a:r>
            <a:r>
              <a:rPr lang="en-US" altLang="zh-CN" sz="1800" dirty="0" smtClean="0"/>
              <a:t>JavaScript </a:t>
            </a:r>
            <a:r>
              <a:rPr lang="zh-CN" altLang="en-US" sz="1800" dirty="0" smtClean="0"/>
              <a:t>函数，因此可以接收两个参数：</a:t>
            </a:r>
            <a:endParaRPr lang="zh-CN" altLang="en-US" sz="1800" dirty="0" smtClean="0"/>
          </a:p>
          <a:p>
            <a:pPr marL="0" lvl="1" indent="0" algn="ctr">
              <a:lnSpc>
                <a:spcPct val="150000"/>
              </a:lnSpc>
              <a:spcBef>
                <a:spcPct val="20000"/>
              </a:spcBef>
              <a:buNone/>
              <a:defRPr/>
            </a:pPr>
            <a:r>
              <a:rPr lang="en-US" altLang="zh-CN" sz="1800" dirty="0" smtClean="0"/>
              <a:t>{{ price | </a:t>
            </a:r>
            <a:r>
              <a:rPr lang="en-US" altLang="zh-CN" sz="1800" dirty="0" err="1" smtClean="0"/>
              <a:t>filterA</a:t>
            </a:r>
            <a:r>
              <a:rPr lang="en-US" altLang="zh-CN" sz="1800" dirty="0" smtClean="0"/>
              <a:t>(</a:t>
            </a:r>
            <a:r>
              <a:rPr lang="en-US" altLang="zh-CN" sz="1800" dirty="0" err="1" smtClean="0"/>
              <a:t>arg</a:t>
            </a:r>
            <a:r>
              <a:rPr lang="en-US" altLang="zh-CN" sz="1800" dirty="0" smtClean="0"/>
              <a:t>) }}</a:t>
            </a:r>
            <a:endParaRPr lang="en-US" altLang="zh-CN" sz="1800" dirty="0" smtClean="0"/>
          </a:p>
          <a:p>
            <a:pPr marL="0" lvl="1" indent="0">
              <a:lnSpc>
                <a:spcPct val="150000"/>
              </a:lnSpc>
              <a:spcBef>
                <a:spcPct val="20000"/>
              </a:spcBef>
              <a:buNone/>
              <a:defRPr/>
            </a:pPr>
            <a:r>
              <a:rPr lang="zh-CN" altLang="en-US" sz="1800" dirty="0" smtClean="0"/>
              <a:t>        这里，</a:t>
            </a:r>
            <a:r>
              <a:rPr lang="en-US" altLang="zh-CN" sz="1800" dirty="0" err="1" smtClean="0"/>
              <a:t>filterA</a:t>
            </a:r>
            <a:r>
              <a:rPr lang="en-US" altLang="zh-CN" sz="1800" dirty="0" smtClean="0"/>
              <a:t> </a:t>
            </a:r>
            <a:r>
              <a:rPr lang="zh-CN" altLang="en-US" sz="1800" dirty="0" smtClean="0"/>
              <a:t>被定义为接收三个参数的过滤器函数。其中 </a:t>
            </a:r>
            <a:r>
              <a:rPr lang="en-US" altLang="zh-CN" sz="1800" dirty="0" smtClean="0"/>
              <a:t>price </a:t>
            </a:r>
            <a:r>
              <a:rPr lang="zh-CN" altLang="en-US" sz="1800" dirty="0" smtClean="0"/>
              <a:t>的值作为第一个参数，表达式 </a:t>
            </a:r>
            <a:r>
              <a:rPr lang="en-US" altLang="zh-CN" sz="1800" dirty="0" err="1" smtClean="0"/>
              <a:t>arg</a:t>
            </a:r>
            <a:r>
              <a:rPr lang="zh-CN" altLang="en-US" sz="1800" dirty="0" smtClean="0"/>
              <a:t>的值作为第二个参数。</a:t>
            </a:r>
            <a:endParaRPr lang="zh-CN" altLang="zh-CN" sz="25600" b="1"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filters</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过滤</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器的使用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filters</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过滤</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器的使用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591316" y="1224314"/>
            <a:ext cx="2534346"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570050" y="1175689"/>
            <a:ext cx="2704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smtClean="0">
                <a:solidFill>
                  <a:schemeClr val="bg1"/>
                </a:solidFill>
                <a:latin typeface="微软雅黑" panose="020B0503020204020204" pitchFamily="34" charset="-122"/>
                <a:ea typeface="微软雅黑" panose="020B0503020204020204" pitchFamily="34" charset="-122"/>
              </a:rPr>
              <a:t>过滤器接收两个参数</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1" cstate="print"/>
          <a:srcRect/>
          <a:stretch>
            <a:fillRect/>
          </a:stretch>
        </p:blipFill>
        <p:spPr bwMode="auto">
          <a:xfrm>
            <a:off x="1745511" y="1716827"/>
            <a:ext cx="5334000" cy="4657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46730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zh-CN" altLang="en-US" sz="1800" dirty="0" smtClean="0"/>
              <a:t>        以此类推，可以接受多个参数：</a:t>
            </a:r>
            <a:endParaRPr lang="zh-CN" altLang="en-US" sz="1800" dirty="0" smtClean="0"/>
          </a:p>
          <a:p>
            <a:pPr marL="0" lvl="1" indent="0">
              <a:lnSpc>
                <a:spcPct val="150000"/>
              </a:lnSpc>
              <a:spcBef>
                <a:spcPct val="20000"/>
              </a:spcBef>
              <a:buNone/>
              <a:defRPr/>
            </a:pPr>
            <a:r>
              <a:rPr lang="en-US" altLang="zh-CN" sz="1200" dirty="0" smtClean="0"/>
              <a:t>&lt;div id="app"&gt;</a:t>
            </a:r>
            <a:endParaRPr lang="en-US" altLang="zh-CN" sz="1200" dirty="0" smtClean="0"/>
          </a:p>
          <a:p>
            <a:pPr marL="0" lvl="1" indent="0">
              <a:lnSpc>
                <a:spcPct val="150000"/>
              </a:lnSpc>
              <a:spcBef>
                <a:spcPct val="20000"/>
              </a:spcBef>
              <a:buNone/>
              <a:defRPr/>
            </a:pPr>
            <a:r>
              <a:rPr lang="en-US" altLang="zh-CN" sz="1200" dirty="0" smtClean="0"/>
              <a:t>        {{a1 | </a:t>
            </a:r>
            <a:r>
              <a:rPr lang="en-US" altLang="zh-CN" sz="1200" dirty="0" err="1" smtClean="0"/>
              <a:t>filterAa</a:t>
            </a:r>
            <a:r>
              <a:rPr lang="en-US" altLang="zh-CN" sz="1200" dirty="0" smtClean="0"/>
              <a:t>(a2,a3,···an···)}}</a:t>
            </a:r>
            <a:endParaRPr lang="en-US" altLang="zh-CN" sz="1200" dirty="0" smtClean="0"/>
          </a:p>
          <a:p>
            <a:pPr marL="0" lvl="1" indent="0">
              <a:lnSpc>
                <a:spcPct val="150000"/>
              </a:lnSpc>
              <a:spcBef>
                <a:spcPct val="20000"/>
              </a:spcBef>
              <a:buNone/>
              <a:defRPr/>
            </a:pPr>
            <a:r>
              <a:rPr lang="en-US" altLang="zh-CN" sz="1200" dirty="0" smtClean="0"/>
              <a:t>    &lt;/div&gt;</a:t>
            </a:r>
            <a:endParaRPr lang="en-US" altLang="zh-CN" sz="1200" dirty="0" smtClean="0"/>
          </a:p>
          <a:p>
            <a:pPr marL="0" lvl="1" indent="0">
              <a:lnSpc>
                <a:spcPct val="150000"/>
              </a:lnSpc>
              <a:spcBef>
                <a:spcPct val="20000"/>
              </a:spcBef>
              <a:buNone/>
              <a:defRPr/>
            </a:pPr>
            <a:r>
              <a:rPr lang="en-US" altLang="zh-CN" sz="1200" dirty="0" smtClean="0"/>
              <a:t>    &lt;script&gt;</a:t>
            </a:r>
            <a:endParaRPr lang="en-US" altLang="zh-CN" sz="1200" dirty="0" smtClean="0"/>
          </a:p>
          <a:p>
            <a:pPr marL="0" lvl="1" indent="0">
              <a:lnSpc>
                <a:spcPct val="150000"/>
              </a:lnSpc>
              <a:spcBef>
                <a:spcPct val="20000"/>
              </a:spcBef>
              <a:buNone/>
              <a:defRPr/>
            </a:pPr>
            <a:r>
              <a:rPr lang="en-US" altLang="zh-CN" sz="1200" dirty="0" smtClean="0"/>
              <a:t>filters:{</a:t>
            </a:r>
            <a:endParaRPr lang="en-US" altLang="zh-CN" sz="1200" dirty="0" smtClean="0"/>
          </a:p>
          <a:p>
            <a:pPr marL="0" lvl="1" indent="0">
              <a:lnSpc>
                <a:spcPct val="150000"/>
              </a:lnSpc>
              <a:spcBef>
                <a:spcPct val="20000"/>
              </a:spcBef>
              <a:buNone/>
              <a:defRPr/>
            </a:pPr>
            <a:r>
              <a:rPr lang="en-US" altLang="zh-CN" sz="1200" dirty="0" smtClean="0"/>
              <a:t>  </a:t>
            </a:r>
            <a:r>
              <a:rPr lang="en-US" altLang="zh-CN" sz="1200" dirty="0" err="1" smtClean="0"/>
              <a:t>filterAa</a:t>
            </a:r>
            <a:r>
              <a:rPr lang="en-US" altLang="zh-CN" sz="1200" dirty="0" smtClean="0"/>
              <a:t>(a1,a2,a3,···an···){</a:t>
            </a:r>
            <a:endParaRPr lang="en-US" altLang="zh-CN" sz="1200" dirty="0" smtClean="0"/>
          </a:p>
          <a:p>
            <a:pPr marL="0" lvl="1" indent="0">
              <a:lnSpc>
                <a:spcPct val="150000"/>
              </a:lnSpc>
              <a:spcBef>
                <a:spcPct val="20000"/>
              </a:spcBef>
              <a:buNone/>
              <a:defRPr/>
            </a:pPr>
            <a:r>
              <a:rPr lang="en-US" altLang="zh-CN" sz="1200" dirty="0" smtClean="0"/>
              <a:t>    // a1</a:t>
            </a:r>
            <a:r>
              <a:rPr lang="zh-CN" altLang="en-US" sz="1200" dirty="0" smtClean="0"/>
              <a:t>是传入的第一个参数</a:t>
            </a:r>
            <a:endParaRPr lang="zh-CN" altLang="en-US" sz="1200" dirty="0" smtClean="0"/>
          </a:p>
          <a:p>
            <a:pPr marL="0" lvl="1" indent="0">
              <a:lnSpc>
                <a:spcPct val="150000"/>
              </a:lnSpc>
              <a:spcBef>
                <a:spcPct val="20000"/>
              </a:spcBef>
              <a:buNone/>
              <a:defRPr/>
            </a:pPr>
            <a:r>
              <a:rPr lang="zh-CN" altLang="en-US" sz="1200" dirty="0" smtClean="0"/>
              <a:t>    </a:t>
            </a:r>
            <a:r>
              <a:rPr lang="en-US" altLang="zh-CN" sz="1200" dirty="0" smtClean="0"/>
              <a:t>// a2</a:t>
            </a:r>
            <a:r>
              <a:rPr lang="zh-CN" altLang="en-US" sz="1200" dirty="0" smtClean="0"/>
              <a:t>是传入的第二个参数</a:t>
            </a:r>
            <a:endParaRPr lang="zh-CN" altLang="en-US" sz="1200" dirty="0" smtClean="0"/>
          </a:p>
          <a:p>
            <a:pPr marL="0" lvl="1" indent="0">
              <a:lnSpc>
                <a:spcPct val="150000"/>
              </a:lnSpc>
              <a:spcBef>
                <a:spcPct val="20000"/>
              </a:spcBef>
              <a:buNone/>
              <a:defRPr/>
            </a:pPr>
            <a:r>
              <a:rPr lang="zh-CN" altLang="en-US" sz="1200" dirty="0" smtClean="0"/>
              <a:t>    </a:t>
            </a:r>
            <a:r>
              <a:rPr lang="en-US" altLang="zh-CN" sz="1200" dirty="0" smtClean="0"/>
              <a:t>// a3</a:t>
            </a:r>
            <a:r>
              <a:rPr lang="zh-CN" altLang="en-US" sz="1200" dirty="0" smtClean="0"/>
              <a:t>是传入的第三个参数</a:t>
            </a:r>
            <a:endParaRPr lang="zh-CN" altLang="en-US" sz="1200" dirty="0" smtClean="0"/>
          </a:p>
          <a:p>
            <a:pPr marL="0" lvl="1" indent="0">
              <a:lnSpc>
                <a:spcPct val="150000"/>
              </a:lnSpc>
              <a:spcBef>
                <a:spcPct val="20000"/>
              </a:spcBef>
              <a:buNone/>
              <a:defRPr/>
            </a:pPr>
            <a:r>
              <a:rPr lang="zh-CN" altLang="en-US" sz="1200" dirty="0" smtClean="0"/>
              <a:t>    </a:t>
            </a:r>
            <a:r>
              <a:rPr lang="en-US" altLang="zh-CN" sz="1200" dirty="0" smtClean="0"/>
              <a:t>//……    </a:t>
            </a:r>
            <a:endParaRPr lang="en-US" altLang="zh-CN" sz="1200" dirty="0" smtClean="0"/>
          </a:p>
          <a:p>
            <a:pPr marL="0" lvl="1" indent="0">
              <a:lnSpc>
                <a:spcPct val="150000"/>
              </a:lnSpc>
              <a:spcBef>
                <a:spcPct val="20000"/>
              </a:spcBef>
              <a:buNone/>
              <a:defRPr/>
            </a:pPr>
            <a:r>
              <a:rPr lang="en-US" altLang="zh-CN" sz="1200" dirty="0" smtClean="0"/>
              <a:t>    // an</a:t>
            </a:r>
            <a:r>
              <a:rPr lang="zh-CN" altLang="en-US" sz="1200" dirty="0" smtClean="0"/>
              <a:t>是传入的第</a:t>
            </a:r>
            <a:r>
              <a:rPr lang="en-US" altLang="zh-CN" sz="1200" dirty="0" smtClean="0"/>
              <a:t>n</a:t>
            </a:r>
            <a:r>
              <a:rPr lang="zh-CN" altLang="en-US" sz="1200" dirty="0" smtClean="0"/>
              <a:t>个参数  </a:t>
            </a:r>
            <a:endParaRPr lang="zh-CN" altLang="en-US" sz="1200" dirty="0" smtClean="0"/>
          </a:p>
          <a:p>
            <a:pPr marL="0" lvl="1" indent="0">
              <a:lnSpc>
                <a:spcPct val="150000"/>
              </a:lnSpc>
              <a:spcBef>
                <a:spcPct val="20000"/>
              </a:spcBef>
              <a:buNone/>
              <a:defRPr/>
            </a:pPr>
            <a:r>
              <a:rPr lang="zh-CN" altLang="en-US" sz="1200" dirty="0" smtClean="0"/>
              <a:t>  </a:t>
            </a:r>
            <a:r>
              <a:rPr lang="en-US" altLang="zh-CN" sz="1200" dirty="0" smtClean="0"/>
              <a:t>}</a:t>
            </a:r>
            <a:endParaRPr lang="en-US" altLang="zh-CN" sz="1200" dirty="0" smtClean="0"/>
          </a:p>
          <a:p>
            <a:pPr marL="0" lvl="1" indent="0">
              <a:lnSpc>
                <a:spcPct val="150000"/>
              </a:lnSpc>
              <a:spcBef>
                <a:spcPct val="20000"/>
              </a:spcBef>
              <a:buNone/>
              <a:defRPr/>
            </a:pPr>
            <a:r>
              <a:rPr lang="en-US" altLang="zh-CN" sz="1200" dirty="0" smtClean="0"/>
              <a:t>  &lt;/script&gt;</a:t>
            </a:r>
            <a:endParaRPr lang="en-US" altLang="zh-CN" sz="1200" dirty="0" smtClean="0"/>
          </a:p>
          <a:p>
            <a:pPr marL="0" lvl="1" indent="0">
              <a:lnSpc>
                <a:spcPct val="150000"/>
              </a:lnSpc>
              <a:spcBef>
                <a:spcPct val="20000"/>
              </a:spcBef>
              <a:buNone/>
              <a:defRPr/>
            </a:pPr>
            <a:endParaRPr lang="zh-CN" altLang="en-US" sz="1200"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filters</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过滤器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57350" y="312819"/>
            <a:ext cx="4716082" cy="618016"/>
          </a:xfrm>
        </p:spPr>
        <p:txBody>
          <a:bodyPr/>
          <a:lstStyle/>
          <a:p>
            <a:r>
              <a:rPr lang="zh-CN" altLang="en-US" dirty="0" smtClean="0"/>
              <a:t>学习目标</a:t>
            </a:r>
            <a:endParaRPr lang="zh-CN" altLang="en-US" dirty="0"/>
          </a:p>
        </p:txBody>
      </p:sp>
      <p:sp>
        <p:nvSpPr>
          <p:cNvPr id="3" name="文本框 2"/>
          <p:cNvSpPr txBox="1"/>
          <p:nvPr/>
        </p:nvSpPr>
        <p:spPr>
          <a:xfrm>
            <a:off x="3281620" y="2178591"/>
            <a:ext cx="2235245" cy="438592"/>
          </a:xfrm>
          <a:prstGeom prst="rect">
            <a:avLst/>
          </a:prstGeom>
          <a:noFill/>
        </p:spPr>
        <p:txBody>
          <a:bodyPr wrap="none" lIns="68589" tIns="34295" rIns="68589" bIns="34295"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en-US" altLang="zh-CN" sz="2400" dirty="0" smtClean="0">
                <a:solidFill>
                  <a:srgbClr val="414455"/>
                </a:solidFill>
              </a:rPr>
              <a:t>3.6 </a:t>
            </a:r>
            <a:r>
              <a:rPr lang="zh-CN" altLang="en-US" sz="2400" dirty="0" smtClean="0">
                <a:solidFill>
                  <a:srgbClr val="414455"/>
                </a:solidFill>
              </a:rPr>
              <a:t>按键修饰符</a:t>
            </a:r>
            <a:endParaRPr lang="zh-CN" altLang="en-US" sz="2400" dirty="0">
              <a:solidFill>
                <a:srgbClr val="414455"/>
              </a:solidFill>
            </a:endParaRPr>
          </a:p>
        </p:txBody>
      </p:sp>
      <p:grpSp>
        <p:nvGrpSpPr>
          <p:cNvPr id="4" name="组合 5"/>
          <p:cNvGrpSpPr/>
          <p:nvPr/>
        </p:nvGrpSpPr>
        <p:grpSpPr>
          <a:xfrm>
            <a:off x="967707" y="1373695"/>
            <a:ext cx="1855130" cy="1855130"/>
            <a:chOff x="2884264" y="3028364"/>
            <a:chExt cx="798675" cy="798675"/>
          </a:xfrm>
        </p:grpSpPr>
        <p:grpSp>
          <p:nvGrpSpPr>
            <p:cNvPr id="5" name="组合 6"/>
            <p:cNvGrpSpPr/>
            <p:nvPr/>
          </p:nvGrpSpPr>
          <p:grpSpPr>
            <a:xfrm>
              <a:off x="2884264" y="3028364"/>
              <a:ext cx="798675" cy="798675"/>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41300" dist="228600" dir="78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椭圆 8"/>
            <p:cNvSpPr/>
            <p:nvPr/>
          </p:nvSpPr>
          <p:spPr>
            <a:xfrm>
              <a:off x="2892599" y="3138954"/>
              <a:ext cx="764108" cy="579934"/>
            </a:xfrm>
            <a:prstGeom prst="ellipse">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prstClr val="white"/>
                  </a:solidFill>
                </a:rPr>
                <a:t>Vue.js</a:t>
              </a:r>
              <a:endParaRPr lang="zh-CN" altLang="en-US" sz="2800" b="1" dirty="0">
                <a:solidFill>
                  <a:prstClr val="white"/>
                </a:solidFill>
              </a:endParaRPr>
            </a:p>
          </p:txBody>
        </p:sp>
      </p:grpSp>
      <p:sp>
        <p:nvSpPr>
          <p:cNvPr id="15" name="椭圆 14"/>
          <p:cNvSpPr/>
          <p:nvPr/>
        </p:nvSpPr>
        <p:spPr>
          <a:xfrm>
            <a:off x="3101006" y="3862907"/>
            <a:ext cx="292137" cy="292137"/>
          </a:xfrm>
          <a:prstGeom prst="ellipse">
            <a:avLst/>
          </a:prstGeom>
          <a:solidFill>
            <a:schemeClr val="accent1"/>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3200" dirty="0"/>
          </a:p>
        </p:txBody>
      </p:sp>
      <p:sp>
        <p:nvSpPr>
          <p:cNvPr id="17" name="TextBox 26"/>
          <p:cNvSpPr txBox="1"/>
          <p:nvPr/>
        </p:nvSpPr>
        <p:spPr>
          <a:xfrm>
            <a:off x="3620231" y="3295818"/>
            <a:ext cx="2749471" cy="400110"/>
          </a:xfrm>
          <a:prstGeom prst="rect">
            <a:avLst/>
          </a:prstGeom>
          <a:noFill/>
        </p:spPr>
        <p:txBody>
          <a:bodyPr wrap="none" rtlCol="0">
            <a:spAutoFit/>
          </a:bodyPr>
          <a:lstStyle/>
          <a:p>
            <a:pPr algn="dist"/>
            <a:r>
              <a:rPr lang="zh-CN" altLang="en-US" sz="2000" dirty="0" smtClean="0">
                <a:solidFill>
                  <a:srgbClr val="414455"/>
                </a:solidFill>
                <a:latin typeface="微软雅黑" panose="020B0503020204020204" pitchFamily="34" charset="-122"/>
                <a:ea typeface="微软雅黑" panose="020B0503020204020204" pitchFamily="34" charset="-122"/>
              </a:rPr>
              <a:t>官方提供的按</a:t>
            </a:r>
            <a:r>
              <a:rPr lang="zh-CN" altLang="en-US" sz="2000" dirty="0" smtClean="0">
                <a:solidFill>
                  <a:srgbClr val="414455"/>
                </a:solidFill>
                <a:latin typeface="微软雅黑" panose="020B0503020204020204" pitchFamily="34" charset="-122"/>
                <a:ea typeface="微软雅黑" panose="020B0503020204020204" pitchFamily="34" charset="-122"/>
              </a:rPr>
              <a:t>键修饰</a:t>
            </a:r>
            <a:r>
              <a:rPr lang="zh-CN" altLang="en-US" sz="2000" dirty="0" smtClean="0">
                <a:solidFill>
                  <a:srgbClr val="414455"/>
                </a:solidFill>
                <a:latin typeface="微软雅黑" panose="020B0503020204020204" pitchFamily="34" charset="-122"/>
                <a:ea typeface="微软雅黑" panose="020B0503020204020204" pitchFamily="34" charset="-122"/>
              </a:rPr>
              <a:t>符</a:t>
            </a:r>
            <a:endParaRPr lang="en-US" altLang="zh-CN" sz="2000" dirty="0" smtClean="0">
              <a:solidFill>
                <a:srgbClr val="414455"/>
              </a:solidFill>
              <a:latin typeface="微软雅黑" panose="020B0503020204020204" pitchFamily="34" charset="-122"/>
              <a:ea typeface="微软雅黑" panose="020B0503020204020204" pitchFamily="34" charset="-122"/>
            </a:endParaRPr>
          </a:p>
        </p:txBody>
      </p:sp>
      <p:sp>
        <p:nvSpPr>
          <p:cNvPr id="18" name="TextBox 27"/>
          <p:cNvSpPr txBox="1"/>
          <p:nvPr/>
        </p:nvSpPr>
        <p:spPr>
          <a:xfrm>
            <a:off x="3623478" y="3790170"/>
            <a:ext cx="2236510" cy="400110"/>
          </a:xfrm>
          <a:prstGeom prst="rect">
            <a:avLst/>
          </a:prstGeom>
          <a:noFill/>
        </p:spPr>
        <p:txBody>
          <a:bodyPr wrap="none" rtlCol="0">
            <a:spAutoFit/>
          </a:bodyPr>
          <a:lstStyle/>
          <a:p>
            <a:r>
              <a:rPr lang="zh-CN" altLang="en-US" sz="2000" dirty="0" smtClean="0">
                <a:solidFill>
                  <a:srgbClr val="414455"/>
                </a:solidFill>
                <a:latin typeface="微软雅黑" panose="020B0503020204020204" pitchFamily="34" charset="-122"/>
                <a:ea typeface="微软雅黑" panose="020B0503020204020204" pitchFamily="34" charset="-122"/>
              </a:rPr>
              <a:t>自定义按键修饰符</a:t>
            </a:r>
            <a:endParaRPr lang="zh-CN" altLang="en-US" sz="2000" dirty="0">
              <a:solidFill>
                <a:srgbClr val="414455"/>
              </a:solidFill>
              <a:latin typeface="微软雅黑" panose="020B0503020204020204" pitchFamily="34" charset="-122"/>
              <a:ea typeface="微软雅黑" panose="020B0503020204020204" pitchFamily="34" charset="-122"/>
            </a:endParaRPr>
          </a:p>
        </p:txBody>
      </p:sp>
      <p:sp>
        <p:nvSpPr>
          <p:cNvPr id="25" name="椭圆 24"/>
          <p:cNvSpPr/>
          <p:nvPr/>
        </p:nvSpPr>
        <p:spPr>
          <a:xfrm>
            <a:off x="3087150" y="3371070"/>
            <a:ext cx="292137" cy="292137"/>
          </a:xfrm>
          <a:prstGeom prst="ellipse">
            <a:avLst/>
          </a:prstGeom>
          <a:solidFill>
            <a:schemeClr val="accent1"/>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675" decel="100000" fill="hold"/>
                                        <p:tgtEl>
                                          <p:spTgt spid="3"/>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 fill="hold"/>
                                        <p:tgtEl>
                                          <p:spTgt spid="4"/>
                                        </p:tgtEl>
                                        <p:attrNameLst>
                                          <p:attrName>ppt_w</p:attrName>
                                        </p:attrNameLst>
                                      </p:cBhvr>
                                      <p:tavLst>
                                        <p:tav tm="0">
                                          <p:val>
                                            <p:fltVal val="0"/>
                                          </p:val>
                                        </p:tav>
                                        <p:tav tm="100000">
                                          <p:val>
                                            <p:strVal val="#ppt_w"/>
                                          </p:val>
                                        </p:tav>
                                      </p:tavLst>
                                    </p:anim>
                                    <p:anim calcmode="lin" valueType="num">
                                      <p:cBhvr>
                                        <p:cTn id="15" dur="100" fill="hold"/>
                                        <p:tgtEl>
                                          <p:spTgt spid="4"/>
                                        </p:tgtEl>
                                        <p:attrNameLst>
                                          <p:attrName>ppt_h</p:attrName>
                                        </p:attrNameLst>
                                      </p:cBhvr>
                                      <p:tavLst>
                                        <p:tav tm="0">
                                          <p:val>
                                            <p:fltVal val="0"/>
                                          </p:val>
                                        </p:tav>
                                        <p:tav tm="100000">
                                          <p:val>
                                            <p:strVal val="#ppt_h"/>
                                          </p:val>
                                        </p:tav>
                                      </p:tavLst>
                                    </p:anim>
                                    <p:animEffect transition="in" filter="fade">
                                      <p:cBhvr>
                                        <p:cTn id="16" dur="100"/>
                                        <p:tgtEl>
                                          <p:spTgt spid="4"/>
                                        </p:tgtEl>
                                      </p:cBhvr>
                                    </p:animEffect>
                                  </p:childTnLst>
                                </p:cTn>
                              </p:par>
                              <p:par>
                                <p:cTn id="17" presetID="6" presetClass="emph" presetSubtype="0" fill="hold" nodeType="withEffect">
                                  <p:stCondLst>
                                    <p:cond delay="100"/>
                                  </p:stCondLst>
                                  <p:childTnLst>
                                    <p:animScale>
                                      <p:cBhvr>
                                        <p:cTn id="18" dur="100" fill="hold"/>
                                        <p:tgtEl>
                                          <p:spTgt spid="4"/>
                                        </p:tgtEl>
                                      </p:cBhvr>
                                      <p:by x="110000" y="110000"/>
                                    </p:animScale>
                                  </p:childTnLst>
                                </p:cTn>
                              </p:par>
                              <p:par>
                                <p:cTn id="19" presetID="6" presetClass="emph" presetSubtype="0" fill="hold" nodeType="withEffect">
                                  <p:stCondLst>
                                    <p:cond delay="200"/>
                                  </p:stCondLst>
                                  <p:childTnLst>
                                    <p:animScale>
                                      <p:cBhvr>
                                        <p:cTn id="20" dur="200" fill="hold"/>
                                        <p:tgtEl>
                                          <p:spTgt spid="4"/>
                                        </p:tgtEl>
                                      </p:cBhvr>
                                      <p:by x="90000" y="90000"/>
                                    </p:animScale>
                                  </p:childTnLst>
                                </p:cTn>
                              </p:par>
                              <p:par>
                                <p:cTn id="21" presetID="6" presetClass="emph" presetSubtype="0" fill="hold" nodeType="withEffect">
                                  <p:stCondLst>
                                    <p:cond delay="400"/>
                                  </p:stCondLst>
                                  <p:childTnLst>
                                    <p:animScale>
                                      <p:cBhvr>
                                        <p:cTn id="22" dur="100" fill="hold"/>
                                        <p:tgtEl>
                                          <p:spTgt spid="4"/>
                                        </p:tgtEl>
                                      </p:cBhvr>
                                      <p:by x="105000" y="105000"/>
                                    </p:animScale>
                                  </p:childTnLst>
                                </p:cTn>
                              </p:par>
                              <p:par>
                                <p:cTn id="23" presetID="6" presetClass="emph" presetSubtype="0" fill="hold" nodeType="withEffect">
                                  <p:stCondLst>
                                    <p:cond delay="500"/>
                                  </p:stCondLst>
                                  <p:childTnLst>
                                    <p:animScale>
                                      <p:cBhvr>
                                        <p:cTn id="24" dur="200" fill="hold"/>
                                        <p:tgtEl>
                                          <p:spTgt spid="4"/>
                                        </p:tgtEl>
                                      </p:cBhvr>
                                      <p:by x="95000" y="95000"/>
                                    </p:animScale>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childTnLst>
                          </p:cTn>
                        </p:par>
                        <p:par>
                          <p:cTn id="31" fill="hold">
                            <p:stCondLst>
                              <p:cond delay="20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childTnLst>
                          </p:cTn>
                        </p:par>
                        <p:par>
                          <p:cTn id="42" fill="hold">
                            <p:stCondLst>
                              <p:cond delay="3000"/>
                            </p:stCondLst>
                            <p:childTnLst>
                              <p:par>
                                <p:cTn id="43" presetID="1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p:tgtEl>
                                          <p:spTgt spid="18"/>
                                        </p:tgtEl>
                                        <p:attrNameLst>
                                          <p:attrName>ppt_x</p:attrName>
                                        </p:attrNameLst>
                                      </p:cBhvr>
                                      <p:tavLst>
                                        <p:tav tm="0">
                                          <p:val>
                                            <p:strVal val="#ppt_x-#ppt_w*1.125000"/>
                                          </p:val>
                                        </p:tav>
                                        <p:tav tm="100000">
                                          <p:val>
                                            <p:strVal val="#ppt_x"/>
                                          </p:val>
                                        </p:tav>
                                      </p:tavLst>
                                    </p:anim>
                                    <p:animEffect transition="in" filter="wipe(right)">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7" grpId="0"/>
      <p:bldP spid="18" grpId="0"/>
      <p:bldP spid="2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按键修饰</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符的概念</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 name="组合 72"/>
          <p:cNvGrpSpPr/>
          <p:nvPr/>
        </p:nvGrpSpPr>
        <p:grpSpPr bwMode="auto">
          <a:xfrm>
            <a:off x="872836" y="1772816"/>
            <a:ext cx="6970158" cy="3869448"/>
            <a:chOff x="3957026" y="2388304"/>
            <a:chExt cx="10315544" cy="5464266"/>
          </a:xfrm>
        </p:grpSpPr>
        <p:sp>
          <p:nvSpPr>
            <p:cNvPr id="23" name="矩形 22"/>
            <p:cNvSpPr/>
            <p:nvPr/>
          </p:nvSpPr>
          <p:spPr>
            <a:xfrm>
              <a:off x="3957026" y="2754764"/>
              <a:ext cx="10315544" cy="5097806"/>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任意多边形 23"/>
            <p:cNvSpPr/>
            <p:nvPr/>
          </p:nvSpPr>
          <p:spPr>
            <a:xfrm>
              <a:off x="10444352" y="2388304"/>
              <a:ext cx="3445147" cy="60383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矩形 5"/>
          <p:cNvSpPr>
            <a:spLocks noChangeArrowheads="1"/>
          </p:cNvSpPr>
          <p:nvPr/>
        </p:nvSpPr>
        <p:spPr bwMode="auto">
          <a:xfrm>
            <a:off x="995353" y="2252866"/>
            <a:ext cx="6699562"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indent="0">
              <a:lnSpc>
                <a:spcPct val="150000"/>
              </a:lnSpc>
            </a:pPr>
            <a:r>
              <a:rPr lang="zh-CN" altLang="en-US" sz="2000" dirty="0" smtClean="0"/>
              <a:t>        </a:t>
            </a:r>
            <a:r>
              <a:rPr lang="en-US" altLang="zh-CN" sz="2000" dirty="0" err="1" smtClean="0"/>
              <a:t>Vue.js</a:t>
            </a:r>
            <a:r>
              <a:rPr lang="zh-CN" altLang="en-US" sz="2000" dirty="0" smtClean="0"/>
              <a:t>提供了官方的按键修饰符，也允许自定义按键修饰符。</a:t>
            </a:r>
            <a:r>
              <a:rPr lang="zh-CN" altLang="zh-CN" sz="2000" dirty="0" smtClean="0"/>
              <a:t>在第二章中学习过</a:t>
            </a:r>
            <a:r>
              <a:rPr lang="en-US" altLang="zh-CN" sz="2000" dirty="0" smtClean="0"/>
              <a:t>v-on</a:t>
            </a:r>
            <a:r>
              <a:rPr lang="zh-CN" altLang="zh-CN" sz="2000" dirty="0" smtClean="0"/>
              <a:t>指令用来进行事件监听（如点击事件、键盘事件等等），这里简单回顾一下</a:t>
            </a:r>
            <a:r>
              <a:rPr lang="en-US" altLang="zh-CN" sz="2000" dirty="0" smtClean="0"/>
              <a:t>v-on</a:t>
            </a:r>
            <a:r>
              <a:rPr lang="zh-CN" altLang="zh-CN" sz="2000" dirty="0" smtClean="0"/>
              <a:t>监听键盘事件的基本使用</a:t>
            </a:r>
            <a:r>
              <a:rPr lang="zh-CN" altLang="en-US" sz="2000" dirty="0" smtClean="0"/>
              <a:t>。</a:t>
            </a:r>
            <a:endParaRPr lang="zh-CN" altLang="en-US" sz="2000" kern="100" dirty="0" smtClean="0">
              <a:latin typeface="Times New Roman" panose="02020603050405020304"/>
              <a:ea typeface="宋体" panose="02010600030101010101" pitchFamily="2" charset="-122"/>
            </a:endParaRPr>
          </a:p>
          <a:p>
            <a:pPr marL="0" lvl="1" indent="0">
              <a:lnSpc>
                <a:spcPct val="150000"/>
              </a:lnSpc>
            </a:pP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25"/>
                                        </p:tgtEl>
                                      </p:cBhvr>
                                    </p:animEffect>
                                    <p:animScale>
                                      <p:cBhvr>
                                        <p:cTn id="10" dur="250" autoRev="1" fill="hold"/>
                                        <p:tgtEl>
                                          <p:spTgt spid="25"/>
                                        </p:tgtEl>
                                      </p:cBhvr>
                                      <p:by x="105000" y="105000"/>
                                    </p:animScale>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v-on</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的回顾</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591316" y="1224314"/>
            <a:ext cx="2534346"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570050" y="1175689"/>
            <a:ext cx="2704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smtClean="0">
                <a:solidFill>
                  <a:schemeClr val="bg1"/>
                </a:solidFill>
                <a:latin typeface="微软雅黑" panose="020B0503020204020204" pitchFamily="34" charset="-122"/>
                <a:ea typeface="微软雅黑" panose="020B0503020204020204" pitchFamily="34" charset="-122"/>
              </a:rPr>
              <a:t>v-on</a:t>
            </a:r>
            <a:r>
              <a:rPr lang="zh-CN" altLang="en-US" dirty="0" smtClean="0">
                <a:solidFill>
                  <a:schemeClr val="bg1"/>
                </a:solidFill>
                <a:latin typeface="微软雅黑" panose="020B0503020204020204" pitchFamily="34" charset="-122"/>
                <a:ea typeface="微软雅黑" panose="020B0503020204020204" pitchFamily="34" charset="-122"/>
              </a:rPr>
              <a:t>的基本使用</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8195" name="Picture 3"/>
          <p:cNvPicPr>
            <a:picLocks noChangeAspect="1" noChangeArrowheads="1"/>
          </p:cNvPicPr>
          <p:nvPr/>
        </p:nvPicPr>
        <p:blipFill>
          <a:blip r:embed="rId1" cstate="print"/>
          <a:srcRect/>
          <a:stretch>
            <a:fillRect/>
          </a:stretch>
        </p:blipFill>
        <p:spPr bwMode="auto">
          <a:xfrm>
            <a:off x="2045328" y="2135261"/>
            <a:ext cx="5095875" cy="3076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349283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zh-CN" altLang="en-US" sz="1800" dirty="0" smtClean="0"/>
              <a:t>        运行代码后，在输入框中输入</a:t>
            </a:r>
            <a:r>
              <a:rPr lang="en-US" altLang="zh-CN" sz="1800" dirty="0" smtClean="0"/>
              <a:t>5</a:t>
            </a:r>
            <a:r>
              <a:rPr lang="zh-CN" altLang="en-US" sz="1800" dirty="0" smtClean="0"/>
              <a:t>个字符后，在浏览器中生成的内容如图所示：</a:t>
            </a:r>
            <a:endParaRPr lang="zh-CN" altLang="en-US" sz="1800"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a:t>
            </a:r>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-on</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的回顾</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4" name="图片 3"/>
          <p:cNvPicPr/>
          <p:nvPr/>
        </p:nvPicPr>
        <p:blipFill>
          <a:blip r:embed="rId1" cstate="print"/>
          <a:srcRect/>
          <a:stretch>
            <a:fillRect/>
          </a:stretch>
        </p:blipFill>
        <p:spPr bwMode="auto">
          <a:xfrm>
            <a:off x="3448714" y="2891059"/>
            <a:ext cx="2076450" cy="71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v-for</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的概念</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1" name="组合 72"/>
          <p:cNvGrpSpPr/>
          <p:nvPr/>
        </p:nvGrpSpPr>
        <p:grpSpPr bwMode="auto">
          <a:xfrm>
            <a:off x="872836" y="1772816"/>
            <a:ext cx="6970158" cy="3869448"/>
            <a:chOff x="3957026" y="2388304"/>
            <a:chExt cx="10315544" cy="5464266"/>
          </a:xfrm>
        </p:grpSpPr>
        <p:sp>
          <p:nvSpPr>
            <p:cNvPr id="23" name="矩形 22"/>
            <p:cNvSpPr/>
            <p:nvPr/>
          </p:nvSpPr>
          <p:spPr>
            <a:xfrm>
              <a:off x="3957026" y="2754764"/>
              <a:ext cx="10315544" cy="5097806"/>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任意多边形 23"/>
            <p:cNvSpPr/>
            <p:nvPr/>
          </p:nvSpPr>
          <p:spPr>
            <a:xfrm>
              <a:off x="10444352" y="2388304"/>
              <a:ext cx="3445147" cy="60383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6" name="矩形 5"/>
          <p:cNvSpPr>
            <a:spLocks noChangeArrowheads="1"/>
          </p:cNvSpPr>
          <p:nvPr/>
        </p:nvSpPr>
        <p:spPr bwMode="auto">
          <a:xfrm>
            <a:off x="1091046" y="2231603"/>
            <a:ext cx="66995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indent="0">
              <a:lnSpc>
                <a:spcPct val="150000"/>
              </a:lnSpc>
            </a:pPr>
            <a:r>
              <a:rPr lang="en-US" altLang="zh-CN" sz="2000" dirty="0" smtClean="0"/>
              <a:t>       v-for</a:t>
            </a:r>
            <a:r>
              <a:rPr lang="zh-CN" altLang="zh-CN" sz="2000" dirty="0" smtClean="0"/>
              <a:t>是</a:t>
            </a:r>
            <a:r>
              <a:rPr lang="en-US" altLang="zh-CN" sz="2000" dirty="0" err="1" smtClean="0"/>
              <a:t>Vue.js</a:t>
            </a:r>
            <a:r>
              <a:rPr lang="zh-CN" altLang="zh-CN" sz="2000" dirty="0" smtClean="0"/>
              <a:t>的循环语句，当需要遍历数组或对象时，常用的就是列表渲染指令</a:t>
            </a:r>
            <a:r>
              <a:rPr lang="en-US" altLang="zh-CN" sz="2000" dirty="0" smtClean="0"/>
              <a:t>v-for</a:t>
            </a:r>
            <a:r>
              <a:rPr lang="zh-CN" altLang="zh-CN" sz="2000" dirty="0" smtClean="0"/>
              <a:t>， 它需要结合着</a:t>
            </a:r>
            <a:r>
              <a:rPr lang="en-US" altLang="zh-CN" sz="2000" dirty="0" smtClean="0"/>
              <a:t>in</a:t>
            </a:r>
            <a:r>
              <a:rPr lang="zh-CN" altLang="zh-CN" sz="2000" dirty="0" smtClean="0"/>
              <a:t>或者</a:t>
            </a:r>
            <a:r>
              <a:rPr lang="en-US" altLang="zh-CN" sz="2000" dirty="0" smtClean="0"/>
              <a:t>of</a:t>
            </a:r>
            <a:r>
              <a:rPr lang="zh-CN" altLang="zh-CN" sz="2000" dirty="0" smtClean="0"/>
              <a:t>来使用。</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25"/>
                                        </p:tgtEl>
                                      </p:cBhvr>
                                    </p:animEffect>
                                    <p:animScale>
                                      <p:cBhvr>
                                        <p:cTn id="10" dur="250" autoRev="1" fill="hold"/>
                                        <p:tgtEl>
                                          <p:spTgt spid="25"/>
                                        </p:tgtEl>
                                      </p:cBhvr>
                                      <p:by x="105000" y="105000"/>
                                    </p:animScale>
                                  </p:childTnLst>
                                </p:cTn>
                              </p:par>
                              <p:par>
                                <p:cTn id="11" presetID="16" presetClass="entr" presetSubtype="21"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arn(inVertical)">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349283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zh-CN" altLang="en-US" sz="1800" dirty="0" smtClean="0"/>
              <a:t>         在监听键盘事件时，经常需要检查详细的按键。</a:t>
            </a:r>
            <a:r>
              <a:rPr lang="en-US" altLang="zh-CN" sz="1800" dirty="0" err="1" smtClean="0"/>
              <a:t>Vue.js</a:t>
            </a:r>
            <a:r>
              <a:rPr lang="zh-CN" altLang="en-US" sz="1800" dirty="0" smtClean="0"/>
              <a:t>允许为</a:t>
            </a:r>
            <a:r>
              <a:rPr lang="en-US" altLang="zh-CN" sz="1800" dirty="0" smtClean="0"/>
              <a:t>v-on</a:t>
            </a:r>
            <a:r>
              <a:rPr lang="zh-CN" altLang="en-US" sz="1800" dirty="0" smtClean="0"/>
              <a:t>在监听键盘事件时添加按键修饰符，例如：</a:t>
            </a:r>
            <a:endParaRPr lang="zh-CN" altLang="en-US" sz="1800" dirty="0" smtClean="0"/>
          </a:p>
          <a:p>
            <a:pPr marL="0" lvl="1" indent="0">
              <a:lnSpc>
                <a:spcPct val="150000"/>
              </a:lnSpc>
              <a:spcBef>
                <a:spcPct val="20000"/>
              </a:spcBef>
              <a:buNone/>
              <a:defRPr/>
            </a:pPr>
            <a:r>
              <a:rPr lang="en-US" altLang="zh-CN" sz="1800" dirty="0" smtClean="0"/>
              <a:t>&lt;!-- </a:t>
            </a:r>
            <a:r>
              <a:rPr lang="zh-CN" altLang="en-US" sz="1800" dirty="0" smtClean="0"/>
              <a:t>只有在 </a:t>
            </a:r>
            <a:r>
              <a:rPr lang="en-US" altLang="zh-CN" sz="1800" dirty="0" smtClean="0"/>
              <a:t>`key` </a:t>
            </a:r>
            <a:r>
              <a:rPr lang="zh-CN" altLang="en-US" sz="1800" dirty="0" smtClean="0"/>
              <a:t>是 </a:t>
            </a:r>
            <a:r>
              <a:rPr lang="en-US" altLang="zh-CN" sz="1800" dirty="0" smtClean="0"/>
              <a:t>`Enter` </a:t>
            </a:r>
            <a:r>
              <a:rPr lang="zh-CN" altLang="en-US" sz="1800" dirty="0" smtClean="0"/>
              <a:t>时调用 </a:t>
            </a:r>
            <a:r>
              <a:rPr lang="en-US" altLang="zh-CN" sz="1800" dirty="0" smtClean="0"/>
              <a:t>`</a:t>
            </a:r>
            <a:r>
              <a:rPr lang="en-US" altLang="zh-CN" sz="1800" dirty="0" err="1" smtClean="0"/>
              <a:t>vm.submit</a:t>
            </a:r>
            <a:r>
              <a:rPr lang="en-US" altLang="zh-CN" sz="1800" dirty="0" smtClean="0"/>
              <a:t>()` --&gt;</a:t>
            </a:r>
            <a:endParaRPr lang="en-US" altLang="zh-CN" sz="1800" dirty="0" smtClean="0"/>
          </a:p>
          <a:p>
            <a:pPr marL="0" lvl="1" indent="0">
              <a:lnSpc>
                <a:spcPct val="150000"/>
              </a:lnSpc>
              <a:spcBef>
                <a:spcPct val="20000"/>
              </a:spcBef>
              <a:buNone/>
              <a:defRPr/>
            </a:pPr>
            <a:r>
              <a:rPr lang="en-US" altLang="zh-CN" sz="1800" dirty="0" smtClean="0"/>
              <a:t>&lt;input v-</a:t>
            </a:r>
            <a:r>
              <a:rPr lang="en-US" altLang="zh-CN" sz="1800" dirty="0" err="1" smtClean="0"/>
              <a:t>on:keyup.enter</a:t>
            </a:r>
            <a:r>
              <a:rPr lang="en-US" altLang="zh-CN" sz="1800" dirty="0" smtClean="0"/>
              <a:t>="submit"&gt;</a:t>
            </a:r>
            <a:endParaRPr lang="en-US" altLang="zh-CN" sz="1800" dirty="0" smtClean="0"/>
          </a:p>
          <a:p>
            <a:pPr marL="0" lvl="1" indent="0">
              <a:lnSpc>
                <a:spcPct val="150000"/>
              </a:lnSpc>
              <a:spcBef>
                <a:spcPct val="20000"/>
              </a:spcBef>
              <a:buNone/>
              <a:defRPr/>
            </a:pPr>
            <a:r>
              <a:rPr lang="en-US" altLang="zh-CN" sz="1800" dirty="0" smtClean="0"/>
              <a:t>&lt;!-- </a:t>
            </a:r>
            <a:r>
              <a:rPr lang="zh-CN" altLang="en-US" sz="1800" dirty="0" smtClean="0"/>
              <a:t>缩写语法 </a:t>
            </a:r>
            <a:r>
              <a:rPr lang="en-US" altLang="zh-CN" sz="1800" dirty="0" smtClean="0"/>
              <a:t>--&gt;</a:t>
            </a:r>
            <a:endParaRPr lang="en-US" altLang="zh-CN" sz="1800" dirty="0" smtClean="0"/>
          </a:p>
          <a:p>
            <a:pPr marL="0" lvl="1" indent="0">
              <a:lnSpc>
                <a:spcPct val="150000"/>
              </a:lnSpc>
              <a:spcBef>
                <a:spcPct val="20000"/>
              </a:spcBef>
              <a:buNone/>
              <a:defRPr/>
            </a:pPr>
            <a:r>
              <a:rPr lang="en-US" altLang="zh-CN" sz="1800" dirty="0" smtClean="0"/>
              <a:t>&lt;input @</a:t>
            </a:r>
            <a:r>
              <a:rPr lang="en-US" altLang="zh-CN" sz="1800" dirty="0" err="1" smtClean="0"/>
              <a:t>keyup.enter</a:t>
            </a:r>
            <a:r>
              <a:rPr lang="en-US" altLang="zh-CN" sz="1800" dirty="0" smtClean="0"/>
              <a:t>="submit"&gt;</a:t>
            </a:r>
            <a:endParaRPr lang="en-US" altLang="zh-CN" sz="1800"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按键修饰</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符的概念</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349283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zh-CN" altLang="en-US" sz="1800" dirty="0" smtClean="0"/>
              <a:t>         这里列出官方提供的所有按键修饰符别名：</a:t>
            </a:r>
            <a:endParaRPr lang="zh-CN" altLang="en-US" sz="1800" dirty="0" smtClean="0"/>
          </a:p>
          <a:p>
            <a:pPr marL="0" lvl="1" indent="0">
              <a:lnSpc>
                <a:spcPct val="150000"/>
              </a:lnSpc>
              <a:spcBef>
                <a:spcPct val="20000"/>
              </a:spcBef>
              <a:buNone/>
              <a:defRPr/>
            </a:pPr>
            <a:r>
              <a:rPr lang="en-US" altLang="zh-CN" sz="1800" dirty="0" smtClean="0"/>
              <a:t>.enter =&gt; // enter</a:t>
            </a:r>
            <a:r>
              <a:rPr lang="zh-CN" altLang="en-US" sz="1800" dirty="0" smtClean="0"/>
              <a:t>键</a:t>
            </a:r>
            <a:endParaRPr lang="zh-CN" altLang="en-US" sz="1800" dirty="0" smtClean="0"/>
          </a:p>
          <a:p>
            <a:pPr marL="0" lvl="1" indent="0">
              <a:lnSpc>
                <a:spcPct val="150000"/>
              </a:lnSpc>
              <a:spcBef>
                <a:spcPct val="20000"/>
              </a:spcBef>
              <a:buNone/>
              <a:defRPr/>
            </a:pPr>
            <a:r>
              <a:rPr lang="en-US" altLang="zh-CN" sz="1800" dirty="0" smtClean="0"/>
              <a:t>.tab =&gt; // tab</a:t>
            </a:r>
            <a:r>
              <a:rPr lang="zh-CN" altLang="en-US" sz="1800" dirty="0" smtClean="0"/>
              <a:t>键</a:t>
            </a:r>
            <a:endParaRPr lang="zh-CN" altLang="en-US" sz="1800" dirty="0" smtClean="0"/>
          </a:p>
          <a:p>
            <a:pPr marL="0" lvl="1" indent="0">
              <a:lnSpc>
                <a:spcPct val="150000"/>
              </a:lnSpc>
              <a:spcBef>
                <a:spcPct val="20000"/>
              </a:spcBef>
              <a:buNone/>
              <a:defRPr/>
            </a:pPr>
            <a:r>
              <a:rPr lang="en-US" altLang="zh-CN" sz="1800" dirty="0" smtClean="0"/>
              <a:t>.delete (</a:t>
            </a:r>
            <a:r>
              <a:rPr lang="zh-CN" altLang="en-US" sz="1800" dirty="0" smtClean="0"/>
              <a:t>捕获“删除”和“退格”按键</a:t>
            </a:r>
            <a:r>
              <a:rPr lang="en-US" altLang="zh-CN" sz="1800" dirty="0" smtClean="0"/>
              <a:t>) =&gt; // </a:t>
            </a:r>
            <a:r>
              <a:rPr lang="zh-CN" altLang="en-US" sz="1800" dirty="0" smtClean="0"/>
              <a:t>删除键</a:t>
            </a:r>
            <a:endParaRPr lang="zh-CN" altLang="en-US" sz="1800" dirty="0" smtClean="0"/>
          </a:p>
          <a:p>
            <a:pPr marL="0" lvl="1" indent="0">
              <a:lnSpc>
                <a:spcPct val="150000"/>
              </a:lnSpc>
              <a:spcBef>
                <a:spcPct val="20000"/>
              </a:spcBef>
              <a:buNone/>
              <a:defRPr/>
            </a:pPr>
            <a:r>
              <a:rPr lang="en-US" altLang="zh-CN" sz="1800" dirty="0" smtClean="0"/>
              <a:t>.esc =&gt; // </a:t>
            </a:r>
            <a:r>
              <a:rPr lang="zh-CN" altLang="en-US" sz="1800" dirty="0" smtClean="0"/>
              <a:t>取消键</a:t>
            </a:r>
            <a:endParaRPr lang="zh-CN" altLang="en-US" sz="1800" dirty="0" smtClean="0"/>
          </a:p>
          <a:p>
            <a:pPr marL="0" lvl="1" indent="0">
              <a:lnSpc>
                <a:spcPct val="150000"/>
              </a:lnSpc>
              <a:spcBef>
                <a:spcPct val="20000"/>
              </a:spcBef>
              <a:buNone/>
              <a:defRPr/>
            </a:pPr>
            <a:r>
              <a:rPr lang="en-US" altLang="zh-CN" sz="1800" dirty="0" smtClean="0"/>
              <a:t>.space =&gt; // </a:t>
            </a:r>
            <a:r>
              <a:rPr lang="zh-CN" altLang="en-US" sz="1800" dirty="0" smtClean="0"/>
              <a:t>空格键</a:t>
            </a:r>
            <a:endParaRPr lang="zh-CN" altLang="en-US" sz="1800" dirty="0" smtClean="0"/>
          </a:p>
          <a:p>
            <a:pPr marL="0" lvl="1" indent="0">
              <a:lnSpc>
                <a:spcPct val="150000"/>
              </a:lnSpc>
              <a:spcBef>
                <a:spcPct val="20000"/>
              </a:spcBef>
              <a:buNone/>
              <a:defRPr/>
            </a:pPr>
            <a:r>
              <a:rPr lang="en-US" altLang="zh-CN" sz="1800" dirty="0" smtClean="0"/>
              <a:t>.up =&gt; // </a:t>
            </a:r>
            <a:r>
              <a:rPr lang="zh-CN" altLang="en-US" sz="1800" dirty="0" smtClean="0"/>
              <a:t>上</a:t>
            </a:r>
            <a:endParaRPr lang="zh-CN" altLang="en-US" sz="1800" dirty="0" smtClean="0"/>
          </a:p>
          <a:p>
            <a:pPr marL="0" lvl="1" indent="0">
              <a:lnSpc>
                <a:spcPct val="150000"/>
              </a:lnSpc>
              <a:spcBef>
                <a:spcPct val="20000"/>
              </a:spcBef>
              <a:buNone/>
              <a:defRPr/>
            </a:pPr>
            <a:r>
              <a:rPr lang="en-US" altLang="zh-CN" sz="1800" dirty="0" smtClean="0"/>
              <a:t>.down =&gt; // </a:t>
            </a:r>
            <a:r>
              <a:rPr lang="zh-CN" altLang="en-US" sz="1800" dirty="0" smtClean="0"/>
              <a:t>下</a:t>
            </a:r>
            <a:endParaRPr lang="zh-CN" altLang="en-US" sz="1800" dirty="0" smtClean="0"/>
          </a:p>
          <a:p>
            <a:pPr marL="0" lvl="1" indent="0">
              <a:lnSpc>
                <a:spcPct val="150000"/>
              </a:lnSpc>
              <a:spcBef>
                <a:spcPct val="20000"/>
              </a:spcBef>
              <a:buNone/>
              <a:defRPr/>
            </a:pPr>
            <a:r>
              <a:rPr lang="en-US" altLang="zh-CN" sz="1800" dirty="0" smtClean="0"/>
              <a:t>.left =&gt; // </a:t>
            </a:r>
            <a:r>
              <a:rPr lang="zh-CN" altLang="en-US" sz="1800" dirty="0" smtClean="0"/>
              <a:t>左</a:t>
            </a:r>
            <a:endParaRPr lang="zh-CN" altLang="en-US" sz="1800" dirty="0" smtClean="0"/>
          </a:p>
          <a:p>
            <a:pPr marL="0" lvl="1" indent="0">
              <a:lnSpc>
                <a:spcPct val="150000"/>
              </a:lnSpc>
              <a:spcBef>
                <a:spcPct val="20000"/>
              </a:spcBef>
              <a:buNone/>
              <a:defRPr/>
            </a:pPr>
            <a:r>
              <a:rPr lang="en-US" altLang="zh-CN" sz="1800" dirty="0" smtClean="0"/>
              <a:t>.right =&gt; //</a:t>
            </a:r>
            <a:r>
              <a:rPr lang="zh-CN" altLang="en-US" sz="1800" dirty="0" smtClean="0"/>
              <a:t>右</a:t>
            </a:r>
            <a:endParaRPr lang="zh-CN" altLang="en-US" sz="1800"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官方提供的按</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键修饰</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符</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官</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方提供的按键修饰符</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591316" y="1224314"/>
            <a:ext cx="2534346"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570050" y="1175689"/>
            <a:ext cx="2704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smtClean="0">
                <a:solidFill>
                  <a:schemeClr val="bg1"/>
                </a:solidFill>
                <a:latin typeface="微软雅黑" panose="020B0503020204020204" pitchFamily="34" charset="-122"/>
                <a:ea typeface="微软雅黑" panose="020B0503020204020204" pitchFamily="34" charset="-122"/>
              </a:rPr>
              <a:t>回车键按键修饰符示例</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cstate="print"/>
          <a:srcRect/>
          <a:stretch>
            <a:fillRect/>
          </a:stretch>
        </p:blipFill>
        <p:spPr bwMode="auto">
          <a:xfrm>
            <a:off x="195406" y="1938892"/>
            <a:ext cx="8735943" cy="405787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349283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zh-CN" altLang="en-US" sz="1800" dirty="0" smtClean="0"/>
              <a:t>         运行以上代码后，在</a:t>
            </a:r>
            <a:r>
              <a:rPr lang="en-US" altLang="zh-CN" sz="1800" dirty="0" smtClean="0"/>
              <a:t>input</a:t>
            </a:r>
            <a:r>
              <a:rPr lang="zh-CN" altLang="en-US" sz="1800" dirty="0" smtClean="0"/>
              <a:t>框中输入“你好”后按下回车键，松开回车键后在浏览器将弹出对话框“录入内容为：你好”。</a:t>
            </a:r>
            <a:endParaRPr lang="zh-CN" altLang="en-US" sz="1800" dirty="0" smtClean="0"/>
          </a:p>
          <a:p>
            <a:pPr marL="0" lvl="1" indent="0">
              <a:lnSpc>
                <a:spcPct val="150000"/>
              </a:lnSpc>
              <a:spcBef>
                <a:spcPct val="20000"/>
              </a:spcBef>
              <a:buNone/>
              <a:defRPr/>
            </a:pPr>
            <a:r>
              <a:rPr lang="en-US" altLang="zh-CN" sz="1800" dirty="0" smtClean="0"/>
              <a:t>         </a:t>
            </a:r>
            <a:r>
              <a:rPr lang="en-US" altLang="zh-CN" sz="1800" dirty="0" err="1" smtClean="0"/>
              <a:t>Vue.js</a:t>
            </a:r>
            <a:r>
              <a:rPr lang="zh-CN" altLang="en-US" sz="1800" dirty="0" smtClean="0"/>
              <a:t>还支持自定义按键修饰符，我们可以利用按键对应的键码来实现。例如，我们需要把以上代码的功能改成松开</a:t>
            </a:r>
            <a:r>
              <a:rPr lang="en-US" altLang="zh-CN" sz="1800" dirty="0" smtClean="0"/>
              <a:t>F2</a:t>
            </a:r>
            <a:r>
              <a:rPr lang="zh-CN" altLang="en-US" sz="1800" dirty="0" smtClean="0"/>
              <a:t>后弹出输入的内容，而</a:t>
            </a:r>
            <a:r>
              <a:rPr lang="en-US" altLang="zh-CN" sz="1800" dirty="0" smtClean="0"/>
              <a:t>F2</a:t>
            </a:r>
            <a:r>
              <a:rPr lang="zh-CN" altLang="en-US" sz="1800" dirty="0" smtClean="0"/>
              <a:t>对应的键码是</a:t>
            </a:r>
            <a:r>
              <a:rPr lang="en-US" altLang="zh-CN" sz="1800" dirty="0" smtClean="0"/>
              <a:t>113</a:t>
            </a:r>
            <a:r>
              <a:rPr lang="zh-CN" altLang="en-US" sz="1800" dirty="0" smtClean="0"/>
              <a:t>，那么我们就可以对代码进行如下修改，如下所示：</a:t>
            </a:r>
            <a:endParaRPr lang="zh-CN" altLang="en-US" sz="1800"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自定</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义按键修饰符</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自定</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义按键修饰符</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591316" y="1224314"/>
            <a:ext cx="2534346"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570050" y="1175689"/>
            <a:ext cx="2704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smtClean="0">
                <a:solidFill>
                  <a:schemeClr val="bg1"/>
                </a:solidFill>
                <a:latin typeface="微软雅黑" panose="020B0503020204020204" pitchFamily="34" charset="-122"/>
                <a:ea typeface="微软雅黑" panose="020B0503020204020204" pitchFamily="34" charset="-122"/>
              </a:rPr>
              <a:t>自定义按键修饰符示例</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p:nvPicPr>
        <p:blipFill>
          <a:blip r:embed="rId1" cstate="print"/>
          <a:srcRect/>
          <a:stretch>
            <a:fillRect/>
          </a:stretch>
        </p:blipFill>
        <p:spPr bwMode="auto">
          <a:xfrm>
            <a:off x="329609" y="1925744"/>
            <a:ext cx="8595537" cy="41713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57350" y="312819"/>
            <a:ext cx="4716082" cy="618016"/>
          </a:xfrm>
        </p:spPr>
        <p:txBody>
          <a:bodyPr/>
          <a:lstStyle/>
          <a:p>
            <a:r>
              <a:rPr lang="zh-CN" altLang="en-US" dirty="0" smtClean="0"/>
              <a:t>学习目标</a:t>
            </a:r>
            <a:endParaRPr lang="zh-CN" altLang="en-US" dirty="0"/>
          </a:p>
        </p:txBody>
      </p:sp>
      <p:sp>
        <p:nvSpPr>
          <p:cNvPr id="3" name="文本框 2"/>
          <p:cNvSpPr txBox="1"/>
          <p:nvPr/>
        </p:nvSpPr>
        <p:spPr>
          <a:xfrm>
            <a:off x="2942585" y="2178591"/>
            <a:ext cx="2913316" cy="438592"/>
          </a:xfrm>
          <a:prstGeom prst="rect">
            <a:avLst/>
          </a:prstGeom>
          <a:noFill/>
        </p:spPr>
        <p:txBody>
          <a:bodyPr wrap="none" lIns="68589" tIns="34295" rIns="68589" bIns="34295"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en-US" altLang="zh-CN" sz="2400" dirty="0" smtClean="0">
                <a:solidFill>
                  <a:srgbClr val="414455"/>
                </a:solidFill>
              </a:rPr>
              <a:t>3.7 v-model</a:t>
            </a:r>
            <a:r>
              <a:rPr lang="zh-CN" altLang="en-US" sz="2400" dirty="0" smtClean="0">
                <a:solidFill>
                  <a:srgbClr val="414455"/>
                </a:solidFill>
              </a:rPr>
              <a:t>修饰符</a:t>
            </a:r>
            <a:endParaRPr lang="zh-CN" altLang="en-US" sz="2400" dirty="0">
              <a:solidFill>
                <a:srgbClr val="414455"/>
              </a:solidFill>
            </a:endParaRPr>
          </a:p>
        </p:txBody>
      </p:sp>
      <p:grpSp>
        <p:nvGrpSpPr>
          <p:cNvPr id="4" name="组合 5"/>
          <p:cNvGrpSpPr/>
          <p:nvPr/>
        </p:nvGrpSpPr>
        <p:grpSpPr>
          <a:xfrm>
            <a:off x="967707" y="1373695"/>
            <a:ext cx="1855130" cy="1855130"/>
            <a:chOff x="2884264" y="3028364"/>
            <a:chExt cx="798675" cy="798675"/>
          </a:xfrm>
        </p:grpSpPr>
        <p:grpSp>
          <p:nvGrpSpPr>
            <p:cNvPr id="5" name="组合 6"/>
            <p:cNvGrpSpPr/>
            <p:nvPr/>
          </p:nvGrpSpPr>
          <p:grpSpPr>
            <a:xfrm>
              <a:off x="2884264" y="3028364"/>
              <a:ext cx="798675" cy="798675"/>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41300" dist="228600" dir="78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椭圆 8"/>
            <p:cNvSpPr/>
            <p:nvPr/>
          </p:nvSpPr>
          <p:spPr>
            <a:xfrm>
              <a:off x="2892599" y="3138954"/>
              <a:ext cx="764108" cy="579934"/>
            </a:xfrm>
            <a:prstGeom prst="ellipse">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prstClr val="white"/>
                  </a:solidFill>
                </a:rPr>
                <a:t>Vue.js</a:t>
              </a:r>
              <a:endParaRPr lang="zh-CN" altLang="en-US" sz="2800" b="1" dirty="0">
                <a:solidFill>
                  <a:prstClr val="white"/>
                </a:solidFill>
              </a:endParaRPr>
            </a:p>
          </p:txBody>
        </p:sp>
      </p:grpSp>
      <p:sp>
        <p:nvSpPr>
          <p:cNvPr id="15" name="椭圆 14"/>
          <p:cNvSpPr/>
          <p:nvPr/>
        </p:nvSpPr>
        <p:spPr>
          <a:xfrm>
            <a:off x="3101006" y="3862907"/>
            <a:ext cx="292137" cy="292137"/>
          </a:xfrm>
          <a:prstGeom prst="ellipse">
            <a:avLst/>
          </a:prstGeom>
          <a:solidFill>
            <a:schemeClr val="accent1"/>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3200" dirty="0"/>
          </a:p>
        </p:txBody>
      </p:sp>
      <p:sp>
        <p:nvSpPr>
          <p:cNvPr id="17" name="TextBox 26"/>
          <p:cNvSpPr txBox="1"/>
          <p:nvPr/>
        </p:nvSpPr>
        <p:spPr>
          <a:xfrm>
            <a:off x="3598165" y="3274553"/>
            <a:ext cx="2751074" cy="400110"/>
          </a:xfrm>
          <a:prstGeom prst="rect">
            <a:avLst/>
          </a:prstGeom>
          <a:noFill/>
        </p:spPr>
        <p:txBody>
          <a:bodyPr wrap="none" rtlCol="0">
            <a:spAutoFit/>
          </a:bodyPr>
          <a:lstStyle/>
          <a:p>
            <a:pPr algn="dist"/>
            <a:r>
              <a:rPr lang="en-US" altLang="zh-CN" sz="2000" dirty="0" smtClean="0">
                <a:solidFill>
                  <a:srgbClr val="414455"/>
                </a:solidFill>
                <a:latin typeface="微软雅黑" panose="020B0503020204020204" pitchFamily="34" charset="-122"/>
                <a:ea typeface="微软雅黑" panose="020B0503020204020204" pitchFamily="34" charset="-122"/>
              </a:rPr>
              <a:t>v-model</a:t>
            </a:r>
            <a:r>
              <a:rPr lang="zh-CN" altLang="en-US" sz="2000" dirty="0" smtClean="0">
                <a:solidFill>
                  <a:srgbClr val="414455"/>
                </a:solidFill>
                <a:latin typeface="微软雅黑" panose="020B0503020204020204" pitchFamily="34" charset="-122"/>
                <a:ea typeface="微软雅黑" panose="020B0503020204020204" pitchFamily="34" charset="-122"/>
              </a:rPr>
              <a:t>修饰符的概念</a:t>
            </a:r>
            <a:endParaRPr lang="en-US" altLang="zh-CN" sz="2000" dirty="0" smtClean="0">
              <a:solidFill>
                <a:srgbClr val="414455"/>
              </a:solidFill>
              <a:latin typeface="微软雅黑" panose="020B0503020204020204" pitchFamily="34" charset="-122"/>
              <a:ea typeface="微软雅黑" panose="020B0503020204020204" pitchFamily="34" charset="-122"/>
            </a:endParaRPr>
          </a:p>
        </p:txBody>
      </p:sp>
      <p:sp>
        <p:nvSpPr>
          <p:cNvPr id="18" name="TextBox 27"/>
          <p:cNvSpPr txBox="1"/>
          <p:nvPr/>
        </p:nvSpPr>
        <p:spPr>
          <a:xfrm>
            <a:off x="3623478" y="3790170"/>
            <a:ext cx="4177747" cy="400110"/>
          </a:xfrm>
          <a:prstGeom prst="rect">
            <a:avLst/>
          </a:prstGeom>
          <a:noFill/>
        </p:spPr>
        <p:txBody>
          <a:bodyPr wrap="none" rtlCol="0">
            <a:spAutoFit/>
          </a:bodyPr>
          <a:lstStyle/>
          <a:p>
            <a:r>
              <a:rPr lang="en-US" altLang="zh-CN" sz="2000" dirty="0" smtClean="0">
                <a:solidFill>
                  <a:srgbClr val="414455"/>
                </a:solidFill>
                <a:latin typeface="微软雅黑" panose="020B0503020204020204" pitchFamily="34" charset="-122"/>
                <a:ea typeface="微软雅黑" panose="020B0503020204020204" pitchFamily="34" charset="-122"/>
              </a:rPr>
              <a:t>lazy</a:t>
            </a:r>
            <a:r>
              <a:rPr lang="zh-CN" altLang="en-US" sz="2000" dirty="0" smtClean="0">
                <a:solidFill>
                  <a:srgbClr val="414455"/>
                </a:solidFill>
                <a:latin typeface="微软雅黑" panose="020B0503020204020204" pitchFamily="34" charset="-122"/>
                <a:ea typeface="微软雅黑" panose="020B0503020204020204" pitchFamily="34" charset="-122"/>
              </a:rPr>
              <a:t>、</a:t>
            </a:r>
            <a:r>
              <a:rPr lang="en-US" altLang="zh-CN" sz="2000" dirty="0" smtClean="0">
                <a:solidFill>
                  <a:srgbClr val="414455"/>
                </a:solidFill>
                <a:latin typeface="微软雅黑" panose="020B0503020204020204" pitchFamily="34" charset="-122"/>
                <a:ea typeface="微软雅黑" panose="020B0503020204020204" pitchFamily="34" charset="-122"/>
              </a:rPr>
              <a:t>number</a:t>
            </a:r>
            <a:r>
              <a:rPr lang="zh-CN" altLang="en-US" sz="2000" dirty="0" smtClean="0">
                <a:solidFill>
                  <a:srgbClr val="414455"/>
                </a:solidFill>
                <a:latin typeface="微软雅黑" panose="020B0503020204020204" pitchFamily="34" charset="-122"/>
                <a:ea typeface="微软雅黑" panose="020B0503020204020204" pitchFamily="34" charset="-122"/>
              </a:rPr>
              <a:t>、</a:t>
            </a:r>
            <a:r>
              <a:rPr lang="en-US" altLang="zh-CN" sz="2000" dirty="0" smtClean="0">
                <a:solidFill>
                  <a:srgbClr val="414455"/>
                </a:solidFill>
                <a:latin typeface="微软雅黑" panose="020B0503020204020204" pitchFamily="34" charset="-122"/>
                <a:ea typeface="微软雅黑" panose="020B0503020204020204" pitchFamily="34" charset="-122"/>
              </a:rPr>
              <a:t>trim</a:t>
            </a:r>
            <a:r>
              <a:rPr lang="zh-CN" altLang="en-US" sz="2000" dirty="0" smtClean="0">
                <a:solidFill>
                  <a:srgbClr val="414455"/>
                </a:solidFill>
                <a:latin typeface="微软雅黑" panose="020B0503020204020204" pitchFamily="34" charset="-122"/>
                <a:ea typeface="微软雅黑" panose="020B0503020204020204" pitchFamily="34" charset="-122"/>
              </a:rPr>
              <a:t>修饰符的使用</a:t>
            </a:r>
            <a:endParaRPr lang="zh-CN" altLang="en-US" sz="2000" dirty="0">
              <a:solidFill>
                <a:srgbClr val="414455"/>
              </a:solidFill>
              <a:latin typeface="微软雅黑" panose="020B0503020204020204" pitchFamily="34" charset="-122"/>
              <a:ea typeface="微软雅黑" panose="020B0503020204020204" pitchFamily="34" charset="-122"/>
            </a:endParaRPr>
          </a:p>
        </p:txBody>
      </p:sp>
      <p:sp>
        <p:nvSpPr>
          <p:cNvPr id="25" name="椭圆 24"/>
          <p:cNvSpPr/>
          <p:nvPr/>
        </p:nvSpPr>
        <p:spPr>
          <a:xfrm>
            <a:off x="3087150" y="3371070"/>
            <a:ext cx="292137" cy="292137"/>
          </a:xfrm>
          <a:prstGeom prst="ellipse">
            <a:avLst/>
          </a:prstGeom>
          <a:solidFill>
            <a:schemeClr val="accent1"/>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675" decel="100000" fill="hold"/>
                                        <p:tgtEl>
                                          <p:spTgt spid="3"/>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 fill="hold"/>
                                        <p:tgtEl>
                                          <p:spTgt spid="4"/>
                                        </p:tgtEl>
                                        <p:attrNameLst>
                                          <p:attrName>ppt_w</p:attrName>
                                        </p:attrNameLst>
                                      </p:cBhvr>
                                      <p:tavLst>
                                        <p:tav tm="0">
                                          <p:val>
                                            <p:fltVal val="0"/>
                                          </p:val>
                                        </p:tav>
                                        <p:tav tm="100000">
                                          <p:val>
                                            <p:strVal val="#ppt_w"/>
                                          </p:val>
                                        </p:tav>
                                      </p:tavLst>
                                    </p:anim>
                                    <p:anim calcmode="lin" valueType="num">
                                      <p:cBhvr>
                                        <p:cTn id="15" dur="100" fill="hold"/>
                                        <p:tgtEl>
                                          <p:spTgt spid="4"/>
                                        </p:tgtEl>
                                        <p:attrNameLst>
                                          <p:attrName>ppt_h</p:attrName>
                                        </p:attrNameLst>
                                      </p:cBhvr>
                                      <p:tavLst>
                                        <p:tav tm="0">
                                          <p:val>
                                            <p:fltVal val="0"/>
                                          </p:val>
                                        </p:tav>
                                        <p:tav tm="100000">
                                          <p:val>
                                            <p:strVal val="#ppt_h"/>
                                          </p:val>
                                        </p:tav>
                                      </p:tavLst>
                                    </p:anim>
                                    <p:animEffect transition="in" filter="fade">
                                      <p:cBhvr>
                                        <p:cTn id="16" dur="100"/>
                                        <p:tgtEl>
                                          <p:spTgt spid="4"/>
                                        </p:tgtEl>
                                      </p:cBhvr>
                                    </p:animEffect>
                                  </p:childTnLst>
                                </p:cTn>
                              </p:par>
                              <p:par>
                                <p:cTn id="17" presetID="6" presetClass="emph" presetSubtype="0" fill="hold" nodeType="withEffect">
                                  <p:stCondLst>
                                    <p:cond delay="100"/>
                                  </p:stCondLst>
                                  <p:childTnLst>
                                    <p:animScale>
                                      <p:cBhvr>
                                        <p:cTn id="18" dur="100" fill="hold"/>
                                        <p:tgtEl>
                                          <p:spTgt spid="4"/>
                                        </p:tgtEl>
                                      </p:cBhvr>
                                      <p:by x="110000" y="110000"/>
                                    </p:animScale>
                                  </p:childTnLst>
                                </p:cTn>
                              </p:par>
                              <p:par>
                                <p:cTn id="19" presetID="6" presetClass="emph" presetSubtype="0" fill="hold" nodeType="withEffect">
                                  <p:stCondLst>
                                    <p:cond delay="200"/>
                                  </p:stCondLst>
                                  <p:childTnLst>
                                    <p:animScale>
                                      <p:cBhvr>
                                        <p:cTn id="20" dur="200" fill="hold"/>
                                        <p:tgtEl>
                                          <p:spTgt spid="4"/>
                                        </p:tgtEl>
                                      </p:cBhvr>
                                      <p:by x="90000" y="90000"/>
                                    </p:animScale>
                                  </p:childTnLst>
                                </p:cTn>
                              </p:par>
                              <p:par>
                                <p:cTn id="21" presetID="6" presetClass="emph" presetSubtype="0" fill="hold" nodeType="withEffect">
                                  <p:stCondLst>
                                    <p:cond delay="400"/>
                                  </p:stCondLst>
                                  <p:childTnLst>
                                    <p:animScale>
                                      <p:cBhvr>
                                        <p:cTn id="22" dur="100" fill="hold"/>
                                        <p:tgtEl>
                                          <p:spTgt spid="4"/>
                                        </p:tgtEl>
                                      </p:cBhvr>
                                      <p:by x="105000" y="105000"/>
                                    </p:animScale>
                                  </p:childTnLst>
                                </p:cTn>
                              </p:par>
                              <p:par>
                                <p:cTn id="23" presetID="6" presetClass="emph" presetSubtype="0" fill="hold" nodeType="withEffect">
                                  <p:stCondLst>
                                    <p:cond delay="500"/>
                                  </p:stCondLst>
                                  <p:childTnLst>
                                    <p:animScale>
                                      <p:cBhvr>
                                        <p:cTn id="24" dur="200" fill="hold"/>
                                        <p:tgtEl>
                                          <p:spTgt spid="4"/>
                                        </p:tgtEl>
                                      </p:cBhvr>
                                      <p:by x="95000" y="95000"/>
                                    </p:animScale>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childTnLst>
                          </p:cTn>
                        </p:par>
                        <p:par>
                          <p:cTn id="31" fill="hold">
                            <p:stCondLst>
                              <p:cond delay="20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childTnLst>
                          </p:cTn>
                        </p:par>
                        <p:par>
                          <p:cTn id="42" fill="hold">
                            <p:stCondLst>
                              <p:cond delay="3000"/>
                            </p:stCondLst>
                            <p:childTnLst>
                              <p:par>
                                <p:cTn id="43" presetID="1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p:tgtEl>
                                          <p:spTgt spid="18"/>
                                        </p:tgtEl>
                                        <p:attrNameLst>
                                          <p:attrName>ppt_x</p:attrName>
                                        </p:attrNameLst>
                                      </p:cBhvr>
                                      <p:tavLst>
                                        <p:tav tm="0">
                                          <p:val>
                                            <p:strVal val="#ppt_x-#ppt_w*1.125000"/>
                                          </p:val>
                                        </p:tav>
                                        <p:tav tm="100000">
                                          <p:val>
                                            <p:strVal val="#ppt_x"/>
                                          </p:val>
                                        </p:tav>
                                      </p:tavLst>
                                    </p:anim>
                                    <p:animEffect transition="in" filter="wipe(right)">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7" grpId="0"/>
      <p:bldP spid="18" grpId="0"/>
      <p:bldP spid="2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v-model</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修饰</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符的概念</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 name="组合 72"/>
          <p:cNvGrpSpPr/>
          <p:nvPr/>
        </p:nvGrpSpPr>
        <p:grpSpPr bwMode="auto">
          <a:xfrm>
            <a:off x="872836" y="1772816"/>
            <a:ext cx="6970158" cy="3869448"/>
            <a:chOff x="3957026" y="2388304"/>
            <a:chExt cx="10315544" cy="5464266"/>
          </a:xfrm>
        </p:grpSpPr>
        <p:sp>
          <p:nvSpPr>
            <p:cNvPr id="23" name="矩形 22"/>
            <p:cNvSpPr/>
            <p:nvPr/>
          </p:nvSpPr>
          <p:spPr>
            <a:xfrm>
              <a:off x="3957026" y="2754764"/>
              <a:ext cx="10315544" cy="5097806"/>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任意多边形 23"/>
            <p:cNvSpPr/>
            <p:nvPr/>
          </p:nvSpPr>
          <p:spPr>
            <a:xfrm>
              <a:off x="10444352" y="2388304"/>
              <a:ext cx="3445147" cy="60383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矩形 5"/>
          <p:cNvSpPr>
            <a:spLocks noChangeArrowheads="1"/>
          </p:cNvSpPr>
          <p:nvPr/>
        </p:nvSpPr>
        <p:spPr bwMode="auto">
          <a:xfrm>
            <a:off x="995353" y="2252866"/>
            <a:ext cx="66995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indent="0">
              <a:lnSpc>
                <a:spcPct val="150000"/>
              </a:lnSpc>
            </a:pPr>
            <a:r>
              <a:rPr lang="zh-CN" altLang="en-US" sz="2000" dirty="0" smtClean="0"/>
              <a:t>         </a:t>
            </a:r>
            <a:r>
              <a:rPr lang="en-US" altLang="zh-CN" sz="2000" dirty="0" smtClean="0"/>
              <a:t>v-model</a:t>
            </a:r>
            <a:r>
              <a:rPr lang="zh-CN" altLang="en-US" sz="2000" dirty="0" smtClean="0"/>
              <a:t>有</a:t>
            </a:r>
            <a:r>
              <a:rPr lang="en-US" altLang="zh-CN" sz="2000" dirty="0" smtClean="0"/>
              <a:t>3</a:t>
            </a:r>
            <a:r>
              <a:rPr lang="zh-CN" altLang="en-US" sz="2000" dirty="0" smtClean="0"/>
              <a:t>个修饰符，分别是</a:t>
            </a:r>
            <a:r>
              <a:rPr lang="en-US" altLang="zh-CN" sz="2000" dirty="0" smtClean="0"/>
              <a:t>lazy</a:t>
            </a:r>
            <a:r>
              <a:rPr lang="zh-CN" altLang="en-US" sz="2000" dirty="0" smtClean="0"/>
              <a:t>、</a:t>
            </a:r>
            <a:r>
              <a:rPr lang="en-US" altLang="zh-CN" sz="2000" dirty="0" smtClean="0"/>
              <a:t>number</a:t>
            </a:r>
            <a:r>
              <a:rPr lang="zh-CN" altLang="en-US" sz="2000" dirty="0" smtClean="0"/>
              <a:t>、</a:t>
            </a:r>
            <a:r>
              <a:rPr lang="en-US" altLang="zh-CN" sz="2000" dirty="0" smtClean="0"/>
              <a:t>trim</a:t>
            </a:r>
            <a:r>
              <a:rPr lang="zh-CN" altLang="en-US" sz="2000" dirty="0" smtClean="0"/>
              <a:t>。</a:t>
            </a:r>
            <a:endParaRPr lang="zh-CN" altLang="en-US" sz="2000" kern="100" dirty="0" smtClean="0">
              <a:latin typeface="Times New Roman" panose="02020603050405020304"/>
              <a:ea typeface="宋体" panose="02010600030101010101" pitchFamily="2" charset="-122"/>
            </a:endParaRPr>
          </a:p>
          <a:p>
            <a:pPr marL="0" lvl="1" indent="0">
              <a:lnSpc>
                <a:spcPct val="150000"/>
              </a:lnSpc>
            </a:pP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25"/>
                                        </p:tgtEl>
                                      </p:cBhvr>
                                    </p:animEffect>
                                    <p:animScale>
                                      <p:cBhvr>
                                        <p:cTn id="10" dur="250" autoRev="1" fill="hold"/>
                                        <p:tgtEl>
                                          <p:spTgt spid="25"/>
                                        </p:tgtEl>
                                      </p:cBhvr>
                                      <p:by x="105000" y="105000"/>
                                    </p:animScale>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415205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zh-CN" altLang="en-US" sz="1800" dirty="0" smtClean="0"/>
              <a:t>         在第二章中我们学习了</a:t>
            </a:r>
            <a:r>
              <a:rPr lang="en-US" altLang="zh-CN" sz="1800" dirty="0" smtClean="0"/>
              <a:t>v-model</a:t>
            </a:r>
            <a:r>
              <a:rPr lang="zh-CN" altLang="en-US" sz="1800" dirty="0" smtClean="0"/>
              <a:t>指令，这里我们简单回顾一下。</a:t>
            </a:r>
            <a:r>
              <a:rPr lang="en-US" altLang="zh-CN" sz="1800" dirty="0" smtClean="0"/>
              <a:t>v-model</a:t>
            </a:r>
            <a:r>
              <a:rPr lang="zh-CN" altLang="en-US" sz="1800" dirty="0" smtClean="0"/>
              <a:t>可以实现表单元素和数据的双向绑定。所谓双向绑定，指的就是在</a:t>
            </a:r>
            <a:r>
              <a:rPr lang="en-US" altLang="zh-CN" sz="1800" dirty="0" smtClean="0"/>
              <a:t>JavaScript</a:t>
            </a:r>
            <a:r>
              <a:rPr lang="zh-CN" altLang="en-US" sz="1800" dirty="0" smtClean="0"/>
              <a:t>中的</a:t>
            </a:r>
            <a:r>
              <a:rPr lang="en-US" altLang="zh-CN" sz="1800" dirty="0" err="1" smtClean="0"/>
              <a:t>Vue.js</a:t>
            </a:r>
            <a:r>
              <a:rPr lang="zh-CN" altLang="en-US" sz="1800" dirty="0" smtClean="0"/>
              <a:t>实例中的</a:t>
            </a:r>
            <a:r>
              <a:rPr lang="en-US" altLang="zh-CN" sz="1800" dirty="0" smtClean="0"/>
              <a:t>data</a:t>
            </a:r>
            <a:r>
              <a:rPr lang="zh-CN" altLang="en-US" sz="1800" dirty="0" smtClean="0"/>
              <a:t>与其渲染的</a:t>
            </a:r>
            <a:r>
              <a:rPr lang="en-US" altLang="zh-CN" sz="1800" dirty="0" err="1" smtClean="0"/>
              <a:t>dom</a:t>
            </a:r>
            <a:r>
              <a:rPr lang="zh-CN" altLang="en-US" sz="1800" dirty="0" smtClean="0"/>
              <a:t>元素上的内容保持一致，两者无论谁被改变，另一方也会相应的更新为相同的数据。</a:t>
            </a:r>
            <a:endParaRPr lang="en-US" altLang="zh-CN" sz="1800" dirty="0" smtClean="0"/>
          </a:p>
          <a:p>
            <a:pPr marL="0" lvl="1" indent="0">
              <a:lnSpc>
                <a:spcPct val="150000"/>
              </a:lnSpc>
              <a:spcBef>
                <a:spcPct val="20000"/>
              </a:spcBef>
              <a:buNone/>
              <a:defRPr/>
            </a:pPr>
            <a:r>
              <a:rPr lang="en-US" altLang="zh-CN" sz="1800" dirty="0" smtClean="0"/>
              <a:t>         </a:t>
            </a:r>
            <a:r>
              <a:rPr lang="zh-CN" altLang="zh-CN" sz="1800" dirty="0" smtClean="0"/>
              <a:t>实现双向绑定的原理相当于两个指令的集合，分别是</a:t>
            </a:r>
            <a:r>
              <a:rPr lang="en-US" altLang="zh-CN" sz="1800" dirty="0" smtClean="0"/>
              <a:t>v-on</a:t>
            </a:r>
            <a:r>
              <a:rPr lang="zh-CN" altLang="zh-CN" sz="1800" dirty="0" smtClean="0"/>
              <a:t>和</a:t>
            </a:r>
            <a:r>
              <a:rPr lang="en-US" altLang="zh-CN" sz="1800" dirty="0" smtClean="0"/>
              <a:t>v-bind</a:t>
            </a:r>
            <a:r>
              <a:rPr lang="zh-CN" altLang="zh-CN" sz="1800" dirty="0" smtClean="0"/>
              <a:t>。</a:t>
            </a:r>
            <a:r>
              <a:rPr lang="en-US" altLang="zh-CN" sz="1800" dirty="0" smtClean="0"/>
              <a:t>v-model</a:t>
            </a:r>
            <a:r>
              <a:rPr lang="zh-CN" altLang="zh-CN" sz="1800" dirty="0" smtClean="0"/>
              <a:t>本质上是一个语法糖，它本质上包含两个操作，</a:t>
            </a:r>
            <a:r>
              <a:rPr lang="en-US" altLang="zh-CN" sz="1800" dirty="0" smtClean="0"/>
              <a:t>v-bind</a:t>
            </a:r>
            <a:r>
              <a:rPr lang="zh-CN" altLang="zh-CN" sz="1800" dirty="0" smtClean="0"/>
              <a:t>绑定一个</a:t>
            </a:r>
            <a:r>
              <a:rPr lang="en-US" altLang="zh-CN" sz="1800" dirty="0" smtClean="0"/>
              <a:t>value</a:t>
            </a:r>
            <a:r>
              <a:rPr lang="zh-CN" altLang="zh-CN" sz="1800" dirty="0" smtClean="0"/>
              <a:t>属性，</a:t>
            </a:r>
            <a:r>
              <a:rPr lang="en-US" altLang="zh-CN" sz="1800" dirty="0" smtClean="0"/>
              <a:t>v-on</a:t>
            </a:r>
            <a:r>
              <a:rPr lang="zh-CN" altLang="zh-CN" sz="1800" dirty="0" smtClean="0"/>
              <a:t>指令给当前元素绑定</a:t>
            </a:r>
            <a:r>
              <a:rPr lang="en-US" altLang="zh-CN" sz="1800" dirty="0" smtClean="0"/>
              <a:t>input</a:t>
            </a:r>
            <a:r>
              <a:rPr lang="zh-CN" altLang="zh-CN" sz="1800" dirty="0" smtClean="0"/>
              <a:t>事件。所谓语法糖，也称为糖衣语法，主要是方便程序员使用，通常来说使用语法糖能够增加程序的可读性，从而减少程序代码出错的机会。</a:t>
            </a:r>
            <a:endParaRPr lang="zh-CN" altLang="zh-CN" sz="1800" dirty="0" smtClean="0"/>
          </a:p>
          <a:p>
            <a:pPr marL="0" lvl="1" indent="0">
              <a:lnSpc>
                <a:spcPct val="150000"/>
              </a:lnSpc>
              <a:spcBef>
                <a:spcPct val="20000"/>
              </a:spcBef>
              <a:buNone/>
              <a:defRPr/>
            </a:pPr>
            <a:endParaRPr lang="zh-CN" altLang="en-US" sz="1800" dirty="0" smtClean="0"/>
          </a:p>
          <a:p>
            <a:pPr marL="0" lvl="1" indent="0">
              <a:lnSpc>
                <a:spcPct val="150000"/>
              </a:lnSpc>
              <a:spcBef>
                <a:spcPct val="20000"/>
              </a:spcBef>
              <a:buNone/>
              <a:defRPr/>
            </a:pPr>
            <a:endParaRPr lang="zh-CN" altLang="en-US" sz="1800"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v-model</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的回顾</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415205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zh-CN" altLang="en-US" sz="1800" dirty="0" smtClean="0"/>
              <a:t> </a:t>
            </a:r>
            <a:r>
              <a:rPr lang="en-US" altLang="zh-CN" sz="1800" dirty="0" smtClean="0"/>
              <a:t>&lt;input v-model="</a:t>
            </a:r>
            <a:r>
              <a:rPr lang="en-US" altLang="zh-CN" sz="1800" dirty="0" err="1" smtClean="0"/>
              <a:t>sth</a:t>
            </a:r>
            <a:r>
              <a:rPr lang="en-US" altLang="zh-CN" sz="1800" dirty="0" smtClean="0"/>
              <a:t>" /&gt;</a:t>
            </a:r>
            <a:endParaRPr lang="en-US" altLang="zh-CN" sz="1800" dirty="0" smtClean="0"/>
          </a:p>
          <a:p>
            <a:pPr marL="0" lvl="1" indent="0">
              <a:lnSpc>
                <a:spcPct val="150000"/>
              </a:lnSpc>
              <a:spcBef>
                <a:spcPct val="20000"/>
              </a:spcBef>
              <a:buNone/>
              <a:defRPr/>
            </a:pPr>
            <a:r>
              <a:rPr lang="en-US" altLang="zh-CN" sz="1800" dirty="0" smtClean="0"/>
              <a:t>&lt;input v-</a:t>
            </a:r>
            <a:r>
              <a:rPr lang="en-US" altLang="zh-CN" sz="1800" dirty="0" err="1" smtClean="0"/>
              <a:t>bind:value</a:t>
            </a:r>
            <a:r>
              <a:rPr lang="en-US" altLang="zh-CN" sz="1800" dirty="0" smtClean="0"/>
              <a:t>="</a:t>
            </a:r>
            <a:r>
              <a:rPr lang="en-US" altLang="zh-CN" sz="1800" dirty="0" err="1" smtClean="0"/>
              <a:t>sth</a:t>
            </a:r>
            <a:r>
              <a:rPr lang="en-US" altLang="zh-CN" sz="1800" dirty="0" smtClean="0"/>
              <a:t>" v-</a:t>
            </a:r>
            <a:r>
              <a:rPr lang="en-US" altLang="zh-CN" sz="1800" dirty="0" err="1" smtClean="0"/>
              <a:t>on:input</a:t>
            </a:r>
            <a:r>
              <a:rPr lang="en-US" altLang="zh-CN" sz="1800" dirty="0" smtClean="0"/>
              <a:t>="</a:t>
            </a:r>
            <a:r>
              <a:rPr lang="en-US" altLang="zh-CN" sz="1800" dirty="0" err="1" smtClean="0"/>
              <a:t>sth</a:t>
            </a:r>
            <a:r>
              <a:rPr lang="en-US" altLang="zh-CN" sz="1800" dirty="0" smtClean="0"/>
              <a:t> = $</a:t>
            </a:r>
            <a:r>
              <a:rPr lang="en-US" altLang="zh-CN" sz="1800" dirty="0" err="1" smtClean="0"/>
              <a:t>event.target.value</a:t>
            </a:r>
            <a:r>
              <a:rPr lang="en-US" altLang="zh-CN" sz="1800" dirty="0" smtClean="0"/>
              <a:t>" /&gt;</a:t>
            </a:r>
            <a:endParaRPr lang="en-US" altLang="zh-CN" sz="1800" dirty="0" smtClean="0"/>
          </a:p>
          <a:p>
            <a:pPr marL="0" lvl="1" indent="0">
              <a:lnSpc>
                <a:spcPct val="150000"/>
              </a:lnSpc>
              <a:spcBef>
                <a:spcPct val="20000"/>
              </a:spcBef>
              <a:buNone/>
              <a:defRPr/>
            </a:pPr>
            <a:r>
              <a:rPr lang="en-US" altLang="zh-CN" sz="1800" dirty="0" smtClean="0"/>
              <a:t>&lt;input :value="</a:t>
            </a:r>
            <a:r>
              <a:rPr lang="en-US" altLang="zh-CN" sz="1800" dirty="0" err="1" smtClean="0"/>
              <a:t>sth</a:t>
            </a:r>
            <a:r>
              <a:rPr lang="en-US" altLang="zh-CN" sz="1800" dirty="0" smtClean="0"/>
              <a:t>" @input="</a:t>
            </a:r>
            <a:r>
              <a:rPr lang="en-US" altLang="zh-CN" sz="1800" dirty="0" err="1" smtClean="0"/>
              <a:t>sth</a:t>
            </a:r>
            <a:r>
              <a:rPr lang="en-US" altLang="zh-CN" sz="1800" dirty="0" smtClean="0"/>
              <a:t> = $</a:t>
            </a:r>
            <a:r>
              <a:rPr lang="en-US" altLang="zh-CN" sz="1800" dirty="0" err="1" smtClean="0"/>
              <a:t>event.target.value</a:t>
            </a:r>
            <a:r>
              <a:rPr lang="en-US" altLang="zh-CN" sz="1800" dirty="0" smtClean="0"/>
              <a:t>" /&gt;</a:t>
            </a:r>
            <a:endParaRPr lang="en-US" altLang="zh-CN" sz="1800" dirty="0" smtClean="0"/>
          </a:p>
          <a:p>
            <a:pPr marL="0" lvl="1" indent="0">
              <a:lnSpc>
                <a:spcPct val="150000"/>
              </a:lnSpc>
              <a:spcBef>
                <a:spcPct val="20000"/>
              </a:spcBef>
              <a:buNone/>
              <a:defRPr/>
            </a:pPr>
            <a:r>
              <a:rPr lang="zh-CN" altLang="en-US" sz="1800" dirty="0" smtClean="0"/>
              <a:t>        这三行代码的效果是一样的，第一行代码是第二行代码的语法糖，第二行代码也可以简写为第三行代码。可以看出，</a:t>
            </a:r>
            <a:r>
              <a:rPr lang="en-US" altLang="zh-CN" sz="1800" dirty="0" smtClean="0">
                <a:solidFill>
                  <a:srgbClr val="FF0000"/>
                </a:solidFill>
              </a:rPr>
              <a:t>v-model</a:t>
            </a:r>
            <a:r>
              <a:rPr lang="zh-CN" altLang="en-US" sz="1800" dirty="0" smtClean="0">
                <a:solidFill>
                  <a:srgbClr val="FF0000"/>
                </a:solidFill>
              </a:rPr>
              <a:t>与同时使用</a:t>
            </a:r>
            <a:r>
              <a:rPr lang="en-US" altLang="zh-CN" sz="1800" dirty="0" smtClean="0">
                <a:solidFill>
                  <a:srgbClr val="FF0000"/>
                </a:solidFill>
              </a:rPr>
              <a:t>v-bind</a:t>
            </a:r>
            <a:r>
              <a:rPr lang="zh-CN" altLang="en-US" sz="1800" dirty="0" smtClean="0">
                <a:solidFill>
                  <a:srgbClr val="FF0000"/>
                </a:solidFill>
              </a:rPr>
              <a:t>和</a:t>
            </a:r>
            <a:r>
              <a:rPr lang="en-US" altLang="zh-CN" sz="1800" dirty="0" smtClean="0">
                <a:solidFill>
                  <a:srgbClr val="FF0000"/>
                </a:solidFill>
              </a:rPr>
              <a:t>v-on</a:t>
            </a:r>
            <a:r>
              <a:rPr lang="zh-CN" altLang="en-US" sz="1800" dirty="0" smtClean="0">
                <a:solidFill>
                  <a:srgbClr val="FF0000"/>
                </a:solidFill>
              </a:rPr>
              <a:t>的效果是相同的</a:t>
            </a:r>
            <a:r>
              <a:rPr lang="zh-CN" altLang="en-US" sz="1800" dirty="0" smtClean="0"/>
              <a:t>。</a:t>
            </a:r>
            <a:endParaRPr lang="zh-CN" altLang="en-US" sz="1800" dirty="0" smtClean="0"/>
          </a:p>
          <a:p>
            <a:pPr marL="0" lvl="1" indent="0">
              <a:lnSpc>
                <a:spcPct val="150000"/>
              </a:lnSpc>
              <a:spcBef>
                <a:spcPct val="20000"/>
              </a:spcBef>
              <a:buNone/>
              <a:defRPr/>
            </a:pPr>
            <a:endParaRPr lang="zh-CN" altLang="en-US" sz="1800" dirty="0" smtClean="0"/>
          </a:p>
          <a:p>
            <a:pPr marL="0" lvl="1" indent="0">
              <a:lnSpc>
                <a:spcPct val="150000"/>
              </a:lnSpc>
              <a:spcBef>
                <a:spcPct val="20000"/>
              </a:spcBef>
              <a:buNone/>
              <a:defRPr/>
            </a:pPr>
            <a:endParaRPr lang="zh-CN" altLang="en-US" sz="1800"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v-model</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的回顾</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415205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en-US" altLang="zh-CN" sz="1800" dirty="0" smtClean="0"/>
              <a:t>        v-model</a:t>
            </a:r>
            <a:r>
              <a:rPr lang="zh-CN" altLang="zh-CN" sz="1800" dirty="0" smtClean="0"/>
              <a:t>默认是在</a:t>
            </a:r>
            <a:r>
              <a:rPr lang="en-US" altLang="zh-CN" sz="1800" dirty="0" smtClean="0"/>
              <a:t>input</a:t>
            </a:r>
            <a:r>
              <a:rPr lang="zh-CN" altLang="zh-CN" sz="1800" dirty="0" smtClean="0"/>
              <a:t>事件中同步输入框中的内容的，即一旦有数据发生改变，对应的</a:t>
            </a:r>
            <a:r>
              <a:rPr lang="en-US" altLang="zh-CN" sz="1800" dirty="0" smtClean="0"/>
              <a:t>data</a:t>
            </a:r>
            <a:r>
              <a:rPr lang="zh-CN" altLang="zh-CN" sz="1800" dirty="0" smtClean="0"/>
              <a:t>中的数据就会自动发生改变。若使用</a:t>
            </a:r>
            <a:r>
              <a:rPr lang="en-US" altLang="zh-CN" sz="1800" dirty="0" smtClean="0"/>
              <a:t>lazy</a:t>
            </a:r>
            <a:r>
              <a:rPr lang="zh-CN" altLang="zh-CN" sz="1800" dirty="0" smtClean="0"/>
              <a:t>修饰符，可以让数据在失去焦点或者回车时才会更新</a:t>
            </a:r>
            <a:r>
              <a:rPr lang="zh-CN" altLang="en-US" sz="1800" dirty="0" smtClean="0"/>
              <a:t>。</a:t>
            </a:r>
            <a:endParaRPr lang="zh-CN" altLang="en-US" sz="1800" dirty="0" smtClean="0"/>
          </a:p>
          <a:p>
            <a:pPr marL="0" lvl="1" indent="0">
              <a:lnSpc>
                <a:spcPct val="150000"/>
              </a:lnSpc>
              <a:spcBef>
                <a:spcPct val="20000"/>
              </a:spcBef>
              <a:buNone/>
              <a:defRPr/>
            </a:pPr>
            <a:endParaRPr lang="zh-CN" altLang="en-US" sz="1800"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lazy</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修</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饰符</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v-for</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633846" y="1553924"/>
            <a:ext cx="2534346"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633846" y="1547827"/>
            <a:ext cx="232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smtClean="0">
                <a:solidFill>
                  <a:schemeClr val="bg1"/>
                </a:solidFill>
                <a:latin typeface="微软雅黑" panose="020B0503020204020204" pitchFamily="34" charset="-122"/>
                <a:ea typeface="微软雅黑" panose="020B0503020204020204" pitchFamily="34" charset="-122"/>
              </a:rPr>
              <a:t> v-for</a:t>
            </a:r>
            <a:r>
              <a:rPr lang="zh-CN" altLang="en-US" dirty="0" smtClean="0">
                <a:solidFill>
                  <a:schemeClr val="bg1"/>
                </a:solidFill>
                <a:latin typeface="微软雅黑" panose="020B0503020204020204" pitchFamily="34" charset="-122"/>
                <a:ea typeface="微软雅黑" panose="020B0503020204020204" pitchFamily="34" charset="-122"/>
              </a:rPr>
              <a:t>循环普通数组</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cstate="print"/>
          <a:srcRect/>
          <a:stretch>
            <a:fillRect/>
          </a:stretch>
        </p:blipFill>
        <p:spPr bwMode="auto">
          <a:xfrm>
            <a:off x="1493875" y="2119091"/>
            <a:ext cx="5943600" cy="3895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lazy</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修</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饰符</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591316" y="1224314"/>
            <a:ext cx="3459689"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601949" y="1218219"/>
            <a:ext cx="33214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smtClean="0">
                <a:solidFill>
                  <a:schemeClr val="bg1"/>
                </a:solidFill>
                <a:latin typeface="微软雅黑" panose="020B0503020204020204" pitchFamily="34" charset="-122"/>
                <a:ea typeface="微软雅黑" panose="020B0503020204020204" pitchFamily="34" charset="-122"/>
              </a:rPr>
              <a:t>v-model</a:t>
            </a:r>
            <a:r>
              <a:rPr lang="zh-CN" altLang="en-US" dirty="0" smtClean="0">
                <a:solidFill>
                  <a:schemeClr val="bg1"/>
                </a:solidFill>
                <a:latin typeface="微软雅黑" panose="020B0503020204020204" pitchFamily="34" charset="-122"/>
                <a:ea typeface="微软雅黑" panose="020B0503020204020204" pitchFamily="34" charset="-122"/>
              </a:rPr>
              <a:t>的</a:t>
            </a:r>
            <a:r>
              <a:rPr lang="en-US" altLang="zh-CN" dirty="0" smtClean="0">
                <a:solidFill>
                  <a:schemeClr val="bg1"/>
                </a:solidFill>
                <a:latin typeface="微软雅黑" panose="020B0503020204020204" pitchFamily="34" charset="-122"/>
                <a:ea typeface="微软雅黑" panose="020B0503020204020204" pitchFamily="34" charset="-122"/>
              </a:rPr>
              <a:t>lazy</a:t>
            </a:r>
            <a:r>
              <a:rPr lang="zh-CN" altLang="en-US" dirty="0" smtClean="0">
                <a:solidFill>
                  <a:schemeClr val="bg1"/>
                </a:solidFill>
                <a:latin typeface="微软雅黑" panose="020B0503020204020204" pitchFamily="34" charset="-122"/>
                <a:ea typeface="微软雅黑" panose="020B0503020204020204" pitchFamily="34" charset="-122"/>
              </a:rPr>
              <a:t>修饰符使用</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pic>
        <p:nvPicPr>
          <p:cNvPr id="10243" name="Picture 3"/>
          <p:cNvPicPr>
            <a:picLocks noChangeAspect="1" noChangeArrowheads="1"/>
          </p:cNvPicPr>
          <p:nvPr/>
        </p:nvPicPr>
        <p:blipFill>
          <a:blip r:embed="rId1" cstate="print"/>
          <a:srcRect/>
          <a:stretch>
            <a:fillRect/>
          </a:stretch>
        </p:blipFill>
        <p:spPr bwMode="auto">
          <a:xfrm>
            <a:off x="2392437" y="2261412"/>
            <a:ext cx="3933825" cy="3143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165340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en-US" altLang="zh-CN" sz="1800" dirty="0" smtClean="0"/>
              <a:t>        </a:t>
            </a:r>
            <a:r>
              <a:rPr lang="zh-CN" altLang="zh-CN" sz="1800" dirty="0" smtClean="0"/>
              <a:t>默认情况下，在输入框中我们输入的内容会被当作字符串类型进行处理，这是</a:t>
            </a:r>
            <a:r>
              <a:rPr lang="en-US" altLang="zh-CN" sz="1800" dirty="0" smtClean="0"/>
              <a:t>html</a:t>
            </a:r>
            <a:r>
              <a:rPr lang="zh-CN" altLang="zh-CN" sz="1800" dirty="0" smtClean="0"/>
              <a:t>的底层逻辑造成的，如果加上</a:t>
            </a:r>
            <a:r>
              <a:rPr lang="en-US" altLang="zh-CN" sz="1800" dirty="0" smtClean="0"/>
              <a:t>number</a:t>
            </a:r>
            <a:r>
              <a:rPr lang="zh-CN" altLang="zh-CN" sz="1800" dirty="0" smtClean="0"/>
              <a:t>修饰符，就可以让在你输入数字的时候将输入的内容转换成</a:t>
            </a:r>
            <a:r>
              <a:rPr lang="en-US" altLang="zh-CN" sz="1800" dirty="0" smtClean="0"/>
              <a:t>number</a:t>
            </a:r>
            <a:r>
              <a:rPr lang="zh-CN" altLang="zh-CN" sz="1800" dirty="0" smtClean="0"/>
              <a:t>类型。</a:t>
            </a:r>
            <a:endParaRPr lang="zh-CN" altLang="en-US" sz="1800"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number</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修</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饰符</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number</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修</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饰符</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591316" y="1224314"/>
            <a:ext cx="3459689"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601949" y="1218219"/>
            <a:ext cx="34915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smtClean="0">
                <a:solidFill>
                  <a:schemeClr val="bg1"/>
                </a:solidFill>
                <a:latin typeface="微软雅黑" panose="020B0503020204020204" pitchFamily="34" charset="-122"/>
                <a:ea typeface="微软雅黑" panose="020B0503020204020204" pitchFamily="34" charset="-122"/>
              </a:rPr>
              <a:t>v-model</a:t>
            </a:r>
            <a:r>
              <a:rPr lang="zh-CN" altLang="en-US" dirty="0" smtClean="0">
                <a:solidFill>
                  <a:schemeClr val="bg1"/>
                </a:solidFill>
                <a:latin typeface="微软雅黑" panose="020B0503020204020204" pitchFamily="34" charset="-122"/>
                <a:ea typeface="微软雅黑" panose="020B0503020204020204" pitchFamily="34" charset="-122"/>
              </a:rPr>
              <a:t>的</a:t>
            </a:r>
            <a:r>
              <a:rPr lang="en-US" altLang="zh-CN" dirty="0" smtClean="0">
                <a:solidFill>
                  <a:schemeClr val="bg1"/>
                </a:solidFill>
                <a:latin typeface="微软雅黑" panose="020B0503020204020204" pitchFamily="34" charset="-122"/>
                <a:ea typeface="微软雅黑" panose="020B0503020204020204" pitchFamily="34" charset="-122"/>
              </a:rPr>
              <a:t>number</a:t>
            </a:r>
            <a:r>
              <a:rPr lang="zh-CN" altLang="en-US" dirty="0" smtClean="0">
                <a:solidFill>
                  <a:schemeClr val="bg1"/>
                </a:solidFill>
                <a:latin typeface="微软雅黑" panose="020B0503020204020204" pitchFamily="34" charset="-122"/>
                <a:ea typeface="微软雅黑" panose="020B0503020204020204" pitchFamily="34" charset="-122"/>
              </a:rPr>
              <a:t>修饰符使用</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1" cstate="print"/>
          <a:srcRect/>
          <a:stretch>
            <a:fillRect/>
          </a:stretch>
        </p:blipFill>
        <p:spPr bwMode="auto">
          <a:xfrm>
            <a:off x="1168253" y="1802884"/>
            <a:ext cx="6743700" cy="4400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165340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en-US" altLang="zh-CN" sz="1800" dirty="0" smtClean="0"/>
              <a:t>         trim</a:t>
            </a:r>
            <a:r>
              <a:rPr lang="zh-CN" altLang="zh-CN" sz="1800" dirty="0" smtClean="0"/>
              <a:t>修饰符可以去除输入内容左右两边的空格</a:t>
            </a:r>
            <a:r>
              <a:rPr lang="zh-CN" altLang="en-US" sz="1800" dirty="0" smtClean="0"/>
              <a:t>。</a:t>
            </a:r>
            <a:endParaRPr lang="zh-CN" altLang="en-US" sz="1800"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trim</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修</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饰符</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trim</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修</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饰符</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591316" y="1224314"/>
            <a:ext cx="3459689"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601949" y="1218219"/>
            <a:ext cx="34915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smtClean="0">
                <a:solidFill>
                  <a:schemeClr val="bg1"/>
                </a:solidFill>
                <a:latin typeface="微软雅黑" panose="020B0503020204020204" pitchFamily="34" charset="-122"/>
                <a:ea typeface="微软雅黑" panose="020B0503020204020204" pitchFamily="34" charset="-122"/>
              </a:rPr>
              <a:t>v-model</a:t>
            </a:r>
            <a:r>
              <a:rPr lang="zh-CN" altLang="en-US" dirty="0" smtClean="0">
                <a:solidFill>
                  <a:schemeClr val="bg1"/>
                </a:solidFill>
                <a:latin typeface="微软雅黑" panose="020B0503020204020204" pitchFamily="34" charset="-122"/>
                <a:ea typeface="微软雅黑" panose="020B0503020204020204" pitchFamily="34" charset="-122"/>
              </a:rPr>
              <a:t>的</a:t>
            </a:r>
            <a:r>
              <a:rPr lang="en-US" altLang="zh-CN" dirty="0" smtClean="0">
                <a:solidFill>
                  <a:schemeClr val="bg1"/>
                </a:solidFill>
                <a:latin typeface="微软雅黑" panose="020B0503020204020204" pitchFamily="34" charset="-122"/>
                <a:ea typeface="微软雅黑" panose="020B0503020204020204" pitchFamily="34" charset="-122"/>
              </a:rPr>
              <a:t>trim</a:t>
            </a:r>
            <a:r>
              <a:rPr lang="zh-CN" altLang="en-US" dirty="0" smtClean="0">
                <a:solidFill>
                  <a:schemeClr val="bg1"/>
                </a:solidFill>
                <a:latin typeface="微软雅黑" panose="020B0503020204020204" pitchFamily="34" charset="-122"/>
                <a:ea typeface="微软雅黑" panose="020B0503020204020204" pitchFamily="34" charset="-122"/>
              </a:rPr>
              <a:t>修饰符使用</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1" cstate="print"/>
          <a:srcRect/>
          <a:stretch>
            <a:fillRect/>
          </a:stretch>
        </p:blipFill>
        <p:spPr bwMode="auto">
          <a:xfrm>
            <a:off x="2347802" y="2237932"/>
            <a:ext cx="4171950" cy="3105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57350" y="312819"/>
            <a:ext cx="4716082" cy="618016"/>
          </a:xfrm>
        </p:spPr>
        <p:txBody>
          <a:bodyPr/>
          <a:lstStyle/>
          <a:p>
            <a:r>
              <a:rPr lang="zh-CN" altLang="en-US" dirty="0" smtClean="0"/>
              <a:t>学习目标</a:t>
            </a:r>
            <a:endParaRPr lang="zh-CN" altLang="en-US" dirty="0"/>
          </a:p>
        </p:txBody>
      </p:sp>
      <p:sp>
        <p:nvSpPr>
          <p:cNvPr id="3" name="文本框 2"/>
          <p:cNvSpPr txBox="1"/>
          <p:nvPr/>
        </p:nvSpPr>
        <p:spPr>
          <a:xfrm>
            <a:off x="3281619" y="2178591"/>
            <a:ext cx="2235246" cy="438592"/>
          </a:xfrm>
          <a:prstGeom prst="rect">
            <a:avLst/>
          </a:prstGeom>
          <a:noFill/>
        </p:spPr>
        <p:txBody>
          <a:bodyPr wrap="none" lIns="68589" tIns="34295" rIns="68589" bIns="34295"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en-US" altLang="zh-CN" sz="2400" dirty="0" smtClean="0">
                <a:solidFill>
                  <a:srgbClr val="414455"/>
                </a:solidFill>
              </a:rPr>
              <a:t>3.8 </a:t>
            </a:r>
            <a:r>
              <a:rPr lang="zh-CN" altLang="en-US" sz="2400" dirty="0" smtClean="0">
                <a:solidFill>
                  <a:srgbClr val="414455"/>
                </a:solidFill>
              </a:rPr>
              <a:t>自定义指令</a:t>
            </a:r>
            <a:endParaRPr lang="zh-CN" altLang="en-US" sz="2400" dirty="0">
              <a:solidFill>
                <a:srgbClr val="414455"/>
              </a:solidFill>
            </a:endParaRPr>
          </a:p>
        </p:txBody>
      </p:sp>
      <p:grpSp>
        <p:nvGrpSpPr>
          <p:cNvPr id="4" name="组合 5"/>
          <p:cNvGrpSpPr/>
          <p:nvPr/>
        </p:nvGrpSpPr>
        <p:grpSpPr>
          <a:xfrm>
            <a:off x="967707" y="1373695"/>
            <a:ext cx="1855130" cy="1855130"/>
            <a:chOff x="2884264" y="3028364"/>
            <a:chExt cx="798675" cy="798675"/>
          </a:xfrm>
        </p:grpSpPr>
        <p:grpSp>
          <p:nvGrpSpPr>
            <p:cNvPr id="5" name="组合 6"/>
            <p:cNvGrpSpPr/>
            <p:nvPr/>
          </p:nvGrpSpPr>
          <p:grpSpPr>
            <a:xfrm>
              <a:off x="2884264" y="3028364"/>
              <a:ext cx="798675" cy="798675"/>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41300" dist="228600" dir="78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椭圆 8"/>
            <p:cNvSpPr/>
            <p:nvPr/>
          </p:nvSpPr>
          <p:spPr>
            <a:xfrm>
              <a:off x="2892599" y="3138954"/>
              <a:ext cx="764108" cy="579934"/>
            </a:xfrm>
            <a:prstGeom prst="ellipse">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prstClr val="white"/>
                  </a:solidFill>
                </a:rPr>
                <a:t>Vue.js</a:t>
              </a:r>
              <a:endParaRPr lang="zh-CN" altLang="en-US" sz="2800" b="1" dirty="0">
                <a:solidFill>
                  <a:prstClr val="white"/>
                </a:solidFill>
              </a:endParaRPr>
            </a:p>
          </p:txBody>
        </p:sp>
      </p:grpSp>
      <p:sp>
        <p:nvSpPr>
          <p:cNvPr id="15" name="椭圆 14"/>
          <p:cNvSpPr/>
          <p:nvPr/>
        </p:nvSpPr>
        <p:spPr>
          <a:xfrm>
            <a:off x="3101006" y="3862907"/>
            <a:ext cx="292137" cy="292137"/>
          </a:xfrm>
          <a:prstGeom prst="ellipse">
            <a:avLst/>
          </a:prstGeom>
          <a:solidFill>
            <a:schemeClr val="accent1"/>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3200" dirty="0"/>
          </a:p>
        </p:txBody>
      </p:sp>
      <p:sp>
        <p:nvSpPr>
          <p:cNvPr id="17" name="TextBox 26"/>
          <p:cNvSpPr txBox="1"/>
          <p:nvPr/>
        </p:nvSpPr>
        <p:spPr>
          <a:xfrm>
            <a:off x="3621531" y="3263921"/>
            <a:ext cx="2236510" cy="400110"/>
          </a:xfrm>
          <a:prstGeom prst="rect">
            <a:avLst/>
          </a:prstGeom>
          <a:noFill/>
        </p:spPr>
        <p:txBody>
          <a:bodyPr wrap="none" rtlCol="0">
            <a:spAutoFit/>
          </a:bodyPr>
          <a:lstStyle/>
          <a:p>
            <a:pPr algn="dist"/>
            <a:r>
              <a:rPr lang="zh-CN" altLang="en-US" sz="2000" dirty="0" smtClean="0">
                <a:solidFill>
                  <a:srgbClr val="414455"/>
                </a:solidFill>
                <a:latin typeface="微软雅黑" panose="020B0503020204020204" pitchFamily="34" charset="-122"/>
                <a:ea typeface="微软雅黑" panose="020B0503020204020204" pitchFamily="34" charset="-122"/>
              </a:rPr>
              <a:t>自定义指令的概念</a:t>
            </a:r>
            <a:endParaRPr lang="en-US" altLang="zh-CN" sz="2000" dirty="0" smtClean="0">
              <a:solidFill>
                <a:srgbClr val="414455"/>
              </a:solidFill>
              <a:latin typeface="微软雅黑" panose="020B0503020204020204" pitchFamily="34" charset="-122"/>
              <a:ea typeface="微软雅黑" panose="020B0503020204020204" pitchFamily="34" charset="-122"/>
            </a:endParaRPr>
          </a:p>
        </p:txBody>
      </p:sp>
      <p:sp>
        <p:nvSpPr>
          <p:cNvPr id="18" name="TextBox 27"/>
          <p:cNvSpPr txBox="1"/>
          <p:nvPr/>
        </p:nvSpPr>
        <p:spPr>
          <a:xfrm>
            <a:off x="3623478" y="3790170"/>
            <a:ext cx="2236510" cy="400110"/>
          </a:xfrm>
          <a:prstGeom prst="rect">
            <a:avLst/>
          </a:prstGeom>
          <a:noFill/>
        </p:spPr>
        <p:txBody>
          <a:bodyPr wrap="none" rtlCol="0">
            <a:spAutoFit/>
          </a:bodyPr>
          <a:lstStyle/>
          <a:p>
            <a:r>
              <a:rPr lang="zh-CN" altLang="en-US" sz="2000" dirty="0" smtClean="0">
                <a:solidFill>
                  <a:srgbClr val="414455"/>
                </a:solidFill>
                <a:latin typeface="微软雅黑" panose="020B0503020204020204" pitchFamily="34" charset="-122"/>
                <a:ea typeface="微软雅黑" panose="020B0503020204020204" pitchFamily="34" charset="-122"/>
              </a:rPr>
              <a:t>自定义指令的使用</a:t>
            </a:r>
            <a:endParaRPr lang="zh-CN" altLang="en-US" sz="2000" dirty="0">
              <a:solidFill>
                <a:srgbClr val="414455"/>
              </a:solidFill>
              <a:latin typeface="微软雅黑" panose="020B0503020204020204" pitchFamily="34" charset="-122"/>
              <a:ea typeface="微软雅黑" panose="020B0503020204020204" pitchFamily="34" charset="-122"/>
            </a:endParaRPr>
          </a:p>
        </p:txBody>
      </p:sp>
      <p:sp>
        <p:nvSpPr>
          <p:cNvPr id="25" name="椭圆 24"/>
          <p:cNvSpPr/>
          <p:nvPr/>
        </p:nvSpPr>
        <p:spPr>
          <a:xfrm>
            <a:off x="3087150" y="3371070"/>
            <a:ext cx="292137" cy="292137"/>
          </a:xfrm>
          <a:prstGeom prst="ellipse">
            <a:avLst/>
          </a:prstGeom>
          <a:solidFill>
            <a:schemeClr val="accent1"/>
          </a:solidFill>
          <a:ln w="38100">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675" decel="100000" fill="hold"/>
                                        <p:tgtEl>
                                          <p:spTgt spid="3"/>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 fill="hold"/>
                                        <p:tgtEl>
                                          <p:spTgt spid="4"/>
                                        </p:tgtEl>
                                        <p:attrNameLst>
                                          <p:attrName>ppt_w</p:attrName>
                                        </p:attrNameLst>
                                      </p:cBhvr>
                                      <p:tavLst>
                                        <p:tav tm="0">
                                          <p:val>
                                            <p:fltVal val="0"/>
                                          </p:val>
                                        </p:tav>
                                        <p:tav tm="100000">
                                          <p:val>
                                            <p:strVal val="#ppt_w"/>
                                          </p:val>
                                        </p:tav>
                                      </p:tavLst>
                                    </p:anim>
                                    <p:anim calcmode="lin" valueType="num">
                                      <p:cBhvr>
                                        <p:cTn id="15" dur="100" fill="hold"/>
                                        <p:tgtEl>
                                          <p:spTgt spid="4"/>
                                        </p:tgtEl>
                                        <p:attrNameLst>
                                          <p:attrName>ppt_h</p:attrName>
                                        </p:attrNameLst>
                                      </p:cBhvr>
                                      <p:tavLst>
                                        <p:tav tm="0">
                                          <p:val>
                                            <p:fltVal val="0"/>
                                          </p:val>
                                        </p:tav>
                                        <p:tav tm="100000">
                                          <p:val>
                                            <p:strVal val="#ppt_h"/>
                                          </p:val>
                                        </p:tav>
                                      </p:tavLst>
                                    </p:anim>
                                    <p:animEffect transition="in" filter="fade">
                                      <p:cBhvr>
                                        <p:cTn id="16" dur="100"/>
                                        <p:tgtEl>
                                          <p:spTgt spid="4"/>
                                        </p:tgtEl>
                                      </p:cBhvr>
                                    </p:animEffect>
                                  </p:childTnLst>
                                </p:cTn>
                              </p:par>
                              <p:par>
                                <p:cTn id="17" presetID="6" presetClass="emph" presetSubtype="0" fill="hold" nodeType="withEffect">
                                  <p:stCondLst>
                                    <p:cond delay="100"/>
                                  </p:stCondLst>
                                  <p:childTnLst>
                                    <p:animScale>
                                      <p:cBhvr>
                                        <p:cTn id="18" dur="100" fill="hold"/>
                                        <p:tgtEl>
                                          <p:spTgt spid="4"/>
                                        </p:tgtEl>
                                      </p:cBhvr>
                                      <p:by x="110000" y="110000"/>
                                    </p:animScale>
                                  </p:childTnLst>
                                </p:cTn>
                              </p:par>
                              <p:par>
                                <p:cTn id="19" presetID="6" presetClass="emph" presetSubtype="0" fill="hold" nodeType="withEffect">
                                  <p:stCondLst>
                                    <p:cond delay="200"/>
                                  </p:stCondLst>
                                  <p:childTnLst>
                                    <p:animScale>
                                      <p:cBhvr>
                                        <p:cTn id="20" dur="200" fill="hold"/>
                                        <p:tgtEl>
                                          <p:spTgt spid="4"/>
                                        </p:tgtEl>
                                      </p:cBhvr>
                                      <p:by x="90000" y="90000"/>
                                    </p:animScale>
                                  </p:childTnLst>
                                </p:cTn>
                              </p:par>
                              <p:par>
                                <p:cTn id="21" presetID="6" presetClass="emph" presetSubtype="0" fill="hold" nodeType="withEffect">
                                  <p:stCondLst>
                                    <p:cond delay="400"/>
                                  </p:stCondLst>
                                  <p:childTnLst>
                                    <p:animScale>
                                      <p:cBhvr>
                                        <p:cTn id="22" dur="100" fill="hold"/>
                                        <p:tgtEl>
                                          <p:spTgt spid="4"/>
                                        </p:tgtEl>
                                      </p:cBhvr>
                                      <p:by x="105000" y="105000"/>
                                    </p:animScale>
                                  </p:childTnLst>
                                </p:cTn>
                              </p:par>
                              <p:par>
                                <p:cTn id="23" presetID="6" presetClass="emph" presetSubtype="0" fill="hold" nodeType="withEffect">
                                  <p:stCondLst>
                                    <p:cond delay="500"/>
                                  </p:stCondLst>
                                  <p:childTnLst>
                                    <p:animScale>
                                      <p:cBhvr>
                                        <p:cTn id="24" dur="200" fill="hold"/>
                                        <p:tgtEl>
                                          <p:spTgt spid="4"/>
                                        </p:tgtEl>
                                      </p:cBhvr>
                                      <p:by x="95000" y="95000"/>
                                    </p:animScale>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childTnLst>
                          </p:cTn>
                        </p:par>
                        <p:par>
                          <p:cTn id="31" fill="hold">
                            <p:stCondLst>
                              <p:cond delay="20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childTnLst>
                          </p:cTn>
                        </p:par>
                        <p:par>
                          <p:cTn id="42" fill="hold">
                            <p:stCondLst>
                              <p:cond delay="3000"/>
                            </p:stCondLst>
                            <p:childTnLst>
                              <p:par>
                                <p:cTn id="43" presetID="1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p:tgtEl>
                                          <p:spTgt spid="18"/>
                                        </p:tgtEl>
                                        <p:attrNameLst>
                                          <p:attrName>ppt_x</p:attrName>
                                        </p:attrNameLst>
                                      </p:cBhvr>
                                      <p:tavLst>
                                        <p:tav tm="0">
                                          <p:val>
                                            <p:strVal val="#ppt_x-#ppt_w*1.125000"/>
                                          </p:val>
                                        </p:tav>
                                        <p:tav tm="100000">
                                          <p:val>
                                            <p:strVal val="#ppt_x"/>
                                          </p:val>
                                        </p:tav>
                                      </p:tavLst>
                                    </p:anim>
                                    <p:animEffect transition="in" filter="wipe(right)">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7" grpId="0"/>
      <p:bldP spid="18" grpId="0"/>
      <p:bldP spid="2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自定义指</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令的概念</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 name="组合 72"/>
          <p:cNvGrpSpPr/>
          <p:nvPr/>
        </p:nvGrpSpPr>
        <p:grpSpPr bwMode="auto">
          <a:xfrm>
            <a:off x="872836" y="1772816"/>
            <a:ext cx="6970158" cy="3869448"/>
            <a:chOff x="3957026" y="2388304"/>
            <a:chExt cx="10315544" cy="5464266"/>
          </a:xfrm>
        </p:grpSpPr>
        <p:sp>
          <p:nvSpPr>
            <p:cNvPr id="23" name="矩形 22"/>
            <p:cNvSpPr/>
            <p:nvPr/>
          </p:nvSpPr>
          <p:spPr>
            <a:xfrm>
              <a:off x="3957026" y="2754764"/>
              <a:ext cx="10315544" cy="5097806"/>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任意多边形 23"/>
            <p:cNvSpPr/>
            <p:nvPr/>
          </p:nvSpPr>
          <p:spPr>
            <a:xfrm>
              <a:off x="10444352" y="2388304"/>
              <a:ext cx="3445147" cy="60383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gr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矩形 5"/>
          <p:cNvSpPr>
            <a:spLocks noChangeArrowheads="1"/>
          </p:cNvSpPr>
          <p:nvPr/>
        </p:nvSpPr>
        <p:spPr bwMode="auto">
          <a:xfrm>
            <a:off x="995353" y="2263498"/>
            <a:ext cx="6699562"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indent="0">
              <a:lnSpc>
                <a:spcPct val="150000"/>
              </a:lnSpc>
            </a:pPr>
            <a:r>
              <a:rPr lang="zh-CN" altLang="en-US" sz="2000" dirty="0" smtClean="0"/>
              <a:t>        除了核心功能默认内置的指令，</a:t>
            </a:r>
            <a:r>
              <a:rPr lang="en-US" altLang="zh-CN" sz="2000" dirty="0" err="1" smtClean="0"/>
              <a:t>Vue.js</a:t>
            </a:r>
            <a:r>
              <a:rPr lang="zh-CN" altLang="en-US" sz="2000" dirty="0" smtClean="0"/>
              <a:t>允许注册自定义指令。添加一个自定义指令，有两种方式：</a:t>
            </a:r>
            <a:endParaRPr lang="zh-CN" altLang="en-US" sz="2000" dirty="0" smtClean="0"/>
          </a:p>
          <a:p>
            <a:pPr marL="0" lvl="1" indent="0">
              <a:lnSpc>
                <a:spcPct val="150000"/>
              </a:lnSpc>
            </a:pPr>
            <a:r>
              <a:rPr lang="zh-CN" altLang="en-US" sz="2000" dirty="0" smtClean="0"/>
              <a:t>       </a:t>
            </a:r>
            <a:r>
              <a:rPr lang="en-US" altLang="zh-CN" sz="2000" dirty="0" smtClean="0"/>
              <a:t>1.</a:t>
            </a:r>
            <a:r>
              <a:rPr lang="zh-CN" altLang="en-US" sz="2000" dirty="0" smtClean="0"/>
              <a:t>通过</a:t>
            </a:r>
            <a:r>
              <a:rPr lang="en-US" altLang="zh-CN" sz="2000" dirty="0" err="1" smtClean="0"/>
              <a:t>Vue.directive</a:t>
            </a:r>
            <a:r>
              <a:rPr lang="en-US" altLang="zh-CN" sz="2000" dirty="0" smtClean="0"/>
              <a:t>()</a:t>
            </a:r>
            <a:r>
              <a:rPr lang="zh-CN" altLang="en-US" sz="2000" dirty="0" smtClean="0"/>
              <a:t>函数注册一个全局的指令；</a:t>
            </a:r>
            <a:endParaRPr lang="zh-CN" altLang="en-US" sz="2000" dirty="0" smtClean="0"/>
          </a:p>
          <a:p>
            <a:pPr marL="0" lvl="1" indent="0">
              <a:lnSpc>
                <a:spcPct val="150000"/>
              </a:lnSpc>
            </a:pPr>
            <a:r>
              <a:rPr lang="zh-CN" altLang="en-US" sz="2000" dirty="0" smtClean="0"/>
              <a:t>       </a:t>
            </a:r>
            <a:r>
              <a:rPr lang="en-US" altLang="zh-CN" sz="2000" dirty="0" smtClean="0"/>
              <a:t>2.</a:t>
            </a:r>
            <a:r>
              <a:rPr lang="zh-CN" altLang="en-US" sz="2000" dirty="0" smtClean="0"/>
              <a:t>通过组件的</a:t>
            </a:r>
            <a:r>
              <a:rPr lang="en-US" altLang="zh-CN" sz="2000" dirty="0" smtClean="0"/>
              <a:t>directives</a:t>
            </a:r>
            <a:r>
              <a:rPr lang="zh-CN" altLang="en-US" sz="2000" dirty="0" smtClean="0"/>
              <a:t>属性，对该组件添加一个局部的指令。</a:t>
            </a:r>
            <a:endParaRPr lang="zh-CN" altLang="en-US" sz="2000" dirty="0" smtClean="0"/>
          </a:p>
          <a:p>
            <a:pPr marL="0" lvl="1" indent="0">
              <a:lnSpc>
                <a:spcPct val="150000"/>
              </a:lnSpc>
            </a:pPr>
            <a:endParaRPr lang="zh-CN" altLang="en-US" sz="2000" kern="100" dirty="0" smtClean="0">
              <a:latin typeface="Times New Roman" panose="02020603050405020304"/>
              <a:ea typeface="宋体" panose="02010600030101010101" pitchFamily="2" charset="-122"/>
            </a:endParaRPr>
          </a:p>
          <a:p>
            <a:pPr marL="0" lvl="1" indent="0">
              <a:lnSpc>
                <a:spcPct val="150000"/>
              </a:lnSpc>
            </a:pP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25"/>
                                        </p:tgtEl>
                                      </p:cBhvr>
                                    </p:animEffect>
                                    <p:animScale>
                                      <p:cBhvr>
                                        <p:cTn id="10" dur="250" autoRev="1" fill="hold"/>
                                        <p:tgtEl>
                                          <p:spTgt spid="25"/>
                                        </p:tgtEl>
                                      </p:cBhvr>
                                      <p:by x="105000" y="105000"/>
                                    </p:animScale>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自定义指</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令的使用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591315" y="1224314"/>
            <a:ext cx="4384721"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601948" y="1218219"/>
            <a:ext cx="42571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smtClean="0">
                <a:solidFill>
                  <a:schemeClr val="bg1"/>
                </a:solidFill>
                <a:latin typeface="微软雅黑" panose="020B0503020204020204" pitchFamily="34" charset="-122"/>
                <a:ea typeface="微软雅黑" panose="020B0503020204020204" pitchFamily="34" charset="-122"/>
              </a:rPr>
              <a:t>自定义指令</a:t>
            </a:r>
            <a:r>
              <a:rPr lang="en-US" altLang="zh-CN" dirty="0" smtClean="0">
                <a:solidFill>
                  <a:schemeClr val="bg1"/>
                </a:solidFill>
                <a:latin typeface="微软雅黑" panose="020B0503020204020204" pitchFamily="34" charset="-122"/>
                <a:ea typeface="微软雅黑" panose="020B0503020204020204" pitchFamily="34" charset="-122"/>
              </a:rPr>
              <a:t>v-</a:t>
            </a:r>
            <a:r>
              <a:rPr lang="en-US" altLang="zh-CN" dirty="0" err="1" smtClean="0">
                <a:solidFill>
                  <a:schemeClr val="bg1"/>
                </a:solidFill>
                <a:latin typeface="微软雅黑" panose="020B0503020204020204" pitchFamily="34" charset="-122"/>
                <a:ea typeface="微软雅黑" panose="020B0503020204020204" pitchFamily="34" charset="-122"/>
              </a:rPr>
              <a:t>mycolor</a:t>
            </a:r>
            <a:r>
              <a:rPr lang="zh-CN" altLang="en-US" dirty="0" smtClean="0">
                <a:solidFill>
                  <a:schemeClr val="bg1"/>
                </a:solidFill>
                <a:latin typeface="微软雅黑" panose="020B0503020204020204" pitchFamily="34" charset="-122"/>
                <a:ea typeface="微软雅黑" panose="020B0503020204020204" pitchFamily="34" charset="-122"/>
              </a:rPr>
              <a:t>示例</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1" cstate="print"/>
          <a:srcRect/>
          <a:stretch>
            <a:fillRect/>
          </a:stretch>
        </p:blipFill>
        <p:spPr bwMode="auto">
          <a:xfrm>
            <a:off x="1930030" y="1800668"/>
            <a:ext cx="5581650" cy="4362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165340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zh-CN" altLang="en-US" sz="1800" dirty="0" smtClean="0"/>
              <a:t>        运行示例后，我们可以看到网页上的“你好”是红色的，说明自定义指令起到了作用。在这个自定义指令中，我们可以传递三个参数：</a:t>
            </a:r>
            <a:endParaRPr lang="zh-CN" altLang="en-US" sz="1800" dirty="0" smtClean="0"/>
          </a:p>
          <a:p>
            <a:pPr marL="0" lvl="1" indent="0">
              <a:lnSpc>
                <a:spcPct val="150000"/>
              </a:lnSpc>
              <a:spcBef>
                <a:spcPct val="20000"/>
              </a:spcBef>
              <a:buNone/>
              <a:defRPr/>
            </a:pPr>
            <a:r>
              <a:rPr lang="en-US" altLang="zh-CN" sz="1800" dirty="0" smtClean="0"/>
              <a:t>1</a:t>
            </a:r>
            <a:r>
              <a:rPr lang="zh-CN" altLang="en-US" sz="1800" dirty="0" smtClean="0"/>
              <a:t>、</a:t>
            </a:r>
            <a:r>
              <a:rPr lang="en-US" altLang="zh-CN" sz="1800" dirty="0" smtClean="0"/>
              <a:t>el</a:t>
            </a:r>
            <a:r>
              <a:rPr lang="zh-CN" altLang="en-US" sz="1800" dirty="0" smtClean="0"/>
              <a:t>：指令所绑定的元素，可以用来直接操作</a:t>
            </a:r>
            <a:r>
              <a:rPr lang="en-US" altLang="zh-CN" sz="1800" dirty="0" smtClean="0"/>
              <a:t>DOM</a:t>
            </a:r>
            <a:r>
              <a:rPr lang="zh-CN" altLang="en-US" sz="1800" dirty="0" smtClean="0"/>
              <a:t>；</a:t>
            </a:r>
            <a:endParaRPr lang="zh-CN" altLang="en-US" sz="1800" dirty="0" smtClean="0"/>
          </a:p>
          <a:p>
            <a:pPr marL="0" lvl="1" indent="0">
              <a:lnSpc>
                <a:spcPct val="150000"/>
              </a:lnSpc>
              <a:spcBef>
                <a:spcPct val="20000"/>
              </a:spcBef>
              <a:buNone/>
              <a:defRPr/>
            </a:pPr>
            <a:r>
              <a:rPr lang="en-US" altLang="zh-CN" sz="1800" dirty="0" smtClean="0"/>
              <a:t>2</a:t>
            </a:r>
            <a:r>
              <a:rPr lang="zh-CN" altLang="en-US" sz="1800" dirty="0" smtClean="0"/>
              <a:t>、</a:t>
            </a:r>
            <a:r>
              <a:rPr lang="en-US" altLang="zh-CN" sz="1800" dirty="0" smtClean="0"/>
              <a:t>binding</a:t>
            </a:r>
            <a:r>
              <a:rPr lang="zh-CN" altLang="en-US" sz="1800" dirty="0" smtClean="0"/>
              <a:t>：一个对象，包含指令的很多信息；</a:t>
            </a:r>
            <a:endParaRPr lang="zh-CN" altLang="en-US" sz="1800" dirty="0" smtClean="0"/>
          </a:p>
          <a:p>
            <a:pPr marL="0" lvl="1" indent="0">
              <a:lnSpc>
                <a:spcPct val="150000"/>
              </a:lnSpc>
              <a:spcBef>
                <a:spcPct val="20000"/>
              </a:spcBef>
              <a:buNone/>
              <a:defRPr/>
            </a:pPr>
            <a:r>
              <a:rPr lang="en-US" altLang="zh-CN" sz="1800" dirty="0" smtClean="0"/>
              <a:t>3</a:t>
            </a:r>
            <a:r>
              <a:rPr lang="zh-CN" altLang="en-US" sz="1800" dirty="0" smtClean="0"/>
              <a:t>、</a:t>
            </a:r>
            <a:r>
              <a:rPr lang="en-US" altLang="zh-CN" sz="1800" dirty="0" err="1" smtClean="0"/>
              <a:t>vnode</a:t>
            </a:r>
            <a:r>
              <a:rPr lang="en-US" altLang="zh-CN" sz="1800" dirty="0" smtClean="0"/>
              <a:t>: </a:t>
            </a:r>
            <a:r>
              <a:rPr lang="en-US" altLang="zh-CN" sz="1800" dirty="0" err="1" smtClean="0"/>
              <a:t>Vue</a:t>
            </a:r>
            <a:r>
              <a:rPr lang="zh-CN" altLang="en-US" sz="1800" dirty="0" smtClean="0"/>
              <a:t>编译生成的虚拟节点。</a:t>
            </a:r>
            <a:endParaRPr lang="zh-CN" altLang="en-US" sz="1800" dirty="0" smtClean="0"/>
          </a:p>
          <a:p>
            <a:pPr marL="0" lvl="1" indent="0">
              <a:lnSpc>
                <a:spcPct val="150000"/>
              </a:lnSpc>
              <a:spcBef>
                <a:spcPct val="20000"/>
              </a:spcBef>
              <a:buNone/>
              <a:defRPr/>
            </a:pPr>
            <a:endParaRPr lang="zh-CN" altLang="en-US" sz="1800"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自定义指</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令的概念</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165340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zh-CN" altLang="en-US" sz="1800" dirty="0" smtClean="0"/>
              <a:t>        自定义指令有五个生命周期（也叫钩子函数），如下所示：</a:t>
            </a:r>
            <a:endParaRPr lang="zh-CN" altLang="en-US" sz="1800" dirty="0" smtClean="0"/>
          </a:p>
          <a:p>
            <a:pPr marL="0" lvl="1" indent="0">
              <a:lnSpc>
                <a:spcPct val="150000"/>
              </a:lnSpc>
              <a:spcBef>
                <a:spcPct val="20000"/>
              </a:spcBef>
              <a:buNone/>
              <a:defRPr/>
            </a:pPr>
            <a:r>
              <a:rPr lang="en-US" altLang="zh-CN" sz="1800" dirty="0" smtClean="0"/>
              <a:t>1</a:t>
            </a:r>
            <a:r>
              <a:rPr lang="zh-CN" altLang="en-US" sz="1800" dirty="0" smtClean="0"/>
              <a:t>、</a:t>
            </a:r>
            <a:r>
              <a:rPr lang="en-US" altLang="zh-CN" sz="1800" dirty="0" smtClean="0"/>
              <a:t>bind</a:t>
            </a:r>
            <a:r>
              <a:rPr lang="zh-CN" altLang="en-US" sz="1800" dirty="0" smtClean="0"/>
              <a:t>：只调用一次，指令第一次绑定到元素时调用，用这个钩子函数可以定义一个绑定时执行一次的初始化动作；</a:t>
            </a:r>
            <a:endParaRPr lang="zh-CN" altLang="en-US" sz="1800" dirty="0" smtClean="0"/>
          </a:p>
          <a:p>
            <a:pPr marL="0" lvl="1" indent="0">
              <a:lnSpc>
                <a:spcPct val="150000"/>
              </a:lnSpc>
              <a:spcBef>
                <a:spcPct val="20000"/>
              </a:spcBef>
              <a:buNone/>
              <a:defRPr/>
            </a:pPr>
            <a:r>
              <a:rPr lang="en-US" altLang="zh-CN" sz="1800" dirty="0" smtClean="0"/>
              <a:t>2</a:t>
            </a:r>
            <a:r>
              <a:rPr lang="zh-CN" altLang="en-US" sz="1800" dirty="0" smtClean="0"/>
              <a:t>、</a:t>
            </a:r>
            <a:r>
              <a:rPr lang="en-US" altLang="zh-CN" sz="1800" dirty="0" smtClean="0"/>
              <a:t>inserted</a:t>
            </a:r>
            <a:r>
              <a:rPr lang="zh-CN" altLang="en-US" sz="1800" dirty="0" smtClean="0"/>
              <a:t>：被绑定元素插入父节点时调用（父节点存在即可调用，不必存在于</a:t>
            </a:r>
            <a:r>
              <a:rPr lang="en-US" altLang="zh-CN" sz="1800" dirty="0" smtClean="0"/>
              <a:t>document</a:t>
            </a:r>
            <a:r>
              <a:rPr lang="zh-CN" altLang="en-US" sz="1800" dirty="0" smtClean="0"/>
              <a:t>中）；</a:t>
            </a:r>
            <a:endParaRPr lang="zh-CN" altLang="en-US" sz="1800" dirty="0" smtClean="0"/>
          </a:p>
          <a:p>
            <a:pPr marL="0" lvl="1" indent="0">
              <a:lnSpc>
                <a:spcPct val="150000"/>
              </a:lnSpc>
              <a:spcBef>
                <a:spcPct val="20000"/>
              </a:spcBef>
              <a:buNone/>
              <a:defRPr/>
            </a:pPr>
            <a:r>
              <a:rPr lang="en-US" altLang="zh-CN" sz="1800" dirty="0" smtClean="0"/>
              <a:t>3</a:t>
            </a:r>
            <a:r>
              <a:rPr lang="zh-CN" altLang="en-US" sz="1800" dirty="0" smtClean="0"/>
              <a:t>、</a:t>
            </a:r>
            <a:r>
              <a:rPr lang="en-US" altLang="zh-CN" sz="1800" dirty="0" smtClean="0"/>
              <a:t>update</a:t>
            </a:r>
            <a:r>
              <a:rPr lang="zh-CN" altLang="en-US" sz="1800" dirty="0" smtClean="0"/>
              <a:t>：被绑定于元素所在的模板更新时调用，而无论绑定值是否变化。通过比较更新前后的绑定值，可以忽略不必要的模板更新；</a:t>
            </a:r>
            <a:endParaRPr lang="zh-CN" altLang="en-US" sz="1800" dirty="0" smtClean="0"/>
          </a:p>
          <a:p>
            <a:pPr marL="0" lvl="1" indent="0">
              <a:lnSpc>
                <a:spcPct val="150000"/>
              </a:lnSpc>
              <a:spcBef>
                <a:spcPct val="20000"/>
              </a:spcBef>
              <a:buNone/>
              <a:defRPr/>
            </a:pPr>
            <a:r>
              <a:rPr lang="en-US" altLang="zh-CN" sz="1800" dirty="0" smtClean="0"/>
              <a:t>4</a:t>
            </a:r>
            <a:r>
              <a:rPr lang="zh-CN" altLang="en-US" sz="1800" dirty="0" smtClean="0"/>
              <a:t>、</a:t>
            </a:r>
            <a:r>
              <a:rPr lang="en-US" altLang="zh-CN" sz="1800" dirty="0" err="1" smtClean="0"/>
              <a:t>componentUpdated</a:t>
            </a:r>
            <a:r>
              <a:rPr lang="zh-CN" altLang="en-US" sz="1800" dirty="0" smtClean="0"/>
              <a:t>：被绑定元素所在模板完成一次更新周期时调用；</a:t>
            </a:r>
            <a:endParaRPr lang="zh-CN" altLang="en-US" sz="1800" dirty="0" smtClean="0"/>
          </a:p>
          <a:p>
            <a:pPr marL="0" lvl="1" indent="0">
              <a:lnSpc>
                <a:spcPct val="150000"/>
              </a:lnSpc>
              <a:spcBef>
                <a:spcPct val="20000"/>
              </a:spcBef>
              <a:buNone/>
              <a:defRPr/>
            </a:pPr>
            <a:r>
              <a:rPr lang="en-US" altLang="zh-CN" sz="1800" dirty="0" smtClean="0"/>
              <a:t>5</a:t>
            </a:r>
            <a:r>
              <a:rPr lang="zh-CN" altLang="en-US" sz="1800" dirty="0" smtClean="0"/>
              <a:t>、</a:t>
            </a:r>
            <a:r>
              <a:rPr lang="en-US" altLang="zh-CN" sz="1800" dirty="0" smtClean="0"/>
              <a:t>unbind</a:t>
            </a:r>
            <a:r>
              <a:rPr lang="zh-CN" altLang="en-US" sz="1800" dirty="0" smtClean="0"/>
              <a:t>：只调用一次，指令与元素解绑时调用。</a:t>
            </a:r>
            <a:endParaRPr lang="zh-CN" altLang="en-US" sz="1800" dirty="0" smtClean="0"/>
          </a:p>
          <a:p>
            <a:pPr marL="0" lvl="1" indent="0">
              <a:lnSpc>
                <a:spcPct val="150000"/>
              </a:lnSpc>
              <a:spcBef>
                <a:spcPct val="20000"/>
              </a:spcBef>
              <a:buNone/>
              <a:defRPr/>
            </a:pPr>
            <a:endParaRPr lang="zh-CN" altLang="en-US" sz="1800"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钩子函数</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165340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zh-CN" altLang="en-US" sz="1800" dirty="0" smtClean="0"/>
              <a:t>         在表达式中，</a:t>
            </a:r>
            <a:r>
              <a:rPr lang="en-US" altLang="zh-CN" sz="1800" dirty="0" smtClean="0"/>
              <a:t>fruit</a:t>
            </a:r>
            <a:r>
              <a:rPr lang="zh-CN" altLang="en-US" sz="1800" dirty="0" smtClean="0"/>
              <a:t>是数组，</a:t>
            </a:r>
            <a:r>
              <a:rPr lang="en-US" altLang="zh-CN" sz="1800" dirty="0" smtClean="0"/>
              <a:t>item</a:t>
            </a:r>
            <a:r>
              <a:rPr lang="zh-CN" altLang="en-US" sz="1800" dirty="0" smtClean="0"/>
              <a:t>是当前的一条数据，</a:t>
            </a:r>
            <a:r>
              <a:rPr lang="en-US" altLang="zh-CN" sz="1800" dirty="0" smtClean="0"/>
              <a:t>index</a:t>
            </a:r>
            <a:r>
              <a:rPr lang="zh-CN" altLang="en-US" sz="1800" dirty="0" smtClean="0"/>
              <a:t>代表当前索引值。列表渲染也可以用</a:t>
            </a:r>
            <a:r>
              <a:rPr lang="en-US" altLang="zh-CN" sz="1800" dirty="0" smtClean="0"/>
              <a:t>in</a:t>
            </a:r>
            <a:r>
              <a:rPr lang="zh-CN" altLang="en-US" sz="1800" dirty="0" smtClean="0"/>
              <a:t>来代替</a:t>
            </a:r>
            <a:r>
              <a:rPr lang="en-US" altLang="zh-CN" sz="1800" dirty="0" smtClean="0"/>
              <a:t>of</a:t>
            </a:r>
            <a:r>
              <a:rPr lang="zh-CN" altLang="en-US" sz="1800" dirty="0" smtClean="0"/>
              <a:t>作为分隔符。</a:t>
            </a:r>
            <a:endParaRPr lang="en-US" altLang="zh-CN" sz="1800" dirty="0" smtClean="0"/>
          </a:p>
          <a:p>
            <a:pPr marL="0" lvl="1" indent="0">
              <a:lnSpc>
                <a:spcPct val="150000"/>
              </a:lnSpc>
              <a:spcBef>
                <a:spcPct val="20000"/>
              </a:spcBef>
              <a:buNone/>
              <a:defRPr/>
            </a:pPr>
            <a:r>
              <a:rPr lang="zh-CN" altLang="en-US" sz="1800" dirty="0" smtClean="0"/>
              <a:t>          代码中还有一个</a:t>
            </a:r>
            <a:r>
              <a:rPr lang="en-US" altLang="zh-CN" sz="1800" dirty="0" smtClean="0"/>
              <a:t>key</a:t>
            </a:r>
            <a:r>
              <a:rPr lang="zh-CN" altLang="en-US" sz="1800" dirty="0" smtClean="0"/>
              <a:t>属性，</a:t>
            </a:r>
            <a:r>
              <a:rPr lang="en-US" altLang="zh-CN" sz="1800" dirty="0" smtClean="0"/>
              <a:t>key</a:t>
            </a:r>
            <a:r>
              <a:rPr lang="zh-CN" altLang="en-US" sz="1800" dirty="0" smtClean="0"/>
              <a:t>属性可以提高循环的性能。例如，在以上实例中，如果你要往</a:t>
            </a:r>
            <a:r>
              <a:rPr lang="en-US" altLang="zh-CN" sz="1800" dirty="0" smtClean="0"/>
              <a:t>fruit</a:t>
            </a:r>
            <a:r>
              <a:rPr lang="zh-CN" altLang="en-US" sz="1800" dirty="0" smtClean="0"/>
              <a:t>数组中新增数据，如果不用</a:t>
            </a:r>
            <a:r>
              <a:rPr lang="en-US" altLang="zh-CN" sz="1800" dirty="0" smtClean="0"/>
              <a:t>key</a:t>
            </a:r>
            <a:r>
              <a:rPr lang="zh-CN" altLang="en-US" sz="1800" dirty="0" smtClean="0"/>
              <a:t>属性的话，网页中整个列表都会被重新渲染，这样的代码会降低页面的性能，甚至在数据量多的时候会造成卡顿。这时，如果使用</a:t>
            </a:r>
            <a:r>
              <a:rPr lang="en-US" altLang="zh-CN" sz="1800" dirty="0" smtClean="0"/>
              <a:t>key</a:t>
            </a:r>
            <a:r>
              <a:rPr lang="zh-CN" altLang="en-US" sz="1800" dirty="0" smtClean="0"/>
              <a:t>值的话，</a:t>
            </a:r>
            <a:r>
              <a:rPr lang="en-US" altLang="zh-CN" sz="1800" dirty="0" err="1" smtClean="0"/>
              <a:t>Vue.js</a:t>
            </a:r>
            <a:r>
              <a:rPr lang="zh-CN" altLang="en-US" sz="1800" dirty="0" smtClean="0"/>
              <a:t>就会只渲染新变化的内容。因此，</a:t>
            </a:r>
            <a:r>
              <a:rPr lang="en-US" altLang="zh-CN" sz="1800" dirty="0" smtClean="0"/>
              <a:t>key</a:t>
            </a:r>
            <a:r>
              <a:rPr lang="zh-CN" altLang="en-US" sz="1800" dirty="0" smtClean="0"/>
              <a:t>属性可以增强渲染性能，避免重复渲染。</a:t>
            </a:r>
            <a:endParaRPr lang="en-US" altLang="zh-CN" sz="1800" dirty="0" smtClean="0"/>
          </a:p>
          <a:p>
            <a:pPr marL="0" lvl="1" indent="0">
              <a:lnSpc>
                <a:spcPct val="150000"/>
              </a:lnSpc>
              <a:spcBef>
                <a:spcPct val="20000"/>
              </a:spcBef>
              <a:buNone/>
              <a:defRPr/>
            </a:pPr>
            <a:r>
              <a:rPr lang="en-US" altLang="zh-CN" sz="1800" b="1" dirty="0" smtClean="0"/>
              <a:t>           </a:t>
            </a:r>
            <a:r>
              <a:rPr lang="en-US" altLang="zh-CN" sz="1800" dirty="0" smtClean="0"/>
              <a:t>v-for</a:t>
            </a:r>
            <a:r>
              <a:rPr lang="zh-CN" altLang="zh-CN" sz="1800" dirty="0" smtClean="0"/>
              <a:t>可以用来循环对象，为了更好的语义化，我们把参数改为了</a:t>
            </a:r>
            <a:r>
              <a:rPr lang="en-US" altLang="zh-CN" sz="1800" b="1" dirty="0" smtClean="0"/>
              <a:t>value</a:t>
            </a:r>
            <a:r>
              <a:rPr lang="zh-CN" altLang="zh-CN" sz="1800" b="1" dirty="0" smtClean="0"/>
              <a:t>，</a:t>
            </a:r>
            <a:r>
              <a:rPr lang="en-US" altLang="zh-CN" sz="1800" dirty="0" smtClean="0"/>
              <a:t>key</a:t>
            </a:r>
            <a:r>
              <a:rPr lang="zh-CN" altLang="zh-CN" sz="1800" dirty="0" smtClean="0"/>
              <a:t>和</a:t>
            </a:r>
            <a:r>
              <a:rPr lang="en-US" altLang="zh-CN" sz="1800" dirty="0" smtClean="0"/>
              <a:t>index</a:t>
            </a:r>
            <a:r>
              <a:rPr lang="zh-CN" altLang="en-US" sz="1800" dirty="0" smtClean="0"/>
              <a:t>。</a:t>
            </a:r>
            <a:endParaRPr lang="zh-CN" altLang="zh-CN" sz="1800" b="1"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v-for</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165340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zh-CN" altLang="en-US" sz="1800" dirty="0" smtClean="0"/>
              <a:t>        钩子函数的参数如下所示：</a:t>
            </a:r>
            <a:endParaRPr lang="zh-CN" altLang="en-US" sz="1800" dirty="0" smtClean="0"/>
          </a:p>
          <a:p>
            <a:pPr marL="0" lvl="1" indent="0">
              <a:lnSpc>
                <a:spcPct val="150000"/>
              </a:lnSpc>
              <a:spcBef>
                <a:spcPct val="20000"/>
              </a:spcBef>
              <a:buNone/>
              <a:defRPr/>
            </a:pPr>
            <a:r>
              <a:rPr lang="en-US" altLang="zh-CN" sz="1800" dirty="0" smtClean="0"/>
              <a:t>1</a:t>
            </a:r>
            <a:r>
              <a:rPr lang="zh-CN" altLang="en-US" sz="1800" dirty="0" smtClean="0"/>
              <a:t>、</a:t>
            </a:r>
            <a:r>
              <a:rPr lang="en-US" altLang="zh-CN" sz="1800" dirty="0" smtClean="0"/>
              <a:t>el: </a:t>
            </a:r>
            <a:r>
              <a:rPr lang="zh-CN" altLang="en-US" sz="1800" dirty="0" smtClean="0"/>
              <a:t>指令所绑定的元素，可以用来直接操作 </a:t>
            </a:r>
            <a:r>
              <a:rPr lang="en-US" altLang="zh-CN" sz="1800" dirty="0" smtClean="0"/>
              <a:t>DOM </a:t>
            </a:r>
            <a:r>
              <a:rPr lang="zh-CN" altLang="en-US" sz="1800" dirty="0" smtClean="0"/>
              <a:t>。</a:t>
            </a:r>
            <a:endParaRPr lang="zh-CN" altLang="en-US" sz="1800"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钩</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子函数</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165340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en-US" altLang="zh-CN" sz="1800" dirty="0" smtClean="0"/>
              <a:t>2</a:t>
            </a:r>
            <a:r>
              <a:rPr lang="zh-CN" altLang="en-US" sz="1800" dirty="0" smtClean="0"/>
              <a:t>、</a:t>
            </a:r>
            <a:r>
              <a:rPr lang="en-US" altLang="zh-CN" sz="1800" dirty="0" smtClean="0"/>
              <a:t>binding: </a:t>
            </a:r>
            <a:r>
              <a:rPr lang="zh-CN" altLang="en-US" sz="1800" dirty="0" smtClean="0"/>
              <a:t>一个对象，包含以下属性：</a:t>
            </a:r>
            <a:endParaRPr lang="zh-CN" altLang="en-US" sz="1800" dirty="0" smtClean="0"/>
          </a:p>
          <a:p>
            <a:pPr marL="0" lvl="1" indent="0">
              <a:lnSpc>
                <a:spcPct val="150000"/>
              </a:lnSpc>
              <a:spcBef>
                <a:spcPct val="20000"/>
              </a:spcBef>
              <a:buNone/>
              <a:defRPr/>
            </a:pPr>
            <a:r>
              <a:rPr lang="en-US" altLang="zh-CN" sz="1800" dirty="0" smtClean="0"/>
              <a:t>(1)name: </a:t>
            </a:r>
            <a:r>
              <a:rPr lang="zh-CN" altLang="en-US" sz="1800" dirty="0" smtClean="0"/>
              <a:t>指令名，不包括 </a:t>
            </a:r>
            <a:r>
              <a:rPr lang="en-US" altLang="zh-CN" sz="1800" dirty="0" smtClean="0"/>
              <a:t>v- </a:t>
            </a:r>
            <a:r>
              <a:rPr lang="zh-CN" altLang="en-US" sz="1800" dirty="0" smtClean="0"/>
              <a:t>前缀。</a:t>
            </a:r>
            <a:endParaRPr lang="zh-CN" altLang="en-US" sz="1800" dirty="0" smtClean="0"/>
          </a:p>
          <a:p>
            <a:pPr marL="0" lvl="1" indent="0">
              <a:lnSpc>
                <a:spcPct val="150000"/>
              </a:lnSpc>
              <a:spcBef>
                <a:spcPct val="20000"/>
              </a:spcBef>
              <a:buNone/>
              <a:defRPr/>
            </a:pPr>
            <a:r>
              <a:rPr lang="en-US" altLang="zh-CN" sz="1800" dirty="0" smtClean="0"/>
              <a:t>(2)value: </a:t>
            </a:r>
            <a:r>
              <a:rPr lang="zh-CN" altLang="en-US" sz="1800" dirty="0" smtClean="0"/>
              <a:t>指令的绑定值， 例如： </a:t>
            </a:r>
            <a:r>
              <a:rPr lang="en-US" altLang="zh-CN" sz="1800" dirty="0" smtClean="0"/>
              <a:t>v-my-directive="1 + 1", value </a:t>
            </a:r>
            <a:r>
              <a:rPr lang="zh-CN" altLang="en-US" sz="1800" dirty="0" smtClean="0"/>
              <a:t>的值是 </a:t>
            </a:r>
            <a:r>
              <a:rPr lang="en-US" altLang="zh-CN" sz="1800" dirty="0" smtClean="0"/>
              <a:t>2</a:t>
            </a:r>
            <a:r>
              <a:rPr lang="zh-CN" altLang="en-US" sz="1800" dirty="0" smtClean="0"/>
              <a:t>。</a:t>
            </a:r>
            <a:endParaRPr lang="zh-CN" altLang="en-US" sz="1800" dirty="0" smtClean="0"/>
          </a:p>
          <a:p>
            <a:pPr marL="0" lvl="1" indent="0">
              <a:lnSpc>
                <a:spcPct val="150000"/>
              </a:lnSpc>
              <a:spcBef>
                <a:spcPct val="20000"/>
              </a:spcBef>
              <a:buNone/>
              <a:defRPr/>
            </a:pPr>
            <a:r>
              <a:rPr lang="en-US" altLang="zh-CN" sz="1800" dirty="0" smtClean="0"/>
              <a:t>(3)</a:t>
            </a:r>
            <a:r>
              <a:rPr lang="en-US" altLang="zh-CN" sz="1800" dirty="0" err="1" smtClean="0"/>
              <a:t>oldValue</a:t>
            </a:r>
            <a:r>
              <a:rPr lang="en-US" altLang="zh-CN" sz="1800" dirty="0" smtClean="0"/>
              <a:t>: </a:t>
            </a:r>
            <a:r>
              <a:rPr lang="zh-CN" altLang="en-US" sz="1800" dirty="0" smtClean="0"/>
              <a:t>指令绑定的前一个值，仅在 </a:t>
            </a:r>
            <a:r>
              <a:rPr lang="en-US" altLang="zh-CN" sz="1800" dirty="0" smtClean="0"/>
              <a:t>update </a:t>
            </a:r>
            <a:r>
              <a:rPr lang="zh-CN" altLang="en-US" sz="1800" dirty="0" smtClean="0"/>
              <a:t>和 </a:t>
            </a:r>
            <a:r>
              <a:rPr lang="en-US" altLang="zh-CN" sz="1800" dirty="0" err="1" smtClean="0"/>
              <a:t>componentUpdated</a:t>
            </a:r>
            <a:r>
              <a:rPr lang="en-US" altLang="zh-CN" sz="1800" dirty="0" smtClean="0"/>
              <a:t> </a:t>
            </a:r>
            <a:r>
              <a:rPr lang="zh-CN" altLang="en-US" sz="1800" dirty="0" smtClean="0"/>
              <a:t>钩子中可用。无论值是否改变都可用。</a:t>
            </a:r>
            <a:endParaRPr lang="en-US" altLang="zh-CN" sz="1800" dirty="0" smtClean="0"/>
          </a:p>
          <a:p>
            <a:pPr marL="0" lvl="1" indent="0">
              <a:lnSpc>
                <a:spcPct val="150000"/>
              </a:lnSpc>
              <a:spcBef>
                <a:spcPct val="20000"/>
              </a:spcBef>
              <a:buNone/>
              <a:defRPr/>
            </a:pPr>
            <a:r>
              <a:rPr lang="en-US" altLang="zh-CN" sz="1800" dirty="0" smtClean="0"/>
              <a:t>(4)expression: </a:t>
            </a:r>
            <a:r>
              <a:rPr lang="zh-CN" altLang="en-US" sz="1800" dirty="0" smtClean="0"/>
              <a:t>绑定值的表达式或变量名。 例如 </a:t>
            </a:r>
            <a:r>
              <a:rPr lang="en-US" altLang="zh-CN" sz="1800" dirty="0" smtClean="0"/>
              <a:t>v-my-directive="1 + 1" </a:t>
            </a:r>
            <a:r>
              <a:rPr lang="zh-CN" altLang="en-US" sz="1800" dirty="0" smtClean="0"/>
              <a:t>， </a:t>
            </a:r>
            <a:r>
              <a:rPr lang="en-US" altLang="zh-CN" sz="1800" dirty="0" smtClean="0"/>
              <a:t>expression </a:t>
            </a:r>
            <a:r>
              <a:rPr lang="zh-CN" altLang="en-US" sz="1800" dirty="0" smtClean="0"/>
              <a:t>的值是 </a:t>
            </a:r>
            <a:r>
              <a:rPr lang="en-US" altLang="zh-CN" sz="1800" dirty="0" smtClean="0"/>
              <a:t>"1 + 1"</a:t>
            </a:r>
            <a:r>
              <a:rPr lang="zh-CN" altLang="en-US" sz="1800" dirty="0" smtClean="0"/>
              <a:t>。</a:t>
            </a:r>
            <a:endParaRPr lang="zh-CN" altLang="en-US" sz="1800" dirty="0" smtClean="0"/>
          </a:p>
          <a:p>
            <a:pPr marL="0" lvl="1" indent="0">
              <a:lnSpc>
                <a:spcPct val="150000"/>
              </a:lnSpc>
              <a:spcBef>
                <a:spcPct val="20000"/>
              </a:spcBef>
              <a:buNone/>
              <a:defRPr/>
            </a:pPr>
            <a:r>
              <a:rPr lang="en-US" altLang="zh-CN" sz="1800" dirty="0" smtClean="0"/>
              <a:t>(5)</a:t>
            </a:r>
            <a:r>
              <a:rPr lang="en-US" altLang="zh-CN" sz="1800" dirty="0" err="1" smtClean="0"/>
              <a:t>arg</a:t>
            </a:r>
            <a:r>
              <a:rPr lang="en-US" altLang="zh-CN" sz="1800" dirty="0" smtClean="0"/>
              <a:t>: </a:t>
            </a:r>
            <a:r>
              <a:rPr lang="zh-CN" altLang="en-US" sz="1800" dirty="0" smtClean="0"/>
              <a:t>传给指令的参数。例如 </a:t>
            </a:r>
            <a:r>
              <a:rPr lang="en-US" altLang="zh-CN" sz="1800" dirty="0" smtClean="0"/>
              <a:t>v-my-</a:t>
            </a:r>
            <a:r>
              <a:rPr lang="en-US" altLang="zh-CN" sz="1800" dirty="0" err="1" smtClean="0"/>
              <a:t>directive:foo</a:t>
            </a:r>
            <a:r>
              <a:rPr lang="zh-CN" altLang="en-US" sz="1800" dirty="0" smtClean="0"/>
              <a:t>， </a:t>
            </a:r>
            <a:r>
              <a:rPr lang="en-US" altLang="zh-CN" sz="1800" dirty="0" err="1" smtClean="0"/>
              <a:t>arg</a:t>
            </a:r>
            <a:r>
              <a:rPr lang="en-US" altLang="zh-CN" sz="1800" dirty="0" smtClean="0"/>
              <a:t> </a:t>
            </a:r>
            <a:r>
              <a:rPr lang="zh-CN" altLang="en-US" sz="1800" dirty="0" smtClean="0"/>
              <a:t>的值是 </a:t>
            </a:r>
            <a:r>
              <a:rPr lang="en-US" altLang="zh-CN" sz="1800" dirty="0" smtClean="0"/>
              <a:t>"</a:t>
            </a:r>
            <a:r>
              <a:rPr lang="en-US" altLang="zh-CN" sz="1800" dirty="0" err="1" smtClean="0"/>
              <a:t>foo</a:t>
            </a:r>
            <a:r>
              <a:rPr lang="en-US" altLang="zh-CN" sz="1800" dirty="0" smtClean="0"/>
              <a:t>"</a:t>
            </a:r>
            <a:r>
              <a:rPr lang="zh-CN" altLang="en-US" sz="1800" dirty="0" smtClean="0"/>
              <a:t>。</a:t>
            </a:r>
            <a:endParaRPr lang="zh-CN" altLang="en-US" sz="1800" dirty="0" smtClean="0"/>
          </a:p>
          <a:p>
            <a:pPr marL="0" lvl="1" indent="0">
              <a:lnSpc>
                <a:spcPct val="150000"/>
              </a:lnSpc>
              <a:spcBef>
                <a:spcPct val="20000"/>
              </a:spcBef>
              <a:buNone/>
              <a:defRPr/>
            </a:pPr>
            <a:r>
              <a:rPr lang="en-US" altLang="zh-CN" sz="1800" dirty="0" smtClean="0"/>
              <a:t>(6)modifiers: </a:t>
            </a:r>
            <a:r>
              <a:rPr lang="zh-CN" altLang="en-US" sz="1800" dirty="0" smtClean="0"/>
              <a:t>一个包含修饰符的对象。 例如： </a:t>
            </a:r>
            <a:r>
              <a:rPr lang="en-US" altLang="zh-CN" sz="1800" dirty="0" smtClean="0"/>
              <a:t>v-my-</a:t>
            </a:r>
            <a:r>
              <a:rPr lang="en-US" altLang="zh-CN" sz="1800" dirty="0" err="1" smtClean="0"/>
              <a:t>directive.foo.bar</a:t>
            </a:r>
            <a:r>
              <a:rPr lang="en-US" altLang="zh-CN" sz="1800" dirty="0" smtClean="0"/>
              <a:t>, </a:t>
            </a:r>
            <a:r>
              <a:rPr lang="zh-CN" altLang="en-US" sz="1800" dirty="0" smtClean="0"/>
              <a:t>修饰符对象 </a:t>
            </a:r>
            <a:r>
              <a:rPr lang="en-US" altLang="zh-CN" sz="1800" dirty="0" smtClean="0"/>
              <a:t>modifiers </a:t>
            </a:r>
            <a:r>
              <a:rPr lang="zh-CN" altLang="en-US" sz="1800" dirty="0" smtClean="0"/>
              <a:t>的值是 </a:t>
            </a:r>
            <a:r>
              <a:rPr lang="en-US" altLang="zh-CN" sz="1800" dirty="0" smtClean="0"/>
              <a:t>{ </a:t>
            </a:r>
            <a:r>
              <a:rPr lang="en-US" altLang="zh-CN" sz="1800" dirty="0" err="1" smtClean="0"/>
              <a:t>foo</a:t>
            </a:r>
            <a:r>
              <a:rPr lang="en-US" altLang="zh-CN" sz="1800" dirty="0" smtClean="0"/>
              <a:t>: true, bar: true }</a:t>
            </a:r>
            <a:r>
              <a:rPr lang="zh-CN" altLang="en-US" sz="1800" dirty="0" smtClean="0"/>
              <a:t>。</a:t>
            </a:r>
            <a:endParaRPr lang="zh-CN" altLang="en-US" sz="1800" dirty="0" smtClean="0"/>
          </a:p>
          <a:p>
            <a:pPr marL="0" lvl="1" indent="0">
              <a:lnSpc>
                <a:spcPct val="150000"/>
              </a:lnSpc>
              <a:spcBef>
                <a:spcPct val="20000"/>
              </a:spcBef>
              <a:buNone/>
              <a:defRPr/>
            </a:pPr>
            <a:endParaRPr lang="zh-CN" altLang="en-US" sz="1800" dirty="0" smtClean="0"/>
          </a:p>
          <a:p>
            <a:pPr marL="0" lvl="1" indent="0">
              <a:lnSpc>
                <a:spcPct val="150000"/>
              </a:lnSpc>
              <a:spcBef>
                <a:spcPct val="20000"/>
              </a:spcBef>
              <a:buNone/>
              <a:defRPr/>
            </a:pPr>
            <a:endParaRPr lang="zh-CN" altLang="en-US" sz="1800"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钩子函数</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165340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en-US" altLang="zh-CN" sz="1800" dirty="0" smtClean="0"/>
              <a:t>3</a:t>
            </a:r>
            <a:r>
              <a:rPr lang="zh-CN" altLang="en-US" sz="1800" dirty="0" smtClean="0"/>
              <a:t>、</a:t>
            </a:r>
            <a:r>
              <a:rPr lang="en-US" altLang="zh-CN" sz="1800" dirty="0" err="1" smtClean="0"/>
              <a:t>vnode</a:t>
            </a:r>
            <a:r>
              <a:rPr lang="en-US" altLang="zh-CN" sz="1800" dirty="0" smtClean="0"/>
              <a:t>: </a:t>
            </a:r>
            <a:r>
              <a:rPr lang="en-US" altLang="zh-CN" sz="1800" dirty="0" err="1" smtClean="0"/>
              <a:t>Vue</a:t>
            </a:r>
            <a:r>
              <a:rPr lang="en-US" altLang="zh-CN" sz="1800" dirty="0" smtClean="0"/>
              <a:t> </a:t>
            </a:r>
            <a:r>
              <a:rPr lang="zh-CN" altLang="en-US" sz="1800" dirty="0" smtClean="0"/>
              <a:t>编译生成的虚拟节点。</a:t>
            </a:r>
            <a:endParaRPr lang="zh-CN" altLang="en-US" sz="1800" dirty="0" smtClean="0"/>
          </a:p>
          <a:p>
            <a:pPr marL="0" lvl="1" indent="0">
              <a:lnSpc>
                <a:spcPct val="150000"/>
              </a:lnSpc>
              <a:spcBef>
                <a:spcPct val="20000"/>
              </a:spcBef>
              <a:buNone/>
              <a:defRPr/>
            </a:pPr>
            <a:r>
              <a:rPr lang="en-US" altLang="zh-CN" sz="1800" dirty="0" smtClean="0"/>
              <a:t>4</a:t>
            </a:r>
            <a:r>
              <a:rPr lang="zh-CN" altLang="en-US" sz="1800" dirty="0" smtClean="0"/>
              <a:t>、</a:t>
            </a:r>
            <a:r>
              <a:rPr lang="en-US" altLang="zh-CN" sz="1800" dirty="0" err="1" smtClean="0"/>
              <a:t>oldVnode</a:t>
            </a:r>
            <a:r>
              <a:rPr lang="en-US" altLang="zh-CN" sz="1800" dirty="0" smtClean="0"/>
              <a:t>: </a:t>
            </a:r>
            <a:r>
              <a:rPr lang="zh-CN" altLang="en-US" sz="1800" dirty="0" smtClean="0"/>
              <a:t>上一个虚拟节点，仅在 </a:t>
            </a:r>
            <a:r>
              <a:rPr lang="en-US" altLang="zh-CN" sz="1800" dirty="0" smtClean="0"/>
              <a:t>update </a:t>
            </a:r>
            <a:r>
              <a:rPr lang="zh-CN" altLang="en-US" sz="1800" dirty="0" smtClean="0"/>
              <a:t>和 </a:t>
            </a:r>
            <a:r>
              <a:rPr lang="en-US" altLang="zh-CN" sz="1800" dirty="0" err="1" smtClean="0"/>
              <a:t>componentUpdated</a:t>
            </a:r>
            <a:r>
              <a:rPr lang="en-US" altLang="zh-CN" sz="1800" dirty="0" smtClean="0"/>
              <a:t> </a:t>
            </a:r>
            <a:r>
              <a:rPr lang="zh-CN" altLang="en-US" sz="1800" dirty="0" smtClean="0"/>
              <a:t>钩子中可用。</a:t>
            </a:r>
            <a:endParaRPr lang="zh-CN" altLang="en-US" sz="1800" dirty="0" smtClean="0"/>
          </a:p>
          <a:p>
            <a:pPr marL="0" lvl="1" indent="0">
              <a:lnSpc>
                <a:spcPct val="150000"/>
              </a:lnSpc>
              <a:spcBef>
                <a:spcPct val="20000"/>
              </a:spcBef>
              <a:buNone/>
              <a:defRPr/>
            </a:pPr>
            <a:endParaRPr lang="zh-CN" altLang="en-US" sz="1800" dirty="0" smtClean="0"/>
          </a:p>
          <a:p>
            <a:pPr marL="0" lvl="1" indent="0">
              <a:lnSpc>
                <a:spcPct val="150000"/>
              </a:lnSpc>
              <a:spcBef>
                <a:spcPct val="20000"/>
              </a:spcBef>
              <a:buNone/>
              <a:defRPr/>
            </a:pPr>
            <a:endParaRPr lang="zh-CN" altLang="en-US" sz="1800"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钩子函数</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自定义指令的使用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591315" y="1224314"/>
            <a:ext cx="4384721"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601948" y="1218219"/>
            <a:ext cx="42571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smtClean="0">
                <a:solidFill>
                  <a:schemeClr val="bg1"/>
                </a:solidFill>
                <a:latin typeface="微软雅黑" panose="020B0503020204020204" pitchFamily="34" charset="-122"/>
                <a:ea typeface="微软雅黑" panose="020B0503020204020204" pitchFamily="34" charset="-122"/>
              </a:rPr>
              <a:t>使用钩子函数的自定义指令示例</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9219" name="Picture 3"/>
          <p:cNvPicPr>
            <a:picLocks noChangeAspect="1" noChangeArrowheads="1"/>
          </p:cNvPicPr>
          <p:nvPr/>
        </p:nvPicPr>
        <p:blipFill>
          <a:blip r:embed="rId1" cstate="print"/>
          <a:srcRect/>
          <a:stretch>
            <a:fillRect/>
          </a:stretch>
        </p:blipFill>
        <p:spPr bwMode="auto">
          <a:xfrm>
            <a:off x="2314575" y="2366963"/>
            <a:ext cx="4514850" cy="2124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自定义指令</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591315" y="1224314"/>
            <a:ext cx="4384721"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601948" y="1218219"/>
            <a:ext cx="42571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smtClean="0">
                <a:solidFill>
                  <a:schemeClr val="bg1"/>
                </a:solidFill>
                <a:latin typeface="微软雅黑" panose="020B0503020204020204" pitchFamily="34" charset="-122"/>
                <a:ea typeface="微软雅黑" panose="020B0503020204020204" pitchFamily="34" charset="-122"/>
              </a:rPr>
              <a:t>使用钩子函数的自定义指令示例（接上）</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0243" name="Picture 3"/>
          <p:cNvPicPr>
            <a:picLocks noChangeAspect="1" noChangeArrowheads="1"/>
          </p:cNvPicPr>
          <p:nvPr/>
        </p:nvPicPr>
        <p:blipFill>
          <a:blip r:embed="rId1" cstate="print"/>
          <a:srcRect/>
          <a:stretch>
            <a:fillRect/>
          </a:stretch>
        </p:blipFill>
        <p:spPr bwMode="auto">
          <a:xfrm>
            <a:off x="1456661" y="1666955"/>
            <a:ext cx="6256929" cy="481369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自定义指</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令的使用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591315" y="1224314"/>
            <a:ext cx="4384721"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601948" y="1218219"/>
            <a:ext cx="42571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smtClean="0">
                <a:solidFill>
                  <a:schemeClr val="bg1"/>
                </a:solidFill>
                <a:latin typeface="微软雅黑" panose="020B0503020204020204" pitchFamily="34" charset="-122"/>
                <a:ea typeface="微软雅黑" panose="020B0503020204020204" pitchFamily="34" charset="-122"/>
              </a:rPr>
              <a:t>使用钩子函数的自定义指令示例（接上）</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1" cstate="print"/>
          <a:srcRect/>
          <a:stretch>
            <a:fillRect/>
          </a:stretch>
        </p:blipFill>
        <p:spPr bwMode="auto">
          <a:xfrm>
            <a:off x="1355763" y="2175355"/>
            <a:ext cx="2562225" cy="3400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165340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zh-CN" altLang="en-US" sz="1800" dirty="0" smtClean="0"/>
              <a:t>        运行以上代码后，浏览器会弹出“绑定到节点时调用</a:t>
            </a:r>
            <a:r>
              <a:rPr lang="en-US" altLang="zh-CN" sz="1800" dirty="0" smtClean="0"/>
              <a:t>inserted”</a:t>
            </a:r>
            <a:r>
              <a:rPr lang="zh-CN" altLang="en-US" sz="1800" dirty="0" smtClean="0"/>
              <a:t>，这时文字的颜色会变成红色，且控制台中的输出如图所示：</a:t>
            </a:r>
            <a:endParaRPr lang="zh-CN" altLang="en-US" sz="1800" dirty="0" smtClean="0"/>
          </a:p>
          <a:p>
            <a:pPr marL="0" lvl="1" indent="0">
              <a:lnSpc>
                <a:spcPct val="150000"/>
              </a:lnSpc>
              <a:spcBef>
                <a:spcPct val="20000"/>
              </a:spcBef>
              <a:buNone/>
              <a:defRPr/>
            </a:pPr>
            <a:endParaRPr lang="zh-CN" altLang="en-US" sz="1800" dirty="0" smtClean="0"/>
          </a:p>
          <a:p>
            <a:pPr marL="0" lvl="1" indent="0">
              <a:lnSpc>
                <a:spcPct val="150000"/>
              </a:lnSpc>
              <a:spcBef>
                <a:spcPct val="20000"/>
              </a:spcBef>
              <a:buNone/>
              <a:defRPr/>
            </a:pPr>
            <a:endParaRPr lang="zh-CN" altLang="en-US" sz="1800"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自定义指</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令的使用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4" name="图片 3"/>
          <p:cNvPicPr/>
          <p:nvPr/>
        </p:nvPicPr>
        <p:blipFill>
          <a:blip r:embed="rId1" cstate="print"/>
          <a:srcRect/>
          <a:stretch>
            <a:fillRect/>
          </a:stretch>
        </p:blipFill>
        <p:spPr bwMode="auto">
          <a:xfrm>
            <a:off x="2276032" y="2999156"/>
            <a:ext cx="4400550" cy="1476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165340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zh-CN" altLang="en-US" sz="1800" dirty="0" smtClean="0"/>
              <a:t>        当你点击“</a:t>
            </a:r>
            <a:r>
              <a:rPr lang="en-US" altLang="zh-CN" sz="1800" dirty="0" smtClean="0"/>
              <a:t>Add”</a:t>
            </a:r>
            <a:r>
              <a:rPr lang="zh-CN" altLang="en-US" sz="1800" dirty="0" smtClean="0"/>
              <a:t>按钮时，浏览器会弹出“</a:t>
            </a:r>
            <a:r>
              <a:rPr lang="en-US" altLang="zh-CN" sz="1800" dirty="0" smtClean="0"/>
              <a:t>3-</a:t>
            </a:r>
            <a:r>
              <a:rPr lang="zh-CN" altLang="en-US" sz="1800" dirty="0" smtClean="0"/>
              <a:t>组件更新时调用</a:t>
            </a:r>
            <a:r>
              <a:rPr lang="en-US" altLang="zh-CN" sz="1800" dirty="0" smtClean="0"/>
              <a:t>update”</a:t>
            </a:r>
            <a:r>
              <a:rPr lang="zh-CN" altLang="en-US" sz="1800" dirty="0" smtClean="0"/>
              <a:t>，这时文字的颜色会变成绿色，且控制台中的输出如图所示：</a:t>
            </a:r>
            <a:endParaRPr lang="zh-CN" altLang="en-US" sz="1800" dirty="0" smtClean="0"/>
          </a:p>
          <a:p>
            <a:pPr marL="0" lvl="1" indent="0">
              <a:lnSpc>
                <a:spcPct val="150000"/>
              </a:lnSpc>
              <a:spcBef>
                <a:spcPct val="20000"/>
              </a:spcBef>
              <a:buNone/>
              <a:defRPr/>
            </a:pPr>
            <a:endParaRPr lang="zh-CN" altLang="en-US" sz="1800" dirty="0" smtClean="0"/>
          </a:p>
          <a:p>
            <a:pPr marL="0" lvl="1" indent="0">
              <a:lnSpc>
                <a:spcPct val="150000"/>
              </a:lnSpc>
              <a:spcBef>
                <a:spcPct val="20000"/>
              </a:spcBef>
              <a:buNone/>
              <a:defRPr/>
            </a:pPr>
            <a:endParaRPr lang="zh-CN" altLang="en-US" sz="1800" dirty="0" smtClean="0"/>
          </a:p>
          <a:p>
            <a:pPr marL="0" lvl="1" indent="0">
              <a:lnSpc>
                <a:spcPct val="150000"/>
              </a:lnSpc>
              <a:spcBef>
                <a:spcPct val="20000"/>
              </a:spcBef>
              <a:buNone/>
              <a:defRPr/>
            </a:pPr>
            <a:endParaRPr lang="zh-CN" altLang="en-US" sz="1800"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自定义指</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令的使用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5" name="图片 4"/>
          <p:cNvPicPr/>
          <p:nvPr/>
        </p:nvPicPr>
        <p:blipFill>
          <a:blip r:embed="rId1" cstate="print"/>
          <a:srcRect/>
          <a:stretch>
            <a:fillRect/>
          </a:stretch>
        </p:blipFill>
        <p:spPr bwMode="auto">
          <a:xfrm>
            <a:off x="2123853" y="3030833"/>
            <a:ext cx="4343400" cy="183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自定义指</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令的使用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591315" y="1224314"/>
            <a:ext cx="4384721"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601948" y="1218219"/>
            <a:ext cx="42571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smtClean="0">
                <a:solidFill>
                  <a:schemeClr val="bg1"/>
                </a:solidFill>
                <a:latin typeface="微软雅黑" panose="020B0503020204020204" pitchFamily="34" charset="-122"/>
                <a:ea typeface="微软雅黑" panose="020B0503020204020204" pitchFamily="34" charset="-122"/>
              </a:rPr>
              <a:t>局部自定义指令</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1" cstate="print"/>
          <a:srcRect/>
          <a:stretch>
            <a:fillRect/>
          </a:stretch>
        </p:blipFill>
        <p:spPr bwMode="auto">
          <a:xfrm>
            <a:off x="2424224" y="1695604"/>
            <a:ext cx="4495468" cy="46749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57350" y="312819"/>
            <a:ext cx="4716082" cy="618016"/>
          </a:xfrm>
        </p:spPr>
        <p:txBody>
          <a:bodyPr/>
          <a:lstStyle/>
          <a:p>
            <a:r>
              <a:rPr lang="zh-CN" altLang="en-US" dirty="0" smtClean="0"/>
              <a:t>学习目标</a:t>
            </a:r>
            <a:endParaRPr lang="zh-CN" altLang="en-US" dirty="0"/>
          </a:p>
        </p:txBody>
      </p:sp>
      <p:sp>
        <p:nvSpPr>
          <p:cNvPr id="3" name="文本框 2"/>
          <p:cNvSpPr txBox="1"/>
          <p:nvPr/>
        </p:nvSpPr>
        <p:spPr>
          <a:xfrm>
            <a:off x="3435507" y="2178591"/>
            <a:ext cx="1927469" cy="438592"/>
          </a:xfrm>
          <a:prstGeom prst="rect">
            <a:avLst/>
          </a:prstGeom>
          <a:noFill/>
        </p:spPr>
        <p:txBody>
          <a:bodyPr wrap="none" lIns="68589" tIns="34295" rIns="68589" bIns="34295"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en-US" altLang="zh-CN" sz="2400" dirty="0" smtClean="0">
                <a:solidFill>
                  <a:srgbClr val="414455"/>
                </a:solidFill>
              </a:rPr>
              <a:t>3.9 </a:t>
            </a:r>
            <a:r>
              <a:rPr lang="zh-CN" altLang="en-US" sz="2400" dirty="0" smtClean="0">
                <a:solidFill>
                  <a:srgbClr val="414455"/>
                </a:solidFill>
              </a:rPr>
              <a:t>本章总结</a:t>
            </a:r>
            <a:endParaRPr lang="zh-CN" altLang="en-US" sz="2400" dirty="0">
              <a:solidFill>
                <a:srgbClr val="414455"/>
              </a:solidFill>
            </a:endParaRPr>
          </a:p>
        </p:txBody>
      </p:sp>
      <p:grpSp>
        <p:nvGrpSpPr>
          <p:cNvPr id="4" name="组合 5"/>
          <p:cNvGrpSpPr/>
          <p:nvPr/>
        </p:nvGrpSpPr>
        <p:grpSpPr>
          <a:xfrm>
            <a:off x="967707" y="1373695"/>
            <a:ext cx="1855130" cy="1855130"/>
            <a:chOff x="2884264" y="3028364"/>
            <a:chExt cx="798675" cy="798675"/>
          </a:xfrm>
        </p:grpSpPr>
        <p:grpSp>
          <p:nvGrpSpPr>
            <p:cNvPr id="5" name="组合 6"/>
            <p:cNvGrpSpPr/>
            <p:nvPr/>
          </p:nvGrpSpPr>
          <p:grpSpPr>
            <a:xfrm>
              <a:off x="2884264" y="3028364"/>
              <a:ext cx="798675" cy="798675"/>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41300" dist="228600" dir="78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椭圆 8"/>
            <p:cNvSpPr/>
            <p:nvPr/>
          </p:nvSpPr>
          <p:spPr>
            <a:xfrm>
              <a:off x="2892599" y="3138954"/>
              <a:ext cx="764108" cy="579934"/>
            </a:xfrm>
            <a:prstGeom prst="ellipse">
              <a:avLst/>
            </a:prstGeom>
            <a:solidFill>
              <a:srgbClr val="0070C0"/>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prstClr val="white"/>
                  </a:solidFill>
                </a:rPr>
                <a:t>Vue.js</a:t>
              </a:r>
              <a:endParaRPr lang="zh-CN" altLang="en-US" sz="2800" b="1" dirty="0">
                <a:solidFill>
                  <a:prstClr val="white"/>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675" decel="100000" fill="hold"/>
                                        <p:tgtEl>
                                          <p:spTgt spid="3"/>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 fill="hold"/>
                                        <p:tgtEl>
                                          <p:spTgt spid="4"/>
                                        </p:tgtEl>
                                        <p:attrNameLst>
                                          <p:attrName>ppt_w</p:attrName>
                                        </p:attrNameLst>
                                      </p:cBhvr>
                                      <p:tavLst>
                                        <p:tav tm="0">
                                          <p:val>
                                            <p:fltVal val="0"/>
                                          </p:val>
                                        </p:tav>
                                        <p:tav tm="100000">
                                          <p:val>
                                            <p:strVal val="#ppt_w"/>
                                          </p:val>
                                        </p:tav>
                                      </p:tavLst>
                                    </p:anim>
                                    <p:anim calcmode="lin" valueType="num">
                                      <p:cBhvr>
                                        <p:cTn id="15" dur="100" fill="hold"/>
                                        <p:tgtEl>
                                          <p:spTgt spid="4"/>
                                        </p:tgtEl>
                                        <p:attrNameLst>
                                          <p:attrName>ppt_h</p:attrName>
                                        </p:attrNameLst>
                                      </p:cBhvr>
                                      <p:tavLst>
                                        <p:tav tm="0">
                                          <p:val>
                                            <p:fltVal val="0"/>
                                          </p:val>
                                        </p:tav>
                                        <p:tav tm="100000">
                                          <p:val>
                                            <p:strVal val="#ppt_h"/>
                                          </p:val>
                                        </p:tav>
                                      </p:tavLst>
                                    </p:anim>
                                    <p:animEffect transition="in" filter="fade">
                                      <p:cBhvr>
                                        <p:cTn id="16" dur="100"/>
                                        <p:tgtEl>
                                          <p:spTgt spid="4"/>
                                        </p:tgtEl>
                                      </p:cBhvr>
                                    </p:animEffect>
                                  </p:childTnLst>
                                </p:cTn>
                              </p:par>
                              <p:par>
                                <p:cTn id="17" presetID="6" presetClass="emph" presetSubtype="0" fill="hold" nodeType="withEffect">
                                  <p:stCondLst>
                                    <p:cond delay="100"/>
                                  </p:stCondLst>
                                  <p:childTnLst>
                                    <p:animScale>
                                      <p:cBhvr>
                                        <p:cTn id="18" dur="100" fill="hold"/>
                                        <p:tgtEl>
                                          <p:spTgt spid="4"/>
                                        </p:tgtEl>
                                      </p:cBhvr>
                                      <p:by x="110000" y="110000"/>
                                    </p:animScale>
                                  </p:childTnLst>
                                </p:cTn>
                              </p:par>
                              <p:par>
                                <p:cTn id="19" presetID="6" presetClass="emph" presetSubtype="0" fill="hold" nodeType="withEffect">
                                  <p:stCondLst>
                                    <p:cond delay="200"/>
                                  </p:stCondLst>
                                  <p:childTnLst>
                                    <p:animScale>
                                      <p:cBhvr>
                                        <p:cTn id="20" dur="200" fill="hold"/>
                                        <p:tgtEl>
                                          <p:spTgt spid="4"/>
                                        </p:tgtEl>
                                      </p:cBhvr>
                                      <p:by x="90000" y="90000"/>
                                    </p:animScale>
                                  </p:childTnLst>
                                </p:cTn>
                              </p:par>
                              <p:par>
                                <p:cTn id="21" presetID="6" presetClass="emph" presetSubtype="0" fill="hold" nodeType="withEffect">
                                  <p:stCondLst>
                                    <p:cond delay="400"/>
                                  </p:stCondLst>
                                  <p:childTnLst>
                                    <p:animScale>
                                      <p:cBhvr>
                                        <p:cTn id="22" dur="100" fill="hold"/>
                                        <p:tgtEl>
                                          <p:spTgt spid="4"/>
                                        </p:tgtEl>
                                      </p:cBhvr>
                                      <p:by x="105000" y="105000"/>
                                    </p:animScale>
                                  </p:childTnLst>
                                </p:cTn>
                              </p:par>
                              <p:par>
                                <p:cTn id="23" presetID="6" presetClass="emph" presetSubtype="0" fill="hold" nodeType="withEffect">
                                  <p:stCondLst>
                                    <p:cond delay="500"/>
                                  </p:stCondLst>
                                  <p:childTnLst>
                                    <p:animScale>
                                      <p:cBhvr>
                                        <p:cTn id="24" dur="200" fill="hold"/>
                                        <p:tgtEl>
                                          <p:spTgt spid="4"/>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v-for</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633846" y="1553924"/>
            <a:ext cx="2534346"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633846" y="1547827"/>
            <a:ext cx="232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smtClean="0">
                <a:solidFill>
                  <a:schemeClr val="bg1"/>
                </a:solidFill>
                <a:latin typeface="微软雅黑" panose="020B0503020204020204" pitchFamily="34" charset="-122"/>
                <a:ea typeface="微软雅黑" panose="020B0503020204020204" pitchFamily="34" charset="-122"/>
              </a:rPr>
              <a:t> v-for</a:t>
            </a:r>
            <a:r>
              <a:rPr lang="zh-CN" altLang="en-US" dirty="0" smtClean="0">
                <a:solidFill>
                  <a:schemeClr val="bg1"/>
                </a:solidFill>
                <a:latin typeface="微软雅黑" panose="020B0503020204020204" pitchFamily="34" charset="-122"/>
                <a:ea typeface="微软雅黑" panose="020B0503020204020204" pitchFamily="34" charset="-122"/>
              </a:rPr>
              <a:t>循环对象</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2" name="Picture 2"/>
          <p:cNvPicPr>
            <a:picLocks noChangeAspect="1" noChangeArrowheads="1"/>
          </p:cNvPicPr>
          <p:nvPr/>
        </p:nvPicPr>
        <p:blipFill>
          <a:blip r:embed="rId1" cstate="print"/>
          <a:srcRect/>
          <a:stretch>
            <a:fillRect/>
          </a:stretch>
        </p:blipFill>
        <p:spPr bwMode="auto">
          <a:xfrm>
            <a:off x="875082" y="2118426"/>
            <a:ext cx="7096125" cy="4067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165340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zh-CN" altLang="en-US" sz="1800" dirty="0" smtClean="0"/>
              <a:t>         在本章中我们学习了</a:t>
            </a:r>
            <a:r>
              <a:rPr lang="en-US" altLang="zh-CN" sz="1800" dirty="0" err="1" smtClean="0"/>
              <a:t>Vue.js</a:t>
            </a:r>
            <a:r>
              <a:rPr lang="zh-CN" altLang="en-US" sz="1800" dirty="0" smtClean="0"/>
              <a:t>的内置指令。学习了用</a:t>
            </a:r>
            <a:r>
              <a:rPr lang="en-US" altLang="zh-CN" sz="1800" dirty="0" smtClean="0"/>
              <a:t>v-for</a:t>
            </a:r>
            <a:r>
              <a:rPr lang="zh-CN" altLang="en-US" sz="1800" dirty="0" smtClean="0"/>
              <a:t>来循环数组、对象、对象数组，迭代整数；学习了</a:t>
            </a:r>
            <a:r>
              <a:rPr lang="en-US" altLang="zh-CN" sz="1800" dirty="0" smtClean="0"/>
              <a:t>v-if</a:t>
            </a:r>
            <a:r>
              <a:rPr lang="zh-CN" altLang="en-US" sz="1800" dirty="0" smtClean="0"/>
              <a:t>、</a:t>
            </a:r>
            <a:r>
              <a:rPr lang="en-US" altLang="zh-CN" sz="1800" dirty="0" smtClean="0"/>
              <a:t>v-else</a:t>
            </a:r>
            <a:r>
              <a:rPr lang="zh-CN" altLang="en-US" sz="1800" dirty="0" smtClean="0"/>
              <a:t>、</a:t>
            </a:r>
            <a:r>
              <a:rPr lang="en-US" altLang="zh-CN" sz="1800" dirty="0" smtClean="0"/>
              <a:t>v-else-if</a:t>
            </a:r>
            <a:r>
              <a:rPr lang="zh-CN" altLang="en-US" sz="1800" dirty="0" smtClean="0"/>
              <a:t>，学习了</a:t>
            </a:r>
            <a:r>
              <a:rPr lang="en-US" altLang="zh-CN" sz="1800" dirty="0" smtClean="0"/>
              <a:t>v-show</a:t>
            </a:r>
            <a:r>
              <a:rPr lang="zh-CN" altLang="en-US" sz="1800" dirty="0" smtClean="0"/>
              <a:t>，并对</a:t>
            </a:r>
            <a:r>
              <a:rPr lang="en-US" altLang="zh-CN" sz="1800" dirty="0" smtClean="0"/>
              <a:t>v-if</a:t>
            </a:r>
            <a:r>
              <a:rPr lang="zh-CN" altLang="en-US" sz="1800" dirty="0" smtClean="0"/>
              <a:t>和</a:t>
            </a:r>
            <a:r>
              <a:rPr lang="en-US" altLang="zh-CN" sz="1800" dirty="0" smtClean="0"/>
              <a:t>v-show</a:t>
            </a:r>
            <a:r>
              <a:rPr lang="zh-CN" altLang="en-US" sz="1800" dirty="0" smtClean="0"/>
              <a:t>进行了比较；学习了</a:t>
            </a:r>
            <a:r>
              <a:rPr lang="en-US" altLang="zh-CN" sz="1800" dirty="0" smtClean="0"/>
              <a:t>filter</a:t>
            </a:r>
            <a:r>
              <a:rPr lang="zh-CN" altLang="en-US" sz="1800" dirty="0" smtClean="0"/>
              <a:t>过滤器进行文本格式化，包括局部过滤器、全局过滤器、过滤器串联，以及如何使用过滤器接收多个参数；学习了按键修饰符来监听键盘事件，包括官方提供的按键修饰符和自定义按键修饰符；学习了</a:t>
            </a:r>
            <a:r>
              <a:rPr lang="en-US" altLang="zh-CN" sz="1800" dirty="0" smtClean="0"/>
              <a:t>v-model</a:t>
            </a:r>
            <a:r>
              <a:rPr lang="zh-CN" altLang="en-US" sz="1800" dirty="0" smtClean="0"/>
              <a:t>的</a:t>
            </a:r>
            <a:r>
              <a:rPr lang="en-US" altLang="zh-CN" sz="1800" dirty="0" smtClean="0"/>
              <a:t>lazy</a:t>
            </a:r>
            <a:r>
              <a:rPr lang="zh-CN" altLang="en-US" sz="1800" dirty="0" smtClean="0"/>
              <a:t>、</a:t>
            </a:r>
            <a:r>
              <a:rPr lang="en-US" altLang="zh-CN" sz="1800" dirty="0" smtClean="0"/>
              <a:t>number</a:t>
            </a:r>
            <a:r>
              <a:rPr lang="zh-CN" altLang="en-US" sz="1800" dirty="0" smtClean="0"/>
              <a:t>、</a:t>
            </a:r>
            <a:r>
              <a:rPr lang="en-US" altLang="zh-CN" sz="1800" dirty="0" smtClean="0"/>
              <a:t>trim</a:t>
            </a:r>
            <a:r>
              <a:rPr lang="zh-CN" altLang="en-US" sz="1800" dirty="0" smtClean="0"/>
              <a:t>修饰符；学习了自定义指令，包括全局自定义指令、局部自定义指令，以及钩子函数。</a:t>
            </a:r>
            <a:endParaRPr lang="zh-CN" altLang="en-US" sz="1800" dirty="0" smtClean="0"/>
          </a:p>
          <a:p>
            <a:pPr marL="0" lvl="1" indent="0">
              <a:lnSpc>
                <a:spcPct val="150000"/>
              </a:lnSpc>
              <a:spcBef>
                <a:spcPct val="20000"/>
              </a:spcBef>
              <a:buNone/>
              <a:defRPr/>
            </a:pPr>
            <a:endParaRPr lang="zh-CN" altLang="en-US" sz="1800" dirty="0" smtClean="0"/>
          </a:p>
          <a:p>
            <a:pPr marL="0" lvl="1" indent="0">
              <a:lnSpc>
                <a:spcPct val="150000"/>
              </a:lnSpc>
              <a:spcBef>
                <a:spcPct val="20000"/>
              </a:spcBef>
              <a:buNone/>
              <a:defRPr/>
            </a:pPr>
            <a:endParaRPr lang="zh-CN" altLang="en-US" sz="1800"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本章总结</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meng.zhang\Desktop\未命名-2.png"/>
          <p:cNvPicPr>
            <a:picLocks noChangeAspect="1" noChangeArrowheads="1"/>
          </p:cNvPicPr>
          <p:nvPr/>
        </p:nvPicPr>
        <p:blipFill>
          <a:blip r:embed="rId1" cstate="print"/>
          <a:srcRect/>
          <a:stretch>
            <a:fillRect/>
          </a:stretch>
        </p:blipFill>
        <p:spPr bwMode="auto">
          <a:xfrm>
            <a:off x="807623" y="1538848"/>
            <a:ext cx="380996" cy="380996"/>
          </a:xfrm>
          <a:prstGeom prst="rect">
            <a:avLst/>
          </a:prstGeom>
          <a:noFill/>
        </p:spPr>
      </p:pic>
      <p:sp>
        <p:nvSpPr>
          <p:cNvPr id="5" name="TextBox 4"/>
          <p:cNvSpPr txBox="1"/>
          <p:nvPr/>
        </p:nvSpPr>
        <p:spPr>
          <a:xfrm>
            <a:off x="1021937" y="1529291"/>
            <a:ext cx="1288439" cy="400110"/>
          </a:xfrm>
          <a:prstGeom prst="rect">
            <a:avLst/>
          </a:prstGeom>
          <a:noFill/>
          <a:effectLst>
            <a:outerShdw blurRad="25400" dist="12700" dir="5400000" algn="t" rotWithShape="0">
              <a:prstClr val="black">
                <a:alpha val="40000"/>
              </a:prstClr>
            </a:outerShdw>
          </a:effectLst>
        </p:spPr>
        <p:txBody>
          <a:bodyPr wrap="square" rtlCol="0">
            <a:spAutoFit/>
          </a:bodyPr>
          <a:lstStyle/>
          <a:p>
            <a:r>
              <a:rPr lang="zh-CN" altLang="en-US" sz="2000" b="1">
                <a:latin typeface="黑体" panose="02010609060101010101" pitchFamily="49" charset="-122"/>
                <a:ea typeface="黑体" panose="02010609060101010101" pitchFamily="49" charset="-122"/>
              </a:rPr>
              <a:t>作业</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6" name="内容占位符 2"/>
          <p:cNvSpPr txBox="1"/>
          <p:nvPr/>
        </p:nvSpPr>
        <p:spPr bwMode="auto">
          <a:xfrm>
            <a:off x="52784" y="1620838"/>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eaLnBrk="0" fontAlgn="base" hangingPunct="0">
              <a:lnSpc>
                <a:spcPct val="150000"/>
              </a:lnSpc>
              <a:spcBef>
                <a:spcPct val="20000"/>
              </a:spcBef>
              <a:spcAft>
                <a:spcPct val="0"/>
              </a:spcAft>
            </a:pPr>
            <a:endParaRPr lang="en-US" altLang="zh-CN" sz="2400" dirty="0" smtClean="0">
              <a:solidFill>
                <a:prstClr val="black"/>
              </a:solidFill>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rPr>
              <a:t>请简述</a:t>
            </a:r>
            <a:r>
              <a:rPr lang="en-US" altLang="zh-CN" sz="2000" dirty="0" smtClean="0">
                <a:latin typeface="微软雅黑" panose="020B0503020204020204" pitchFamily="34" charset="-122"/>
                <a:ea typeface="微软雅黑" panose="020B0503020204020204" pitchFamily="34" charset="-122"/>
              </a:rPr>
              <a:t>v-if</a:t>
            </a:r>
            <a:r>
              <a:rPr lang="zh-CN" altLang="en-US" sz="2000" dirty="0" smtClean="0">
                <a:latin typeface="微软雅黑" panose="020B0503020204020204" pitchFamily="34" charset="-122"/>
                <a:ea typeface="微软雅黑" panose="020B0503020204020204" pitchFamily="34" charset="-122"/>
              </a:rPr>
              <a:t>和</a:t>
            </a:r>
            <a:r>
              <a:rPr lang="en-US" altLang="zh-CN" sz="2000" dirty="0" smtClean="0">
                <a:latin typeface="微软雅黑" panose="020B0503020204020204" pitchFamily="34" charset="-122"/>
                <a:ea typeface="微软雅黑" panose="020B0503020204020204" pitchFamily="34" charset="-122"/>
              </a:rPr>
              <a:t>v-show</a:t>
            </a:r>
            <a:r>
              <a:rPr lang="zh-CN" altLang="en-US" sz="2000" dirty="0" smtClean="0">
                <a:latin typeface="微软雅黑" panose="020B0503020204020204" pitchFamily="34" charset="-122"/>
                <a:ea typeface="微软雅黑" panose="020B0503020204020204" pitchFamily="34" charset="-122"/>
              </a:rPr>
              <a:t>的区别</a:t>
            </a:r>
            <a:r>
              <a:rPr lang="zh-CN" altLang="zh-CN"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rPr>
              <a:t>请列出</a:t>
            </a:r>
            <a:r>
              <a:rPr lang="en-US" altLang="zh-CN" sz="2000" dirty="0" err="1" smtClean="0">
                <a:latin typeface="微软雅黑" panose="020B0503020204020204" pitchFamily="34" charset="-122"/>
                <a:ea typeface="微软雅黑" panose="020B0503020204020204" pitchFamily="34" charset="-122"/>
              </a:rPr>
              <a:t>Vue.js</a:t>
            </a:r>
            <a:r>
              <a:rPr lang="zh-CN" altLang="en-US" sz="2000" dirty="0" smtClean="0">
                <a:latin typeface="微软雅黑" panose="020B0503020204020204" pitchFamily="34" charset="-122"/>
                <a:ea typeface="微软雅黑" panose="020B0503020204020204" pitchFamily="34" charset="-122"/>
              </a:rPr>
              <a:t>所支持的按键修饰符别名</a:t>
            </a:r>
            <a:r>
              <a:rPr lang="zh-CN"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rPr>
              <a:t>请列出</a:t>
            </a:r>
            <a:r>
              <a:rPr lang="en-US" altLang="zh-CN" sz="2000" dirty="0" smtClean="0">
                <a:latin typeface="微软雅黑" panose="020B0503020204020204" pitchFamily="34" charset="-122"/>
                <a:ea typeface="微软雅黑" panose="020B0503020204020204" pitchFamily="34" charset="-122"/>
              </a:rPr>
              <a:t>v-model</a:t>
            </a:r>
            <a:r>
              <a:rPr lang="zh-CN" altLang="en-US" sz="2000" dirty="0" smtClean="0">
                <a:latin typeface="微软雅黑" panose="020B0503020204020204" pitchFamily="34" charset="-122"/>
                <a:ea typeface="微软雅黑" panose="020B0503020204020204" pitchFamily="34" charset="-122"/>
              </a:rPr>
              <a:t>的修饰符。</a:t>
            </a:r>
            <a:endParaRPr lang="en-US" altLang="zh-CN" sz="2000" dirty="0" smtClean="0">
              <a:latin typeface="微软雅黑" panose="020B0503020204020204" pitchFamily="34" charset="-122"/>
              <a:ea typeface="微软雅黑" panose="020B0503020204020204" pitchFamily="34" charset="-122"/>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rPr>
              <a:t>请列出自定义指令的</a:t>
            </a:r>
            <a:r>
              <a:rPr lang="en-US" altLang="zh-CN" sz="2000" dirty="0" smtClean="0">
                <a:latin typeface="微软雅黑" panose="020B0503020204020204" pitchFamily="34" charset="-122"/>
                <a:ea typeface="微软雅黑" panose="020B0503020204020204" pitchFamily="34" charset="-122"/>
              </a:rPr>
              <a:t>5</a:t>
            </a:r>
            <a:r>
              <a:rPr lang="zh-CN" altLang="en-US" sz="2000" dirty="0" smtClean="0">
                <a:latin typeface="微软雅黑" panose="020B0503020204020204" pitchFamily="34" charset="-122"/>
                <a:ea typeface="微软雅黑" panose="020B0503020204020204" pitchFamily="34" charset="-122"/>
              </a:rPr>
              <a:t>个钩子函数。</a:t>
            </a:r>
            <a:endParaRPr lang="en-US" altLang="zh-CN" sz="2000" dirty="0" smtClean="0">
              <a:latin typeface="微软雅黑" panose="020B0503020204020204" pitchFamily="34" charset="-122"/>
              <a:ea typeface="微软雅黑" panose="020B0503020204020204" pitchFamily="34" charset="-122"/>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endParaRPr lang="zh-CN" altLang="zh-CN" sz="2000" dirty="0">
              <a:latin typeface="微软雅黑" panose="020B0503020204020204" pitchFamily="34" charset="-122"/>
              <a:ea typeface="微软雅黑" panose="020B0503020204020204" pitchFamily="34" charset="-122"/>
            </a:endParaRPr>
          </a:p>
          <a:p>
            <a:pPr marL="457200" lvl="1" indent="0" eaLnBrk="0" fontAlgn="base" hangingPunct="0">
              <a:lnSpc>
                <a:spcPct val="150000"/>
              </a:lnSpc>
              <a:spcBef>
                <a:spcPct val="20000"/>
              </a:spcBef>
              <a:spcAft>
                <a:spcPct val="0"/>
              </a:spcAft>
            </a:pPr>
            <a:endParaRPr lang="en-US" altLang="zh-CN" sz="2400" dirty="0">
              <a:solidFill>
                <a:prstClr val="black"/>
              </a:solidFill>
            </a:endParaRPr>
          </a:p>
          <a:p>
            <a:pPr lvl="1" eaLnBrk="0" fontAlgn="base" hangingPunct="0">
              <a:lnSpc>
                <a:spcPct val="150000"/>
              </a:lnSpc>
              <a:spcBef>
                <a:spcPct val="20000"/>
              </a:spcBef>
              <a:spcAft>
                <a:spcPct val="0"/>
              </a:spcAft>
              <a:buFontTx/>
              <a:buChar char="–"/>
            </a:pPr>
            <a:endParaRPr lang="en-US" altLang="zh-CN" sz="2400" dirty="0">
              <a:solidFill>
                <a:prstClr val="black"/>
              </a:solidFill>
            </a:endParaRPr>
          </a:p>
        </p:txBody>
      </p:sp>
      <p:sp>
        <p:nvSpPr>
          <p:cNvPr id="8" name="标题 1"/>
          <p:cNvSpPr>
            <a:spLocks noChangeArrowheads="1"/>
          </p:cNvSpPr>
          <p:nvPr/>
        </p:nvSpPr>
        <p:spPr bwMode="auto">
          <a:xfrm>
            <a:off x="1644241" y="190730"/>
            <a:ext cx="749432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课后作业</a:t>
            </a:r>
            <a:endParaRPr lang="zh-CN" altLang="en-US" sz="3600" b="1">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meng.zhang\Desktop\未命名-2.png"/>
          <p:cNvPicPr>
            <a:picLocks noChangeAspect="1" noChangeArrowheads="1"/>
          </p:cNvPicPr>
          <p:nvPr/>
        </p:nvPicPr>
        <p:blipFill>
          <a:blip r:embed="rId1" cstate="print"/>
          <a:srcRect/>
          <a:stretch>
            <a:fillRect/>
          </a:stretch>
        </p:blipFill>
        <p:spPr bwMode="auto">
          <a:xfrm>
            <a:off x="807623" y="1538848"/>
            <a:ext cx="380996" cy="380996"/>
          </a:xfrm>
          <a:prstGeom prst="rect">
            <a:avLst/>
          </a:prstGeom>
          <a:noFill/>
        </p:spPr>
      </p:pic>
      <p:sp>
        <p:nvSpPr>
          <p:cNvPr id="5" name="TextBox 4"/>
          <p:cNvSpPr txBox="1"/>
          <p:nvPr/>
        </p:nvSpPr>
        <p:spPr>
          <a:xfrm>
            <a:off x="1021937" y="1529291"/>
            <a:ext cx="1288439" cy="400110"/>
          </a:xfrm>
          <a:prstGeom prst="rect">
            <a:avLst/>
          </a:prstGeom>
          <a:noFill/>
          <a:effectLst>
            <a:outerShdw blurRad="25400" dist="12700" dir="5400000" algn="t" rotWithShape="0">
              <a:prstClr val="black">
                <a:alpha val="40000"/>
              </a:prstClr>
            </a:outerShdw>
          </a:effectLst>
        </p:spPr>
        <p:txBody>
          <a:bodyPr wrap="square" rtlCol="0">
            <a:spAutoFit/>
          </a:bodyPr>
          <a:lstStyle/>
          <a:p>
            <a:r>
              <a:rPr lang="zh-CN" altLang="en-US" sz="2000" b="1">
                <a:latin typeface="黑体" panose="02010609060101010101" pitchFamily="49" charset="-122"/>
                <a:ea typeface="黑体" panose="02010609060101010101" pitchFamily="49" charset="-122"/>
              </a:rPr>
              <a:t>作业</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6" name="内容占位符 2"/>
          <p:cNvSpPr txBox="1"/>
          <p:nvPr/>
        </p:nvSpPr>
        <p:spPr bwMode="auto">
          <a:xfrm>
            <a:off x="52784" y="1620838"/>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eaLnBrk="0" fontAlgn="base" hangingPunct="0">
              <a:lnSpc>
                <a:spcPct val="150000"/>
              </a:lnSpc>
              <a:spcBef>
                <a:spcPct val="20000"/>
              </a:spcBef>
              <a:spcAft>
                <a:spcPct val="0"/>
              </a:spcAft>
            </a:pPr>
            <a:endParaRPr lang="en-US" altLang="zh-CN" sz="2400" dirty="0" smtClean="0">
              <a:solidFill>
                <a:prstClr val="black"/>
              </a:solidFill>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rPr>
              <a:t>请使用</a:t>
            </a:r>
            <a:r>
              <a:rPr lang="en-US" altLang="zh-CN" sz="2000" dirty="0" smtClean="0">
                <a:latin typeface="微软雅黑" panose="020B0503020204020204" pitchFamily="34" charset="-122"/>
                <a:ea typeface="微软雅黑" panose="020B0503020204020204" pitchFamily="34" charset="-122"/>
              </a:rPr>
              <a:t>v-for</a:t>
            </a:r>
            <a:r>
              <a:rPr lang="zh-CN" altLang="en-US" sz="2000" dirty="0" smtClean="0">
                <a:latin typeface="微软雅黑" panose="020B0503020204020204" pitchFamily="34" charset="-122"/>
                <a:ea typeface="微软雅黑" panose="020B0503020204020204" pitchFamily="34" charset="-122"/>
              </a:rPr>
              <a:t>指令遍历数组</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小学</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初中</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高中</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大学</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，并将数据渲染到网页的列表中。</a:t>
            </a:r>
            <a:endParaRPr lang="zh-CN" altLang="en-US" sz="2000" dirty="0" smtClean="0">
              <a:latin typeface="微软雅黑" panose="020B0503020204020204" pitchFamily="34" charset="-122"/>
              <a:ea typeface="微软雅黑" panose="020B0503020204020204" pitchFamily="34" charset="-122"/>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rPr>
              <a:t>请使用</a:t>
            </a:r>
            <a:r>
              <a:rPr lang="en-US" altLang="zh-CN" sz="2000" dirty="0" smtClean="0">
                <a:latin typeface="微软雅黑" panose="020B0503020204020204" pitchFamily="34" charset="-122"/>
                <a:ea typeface="微软雅黑" panose="020B0503020204020204" pitchFamily="34" charset="-122"/>
              </a:rPr>
              <a:t>v-if</a:t>
            </a:r>
            <a:r>
              <a:rPr lang="zh-CN" altLang="en-US" sz="2000" dirty="0" smtClean="0">
                <a:latin typeface="微软雅黑" panose="020B0503020204020204" pitchFamily="34" charset="-122"/>
                <a:ea typeface="微软雅黑" panose="020B0503020204020204" pitchFamily="34" charset="-122"/>
              </a:rPr>
              <a:t>指令，实现如下需求：如果</a:t>
            </a:r>
            <a:r>
              <a:rPr lang="en-US" altLang="zh-CN" sz="2000" dirty="0" smtClean="0">
                <a:latin typeface="微软雅黑" panose="020B0503020204020204" pitchFamily="34" charset="-122"/>
                <a:ea typeface="微软雅黑" panose="020B0503020204020204" pitchFamily="34" charset="-122"/>
              </a:rPr>
              <a:t>data</a:t>
            </a:r>
            <a:r>
              <a:rPr lang="zh-CN" altLang="en-US" sz="2000" dirty="0" smtClean="0">
                <a:latin typeface="微软雅黑" panose="020B0503020204020204" pitchFamily="34" charset="-122"/>
                <a:ea typeface="微软雅黑" panose="020B0503020204020204" pitchFamily="34" charset="-122"/>
              </a:rPr>
              <a:t>中</a:t>
            </a:r>
            <a:r>
              <a:rPr lang="en-US" altLang="zh-CN" sz="2000" dirty="0" smtClean="0">
                <a:latin typeface="微软雅黑" panose="020B0503020204020204" pitchFamily="34" charset="-122"/>
                <a:ea typeface="微软雅黑" panose="020B0503020204020204" pitchFamily="34" charset="-122"/>
              </a:rPr>
              <a:t>score</a:t>
            </a:r>
            <a:r>
              <a:rPr lang="zh-CN" altLang="en-US" sz="2000" dirty="0" smtClean="0">
                <a:latin typeface="微软雅黑" panose="020B0503020204020204" pitchFamily="34" charset="-122"/>
                <a:ea typeface="微软雅黑" panose="020B0503020204020204" pitchFamily="34" charset="-122"/>
              </a:rPr>
              <a:t>的值大于</a:t>
            </a:r>
            <a:r>
              <a:rPr lang="en-US" altLang="zh-CN" sz="2000" dirty="0" smtClean="0">
                <a:latin typeface="微软雅黑" panose="020B0503020204020204" pitchFamily="34" charset="-122"/>
                <a:ea typeface="微软雅黑" panose="020B0503020204020204" pitchFamily="34" charset="-122"/>
              </a:rPr>
              <a:t>80</a:t>
            </a:r>
            <a:r>
              <a:rPr lang="zh-CN" altLang="en-US" sz="2000" dirty="0" smtClean="0">
                <a:latin typeface="微软雅黑" panose="020B0503020204020204" pitchFamily="34" charset="-122"/>
                <a:ea typeface="微软雅黑" panose="020B0503020204020204" pitchFamily="34" charset="-122"/>
              </a:rPr>
              <a:t>，则显示优秀；如果在</a:t>
            </a:r>
            <a:r>
              <a:rPr lang="en-US" altLang="zh-CN" sz="2000" dirty="0" smtClean="0">
                <a:latin typeface="微软雅黑" panose="020B0503020204020204" pitchFamily="34" charset="-122"/>
                <a:ea typeface="微软雅黑" panose="020B0503020204020204" pitchFamily="34" charset="-122"/>
              </a:rPr>
              <a:t>60-80</a:t>
            </a:r>
            <a:r>
              <a:rPr lang="zh-CN" altLang="en-US" sz="2000" dirty="0" smtClean="0">
                <a:latin typeface="微软雅黑" panose="020B0503020204020204" pitchFamily="34" charset="-122"/>
                <a:ea typeface="微软雅黑" panose="020B0503020204020204" pitchFamily="34" charset="-122"/>
              </a:rPr>
              <a:t>之间则显示良好；否则显示不合格。</a:t>
            </a:r>
            <a:endParaRPr lang="en-US" altLang="zh-CN" sz="2000" dirty="0" smtClean="0">
              <a:latin typeface="微软雅黑" panose="020B0503020204020204" pitchFamily="34" charset="-122"/>
              <a:ea typeface="微软雅黑" panose="020B0503020204020204" pitchFamily="34" charset="-122"/>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zh-CN" sz="2000" dirty="0" smtClean="0">
                <a:latin typeface="微软雅黑" panose="020B0503020204020204" pitchFamily="34" charset="-122"/>
                <a:ea typeface="微软雅黑" panose="020B0503020204020204" pitchFamily="34" charset="-122"/>
              </a:rPr>
              <a:t>现在</a:t>
            </a:r>
            <a:r>
              <a:rPr lang="en-US" altLang="zh-CN" sz="2000" dirty="0" smtClean="0">
                <a:latin typeface="微软雅黑" panose="020B0503020204020204" pitchFamily="34" charset="-122"/>
                <a:ea typeface="微软雅黑" panose="020B0503020204020204" pitchFamily="34" charset="-122"/>
              </a:rPr>
              <a:t>data</a:t>
            </a:r>
            <a:r>
              <a:rPr lang="zh-CN" altLang="zh-CN" sz="2000" dirty="0" smtClean="0">
                <a:latin typeface="微软雅黑" panose="020B0503020204020204" pitchFamily="34" charset="-122"/>
                <a:ea typeface="微软雅黑" panose="020B0503020204020204" pitchFamily="34" charset="-122"/>
              </a:rPr>
              <a:t>中有一个</a:t>
            </a:r>
            <a:r>
              <a:rPr lang="en-US" altLang="zh-CN" sz="2000" dirty="0" smtClean="0">
                <a:latin typeface="微软雅黑" panose="020B0503020204020204" pitchFamily="34" charset="-122"/>
                <a:ea typeface="微软雅黑" panose="020B0503020204020204" pitchFamily="34" charset="-122"/>
              </a:rPr>
              <a:t>height</a:t>
            </a:r>
            <a:r>
              <a:rPr lang="zh-CN" altLang="zh-CN" sz="2000" dirty="0" smtClean="0">
                <a:latin typeface="微软雅黑" panose="020B0503020204020204" pitchFamily="34" charset="-122"/>
                <a:ea typeface="微软雅黑" panose="020B0503020204020204" pitchFamily="34" charset="-122"/>
              </a:rPr>
              <a:t>，请使用过滤器为</a:t>
            </a:r>
            <a:r>
              <a:rPr lang="en-US" altLang="zh-CN" sz="2000" dirty="0" smtClean="0">
                <a:latin typeface="微软雅黑" panose="020B0503020204020204" pitchFamily="34" charset="-122"/>
                <a:ea typeface="微软雅黑" panose="020B0503020204020204" pitchFamily="34" charset="-122"/>
              </a:rPr>
              <a:t>height</a:t>
            </a:r>
            <a:r>
              <a:rPr lang="zh-CN" altLang="zh-CN" sz="2000" dirty="0" smtClean="0">
                <a:latin typeface="微软雅黑" panose="020B0503020204020204" pitchFamily="34" charset="-122"/>
                <a:ea typeface="微软雅黑" panose="020B0503020204020204" pitchFamily="34" charset="-122"/>
              </a:rPr>
              <a:t>进行文本格式化，文本格式如下：身高</a:t>
            </a:r>
            <a:r>
              <a:rPr lang="en-US" altLang="zh-CN" sz="2000" dirty="0" smtClean="0">
                <a:latin typeface="微软雅黑" panose="020B0503020204020204" pitchFamily="34" charset="-122"/>
                <a:ea typeface="微软雅黑" panose="020B0503020204020204" pitchFamily="34" charset="-122"/>
              </a:rPr>
              <a:t>height(cm)</a:t>
            </a:r>
            <a:r>
              <a:rPr lang="zh-CN" altLang="zh-CN"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eaLnBrk="0" fontAlgn="base" hangingPunct="0">
              <a:lnSpc>
                <a:spcPct val="150000"/>
              </a:lnSpc>
              <a:spcBef>
                <a:spcPct val="20000"/>
              </a:spcBef>
              <a:spcAft>
                <a:spcPct val="0"/>
              </a:spcAft>
              <a:buFontTx/>
              <a:buChar char="–"/>
            </a:pPr>
            <a:endParaRPr lang="en-US" altLang="zh-CN" sz="2400" dirty="0">
              <a:solidFill>
                <a:prstClr val="black"/>
              </a:solidFill>
            </a:endParaRPr>
          </a:p>
        </p:txBody>
      </p:sp>
      <p:sp>
        <p:nvSpPr>
          <p:cNvPr id="8" name="标题 1"/>
          <p:cNvSpPr>
            <a:spLocks noChangeArrowheads="1"/>
          </p:cNvSpPr>
          <p:nvPr/>
        </p:nvSpPr>
        <p:spPr bwMode="auto">
          <a:xfrm>
            <a:off x="1644241" y="190730"/>
            <a:ext cx="749432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课后作业</a:t>
            </a:r>
            <a:endParaRPr lang="zh-CN" altLang="en-US" sz="3600" b="1">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meng.zhang\Desktop\未命名-2.png"/>
          <p:cNvPicPr>
            <a:picLocks noChangeAspect="1" noChangeArrowheads="1"/>
          </p:cNvPicPr>
          <p:nvPr/>
        </p:nvPicPr>
        <p:blipFill>
          <a:blip r:embed="rId1" cstate="print"/>
          <a:srcRect/>
          <a:stretch>
            <a:fillRect/>
          </a:stretch>
        </p:blipFill>
        <p:spPr bwMode="auto">
          <a:xfrm>
            <a:off x="807623" y="1538848"/>
            <a:ext cx="380996" cy="380996"/>
          </a:xfrm>
          <a:prstGeom prst="rect">
            <a:avLst/>
          </a:prstGeom>
          <a:noFill/>
        </p:spPr>
      </p:pic>
      <p:sp>
        <p:nvSpPr>
          <p:cNvPr id="5" name="TextBox 4"/>
          <p:cNvSpPr txBox="1"/>
          <p:nvPr/>
        </p:nvSpPr>
        <p:spPr>
          <a:xfrm>
            <a:off x="1021937" y="1529291"/>
            <a:ext cx="1288439" cy="400110"/>
          </a:xfrm>
          <a:prstGeom prst="rect">
            <a:avLst/>
          </a:prstGeom>
          <a:noFill/>
          <a:effectLst>
            <a:outerShdw blurRad="25400" dist="12700" dir="5400000" algn="t" rotWithShape="0">
              <a:prstClr val="black">
                <a:alpha val="40000"/>
              </a:prstClr>
            </a:outerShdw>
          </a:effectLst>
        </p:spPr>
        <p:txBody>
          <a:bodyPr wrap="square" rtlCol="0">
            <a:spAutoFit/>
          </a:bodyPr>
          <a:lstStyle/>
          <a:p>
            <a:r>
              <a:rPr lang="zh-CN" altLang="en-US" sz="2000" b="1">
                <a:latin typeface="黑体" panose="02010609060101010101" pitchFamily="49" charset="-122"/>
                <a:ea typeface="黑体" panose="02010609060101010101" pitchFamily="49" charset="-122"/>
              </a:rPr>
              <a:t>作业</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6" name="内容占位符 2"/>
          <p:cNvSpPr txBox="1"/>
          <p:nvPr/>
        </p:nvSpPr>
        <p:spPr bwMode="auto">
          <a:xfrm>
            <a:off x="52784" y="1620838"/>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0" eaLnBrk="0" fontAlgn="base" hangingPunct="0">
              <a:lnSpc>
                <a:spcPct val="150000"/>
              </a:lnSpc>
              <a:spcBef>
                <a:spcPct val="20000"/>
              </a:spcBef>
              <a:spcAft>
                <a:spcPct val="0"/>
              </a:spcAft>
            </a:pPr>
            <a:endParaRPr lang="en-US" altLang="zh-CN" sz="2400" dirty="0" smtClean="0">
              <a:solidFill>
                <a:prstClr val="black"/>
              </a:solidFill>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rPr>
              <a:t>请使用按键修饰符，为</a:t>
            </a:r>
            <a:r>
              <a:rPr lang="en-US" altLang="zh-CN" sz="2000" dirty="0" smtClean="0">
                <a:latin typeface="微软雅黑" panose="020B0503020204020204" pitchFamily="34" charset="-122"/>
                <a:ea typeface="微软雅黑" panose="020B0503020204020204" pitchFamily="34" charset="-122"/>
              </a:rPr>
              <a:t>F4</a:t>
            </a:r>
            <a:r>
              <a:rPr lang="zh-CN" altLang="en-US" sz="2000" dirty="0" smtClean="0">
                <a:latin typeface="微软雅黑" panose="020B0503020204020204" pitchFamily="34" charset="-122"/>
                <a:ea typeface="微软雅黑" panose="020B0503020204020204" pitchFamily="34" charset="-122"/>
              </a:rPr>
              <a:t>添加如下键盘监听事件：按下</a:t>
            </a:r>
            <a:r>
              <a:rPr lang="en-US" altLang="zh-CN" sz="2000" dirty="0" smtClean="0">
                <a:latin typeface="微软雅黑" panose="020B0503020204020204" pitchFamily="34" charset="-122"/>
                <a:ea typeface="微软雅黑" panose="020B0503020204020204" pitchFamily="34" charset="-122"/>
              </a:rPr>
              <a:t>F4</a:t>
            </a:r>
            <a:r>
              <a:rPr lang="zh-CN" altLang="en-US" sz="2000" dirty="0" smtClean="0">
                <a:latin typeface="微软雅黑" panose="020B0503020204020204" pitchFamily="34" charset="-122"/>
                <a:ea typeface="微软雅黑" panose="020B0503020204020204" pitchFamily="34" charset="-122"/>
              </a:rPr>
              <a:t>，松开后在网页中弹出输入框中的内容。</a:t>
            </a:r>
            <a:endParaRPr lang="en-US" altLang="zh-CN" sz="2000" dirty="0" smtClean="0">
              <a:latin typeface="微软雅黑" panose="020B0503020204020204" pitchFamily="34" charset="-122"/>
              <a:ea typeface="微软雅黑" panose="020B0503020204020204" pitchFamily="34" charset="-122"/>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rPr>
              <a:t>请分别在</a:t>
            </a:r>
            <a:r>
              <a:rPr lang="en-US" altLang="zh-CN" sz="2000" dirty="0" smtClean="0">
                <a:latin typeface="微软雅黑" panose="020B0503020204020204" pitchFamily="34" charset="-122"/>
                <a:ea typeface="微软雅黑" panose="020B0503020204020204" pitchFamily="34" charset="-122"/>
              </a:rPr>
              <a:t>input</a:t>
            </a:r>
            <a:r>
              <a:rPr lang="zh-CN" altLang="en-US" sz="2000" dirty="0" smtClean="0">
                <a:latin typeface="微软雅黑" panose="020B0503020204020204" pitchFamily="34" charset="-122"/>
                <a:ea typeface="微软雅黑" panose="020B0503020204020204" pitchFamily="34" charset="-122"/>
              </a:rPr>
              <a:t>上使用</a:t>
            </a:r>
            <a:r>
              <a:rPr lang="en-US" altLang="zh-CN" sz="2000" dirty="0" smtClean="0">
                <a:latin typeface="微软雅黑" panose="020B0503020204020204" pitchFamily="34" charset="-122"/>
                <a:ea typeface="微软雅黑" panose="020B0503020204020204" pitchFamily="34" charset="-122"/>
              </a:rPr>
              <a:t>v-model</a:t>
            </a:r>
            <a:r>
              <a:rPr lang="zh-CN" altLang="en-US" sz="2000" dirty="0" smtClean="0">
                <a:latin typeface="微软雅黑" panose="020B0503020204020204" pitchFamily="34" charset="-122"/>
                <a:ea typeface="微软雅黑" panose="020B0503020204020204" pitchFamily="34" charset="-122"/>
              </a:rPr>
              <a:t>的</a:t>
            </a:r>
            <a:r>
              <a:rPr lang="en-US" altLang="zh-CN" sz="2000" dirty="0" smtClean="0">
                <a:latin typeface="微软雅黑" panose="020B0503020204020204" pitchFamily="34" charset="-122"/>
                <a:ea typeface="微软雅黑" panose="020B0503020204020204" pitchFamily="34" charset="-122"/>
              </a:rPr>
              <a:t>lazy</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number</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trim</a:t>
            </a:r>
            <a:r>
              <a:rPr lang="zh-CN" altLang="en-US" sz="2000" dirty="0" smtClean="0">
                <a:latin typeface="微软雅黑" panose="020B0503020204020204" pitchFamily="34" charset="-122"/>
                <a:ea typeface="微软雅黑" panose="020B0503020204020204" pitchFamily="34" charset="-122"/>
              </a:rPr>
              <a:t>修饰符。</a:t>
            </a:r>
            <a:endParaRPr lang="en-US" altLang="zh-CN" sz="2000" dirty="0" smtClean="0">
              <a:latin typeface="微软雅黑" panose="020B0503020204020204" pitchFamily="34" charset="-122"/>
              <a:ea typeface="微软雅黑" panose="020B0503020204020204" pitchFamily="34" charset="-122"/>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en-US" sz="2000" dirty="0" smtClean="0">
                <a:latin typeface="微软雅黑" panose="020B0503020204020204" pitchFamily="34" charset="-122"/>
                <a:ea typeface="微软雅黑" panose="020B0503020204020204" pitchFamily="34" charset="-122"/>
              </a:rPr>
              <a:t>请写一个自定义指令，将网页中</a:t>
            </a:r>
            <a:r>
              <a:rPr lang="en-US" altLang="zh-CN" sz="2000" dirty="0" smtClean="0">
                <a:latin typeface="微软雅黑" panose="020B0503020204020204" pitchFamily="34" charset="-122"/>
                <a:ea typeface="微软雅黑" panose="020B0503020204020204" pitchFamily="34" charset="-122"/>
              </a:rPr>
              <a:t>id</a:t>
            </a:r>
            <a:r>
              <a:rPr lang="zh-CN" altLang="en-US" sz="2000" dirty="0" smtClean="0">
                <a:latin typeface="微软雅黑" panose="020B0503020204020204" pitchFamily="34" charset="-122"/>
                <a:ea typeface="微软雅黑" panose="020B0503020204020204" pitchFamily="34" charset="-122"/>
              </a:rPr>
              <a:t>为</a:t>
            </a:r>
            <a:r>
              <a:rPr lang="en-US" altLang="zh-CN" sz="2000" dirty="0" smtClean="0">
                <a:latin typeface="微软雅黑" panose="020B0503020204020204" pitchFamily="34" charset="-122"/>
                <a:ea typeface="微软雅黑" panose="020B0503020204020204" pitchFamily="34" charset="-122"/>
              </a:rPr>
              <a:t>demo</a:t>
            </a:r>
            <a:r>
              <a:rPr lang="zh-CN" altLang="en-US" sz="2000" dirty="0" smtClean="0">
                <a:latin typeface="微软雅黑" panose="020B0503020204020204" pitchFamily="34" charset="-122"/>
                <a:ea typeface="微软雅黑" panose="020B0503020204020204" pitchFamily="34" charset="-122"/>
              </a:rPr>
              <a:t>的</a:t>
            </a:r>
            <a:r>
              <a:rPr lang="en-US" altLang="zh-CN" sz="2000" dirty="0" smtClean="0">
                <a:latin typeface="微软雅黑" panose="020B0503020204020204" pitchFamily="34" charset="-122"/>
                <a:ea typeface="微软雅黑" panose="020B0503020204020204" pitchFamily="34" charset="-122"/>
              </a:rPr>
              <a:t>div</a:t>
            </a:r>
            <a:r>
              <a:rPr lang="zh-CN" altLang="en-US" sz="2000" dirty="0" smtClean="0">
                <a:latin typeface="微软雅黑" panose="020B0503020204020204" pitchFamily="34" charset="-122"/>
                <a:ea typeface="微软雅黑" panose="020B0503020204020204" pitchFamily="34" charset="-122"/>
              </a:rPr>
              <a:t>的背景颜色变成黄色。</a:t>
            </a:r>
            <a:endParaRPr lang="en-US" altLang="zh-CN" sz="2400" dirty="0">
              <a:solidFill>
                <a:prstClr val="black"/>
              </a:solidFill>
            </a:endParaRPr>
          </a:p>
        </p:txBody>
      </p:sp>
      <p:sp>
        <p:nvSpPr>
          <p:cNvPr id="8" name="标题 1"/>
          <p:cNvSpPr>
            <a:spLocks noChangeArrowheads="1"/>
          </p:cNvSpPr>
          <p:nvPr/>
        </p:nvSpPr>
        <p:spPr bwMode="auto">
          <a:xfrm>
            <a:off x="1644241" y="190730"/>
            <a:ext cx="749432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课后作业</a:t>
            </a:r>
            <a:endParaRPr lang="zh-CN" altLang="en-US" sz="3600" b="1">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bwMode="auto">
          <a:xfrm>
            <a:off x="668050" y="1600159"/>
            <a:ext cx="7975600" cy="165340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pPr marL="0" lvl="1" indent="0">
              <a:lnSpc>
                <a:spcPct val="150000"/>
              </a:lnSpc>
              <a:spcBef>
                <a:spcPct val="20000"/>
              </a:spcBef>
              <a:buNone/>
              <a:defRPr/>
            </a:pPr>
            <a:r>
              <a:rPr lang="en-US" altLang="zh-CN" sz="1800" dirty="0" smtClean="0"/>
              <a:t>          v-for</a:t>
            </a:r>
            <a:r>
              <a:rPr lang="zh-CN" altLang="en-US" sz="1800" dirty="0" smtClean="0"/>
              <a:t>还</a:t>
            </a:r>
            <a:r>
              <a:rPr lang="zh-CN" altLang="zh-CN" sz="1800" dirty="0" smtClean="0"/>
              <a:t>可以用来循环对象</a:t>
            </a:r>
            <a:r>
              <a:rPr lang="zh-CN" altLang="en-US" sz="1800" dirty="0" smtClean="0"/>
              <a:t>数组</a:t>
            </a:r>
            <a:r>
              <a:rPr lang="zh-CN" altLang="zh-CN" sz="1800" dirty="0" smtClean="0"/>
              <a:t>，</a:t>
            </a:r>
            <a:r>
              <a:rPr lang="zh-CN" altLang="en-US" sz="1800" dirty="0" smtClean="0"/>
              <a:t>迭代整数。</a:t>
            </a:r>
            <a:endParaRPr lang="zh-CN" altLang="zh-CN" sz="1800" b="1" dirty="0" smtClean="0"/>
          </a:p>
        </p:txBody>
      </p:sp>
      <p:sp>
        <p:nvSpPr>
          <p:cNvPr id="48" name="标题 1"/>
          <p:cNvSpPr>
            <a:spLocks noChangeArrowheads="1"/>
          </p:cNvSpPr>
          <p:nvPr/>
        </p:nvSpPr>
        <p:spPr bwMode="auto">
          <a:xfrm>
            <a:off x="1652631" y="199119"/>
            <a:ext cx="748298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v-for</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v-for</a:t>
            </a:r>
            <a:r>
              <a:rPr lang="zh-CN" altLang="en-US" sz="3600" b="1" dirty="0" smtClean="0">
                <a:solidFill>
                  <a:srgbClr val="0567A2"/>
                </a:solidFill>
                <a:latin typeface="微软雅黑" panose="020B0503020204020204" pitchFamily="34" charset="-122"/>
                <a:ea typeface="微软雅黑" panose="020B0503020204020204" pitchFamily="34" charset="-122"/>
                <a:sym typeface="宋体" panose="02010600030101010101" pitchFamily="2" charset="-122"/>
              </a:rPr>
              <a:t>的使用</a:t>
            </a:r>
            <a:endParaRPr lang="zh-CN" altLang="en-US" sz="3600" b="1" dirty="0">
              <a:solidFill>
                <a:srgbClr val="0567A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5" name="矩形 75"/>
          <p:cNvSpPr>
            <a:spLocks noChangeArrowheads="1"/>
          </p:cNvSpPr>
          <p:nvPr/>
        </p:nvSpPr>
        <p:spPr bwMode="auto">
          <a:xfrm>
            <a:off x="5399832" y="17391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知识点概述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任意多边形 11"/>
          <p:cNvSpPr/>
          <p:nvPr/>
        </p:nvSpPr>
        <p:spPr bwMode="auto">
          <a:xfrm>
            <a:off x="633846" y="1553924"/>
            <a:ext cx="2534346" cy="362203"/>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633846" y="1547827"/>
            <a:ext cx="2322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smtClean="0">
                <a:solidFill>
                  <a:schemeClr val="bg1"/>
                </a:solidFill>
                <a:latin typeface="微软雅黑" panose="020B0503020204020204" pitchFamily="34" charset="-122"/>
                <a:ea typeface="微软雅黑" panose="020B0503020204020204" pitchFamily="34" charset="-122"/>
              </a:rPr>
              <a:t> v-for</a:t>
            </a:r>
            <a:r>
              <a:rPr lang="zh-CN" altLang="en-US" dirty="0" smtClean="0">
                <a:solidFill>
                  <a:schemeClr val="bg1"/>
                </a:solidFill>
                <a:latin typeface="微软雅黑" panose="020B0503020204020204" pitchFamily="34" charset="-122"/>
                <a:ea typeface="微软雅黑" panose="020B0503020204020204" pitchFamily="34" charset="-122"/>
              </a:rPr>
              <a:t>循环对象数组</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3075" name="Picture 3"/>
          <p:cNvPicPr>
            <a:picLocks noChangeAspect="1" noChangeArrowheads="1"/>
          </p:cNvPicPr>
          <p:nvPr/>
        </p:nvPicPr>
        <p:blipFill>
          <a:blip r:embed="rId1" cstate="print"/>
          <a:srcRect/>
          <a:stretch>
            <a:fillRect/>
          </a:stretch>
        </p:blipFill>
        <p:spPr bwMode="auto">
          <a:xfrm>
            <a:off x="3327990" y="1276981"/>
            <a:ext cx="4848668" cy="469862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Lst>
  </p:timing>
</p:sld>
</file>

<file path=ppt/tags/tag1.xml><?xml version="1.0" encoding="utf-8"?>
<p:tagLst xmlns:p="http://schemas.openxmlformats.org/presentationml/2006/main">
  <p:tag name="ISPRING_RESOURCE_PATHS_HASH_PRESENTER" val="a2dfa2c4faaa03f6895922cf0d8e65f36cdd3aa"/>
  <p:tag name="commondata" val="eyJoZGlkIjoiNGU0ZGNkN2QxZWY2MDVjMjMxNDhjM2NiNmQ3Mjg4ZWI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7400</Words>
  <Application>WPS 演示</Application>
  <PresentationFormat>全屏显示(4:3)</PresentationFormat>
  <Paragraphs>531</Paragraphs>
  <Slides>73</Slides>
  <Notes>25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73</vt:i4>
      </vt:variant>
    </vt:vector>
  </HeadingPairs>
  <TitlesOfParts>
    <vt:vector size="86" baseType="lpstr">
      <vt:lpstr>Arial</vt:lpstr>
      <vt:lpstr>宋体</vt:lpstr>
      <vt:lpstr>Wingdings</vt:lpstr>
      <vt:lpstr>微软雅黑</vt:lpstr>
      <vt:lpstr>Calibri</vt:lpstr>
      <vt:lpstr>黑体</vt:lpstr>
      <vt:lpstr>Arial Unicode MS</vt:lpstr>
      <vt:lpstr>等线</vt:lpstr>
      <vt:lpstr>Times New Roman</vt:lpstr>
      <vt:lpstr>Calibri Light</vt:lpstr>
      <vt:lpstr>等线 Light</vt:lpstr>
      <vt:lpstr>Office 主题​​</vt:lpstr>
      <vt:lpstr>自定义设计方案</vt:lpstr>
      <vt:lpstr>PowerPoint 演示文稿</vt:lpstr>
      <vt:lpstr>学习目标</vt:lpstr>
      <vt:lpstr>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学习目标</vt:lpstr>
      <vt:lpstr>PowerPoint 演示文稿</vt:lpstr>
      <vt:lpstr>PowerPoint 演示文稿</vt:lpstr>
      <vt:lpstr>学习目标</vt:lpstr>
      <vt:lpstr>PowerPoint 演示文稿</vt:lpstr>
      <vt:lpstr>PowerPoint 演示文稿</vt:lpstr>
      <vt:lpstr>PowerPoint 演示文稿</vt:lpstr>
      <vt:lpstr>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学习目标</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胡小静</cp:lastModifiedBy>
  <cp:revision>209</cp:revision>
  <dcterms:created xsi:type="dcterms:W3CDTF">2016-08-25T05:15:00Z</dcterms:created>
  <dcterms:modified xsi:type="dcterms:W3CDTF">2024-06-25T09:36:16Z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2D98752B30D74AAB9A59CAA5A8307FEF</vt:lpwstr>
  </property>
</Properties>
</file>