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6"/>
  </p:notesMasterIdLst>
  <p:sldIdLst>
    <p:sldId id="295" r:id="rId4"/>
    <p:sldId id="261" r:id="rId5"/>
    <p:sldId id="297" r:id="rId7"/>
    <p:sldId id="264" r:id="rId8"/>
    <p:sldId id="292" r:id="rId9"/>
    <p:sldId id="265" r:id="rId10"/>
    <p:sldId id="298" r:id="rId11"/>
    <p:sldId id="266" r:id="rId12"/>
    <p:sldId id="301" r:id="rId13"/>
    <p:sldId id="299" r:id="rId14"/>
    <p:sldId id="302" r:id="rId15"/>
    <p:sldId id="267" r:id="rId16"/>
    <p:sldId id="303" r:id="rId17"/>
    <p:sldId id="304" r:id="rId18"/>
    <p:sldId id="305" r:id="rId19"/>
    <p:sldId id="306" r:id="rId20"/>
    <p:sldId id="308" r:id="rId21"/>
    <p:sldId id="309" r:id="rId22"/>
    <p:sldId id="307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1" r:id="rId33"/>
    <p:sldId id="322" r:id="rId34"/>
    <p:sldId id="323" r:id="rId35"/>
    <p:sldId id="334" r:id="rId36"/>
    <p:sldId id="335" r:id="rId37"/>
    <p:sldId id="324" r:id="rId38"/>
    <p:sldId id="325" r:id="rId39"/>
    <p:sldId id="326" r:id="rId40"/>
    <p:sldId id="319" r:id="rId41"/>
    <p:sldId id="327" r:id="rId42"/>
    <p:sldId id="328" r:id="rId43"/>
    <p:sldId id="329" r:id="rId44"/>
    <p:sldId id="336" r:id="rId45"/>
    <p:sldId id="337" r:id="rId46"/>
    <p:sldId id="330" r:id="rId47"/>
    <p:sldId id="331" r:id="rId48"/>
    <p:sldId id="320" r:id="rId49"/>
    <p:sldId id="332" r:id="rId50"/>
    <p:sldId id="333" r:id="rId51"/>
    <p:sldId id="338" r:id="rId52"/>
    <p:sldId id="291" r:id="rId53"/>
    <p:sldId id="296" r:id="rId54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130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/>
          <p:nvPr/>
        </p:nvSpPr>
        <p:spPr>
          <a:xfrm>
            <a:off x="2817443" y="3040967"/>
            <a:ext cx="3556289" cy="776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 smtClean="0"/>
              <a:t>第四章 组件</a:t>
            </a:r>
            <a:endParaRPr lang="zh-CN" altLang="en-US" sz="4400" b="1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局部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注册组件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组件的创建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：在根标签中，通过</a:t>
            </a:r>
            <a:r>
              <a:rPr lang="en-US" altLang="zh-CN" dirty="0" smtClean="0"/>
              <a:t>&lt;vmcom1&gt;</a:t>
            </a:r>
            <a:r>
              <a:rPr lang="zh-CN" altLang="en-US" dirty="0"/>
              <a:t>标签定义组件页面结构。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629"/>
          <a:stretch>
            <a:fillRect/>
          </a:stretch>
        </p:blipFill>
        <p:spPr>
          <a:xfrm>
            <a:off x="2067790" y="2342703"/>
            <a:ext cx="4965989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2373535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template</a:t>
            </a:r>
            <a:r>
              <a:rPr lang="zh-CN" altLang="en-US" sz="2400" b="1" dirty="0">
                <a:solidFill>
                  <a:srgbClr val="0567A2"/>
                </a:solidFill>
              </a:rPr>
              <a:t>模板 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组件的创建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861723" y="1919576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 smtClean="0"/>
              <a:t>Vue</a:t>
            </a:r>
            <a:r>
              <a:rPr lang="zh-CN" altLang="zh-CN" dirty="0"/>
              <a:t>提供了</a:t>
            </a:r>
            <a:r>
              <a:rPr lang="en-US" altLang="zh-CN" dirty="0"/>
              <a:t>&lt;template&gt;</a:t>
            </a:r>
            <a:r>
              <a:rPr lang="zh-CN" altLang="zh-CN" dirty="0"/>
              <a:t>标签来定义结构的模板，可以在该标签中书写</a:t>
            </a:r>
            <a:r>
              <a:rPr lang="en-US" altLang="zh-CN" dirty="0"/>
              <a:t>HTML</a:t>
            </a:r>
            <a:r>
              <a:rPr lang="zh-CN" altLang="zh-CN" dirty="0"/>
              <a:t>代码，然后通过</a:t>
            </a:r>
            <a:r>
              <a:rPr lang="en-US" altLang="zh-CN" dirty="0"/>
              <a:t>id</a:t>
            </a:r>
            <a:r>
              <a:rPr lang="zh-CN" altLang="zh-CN" dirty="0"/>
              <a:t>值绑定到组件内的</a:t>
            </a:r>
            <a:r>
              <a:rPr lang="en-US" altLang="zh-CN" dirty="0"/>
              <a:t>template</a:t>
            </a:r>
            <a:r>
              <a:rPr lang="zh-CN" altLang="zh-CN" dirty="0"/>
              <a:t>属性上，这样就有利于在编辑器中显示代码提示和高亮显示，不仅改善了开发体验，也提高了开发效率。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1301006" y="1708621"/>
            <a:ext cx="6583362" cy="402463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 bwMode="auto">
          <a:xfrm>
            <a:off x="5441206" y="1484784"/>
            <a:ext cx="2198687" cy="388937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1479599" y="2467550"/>
            <a:ext cx="6226175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组件中除了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选项外，还可以像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实例那样使用其他的选项，比如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等等。组件中的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实例对象中的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有点不一样，实例对象中的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为一个对象，而组件中的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必须是一个函数，且必须将数据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组件的数据和方法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组件的数据和方法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2038250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组件的</a:t>
            </a:r>
            <a:r>
              <a:rPr lang="en-US" altLang="zh-CN" sz="2400" b="1" dirty="0" smtClean="0">
                <a:solidFill>
                  <a:srgbClr val="0567A2"/>
                </a:solidFill>
              </a:rPr>
              <a:t>data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1" y="1689571"/>
            <a:ext cx="4946073" cy="460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组件的数据和方法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2583849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组件的</a:t>
            </a:r>
            <a:r>
              <a:rPr lang="en-US" altLang="zh-CN" sz="2400" b="1" dirty="0">
                <a:solidFill>
                  <a:srgbClr val="0567A2"/>
                </a:solidFill>
              </a:rPr>
              <a:t>methods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2836" y="2192184"/>
            <a:ext cx="7439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组件中的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methods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属性跟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Vue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实例中的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methods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属性一样使用，我们可以将上述的计算器修改为加减号形式的计数器，调用方法来达到加减的</a:t>
            </a:r>
            <a:r>
              <a:rPr lang="zh-CN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目的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组件的数据和方法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2583849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组件的</a:t>
            </a:r>
            <a:r>
              <a:rPr lang="en-US" altLang="zh-CN" sz="2400" b="1" dirty="0">
                <a:solidFill>
                  <a:srgbClr val="0567A2"/>
                </a:solidFill>
              </a:rPr>
              <a:t>methods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9837" y="1756368"/>
            <a:ext cx="4869751" cy="4073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组件的数据和方法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2583849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组件的</a:t>
            </a:r>
            <a:r>
              <a:rPr lang="en-US" altLang="zh-CN" sz="2400" b="1" dirty="0">
                <a:solidFill>
                  <a:srgbClr val="0567A2"/>
                </a:solidFill>
              </a:rPr>
              <a:t>methods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4237" y="2406459"/>
            <a:ext cx="4133850" cy="2219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4207" y="3439093"/>
            <a:ext cx="1776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运行效果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组件的切换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864613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v-if/v-else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2036" y="1689571"/>
            <a:ext cx="7793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中的页面结构是由组件构成的，不同组件可以表示不同页面，适合进行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单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面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189" y="3150519"/>
            <a:ext cx="6867525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组件的切换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2608856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</a:rPr>
              <a:t>component</a:t>
            </a:r>
            <a:r>
              <a:rPr lang="zh-CN" altLang="en-US" sz="2400" b="1" dirty="0">
                <a:solidFill>
                  <a:srgbClr val="0567A2"/>
                </a:solidFill>
              </a:rPr>
              <a:t>元素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7367" y="1937868"/>
            <a:ext cx="7921709" cy="11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Vue.js</a:t>
            </a:r>
            <a:r>
              <a:rPr lang="zh-CN" altLang="en-US" dirty="0"/>
              <a:t>中，</a:t>
            </a:r>
            <a:r>
              <a:rPr lang="en-US" altLang="zh-CN" dirty="0" err="1"/>
              <a:t>Vue</a:t>
            </a:r>
            <a:r>
              <a:rPr lang="zh-CN" altLang="en-US" dirty="0"/>
              <a:t>提供了 </a:t>
            </a:r>
            <a:r>
              <a:rPr lang="en-US" altLang="zh-CN" dirty="0"/>
              <a:t>component</a:t>
            </a:r>
            <a:r>
              <a:rPr lang="zh-CN" altLang="en-US" dirty="0"/>
              <a:t>元素 </a:t>
            </a:r>
            <a:r>
              <a:rPr lang="en-US" altLang="zh-CN" dirty="0"/>
              <a:t>,</a:t>
            </a:r>
            <a:r>
              <a:rPr lang="zh-CN" altLang="en-US" dirty="0"/>
              <a:t>来展示对应名称的组件，并且定一个</a:t>
            </a:r>
            <a:r>
              <a:rPr lang="en-US" altLang="zh-CN" dirty="0"/>
              <a:t>:is</a:t>
            </a:r>
            <a:r>
              <a:rPr lang="zh-CN" altLang="en-US" dirty="0"/>
              <a:t>属性用来指定要展示的组件的</a:t>
            </a:r>
            <a:r>
              <a:rPr lang="zh-CN" altLang="en-US" dirty="0" smtClean="0"/>
              <a:t>名称。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809" y="3747952"/>
            <a:ext cx="69913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27475" y="2331706"/>
            <a:ext cx="3344653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4.3</a:t>
            </a:r>
            <a:r>
              <a:rPr lang="zh-CN" altLang="en-US" sz="2400" dirty="0">
                <a:solidFill>
                  <a:srgbClr val="414455"/>
                </a:solidFill>
              </a:rPr>
              <a:t>组件中的</a:t>
            </a:r>
            <a:r>
              <a:rPr lang="en-US" altLang="zh-CN" sz="2400" dirty="0">
                <a:solidFill>
                  <a:srgbClr val="414455"/>
                </a:solidFill>
              </a:rPr>
              <a:t>props</a:t>
            </a:r>
            <a:r>
              <a:rPr lang="zh-CN" altLang="en-US" sz="2400" dirty="0">
                <a:solidFill>
                  <a:srgbClr val="414455"/>
                </a:solidFill>
              </a:rPr>
              <a:t>属性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81547" y="3317083"/>
            <a:ext cx="1913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props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基本用法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单向数据流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7932" y="431664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81547" y="42439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目标</a:t>
            </a:r>
            <a:endParaRPr lang="zh-CN" altLang="en-US" sz="3600" b="1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44" name="Elbow Connector 106"/>
          <p:cNvCxnSpPr>
            <a:cxnSpLocks noChangeShapeType="1"/>
          </p:cNvCxnSpPr>
          <p:nvPr/>
        </p:nvCxnSpPr>
        <p:spPr bwMode="auto">
          <a:xfrm>
            <a:off x="2899172" y="2687241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Elbow Connector 107"/>
          <p:cNvCxnSpPr>
            <a:cxnSpLocks noChangeShapeType="1"/>
          </p:cNvCxnSpPr>
          <p:nvPr/>
        </p:nvCxnSpPr>
        <p:spPr bwMode="auto">
          <a:xfrm flipV="1">
            <a:off x="2899172" y="4198144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109"/>
          <p:cNvCxnSpPr>
            <a:cxnSpLocks noChangeShapeType="1"/>
          </p:cNvCxnSpPr>
          <p:nvPr/>
        </p:nvCxnSpPr>
        <p:spPr bwMode="auto">
          <a:xfrm>
            <a:off x="2899172" y="3796904"/>
            <a:ext cx="903684" cy="2381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5"/>
          <p:cNvCxnSpPr>
            <a:cxnSpLocks noChangeShapeType="1"/>
          </p:cNvCxnSpPr>
          <p:nvPr/>
        </p:nvCxnSpPr>
        <p:spPr bwMode="auto">
          <a:xfrm flipH="1">
            <a:off x="5313760" y="2687241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Elbow Connector 46"/>
          <p:cNvCxnSpPr>
            <a:cxnSpLocks noChangeShapeType="1"/>
          </p:cNvCxnSpPr>
          <p:nvPr/>
        </p:nvCxnSpPr>
        <p:spPr bwMode="auto">
          <a:xfrm flipH="1" flipV="1">
            <a:off x="5313760" y="4198144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7"/>
          <p:cNvCxnSpPr>
            <a:cxnSpLocks noChangeShapeType="1"/>
          </p:cNvCxnSpPr>
          <p:nvPr/>
        </p:nvCxnSpPr>
        <p:spPr bwMode="auto">
          <a:xfrm flipH="1">
            <a:off x="5313760" y="3796904"/>
            <a:ext cx="922734" cy="2381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Freeform 54@|5FFC:14657585|FBC:16777215|LFC:11765543|LBC:16777215"/>
          <p:cNvSpPr/>
          <p:nvPr/>
        </p:nvSpPr>
        <p:spPr bwMode="auto">
          <a:xfrm>
            <a:off x="3908822" y="3165872"/>
            <a:ext cx="1308497" cy="1308497"/>
          </a:xfrm>
          <a:custGeom>
            <a:avLst/>
            <a:gdLst>
              <a:gd name="T0" fmla="*/ 0 w 661361"/>
              <a:gd name="T1" fmla="*/ 872332 h 661361"/>
              <a:gd name="T2" fmla="*/ 255502 w 661361"/>
              <a:gd name="T3" fmla="*/ 255500 h 661361"/>
              <a:gd name="T4" fmla="*/ 872335 w 661361"/>
              <a:gd name="T5" fmla="*/ 0 h 661361"/>
              <a:gd name="T6" fmla="*/ 1489168 w 661361"/>
              <a:gd name="T7" fmla="*/ 255502 h 661361"/>
              <a:gd name="T8" fmla="*/ 1744667 w 661361"/>
              <a:gd name="T9" fmla="*/ 872335 h 661361"/>
              <a:gd name="T10" fmla="*/ 1489168 w 661361"/>
              <a:gd name="T11" fmla="*/ 1489168 h 661361"/>
              <a:gd name="T12" fmla="*/ 872335 w 661361"/>
              <a:gd name="T13" fmla="*/ 1744667 h 661361"/>
              <a:gd name="T14" fmla="*/ 255502 w 661361"/>
              <a:gd name="T15" fmla="*/ 1489168 h 661361"/>
              <a:gd name="T16" fmla="*/ 3 w 661361"/>
              <a:gd name="T17" fmla="*/ 872335 h 661361"/>
              <a:gd name="T18" fmla="*/ 0 w 661361"/>
              <a:gd name="T19" fmla="*/ 872332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06172" tIns="106172" rIns="106172" bIns="106172" anchor="ctr"/>
          <a:lstStyle/>
          <a:p>
            <a:endParaRPr lang="zh-CN" altLang="en-US" sz="1350"/>
          </a:p>
        </p:txBody>
      </p:sp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4234458" y="3382566"/>
            <a:ext cx="677184" cy="721349"/>
          </a:xfrm>
          <a:custGeom>
            <a:avLst/>
            <a:gdLst>
              <a:gd name="T0" fmla="*/ 2147483647 w 243"/>
              <a:gd name="T1" fmla="*/ 2147483647 h 269"/>
              <a:gd name="T2" fmla="*/ 2147483647 w 243"/>
              <a:gd name="T3" fmla="*/ 2147483647 h 269"/>
              <a:gd name="T4" fmla="*/ 2147483647 w 243"/>
              <a:gd name="T5" fmla="*/ 2147483647 h 269"/>
              <a:gd name="T6" fmla="*/ 2147483647 w 243"/>
              <a:gd name="T7" fmla="*/ 2147483647 h 269"/>
              <a:gd name="T8" fmla="*/ 2147483647 w 243"/>
              <a:gd name="T9" fmla="*/ 2147483647 h 269"/>
              <a:gd name="T10" fmla="*/ 2147483647 w 243"/>
              <a:gd name="T11" fmla="*/ 2147483647 h 269"/>
              <a:gd name="T12" fmla="*/ 2147483647 w 243"/>
              <a:gd name="T13" fmla="*/ 2147483647 h 269"/>
              <a:gd name="T14" fmla="*/ 2147483647 w 243"/>
              <a:gd name="T15" fmla="*/ 2147483647 h 269"/>
              <a:gd name="T16" fmla="*/ 2147483647 w 243"/>
              <a:gd name="T17" fmla="*/ 2147483647 h 269"/>
              <a:gd name="T18" fmla="*/ 2147483647 w 243"/>
              <a:gd name="T19" fmla="*/ 2147483647 h 269"/>
              <a:gd name="T20" fmla="*/ 2147483647 w 243"/>
              <a:gd name="T21" fmla="*/ 2147483647 h 269"/>
              <a:gd name="T22" fmla="*/ 2147483647 w 243"/>
              <a:gd name="T23" fmla="*/ 2147483647 h 269"/>
              <a:gd name="T24" fmla="*/ 2147483647 w 243"/>
              <a:gd name="T25" fmla="*/ 0 h 269"/>
              <a:gd name="T26" fmla="*/ 2147483647 w 243"/>
              <a:gd name="T27" fmla="*/ 2147483647 h 269"/>
              <a:gd name="T28" fmla="*/ 2147483647 w 243"/>
              <a:gd name="T29" fmla="*/ 2147483647 h 269"/>
              <a:gd name="T30" fmla="*/ 2147483647 w 243"/>
              <a:gd name="T31" fmla="*/ 2147483647 h 269"/>
              <a:gd name="T32" fmla="*/ 2147483647 w 243"/>
              <a:gd name="T33" fmla="*/ 2147483647 h 269"/>
              <a:gd name="T34" fmla="*/ 2147483647 w 243"/>
              <a:gd name="T35" fmla="*/ 2147483647 h 269"/>
              <a:gd name="T36" fmla="*/ 2147483647 w 243"/>
              <a:gd name="T37" fmla="*/ 2147483647 h 269"/>
              <a:gd name="T38" fmla="*/ 2147483647 w 243"/>
              <a:gd name="T39" fmla="*/ 2147483647 h 269"/>
              <a:gd name="T40" fmla="*/ 2147483647 w 243"/>
              <a:gd name="T41" fmla="*/ 2147483647 h 269"/>
              <a:gd name="T42" fmla="*/ 2147483647 w 243"/>
              <a:gd name="T43" fmla="*/ 2147483647 h 269"/>
              <a:gd name="T44" fmla="*/ 2147483647 w 243"/>
              <a:gd name="T45" fmla="*/ 2147483647 h 269"/>
              <a:gd name="T46" fmla="*/ 2147483647 w 243"/>
              <a:gd name="T47" fmla="*/ 2147483647 h 269"/>
              <a:gd name="T48" fmla="*/ 2147483647 w 243"/>
              <a:gd name="T49" fmla="*/ 2147483647 h 269"/>
              <a:gd name="T50" fmla="*/ 2147483647 w 243"/>
              <a:gd name="T51" fmla="*/ 2147483647 h 269"/>
              <a:gd name="T52" fmla="*/ 2147483647 w 243"/>
              <a:gd name="T53" fmla="*/ 2147483647 h 269"/>
              <a:gd name="T54" fmla="*/ 2147483647 w 243"/>
              <a:gd name="T55" fmla="*/ 2147483647 h 269"/>
              <a:gd name="T56" fmla="*/ 2147483647 w 243"/>
              <a:gd name="T57" fmla="*/ 2147483647 h 269"/>
              <a:gd name="T58" fmla="*/ 2147483647 w 243"/>
              <a:gd name="T59" fmla="*/ 2147483647 h 269"/>
              <a:gd name="T60" fmla="*/ 2147483647 w 243"/>
              <a:gd name="T61" fmla="*/ 2147483647 h 269"/>
              <a:gd name="T62" fmla="*/ 2147483647 w 243"/>
              <a:gd name="T63" fmla="*/ 2147483647 h 269"/>
              <a:gd name="T64" fmla="*/ 2147483647 w 243"/>
              <a:gd name="T65" fmla="*/ 2147483647 h 269"/>
              <a:gd name="T66" fmla="*/ 2147483647 w 243"/>
              <a:gd name="T67" fmla="*/ 2147483647 h 269"/>
              <a:gd name="T68" fmla="*/ 2147483647 w 243"/>
              <a:gd name="T69" fmla="*/ 2147483647 h 269"/>
              <a:gd name="T70" fmla="*/ 2147483647 w 243"/>
              <a:gd name="T71" fmla="*/ 2147483647 h 269"/>
              <a:gd name="T72" fmla="*/ 2147483647 w 243"/>
              <a:gd name="T73" fmla="*/ 2147483647 h 269"/>
              <a:gd name="T74" fmla="*/ 2147483647 w 243"/>
              <a:gd name="T75" fmla="*/ 2147483647 h 269"/>
              <a:gd name="T76" fmla="*/ 2147483647 w 243"/>
              <a:gd name="T77" fmla="*/ 2147483647 h 269"/>
              <a:gd name="T78" fmla="*/ 2147483647 w 243"/>
              <a:gd name="T79" fmla="*/ 2147483647 h 269"/>
              <a:gd name="T80" fmla="*/ 2147483647 w 243"/>
              <a:gd name="T81" fmla="*/ 2147483647 h 269"/>
              <a:gd name="T82" fmla="*/ 2147483647 w 243"/>
              <a:gd name="T83" fmla="*/ 2147483647 h 269"/>
              <a:gd name="T84" fmla="*/ 2147483647 w 243"/>
              <a:gd name="T85" fmla="*/ 2147483647 h 269"/>
              <a:gd name="T86" fmla="*/ 2147483647 w 243"/>
              <a:gd name="T87" fmla="*/ 2147483647 h 269"/>
              <a:gd name="T88" fmla="*/ 2147483647 w 243"/>
              <a:gd name="T89" fmla="*/ 2147483647 h 269"/>
              <a:gd name="T90" fmla="*/ 2147483647 w 243"/>
              <a:gd name="T91" fmla="*/ 2147483647 h 26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9" tIns="34289" rIns="68579" bIns="34289"/>
          <a:lstStyle/>
          <a:p>
            <a:pPr defTabSz="685800">
              <a:defRPr/>
            </a:pPr>
            <a:endParaRPr lang="zh-CN" altLang="en-US" sz="1350" kern="0">
              <a:solidFill>
                <a:sysClr val="windowText" lastClr="0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2765" y="2333765"/>
            <a:ext cx="1811158" cy="508388"/>
            <a:chOff x="1323686" y="1968686"/>
            <a:chExt cx="2414877" cy="677850"/>
          </a:xfrm>
        </p:grpSpPr>
        <p:grpSp>
          <p:nvGrpSpPr>
            <p:cNvPr id="54" name="组合 53"/>
            <p:cNvGrpSpPr/>
            <p:nvPr/>
          </p:nvGrpSpPr>
          <p:grpSpPr>
            <a:xfrm>
              <a:off x="1323686" y="2296195"/>
              <a:ext cx="344200" cy="350341"/>
              <a:chOff x="6216255" y="1599011"/>
              <a:chExt cx="253603" cy="271463"/>
            </a:xfrm>
          </p:grpSpPr>
          <p:sp>
            <p:nvSpPr>
              <p:cNvPr id="57" name="Freeform 158"/>
              <p:cNvSpPr>
                <a:spLocks noEditPoints="1"/>
              </p:cNvSpPr>
              <p:nvPr/>
            </p:nvSpPr>
            <p:spPr bwMode="auto">
              <a:xfrm>
                <a:off x="6237686" y="1599011"/>
                <a:ext cx="215503" cy="154781"/>
              </a:xfrm>
              <a:custGeom>
                <a:avLst/>
                <a:gdLst>
                  <a:gd name="T0" fmla="*/ 2147483647 w 91"/>
                  <a:gd name="T1" fmla="*/ 0 h 65"/>
                  <a:gd name="T2" fmla="*/ 2147483647 w 91"/>
                  <a:gd name="T3" fmla="*/ 0 h 65"/>
                  <a:gd name="T4" fmla="*/ 0 w 91"/>
                  <a:gd name="T5" fmla="*/ 2147483647 h 65"/>
                  <a:gd name="T6" fmla="*/ 0 w 91"/>
                  <a:gd name="T7" fmla="*/ 2147483647 h 65"/>
                  <a:gd name="T8" fmla="*/ 2147483647 w 91"/>
                  <a:gd name="T9" fmla="*/ 2147483647 h 65"/>
                  <a:gd name="T10" fmla="*/ 2147483647 w 91"/>
                  <a:gd name="T11" fmla="*/ 2147483647 h 65"/>
                  <a:gd name="T12" fmla="*/ 2147483647 w 91"/>
                  <a:gd name="T13" fmla="*/ 2147483647 h 65"/>
                  <a:gd name="T14" fmla="*/ 2147483647 w 91"/>
                  <a:gd name="T15" fmla="*/ 2147483647 h 65"/>
                  <a:gd name="T16" fmla="*/ 2147483647 w 91"/>
                  <a:gd name="T17" fmla="*/ 0 h 65"/>
                  <a:gd name="T18" fmla="*/ 2147483647 w 91"/>
                  <a:gd name="T19" fmla="*/ 2147483647 h 65"/>
                  <a:gd name="T20" fmla="*/ 2147483647 w 91"/>
                  <a:gd name="T21" fmla="*/ 2147483647 h 65"/>
                  <a:gd name="T22" fmla="*/ 2147483647 w 91"/>
                  <a:gd name="T23" fmla="*/ 2147483647 h 65"/>
                  <a:gd name="T24" fmla="*/ 2147483647 w 91"/>
                  <a:gd name="T25" fmla="*/ 2147483647 h 65"/>
                  <a:gd name="T26" fmla="*/ 2147483647 w 91"/>
                  <a:gd name="T27" fmla="*/ 2147483647 h 65"/>
                  <a:gd name="T28" fmla="*/ 2147483647 w 91"/>
                  <a:gd name="T29" fmla="*/ 2147483647 h 65"/>
                  <a:gd name="T30" fmla="*/ 2147483647 w 91"/>
                  <a:gd name="T31" fmla="*/ 2147483647 h 65"/>
                  <a:gd name="T32" fmla="*/ 2147483647 w 91"/>
                  <a:gd name="T33" fmla="*/ 2147483647 h 65"/>
                  <a:gd name="T34" fmla="*/ 2147483647 w 91"/>
                  <a:gd name="T35" fmla="*/ 2147483647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159"/>
              <p:cNvSpPr/>
              <p:nvPr/>
            </p:nvSpPr>
            <p:spPr bwMode="auto">
              <a:xfrm>
                <a:off x="6216255" y="1865711"/>
                <a:ext cx="253603" cy="4763"/>
              </a:xfrm>
              <a:custGeom>
                <a:avLst/>
                <a:gdLst>
                  <a:gd name="T0" fmla="*/ 2147483647 w 107"/>
                  <a:gd name="T1" fmla="*/ 2147483647 h 2"/>
                  <a:gd name="T2" fmla="*/ 2147483647 w 107"/>
                  <a:gd name="T3" fmla="*/ 2147483647 h 2"/>
                  <a:gd name="T4" fmla="*/ 2147483647 w 107"/>
                  <a:gd name="T5" fmla="*/ 2147483647 h 2"/>
                  <a:gd name="T6" fmla="*/ 0 w 107"/>
                  <a:gd name="T7" fmla="*/ 2147483647 h 2"/>
                  <a:gd name="T8" fmla="*/ 0 w 107"/>
                  <a:gd name="T9" fmla="*/ 2147483647 h 2"/>
                  <a:gd name="T10" fmla="*/ 2147483647 w 107"/>
                  <a:gd name="T11" fmla="*/ 0 h 2"/>
                  <a:gd name="T12" fmla="*/ 2147483647 w 107"/>
                  <a:gd name="T13" fmla="*/ 0 h 2"/>
                  <a:gd name="T14" fmla="*/ 2147483647 w 107"/>
                  <a:gd name="T15" fmla="*/ 2147483647 h 2"/>
                  <a:gd name="T16" fmla="*/ 2147483647 w 107"/>
                  <a:gd name="T17" fmla="*/ 2147483647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160"/>
              <p:cNvSpPr/>
              <p:nvPr/>
            </p:nvSpPr>
            <p:spPr bwMode="auto">
              <a:xfrm>
                <a:off x="6256735" y="1615679"/>
                <a:ext cx="84534" cy="76200"/>
              </a:xfrm>
              <a:custGeom>
                <a:avLst/>
                <a:gdLst>
                  <a:gd name="T0" fmla="*/ 0 w 36"/>
                  <a:gd name="T1" fmla="*/ 2147483647 h 32"/>
                  <a:gd name="T2" fmla="*/ 0 w 36"/>
                  <a:gd name="T3" fmla="*/ 2147483647 h 32"/>
                  <a:gd name="T4" fmla="*/ 2147483647 w 36"/>
                  <a:gd name="T5" fmla="*/ 2147483647 h 32"/>
                  <a:gd name="T6" fmla="*/ 2147483647 w 36"/>
                  <a:gd name="T7" fmla="*/ 2147483647 h 32"/>
                  <a:gd name="T8" fmla="*/ 0 w 36"/>
                  <a:gd name="T9" fmla="*/ 2147483647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161"/>
              <p:cNvSpPr/>
              <p:nvPr/>
            </p:nvSpPr>
            <p:spPr bwMode="auto">
              <a:xfrm>
                <a:off x="6348414" y="1660922"/>
                <a:ext cx="88106" cy="76200"/>
              </a:xfrm>
              <a:custGeom>
                <a:avLst/>
                <a:gdLst>
                  <a:gd name="T0" fmla="*/ 2147483647 w 37"/>
                  <a:gd name="T1" fmla="*/ 0 h 32"/>
                  <a:gd name="T2" fmla="*/ 2147483647 w 37"/>
                  <a:gd name="T3" fmla="*/ 2147483647 h 32"/>
                  <a:gd name="T4" fmla="*/ 0 w 37"/>
                  <a:gd name="T5" fmla="*/ 2147483647 h 32"/>
                  <a:gd name="T6" fmla="*/ 2147483647 w 37"/>
                  <a:gd name="T7" fmla="*/ 2147483647 h 32"/>
                  <a:gd name="T8" fmla="*/ 2147483647 w 37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680807" y="1968686"/>
              <a:ext cx="20577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组件简介</a:t>
              </a:r>
              <a:endPara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94135" y="3325416"/>
            <a:ext cx="2109788" cy="872728"/>
            <a:chOff x="925513" y="3290888"/>
            <a:chExt cx="2813050" cy="1163637"/>
          </a:xfrm>
        </p:grpSpPr>
        <p:sp>
          <p:nvSpPr>
            <p:cNvPr id="63" name="Rounded Rectangle 91"/>
            <p:cNvSpPr>
              <a:spLocks noChangeArrowheads="1"/>
            </p:cNvSpPr>
            <p:nvPr/>
          </p:nvSpPr>
          <p:spPr bwMode="auto">
            <a:xfrm>
              <a:off x="925513" y="3290888"/>
              <a:ext cx="2813050" cy="1163637"/>
            </a:xfrm>
            <a:prstGeom prst="roundRect">
              <a:avLst>
                <a:gd name="adj" fmla="val 10134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39090" y="3394065"/>
              <a:ext cx="269947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1029970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组件的使用</a:t>
              </a:r>
              <a:endPara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94135" y="4400550"/>
            <a:ext cx="2109788" cy="872729"/>
            <a:chOff x="925513" y="4724400"/>
            <a:chExt cx="2813050" cy="1163638"/>
          </a:xfrm>
        </p:grpSpPr>
        <p:sp>
          <p:nvSpPr>
            <p:cNvPr id="67" name="Rounded Rectangle 94"/>
            <p:cNvSpPr>
              <a:spLocks noChangeArrowheads="1"/>
            </p:cNvSpPr>
            <p:nvPr/>
          </p:nvSpPr>
          <p:spPr bwMode="auto">
            <a:xfrm>
              <a:off x="925513" y="4724400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rgbClr val="76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039090" y="4877584"/>
              <a:ext cx="269947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29970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组件通信</a:t>
              </a:r>
              <a:endPara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321367" y="4400552"/>
            <a:ext cx="2110641" cy="879736"/>
            <a:chOff x="8428488" y="4724400"/>
            <a:chExt cx="2814187" cy="1172980"/>
          </a:xfrm>
        </p:grpSpPr>
        <p:sp>
          <p:nvSpPr>
            <p:cNvPr id="71" name="Rounded Rectangle 35"/>
            <p:cNvSpPr>
              <a:spLocks noChangeArrowheads="1"/>
            </p:cNvSpPr>
            <p:nvPr/>
          </p:nvSpPr>
          <p:spPr bwMode="auto">
            <a:xfrm>
              <a:off x="8429625" y="4724400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428488" y="4789385"/>
              <a:ext cx="2666095" cy="110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案例：常用组件的开发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22219" y="3325415"/>
            <a:ext cx="2109789" cy="916488"/>
            <a:chOff x="8429624" y="3290889"/>
            <a:chExt cx="2813051" cy="1221984"/>
          </a:xfrm>
        </p:grpSpPr>
        <p:sp>
          <p:nvSpPr>
            <p:cNvPr id="75" name="Rounded Rectangle 32"/>
            <p:cNvSpPr>
              <a:spLocks noChangeArrowheads="1"/>
            </p:cNvSpPr>
            <p:nvPr/>
          </p:nvSpPr>
          <p:spPr bwMode="auto">
            <a:xfrm>
              <a:off x="8429625" y="3290889"/>
              <a:ext cx="2813050" cy="1163637"/>
            </a:xfrm>
            <a:prstGeom prst="roundRect">
              <a:avLst>
                <a:gd name="adj" fmla="val 10134"/>
              </a:avLst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429624" y="3404877"/>
              <a:ext cx="276307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</a:t>
              </a: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slot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分发内容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09248" y="2209592"/>
            <a:ext cx="2222760" cy="913419"/>
            <a:chOff x="8278996" y="1803122"/>
            <a:chExt cx="2963679" cy="1217891"/>
          </a:xfrm>
        </p:grpSpPr>
        <p:sp>
          <p:nvSpPr>
            <p:cNvPr id="79" name="Rounded Rectangle 29"/>
            <p:cNvSpPr>
              <a:spLocks noChangeArrowheads="1"/>
            </p:cNvSpPr>
            <p:nvPr/>
          </p:nvSpPr>
          <p:spPr bwMode="auto">
            <a:xfrm>
              <a:off x="8429625" y="1857375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278996" y="1803122"/>
              <a:ext cx="2763076" cy="110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组件中的</a:t>
              </a: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props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属性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0" name="Rounded Rectangle 91"/>
          <p:cNvSpPr>
            <a:spLocks noChangeArrowheads="1"/>
          </p:cNvSpPr>
          <p:nvPr/>
        </p:nvSpPr>
        <p:spPr bwMode="auto">
          <a:xfrm>
            <a:off x="653899" y="2083821"/>
            <a:ext cx="2109788" cy="872728"/>
          </a:xfrm>
          <a:prstGeom prst="roundRect">
            <a:avLst>
              <a:gd name="adj" fmla="val 10134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029970"/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组件简介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props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基本用法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468" y="1173444"/>
            <a:ext cx="7921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props</a:t>
            </a:r>
            <a:r>
              <a:rPr lang="zh-CN" altLang="zh-CN" dirty="0"/>
              <a:t>即道具，用来接</a:t>
            </a:r>
            <a:r>
              <a:rPr lang="zh-CN" altLang="en-US" dirty="0"/>
              <a:t>收</a:t>
            </a:r>
            <a:r>
              <a:rPr lang="zh-CN" altLang="zh-CN" dirty="0"/>
              <a:t>父组件中定义的数据，其值为数组，数组中是父组件传递的数据信息。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908" y="2020536"/>
            <a:ext cx="6470831" cy="433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props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基本用法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468" y="1173444"/>
            <a:ext cx="7921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父组件传递的数据为固定值，有时候需要传递父组件的动态数据，这时可以利用</a:t>
            </a:r>
            <a:r>
              <a:rPr lang="en-US" altLang="zh-CN" dirty="0"/>
              <a:t>v-bind</a:t>
            </a:r>
            <a:r>
              <a:rPr lang="zh-CN" altLang="zh-CN" dirty="0"/>
              <a:t>来绑定</a:t>
            </a:r>
            <a:r>
              <a:rPr lang="en-US" altLang="zh-CN" dirty="0"/>
              <a:t>props</a:t>
            </a:r>
            <a:r>
              <a:rPr lang="zh-CN" altLang="zh-CN" dirty="0"/>
              <a:t>的值，当父组件的值发生变化时，也会传递给子组件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955" y="1936921"/>
            <a:ext cx="5269487" cy="4547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单向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数据流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25342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props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118" y="1957118"/>
            <a:ext cx="7921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2.0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之后的版本中，通过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props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传递数据是单向的，也就是说，在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案例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，父组件数据发生变化时，会传递给子组件，但是反之不行，这样做的目的主要是为了尽可能的将父子组件解耦，避免子组件无意修改父组件的内容，影响程序运行。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单向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数据流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717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利用</a:t>
            </a:r>
            <a:r>
              <a:rPr lang="en-US" altLang="zh-CN" sz="2400" b="1" dirty="0" smtClean="0">
                <a:solidFill>
                  <a:srgbClr val="0567A2"/>
                </a:solidFill>
              </a:rPr>
              <a:t>data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505421"/>
            <a:ext cx="7921709" cy="111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父组件传递值过来，子组件将其作为初始值保存起来，在自己的作用域中进行使用和修改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2299" y="2309537"/>
            <a:ext cx="6058565" cy="3841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单向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数据流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2442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利用</a:t>
            </a:r>
            <a:r>
              <a:rPr lang="en-US" altLang="zh-CN" sz="2400" b="1" dirty="0">
                <a:solidFill>
                  <a:srgbClr val="0567A2"/>
                </a:solidFill>
              </a:rPr>
              <a:t>computed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505421"/>
            <a:ext cx="7921709" cy="111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props</a:t>
            </a:r>
            <a:r>
              <a:rPr lang="zh-CN" altLang="zh-CN" dirty="0"/>
              <a:t>的值是作为需要被转换的原始值传入，这样情况使用上述的方法就不行了，此时我们可以采用计算属性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166" y="3060069"/>
            <a:ext cx="8317528" cy="268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数据验证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868973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props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验证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118" y="1957118"/>
            <a:ext cx="7921709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我们可以为组件的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prop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指定验证要求，例如指定数据类型。如果有一个需求没有被满足，则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Vue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会在浏览器控制台中发出警告，这在开发一个会被别人用到的组件时尤其有帮助。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数据验证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868973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props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验证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870" y="1750643"/>
            <a:ext cx="79217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Vue.component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('my-component',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props: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基础的类型检查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(`null`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`undefined`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会通过任何类型验证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propA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 Number,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多个可能的类型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propB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 [String, Number],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必填的字符串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propC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type: String,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required: true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},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带有默认值的数字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propD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type: Number,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default: 100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},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数据验证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868973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props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验证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3619" y="1659446"/>
            <a:ext cx="792170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Vue.component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('my-component',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props: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带有默认值的对象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propE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type: Object,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对象或数组默认值必须从一个工厂函数获取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default: function ()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return { message: 'hello' }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},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自定义验证函数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propF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validator: function (value) 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这个值必须匹配下列字符串中的一个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return ['success', 'warning', 'danger'].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indexOf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(value) !== -1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})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07932" y="2404443"/>
            <a:ext cx="1927469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4.4 </a:t>
            </a:r>
            <a:r>
              <a:rPr lang="zh-CN" altLang="en-US" sz="2400" dirty="0" smtClean="0">
                <a:solidFill>
                  <a:srgbClr val="414455"/>
                </a:solidFill>
              </a:rPr>
              <a:t>组件</a:t>
            </a:r>
            <a:r>
              <a:rPr lang="zh-CN" altLang="en-US" sz="2400" dirty="0">
                <a:solidFill>
                  <a:srgbClr val="414455"/>
                </a:solidFill>
              </a:rPr>
              <a:t>通信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81547" y="331708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自定义事件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v-model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7932" y="431664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81547" y="42439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父子组件的通信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自定义事件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467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$emit()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529296"/>
            <a:ext cx="79217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父组件向子组件传值通过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props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实现，反过来子组件向父组件传值需要用到自定义事件，在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Vue.js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中，子组件使用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$emit()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来触发事件，父组件使用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$on()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来监听子组件的事件。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064" y="3476713"/>
            <a:ext cx="7686675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8938" y="2284916"/>
            <a:ext cx="1927469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rgbClr val="414455"/>
                </a:solidFill>
              </a:rPr>
              <a:t>4.1 </a:t>
            </a:r>
            <a:r>
              <a:rPr lang="zh-CN" altLang="en-US" sz="2400" dirty="0">
                <a:solidFill>
                  <a:srgbClr val="414455"/>
                </a:solidFill>
              </a:rPr>
              <a:t>组件简介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74621" y="331708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什么是组件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为什么使用组件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自定义事件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467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$emit()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529296"/>
            <a:ext cx="7921709" cy="111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通过</a:t>
            </a:r>
            <a:r>
              <a:rPr lang="en-US" altLang="zh-CN" dirty="0"/>
              <a:t>$emit()</a:t>
            </a:r>
            <a:r>
              <a:rPr lang="zh-CN" altLang="zh-CN" dirty="0"/>
              <a:t>可以实现子组件调用父组件的方法，我们思考一下，如果在在调用方法时带参数，那么就通过该方式将子组件的值传递给父组件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92" y="3204741"/>
            <a:ext cx="76771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中使用</a:t>
            </a:r>
            <a:r>
              <a:rPr lang="en-US" altLang="zh-CN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v-model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58248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v-model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689258"/>
            <a:ext cx="7921709" cy="111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在介绍</a:t>
            </a:r>
            <a:r>
              <a:rPr lang="en-US" altLang="zh-CN" dirty="0"/>
              <a:t>v-model</a:t>
            </a:r>
            <a:r>
              <a:rPr lang="zh-CN" altLang="zh-CN" dirty="0"/>
              <a:t>指令时，我们说过，</a:t>
            </a:r>
            <a:r>
              <a:rPr lang="en-US" altLang="zh-CN" dirty="0"/>
              <a:t>v-model</a:t>
            </a:r>
            <a:r>
              <a:rPr lang="zh-CN" altLang="zh-CN" dirty="0"/>
              <a:t>不仅可以用于表单元素实现双向数据绑定，还可以应用于组件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564" y="2889601"/>
            <a:ext cx="4847619" cy="14349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63" y="4509695"/>
            <a:ext cx="4751175" cy="1870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中使用</a:t>
            </a:r>
            <a:r>
              <a:rPr lang="en-US" altLang="zh-CN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v-model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58248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v-model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591303"/>
            <a:ext cx="7921709" cy="56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v-model</a:t>
            </a:r>
            <a:r>
              <a:rPr lang="zh-CN" altLang="en-US" dirty="0"/>
              <a:t>还可以用来创建自定义的表单输入组件，进行数据双向绑定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93" y="2406459"/>
            <a:ext cx="5465844" cy="1857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2" y="4416358"/>
            <a:ext cx="5654816" cy="198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中使用</a:t>
            </a:r>
            <a:r>
              <a:rPr lang="en-US" altLang="zh-CN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v-model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58248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v-model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591303"/>
            <a:ext cx="792170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一个组件上的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v-model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默认会利用名为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value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prop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和名为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input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的事件，但是像单选框、复选框等类型的输入控件可能会将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value attribute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用于不同的目的。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model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选项可以用来避免这样的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冲突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524" y="2858055"/>
            <a:ext cx="4472055" cy="3560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非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父子组件的通信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98456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bus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689258"/>
            <a:ext cx="79217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        在</a:t>
            </a:r>
            <a:r>
              <a:rPr lang="en-US" altLang="zh-CN" dirty="0"/>
              <a:t>Vue.js 2.X</a:t>
            </a:r>
            <a:r>
              <a:rPr lang="zh-CN" altLang="en-US" dirty="0"/>
              <a:t>版本中，推荐使用一个空的</a:t>
            </a:r>
            <a:r>
              <a:rPr lang="en-US" altLang="zh-CN" dirty="0" err="1"/>
              <a:t>Vue</a:t>
            </a:r>
            <a:r>
              <a:rPr lang="zh-CN" altLang="en-US" dirty="0"/>
              <a:t>实例作为中央事件总线（</a:t>
            </a:r>
            <a:r>
              <a:rPr lang="en-US" altLang="zh-CN" dirty="0"/>
              <a:t>bus</a:t>
            </a:r>
            <a:r>
              <a:rPr lang="zh-CN" altLang="en-US" dirty="0"/>
              <a:t>），也就是一个中介，为了理解这个</a:t>
            </a:r>
            <a:r>
              <a:rPr lang="en-US" altLang="zh-CN" dirty="0"/>
              <a:t>bus</a:t>
            </a:r>
            <a:r>
              <a:rPr lang="zh-CN" altLang="en-US" dirty="0"/>
              <a:t>，我们来举一个日常生活的案例。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   比如</a:t>
            </a:r>
            <a:r>
              <a:rPr lang="zh-CN" altLang="en-US" dirty="0"/>
              <a:t>我们要租房子，我们可能会找中介来登记我们的需求，然后中介把我们的信息发送给符合我们需求的出租者，出租者再把报价以及看房时间等信息反馈给中介，中介再转达给我们，在这个过程中，我们和出租者是没有任何交流的，都是通过中介来传话的。或者如果我们想要换房，我们可以将需求发给中介，一旦有符合我们需求的房子出现，中介就通知我们相关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非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父子组件的通信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2342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$</a:t>
            </a:r>
            <a:r>
              <a:rPr lang="en-US" altLang="zh-CN" sz="2400" b="1" dirty="0">
                <a:solidFill>
                  <a:srgbClr val="0567A2"/>
                </a:solidFill>
              </a:rPr>
              <a:t>parent(</a:t>
            </a:r>
            <a:r>
              <a:rPr lang="zh-CN" altLang="en-US" sz="2400" b="1" dirty="0">
                <a:solidFill>
                  <a:srgbClr val="0567A2"/>
                </a:solidFill>
              </a:rPr>
              <a:t>父链</a:t>
            </a:r>
            <a:r>
              <a:rPr lang="en-US" altLang="zh-CN" sz="2400" b="1" dirty="0">
                <a:solidFill>
                  <a:srgbClr val="0567A2"/>
                </a:solidFill>
              </a:rPr>
              <a:t>)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689258"/>
            <a:ext cx="79217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/>
              <a:t>子组件中，使用</a:t>
            </a:r>
            <a:r>
              <a:rPr lang="en-US" altLang="zh-CN" dirty="0"/>
              <a:t>$parent</a:t>
            </a:r>
            <a:r>
              <a:rPr lang="zh-CN" altLang="zh-CN" dirty="0"/>
              <a:t>可以直接访问该组件的父实例或父组件，并且可以递归向上，直到根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子</a:t>
            </a:r>
            <a:r>
              <a:rPr lang="zh-CN" altLang="zh-CN" dirty="0"/>
              <a:t>组件通过</a:t>
            </a:r>
            <a:r>
              <a:rPr lang="en-US" altLang="zh-CN" dirty="0" err="1"/>
              <a:t>this.$parent</a:t>
            </a:r>
            <a:r>
              <a:rPr lang="zh-CN" altLang="zh-CN" dirty="0"/>
              <a:t>访问到父链后，可以进行任何操作，上述代码通过</a:t>
            </a:r>
            <a:r>
              <a:rPr lang="en-US" altLang="zh-CN" dirty="0" err="1"/>
              <a:t>this.$parent</a:t>
            </a:r>
            <a:r>
              <a:rPr lang="zh-CN" altLang="zh-CN" dirty="0"/>
              <a:t>修改了父实例的</a:t>
            </a:r>
            <a:r>
              <a:rPr lang="en-US" altLang="zh-CN" dirty="0" err="1"/>
              <a:t>msg</a:t>
            </a:r>
            <a:r>
              <a:rPr lang="zh-CN" altLang="zh-CN" dirty="0"/>
              <a:t>值。虽然</a:t>
            </a:r>
            <a:r>
              <a:rPr lang="en-US" altLang="zh-CN" dirty="0" err="1"/>
              <a:t>Vue</a:t>
            </a:r>
            <a:r>
              <a:rPr lang="zh-CN" altLang="zh-CN" dirty="0"/>
              <a:t>允许这样操作，但是在实力业务中，我们应尽量避免依赖父组件的数据，更不能主动去修改它，以为这样使得父子组件紧耦合，只看父组件很难知晓父组件的状态，因为父组件可能被任意子组件修改，理想状态下，只有组件自身能修改其状态。</a:t>
            </a:r>
            <a:endParaRPr lang="zh-CN" altLang="zh-CN" dirty="0"/>
          </a:p>
          <a:p>
            <a:pPr>
              <a:lnSpc>
                <a:spcPct val="200000"/>
              </a:lnSpc>
            </a:pP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非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父子组件的通信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3452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$</a:t>
            </a:r>
            <a:r>
              <a:rPr lang="en-US" altLang="zh-CN" sz="2400" b="1" dirty="0">
                <a:solidFill>
                  <a:srgbClr val="0567A2"/>
                </a:solidFill>
              </a:rPr>
              <a:t>children(</a:t>
            </a:r>
            <a:r>
              <a:rPr lang="zh-CN" altLang="en-US" sz="2400" b="1" dirty="0">
                <a:solidFill>
                  <a:srgbClr val="0567A2"/>
                </a:solidFill>
              </a:rPr>
              <a:t>子组件索引</a:t>
            </a:r>
            <a:r>
              <a:rPr lang="en-US" altLang="zh-CN" sz="2400" b="1" dirty="0">
                <a:solidFill>
                  <a:srgbClr val="0567A2"/>
                </a:solidFill>
              </a:rPr>
              <a:t>)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492" y="1689258"/>
            <a:ext cx="79217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         $children</a:t>
            </a:r>
            <a:r>
              <a:rPr lang="zh-CN" altLang="en-US" dirty="0"/>
              <a:t>用来获取当前实例的直接子组件，但是使用</a:t>
            </a:r>
            <a:r>
              <a:rPr lang="en-US" altLang="zh-CN" dirty="0"/>
              <a:t>$children</a:t>
            </a:r>
            <a:r>
              <a:rPr lang="zh-CN" altLang="en-US" dirty="0"/>
              <a:t>并不保证顺序，也不是响应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   上面</a:t>
            </a:r>
            <a:r>
              <a:rPr lang="zh-CN" altLang="en-US" dirty="0"/>
              <a:t>我们说过使用</a:t>
            </a:r>
            <a:r>
              <a:rPr lang="en-US" altLang="zh-CN" dirty="0"/>
              <a:t>$children</a:t>
            </a:r>
            <a:r>
              <a:rPr lang="zh-CN" altLang="en-US" dirty="0"/>
              <a:t>遍历子组件是无序的，所以当子组件较多时，尤其是子组件为动态渲染时，通过</a:t>
            </a:r>
            <a:r>
              <a:rPr lang="en-US" altLang="zh-CN" dirty="0"/>
              <a:t>$children</a:t>
            </a:r>
            <a:r>
              <a:rPr lang="zh-CN" altLang="en-US" dirty="0"/>
              <a:t>是比较困难的。</a:t>
            </a:r>
            <a:r>
              <a:rPr lang="en-US" altLang="zh-CN" dirty="0" err="1"/>
              <a:t>Vue</a:t>
            </a:r>
            <a:r>
              <a:rPr lang="zh-CN" altLang="en-US" dirty="0"/>
              <a:t>提供子组件索引的方法，用特殊的属性</a:t>
            </a:r>
            <a:r>
              <a:rPr lang="en-US" altLang="zh-CN" dirty="0"/>
              <a:t>ref</a:t>
            </a:r>
            <a:r>
              <a:rPr lang="zh-CN" altLang="en-US" dirty="0"/>
              <a:t>来为子组件制定一个索引</a:t>
            </a:r>
            <a:r>
              <a:rPr lang="zh-CN" altLang="en-US" dirty="0" smtClean="0"/>
              <a:t>名称。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1353" y="2404443"/>
            <a:ext cx="3116898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4.5 </a:t>
            </a:r>
            <a:r>
              <a:rPr lang="zh-CN" altLang="en-US" sz="2400" dirty="0" smtClean="0">
                <a:solidFill>
                  <a:srgbClr val="414455"/>
                </a:solidFill>
              </a:rPr>
              <a:t>使用</a:t>
            </a:r>
            <a:r>
              <a:rPr lang="en-US" altLang="zh-CN" sz="2400" dirty="0">
                <a:solidFill>
                  <a:srgbClr val="414455"/>
                </a:solidFill>
              </a:rPr>
              <a:t>slot</a:t>
            </a:r>
            <a:r>
              <a:rPr lang="zh-CN" altLang="en-US" sz="2400" dirty="0">
                <a:solidFill>
                  <a:srgbClr val="414455"/>
                </a:solidFill>
              </a:rPr>
              <a:t>分发内容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66372" y="3336434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7932" y="431664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81547" y="4243906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</a:t>
            </a:r>
            <a:r>
              <a:rPr lang="en-US" altLang="zh-CN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slot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00219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slot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3993" y="1873721"/>
            <a:ext cx="7921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插槽（</a:t>
            </a:r>
            <a:r>
              <a:rPr lang="en-US" altLang="zh-CN" dirty="0"/>
              <a:t>Slot</a:t>
            </a:r>
            <a:r>
              <a:rPr lang="zh-CN" altLang="zh-CN" dirty="0"/>
              <a:t>）是</a:t>
            </a:r>
            <a:r>
              <a:rPr lang="en-US" altLang="zh-CN" dirty="0" err="1"/>
              <a:t>Vue</a:t>
            </a:r>
            <a:r>
              <a:rPr lang="zh-CN" altLang="zh-CN" dirty="0"/>
              <a:t>提出来的一个概念，正如名字一样，插槽用于决定将所携带的内容，插入到指定的某个位置，从而使模板分块，具有模块化的特质和更大的重用性。</a:t>
            </a:r>
            <a:endParaRPr lang="zh-CN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</a:t>
            </a:r>
            <a:r>
              <a:rPr lang="en-US" altLang="zh-CN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slot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00219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slot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3994" y="1873721"/>
            <a:ext cx="31919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假如父组件需要在子组件内放一些</a:t>
            </a:r>
            <a:r>
              <a:rPr lang="en-US" altLang="zh-CN" dirty="0"/>
              <a:t>DOM</a:t>
            </a:r>
            <a:r>
              <a:rPr lang="zh-CN" altLang="en-US" dirty="0"/>
              <a:t>，那么这些</a:t>
            </a:r>
            <a:r>
              <a:rPr lang="en-US" altLang="zh-CN" dirty="0"/>
              <a:t>DOM</a:t>
            </a:r>
            <a:r>
              <a:rPr lang="zh-CN" altLang="en-US" dirty="0"/>
              <a:t>是显示或者隐藏，在哪个地方显示，怎么显示，就需要</a:t>
            </a:r>
            <a:r>
              <a:rPr lang="en-US" altLang="zh-CN" dirty="0"/>
              <a:t>slot</a:t>
            </a:r>
            <a:r>
              <a:rPr lang="zh-CN" altLang="en-US" dirty="0"/>
              <a:t>进行分发</a:t>
            </a:r>
            <a:r>
              <a:rPr lang="zh-CN" altLang="en-US" dirty="0" smtClean="0"/>
              <a:t>负责。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240" y="1364141"/>
            <a:ext cx="3804887" cy="5090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是组件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72836" y="1772816"/>
            <a:ext cx="6970158" cy="3869448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组件</a:t>
            </a:r>
            <a:r>
              <a:rPr lang="zh-CN" altLang="zh-CN" sz="2000" dirty="0"/>
              <a:t>的出现，就是为了拆分</a:t>
            </a:r>
            <a:r>
              <a:rPr lang="en-US" altLang="zh-CN" sz="2000" dirty="0" err="1"/>
              <a:t>Vue</a:t>
            </a:r>
            <a:r>
              <a:rPr lang="zh-CN" altLang="zh-CN" sz="2000" dirty="0"/>
              <a:t>实例的代码量，能够让我们以不同的组件，来划分不同的功能模块，将来我们需要什么样的功能，去调用对应的组件即可。需要区分的是，模块化是从代码逻辑的角度进行划分的，主要是为了方便代码分层开发，保证每个功能模块的职能单一；而组件化是从</a:t>
            </a:r>
            <a:r>
              <a:rPr lang="en-US" altLang="zh-CN" sz="2000" dirty="0"/>
              <a:t>UI</a:t>
            </a:r>
            <a:r>
              <a:rPr lang="zh-CN" altLang="zh-CN" sz="2000" dirty="0"/>
              <a:t>界面的角度进行划分的，前端的组件化，方便</a:t>
            </a:r>
            <a:r>
              <a:rPr lang="en-US" altLang="zh-CN" sz="2000" dirty="0"/>
              <a:t>UI</a:t>
            </a:r>
            <a:r>
              <a:rPr lang="zh-CN" altLang="zh-CN" sz="2000" dirty="0"/>
              <a:t>组件的重用。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作用域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00219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slot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3496994"/>
            <a:ext cx="7921709" cy="11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这里的</a:t>
            </a:r>
            <a:r>
              <a:rPr lang="en-US" altLang="zh-CN" dirty="0" err="1"/>
              <a:t>msg</a:t>
            </a:r>
            <a:r>
              <a:rPr lang="zh-CN" altLang="en-US" dirty="0"/>
              <a:t>就是一个</a:t>
            </a:r>
            <a:r>
              <a:rPr lang="en-US" altLang="zh-CN" dirty="0"/>
              <a:t>slot</a:t>
            </a:r>
            <a:r>
              <a:rPr lang="zh-CN" altLang="en-US" dirty="0"/>
              <a:t>，但是它绑定的是父组件的数据，而不是组件</a:t>
            </a:r>
            <a:r>
              <a:rPr lang="en-US" altLang="zh-CN" dirty="0"/>
              <a:t>&lt;mycom1&gt;</a:t>
            </a:r>
            <a:r>
              <a:rPr lang="zh-CN" altLang="en-US" dirty="0"/>
              <a:t>的数据。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3127" b="-1"/>
          <a:stretch>
            <a:fillRect/>
          </a:stretch>
        </p:blipFill>
        <p:spPr>
          <a:xfrm>
            <a:off x="340482" y="1795947"/>
            <a:ext cx="8582025" cy="14394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0387" y="4688923"/>
            <a:ext cx="79217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slot</a:t>
            </a:r>
            <a:r>
              <a:rPr lang="zh-CN" altLang="en-US" b="1" dirty="0">
                <a:solidFill>
                  <a:srgbClr val="FF0000"/>
                </a:solidFill>
              </a:rPr>
              <a:t>分发的内容，作用域是在父组件上的。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作用域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00219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slot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7108" y="1155563"/>
            <a:ext cx="4609096" cy="53035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1982" y="2460862"/>
            <a:ext cx="3191990" cy="167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父组件模板的内容是在父组件作用域内编译，子组件模板的内容是在子组件作用域内编译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作用域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00219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slot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982" y="2460862"/>
            <a:ext cx="3191990" cy="167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父组件模板的内容是在父组件作用域内编译，子组件模板的内容是在子组件作用域内编译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5669" y="1069605"/>
            <a:ext cx="4910260" cy="51964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01982" y="4554169"/>
            <a:ext cx="2933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slot</a:t>
            </a:r>
            <a:r>
              <a:rPr lang="zh-CN" altLang="en-US" b="1" dirty="0">
                <a:solidFill>
                  <a:srgbClr val="FF0000"/>
                </a:solidFill>
              </a:rPr>
              <a:t>分发的内容，作用域是在父组件上的。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</a:t>
            </a:r>
            <a:r>
              <a:rPr lang="en-US" altLang="zh-CN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lot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用法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617751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单个</a:t>
            </a:r>
            <a:r>
              <a:rPr lang="en-US" altLang="zh-CN" sz="2400" b="1" dirty="0" smtClean="0">
                <a:solidFill>
                  <a:srgbClr val="0567A2"/>
                </a:solidFill>
              </a:rPr>
              <a:t>slot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88" y="1831373"/>
            <a:ext cx="79217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演示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实例</a:t>
            </a:r>
            <a:r>
              <a:rPr lang="en-US" altLang="zh-CN" b="1" dirty="0" smtClean="0">
                <a:solidFill>
                  <a:srgbClr val="FF0000"/>
                </a:solidFill>
              </a:rPr>
              <a:t>4-17.html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/>
          <a:stretch>
            <a:fillRect/>
          </a:stretch>
        </p:blipFill>
        <p:spPr>
          <a:xfrm>
            <a:off x="4158574" y="1069605"/>
            <a:ext cx="4246521" cy="50108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7847" y="2631128"/>
            <a:ext cx="298170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组件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&lt;mycom1&gt;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在模板内定义了一个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&lt;slot&gt;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标签，并且使用一个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&lt;p&gt;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标签作为默认内容，如果父组件没有使用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&lt;slot&gt;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，那么会渲染这段默认内容，否则渲染父组件定义的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</a:t>
            </a:r>
            <a:r>
              <a:rPr lang="en-US" altLang="zh-CN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lot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用法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617751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具名</a:t>
            </a:r>
            <a:r>
              <a:rPr lang="en-US" altLang="zh-CN" sz="2400" b="1" dirty="0" smtClean="0">
                <a:solidFill>
                  <a:srgbClr val="0567A2"/>
                </a:solidFill>
              </a:rPr>
              <a:t>slot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88" y="1831373"/>
            <a:ext cx="79217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演示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实例</a:t>
            </a:r>
            <a:r>
              <a:rPr lang="en-US" altLang="zh-CN" b="1" dirty="0" smtClean="0">
                <a:solidFill>
                  <a:srgbClr val="FF0000"/>
                </a:solidFill>
              </a:rPr>
              <a:t>4-17.html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7847" y="2631128"/>
            <a:ext cx="298170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&lt;slot&gt;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元素指定一个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后可以分发多个内容，具名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slot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可以与单个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slot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共存。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2012" y="1330985"/>
            <a:ext cx="4824671" cy="4704054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581626" y="1265779"/>
            <a:ext cx="4397514" cy="4769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22544" y="2404443"/>
            <a:ext cx="3554517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4.6 </a:t>
            </a:r>
            <a:r>
              <a:rPr lang="zh-CN" altLang="en-US" sz="2400" dirty="0" smtClean="0">
                <a:solidFill>
                  <a:srgbClr val="414455"/>
                </a:solidFill>
              </a:rPr>
              <a:t>案例</a:t>
            </a:r>
            <a:r>
              <a:rPr lang="en-US" altLang="zh-CN" sz="2400" dirty="0">
                <a:solidFill>
                  <a:srgbClr val="414455"/>
                </a:solidFill>
              </a:rPr>
              <a:t>:</a:t>
            </a:r>
            <a:r>
              <a:rPr lang="zh-CN" altLang="en-US" sz="2400" dirty="0">
                <a:solidFill>
                  <a:srgbClr val="414455"/>
                </a:solidFill>
              </a:rPr>
              <a:t>常用组件的开发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74621" y="334341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数字输入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框组件的开发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页组件的开发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数字输入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框组件的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开发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762021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演示效果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19" y="3300653"/>
            <a:ext cx="791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r>
              <a:rPr lang="zh-CN" altLang="zh-CN" dirty="0"/>
              <a:t>数字输入框只能输入数字，通过按钮可以进行加</a:t>
            </a:r>
            <a:r>
              <a:rPr lang="en-US" altLang="zh-CN" dirty="0"/>
              <a:t>1</a:t>
            </a:r>
            <a:r>
              <a:rPr lang="zh-CN" altLang="zh-CN" dirty="0"/>
              <a:t>减</a:t>
            </a:r>
            <a:r>
              <a:rPr lang="en-US" altLang="zh-CN" dirty="0"/>
              <a:t>1</a:t>
            </a:r>
            <a:r>
              <a:rPr lang="zh-CN" altLang="zh-CN" dirty="0"/>
              <a:t>操作，除此之外，可设定最大值、最小值以及初始值，在数值</a:t>
            </a:r>
            <a:r>
              <a:rPr lang="zh-CN" altLang="zh-CN"/>
              <a:t>发生</a:t>
            </a:r>
            <a:r>
              <a:rPr lang="zh-CN" altLang="zh-CN" smtClean="0"/>
              <a:t>变化</a:t>
            </a:r>
            <a:r>
              <a:rPr lang="zh-CN" altLang="en-US" smtClean="0"/>
              <a:t>时</a:t>
            </a:r>
            <a:r>
              <a:rPr lang="zh-CN" altLang="zh-CN" smtClean="0"/>
              <a:t>，</a:t>
            </a:r>
            <a:r>
              <a:rPr lang="zh-CN" altLang="zh-CN" dirty="0"/>
              <a:t>需通知父组件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529" y="1986260"/>
            <a:ext cx="359092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页组件的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开发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762021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演示效果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519" y="3463392"/>
            <a:ext cx="791196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标签页是网页设计中经常用到的元素，常用于平级块内容的切换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398" y="1891789"/>
            <a:ext cx="5791200" cy="1095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</a:t>
            </a:r>
            <a:r>
              <a:rPr lang="zh-CN" altLang="en-US" sz="32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页组件的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开发</a:t>
            </a:r>
            <a:endParaRPr lang="zh-CN" altLang="en-US" sz="32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69605"/>
            <a:ext cx="1762021" cy="589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演示效果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397" y="1971476"/>
            <a:ext cx="7911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index.html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入口页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tabs.js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标签页外层的组件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tabs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20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pane.js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标签页嵌套的组件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pane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什么是组件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父组件与子组件是如何相互传值的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什么是组件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633846" y="1553924"/>
            <a:ext cx="2534346" cy="362203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14" name="矩形 75"/>
          <p:cNvSpPr>
            <a:spLocks noChangeArrowheads="1"/>
          </p:cNvSpPr>
          <p:nvPr/>
        </p:nvSpPr>
        <p:spPr bwMode="auto">
          <a:xfrm>
            <a:off x="633846" y="1547827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组件示例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1" y="2499660"/>
            <a:ext cx="8753041" cy="3203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2"/>
          <p:cNvSpPr txBox="1"/>
          <p:nvPr/>
        </p:nvSpPr>
        <p:spPr>
          <a:xfrm>
            <a:off x="3232372" y="3987157"/>
            <a:ext cx="3556289" cy="776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 smtClean="0"/>
              <a:t>谢谢观看！</a:t>
            </a:r>
            <a:endParaRPr lang="zh-CN" altLang="en-US" sz="4400" b="1" dirty="0"/>
          </a:p>
        </p:txBody>
      </p:sp>
      <p:sp>
        <p:nvSpPr>
          <p:cNvPr id="8" name="标题 2"/>
          <p:cNvSpPr txBox="1"/>
          <p:nvPr/>
        </p:nvSpPr>
        <p:spPr>
          <a:xfrm>
            <a:off x="3046043" y="1903244"/>
            <a:ext cx="3556289" cy="7762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 smtClean="0"/>
              <a:t>第四章 组件</a:t>
            </a:r>
            <a:endParaRPr lang="zh-CN" altLang="en-US" sz="4400" b="1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668050" y="1600159"/>
            <a:ext cx="7975600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上述计数器为例，如果不使用组件，使用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方法也可以完成，但是如果要多次调用的时候，就需要将代码多次复制粘贴，造成代码重复冗余，使用组件可以轻松的进行任意次数的复用</a:t>
            </a:r>
            <a:endParaRPr lang="zh-CN" altLang="zh-CN" sz="18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99592" y="4167828"/>
            <a:ext cx="309634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减少代码重复冗余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9592" y="3369078"/>
            <a:ext cx="3182823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方便重复使用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99592" y="4966579"/>
            <a:ext cx="3120016" cy="474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便于多人协同开发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为什么使用组件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53728" y="3720796"/>
            <a:ext cx="3182823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有助于提高开发效率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3728" y="4699720"/>
            <a:ext cx="3182823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提升整个项目的可维护性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5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35050" y="2284916"/>
            <a:ext cx="2235245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4.2 </a:t>
            </a:r>
            <a:r>
              <a:rPr lang="zh-CN" altLang="en-US" sz="2400" dirty="0" smtClean="0">
                <a:solidFill>
                  <a:srgbClr val="414455"/>
                </a:solidFill>
              </a:rPr>
              <a:t>组件的使用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74621" y="331708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组件的创建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组件的数据和方法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7932" y="431664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81547" y="42439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全局注册组件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组件的创建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856095" y="1696372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：在根标签中，通过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mycom</a:t>
            </a:r>
            <a:r>
              <a:rPr lang="en-US" altLang="zh-CN" dirty="0" smtClean="0"/>
              <a:t>&gt;</a:t>
            </a:r>
            <a:r>
              <a:rPr lang="zh-CN" altLang="en-US" dirty="0"/>
              <a:t>标签定义组件页面结构。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754" y="2566375"/>
            <a:ext cx="5235718" cy="3654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局部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注册组件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组件的创建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783358" y="1929967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 err="1" smtClean="0"/>
              <a:t>Vue.component</a:t>
            </a:r>
            <a:r>
              <a:rPr lang="en-US" altLang="zh-CN" dirty="0"/>
              <a:t>()</a:t>
            </a:r>
            <a:r>
              <a:rPr lang="zh-CN" altLang="zh-CN" dirty="0"/>
              <a:t>方法用于全局注册组件，除了全局注册组件外，还可以局部注册组件，通过</a:t>
            </a:r>
            <a:r>
              <a:rPr lang="en-US" altLang="zh-CN" dirty="0" err="1"/>
              <a:t>Vue</a:t>
            </a:r>
            <a:r>
              <a:rPr lang="zh-CN" altLang="zh-CN" dirty="0"/>
              <a:t>实例的</a:t>
            </a:r>
            <a:r>
              <a:rPr lang="en-US" altLang="zh-CN" dirty="0"/>
              <a:t>components</a:t>
            </a:r>
            <a:r>
              <a:rPr lang="zh-CN" altLang="zh-CN" dirty="0"/>
              <a:t>属性来实现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ISPRING_RESOURCE_PATHS_HASH_PRESENTER" val="a2dfa2c4faaa03f6895922cf0d8e65f36cdd3aa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4666</Words>
  <Application>WPS 演示</Application>
  <PresentationFormat>全屏显示(4:3)</PresentationFormat>
  <Paragraphs>455</Paragraphs>
  <Slides>50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等线</vt:lpstr>
      <vt:lpstr>等线 Light</vt:lpstr>
      <vt:lpstr>Calibri Light</vt:lpstr>
      <vt:lpstr>Office 主题​​</vt:lpstr>
      <vt:lpstr>自定义设计方案</vt:lpstr>
      <vt:lpstr>《Vue.js开发教程》</vt:lpstr>
      <vt:lpstr>学习目标</vt:lpstr>
      <vt:lpstr>学习目标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《Vue.js开发教程》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plum</cp:lastModifiedBy>
  <cp:revision>142</cp:revision>
  <dcterms:created xsi:type="dcterms:W3CDTF">2016-08-25T05:15:00Z</dcterms:created>
  <dcterms:modified xsi:type="dcterms:W3CDTF">2021-09-22T15:06:45Z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D566CCC5BE1F45F2A8EE0148B88BB2BC</vt:lpwstr>
  </property>
  <property fmtid="{D5CDD505-2E9C-101B-9397-08002B2CF9AE}" pid="3" name="KSOProductBuildVer">
    <vt:lpwstr>2052-11.1.0.10938</vt:lpwstr>
  </property>
</Properties>
</file>