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6"/>
  </p:notesMasterIdLst>
  <p:sldIdLst>
    <p:sldId id="295" r:id="rId4"/>
    <p:sldId id="261" r:id="rId5"/>
    <p:sldId id="297" r:id="rId7"/>
    <p:sldId id="264" r:id="rId8"/>
    <p:sldId id="265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23" r:id="rId17"/>
    <p:sldId id="324" r:id="rId18"/>
    <p:sldId id="325" r:id="rId19"/>
    <p:sldId id="326" r:id="rId20"/>
    <p:sldId id="327" r:id="rId21"/>
    <p:sldId id="328" r:id="rId22"/>
    <p:sldId id="298" r:id="rId23"/>
    <p:sldId id="316" r:id="rId24"/>
    <p:sldId id="266" r:id="rId25"/>
    <p:sldId id="317" r:id="rId26"/>
    <p:sldId id="318" r:id="rId27"/>
    <p:sldId id="301" r:id="rId28"/>
    <p:sldId id="320" r:id="rId29"/>
    <p:sldId id="319" r:id="rId30"/>
    <p:sldId id="321" r:id="rId31"/>
    <p:sldId id="322" r:id="rId32"/>
    <p:sldId id="307" r:id="rId33"/>
    <p:sldId id="329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291" r:id="rId43"/>
    <p:sldId id="339" r:id="rId44"/>
    <p:sldId id="340" r:id="rId45"/>
    <p:sldId id="296" r:id="rId46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63" autoAdjust="0"/>
  </p:normalViewPr>
  <p:slideViewPr>
    <p:cSldViewPr snapToGrid="0">
      <p:cViewPr varScale="1">
        <p:scale>
          <a:sx n="68" d="100"/>
          <a:sy n="68" d="100"/>
        </p:scale>
        <p:origin x="-144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0" Type="http://schemas.openxmlformats.org/officeDocument/2006/relationships/tags" Target="tags/tag1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pillarjs/path-to-regexp/tree/v1.7.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/>
          <p:nvPr/>
        </p:nvSpPr>
        <p:spPr>
          <a:xfrm>
            <a:off x="1933109" y="3040689"/>
            <a:ext cx="4995747" cy="776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b="1" dirty="0" smtClean="0"/>
              <a:t>第六章 路由插件</a:t>
            </a:r>
            <a:endParaRPr lang="zh-CN" altLang="en-US" sz="4400" b="1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1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、实现页面模板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smtClean="0"/>
              <a:t>&lt;router-link&gt;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&lt;router-view&gt;</a:t>
            </a:r>
            <a:r>
              <a:rPr lang="zh-CN" altLang="en-US" dirty="0" smtClean="0"/>
              <a:t>来对应点击和显示部分。</a:t>
            </a:r>
            <a:endParaRPr lang="en-US" altLang="zh-CN" b="1" u="sng" dirty="0" smtClean="0">
              <a:solidFill>
                <a:srgbClr val="0D74C9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：在根标签中，通过</a:t>
            </a:r>
            <a:r>
              <a:rPr lang="en-US" altLang="zh-CN" dirty="0" smtClean="0"/>
              <a:t>&lt;router-view&gt;</a:t>
            </a:r>
            <a:r>
              <a:rPr lang="zh-CN" altLang="en-US" dirty="0"/>
              <a:t>标签定义组件页面结构。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90404" y="2956467"/>
            <a:ext cx="3661820" cy="15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317" y="4558448"/>
            <a:ext cx="4694237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2781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2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、</a:t>
            </a:r>
            <a:r>
              <a:rPr lang="en-US" altLang="zh-CN" sz="2400" b="1" dirty="0" smtClean="0">
                <a:solidFill>
                  <a:srgbClr val="0567A2"/>
                </a:solidFill>
              </a:rPr>
              <a:t>JS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中配置路由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900700" y="170752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D74C9"/>
                </a:solidFill>
              </a:rPr>
              <a:t>先创建路由，再创建</a:t>
            </a:r>
            <a:r>
              <a:rPr lang="en-US" altLang="zh-CN" b="1" u="sng" dirty="0" smtClean="0">
                <a:solidFill>
                  <a:srgbClr val="0D74C9"/>
                </a:solidFill>
              </a:rPr>
              <a:t>router</a:t>
            </a:r>
            <a:r>
              <a:rPr lang="zh-CN" altLang="en-US" b="1" u="sng" dirty="0" smtClean="0">
                <a:solidFill>
                  <a:srgbClr val="0D74C9"/>
                </a:solidFill>
              </a:rPr>
              <a:t>路由管理对象，最后注入</a:t>
            </a:r>
            <a:r>
              <a:rPr lang="en-US" altLang="zh-CN" b="1" u="sng" dirty="0" err="1" smtClean="0">
                <a:solidFill>
                  <a:srgbClr val="0D74C9"/>
                </a:solidFill>
              </a:rPr>
              <a:t>vue</a:t>
            </a:r>
            <a:r>
              <a:rPr lang="zh-CN" altLang="en-US" b="1" u="sng" dirty="0" smtClean="0">
                <a:solidFill>
                  <a:srgbClr val="0D74C9"/>
                </a:solidFill>
              </a:rPr>
              <a:t>根实例中。</a:t>
            </a:r>
            <a:endParaRPr lang="en-US" altLang="zh-CN" b="1" u="sng" dirty="0" smtClean="0">
              <a:solidFill>
                <a:srgbClr val="0D74C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48873" y="2763064"/>
            <a:ext cx="3741737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1617" y="2783197"/>
            <a:ext cx="35290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6496" y="4847413"/>
            <a:ext cx="2324100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755734" y="1361836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D74C9"/>
                </a:solidFill>
              </a:rPr>
              <a:t>案例</a:t>
            </a:r>
            <a:r>
              <a:rPr lang="en-US" altLang="zh-CN" b="1" u="sng" dirty="0" smtClean="0">
                <a:solidFill>
                  <a:srgbClr val="0D74C9"/>
                </a:solidFill>
              </a:rPr>
              <a:t>6.1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高级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用法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872836" y="1772816"/>
            <a:ext cx="6970158" cy="3869448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导航守卫：在路由正在发生改变的过程中，通过跳转或取消跳转的方式控制导航。</a:t>
            </a:r>
            <a:endParaRPr lang="zh-CN" altLang="en-US" sz="2400" dirty="0" smtClean="0"/>
          </a:p>
          <a:p>
            <a:r>
              <a:rPr lang="zh-CN" altLang="en-US" sz="2400" dirty="0" smtClean="0"/>
              <a:t>控制导航过程的三个机会点：全局的、单个路由独享的及组件内的。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pPr marL="0" lvl="1" indent="0">
              <a:lnSpc>
                <a:spcPct val="15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3148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1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、全局的导航守卫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的高级用法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前置守卫：使用 </a:t>
            </a:r>
            <a:r>
              <a:rPr lang="en-US" altLang="zh-CN" dirty="0" err="1" smtClean="0"/>
              <a:t>router.beforeEach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注册一个全局前置守卫</a:t>
            </a:r>
            <a:r>
              <a:rPr lang="zh-CN" altLang="en-US" dirty="0" smtClean="0"/>
              <a:t>：</a:t>
            </a:r>
            <a:endParaRPr lang="zh-CN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6755" y="2420666"/>
            <a:ext cx="7682416" cy="208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4379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2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、单个路由独享的导航守卫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的高级用法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744583" y="1785582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在路由配置上直接定义 </a:t>
            </a:r>
            <a:r>
              <a:rPr lang="en-US" altLang="zh-CN" dirty="0" err="1" smtClean="0"/>
              <a:t>beforeEnter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守卫：</a:t>
            </a:r>
            <a:r>
              <a:rPr lang="zh-CN" altLang="en-US" dirty="0" smtClean="0"/>
              <a:t>该路由独享的，只有进入该路由时才会执行这个</a:t>
            </a:r>
            <a:r>
              <a:rPr lang="zh-CN" altLang="en-US" dirty="0" smtClean="0"/>
              <a:t>守卫。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6367" y="2689651"/>
            <a:ext cx="4938713" cy="355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3456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3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、组件内的导航守卫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的高级用法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744583" y="1785582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在路由组件内直接定义以下路由导航守卫：</a:t>
            </a:r>
            <a:endParaRPr lang="zh-CN" altLang="en-US" dirty="0" smtClean="0"/>
          </a:p>
          <a:p>
            <a:pPr lvl="0"/>
            <a:r>
              <a:rPr lang="en-US" altLang="zh-CN" dirty="0" err="1" smtClean="0"/>
              <a:t>beforeRouteEnter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beforeRouteUpdate</a:t>
            </a:r>
            <a:r>
              <a:rPr lang="en-US" altLang="zh-CN" dirty="0" smtClean="0"/>
              <a:t> (2.2 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err="1" smtClean="0"/>
              <a:t>beforeRouteLeave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0708" y="3000958"/>
            <a:ext cx="4167341" cy="332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417" y="3143637"/>
            <a:ext cx="8153400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903" y="3901959"/>
            <a:ext cx="48768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2840842" cy="1216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4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、</a:t>
            </a:r>
            <a:r>
              <a:rPr lang="zh-CN" altLang="en-US" sz="2400" b="1" dirty="0" smtClean="0"/>
              <a:t>导航解析流程</a:t>
            </a:r>
            <a:endParaRPr lang="zh-CN" altLang="en-US" sz="240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的高级用法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744583" y="1785582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1</a:t>
            </a:r>
            <a:r>
              <a:rPr lang="zh-CN" altLang="en-US" dirty="0" smtClean="0"/>
              <a:t>、导航被触发。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、在失活的组件里调用离开守卫。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、调用全局的 </a:t>
            </a:r>
            <a:r>
              <a:rPr lang="en-US" altLang="zh-CN" dirty="0" err="1" smtClean="0"/>
              <a:t>beforeEach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守卫。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、在重用的组件里调用 </a:t>
            </a:r>
            <a:r>
              <a:rPr lang="en-US" altLang="zh-CN" dirty="0" err="1" smtClean="0"/>
              <a:t>beforeRouteUpdate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守卫 </a:t>
            </a:r>
            <a:r>
              <a:rPr lang="en-US" altLang="zh-CN" dirty="0" smtClean="0"/>
              <a:t>(2.2+)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en-US" altLang="zh-CN" dirty="0" smtClean="0"/>
              <a:t>5</a:t>
            </a:r>
            <a:r>
              <a:rPr lang="zh-CN" altLang="en-US" dirty="0" smtClean="0"/>
              <a:t>、在路由配置里调用 </a:t>
            </a:r>
            <a:r>
              <a:rPr lang="en-US" altLang="zh-CN" dirty="0" err="1" smtClean="0"/>
              <a:t>beforeEnter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en-US" altLang="zh-CN" dirty="0" smtClean="0"/>
              <a:t>6</a:t>
            </a:r>
            <a:r>
              <a:rPr lang="zh-CN" altLang="en-US" dirty="0" smtClean="0"/>
              <a:t>、解析异步路由组件。</a:t>
            </a:r>
            <a:br>
              <a:rPr lang="zh-CN" altLang="en-US" dirty="0" smtClean="0"/>
            </a:br>
            <a:r>
              <a:rPr lang="en-US" altLang="zh-CN" dirty="0" smtClean="0"/>
              <a:t>7</a:t>
            </a:r>
            <a:r>
              <a:rPr lang="zh-CN" altLang="en-US" dirty="0" smtClean="0"/>
              <a:t>、在被激活的组件里调用 </a:t>
            </a:r>
            <a:r>
              <a:rPr lang="en-US" altLang="zh-CN" dirty="0" err="1" smtClean="0"/>
              <a:t>beforeRouteEnter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en-US" altLang="zh-CN" dirty="0" smtClean="0"/>
              <a:t>8</a:t>
            </a:r>
            <a:r>
              <a:rPr lang="zh-CN" altLang="en-US" dirty="0" smtClean="0"/>
              <a:t>、调用全局的 </a:t>
            </a:r>
            <a:r>
              <a:rPr lang="en-US" altLang="zh-CN" dirty="0" err="1" smtClean="0"/>
              <a:t>beforeResolve</a:t>
            </a:r>
            <a:r>
              <a:rPr lang="en-US" altLang="zh-CN" dirty="0" smtClean="0"/>
              <a:t> </a:t>
            </a:r>
            <a:r>
              <a:rPr lang="zh-CN" altLang="en-US" dirty="0" smtClean="0"/>
              <a:t>守卫 </a:t>
            </a:r>
            <a:r>
              <a:rPr lang="en-US" altLang="zh-CN" dirty="0" smtClean="0"/>
              <a:t>(2.5+)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en-US" altLang="zh-CN" dirty="0" smtClean="0"/>
              <a:t>9</a:t>
            </a:r>
            <a:r>
              <a:rPr lang="zh-CN" altLang="en-US" dirty="0" smtClean="0"/>
              <a:t>、导航被确认。</a:t>
            </a:r>
            <a:br>
              <a:rPr lang="zh-CN" altLang="en-US" dirty="0" smtClean="0"/>
            </a:br>
            <a:r>
              <a:rPr lang="en-US" altLang="zh-CN" dirty="0" smtClean="0"/>
              <a:t>10</a:t>
            </a:r>
            <a:r>
              <a:rPr lang="zh-CN" altLang="en-US" dirty="0" smtClean="0"/>
              <a:t>、调用全局的 </a:t>
            </a:r>
            <a:r>
              <a:rPr lang="en-US" altLang="zh-CN" dirty="0" err="1" smtClean="0"/>
              <a:t>afterEach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钩子。</a:t>
            </a:r>
            <a:br>
              <a:rPr lang="zh-CN" altLang="en-US" dirty="0" smtClean="0"/>
            </a:br>
            <a:r>
              <a:rPr lang="en-US" altLang="zh-CN" dirty="0" smtClean="0"/>
              <a:t>11</a:t>
            </a:r>
            <a:r>
              <a:rPr lang="zh-CN" altLang="en-US" dirty="0" smtClean="0"/>
              <a:t>、触发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更新。</a:t>
            </a:r>
            <a:br>
              <a:rPr lang="zh-CN" altLang="en-US" dirty="0" smtClean="0"/>
            </a:br>
            <a:r>
              <a:rPr lang="en-US" altLang="zh-CN" dirty="0" smtClean="0"/>
              <a:t>12</a:t>
            </a:r>
            <a:r>
              <a:rPr lang="zh-CN" altLang="en-US" dirty="0" smtClean="0"/>
              <a:t>、用创建好的实例调用 </a:t>
            </a:r>
            <a:r>
              <a:rPr lang="en-US" altLang="zh-CN" dirty="0" err="1" smtClean="0"/>
              <a:t>beforeRouteEnter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守卫中传给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的回调函数。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的高级用法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755734" y="1361836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D74C9"/>
                </a:solidFill>
              </a:rPr>
              <a:t>案例</a:t>
            </a:r>
            <a:r>
              <a:rPr lang="en-US" altLang="zh-CN" b="1" u="sng" dirty="0" smtClean="0">
                <a:solidFill>
                  <a:srgbClr val="0D74C9"/>
                </a:solidFill>
              </a:rPr>
              <a:t>6.2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8939" y="2284916"/>
            <a:ext cx="1927469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6.2 </a:t>
            </a:r>
            <a:r>
              <a:rPr lang="zh-CN" altLang="en-US" sz="2400" dirty="0" smtClean="0">
                <a:solidFill>
                  <a:srgbClr val="414455"/>
                </a:solidFill>
              </a:rPr>
              <a:t>动态路由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26"/>
          <p:cNvSpPr txBox="1"/>
          <p:nvPr/>
        </p:nvSpPr>
        <p:spPr>
          <a:xfrm>
            <a:off x="3346381" y="331708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动态路由传参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3091795" y="3841028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9" name="TextBox 27"/>
          <p:cNvSpPr txBox="1"/>
          <p:nvPr/>
        </p:nvSpPr>
        <p:spPr>
          <a:xfrm>
            <a:off x="3465410" y="37682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 animBg="1"/>
      <p:bldP spid="16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目标</a:t>
            </a:r>
            <a:endParaRPr lang="zh-CN" altLang="en-US" sz="3600" b="1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44" name="Elbow Connector 106"/>
          <p:cNvCxnSpPr>
            <a:cxnSpLocks noChangeShapeType="1"/>
          </p:cNvCxnSpPr>
          <p:nvPr/>
        </p:nvCxnSpPr>
        <p:spPr bwMode="auto">
          <a:xfrm>
            <a:off x="2899172" y="2687241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Elbow Connector 107"/>
          <p:cNvCxnSpPr>
            <a:cxnSpLocks noChangeShapeType="1"/>
          </p:cNvCxnSpPr>
          <p:nvPr/>
        </p:nvCxnSpPr>
        <p:spPr bwMode="auto">
          <a:xfrm flipV="1">
            <a:off x="2899172" y="4198144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109"/>
          <p:cNvCxnSpPr>
            <a:cxnSpLocks noChangeShapeType="1"/>
          </p:cNvCxnSpPr>
          <p:nvPr/>
        </p:nvCxnSpPr>
        <p:spPr bwMode="auto">
          <a:xfrm>
            <a:off x="2899172" y="3796904"/>
            <a:ext cx="903684" cy="2381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5"/>
          <p:cNvCxnSpPr>
            <a:cxnSpLocks noChangeShapeType="1"/>
          </p:cNvCxnSpPr>
          <p:nvPr/>
        </p:nvCxnSpPr>
        <p:spPr bwMode="auto">
          <a:xfrm flipH="1">
            <a:off x="5313760" y="2687241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Elbow Connector 46"/>
          <p:cNvCxnSpPr>
            <a:cxnSpLocks noChangeShapeType="1"/>
          </p:cNvCxnSpPr>
          <p:nvPr/>
        </p:nvCxnSpPr>
        <p:spPr bwMode="auto">
          <a:xfrm flipH="1" flipV="1">
            <a:off x="5313760" y="4198144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7"/>
          <p:cNvCxnSpPr>
            <a:cxnSpLocks noChangeShapeType="1"/>
          </p:cNvCxnSpPr>
          <p:nvPr/>
        </p:nvCxnSpPr>
        <p:spPr bwMode="auto">
          <a:xfrm flipH="1">
            <a:off x="5313760" y="3796904"/>
            <a:ext cx="922734" cy="2381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Freeform 54@|5FFC:14657585|FBC:16777215|LFC:11765543|LBC:16777215"/>
          <p:cNvSpPr/>
          <p:nvPr/>
        </p:nvSpPr>
        <p:spPr bwMode="auto">
          <a:xfrm>
            <a:off x="3908822" y="3165872"/>
            <a:ext cx="1308497" cy="1308497"/>
          </a:xfrm>
          <a:custGeom>
            <a:avLst/>
            <a:gdLst>
              <a:gd name="T0" fmla="*/ 0 w 661361"/>
              <a:gd name="T1" fmla="*/ 872332 h 661361"/>
              <a:gd name="T2" fmla="*/ 255502 w 661361"/>
              <a:gd name="T3" fmla="*/ 255500 h 661361"/>
              <a:gd name="T4" fmla="*/ 872335 w 661361"/>
              <a:gd name="T5" fmla="*/ 0 h 661361"/>
              <a:gd name="T6" fmla="*/ 1489168 w 661361"/>
              <a:gd name="T7" fmla="*/ 255502 h 661361"/>
              <a:gd name="T8" fmla="*/ 1744667 w 661361"/>
              <a:gd name="T9" fmla="*/ 872335 h 661361"/>
              <a:gd name="T10" fmla="*/ 1489168 w 661361"/>
              <a:gd name="T11" fmla="*/ 1489168 h 661361"/>
              <a:gd name="T12" fmla="*/ 872335 w 661361"/>
              <a:gd name="T13" fmla="*/ 1744667 h 661361"/>
              <a:gd name="T14" fmla="*/ 255502 w 661361"/>
              <a:gd name="T15" fmla="*/ 1489168 h 661361"/>
              <a:gd name="T16" fmla="*/ 3 w 661361"/>
              <a:gd name="T17" fmla="*/ 872335 h 661361"/>
              <a:gd name="T18" fmla="*/ 0 w 661361"/>
              <a:gd name="T19" fmla="*/ 872332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06172" tIns="106172" rIns="106172" bIns="106172" anchor="ctr"/>
          <a:lstStyle/>
          <a:p>
            <a:endParaRPr lang="zh-CN" altLang="en-US" sz="1350"/>
          </a:p>
        </p:txBody>
      </p:sp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4234458" y="3382566"/>
            <a:ext cx="677184" cy="721349"/>
          </a:xfrm>
          <a:custGeom>
            <a:avLst/>
            <a:gdLst>
              <a:gd name="T0" fmla="*/ 2147483647 w 243"/>
              <a:gd name="T1" fmla="*/ 2147483647 h 269"/>
              <a:gd name="T2" fmla="*/ 2147483647 w 243"/>
              <a:gd name="T3" fmla="*/ 2147483647 h 269"/>
              <a:gd name="T4" fmla="*/ 2147483647 w 243"/>
              <a:gd name="T5" fmla="*/ 2147483647 h 269"/>
              <a:gd name="T6" fmla="*/ 2147483647 w 243"/>
              <a:gd name="T7" fmla="*/ 2147483647 h 269"/>
              <a:gd name="T8" fmla="*/ 2147483647 w 243"/>
              <a:gd name="T9" fmla="*/ 2147483647 h 269"/>
              <a:gd name="T10" fmla="*/ 2147483647 w 243"/>
              <a:gd name="T11" fmla="*/ 2147483647 h 269"/>
              <a:gd name="T12" fmla="*/ 2147483647 w 243"/>
              <a:gd name="T13" fmla="*/ 2147483647 h 269"/>
              <a:gd name="T14" fmla="*/ 2147483647 w 243"/>
              <a:gd name="T15" fmla="*/ 2147483647 h 269"/>
              <a:gd name="T16" fmla="*/ 2147483647 w 243"/>
              <a:gd name="T17" fmla="*/ 2147483647 h 269"/>
              <a:gd name="T18" fmla="*/ 2147483647 w 243"/>
              <a:gd name="T19" fmla="*/ 2147483647 h 269"/>
              <a:gd name="T20" fmla="*/ 2147483647 w 243"/>
              <a:gd name="T21" fmla="*/ 2147483647 h 269"/>
              <a:gd name="T22" fmla="*/ 2147483647 w 243"/>
              <a:gd name="T23" fmla="*/ 2147483647 h 269"/>
              <a:gd name="T24" fmla="*/ 2147483647 w 243"/>
              <a:gd name="T25" fmla="*/ 0 h 269"/>
              <a:gd name="T26" fmla="*/ 2147483647 w 243"/>
              <a:gd name="T27" fmla="*/ 2147483647 h 269"/>
              <a:gd name="T28" fmla="*/ 2147483647 w 243"/>
              <a:gd name="T29" fmla="*/ 2147483647 h 269"/>
              <a:gd name="T30" fmla="*/ 2147483647 w 243"/>
              <a:gd name="T31" fmla="*/ 2147483647 h 269"/>
              <a:gd name="T32" fmla="*/ 2147483647 w 243"/>
              <a:gd name="T33" fmla="*/ 2147483647 h 269"/>
              <a:gd name="T34" fmla="*/ 2147483647 w 243"/>
              <a:gd name="T35" fmla="*/ 2147483647 h 269"/>
              <a:gd name="T36" fmla="*/ 2147483647 w 243"/>
              <a:gd name="T37" fmla="*/ 2147483647 h 269"/>
              <a:gd name="T38" fmla="*/ 2147483647 w 243"/>
              <a:gd name="T39" fmla="*/ 2147483647 h 269"/>
              <a:gd name="T40" fmla="*/ 2147483647 w 243"/>
              <a:gd name="T41" fmla="*/ 2147483647 h 269"/>
              <a:gd name="T42" fmla="*/ 2147483647 w 243"/>
              <a:gd name="T43" fmla="*/ 2147483647 h 269"/>
              <a:gd name="T44" fmla="*/ 2147483647 w 243"/>
              <a:gd name="T45" fmla="*/ 2147483647 h 269"/>
              <a:gd name="T46" fmla="*/ 2147483647 w 243"/>
              <a:gd name="T47" fmla="*/ 2147483647 h 269"/>
              <a:gd name="T48" fmla="*/ 2147483647 w 243"/>
              <a:gd name="T49" fmla="*/ 2147483647 h 269"/>
              <a:gd name="T50" fmla="*/ 2147483647 w 243"/>
              <a:gd name="T51" fmla="*/ 2147483647 h 269"/>
              <a:gd name="T52" fmla="*/ 2147483647 w 243"/>
              <a:gd name="T53" fmla="*/ 2147483647 h 269"/>
              <a:gd name="T54" fmla="*/ 2147483647 w 243"/>
              <a:gd name="T55" fmla="*/ 2147483647 h 269"/>
              <a:gd name="T56" fmla="*/ 2147483647 w 243"/>
              <a:gd name="T57" fmla="*/ 2147483647 h 269"/>
              <a:gd name="T58" fmla="*/ 2147483647 w 243"/>
              <a:gd name="T59" fmla="*/ 2147483647 h 269"/>
              <a:gd name="T60" fmla="*/ 2147483647 w 243"/>
              <a:gd name="T61" fmla="*/ 2147483647 h 269"/>
              <a:gd name="T62" fmla="*/ 2147483647 w 243"/>
              <a:gd name="T63" fmla="*/ 2147483647 h 269"/>
              <a:gd name="T64" fmla="*/ 2147483647 w 243"/>
              <a:gd name="T65" fmla="*/ 2147483647 h 269"/>
              <a:gd name="T66" fmla="*/ 2147483647 w 243"/>
              <a:gd name="T67" fmla="*/ 2147483647 h 269"/>
              <a:gd name="T68" fmla="*/ 2147483647 w 243"/>
              <a:gd name="T69" fmla="*/ 2147483647 h 269"/>
              <a:gd name="T70" fmla="*/ 2147483647 w 243"/>
              <a:gd name="T71" fmla="*/ 2147483647 h 269"/>
              <a:gd name="T72" fmla="*/ 2147483647 w 243"/>
              <a:gd name="T73" fmla="*/ 2147483647 h 269"/>
              <a:gd name="T74" fmla="*/ 2147483647 w 243"/>
              <a:gd name="T75" fmla="*/ 2147483647 h 269"/>
              <a:gd name="T76" fmla="*/ 2147483647 w 243"/>
              <a:gd name="T77" fmla="*/ 2147483647 h 269"/>
              <a:gd name="T78" fmla="*/ 2147483647 w 243"/>
              <a:gd name="T79" fmla="*/ 2147483647 h 269"/>
              <a:gd name="T80" fmla="*/ 2147483647 w 243"/>
              <a:gd name="T81" fmla="*/ 2147483647 h 269"/>
              <a:gd name="T82" fmla="*/ 2147483647 w 243"/>
              <a:gd name="T83" fmla="*/ 2147483647 h 269"/>
              <a:gd name="T84" fmla="*/ 2147483647 w 243"/>
              <a:gd name="T85" fmla="*/ 2147483647 h 269"/>
              <a:gd name="T86" fmla="*/ 2147483647 w 243"/>
              <a:gd name="T87" fmla="*/ 2147483647 h 269"/>
              <a:gd name="T88" fmla="*/ 2147483647 w 243"/>
              <a:gd name="T89" fmla="*/ 2147483647 h 269"/>
              <a:gd name="T90" fmla="*/ 2147483647 w 243"/>
              <a:gd name="T91" fmla="*/ 2147483647 h 26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9" tIns="34289" rIns="68579" bIns="34289"/>
          <a:lstStyle/>
          <a:p>
            <a:pPr defTabSz="685800">
              <a:defRPr/>
            </a:pPr>
            <a:endParaRPr lang="zh-CN" altLang="en-US" sz="1350" kern="0">
              <a:solidFill>
                <a:sysClr val="windowText" lastClr="0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2765" y="2333765"/>
            <a:ext cx="1811158" cy="508388"/>
            <a:chOff x="1323686" y="1968686"/>
            <a:chExt cx="2414877" cy="677850"/>
          </a:xfrm>
        </p:grpSpPr>
        <p:grpSp>
          <p:nvGrpSpPr>
            <p:cNvPr id="54" name="组合 53"/>
            <p:cNvGrpSpPr/>
            <p:nvPr/>
          </p:nvGrpSpPr>
          <p:grpSpPr>
            <a:xfrm>
              <a:off x="1323686" y="2296195"/>
              <a:ext cx="344200" cy="350341"/>
              <a:chOff x="6216255" y="1599011"/>
              <a:chExt cx="253603" cy="271463"/>
            </a:xfrm>
          </p:grpSpPr>
          <p:sp>
            <p:nvSpPr>
              <p:cNvPr id="57" name="Freeform 158"/>
              <p:cNvSpPr>
                <a:spLocks noEditPoints="1"/>
              </p:cNvSpPr>
              <p:nvPr/>
            </p:nvSpPr>
            <p:spPr bwMode="auto">
              <a:xfrm>
                <a:off x="6237686" y="1599011"/>
                <a:ext cx="215503" cy="154781"/>
              </a:xfrm>
              <a:custGeom>
                <a:avLst/>
                <a:gdLst>
                  <a:gd name="T0" fmla="*/ 2147483647 w 91"/>
                  <a:gd name="T1" fmla="*/ 0 h 65"/>
                  <a:gd name="T2" fmla="*/ 2147483647 w 91"/>
                  <a:gd name="T3" fmla="*/ 0 h 65"/>
                  <a:gd name="T4" fmla="*/ 0 w 91"/>
                  <a:gd name="T5" fmla="*/ 2147483647 h 65"/>
                  <a:gd name="T6" fmla="*/ 0 w 91"/>
                  <a:gd name="T7" fmla="*/ 2147483647 h 65"/>
                  <a:gd name="T8" fmla="*/ 2147483647 w 91"/>
                  <a:gd name="T9" fmla="*/ 2147483647 h 65"/>
                  <a:gd name="T10" fmla="*/ 2147483647 w 91"/>
                  <a:gd name="T11" fmla="*/ 2147483647 h 65"/>
                  <a:gd name="T12" fmla="*/ 2147483647 w 91"/>
                  <a:gd name="T13" fmla="*/ 2147483647 h 65"/>
                  <a:gd name="T14" fmla="*/ 2147483647 w 91"/>
                  <a:gd name="T15" fmla="*/ 2147483647 h 65"/>
                  <a:gd name="T16" fmla="*/ 2147483647 w 91"/>
                  <a:gd name="T17" fmla="*/ 0 h 65"/>
                  <a:gd name="T18" fmla="*/ 2147483647 w 91"/>
                  <a:gd name="T19" fmla="*/ 2147483647 h 65"/>
                  <a:gd name="T20" fmla="*/ 2147483647 w 91"/>
                  <a:gd name="T21" fmla="*/ 2147483647 h 65"/>
                  <a:gd name="T22" fmla="*/ 2147483647 w 91"/>
                  <a:gd name="T23" fmla="*/ 2147483647 h 65"/>
                  <a:gd name="T24" fmla="*/ 2147483647 w 91"/>
                  <a:gd name="T25" fmla="*/ 2147483647 h 65"/>
                  <a:gd name="T26" fmla="*/ 2147483647 w 91"/>
                  <a:gd name="T27" fmla="*/ 2147483647 h 65"/>
                  <a:gd name="T28" fmla="*/ 2147483647 w 91"/>
                  <a:gd name="T29" fmla="*/ 2147483647 h 65"/>
                  <a:gd name="T30" fmla="*/ 2147483647 w 91"/>
                  <a:gd name="T31" fmla="*/ 2147483647 h 65"/>
                  <a:gd name="T32" fmla="*/ 2147483647 w 91"/>
                  <a:gd name="T33" fmla="*/ 2147483647 h 65"/>
                  <a:gd name="T34" fmla="*/ 2147483647 w 91"/>
                  <a:gd name="T35" fmla="*/ 2147483647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159"/>
              <p:cNvSpPr/>
              <p:nvPr/>
            </p:nvSpPr>
            <p:spPr bwMode="auto">
              <a:xfrm>
                <a:off x="6216255" y="1865711"/>
                <a:ext cx="253603" cy="4763"/>
              </a:xfrm>
              <a:custGeom>
                <a:avLst/>
                <a:gdLst>
                  <a:gd name="T0" fmla="*/ 2147483647 w 107"/>
                  <a:gd name="T1" fmla="*/ 2147483647 h 2"/>
                  <a:gd name="T2" fmla="*/ 2147483647 w 107"/>
                  <a:gd name="T3" fmla="*/ 2147483647 h 2"/>
                  <a:gd name="T4" fmla="*/ 2147483647 w 107"/>
                  <a:gd name="T5" fmla="*/ 2147483647 h 2"/>
                  <a:gd name="T6" fmla="*/ 0 w 107"/>
                  <a:gd name="T7" fmla="*/ 2147483647 h 2"/>
                  <a:gd name="T8" fmla="*/ 0 w 107"/>
                  <a:gd name="T9" fmla="*/ 2147483647 h 2"/>
                  <a:gd name="T10" fmla="*/ 2147483647 w 107"/>
                  <a:gd name="T11" fmla="*/ 0 h 2"/>
                  <a:gd name="T12" fmla="*/ 2147483647 w 107"/>
                  <a:gd name="T13" fmla="*/ 0 h 2"/>
                  <a:gd name="T14" fmla="*/ 2147483647 w 107"/>
                  <a:gd name="T15" fmla="*/ 2147483647 h 2"/>
                  <a:gd name="T16" fmla="*/ 2147483647 w 107"/>
                  <a:gd name="T17" fmla="*/ 2147483647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160"/>
              <p:cNvSpPr/>
              <p:nvPr/>
            </p:nvSpPr>
            <p:spPr bwMode="auto">
              <a:xfrm>
                <a:off x="6256735" y="1615679"/>
                <a:ext cx="84534" cy="76200"/>
              </a:xfrm>
              <a:custGeom>
                <a:avLst/>
                <a:gdLst>
                  <a:gd name="T0" fmla="*/ 0 w 36"/>
                  <a:gd name="T1" fmla="*/ 2147483647 h 32"/>
                  <a:gd name="T2" fmla="*/ 0 w 36"/>
                  <a:gd name="T3" fmla="*/ 2147483647 h 32"/>
                  <a:gd name="T4" fmla="*/ 2147483647 w 36"/>
                  <a:gd name="T5" fmla="*/ 2147483647 h 32"/>
                  <a:gd name="T6" fmla="*/ 2147483647 w 36"/>
                  <a:gd name="T7" fmla="*/ 2147483647 h 32"/>
                  <a:gd name="T8" fmla="*/ 0 w 36"/>
                  <a:gd name="T9" fmla="*/ 2147483647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161"/>
              <p:cNvSpPr/>
              <p:nvPr/>
            </p:nvSpPr>
            <p:spPr bwMode="auto">
              <a:xfrm>
                <a:off x="6348414" y="1660922"/>
                <a:ext cx="88106" cy="76200"/>
              </a:xfrm>
              <a:custGeom>
                <a:avLst/>
                <a:gdLst>
                  <a:gd name="T0" fmla="*/ 2147483647 w 37"/>
                  <a:gd name="T1" fmla="*/ 0 h 32"/>
                  <a:gd name="T2" fmla="*/ 2147483647 w 37"/>
                  <a:gd name="T3" fmla="*/ 2147483647 h 32"/>
                  <a:gd name="T4" fmla="*/ 0 w 37"/>
                  <a:gd name="T5" fmla="*/ 2147483647 h 32"/>
                  <a:gd name="T6" fmla="*/ 2147483647 w 37"/>
                  <a:gd name="T7" fmla="*/ 2147483647 h 32"/>
                  <a:gd name="T8" fmla="*/ 2147483647 w 37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680807" y="1968686"/>
              <a:ext cx="20577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组件简介</a:t>
              </a:r>
              <a:endPara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94135" y="3325416"/>
            <a:ext cx="2109788" cy="872728"/>
            <a:chOff x="925513" y="3290888"/>
            <a:chExt cx="2813050" cy="1163637"/>
          </a:xfrm>
        </p:grpSpPr>
        <p:sp>
          <p:nvSpPr>
            <p:cNvPr id="63" name="Rounded Rectangle 91"/>
            <p:cNvSpPr>
              <a:spLocks noChangeArrowheads="1"/>
            </p:cNvSpPr>
            <p:nvPr/>
          </p:nvSpPr>
          <p:spPr bwMode="auto">
            <a:xfrm>
              <a:off x="925513" y="3290888"/>
              <a:ext cx="2813050" cy="1163637"/>
            </a:xfrm>
            <a:prstGeom prst="roundRect">
              <a:avLst>
                <a:gd name="adj" fmla="val 10134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39090" y="3394065"/>
              <a:ext cx="269947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1029970">
                <a:spcBef>
                  <a:spcPct val="20000"/>
                </a:spcBef>
              </a:pPr>
              <a:r>
                <a:rPr lang="zh-CN" altLang="en-US" sz="240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前端路由</a:t>
              </a:r>
              <a:endPara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94135" y="4400550"/>
            <a:ext cx="2109788" cy="872729"/>
            <a:chOff x="925513" y="4724400"/>
            <a:chExt cx="2813050" cy="1163638"/>
          </a:xfrm>
        </p:grpSpPr>
        <p:sp>
          <p:nvSpPr>
            <p:cNvPr id="67" name="Rounded Rectangle 94"/>
            <p:cNvSpPr>
              <a:spLocks noChangeArrowheads="1"/>
            </p:cNvSpPr>
            <p:nvPr/>
          </p:nvSpPr>
          <p:spPr bwMode="auto">
            <a:xfrm>
              <a:off x="925513" y="4724400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rgbClr val="76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039090" y="4877584"/>
              <a:ext cx="269947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29970">
                <a:spcBef>
                  <a:spcPct val="20000"/>
                </a:spcBef>
              </a:pPr>
              <a:r>
                <a:rPr lang="zh-CN" altLang="en-US" sz="240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动态路由</a:t>
              </a:r>
              <a:endPara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321367" y="4400552"/>
            <a:ext cx="2110641" cy="879736"/>
            <a:chOff x="8428488" y="4724400"/>
            <a:chExt cx="2814187" cy="1172980"/>
          </a:xfrm>
        </p:grpSpPr>
        <p:sp>
          <p:nvSpPr>
            <p:cNvPr id="71" name="Rounded Rectangle 35"/>
            <p:cNvSpPr>
              <a:spLocks noChangeArrowheads="1"/>
            </p:cNvSpPr>
            <p:nvPr/>
          </p:nvSpPr>
          <p:spPr bwMode="auto">
            <a:xfrm>
              <a:off x="8429625" y="4724400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428488" y="4789385"/>
              <a:ext cx="2666095" cy="110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案例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：路由的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22219" y="3325416"/>
            <a:ext cx="2109789" cy="872728"/>
            <a:chOff x="8429624" y="3290889"/>
            <a:chExt cx="2813051" cy="1163637"/>
          </a:xfrm>
        </p:grpSpPr>
        <p:sp>
          <p:nvSpPr>
            <p:cNvPr id="75" name="Rounded Rectangle 32"/>
            <p:cNvSpPr>
              <a:spLocks noChangeArrowheads="1"/>
            </p:cNvSpPr>
            <p:nvPr/>
          </p:nvSpPr>
          <p:spPr bwMode="auto">
            <a:xfrm>
              <a:off x="8429625" y="3290889"/>
              <a:ext cx="2813050" cy="1163637"/>
            </a:xfrm>
            <a:prstGeom prst="roundRect">
              <a:avLst>
                <a:gd name="adj" fmla="val 10134"/>
              </a:avLst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429624" y="3404877"/>
              <a:ext cx="276307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zh-CN" alt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嵌套路由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09248" y="2209592"/>
            <a:ext cx="2222760" cy="913419"/>
            <a:chOff x="8278996" y="1803122"/>
            <a:chExt cx="2963679" cy="1217891"/>
          </a:xfrm>
        </p:grpSpPr>
        <p:sp>
          <p:nvSpPr>
            <p:cNvPr id="79" name="Rounded Rectangle 29"/>
            <p:cNvSpPr>
              <a:spLocks noChangeArrowheads="1"/>
            </p:cNvSpPr>
            <p:nvPr/>
          </p:nvSpPr>
          <p:spPr bwMode="auto">
            <a:xfrm>
              <a:off x="8429625" y="1857375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278996" y="1803122"/>
              <a:ext cx="276307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en-US" altLang="zh-CN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Vue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-router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0" name="Rounded Rectangle 91"/>
          <p:cNvSpPr>
            <a:spLocks noChangeArrowheads="1"/>
          </p:cNvSpPr>
          <p:nvPr/>
        </p:nvSpPr>
        <p:spPr bwMode="auto">
          <a:xfrm>
            <a:off x="653899" y="2083821"/>
            <a:ext cx="2109788" cy="872728"/>
          </a:xfrm>
          <a:prstGeom prst="roundRect">
            <a:avLst>
              <a:gd name="adj" fmla="val 10134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029970"/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路由简介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什么是动态路由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872836" y="1772816"/>
            <a:ext cx="6970158" cy="3869448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动态路由就是根据路径不同，显示内容不同。就像图片路径</a:t>
            </a:r>
            <a:r>
              <a:rPr lang="en-US" altLang="zh-CN" sz="2400" dirty="0" smtClean="0"/>
              <a:t>:image/1 ,</a:t>
            </a:r>
            <a:r>
              <a:rPr lang="zh-CN" altLang="en-US" sz="2400" dirty="0" smtClean="0"/>
              <a:t>其中变化的就是这个“</a:t>
            </a:r>
            <a:r>
              <a:rPr lang="en-US" altLang="zh-CN" sz="2400" dirty="0" smtClean="0"/>
              <a:t>1”</a:t>
            </a:r>
            <a:r>
              <a:rPr lang="zh-CN" altLang="en-US" sz="2400" dirty="0" smtClean="0"/>
              <a:t>，根据这个数字的变化会展示不同的图片。也就是需要把某种模式匹配到的所有路由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全都映射到同个组件。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pPr marL="0" lvl="1" indent="0">
              <a:lnSpc>
                <a:spcPct val="15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114646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案例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动态路由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 smtClean="0"/>
              <a:t>：们有一个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组件，对于所有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各不相同的用户，都要使用这个组件来渲染。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8167" y="2754352"/>
            <a:ext cx="45037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315522" y="20464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当匹配到一个路由时，参数值会被设置到 </a:t>
            </a:r>
            <a:r>
              <a:rPr lang="en-US" altLang="zh-CN" dirty="0" err="1" smtClean="0"/>
              <a:t>this.$route.params</a:t>
            </a:r>
            <a:r>
              <a:rPr lang="zh-CN" altLang="en-US" dirty="0" smtClean="0"/>
              <a:t>，可以在每个组件内使用。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114646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案例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动态路由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 smtClean="0"/>
              <a:t>：们有一个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组件，对于所有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各不相同的用户，都要使用这个组件来渲染。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9005" y="2548274"/>
            <a:ext cx="7638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当匹配到一个路由时，参数值会被设置到 </a:t>
            </a:r>
            <a:r>
              <a:rPr lang="en-US" altLang="zh-CN" dirty="0" err="1" smtClean="0"/>
              <a:t>this.$route.params</a:t>
            </a:r>
            <a:r>
              <a:rPr lang="zh-CN" altLang="en-US" dirty="0" smtClean="0"/>
              <a:t>，可以在每个组件内使用。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00577" y="3679438"/>
            <a:ext cx="5159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动态路由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你可以在一个路由中设置多段“路径参数”，对应的值都会设置到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route.params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44498" y="2647020"/>
          <a:ext cx="6939774" cy="1947281"/>
        </p:xfrm>
        <a:graphic>
          <a:graphicData uri="http://schemas.openxmlformats.org/drawingml/2006/table">
            <a:tbl>
              <a:tblPr/>
              <a:tblGrid>
                <a:gridCol w="2313258"/>
                <a:gridCol w="2313258"/>
                <a:gridCol w="2313258"/>
              </a:tblGrid>
              <a:tr h="576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kern="0" spc="0" dirty="0">
                          <a:latin typeface="Segoe UI" panose="020B0502040204020203"/>
                          <a:ea typeface="宋体" panose="02010600030101010101" pitchFamily="2" charset="-122"/>
                        </a:rPr>
                        <a:t>模式</a:t>
                      </a:r>
                      <a:endParaRPr lang="zh-CN" altLang="en-US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33350" marR="133350" marT="80010" marB="8001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kern="0" spc="0">
                          <a:latin typeface="Segoe UI" panose="020B0502040204020203"/>
                          <a:ea typeface="宋体" panose="02010600030101010101" pitchFamily="2" charset="-122"/>
                        </a:rPr>
                        <a:t>匹配路径</a:t>
                      </a:r>
                      <a:endParaRPr lang="zh-CN" alt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33350" marR="133350" marT="80010" marB="8001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>
                          <a:latin typeface="Segoe UI" panose="020B0502040204020203"/>
                          <a:ea typeface="宋体" panose="02010600030101010101" pitchFamily="2" charset="-122"/>
                        </a:rPr>
                        <a:t>$route.params</a:t>
                      </a: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33350" marR="133350" marT="80010" marB="8001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9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latin typeface="Segoe UI" panose="020B0502040204020203"/>
                          <a:ea typeface="宋体" panose="02010600030101010101" pitchFamily="2" charset="-122"/>
                        </a:rPr>
                        <a:t>/user/:username</a:t>
                      </a:r>
                      <a:endParaRPr lang="en-US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33350" marR="133350" marT="80010" marB="8001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>
                          <a:latin typeface="Segoe UI" panose="020B0502040204020203"/>
                          <a:ea typeface="宋体" panose="02010600030101010101" pitchFamily="2" charset="-122"/>
                        </a:rPr>
                        <a:t>/user/evan</a:t>
                      </a: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33350" marR="133350" marT="80010" marB="8001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>
                          <a:latin typeface="Consolas" panose="020B0609020204030204"/>
                          <a:ea typeface="宋体" panose="02010600030101010101" pitchFamily="2" charset="-122"/>
                        </a:rPr>
                        <a:t>{ username: 'evan' }</a:t>
                      </a: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33350" marR="133350" marT="80010" marB="8001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33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latin typeface="Segoe UI" panose="020B0502040204020203"/>
                          <a:ea typeface="宋体" panose="02010600030101010101" pitchFamily="2" charset="-122"/>
                        </a:rPr>
                        <a:t>/user/:username/post/:</a:t>
                      </a:r>
                      <a:r>
                        <a:rPr lang="en-US" sz="1200" i="0" kern="0" spc="0" dirty="0" err="1">
                          <a:latin typeface="Segoe UI" panose="020B0502040204020203"/>
                          <a:ea typeface="宋体" panose="02010600030101010101" pitchFamily="2" charset="-122"/>
                        </a:rPr>
                        <a:t>post_id</a:t>
                      </a:r>
                      <a:endParaRPr lang="en-US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33350" marR="133350" marT="80010" marB="8001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latin typeface="Segoe UI" panose="020B0502040204020203"/>
                          <a:ea typeface="宋体" panose="02010600030101010101" pitchFamily="2" charset="-122"/>
                        </a:rPr>
                        <a:t>/user/evan/post/123</a:t>
                      </a:r>
                      <a:endParaRPr lang="en-US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33350" marR="133350" marT="80010" marB="8001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latin typeface="Consolas" panose="020B0609020204030204"/>
                          <a:ea typeface="宋体" panose="02010600030101010101" pitchFamily="2" charset="-122"/>
                        </a:rPr>
                        <a:t>{ username: '</a:t>
                      </a:r>
                      <a:r>
                        <a:rPr lang="en-US" sz="1200" i="0" kern="0" spc="0" dirty="0" err="1">
                          <a:latin typeface="Consolas" panose="020B0609020204030204"/>
                          <a:ea typeface="宋体" panose="02010600030101010101" pitchFamily="2" charset="-122"/>
                        </a:rPr>
                        <a:t>evan</a:t>
                      </a:r>
                      <a:r>
                        <a:rPr lang="en-US" sz="1200" i="0" kern="0" spc="0" dirty="0">
                          <a:latin typeface="Consolas" panose="020B0609020204030204"/>
                          <a:ea typeface="宋体" panose="02010600030101010101" pitchFamily="2" charset="-122"/>
                        </a:rPr>
                        <a:t>', </a:t>
                      </a:r>
                      <a:r>
                        <a:rPr lang="en-US" sz="1200" i="0" kern="0" spc="0" dirty="0" err="1">
                          <a:latin typeface="Consolas" panose="020B0609020204030204"/>
                          <a:ea typeface="宋体" panose="02010600030101010101" pitchFamily="2" charset="-122"/>
                        </a:rPr>
                        <a:t>post_id</a:t>
                      </a:r>
                      <a:r>
                        <a:rPr lang="en-US" sz="1200" i="0" kern="0" spc="0" dirty="0">
                          <a:latin typeface="Consolas" panose="020B0609020204030204"/>
                          <a:ea typeface="宋体" panose="02010600030101010101" pitchFamily="2" charset="-122"/>
                        </a:rPr>
                        <a:t>: '123' }</a:t>
                      </a:r>
                      <a:endParaRPr lang="en-US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33350" marR="133350" marT="80010" marB="8001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959004" y="4792344"/>
            <a:ext cx="7192537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$route.params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外，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$route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对象还提供了其它有用的信息，例如，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$route.query (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中有查询参数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$route.hash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等等。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响应路由参数的变化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783358" y="1929967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想对路由参数的变化作出响应的话，你可以简单地 </a:t>
            </a:r>
            <a:r>
              <a:rPr lang="en-US" altLang="zh-CN" dirty="0" smtClean="0"/>
              <a:t>watch (</a:t>
            </a:r>
            <a:r>
              <a:rPr lang="zh-CN" altLang="en-US" dirty="0" smtClean="0"/>
              <a:t>监测变化</a:t>
            </a:r>
            <a:r>
              <a:rPr lang="en-US" altLang="zh-CN" dirty="0" smtClean="0"/>
              <a:t>) $route </a:t>
            </a:r>
            <a:r>
              <a:rPr lang="zh-CN" altLang="en-US" dirty="0" smtClean="0"/>
              <a:t>对象：</a:t>
            </a:r>
            <a:endParaRPr lang="zh-CN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2030" y="2881623"/>
            <a:ext cx="302577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5190" y="2687405"/>
            <a:ext cx="4549775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376737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响应所有路由或</a:t>
            </a:r>
            <a:r>
              <a:rPr lang="en-US" altLang="zh-CN" sz="2400" b="1" dirty="0" smtClean="0">
                <a:solidFill>
                  <a:srgbClr val="0567A2"/>
                </a:solidFill>
              </a:rPr>
              <a:t>404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路由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783358" y="1929967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常规参数只会匹配被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分隔的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片段中的字符。如果想匹配任意路径，我们可以使用通配符 </a:t>
            </a:r>
            <a:r>
              <a:rPr lang="en-US" altLang="zh-CN" dirty="0" smtClean="0"/>
              <a:t>(*)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33062" y="2865322"/>
            <a:ext cx="3687763" cy="19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014760" y="5003324"/>
            <a:ext cx="7270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当使用通配符路由时，请确保路由的顺序是正确的，也就是说含有通配符的路由应该放在最后。路由 </a:t>
            </a:r>
            <a:r>
              <a:rPr lang="en-US" altLang="zh-CN" dirty="0" smtClean="0"/>
              <a:t>{ path: '*' } </a:t>
            </a:r>
            <a:r>
              <a:rPr lang="zh-CN" altLang="en-US" dirty="0" smtClean="0"/>
              <a:t>通常用于客户端 </a:t>
            </a:r>
            <a:r>
              <a:rPr lang="en-US" altLang="zh-CN" dirty="0" smtClean="0"/>
              <a:t>404 </a:t>
            </a:r>
            <a:r>
              <a:rPr lang="zh-CN" altLang="en-US" dirty="0" smtClean="0"/>
              <a:t>错误。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376737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响应所有路由或</a:t>
            </a:r>
            <a:r>
              <a:rPr lang="en-US" altLang="zh-CN" sz="2400" b="1" dirty="0" smtClean="0">
                <a:solidFill>
                  <a:srgbClr val="0567A2"/>
                </a:solidFill>
              </a:rPr>
              <a:t>404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路由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783358" y="1929967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当使用一个通配符时，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route.params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内会自动添加一个名为 </a:t>
            </a:r>
            <a:r>
              <a:rPr lang="en-US" altLang="zh-CN" dirty="0" err="1" smtClean="0"/>
              <a:t>pathMatch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参数。它包含了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通过通配符被匹配的部分</a:t>
            </a:r>
            <a:endParaRPr lang="zh-CN" alt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1538" y="2746375"/>
            <a:ext cx="7399337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2377574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高级匹配模式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783358" y="1929966"/>
            <a:ext cx="79073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 smtClean="0"/>
              <a:t>vue</a:t>
            </a:r>
            <a:r>
              <a:rPr lang="en-US" altLang="zh-CN" dirty="0" smtClean="0"/>
              <a:t>-router </a:t>
            </a:r>
            <a:r>
              <a:rPr lang="zh-CN" altLang="en-US" dirty="0" smtClean="0"/>
              <a:t>使用 </a:t>
            </a:r>
            <a:r>
              <a:rPr lang="en-US" altLang="zh-CN" dirty="0" smtClean="0">
                <a:hlinkClick r:id="rId1"/>
              </a:rPr>
              <a:t>path-to-</a:t>
            </a:r>
            <a:r>
              <a:rPr lang="en-US" altLang="zh-CN" dirty="0" err="1" smtClean="0">
                <a:hlinkClick r:id="rId1"/>
              </a:rPr>
              <a:t>regexp</a:t>
            </a:r>
            <a:r>
              <a:rPr lang="en-US" altLang="zh-CN" dirty="0" smtClean="0">
                <a:hlinkClick r:id="rId1"/>
              </a:rPr>
              <a:t> (opens new window)</a:t>
            </a:r>
            <a:r>
              <a:rPr lang="zh-CN" altLang="en-US" dirty="0" smtClean="0"/>
              <a:t>作为路径匹配引擎，所以支持很多高级的匹配模式，例如：可选的动态路径参数、匹配零个或多个、一个或多个，甚至是自定义正则匹配。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7823" y="3140015"/>
            <a:ext cx="2069797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匹配优先级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980" y="4060154"/>
            <a:ext cx="7895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有时候，同一个路径可以匹配多个路由，此时，匹配的优先级就按照路由的定义顺序：路由定义得越早，优先级就越高。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755734" y="1361836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D74C9"/>
                </a:solidFill>
              </a:rPr>
              <a:t>案例</a:t>
            </a:r>
            <a:r>
              <a:rPr lang="en-US" altLang="zh-CN" b="1" u="sng" dirty="0" smtClean="0">
                <a:solidFill>
                  <a:srgbClr val="0D74C9"/>
                </a:solidFill>
              </a:rPr>
              <a:t>6.3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8940" y="2284916"/>
            <a:ext cx="1927469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6.3 </a:t>
            </a:r>
            <a:r>
              <a:rPr lang="zh-CN" altLang="en-US" sz="2400" dirty="0" smtClean="0">
                <a:solidFill>
                  <a:srgbClr val="414455"/>
                </a:solidFill>
              </a:rPr>
              <a:t>嵌套路由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26"/>
          <p:cNvSpPr txBox="1"/>
          <p:nvPr/>
        </p:nvSpPr>
        <p:spPr>
          <a:xfrm>
            <a:off x="3602861" y="33170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嵌套路由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06907" y="2284916"/>
            <a:ext cx="5754342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rgbClr val="414455"/>
                </a:solidFill>
              </a:rPr>
              <a:t>6</a:t>
            </a:r>
            <a:r>
              <a:rPr lang="en-US" altLang="zh-CN" sz="2400" dirty="0" smtClean="0">
                <a:solidFill>
                  <a:srgbClr val="414455"/>
                </a:solidFill>
              </a:rPr>
              <a:t>.1 </a:t>
            </a:r>
            <a:r>
              <a:rPr lang="zh-CN" altLang="en-US" sz="2400" dirty="0" smtClean="0">
                <a:solidFill>
                  <a:srgbClr val="414455"/>
                </a:solidFill>
              </a:rPr>
              <a:t>前端路由与</a:t>
            </a:r>
            <a:r>
              <a:rPr lang="en-US" altLang="zh-CN" sz="2400" dirty="0" err="1" smtClean="0">
                <a:solidFill>
                  <a:srgbClr val="414455"/>
                </a:solidFill>
              </a:rPr>
              <a:t>vue</a:t>
            </a:r>
            <a:r>
              <a:rPr lang="en-US" altLang="zh-CN" sz="2400" dirty="0" smtClean="0">
                <a:solidFill>
                  <a:srgbClr val="414455"/>
                </a:solidFill>
              </a:rPr>
              <a:t>-router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74621" y="331708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是前端路由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1488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2946" y="4365136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76561" y="429239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是嵌套路由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872836" y="1772816"/>
            <a:ext cx="6970158" cy="3869448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实际生活中的应用界面，通常由多层嵌套的组件组合而成。同样地，</a:t>
            </a:r>
            <a:r>
              <a:rPr lang="en-US" altLang="zh-CN" sz="2400" dirty="0" smtClean="0"/>
              <a:t>URL </a:t>
            </a:r>
            <a:r>
              <a:rPr lang="zh-CN" altLang="en-US" sz="2400" dirty="0" smtClean="0"/>
              <a:t>中各段动态路径也按某种结构对应嵌套的各层</a:t>
            </a:r>
            <a:r>
              <a:rPr lang="zh-CN" altLang="en-US" sz="2400" dirty="0" smtClean="0"/>
              <a:t>组件。</a:t>
            </a:r>
            <a:r>
              <a:rPr lang="zh-CN" altLang="en-US" sz="2400" dirty="0" smtClean="0"/>
              <a:t>借助 </a:t>
            </a:r>
            <a:r>
              <a:rPr lang="en-US" altLang="zh-CN" sz="2400" dirty="0" err="1" smtClean="0"/>
              <a:t>vue</a:t>
            </a:r>
            <a:r>
              <a:rPr lang="en-US" altLang="zh-CN" sz="2400" dirty="0" smtClean="0"/>
              <a:t>-router</a:t>
            </a:r>
            <a:r>
              <a:rPr lang="zh-CN" altLang="en-US" sz="2400" dirty="0" smtClean="0"/>
              <a:t>，使用嵌套路由配置，就可以很简单地表达</a:t>
            </a:r>
            <a:r>
              <a:rPr lang="zh-CN" altLang="en-US" sz="2400" dirty="0" smtClean="0"/>
              <a:t>这种</a:t>
            </a:r>
            <a:r>
              <a:rPr lang="zh-CN" altLang="en-US" sz="2400" dirty="0" smtClean="0"/>
              <a:t>嵌套</a:t>
            </a:r>
            <a:r>
              <a:rPr lang="zh-CN" altLang="en-US" sz="2400" dirty="0" smtClean="0"/>
              <a:t>关系。实际体现就是：</a:t>
            </a:r>
            <a:r>
              <a:rPr lang="en-US" altLang="zh-CN" sz="2400" dirty="0" smtClean="0"/>
              <a:t> &lt;router-view&gt; </a:t>
            </a:r>
            <a:r>
              <a:rPr lang="zh-CN" altLang="en-US" sz="2400" dirty="0" smtClean="0"/>
              <a:t>是最顶层的出口，渲染最高级路由匹配到的</a:t>
            </a:r>
            <a:r>
              <a:rPr lang="zh-CN" altLang="en-US" sz="2400" dirty="0" smtClean="0"/>
              <a:t>组件，同样</a:t>
            </a:r>
            <a:r>
              <a:rPr lang="zh-CN" altLang="en-US" sz="2400" dirty="0" smtClean="0"/>
              <a:t>地，一个被渲染组件同样可以包含自己的嵌套 </a:t>
            </a:r>
            <a:r>
              <a:rPr lang="en-US" altLang="zh-CN" sz="2400" dirty="0" smtClean="0"/>
              <a:t>&lt;router-view&gt;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en-US" altLang="zh-CN" sz="2400" dirty="0" smtClean="0"/>
          </a:p>
          <a:p>
            <a:pPr marL="0" lvl="1" indent="0">
              <a:lnSpc>
                <a:spcPct val="15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114646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实现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嵌套路由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一个被渲染组件同样可以包含自己的嵌套 </a:t>
            </a:r>
            <a:r>
              <a:rPr lang="en-US" altLang="zh-CN" dirty="0" smtClean="0"/>
              <a:t>&lt;router-view&gt; </a:t>
            </a:r>
            <a:r>
              <a:rPr lang="zh-CN" altLang="en-US" dirty="0" smtClean="0"/>
              <a:t>。</a:t>
            </a:r>
            <a:endParaRPr lang="en-US" altLang="zh-CN" b="1" u="sng" dirty="0" smtClean="0">
              <a:solidFill>
                <a:srgbClr val="0D74C9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D74C9"/>
                </a:solidFill>
              </a:rPr>
              <a:t>案例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组件的模板添加一个 </a:t>
            </a:r>
            <a:r>
              <a:rPr lang="en-US" altLang="zh-CN" dirty="0" smtClean="0"/>
              <a:t>&lt;router-view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87811" y="3214687"/>
            <a:ext cx="4938713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114646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实现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嵌套路由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要在嵌套的出口中渲染组件，需要在 </a:t>
            </a:r>
            <a:r>
              <a:rPr lang="en-US" altLang="zh-CN" dirty="0" err="1" smtClean="0"/>
              <a:t>VueRouter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的参数中使用 </a:t>
            </a:r>
            <a:r>
              <a:rPr lang="en-US" altLang="zh-CN" dirty="0" smtClean="0"/>
              <a:t>children </a:t>
            </a:r>
            <a:r>
              <a:rPr lang="zh-CN" altLang="en-US" dirty="0" smtClean="0"/>
              <a:t>配置</a:t>
            </a:r>
            <a:endParaRPr lang="en-US" altLang="zh-CN" b="1" u="sng" dirty="0" smtClean="0">
              <a:solidFill>
                <a:srgbClr val="0D74C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68657" y="2430967"/>
            <a:ext cx="4395359" cy="39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8941" y="2284916"/>
            <a:ext cx="1927469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6.4 </a:t>
            </a:r>
            <a:r>
              <a:rPr lang="zh-CN" altLang="en-US" sz="2400" dirty="0" smtClean="0">
                <a:solidFill>
                  <a:srgbClr val="414455"/>
                </a:solidFill>
              </a:rPr>
              <a:t>命名</a:t>
            </a:r>
            <a:r>
              <a:rPr lang="zh-CN" altLang="en-US" sz="2400" dirty="0" smtClean="0">
                <a:solidFill>
                  <a:srgbClr val="414455"/>
                </a:solidFill>
              </a:rPr>
              <a:t>路由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5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26"/>
          <p:cNvSpPr txBox="1"/>
          <p:nvPr/>
        </p:nvSpPr>
        <p:spPr>
          <a:xfrm>
            <a:off x="3602861" y="33170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091795" y="3841028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65410" y="37682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 animBg="1"/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是命名路由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872836" y="1772816"/>
            <a:ext cx="6970158" cy="3869448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通过一个名称来标识一个路由显得更方便一些，特别是在链接一个路由，或者是执行一些跳转的时候。你可以在创建 </a:t>
            </a:r>
            <a:r>
              <a:rPr lang="en-US" altLang="zh-CN" sz="2400" dirty="0" smtClean="0"/>
              <a:t>Router </a:t>
            </a:r>
            <a:r>
              <a:rPr lang="zh-CN" altLang="en-US" sz="2400" dirty="0" smtClean="0"/>
              <a:t>实例的时候，在 </a:t>
            </a:r>
            <a:r>
              <a:rPr lang="en-US" altLang="zh-CN" sz="2400" dirty="0" smtClean="0"/>
              <a:t>routes </a:t>
            </a:r>
            <a:r>
              <a:rPr lang="zh-CN" altLang="en-US" sz="2400" dirty="0" smtClean="0"/>
              <a:t>配置中给某个路由设置名称。</a:t>
            </a:r>
            <a:endParaRPr lang="zh-CN" altLang="en-US" sz="2400" dirty="0" smtClean="0"/>
          </a:p>
          <a:p>
            <a:pPr marL="0" lvl="1" indent="0">
              <a:lnSpc>
                <a:spcPct val="15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114646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实现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命名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在 </a:t>
            </a:r>
            <a:r>
              <a:rPr lang="en-US" altLang="zh-CN" dirty="0" smtClean="0"/>
              <a:t>routes </a:t>
            </a:r>
            <a:r>
              <a:rPr lang="zh-CN" altLang="en-US" dirty="0" smtClean="0"/>
              <a:t>配置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给</a:t>
            </a:r>
            <a:r>
              <a:rPr lang="zh-CN" altLang="en-US" dirty="0" smtClean="0"/>
              <a:t>某个路由设置</a:t>
            </a:r>
            <a:r>
              <a:rPr lang="zh-CN" altLang="en-US" dirty="0" smtClean="0"/>
              <a:t>名称</a:t>
            </a:r>
            <a:r>
              <a:rPr lang="zh-CN" altLang="en-US" dirty="0" smtClean="0"/>
              <a:t>。</a:t>
            </a:r>
            <a:endParaRPr lang="en-US" altLang="zh-CN" b="1" u="sng" dirty="0" smtClean="0">
              <a:solidFill>
                <a:srgbClr val="0D74C9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3633" y="2207903"/>
            <a:ext cx="3978275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858643" y="4655854"/>
            <a:ext cx="7493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要链接到一个命名路由，可以给 </a:t>
            </a:r>
            <a:r>
              <a:rPr lang="en-US" altLang="zh-CN" dirty="0" smtClean="0"/>
              <a:t>router-link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to </a:t>
            </a:r>
            <a:r>
              <a:rPr lang="zh-CN" altLang="en-US" dirty="0" smtClean="0"/>
              <a:t>属性传一个对象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354" y="5212227"/>
            <a:ext cx="61277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命名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755734" y="1361836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D74C9"/>
                </a:solidFill>
              </a:rPr>
              <a:t>案例</a:t>
            </a:r>
            <a:r>
              <a:rPr lang="en-US" altLang="zh-CN" b="1" u="sng" dirty="0" smtClean="0">
                <a:solidFill>
                  <a:srgbClr val="0D74C9"/>
                </a:solidFill>
              </a:rPr>
              <a:t>6.4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8942" y="2284916"/>
            <a:ext cx="1927469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6.5 </a:t>
            </a:r>
            <a:r>
              <a:rPr lang="zh-CN" altLang="en-US" sz="2400" dirty="0" smtClean="0">
                <a:solidFill>
                  <a:srgbClr val="414455"/>
                </a:solidFill>
              </a:rPr>
              <a:t>引导</a:t>
            </a:r>
            <a:r>
              <a:rPr lang="zh-CN" altLang="en-US" sz="2400" dirty="0" smtClean="0">
                <a:solidFill>
                  <a:srgbClr val="414455"/>
                </a:solidFill>
              </a:rPr>
              <a:t>案例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5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3091795" y="3841028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87711" y="37571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引导案例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引导案例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755734" y="1361836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D74C9"/>
                </a:solidFill>
              </a:rPr>
              <a:t>案例</a:t>
            </a:r>
            <a:r>
              <a:rPr lang="en-US" altLang="zh-CN" b="1" u="sng" dirty="0" smtClean="0">
                <a:solidFill>
                  <a:srgbClr val="0D74C9"/>
                </a:solidFill>
              </a:rPr>
              <a:t>6.5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0340" y="2203976"/>
            <a:ext cx="6237094" cy="369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是什么？其作用有哪些？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什么是前端路由？什么是动态路由？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有哪些传参方式？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有哪几种导航钩子？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是前端路由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72836" y="1772816"/>
            <a:ext cx="6970158" cy="3869448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/>
              <a:t>路由的映射函数通常是进行一些</a:t>
            </a:r>
            <a:r>
              <a:rPr lang="en-US" altLang="zh-CN" sz="2800" dirty="0" smtClean="0"/>
              <a:t>DOM</a:t>
            </a:r>
            <a:r>
              <a:rPr lang="zh-CN" altLang="en-US" sz="2800" dirty="0" smtClean="0"/>
              <a:t>的显示和隐藏操作。这样，当访问不同的路径的时候，会显示不同的页面组件。前端路由主要有以下两种实现方案：</a:t>
            </a:r>
            <a:endParaRPr lang="zh-CN" altLang="en-US" sz="2800" dirty="0" smtClean="0"/>
          </a:p>
          <a:p>
            <a:pPr lvl="0"/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Hash</a:t>
            </a:r>
            <a:endParaRPr lang="en-US" altLang="zh-CN" sz="2800" dirty="0" smtClean="0"/>
          </a:p>
          <a:p>
            <a:pPr lvl="0"/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history API</a:t>
            </a:r>
            <a:endParaRPr lang="en-US" altLang="zh-CN" sz="2800" dirty="0" smtClean="0"/>
          </a:p>
          <a:p>
            <a:pPr marL="0" lvl="1" indent="0">
              <a:lnSpc>
                <a:spcPct val="15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导航守卫，下列说法错误的是：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A. </a:t>
            </a:r>
            <a:r>
              <a:rPr lang="zh-CN" altLang="en-US" dirty="0" smtClean="0"/>
              <a:t>导航守卫有三种：全局守卫、路由独享守卫、组件内守卫</a:t>
            </a:r>
            <a:endParaRPr lang="zh-CN" altLang="en-US" sz="3200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每一个导航守卫钩子函数都接受三个参数；</a:t>
            </a:r>
            <a:r>
              <a:rPr lang="en-US" altLang="zh-CN" dirty="0" smtClean="0"/>
              <a:t>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next</a:t>
            </a:r>
            <a:endParaRPr lang="zh-CN" altLang="en-US" sz="3200" dirty="0" smtClean="0"/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当切换动态路由时，会触发</a:t>
            </a:r>
            <a:r>
              <a:rPr lang="en-US" altLang="zh-CN" dirty="0" err="1" smtClean="0"/>
              <a:t>beforeRouteUpdate</a:t>
            </a:r>
            <a:r>
              <a:rPr lang="zh-CN" altLang="en-US" dirty="0" smtClean="0"/>
              <a:t>钩子函数</a:t>
            </a:r>
            <a:endParaRPr lang="zh-CN" altLang="en-US" sz="3200" dirty="0" smtClean="0"/>
          </a:p>
          <a:p>
            <a:r>
              <a:rPr lang="en-US" altLang="zh-CN" dirty="0" smtClean="0"/>
              <a:t>D. </a:t>
            </a:r>
            <a:r>
              <a:rPr lang="en-US" altLang="zh-CN" dirty="0" err="1" smtClean="0"/>
              <a:t>beforeEach</a:t>
            </a:r>
            <a:r>
              <a:rPr lang="zh-CN" altLang="en-US" dirty="0" smtClean="0"/>
              <a:t>可以在跳转前进行拦截</a:t>
            </a:r>
            <a:r>
              <a:rPr lang="zh-CN" altLang="en-US" sz="800" dirty="0" smtClean="0"/>
              <a:t> </a:t>
            </a:r>
            <a:endParaRPr lang="zh-CN" altLang="en-US" sz="3200" dirty="0" smtClean="0"/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，下列说法错误的有？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A. $route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VueRouter</a:t>
            </a:r>
            <a:r>
              <a:rPr lang="zh-CN" altLang="en-US" dirty="0" smtClean="0"/>
              <a:t>的实例</a:t>
            </a:r>
            <a:endParaRPr lang="zh-CN" altLang="en-US" sz="3200" dirty="0" smtClean="0"/>
          </a:p>
          <a:p>
            <a:r>
              <a:rPr lang="en-US" altLang="zh-CN" dirty="0" smtClean="0"/>
              <a:t>B. $router</a:t>
            </a:r>
            <a:r>
              <a:rPr lang="zh-CN" altLang="en-US" dirty="0" smtClean="0"/>
              <a:t>为当前跳转对象</a:t>
            </a:r>
            <a:endParaRPr lang="zh-CN" altLang="en-US" sz="3200" dirty="0" smtClean="0"/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路由有两种模式：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模式、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模式</a:t>
            </a:r>
            <a:endParaRPr lang="zh-CN" altLang="en-US" sz="3200" dirty="0" smtClean="0"/>
          </a:p>
          <a:p>
            <a:r>
              <a:rPr lang="en-US" altLang="zh-CN" dirty="0" smtClean="0"/>
              <a:t>D. </a:t>
            </a:r>
            <a:r>
              <a:rPr lang="zh-CN" altLang="en-US" dirty="0" smtClean="0"/>
              <a:t>除了通过</a:t>
            </a:r>
            <a:r>
              <a:rPr lang="en-US" altLang="zh-CN" dirty="0" smtClean="0"/>
              <a:t>&lt;router-link&gt;&lt;/router-link&gt;</a:t>
            </a:r>
            <a:r>
              <a:rPr lang="zh-CN" altLang="en-US" dirty="0" smtClean="0"/>
              <a:t>进行跳转外，还可以使用编程式导航进行页面跳转。</a:t>
            </a:r>
            <a:endParaRPr lang="zh-CN" altLang="en-US" sz="2400" dirty="0" smtClean="0"/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实训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/>
              <a:t>一个页面，包含登录和注册，点击不同按钮，实现登录和注册页切换，效果如</a:t>
            </a:r>
            <a:r>
              <a:rPr lang="zh-CN" altLang="en-US" sz="2000" dirty="0" smtClean="0"/>
              <a:t>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拓展实训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图片 6" descr="20200331163813409"/>
          <p:cNvPicPr>
            <a:picLocks noChangeAspect="1"/>
          </p:cNvPicPr>
          <p:nvPr/>
        </p:nvPicPr>
        <p:blipFill>
          <a:blip r:embed="rId2" cstate="print"/>
          <a:srcRect t="10000" r="19034" b="27727"/>
          <a:stretch>
            <a:fillRect/>
          </a:stretch>
        </p:blipFill>
        <p:spPr>
          <a:xfrm>
            <a:off x="1754451" y="3569273"/>
            <a:ext cx="5055235" cy="206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 txBox="1"/>
          <p:nvPr/>
        </p:nvSpPr>
        <p:spPr>
          <a:xfrm>
            <a:off x="3232372" y="3987157"/>
            <a:ext cx="3556289" cy="776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 smtClean="0"/>
              <a:t>谢谢观看！</a:t>
            </a:r>
            <a:endParaRPr lang="zh-CN" altLang="en-US" sz="4400" b="1" dirty="0"/>
          </a:p>
        </p:txBody>
      </p:sp>
      <p:sp>
        <p:nvSpPr>
          <p:cNvPr id="8" name="标题 2"/>
          <p:cNvSpPr txBox="1"/>
          <p:nvPr/>
        </p:nvSpPr>
        <p:spPr>
          <a:xfrm>
            <a:off x="2388121" y="1858639"/>
            <a:ext cx="4915928" cy="776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 smtClean="0"/>
              <a:t>第六章 路由插件</a:t>
            </a:r>
            <a:endParaRPr lang="zh-CN" altLang="en-US" sz="4400" b="1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668050" y="1600158"/>
            <a:ext cx="7975600" cy="148872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sz="2400" dirty="0" smtClean="0"/>
              <a:t>前端路由的实现就是基于</a:t>
            </a:r>
            <a:r>
              <a:rPr lang="en-US" altLang="zh-CN" sz="2400" dirty="0" err="1" smtClean="0"/>
              <a:t>location.hash</a:t>
            </a:r>
            <a:r>
              <a:rPr lang="zh-CN" altLang="en-US" sz="2400" dirty="0" smtClean="0"/>
              <a:t>来实现的。 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值只是客户端的一种状态，也就是说当向服务器端发出请求时，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部分不会被发送。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值的改变，都会在浏览器的访问历史中增加一个记录。因此我们能通过浏览器的回退、前进按钮控制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的切换。</a:t>
            </a:r>
            <a:endParaRPr lang="zh-CN" altLang="en-US" sz="2400" dirty="0" smtClean="0"/>
          </a:p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endParaRPr lang="zh-CN" altLang="en-US" dirty="0" smtClean="0"/>
          </a:p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endParaRPr lang="zh-CN" altLang="zh-CN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什么是前端路由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069605"/>
            <a:ext cx="116570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Hash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668050" y="1600158"/>
            <a:ext cx="7975600" cy="148872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sz="2400" dirty="0" smtClean="0"/>
              <a:t>HTML5</a:t>
            </a:r>
            <a:r>
              <a:rPr lang="zh-CN" altLang="en-US" sz="2400" dirty="0" smtClean="0"/>
              <a:t>提供了</a:t>
            </a:r>
            <a:r>
              <a:rPr lang="en-US" altLang="zh-CN" sz="2400" dirty="0" smtClean="0"/>
              <a:t>History API</a:t>
            </a:r>
            <a:r>
              <a:rPr lang="zh-CN" altLang="en-US" sz="2400" dirty="0" smtClean="0"/>
              <a:t>来实现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的变化。其中最主要的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有以下两个：</a:t>
            </a:r>
            <a:r>
              <a:rPr lang="en-US" altLang="zh-CN" sz="2400" dirty="0" err="1" smtClean="0"/>
              <a:t>history.pushState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history.repalceState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这两个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可以在不进行刷新的情况下，操作浏览器的历史纪录。唯一不同的是，前者是新增一个历史记录，后者是直接替换当前的历史记录。</a:t>
            </a:r>
            <a:endParaRPr lang="zh-CN" altLang="en-US" sz="2400" dirty="0" smtClean="0"/>
          </a:p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endParaRPr lang="zh-CN" altLang="en-US" dirty="0" smtClean="0"/>
          </a:p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endParaRPr lang="zh-CN" altLang="zh-CN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什么是前端路由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069605"/>
            <a:ext cx="157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567A2"/>
                </a:solidFill>
              </a:rPr>
              <a:t>history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567A2"/>
                </a:solidFill>
              </a:rPr>
              <a:t>API</a:t>
            </a:r>
            <a:endParaRPr lang="en-US" altLang="zh-CN" sz="2400" b="1" dirty="0" smtClean="0">
              <a:solidFill>
                <a:srgbClr val="0567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534235" y="1901241"/>
            <a:ext cx="7975600" cy="25369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sz="2400" dirty="0" smtClean="0"/>
              <a:t>前端路由在访问一个新页面的时候仅仅是变换了一下路径而已，没有了网络延迟，对于用户体验来说会有相当大的提升。</a:t>
            </a:r>
            <a:endParaRPr lang="en-US" altLang="zh-CN" sz="2400" dirty="0" smtClean="0"/>
          </a:p>
          <a:p>
            <a:r>
              <a:rPr lang="zh-CN" altLang="en-US" sz="2400" dirty="0" smtClean="0"/>
              <a:t>前端路由做单页面网页就很好的解决了页面无刷新，页面变了且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也变化的问题。</a:t>
            </a:r>
            <a:endParaRPr lang="en-US" altLang="zh-CN" sz="2400" dirty="0" smtClean="0"/>
          </a:p>
          <a:p>
            <a:r>
              <a:rPr lang="zh-CN" altLang="en-US" sz="2400" dirty="0" smtClean="0"/>
              <a:t>前后端分离：得益于前端路由和现代前端框架的完整的前后端渲染能力，跟页面渲染、组织、组件相关的东西，后端终于可以不用再参与了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endParaRPr lang="zh-CN" altLang="zh-CN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什么是前端路由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069605"/>
            <a:ext cx="114646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优点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534235" y="1901241"/>
            <a:ext cx="7975600" cy="25369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sz="2400" dirty="0" smtClean="0"/>
              <a:t>使用浏览器的前进，后退键的时候会重新发送请求，没有合理地利用缓存。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endParaRPr lang="zh-CN" altLang="zh-CN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什么是前端路由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069605"/>
            <a:ext cx="114646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缺点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-router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的基本用法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872836" y="1772816"/>
            <a:ext cx="6970158" cy="3869448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 smtClean="0"/>
              <a:t>vue</a:t>
            </a:r>
            <a:r>
              <a:rPr lang="en-US" altLang="zh-CN" sz="2400" dirty="0" smtClean="0"/>
              <a:t>-router</a:t>
            </a:r>
            <a:r>
              <a:rPr lang="zh-CN" altLang="en-US" sz="2400" dirty="0" smtClean="0"/>
              <a:t>是一个与</a:t>
            </a:r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核心深度集成的前端路由框架。前端整个界面在</a:t>
            </a:r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框架下实现了组件化，并且服务端不再承担将数据渲染为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的任务，数据到界面的渲染由</a:t>
            </a:r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来完成，服务端只提供</a:t>
            </a:r>
            <a:r>
              <a:rPr lang="en-US" altLang="zh-CN" sz="2400" dirty="0" smtClean="0"/>
              <a:t>rest</a:t>
            </a:r>
            <a:r>
              <a:rPr lang="zh-CN" altLang="en-US" sz="2400" dirty="0" smtClean="0"/>
              <a:t>接口，为前端提供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格式的数据。路由功能由传统的页面切换转变为组件的切换，整个应用将不存在页面的切换，也就是所谓的单页应用。</a:t>
            </a:r>
            <a:r>
              <a:rPr lang="en-US" altLang="zh-CN" sz="2400" dirty="0" err="1" smtClean="0"/>
              <a:t>vue</a:t>
            </a:r>
            <a:r>
              <a:rPr lang="en-US" altLang="zh-CN" sz="2400" dirty="0" smtClean="0"/>
              <a:t>-router</a:t>
            </a:r>
            <a:r>
              <a:rPr lang="zh-CN" altLang="en-US" sz="2400" dirty="0" smtClean="0"/>
              <a:t>就是一个管理路由，并根据路由状态，切换组件的一个框架。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pPr marL="0" lvl="1" indent="0">
              <a:lnSpc>
                <a:spcPct val="15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tags/tag1.xml><?xml version="1.0" encoding="utf-8"?>
<p:tagLst xmlns:p="http://schemas.openxmlformats.org/presentationml/2006/main">
  <p:tag name="ISPRING_RESOURCE_PATHS_HASH_PRESENTER" val="a2dfa2c4faaa03f6895922cf0d8e65f36cdd3aa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3857</Words>
  <Application>WPS 演示</Application>
  <PresentationFormat>全屏显示(4:3)</PresentationFormat>
  <Paragraphs>353</Paragraphs>
  <Slides>42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等线</vt:lpstr>
      <vt:lpstr>Segoe UI</vt:lpstr>
      <vt:lpstr>Times New Roman</vt:lpstr>
      <vt:lpstr>Consolas</vt:lpstr>
      <vt:lpstr>Times New Roman</vt:lpstr>
      <vt:lpstr>等线 Light</vt:lpstr>
      <vt:lpstr>Calibri Light</vt:lpstr>
      <vt:lpstr>Office 主题​​</vt:lpstr>
      <vt:lpstr>自定义设计方案</vt:lpstr>
      <vt:lpstr>《Vue.js开发教程》</vt:lpstr>
      <vt:lpstr>学习目标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《Vue.js开发教程》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plum</cp:lastModifiedBy>
  <cp:revision>160</cp:revision>
  <dcterms:created xsi:type="dcterms:W3CDTF">2016-08-25T05:15:00Z</dcterms:created>
  <dcterms:modified xsi:type="dcterms:W3CDTF">2021-09-22T15:09:21Z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A01762AE1E8547DDB401A9E9E930D015</vt:lpwstr>
  </property>
  <property fmtid="{D5CDD505-2E9C-101B-9397-08002B2CF9AE}" pid="3" name="KSOProductBuildVer">
    <vt:lpwstr>2052-11.1.0.10938</vt:lpwstr>
  </property>
</Properties>
</file>