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37"/>
  </p:notesMasterIdLst>
  <p:sldIdLst>
    <p:sldId id="295" r:id="rId3"/>
    <p:sldId id="261" r:id="rId4"/>
    <p:sldId id="297" r:id="rId5"/>
    <p:sldId id="264" r:id="rId6"/>
    <p:sldId id="292" r:id="rId7"/>
    <p:sldId id="311" r:id="rId8"/>
    <p:sldId id="313" r:id="rId9"/>
    <p:sldId id="265" r:id="rId10"/>
    <p:sldId id="312" r:id="rId11"/>
    <p:sldId id="298" r:id="rId12"/>
    <p:sldId id="314" r:id="rId13"/>
    <p:sldId id="315" r:id="rId14"/>
    <p:sldId id="321" r:id="rId15"/>
    <p:sldId id="266" r:id="rId16"/>
    <p:sldId id="316" r:id="rId17"/>
    <p:sldId id="317" r:id="rId18"/>
    <p:sldId id="318" r:id="rId19"/>
    <p:sldId id="306" r:id="rId20"/>
    <p:sldId id="309" r:id="rId21"/>
    <p:sldId id="322" r:id="rId22"/>
    <p:sldId id="328" r:id="rId23"/>
    <p:sldId id="323" r:id="rId24"/>
    <p:sldId id="310" r:id="rId25"/>
    <p:sldId id="324" r:id="rId26"/>
    <p:sldId id="329" r:id="rId27"/>
    <p:sldId id="330" r:id="rId28"/>
    <p:sldId id="331" r:id="rId29"/>
    <p:sldId id="325" r:id="rId30"/>
    <p:sldId id="332" r:id="rId31"/>
    <p:sldId id="326" r:id="rId32"/>
    <p:sldId id="333" r:id="rId33"/>
    <p:sldId id="327" r:id="rId34"/>
    <p:sldId id="291" r:id="rId35"/>
    <p:sldId id="296" r:id="rId36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63" autoAdjust="0"/>
  </p:normalViewPr>
  <p:slideViewPr>
    <p:cSldViewPr snapToGrid="0">
      <p:cViewPr varScale="1">
        <p:scale>
          <a:sx n="68" d="100"/>
          <a:sy n="68" d="100"/>
        </p:scale>
        <p:origin x="19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0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3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5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3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A88397-7984-4816-A3BC-987D45041CB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D7A8-9AB1-4C5C-BD38-92D111D3A65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2839-7BDF-479A-9049-516FEAADE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ch7/demo7-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ch7/demo7-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cn/code/8530.html" TargetMode="External"/><Relationship Id="rId2" Type="http://schemas.openxmlformats.org/officeDocument/2006/relationships/hyperlink" Target="http://www.php.cn/wiki/57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ch7/cli-shopp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://localhost:8081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8082/" TargetMode="Externa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3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ch7/demo7-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/>
          <p:nvPr/>
        </p:nvSpPr>
        <p:spPr>
          <a:xfrm>
            <a:off x="1770593" y="3040967"/>
            <a:ext cx="5971822" cy="7762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b="1" dirty="0"/>
              <a:t>第七章 </a:t>
            </a:r>
            <a:r>
              <a:rPr lang="en-US" altLang="zh-CN" sz="4400" b="1" dirty="0" err="1"/>
              <a:t>Vuex</a:t>
            </a:r>
            <a:r>
              <a:rPr lang="zh-CN" altLang="zh-CN" sz="4400" b="1" dirty="0"/>
              <a:t>状态管理</a:t>
            </a:r>
            <a:endParaRPr lang="zh-CN" altLang="en-US" sz="4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15502" y="2301259"/>
            <a:ext cx="2695629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rgbClr val="414455"/>
                </a:solidFill>
              </a:rPr>
              <a:t>7.2 </a:t>
            </a:r>
            <a:r>
              <a:rPr lang="en-US" altLang="zh-CN" sz="2400" dirty="0" err="1">
                <a:solidFill>
                  <a:srgbClr val="414455"/>
                </a:solidFill>
              </a:rPr>
              <a:t>Vuex</a:t>
            </a:r>
            <a:r>
              <a:rPr lang="zh-CN" altLang="en-US" sz="2400" dirty="0">
                <a:solidFill>
                  <a:srgbClr val="414455"/>
                </a:solidFill>
              </a:rPr>
              <a:t>基本用法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</a:rPr>
                <a:t>Vuex.js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59382" y="3317083"/>
            <a:ext cx="1807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00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2577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的五个组成部分</a:t>
            </a: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07932" y="431664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9" name="TextBox 27"/>
          <p:cNvSpPr txBox="1"/>
          <p:nvPr/>
        </p:nvSpPr>
        <p:spPr>
          <a:xfrm>
            <a:off x="3482456" y="42944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311" y="9501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 descr="图片描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20" y="1082076"/>
            <a:ext cx="5563413" cy="44156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65289" y="4759025"/>
            <a:ext cx="46171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Vuex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是通过全局注入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store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对象，来实现组件间的状态共享。在大型复杂的项目中（多级组件嵌套），需要实现一个组件更改某个数据，多个组件自动获取更改后的数据进行业务逻辑处理，这时候使用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vuex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比较合适。</a:t>
            </a:r>
            <a:endParaRPr lang="zh-CN" altLang="en-US" dirty="0"/>
          </a:p>
        </p:txBody>
      </p:sp>
      <p:sp>
        <p:nvSpPr>
          <p:cNvPr id="9" name="任意多边形 11">
            <a:hlinkClick r:id="rId3" action="ppaction://hlinkfile"/>
            <a:extLst>
              <a:ext uri="{FF2B5EF4-FFF2-40B4-BE49-F238E27FC236}">
                <a16:creationId xmlns:a16="http://schemas.microsoft.com/office/drawing/2014/main" id="{3C6FD480-FE3C-4ABE-8544-A2F0A4357875}"/>
              </a:ext>
            </a:extLst>
          </p:cNvPr>
          <p:cNvSpPr/>
          <p:nvPr/>
        </p:nvSpPr>
        <p:spPr bwMode="auto">
          <a:xfrm>
            <a:off x="319333" y="3777317"/>
            <a:ext cx="2534346" cy="36220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0" name="矩形 75">
            <a:extLst>
              <a:ext uri="{FF2B5EF4-FFF2-40B4-BE49-F238E27FC236}">
                <a16:creationId xmlns:a16="http://schemas.microsoft.com/office/drawing/2014/main" id="{1F89C0D7-3412-411E-BD24-59ED2487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33" y="3771220"/>
            <a:ext cx="2109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7-2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演示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9" name="Elbow Connector 106"/>
          <p:cNvCxnSpPr>
            <a:cxnSpLocks noChangeShapeType="1"/>
          </p:cNvCxnSpPr>
          <p:nvPr/>
        </p:nvCxnSpPr>
        <p:spPr bwMode="auto">
          <a:xfrm>
            <a:off x="2899172" y="1750266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lbow Connector 45"/>
          <p:cNvCxnSpPr>
            <a:cxnSpLocks noChangeShapeType="1"/>
          </p:cNvCxnSpPr>
          <p:nvPr/>
        </p:nvCxnSpPr>
        <p:spPr bwMode="auto">
          <a:xfrm flipH="1">
            <a:off x="5313760" y="1750266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Elbow Connector 46"/>
          <p:cNvCxnSpPr>
            <a:cxnSpLocks noChangeShapeType="1"/>
          </p:cNvCxnSpPr>
          <p:nvPr/>
        </p:nvCxnSpPr>
        <p:spPr bwMode="auto">
          <a:xfrm rot="5400000" flipH="1" flipV="1">
            <a:off x="4179998" y="4122803"/>
            <a:ext cx="943551" cy="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reeform 54@|5FFC:14657585|FBC:16777215|LFC:11765543|LBC:16777215"/>
          <p:cNvSpPr/>
          <p:nvPr/>
        </p:nvSpPr>
        <p:spPr bwMode="auto">
          <a:xfrm>
            <a:off x="3962400" y="2273240"/>
            <a:ext cx="1378746" cy="1308497"/>
          </a:xfrm>
          <a:custGeom>
            <a:avLst/>
            <a:gdLst>
              <a:gd name="T0" fmla="*/ 0 w 661361"/>
              <a:gd name="T1" fmla="*/ 872332 h 661361"/>
              <a:gd name="T2" fmla="*/ 255502 w 661361"/>
              <a:gd name="T3" fmla="*/ 255500 h 661361"/>
              <a:gd name="T4" fmla="*/ 872335 w 661361"/>
              <a:gd name="T5" fmla="*/ 0 h 661361"/>
              <a:gd name="T6" fmla="*/ 1489168 w 661361"/>
              <a:gd name="T7" fmla="*/ 255502 h 661361"/>
              <a:gd name="T8" fmla="*/ 1744667 w 661361"/>
              <a:gd name="T9" fmla="*/ 872335 h 661361"/>
              <a:gd name="T10" fmla="*/ 1489168 w 661361"/>
              <a:gd name="T11" fmla="*/ 1489168 h 661361"/>
              <a:gd name="T12" fmla="*/ 872335 w 661361"/>
              <a:gd name="T13" fmla="*/ 1744667 h 661361"/>
              <a:gd name="T14" fmla="*/ 255502 w 661361"/>
              <a:gd name="T15" fmla="*/ 1489168 h 661361"/>
              <a:gd name="T16" fmla="*/ 3 w 661361"/>
              <a:gd name="T17" fmla="*/ 872335 h 661361"/>
              <a:gd name="T18" fmla="*/ 0 w 661361"/>
              <a:gd name="T19" fmla="*/ 872332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106172" tIns="106172" rIns="106172" bIns="106172" anchor="ctr"/>
          <a:lstStyle/>
          <a:p>
            <a:pPr algn="ctr" defTabSz="1029970"/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state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92765" y="1396790"/>
            <a:ext cx="1811158" cy="508388"/>
            <a:chOff x="1323686" y="1968686"/>
            <a:chExt cx="2414877" cy="677850"/>
          </a:xfrm>
        </p:grpSpPr>
        <p:grpSp>
          <p:nvGrpSpPr>
            <p:cNvPr id="20" name="组合 19"/>
            <p:cNvGrpSpPr/>
            <p:nvPr/>
          </p:nvGrpSpPr>
          <p:grpSpPr>
            <a:xfrm>
              <a:off x="1323686" y="2296195"/>
              <a:ext cx="344200" cy="350341"/>
              <a:chOff x="6216255" y="1599011"/>
              <a:chExt cx="253603" cy="271463"/>
            </a:xfrm>
          </p:grpSpPr>
          <p:sp>
            <p:nvSpPr>
              <p:cNvPr id="22" name="Freeform 158"/>
              <p:cNvSpPr>
                <a:spLocks noEditPoints="1"/>
              </p:cNvSpPr>
              <p:nvPr/>
            </p:nvSpPr>
            <p:spPr bwMode="auto">
              <a:xfrm>
                <a:off x="6237686" y="1599011"/>
                <a:ext cx="215503" cy="154781"/>
              </a:xfrm>
              <a:custGeom>
                <a:avLst/>
                <a:gdLst>
                  <a:gd name="T0" fmla="*/ 2147483647 w 91"/>
                  <a:gd name="T1" fmla="*/ 0 h 65"/>
                  <a:gd name="T2" fmla="*/ 2147483647 w 91"/>
                  <a:gd name="T3" fmla="*/ 0 h 65"/>
                  <a:gd name="T4" fmla="*/ 0 w 91"/>
                  <a:gd name="T5" fmla="*/ 2147483647 h 65"/>
                  <a:gd name="T6" fmla="*/ 0 w 91"/>
                  <a:gd name="T7" fmla="*/ 2147483647 h 65"/>
                  <a:gd name="T8" fmla="*/ 2147483647 w 91"/>
                  <a:gd name="T9" fmla="*/ 2147483647 h 65"/>
                  <a:gd name="T10" fmla="*/ 2147483647 w 91"/>
                  <a:gd name="T11" fmla="*/ 2147483647 h 65"/>
                  <a:gd name="T12" fmla="*/ 2147483647 w 91"/>
                  <a:gd name="T13" fmla="*/ 2147483647 h 65"/>
                  <a:gd name="T14" fmla="*/ 2147483647 w 91"/>
                  <a:gd name="T15" fmla="*/ 2147483647 h 65"/>
                  <a:gd name="T16" fmla="*/ 2147483647 w 91"/>
                  <a:gd name="T17" fmla="*/ 0 h 65"/>
                  <a:gd name="T18" fmla="*/ 2147483647 w 91"/>
                  <a:gd name="T19" fmla="*/ 2147483647 h 65"/>
                  <a:gd name="T20" fmla="*/ 2147483647 w 91"/>
                  <a:gd name="T21" fmla="*/ 2147483647 h 65"/>
                  <a:gd name="T22" fmla="*/ 2147483647 w 91"/>
                  <a:gd name="T23" fmla="*/ 2147483647 h 65"/>
                  <a:gd name="T24" fmla="*/ 2147483647 w 91"/>
                  <a:gd name="T25" fmla="*/ 2147483647 h 65"/>
                  <a:gd name="T26" fmla="*/ 2147483647 w 91"/>
                  <a:gd name="T27" fmla="*/ 2147483647 h 65"/>
                  <a:gd name="T28" fmla="*/ 2147483647 w 91"/>
                  <a:gd name="T29" fmla="*/ 2147483647 h 65"/>
                  <a:gd name="T30" fmla="*/ 2147483647 w 91"/>
                  <a:gd name="T31" fmla="*/ 2147483647 h 65"/>
                  <a:gd name="T32" fmla="*/ 2147483647 w 91"/>
                  <a:gd name="T33" fmla="*/ 2147483647 h 65"/>
                  <a:gd name="T34" fmla="*/ 2147483647 w 91"/>
                  <a:gd name="T35" fmla="*/ 2147483647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Freeform 159"/>
              <p:cNvSpPr/>
              <p:nvPr/>
            </p:nvSpPr>
            <p:spPr bwMode="auto">
              <a:xfrm>
                <a:off x="6216255" y="1865711"/>
                <a:ext cx="253603" cy="4763"/>
              </a:xfrm>
              <a:custGeom>
                <a:avLst/>
                <a:gdLst>
                  <a:gd name="T0" fmla="*/ 2147483647 w 107"/>
                  <a:gd name="T1" fmla="*/ 2147483647 h 2"/>
                  <a:gd name="T2" fmla="*/ 2147483647 w 107"/>
                  <a:gd name="T3" fmla="*/ 2147483647 h 2"/>
                  <a:gd name="T4" fmla="*/ 2147483647 w 107"/>
                  <a:gd name="T5" fmla="*/ 2147483647 h 2"/>
                  <a:gd name="T6" fmla="*/ 0 w 107"/>
                  <a:gd name="T7" fmla="*/ 2147483647 h 2"/>
                  <a:gd name="T8" fmla="*/ 0 w 107"/>
                  <a:gd name="T9" fmla="*/ 2147483647 h 2"/>
                  <a:gd name="T10" fmla="*/ 2147483647 w 107"/>
                  <a:gd name="T11" fmla="*/ 0 h 2"/>
                  <a:gd name="T12" fmla="*/ 2147483647 w 107"/>
                  <a:gd name="T13" fmla="*/ 0 h 2"/>
                  <a:gd name="T14" fmla="*/ 2147483647 w 107"/>
                  <a:gd name="T15" fmla="*/ 2147483647 h 2"/>
                  <a:gd name="T16" fmla="*/ 2147483647 w 107"/>
                  <a:gd name="T17" fmla="*/ 2147483647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Freeform 160"/>
              <p:cNvSpPr/>
              <p:nvPr/>
            </p:nvSpPr>
            <p:spPr bwMode="auto">
              <a:xfrm>
                <a:off x="6256735" y="1615679"/>
                <a:ext cx="84534" cy="76200"/>
              </a:xfrm>
              <a:custGeom>
                <a:avLst/>
                <a:gdLst>
                  <a:gd name="T0" fmla="*/ 0 w 36"/>
                  <a:gd name="T1" fmla="*/ 2147483647 h 32"/>
                  <a:gd name="T2" fmla="*/ 0 w 36"/>
                  <a:gd name="T3" fmla="*/ 2147483647 h 32"/>
                  <a:gd name="T4" fmla="*/ 2147483647 w 36"/>
                  <a:gd name="T5" fmla="*/ 2147483647 h 32"/>
                  <a:gd name="T6" fmla="*/ 2147483647 w 36"/>
                  <a:gd name="T7" fmla="*/ 2147483647 h 32"/>
                  <a:gd name="T8" fmla="*/ 0 w 36"/>
                  <a:gd name="T9" fmla="*/ 2147483647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Freeform 161"/>
              <p:cNvSpPr/>
              <p:nvPr/>
            </p:nvSpPr>
            <p:spPr bwMode="auto">
              <a:xfrm>
                <a:off x="6348414" y="1660922"/>
                <a:ext cx="88106" cy="76200"/>
              </a:xfrm>
              <a:custGeom>
                <a:avLst/>
                <a:gdLst>
                  <a:gd name="T0" fmla="*/ 2147483647 w 37"/>
                  <a:gd name="T1" fmla="*/ 0 h 32"/>
                  <a:gd name="T2" fmla="*/ 2147483647 w 37"/>
                  <a:gd name="T3" fmla="*/ 2147483647 h 32"/>
                  <a:gd name="T4" fmla="*/ 0 w 37"/>
                  <a:gd name="T5" fmla="*/ 2147483647 h 32"/>
                  <a:gd name="T6" fmla="*/ 2147483647 w 37"/>
                  <a:gd name="T7" fmla="*/ 2147483647 h 32"/>
                  <a:gd name="T8" fmla="*/ 2147483647 w 37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680807" y="1968686"/>
              <a:ext cx="20577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组件简介</a:t>
              </a:r>
              <a:endPara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94792" y="1302900"/>
            <a:ext cx="2159737" cy="872728"/>
            <a:chOff x="925513" y="3290888"/>
            <a:chExt cx="2825758" cy="1163637"/>
          </a:xfrm>
        </p:grpSpPr>
        <p:sp>
          <p:nvSpPr>
            <p:cNvPr id="27" name="Rounded Rectangle 91"/>
            <p:cNvSpPr>
              <a:spLocks noChangeArrowheads="1"/>
            </p:cNvSpPr>
            <p:nvPr/>
          </p:nvSpPr>
          <p:spPr bwMode="auto">
            <a:xfrm>
              <a:off x="925513" y="3290888"/>
              <a:ext cx="2813050" cy="1163637"/>
            </a:xfrm>
            <a:prstGeom prst="roundRect">
              <a:avLst>
                <a:gd name="adj" fmla="val 10134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51798" y="3535684"/>
              <a:ext cx="269947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2997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数据源存放地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9339" y="4723081"/>
            <a:ext cx="8070763" cy="2883187"/>
            <a:chOff x="8429625" y="4724400"/>
            <a:chExt cx="2813050" cy="3844247"/>
          </a:xfrm>
        </p:grpSpPr>
        <p:sp>
          <p:nvSpPr>
            <p:cNvPr id="34" name="Rounded Rectangle 35"/>
            <p:cNvSpPr>
              <a:spLocks noChangeArrowheads="1"/>
            </p:cNvSpPr>
            <p:nvPr/>
          </p:nvSpPr>
          <p:spPr bwMode="auto">
            <a:xfrm>
              <a:off x="8429625" y="4724400"/>
              <a:ext cx="2813050" cy="1637248"/>
            </a:xfrm>
            <a:prstGeom prst="roundRect">
              <a:avLst>
                <a:gd name="adj" fmla="val 10134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541880" y="4998441"/>
              <a:ext cx="2666095" cy="3570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mapState把全局的 state 和 getters 映射到当前组件的 computed 计算属性中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84887" y="1313306"/>
            <a:ext cx="2205215" cy="872729"/>
            <a:chOff x="8376475" y="1857375"/>
            <a:chExt cx="2866200" cy="1163638"/>
          </a:xfrm>
        </p:grpSpPr>
        <p:sp>
          <p:nvSpPr>
            <p:cNvPr id="37" name="Rounded Rectangle 29"/>
            <p:cNvSpPr>
              <a:spLocks noChangeArrowheads="1"/>
            </p:cNvSpPr>
            <p:nvPr/>
          </p:nvSpPr>
          <p:spPr bwMode="auto">
            <a:xfrm>
              <a:off x="8429625" y="1857375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376475" y="2163944"/>
              <a:ext cx="2763076" cy="533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29970">
                <a:spcBef>
                  <a:spcPct val="2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数据是响应式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9" name="Elbow Connector 106"/>
          <p:cNvCxnSpPr>
            <a:cxnSpLocks noChangeShapeType="1"/>
          </p:cNvCxnSpPr>
          <p:nvPr/>
        </p:nvCxnSpPr>
        <p:spPr bwMode="auto">
          <a:xfrm>
            <a:off x="2899172" y="1750266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lbow Connector 45"/>
          <p:cNvCxnSpPr>
            <a:cxnSpLocks noChangeShapeType="1"/>
          </p:cNvCxnSpPr>
          <p:nvPr/>
        </p:nvCxnSpPr>
        <p:spPr bwMode="auto">
          <a:xfrm flipH="1">
            <a:off x="5313760" y="1750266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Elbow Connector 46"/>
          <p:cNvCxnSpPr>
            <a:cxnSpLocks noChangeShapeType="1"/>
          </p:cNvCxnSpPr>
          <p:nvPr/>
        </p:nvCxnSpPr>
        <p:spPr bwMode="auto">
          <a:xfrm rot="5400000" flipH="1" flipV="1">
            <a:off x="4179998" y="4122803"/>
            <a:ext cx="943551" cy="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reeform 54@|5FFC:14657585|FBC:16777215|LFC:11765543|LBC:16777215"/>
          <p:cNvSpPr/>
          <p:nvPr/>
        </p:nvSpPr>
        <p:spPr bwMode="auto">
          <a:xfrm>
            <a:off x="3651955" y="2275838"/>
            <a:ext cx="1999635" cy="1308497"/>
          </a:xfrm>
          <a:custGeom>
            <a:avLst/>
            <a:gdLst>
              <a:gd name="T0" fmla="*/ 0 w 661361"/>
              <a:gd name="T1" fmla="*/ 872332 h 661361"/>
              <a:gd name="T2" fmla="*/ 255502 w 661361"/>
              <a:gd name="T3" fmla="*/ 255500 h 661361"/>
              <a:gd name="T4" fmla="*/ 872335 w 661361"/>
              <a:gd name="T5" fmla="*/ 0 h 661361"/>
              <a:gd name="T6" fmla="*/ 1489168 w 661361"/>
              <a:gd name="T7" fmla="*/ 255502 h 661361"/>
              <a:gd name="T8" fmla="*/ 1744667 w 661361"/>
              <a:gd name="T9" fmla="*/ 872335 h 661361"/>
              <a:gd name="T10" fmla="*/ 1489168 w 661361"/>
              <a:gd name="T11" fmla="*/ 1489168 h 661361"/>
              <a:gd name="T12" fmla="*/ 872335 w 661361"/>
              <a:gd name="T13" fmla="*/ 1744667 h 661361"/>
              <a:gd name="T14" fmla="*/ 255502 w 661361"/>
              <a:gd name="T15" fmla="*/ 1489168 h 661361"/>
              <a:gd name="T16" fmla="*/ 3 w 661361"/>
              <a:gd name="T17" fmla="*/ 872335 h 661361"/>
              <a:gd name="T18" fmla="*/ 0 w 661361"/>
              <a:gd name="T19" fmla="*/ 872332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06172" tIns="106172" rIns="106172" bIns="106172" anchor="ctr"/>
          <a:lstStyle/>
          <a:p>
            <a:pPr algn="ctr" defTabSz="1029970"/>
            <a:r>
              <a:rPr lang="zh-CN" altLang="en-US" sz="4000" dirty="0">
                <a:solidFill>
                  <a:schemeClr val="bg1"/>
                </a:solidFill>
              </a:rPr>
              <a:t>Getter</a:t>
            </a:r>
            <a:r>
              <a:rPr lang="en-US" altLang="zh-CN" sz="4000" dirty="0">
                <a:solidFill>
                  <a:schemeClr val="bg1"/>
                </a:solidFill>
              </a:rPr>
              <a:t>s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92765" y="1396790"/>
            <a:ext cx="1811158" cy="508388"/>
            <a:chOff x="1323686" y="1968686"/>
            <a:chExt cx="2414877" cy="677850"/>
          </a:xfrm>
        </p:grpSpPr>
        <p:grpSp>
          <p:nvGrpSpPr>
            <p:cNvPr id="20" name="组合 19"/>
            <p:cNvGrpSpPr/>
            <p:nvPr/>
          </p:nvGrpSpPr>
          <p:grpSpPr>
            <a:xfrm>
              <a:off x="1323686" y="2296195"/>
              <a:ext cx="344200" cy="350341"/>
              <a:chOff x="6216255" y="1599011"/>
              <a:chExt cx="253603" cy="271463"/>
            </a:xfrm>
          </p:grpSpPr>
          <p:sp>
            <p:nvSpPr>
              <p:cNvPr id="22" name="Freeform 158"/>
              <p:cNvSpPr>
                <a:spLocks noEditPoints="1"/>
              </p:cNvSpPr>
              <p:nvPr/>
            </p:nvSpPr>
            <p:spPr bwMode="auto">
              <a:xfrm>
                <a:off x="6237686" y="1599011"/>
                <a:ext cx="215503" cy="154781"/>
              </a:xfrm>
              <a:custGeom>
                <a:avLst/>
                <a:gdLst>
                  <a:gd name="T0" fmla="*/ 2147483647 w 91"/>
                  <a:gd name="T1" fmla="*/ 0 h 65"/>
                  <a:gd name="T2" fmla="*/ 2147483647 w 91"/>
                  <a:gd name="T3" fmla="*/ 0 h 65"/>
                  <a:gd name="T4" fmla="*/ 0 w 91"/>
                  <a:gd name="T5" fmla="*/ 2147483647 h 65"/>
                  <a:gd name="T6" fmla="*/ 0 w 91"/>
                  <a:gd name="T7" fmla="*/ 2147483647 h 65"/>
                  <a:gd name="T8" fmla="*/ 2147483647 w 91"/>
                  <a:gd name="T9" fmla="*/ 2147483647 h 65"/>
                  <a:gd name="T10" fmla="*/ 2147483647 w 91"/>
                  <a:gd name="T11" fmla="*/ 2147483647 h 65"/>
                  <a:gd name="T12" fmla="*/ 2147483647 w 91"/>
                  <a:gd name="T13" fmla="*/ 2147483647 h 65"/>
                  <a:gd name="T14" fmla="*/ 2147483647 w 91"/>
                  <a:gd name="T15" fmla="*/ 2147483647 h 65"/>
                  <a:gd name="T16" fmla="*/ 2147483647 w 91"/>
                  <a:gd name="T17" fmla="*/ 0 h 65"/>
                  <a:gd name="T18" fmla="*/ 2147483647 w 91"/>
                  <a:gd name="T19" fmla="*/ 2147483647 h 65"/>
                  <a:gd name="T20" fmla="*/ 2147483647 w 91"/>
                  <a:gd name="T21" fmla="*/ 2147483647 h 65"/>
                  <a:gd name="T22" fmla="*/ 2147483647 w 91"/>
                  <a:gd name="T23" fmla="*/ 2147483647 h 65"/>
                  <a:gd name="T24" fmla="*/ 2147483647 w 91"/>
                  <a:gd name="T25" fmla="*/ 2147483647 h 65"/>
                  <a:gd name="T26" fmla="*/ 2147483647 w 91"/>
                  <a:gd name="T27" fmla="*/ 2147483647 h 65"/>
                  <a:gd name="T28" fmla="*/ 2147483647 w 91"/>
                  <a:gd name="T29" fmla="*/ 2147483647 h 65"/>
                  <a:gd name="T30" fmla="*/ 2147483647 w 91"/>
                  <a:gd name="T31" fmla="*/ 2147483647 h 65"/>
                  <a:gd name="T32" fmla="*/ 2147483647 w 91"/>
                  <a:gd name="T33" fmla="*/ 2147483647 h 65"/>
                  <a:gd name="T34" fmla="*/ 2147483647 w 91"/>
                  <a:gd name="T35" fmla="*/ 2147483647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Freeform 159"/>
              <p:cNvSpPr/>
              <p:nvPr/>
            </p:nvSpPr>
            <p:spPr bwMode="auto">
              <a:xfrm>
                <a:off x="6216255" y="1865711"/>
                <a:ext cx="253603" cy="4763"/>
              </a:xfrm>
              <a:custGeom>
                <a:avLst/>
                <a:gdLst>
                  <a:gd name="T0" fmla="*/ 2147483647 w 107"/>
                  <a:gd name="T1" fmla="*/ 2147483647 h 2"/>
                  <a:gd name="T2" fmla="*/ 2147483647 w 107"/>
                  <a:gd name="T3" fmla="*/ 2147483647 h 2"/>
                  <a:gd name="T4" fmla="*/ 2147483647 w 107"/>
                  <a:gd name="T5" fmla="*/ 2147483647 h 2"/>
                  <a:gd name="T6" fmla="*/ 0 w 107"/>
                  <a:gd name="T7" fmla="*/ 2147483647 h 2"/>
                  <a:gd name="T8" fmla="*/ 0 w 107"/>
                  <a:gd name="T9" fmla="*/ 2147483647 h 2"/>
                  <a:gd name="T10" fmla="*/ 2147483647 w 107"/>
                  <a:gd name="T11" fmla="*/ 0 h 2"/>
                  <a:gd name="T12" fmla="*/ 2147483647 w 107"/>
                  <a:gd name="T13" fmla="*/ 0 h 2"/>
                  <a:gd name="T14" fmla="*/ 2147483647 w 107"/>
                  <a:gd name="T15" fmla="*/ 2147483647 h 2"/>
                  <a:gd name="T16" fmla="*/ 2147483647 w 107"/>
                  <a:gd name="T17" fmla="*/ 2147483647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Freeform 160"/>
              <p:cNvSpPr/>
              <p:nvPr/>
            </p:nvSpPr>
            <p:spPr bwMode="auto">
              <a:xfrm>
                <a:off x="6256735" y="1615679"/>
                <a:ext cx="84534" cy="76200"/>
              </a:xfrm>
              <a:custGeom>
                <a:avLst/>
                <a:gdLst>
                  <a:gd name="T0" fmla="*/ 0 w 36"/>
                  <a:gd name="T1" fmla="*/ 2147483647 h 32"/>
                  <a:gd name="T2" fmla="*/ 0 w 36"/>
                  <a:gd name="T3" fmla="*/ 2147483647 h 32"/>
                  <a:gd name="T4" fmla="*/ 2147483647 w 36"/>
                  <a:gd name="T5" fmla="*/ 2147483647 h 32"/>
                  <a:gd name="T6" fmla="*/ 2147483647 w 36"/>
                  <a:gd name="T7" fmla="*/ 2147483647 h 32"/>
                  <a:gd name="T8" fmla="*/ 0 w 36"/>
                  <a:gd name="T9" fmla="*/ 2147483647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Freeform 161"/>
              <p:cNvSpPr/>
              <p:nvPr/>
            </p:nvSpPr>
            <p:spPr bwMode="auto">
              <a:xfrm>
                <a:off x="6348414" y="1660922"/>
                <a:ext cx="88106" cy="76200"/>
              </a:xfrm>
              <a:custGeom>
                <a:avLst/>
                <a:gdLst>
                  <a:gd name="T0" fmla="*/ 2147483647 w 37"/>
                  <a:gd name="T1" fmla="*/ 0 h 32"/>
                  <a:gd name="T2" fmla="*/ 2147483647 w 37"/>
                  <a:gd name="T3" fmla="*/ 2147483647 h 32"/>
                  <a:gd name="T4" fmla="*/ 0 w 37"/>
                  <a:gd name="T5" fmla="*/ 2147483647 h 32"/>
                  <a:gd name="T6" fmla="*/ 2147483647 w 37"/>
                  <a:gd name="T7" fmla="*/ 2147483647 h 32"/>
                  <a:gd name="T8" fmla="*/ 2147483647 w 37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680807" y="1968686"/>
              <a:ext cx="20577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组件简介</a:t>
              </a:r>
              <a:endPara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94792" y="1302899"/>
            <a:ext cx="2159737" cy="888702"/>
            <a:chOff x="925513" y="3290888"/>
            <a:chExt cx="2825758" cy="1184936"/>
          </a:xfrm>
          <a:solidFill>
            <a:srgbClr val="0070C0"/>
          </a:solidFill>
        </p:grpSpPr>
        <p:sp>
          <p:nvSpPr>
            <p:cNvPr id="27" name="Rounded Rectangle 91"/>
            <p:cNvSpPr>
              <a:spLocks noChangeArrowheads="1"/>
            </p:cNvSpPr>
            <p:nvPr/>
          </p:nvSpPr>
          <p:spPr bwMode="auto">
            <a:xfrm>
              <a:off x="925513" y="3290888"/>
              <a:ext cx="2813050" cy="1163637"/>
            </a:xfrm>
            <a:prstGeom prst="roundRect">
              <a:avLst>
                <a:gd name="adj" fmla="val 10134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51798" y="3367828"/>
              <a:ext cx="2699473" cy="11079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02997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Store的计算属性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9339" y="4723083"/>
            <a:ext cx="8070763" cy="765176"/>
            <a:chOff x="8429625" y="4724400"/>
            <a:chExt cx="2813050" cy="1637248"/>
          </a:xfrm>
          <a:solidFill>
            <a:srgbClr val="7030A0"/>
          </a:solidFill>
        </p:grpSpPr>
        <p:sp>
          <p:nvSpPr>
            <p:cNvPr id="34" name="Rounded Rectangle 35"/>
            <p:cNvSpPr>
              <a:spLocks noChangeArrowheads="1"/>
            </p:cNvSpPr>
            <p:nvPr/>
          </p:nvSpPr>
          <p:spPr bwMode="auto">
            <a:xfrm>
              <a:off x="8429625" y="4724400"/>
              <a:ext cx="2813050" cy="1637248"/>
            </a:xfrm>
            <a:prstGeom prst="roundRect">
              <a:avLst>
                <a:gd name="adj" fmla="val 10134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541880" y="4998440"/>
              <a:ext cx="2666095" cy="9878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如果一个状态只在一个组件内使用，是可以不用getters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84887" y="1313306"/>
            <a:ext cx="2205215" cy="872729"/>
            <a:chOff x="8376475" y="1857375"/>
            <a:chExt cx="2866200" cy="1163638"/>
          </a:xfrm>
          <a:solidFill>
            <a:srgbClr val="00B050"/>
          </a:solidFill>
        </p:grpSpPr>
        <p:sp>
          <p:nvSpPr>
            <p:cNvPr id="37" name="Rounded Rectangle 29"/>
            <p:cNvSpPr>
              <a:spLocks noChangeArrowheads="1"/>
            </p:cNvSpPr>
            <p:nvPr/>
          </p:nvSpPr>
          <p:spPr bwMode="auto">
            <a:xfrm>
              <a:off x="8429625" y="1857375"/>
              <a:ext cx="2813050" cy="1163638"/>
            </a:xfrm>
            <a:prstGeom prst="roundRect">
              <a:avLst>
                <a:gd name="adj" fmla="val 10134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376475" y="2163944"/>
              <a:ext cx="2763076" cy="53348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029970">
                <a:spcBef>
                  <a:spcPct val="2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多组件之间复用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65134"/>
            <a:ext cx="1762021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商品模块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module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3700895" y="26592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：渲染商品列表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81" y="1060739"/>
            <a:ext cx="2714625" cy="1666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1767" y="1260055"/>
            <a:ext cx="33396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goodslist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getters = {}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获取商品列表数据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actions = {}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将商品列表保存到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mutations = {}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state,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getters,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actions,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mutations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2206" y="2990208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Vue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Vuex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vuex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goods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'./modules/goods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Vue.use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Vuex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Vuex.Store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modules: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goods,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其它模块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894667" y="1554975"/>
            <a:ext cx="1257100" cy="556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1" idx="0"/>
          </p:cNvCxnSpPr>
          <p:nvPr/>
        </p:nvCxnSpPr>
        <p:spPr>
          <a:xfrm flipH="1">
            <a:off x="2528206" y="2563170"/>
            <a:ext cx="418194" cy="427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65134"/>
            <a:ext cx="236891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获取商品列表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actions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3802495" y="311114"/>
            <a:ext cx="233866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：渲染商品列表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4506017" y="1135877"/>
            <a:ext cx="4551596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shop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/shop'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获取商品列表数据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actions =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({commit})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shop.getGoodsList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commit(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setList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data)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77799" y="3942429"/>
            <a:ext cx="544406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= [{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….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getGoodsList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(callback)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callback(data),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5" y="2348833"/>
            <a:ext cx="3171825" cy="113347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1635852" y="3429000"/>
            <a:ext cx="0" cy="5691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96001" y="4311760"/>
            <a:ext cx="287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actions中的commit可以触发mutations中的方法。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65134"/>
            <a:ext cx="2377574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更新商品列表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mutations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4220595" y="311114"/>
            <a:ext cx="233866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：渲染商品列表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4506017" y="1135877"/>
            <a:ext cx="4551596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将商品列表保存到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mutations =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(state, data)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state.goodslist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data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9616" y="3556266"/>
            <a:ext cx="828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actions中的commit可以触发mutations中的方法。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794933" y="2009422"/>
            <a:ext cx="3296356" cy="1636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543755" y="4029933"/>
            <a:ext cx="462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setList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data)</a:t>
            </a:r>
          </a:p>
        </p:txBody>
      </p:sp>
      <p:sp>
        <p:nvSpPr>
          <p:cNvPr id="11" name="任意多边形 11">
            <a:hlinkClick r:id="rId3" action="ppaction://hlinkfile"/>
            <a:extLst>
              <a:ext uri="{FF2B5EF4-FFF2-40B4-BE49-F238E27FC236}">
                <a16:creationId xmlns:a16="http://schemas.microsoft.com/office/drawing/2014/main" id="{579C8DD3-210F-4BEB-A6B8-C61D685C518A}"/>
              </a:ext>
            </a:extLst>
          </p:cNvPr>
          <p:cNvSpPr/>
          <p:nvPr/>
        </p:nvSpPr>
        <p:spPr bwMode="auto">
          <a:xfrm>
            <a:off x="1543755" y="5063851"/>
            <a:ext cx="2534346" cy="36220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2" name="矩形 75">
            <a:extLst>
              <a:ext uri="{FF2B5EF4-FFF2-40B4-BE49-F238E27FC236}">
                <a16:creationId xmlns:a16="http://schemas.microsoft.com/office/drawing/2014/main" id="{C0F83700-5807-446A-AC95-DD95BC98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55" y="5057754"/>
            <a:ext cx="2109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7-2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演示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组件中注入</a:t>
            </a:r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store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269483" y="1055025"/>
            <a:ext cx="2305873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：渲染商品列表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575357" y="1055025"/>
            <a:ext cx="6421887" cy="52629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mapState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vuex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computed: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mapState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中的商品列表数据作为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goodslist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计算属性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goodslist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state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state.goods.goodslist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购物车模块中定义的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insert()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方法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将商品列表数据从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中读取出来，保存到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 ()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store.dispatch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'goods/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getList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filters: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currency (value)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'¥ 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value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7600" y="4757342"/>
            <a:ext cx="2428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当存在异步时，在vuex中需要dispatch来触发actions中的方法，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err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Vuex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基本用法</a:t>
            </a: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2368918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渲染商品列表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207" y="3439093"/>
            <a:ext cx="1776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运行效果</a:t>
            </a: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59" y="1505421"/>
            <a:ext cx="3171190" cy="3644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93865" y="2301259"/>
            <a:ext cx="2738909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rgbClr val="414455"/>
                </a:solidFill>
              </a:rPr>
              <a:t>7.3 </a:t>
            </a:r>
            <a:r>
              <a:rPr lang="en-US" altLang="zh-CN" sz="2400" dirty="0" err="1">
                <a:solidFill>
                  <a:srgbClr val="414455"/>
                </a:solidFill>
              </a:rPr>
              <a:t>Vuex</a:t>
            </a:r>
            <a:r>
              <a:rPr lang="zh-CN" altLang="en-US" sz="2400" dirty="0">
                <a:solidFill>
                  <a:srgbClr val="414455"/>
                </a:solidFill>
              </a:rPr>
              <a:t>高级用法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</a:rPr>
                <a:t>Vuex.js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91671" y="3930641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842487" y="3841619"/>
            <a:ext cx="2073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000" dirty="0"/>
              <a:t>Action</a:t>
            </a:r>
            <a:r>
              <a:rPr lang="zh-CN" altLang="zh-CN" sz="2000" dirty="0"/>
              <a:t>与</a:t>
            </a:r>
            <a:r>
              <a:rPr lang="en-US" altLang="zh-CN" sz="2000" dirty="0"/>
              <a:t>mutation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765286" y="427559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添加商品到购物车案例</a:t>
            </a:r>
          </a:p>
        </p:txBody>
      </p:sp>
      <p:sp>
        <p:nvSpPr>
          <p:cNvPr id="25" name="椭圆 24"/>
          <p:cNvSpPr/>
          <p:nvPr/>
        </p:nvSpPr>
        <p:spPr>
          <a:xfrm>
            <a:off x="377815" y="438707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98597" y="4847226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772212" y="4774489"/>
            <a:ext cx="7478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</a:t>
            </a:r>
            <a:r>
              <a:rPr lang="en-US" altLang="zh-CN" sz="200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mapState</a:t>
            </a:r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mapGetters</a:t>
            </a:r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mapActions</a:t>
            </a:r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mapMutations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5914" y="5352919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9" name="TextBox 27"/>
          <p:cNvSpPr txBox="1"/>
          <p:nvPr/>
        </p:nvSpPr>
        <p:spPr>
          <a:xfrm>
            <a:off x="772212" y="5286952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统计购物车商品数量、计算总价案例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4" grpId="0"/>
      <p:bldP spid="16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</a:p>
        </p:txBody>
      </p:sp>
      <p:cxnSp>
        <p:nvCxnSpPr>
          <p:cNvPr id="44" name="Elbow Connector 106"/>
          <p:cNvCxnSpPr>
            <a:cxnSpLocks noChangeShapeType="1"/>
          </p:cNvCxnSpPr>
          <p:nvPr/>
        </p:nvCxnSpPr>
        <p:spPr bwMode="auto">
          <a:xfrm>
            <a:off x="2899172" y="2687241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Elbow Connector 107"/>
          <p:cNvCxnSpPr>
            <a:cxnSpLocks noChangeShapeType="1"/>
          </p:cNvCxnSpPr>
          <p:nvPr/>
        </p:nvCxnSpPr>
        <p:spPr bwMode="auto">
          <a:xfrm flipV="1">
            <a:off x="2899172" y="4198144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109"/>
          <p:cNvCxnSpPr>
            <a:cxnSpLocks noChangeShapeType="1"/>
          </p:cNvCxnSpPr>
          <p:nvPr/>
        </p:nvCxnSpPr>
        <p:spPr bwMode="auto">
          <a:xfrm>
            <a:off x="2899172" y="3796904"/>
            <a:ext cx="903684" cy="2381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5"/>
          <p:cNvCxnSpPr>
            <a:cxnSpLocks noChangeShapeType="1"/>
          </p:cNvCxnSpPr>
          <p:nvPr/>
        </p:nvCxnSpPr>
        <p:spPr bwMode="auto">
          <a:xfrm flipH="1">
            <a:off x="5313760" y="2687241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Elbow Connector 46"/>
          <p:cNvCxnSpPr>
            <a:cxnSpLocks noChangeShapeType="1"/>
          </p:cNvCxnSpPr>
          <p:nvPr/>
        </p:nvCxnSpPr>
        <p:spPr bwMode="auto">
          <a:xfrm flipH="1" flipV="1">
            <a:off x="5313760" y="4198144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Freeform 54@|5FFC:14657585|FBC:16777215|LFC:11765543|LBC:16777215"/>
          <p:cNvSpPr/>
          <p:nvPr/>
        </p:nvSpPr>
        <p:spPr bwMode="auto">
          <a:xfrm>
            <a:off x="3908822" y="3165872"/>
            <a:ext cx="1308497" cy="1308497"/>
          </a:xfrm>
          <a:custGeom>
            <a:avLst/>
            <a:gdLst>
              <a:gd name="T0" fmla="*/ 0 w 661361"/>
              <a:gd name="T1" fmla="*/ 872332 h 661361"/>
              <a:gd name="T2" fmla="*/ 255502 w 661361"/>
              <a:gd name="T3" fmla="*/ 255500 h 661361"/>
              <a:gd name="T4" fmla="*/ 872335 w 661361"/>
              <a:gd name="T5" fmla="*/ 0 h 661361"/>
              <a:gd name="T6" fmla="*/ 1489168 w 661361"/>
              <a:gd name="T7" fmla="*/ 255502 h 661361"/>
              <a:gd name="T8" fmla="*/ 1744667 w 661361"/>
              <a:gd name="T9" fmla="*/ 872335 h 661361"/>
              <a:gd name="T10" fmla="*/ 1489168 w 661361"/>
              <a:gd name="T11" fmla="*/ 1489168 h 661361"/>
              <a:gd name="T12" fmla="*/ 872335 w 661361"/>
              <a:gd name="T13" fmla="*/ 1744667 h 661361"/>
              <a:gd name="T14" fmla="*/ 255502 w 661361"/>
              <a:gd name="T15" fmla="*/ 1489168 h 661361"/>
              <a:gd name="T16" fmla="*/ 3 w 661361"/>
              <a:gd name="T17" fmla="*/ 872335 h 661361"/>
              <a:gd name="T18" fmla="*/ 0 w 661361"/>
              <a:gd name="T19" fmla="*/ 872332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06172" tIns="106172" rIns="106172" bIns="106172" anchor="ctr"/>
          <a:lstStyle/>
          <a:p>
            <a:endParaRPr lang="zh-CN" altLang="en-US" sz="1350"/>
          </a:p>
        </p:txBody>
      </p:sp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4234458" y="3382566"/>
            <a:ext cx="677184" cy="721349"/>
          </a:xfrm>
          <a:custGeom>
            <a:avLst/>
            <a:gdLst>
              <a:gd name="T0" fmla="*/ 2147483647 w 243"/>
              <a:gd name="T1" fmla="*/ 2147483647 h 269"/>
              <a:gd name="T2" fmla="*/ 2147483647 w 243"/>
              <a:gd name="T3" fmla="*/ 2147483647 h 269"/>
              <a:gd name="T4" fmla="*/ 2147483647 w 243"/>
              <a:gd name="T5" fmla="*/ 2147483647 h 269"/>
              <a:gd name="T6" fmla="*/ 2147483647 w 243"/>
              <a:gd name="T7" fmla="*/ 2147483647 h 269"/>
              <a:gd name="T8" fmla="*/ 2147483647 w 243"/>
              <a:gd name="T9" fmla="*/ 2147483647 h 269"/>
              <a:gd name="T10" fmla="*/ 2147483647 w 243"/>
              <a:gd name="T11" fmla="*/ 2147483647 h 269"/>
              <a:gd name="T12" fmla="*/ 2147483647 w 243"/>
              <a:gd name="T13" fmla="*/ 2147483647 h 269"/>
              <a:gd name="T14" fmla="*/ 2147483647 w 243"/>
              <a:gd name="T15" fmla="*/ 2147483647 h 269"/>
              <a:gd name="T16" fmla="*/ 2147483647 w 243"/>
              <a:gd name="T17" fmla="*/ 2147483647 h 269"/>
              <a:gd name="T18" fmla="*/ 2147483647 w 243"/>
              <a:gd name="T19" fmla="*/ 2147483647 h 269"/>
              <a:gd name="T20" fmla="*/ 2147483647 w 243"/>
              <a:gd name="T21" fmla="*/ 2147483647 h 269"/>
              <a:gd name="T22" fmla="*/ 2147483647 w 243"/>
              <a:gd name="T23" fmla="*/ 2147483647 h 269"/>
              <a:gd name="T24" fmla="*/ 2147483647 w 243"/>
              <a:gd name="T25" fmla="*/ 0 h 269"/>
              <a:gd name="T26" fmla="*/ 2147483647 w 243"/>
              <a:gd name="T27" fmla="*/ 2147483647 h 269"/>
              <a:gd name="T28" fmla="*/ 2147483647 w 243"/>
              <a:gd name="T29" fmla="*/ 2147483647 h 269"/>
              <a:gd name="T30" fmla="*/ 2147483647 w 243"/>
              <a:gd name="T31" fmla="*/ 2147483647 h 269"/>
              <a:gd name="T32" fmla="*/ 2147483647 w 243"/>
              <a:gd name="T33" fmla="*/ 2147483647 h 269"/>
              <a:gd name="T34" fmla="*/ 2147483647 w 243"/>
              <a:gd name="T35" fmla="*/ 2147483647 h 269"/>
              <a:gd name="T36" fmla="*/ 2147483647 w 243"/>
              <a:gd name="T37" fmla="*/ 2147483647 h 269"/>
              <a:gd name="T38" fmla="*/ 2147483647 w 243"/>
              <a:gd name="T39" fmla="*/ 2147483647 h 269"/>
              <a:gd name="T40" fmla="*/ 2147483647 w 243"/>
              <a:gd name="T41" fmla="*/ 2147483647 h 269"/>
              <a:gd name="T42" fmla="*/ 2147483647 w 243"/>
              <a:gd name="T43" fmla="*/ 2147483647 h 269"/>
              <a:gd name="T44" fmla="*/ 2147483647 w 243"/>
              <a:gd name="T45" fmla="*/ 2147483647 h 269"/>
              <a:gd name="T46" fmla="*/ 2147483647 w 243"/>
              <a:gd name="T47" fmla="*/ 2147483647 h 269"/>
              <a:gd name="T48" fmla="*/ 2147483647 w 243"/>
              <a:gd name="T49" fmla="*/ 2147483647 h 269"/>
              <a:gd name="T50" fmla="*/ 2147483647 w 243"/>
              <a:gd name="T51" fmla="*/ 2147483647 h 269"/>
              <a:gd name="T52" fmla="*/ 2147483647 w 243"/>
              <a:gd name="T53" fmla="*/ 2147483647 h 269"/>
              <a:gd name="T54" fmla="*/ 2147483647 w 243"/>
              <a:gd name="T55" fmla="*/ 2147483647 h 269"/>
              <a:gd name="T56" fmla="*/ 2147483647 w 243"/>
              <a:gd name="T57" fmla="*/ 2147483647 h 269"/>
              <a:gd name="T58" fmla="*/ 2147483647 w 243"/>
              <a:gd name="T59" fmla="*/ 2147483647 h 269"/>
              <a:gd name="T60" fmla="*/ 2147483647 w 243"/>
              <a:gd name="T61" fmla="*/ 2147483647 h 269"/>
              <a:gd name="T62" fmla="*/ 2147483647 w 243"/>
              <a:gd name="T63" fmla="*/ 2147483647 h 269"/>
              <a:gd name="T64" fmla="*/ 2147483647 w 243"/>
              <a:gd name="T65" fmla="*/ 2147483647 h 269"/>
              <a:gd name="T66" fmla="*/ 2147483647 w 243"/>
              <a:gd name="T67" fmla="*/ 2147483647 h 269"/>
              <a:gd name="T68" fmla="*/ 2147483647 w 243"/>
              <a:gd name="T69" fmla="*/ 2147483647 h 269"/>
              <a:gd name="T70" fmla="*/ 2147483647 w 243"/>
              <a:gd name="T71" fmla="*/ 2147483647 h 269"/>
              <a:gd name="T72" fmla="*/ 2147483647 w 243"/>
              <a:gd name="T73" fmla="*/ 2147483647 h 269"/>
              <a:gd name="T74" fmla="*/ 2147483647 w 243"/>
              <a:gd name="T75" fmla="*/ 2147483647 h 269"/>
              <a:gd name="T76" fmla="*/ 2147483647 w 243"/>
              <a:gd name="T77" fmla="*/ 2147483647 h 269"/>
              <a:gd name="T78" fmla="*/ 2147483647 w 243"/>
              <a:gd name="T79" fmla="*/ 2147483647 h 269"/>
              <a:gd name="T80" fmla="*/ 2147483647 w 243"/>
              <a:gd name="T81" fmla="*/ 2147483647 h 269"/>
              <a:gd name="T82" fmla="*/ 2147483647 w 243"/>
              <a:gd name="T83" fmla="*/ 2147483647 h 269"/>
              <a:gd name="T84" fmla="*/ 2147483647 w 243"/>
              <a:gd name="T85" fmla="*/ 2147483647 h 269"/>
              <a:gd name="T86" fmla="*/ 2147483647 w 243"/>
              <a:gd name="T87" fmla="*/ 2147483647 h 269"/>
              <a:gd name="T88" fmla="*/ 2147483647 w 243"/>
              <a:gd name="T89" fmla="*/ 2147483647 h 269"/>
              <a:gd name="T90" fmla="*/ 2147483647 w 243"/>
              <a:gd name="T91" fmla="*/ 2147483647 h 26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9" tIns="34289" rIns="68579" bIns="34289"/>
          <a:lstStyle/>
          <a:p>
            <a:pPr defTabSz="685800">
              <a:defRPr/>
            </a:pPr>
            <a:endParaRPr lang="zh-CN" altLang="en-US" sz="1350" kern="0">
              <a:solidFill>
                <a:sysClr val="windowText" lastClr="0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2765" y="2333765"/>
            <a:ext cx="1811158" cy="508388"/>
            <a:chOff x="1323686" y="1968686"/>
            <a:chExt cx="2414877" cy="677850"/>
          </a:xfrm>
        </p:grpSpPr>
        <p:grpSp>
          <p:nvGrpSpPr>
            <p:cNvPr id="54" name="组合 53"/>
            <p:cNvGrpSpPr/>
            <p:nvPr/>
          </p:nvGrpSpPr>
          <p:grpSpPr>
            <a:xfrm>
              <a:off x="1323686" y="2296195"/>
              <a:ext cx="344200" cy="350341"/>
              <a:chOff x="6216255" y="1599011"/>
              <a:chExt cx="253603" cy="271463"/>
            </a:xfrm>
          </p:grpSpPr>
          <p:sp>
            <p:nvSpPr>
              <p:cNvPr id="57" name="Freeform 158"/>
              <p:cNvSpPr>
                <a:spLocks noEditPoints="1"/>
              </p:cNvSpPr>
              <p:nvPr/>
            </p:nvSpPr>
            <p:spPr bwMode="auto">
              <a:xfrm>
                <a:off x="6237686" y="1599011"/>
                <a:ext cx="215503" cy="154781"/>
              </a:xfrm>
              <a:custGeom>
                <a:avLst/>
                <a:gdLst>
                  <a:gd name="T0" fmla="*/ 2147483647 w 91"/>
                  <a:gd name="T1" fmla="*/ 0 h 65"/>
                  <a:gd name="T2" fmla="*/ 2147483647 w 91"/>
                  <a:gd name="T3" fmla="*/ 0 h 65"/>
                  <a:gd name="T4" fmla="*/ 0 w 91"/>
                  <a:gd name="T5" fmla="*/ 2147483647 h 65"/>
                  <a:gd name="T6" fmla="*/ 0 w 91"/>
                  <a:gd name="T7" fmla="*/ 2147483647 h 65"/>
                  <a:gd name="T8" fmla="*/ 2147483647 w 91"/>
                  <a:gd name="T9" fmla="*/ 2147483647 h 65"/>
                  <a:gd name="T10" fmla="*/ 2147483647 w 91"/>
                  <a:gd name="T11" fmla="*/ 2147483647 h 65"/>
                  <a:gd name="T12" fmla="*/ 2147483647 w 91"/>
                  <a:gd name="T13" fmla="*/ 2147483647 h 65"/>
                  <a:gd name="T14" fmla="*/ 2147483647 w 91"/>
                  <a:gd name="T15" fmla="*/ 2147483647 h 65"/>
                  <a:gd name="T16" fmla="*/ 2147483647 w 91"/>
                  <a:gd name="T17" fmla="*/ 0 h 65"/>
                  <a:gd name="T18" fmla="*/ 2147483647 w 91"/>
                  <a:gd name="T19" fmla="*/ 2147483647 h 65"/>
                  <a:gd name="T20" fmla="*/ 2147483647 w 91"/>
                  <a:gd name="T21" fmla="*/ 2147483647 h 65"/>
                  <a:gd name="T22" fmla="*/ 2147483647 w 91"/>
                  <a:gd name="T23" fmla="*/ 2147483647 h 65"/>
                  <a:gd name="T24" fmla="*/ 2147483647 w 91"/>
                  <a:gd name="T25" fmla="*/ 2147483647 h 65"/>
                  <a:gd name="T26" fmla="*/ 2147483647 w 91"/>
                  <a:gd name="T27" fmla="*/ 2147483647 h 65"/>
                  <a:gd name="T28" fmla="*/ 2147483647 w 91"/>
                  <a:gd name="T29" fmla="*/ 2147483647 h 65"/>
                  <a:gd name="T30" fmla="*/ 2147483647 w 91"/>
                  <a:gd name="T31" fmla="*/ 2147483647 h 65"/>
                  <a:gd name="T32" fmla="*/ 2147483647 w 91"/>
                  <a:gd name="T33" fmla="*/ 2147483647 h 65"/>
                  <a:gd name="T34" fmla="*/ 2147483647 w 91"/>
                  <a:gd name="T35" fmla="*/ 2147483647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159"/>
              <p:cNvSpPr/>
              <p:nvPr/>
            </p:nvSpPr>
            <p:spPr bwMode="auto">
              <a:xfrm>
                <a:off x="6216255" y="1865711"/>
                <a:ext cx="253603" cy="4763"/>
              </a:xfrm>
              <a:custGeom>
                <a:avLst/>
                <a:gdLst>
                  <a:gd name="T0" fmla="*/ 2147483647 w 107"/>
                  <a:gd name="T1" fmla="*/ 2147483647 h 2"/>
                  <a:gd name="T2" fmla="*/ 2147483647 w 107"/>
                  <a:gd name="T3" fmla="*/ 2147483647 h 2"/>
                  <a:gd name="T4" fmla="*/ 2147483647 w 107"/>
                  <a:gd name="T5" fmla="*/ 2147483647 h 2"/>
                  <a:gd name="T6" fmla="*/ 0 w 107"/>
                  <a:gd name="T7" fmla="*/ 2147483647 h 2"/>
                  <a:gd name="T8" fmla="*/ 0 w 107"/>
                  <a:gd name="T9" fmla="*/ 2147483647 h 2"/>
                  <a:gd name="T10" fmla="*/ 2147483647 w 107"/>
                  <a:gd name="T11" fmla="*/ 0 h 2"/>
                  <a:gd name="T12" fmla="*/ 2147483647 w 107"/>
                  <a:gd name="T13" fmla="*/ 0 h 2"/>
                  <a:gd name="T14" fmla="*/ 2147483647 w 107"/>
                  <a:gd name="T15" fmla="*/ 2147483647 h 2"/>
                  <a:gd name="T16" fmla="*/ 2147483647 w 107"/>
                  <a:gd name="T17" fmla="*/ 2147483647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160"/>
              <p:cNvSpPr/>
              <p:nvPr/>
            </p:nvSpPr>
            <p:spPr bwMode="auto">
              <a:xfrm>
                <a:off x="6256735" y="1615679"/>
                <a:ext cx="84534" cy="76200"/>
              </a:xfrm>
              <a:custGeom>
                <a:avLst/>
                <a:gdLst>
                  <a:gd name="T0" fmla="*/ 0 w 36"/>
                  <a:gd name="T1" fmla="*/ 2147483647 h 32"/>
                  <a:gd name="T2" fmla="*/ 0 w 36"/>
                  <a:gd name="T3" fmla="*/ 2147483647 h 32"/>
                  <a:gd name="T4" fmla="*/ 2147483647 w 36"/>
                  <a:gd name="T5" fmla="*/ 2147483647 h 32"/>
                  <a:gd name="T6" fmla="*/ 2147483647 w 36"/>
                  <a:gd name="T7" fmla="*/ 2147483647 h 32"/>
                  <a:gd name="T8" fmla="*/ 0 w 36"/>
                  <a:gd name="T9" fmla="*/ 2147483647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161"/>
              <p:cNvSpPr/>
              <p:nvPr/>
            </p:nvSpPr>
            <p:spPr bwMode="auto">
              <a:xfrm>
                <a:off x="6348414" y="1660922"/>
                <a:ext cx="88106" cy="76200"/>
              </a:xfrm>
              <a:custGeom>
                <a:avLst/>
                <a:gdLst>
                  <a:gd name="T0" fmla="*/ 2147483647 w 37"/>
                  <a:gd name="T1" fmla="*/ 0 h 32"/>
                  <a:gd name="T2" fmla="*/ 2147483647 w 37"/>
                  <a:gd name="T3" fmla="*/ 2147483647 h 32"/>
                  <a:gd name="T4" fmla="*/ 0 w 37"/>
                  <a:gd name="T5" fmla="*/ 2147483647 h 32"/>
                  <a:gd name="T6" fmla="*/ 2147483647 w 37"/>
                  <a:gd name="T7" fmla="*/ 2147483647 h 32"/>
                  <a:gd name="T8" fmla="*/ 2147483647 w 37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680807" y="1968686"/>
              <a:ext cx="20577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组件简介</a:t>
              </a:r>
              <a:endPara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94135" y="3325416"/>
            <a:ext cx="2109788" cy="872728"/>
            <a:chOff x="925513" y="3290888"/>
            <a:chExt cx="2813050" cy="1163637"/>
          </a:xfrm>
        </p:grpSpPr>
        <p:sp>
          <p:nvSpPr>
            <p:cNvPr id="63" name="Rounded Rectangle 91"/>
            <p:cNvSpPr>
              <a:spLocks noChangeArrowheads="1"/>
            </p:cNvSpPr>
            <p:nvPr/>
          </p:nvSpPr>
          <p:spPr bwMode="auto">
            <a:xfrm>
              <a:off x="925513" y="3290888"/>
              <a:ext cx="2813050" cy="1163637"/>
            </a:xfrm>
            <a:prstGeom prst="roundRect">
              <a:avLst>
                <a:gd name="adj" fmla="val 10134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39090" y="3394065"/>
              <a:ext cx="269947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1029970">
                <a:spcBef>
                  <a:spcPct val="20000"/>
                </a:spcBef>
              </a:pPr>
              <a:r>
                <a:rPr lang="en-US" altLang="zh-CN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Vuex</a:t>
              </a:r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的下载</a:t>
              </a:r>
              <a:endPara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82892" y="4400551"/>
            <a:ext cx="2321031" cy="945885"/>
            <a:chOff x="925513" y="4724400"/>
            <a:chExt cx="2813050" cy="1261179"/>
          </a:xfrm>
        </p:grpSpPr>
        <p:sp>
          <p:nvSpPr>
            <p:cNvPr id="67" name="Rounded Rectangle 94"/>
            <p:cNvSpPr>
              <a:spLocks noChangeArrowheads="1"/>
            </p:cNvSpPr>
            <p:nvPr/>
          </p:nvSpPr>
          <p:spPr bwMode="auto">
            <a:xfrm>
              <a:off x="925513" y="4724400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rgbClr val="76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039090" y="4877584"/>
              <a:ext cx="2699473" cy="110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29970">
                <a:spcBef>
                  <a:spcPct val="20000"/>
                </a:spcBef>
              </a:pPr>
              <a:r>
                <a:rPr lang="en-US" altLang="zh-CN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Vuex</a:t>
              </a:r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基本用法</a:t>
              </a:r>
              <a:endPara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321367" y="4400552"/>
            <a:ext cx="2110641" cy="879736"/>
            <a:chOff x="8428488" y="4724400"/>
            <a:chExt cx="2814187" cy="1172980"/>
          </a:xfrm>
        </p:grpSpPr>
        <p:sp>
          <p:nvSpPr>
            <p:cNvPr id="71" name="Rounded Rectangle 35"/>
            <p:cNvSpPr>
              <a:spLocks noChangeArrowheads="1"/>
            </p:cNvSpPr>
            <p:nvPr/>
          </p:nvSpPr>
          <p:spPr bwMode="auto">
            <a:xfrm>
              <a:off x="8429625" y="4724400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428488" y="4789385"/>
              <a:ext cx="2666095" cy="110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案例：实现购物车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09248" y="2209592"/>
            <a:ext cx="2483196" cy="913419"/>
            <a:chOff x="8278996" y="1803122"/>
            <a:chExt cx="2963679" cy="1217891"/>
          </a:xfrm>
        </p:grpSpPr>
        <p:sp>
          <p:nvSpPr>
            <p:cNvPr id="79" name="Rounded Rectangle 29"/>
            <p:cNvSpPr>
              <a:spLocks noChangeArrowheads="1"/>
            </p:cNvSpPr>
            <p:nvPr/>
          </p:nvSpPr>
          <p:spPr bwMode="auto">
            <a:xfrm>
              <a:off x="8429625" y="1857375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8278996" y="1803122"/>
              <a:ext cx="2763077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29970">
                <a:spcBef>
                  <a:spcPct val="20000"/>
                </a:spcBef>
              </a:pPr>
              <a:r>
                <a:rPr lang="en-US" altLang="zh-CN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Vuex</a:t>
              </a:r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高级用法</a:t>
              </a:r>
              <a:endPara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0" name="Rounded Rectangle 91"/>
          <p:cNvSpPr>
            <a:spLocks noChangeArrowheads="1"/>
          </p:cNvSpPr>
          <p:nvPr/>
        </p:nvSpPr>
        <p:spPr bwMode="auto">
          <a:xfrm>
            <a:off x="653899" y="2083821"/>
            <a:ext cx="2109788" cy="872728"/>
          </a:xfrm>
          <a:prstGeom prst="roundRect">
            <a:avLst>
              <a:gd name="adj" fmla="val 10134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029970"/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Vuex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mutation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1" name="组合 72"/>
          <p:cNvGrpSpPr/>
          <p:nvPr/>
        </p:nvGrpSpPr>
        <p:grpSpPr bwMode="auto">
          <a:xfrm>
            <a:off x="872836" y="1355123"/>
            <a:ext cx="6970158" cy="4416593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321476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1881644"/>
            <a:ext cx="6699562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我们有了</a:t>
            </a:r>
            <a:r>
              <a:rPr lang="en-US" altLang="zh-CN" dirty="0"/>
              <a:t>state</a:t>
            </a:r>
            <a:r>
              <a:rPr lang="zh-CN" altLang="zh-CN" dirty="0"/>
              <a:t>状态树，我们要改变它的状态（值），就必须用</a:t>
            </a:r>
            <a:r>
              <a:rPr lang="en-US" altLang="zh-CN" dirty="0" err="1"/>
              <a:t>vue</a:t>
            </a:r>
            <a:r>
              <a:rPr lang="zh-CN" altLang="zh-CN" dirty="0"/>
              <a:t>指定唯一方法是提交</a:t>
            </a:r>
            <a:r>
              <a:rPr lang="en-US" altLang="zh-CN" dirty="0"/>
              <a:t>mutation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en-US" altLang="zh-CN" dirty="0" err="1"/>
              <a:t>Vuex</a:t>
            </a:r>
            <a:r>
              <a:rPr lang="en-US" altLang="zh-CN" dirty="0"/>
              <a:t> </a:t>
            </a:r>
            <a:r>
              <a:rPr lang="zh-CN" altLang="zh-CN" dirty="0"/>
              <a:t>中的</a:t>
            </a:r>
            <a:r>
              <a:rPr lang="en-US" altLang="zh-CN" dirty="0"/>
              <a:t> mutation </a:t>
            </a:r>
            <a:r>
              <a:rPr lang="zh-CN" altLang="zh-CN" dirty="0"/>
              <a:t>非常类似于事件：每个</a:t>
            </a:r>
            <a:r>
              <a:rPr lang="en-US" altLang="zh-CN" dirty="0"/>
              <a:t> mutation </a:t>
            </a:r>
            <a:r>
              <a:rPr lang="zh-CN" altLang="zh-CN" dirty="0"/>
              <a:t>都有一个</a:t>
            </a:r>
            <a:r>
              <a:rPr lang="en-US" altLang="zh-CN" dirty="0" err="1">
                <a:hlinkClick r:id="rId2"/>
              </a:rPr>
              <a:t>字符串</a:t>
            </a:r>
            <a:r>
              <a:rPr lang="zh-CN" altLang="zh-CN" dirty="0"/>
              <a:t>的事件类型</a:t>
            </a:r>
            <a:r>
              <a:rPr lang="en-US" altLang="zh-CN" dirty="0"/>
              <a:t> (type) </a:t>
            </a:r>
            <a:r>
              <a:rPr lang="zh-CN" altLang="zh-CN" dirty="0"/>
              <a:t>和一个</a:t>
            </a:r>
            <a:r>
              <a:rPr lang="en-US" altLang="zh-CN" dirty="0"/>
              <a:t> </a:t>
            </a:r>
            <a:r>
              <a:rPr lang="en-US" altLang="zh-CN" dirty="0" err="1">
                <a:hlinkClick r:id="rId3"/>
              </a:rPr>
              <a:t>回调函数</a:t>
            </a:r>
            <a:r>
              <a:rPr lang="en-US" altLang="zh-CN" dirty="0"/>
              <a:t> (handler)</a:t>
            </a:r>
            <a:r>
              <a:rPr lang="zh-CN" altLang="zh-CN" dirty="0"/>
              <a:t>。</a:t>
            </a:r>
            <a:r>
              <a:rPr lang="en-US" altLang="zh-CN" dirty="0"/>
              <a:t>action </a:t>
            </a:r>
            <a:r>
              <a:rPr lang="zh-CN" altLang="zh-CN" dirty="0"/>
              <a:t>的作用跟</a:t>
            </a:r>
            <a:r>
              <a:rPr lang="en-US" altLang="zh-CN" dirty="0"/>
              <a:t>mutation</a:t>
            </a:r>
            <a:r>
              <a:rPr lang="zh-CN" altLang="zh-CN" dirty="0"/>
              <a:t>的作用是一致的，它提交</a:t>
            </a:r>
            <a:r>
              <a:rPr lang="en-US" altLang="zh-CN" dirty="0"/>
              <a:t>mutation</a:t>
            </a:r>
            <a:r>
              <a:rPr lang="zh-CN" altLang="zh-CN" dirty="0"/>
              <a:t>，从而改变</a:t>
            </a:r>
            <a:r>
              <a:rPr lang="en-US" altLang="zh-CN" dirty="0"/>
              <a:t>state</a:t>
            </a:r>
            <a:r>
              <a:rPr lang="zh-CN" altLang="zh-CN" dirty="0"/>
              <a:t>，是改变</a:t>
            </a:r>
            <a:r>
              <a:rPr lang="en-US" altLang="zh-CN" dirty="0"/>
              <a:t>state</a:t>
            </a:r>
            <a:r>
              <a:rPr lang="zh-CN" altLang="zh-CN" dirty="0"/>
              <a:t>的一个增强版。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Action </a:t>
            </a:r>
            <a:r>
              <a:rPr lang="zh-CN" altLang="zh-CN" dirty="0"/>
              <a:t>类似于</a:t>
            </a:r>
            <a:r>
              <a:rPr lang="en-US" altLang="zh-CN" dirty="0"/>
              <a:t> mutation</a:t>
            </a:r>
            <a:r>
              <a:rPr lang="zh-CN" altLang="zh-CN" dirty="0"/>
              <a:t>，不同在于：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Action </a:t>
            </a:r>
            <a:r>
              <a:rPr lang="zh-CN" altLang="zh-CN" dirty="0"/>
              <a:t>提交的是</a:t>
            </a:r>
            <a:r>
              <a:rPr lang="en-US" altLang="zh-CN" dirty="0"/>
              <a:t> mutation</a:t>
            </a:r>
            <a:r>
              <a:rPr lang="zh-CN" altLang="zh-CN" dirty="0"/>
              <a:t>，而不是直接变更状态。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Action </a:t>
            </a:r>
            <a:r>
              <a:rPr lang="zh-CN" altLang="zh-CN" dirty="0"/>
              <a:t>可以包含任意异步操作。</a:t>
            </a:r>
          </a:p>
          <a:p>
            <a:endParaRPr lang="en-US" altLang="zh-CN" dirty="0"/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…map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1" name="组合 72"/>
          <p:cNvGrpSpPr/>
          <p:nvPr/>
        </p:nvGrpSpPr>
        <p:grpSpPr bwMode="auto">
          <a:xfrm>
            <a:off x="872836" y="1355123"/>
            <a:ext cx="6970158" cy="4416593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321476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1881644"/>
            <a:ext cx="6699562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当一个组件需要获取多个状态时候，将这些状态都声明为计算属性会有些重复和冗余。为了解决这个问题，可以使用</a:t>
            </a:r>
            <a:r>
              <a:rPr lang="en-US" altLang="zh-CN" dirty="0"/>
              <a:t> </a:t>
            </a:r>
            <a:r>
              <a:rPr lang="en-US" altLang="zh-CN" dirty="0" err="1"/>
              <a:t>mapState</a:t>
            </a:r>
            <a:r>
              <a:rPr lang="en-US" altLang="zh-CN" dirty="0"/>
              <a:t> </a:t>
            </a:r>
            <a:r>
              <a:rPr lang="zh-CN" altLang="zh-CN" dirty="0"/>
              <a:t>辅助函数帮助生成计算属性。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mapMutations</a:t>
            </a:r>
            <a:r>
              <a:rPr lang="en-US" altLang="zh-CN" dirty="0"/>
              <a:t> </a:t>
            </a:r>
            <a:r>
              <a:rPr lang="zh-CN" altLang="zh-CN" dirty="0"/>
              <a:t>其实跟</a:t>
            </a:r>
            <a:r>
              <a:rPr lang="en-US" altLang="zh-CN" dirty="0" err="1"/>
              <a:t>mapState</a:t>
            </a:r>
            <a:r>
              <a:rPr lang="en-US" altLang="zh-CN" dirty="0"/>
              <a:t> </a:t>
            </a:r>
            <a:r>
              <a:rPr lang="zh-CN" altLang="zh-CN" dirty="0"/>
              <a:t>的作用是类似的，将组件中的</a:t>
            </a:r>
            <a:r>
              <a:rPr lang="en-US" altLang="zh-CN" dirty="0"/>
              <a:t> methods </a:t>
            </a:r>
            <a:r>
              <a:rPr lang="zh-CN" altLang="zh-CN" dirty="0"/>
              <a:t>映射为</a:t>
            </a:r>
            <a:r>
              <a:rPr lang="en-US" altLang="zh-CN" dirty="0"/>
              <a:t> </a:t>
            </a:r>
            <a:r>
              <a:rPr lang="en-US" altLang="zh-CN" dirty="0" err="1"/>
              <a:t>store.commit</a:t>
            </a:r>
            <a:r>
              <a:rPr lang="en-US" altLang="zh-CN" dirty="0"/>
              <a:t> </a:t>
            </a:r>
            <a:r>
              <a:rPr lang="zh-CN" altLang="zh-CN" dirty="0"/>
              <a:t>调用；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mapActions</a:t>
            </a:r>
            <a:r>
              <a:rPr lang="zh-CN" altLang="zh-CN" dirty="0"/>
              <a:t>是</a:t>
            </a:r>
            <a:r>
              <a:rPr lang="en-US" altLang="zh-CN" dirty="0"/>
              <a:t>action</a:t>
            </a:r>
            <a:r>
              <a:rPr lang="zh-CN" altLang="zh-CN" dirty="0"/>
              <a:t>的一个辅助函数，将组件的</a:t>
            </a:r>
            <a:r>
              <a:rPr lang="en-US" altLang="zh-CN" dirty="0"/>
              <a:t> methods </a:t>
            </a:r>
            <a:r>
              <a:rPr lang="zh-CN" altLang="zh-CN" dirty="0"/>
              <a:t>映射为</a:t>
            </a:r>
            <a:r>
              <a:rPr lang="en-US" altLang="zh-CN" dirty="0"/>
              <a:t> </a:t>
            </a:r>
            <a:r>
              <a:rPr lang="en-US" altLang="zh-CN" dirty="0" err="1"/>
              <a:t>store.dispatch</a:t>
            </a:r>
            <a:r>
              <a:rPr lang="en-US" altLang="zh-CN" dirty="0"/>
              <a:t> </a:t>
            </a:r>
            <a:r>
              <a:rPr lang="zh-CN" altLang="zh-CN" dirty="0"/>
              <a:t>调用；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mapGetter</a:t>
            </a:r>
            <a:r>
              <a:rPr lang="en-US" altLang="zh-CN" dirty="0"/>
              <a:t> </a:t>
            </a:r>
            <a:r>
              <a:rPr lang="zh-CN" altLang="zh-CN" dirty="0"/>
              <a:t>仅仅是将</a:t>
            </a:r>
            <a:r>
              <a:rPr lang="en-US" altLang="zh-CN" dirty="0"/>
              <a:t> store </a:t>
            </a:r>
            <a:r>
              <a:rPr lang="zh-CN" altLang="zh-CN" dirty="0"/>
              <a:t>中的</a:t>
            </a:r>
            <a:r>
              <a:rPr lang="en-US" altLang="zh-CN" dirty="0"/>
              <a:t> getter </a:t>
            </a:r>
            <a:r>
              <a:rPr lang="zh-CN" altLang="zh-CN" dirty="0"/>
              <a:t>映射到局部计算属性。</a:t>
            </a:r>
          </a:p>
          <a:p>
            <a:endParaRPr lang="en-US" altLang="zh-CN" dirty="0"/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err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Vuex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高级用法</a:t>
            </a: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6531147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从</a:t>
            </a:r>
            <a:r>
              <a:rPr lang="zh-CN" altLang="zh-CN" sz="2400" b="1" dirty="0">
                <a:solidFill>
                  <a:srgbClr val="0567A2"/>
                </a:solidFill>
              </a:rPr>
              <a:t>商品列表页面中添加商品到购物车的功能</a:t>
            </a:r>
          </a:p>
        </p:txBody>
      </p:sp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861684"/>
            <a:ext cx="7078133" cy="3122596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1" y="1659445"/>
            <a:ext cx="8077200" cy="412894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150274" y="5201624"/>
            <a:ext cx="1004711" cy="65921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008812" y="3394311"/>
            <a:ext cx="1004711" cy="65921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405252" y="5120046"/>
            <a:ext cx="1004711" cy="65921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68828" y="2301259"/>
            <a:ext cx="2992184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rgbClr val="414455"/>
                </a:solidFill>
              </a:rPr>
              <a:t>7.4 </a:t>
            </a:r>
            <a:r>
              <a:rPr lang="en-US" altLang="zh-CN" sz="2400" dirty="0" err="1">
                <a:solidFill>
                  <a:srgbClr val="414455"/>
                </a:solidFill>
              </a:rPr>
              <a:t>Vuex</a:t>
            </a:r>
            <a:r>
              <a:rPr lang="zh-CN" altLang="en-US" sz="2400" dirty="0">
                <a:solidFill>
                  <a:srgbClr val="414455"/>
                </a:solidFill>
              </a:rPr>
              <a:t>实现购物车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</a:rPr>
                <a:t>Vuex.js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501260" y="33170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全选功能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单选功能</a:t>
            </a: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07932" y="431664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81547" y="42439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减少数量</a:t>
            </a:r>
          </a:p>
        </p:txBody>
      </p:sp>
      <p:sp>
        <p:nvSpPr>
          <p:cNvPr id="16" name="椭圆 15"/>
          <p:cNvSpPr/>
          <p:nvPr/>
        </p:nvSpPr>
        <p:spPr>
          <a:xfrm>
            <a:off x="3125249" y="4822336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9" name="TextBox 27"/>
          <p:cNvSpPr txBox="1"/>
          <p:nvPr/>
        </p:nvSpPr>
        <p:spPr>
          <a:xfrm>
            <a:off x="3554672" y="4749599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增加数量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4" grpId="0"/>
      <p:bldP spid="16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Vue-cli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项目结构</a:t>
            </a:r>
          </a:p>
        </p:txBody>
      </p:sp>
      <p:pic>
        <p:nvPicPr>
          <p:cNvPr id="11" name="图片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1"/>
          <a:stretch>
            <a:fillRect/>
          </a:stretch>
        </p:blipFill>
        <p:spPr>
          <a:xfrm>
            <a:off x="227850" y="1243894"/>
            <a:ext cx="4573558" cy="3734506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1"/>
          <a:stretch>
            <a:fillRect/>
          </a:stretch>
        </p:blipFill>
        <p:spPr>
          <a:xfrm>
            <a:off x="4801408" y="1243894"/>
            <a:ext cx="3729836" cy="3881262"/>
          </a:xfrm>
          <a:prstGeom prst="rect">
            <a:avLst/>
          </a:prstGeom>
        </p:spPr>
      </p:pic>
      <p:sp>
        <p:nvSpPr>
          <p:cNvPr id="6" name="任意多边形 11">
            <a:hlinkClick r:id="rId3" action="ppaction://hlinkfile"/>
            <a:extLst>
              <a:ext uri="{FF2B5EF4-FFF2-40B4-BE49-F238E27FC236}">
                <a16:creationId xmlns:a16="http://schemas.microsoft.com/office/drawing/2014/main" id="{702E552B-1133-4C82-8DC9-43EEE3F105CF}"/>
              </a:ext>
            </a:extLst>
          </p:cNvPr>
          <p:cNvSpPr/>
          <p:nvPr/>
        </p:nvSpPr>
        <p:spPr bwMode="auto">
          <a:xfrm>
            <a:off x="1566333" y="5346073"/>
            <a:ext cx="2534346" cy="36220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8" name="矩形 75">
            <a:extLst>
              <a:ext uri="{FF2B5EF4-FFF2-40B4-BE49-F238E27FC236}">
                <a16:creationId xmlns:a16="http://schemas.microsoft.com/office/drawing/2014/main" id="{E4CA81DD-1E09-4312-97DF-5513A115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333" y="5339976"/>
            <a:ext cx="2109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购物车实例演示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路由选项卡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70557" y="1074914"/>
            <a:ext cx="6421887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Vue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VueRouter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-router'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GoodsList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'@/components/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GoodsList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Shopcart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'@/components/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Shopcart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Vue.use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VueRouter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routes = [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path: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GoodsList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component: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GoodsList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path: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shopcart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Shopcart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component: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Shopcart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  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router 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VueRouter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routes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router</a:t>
            </a: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任意多边形 11">
            <a:hlinkClick r:id="rId3"/>
            <a:extLst>
              <a:ext uri="{FF2B5EF4-FFF2-40B4-BE49-F238E27FC236}">
                <a16:creationId xmlns:a16="http://schemas.microsoft.com/office/drawing/2014/main" id="{B6A1B0FB-3190-409C-9E33-282092608959}"/>
              </a:ext>
            </a:extLst>
          </p:cNvPr>
          <p:cNvSpPr/>
          <p:nvPr/>
        </p:nvSpPr>
        <p:spPr bwMode="auto">
          <a:xfrm>
            <a:off x="5698066" y="5142873"/>
            <a:ext cx="2534346" cy="36220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0" name="矩形 75">
            <a:extLst>
              <a:ext uri="{FF2B5EF4-FFF2-40B4-BE49-F238E27FC236}">
                <a16:creationId xmlns:a16="http://schemas.microsoft.com/office/drawing/2014/main" id="{D0154D4B-1952-4915-AACC-8B1D4855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066" y="5136776"/>
            <a:ext cx="2109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运行效果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69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添加商品到购物车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087" y="1137827"/>
            <a:ext cx="6421887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将商品加入到购物车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insert(state, item)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state.items.find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v.id === item.id)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查找是否已经加购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(v)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v.count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已经加购则仅修改数量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末加购则需要添加一个新的数组元素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state.items.push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id: item.id,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item.img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name: item.name,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desc: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item.desc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price: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item.price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count: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check: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BDC4A4-D666-48EC-8446-C8D14C00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794956-9230-47CD-A8A6-A58D7F307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8" y="4278572"/>
            <a:ext cx="8782050" cy="1809750"/>
          </a:xfrm>
          <a:prstGeom prst="rect">
            <a:avLst/>
          </a:prstGeom>
        </p:spPr>
      </p:pic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删除购物车商品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2687" y="1216850"/>
            <a:ext cx="6421887" cy="25545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删除当前的商品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del(state, id)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遍历购物车列表，找到选中的行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state.items.forEach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((item, index,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(item.id === id)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arr.splice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(index,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  </a:t>
            </a: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任意多边形 11">
            <a:hlinkClick r:id="rId4"/>
            <a:extLst>
              <a:ext uri="{FF2B5EF4-FFF2-40B4-BE49-F238E27FC236}">
                <a16:creationId xmlns:a16="http://schemas.microsoft.com/office/drawing/2014/main" id="{B6A1B0FB-3190-409C-9E33-282092608959}"/>
              </a:ext>
            </a:extLst>
          </p:cNvPr>
          <p:cNvSpPr/>
          <p:nvPr/>
        </p:nvSpPr>
        <p:spPr bwMode="auto">
          <a:xfrm>
            <a:off x="5992616" y="340180"/>
            <a:ext cx="2534346" cy="36220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0" name="矩形 75">
            <a:extLst>
              <a:ext uri="{FF2B5EF4-FFF2-40B4-BE49-F238E27FC236}">
                <a16:creationId xmlns:a16="http://schemas.microsoft.com/office/drawing/2014/main" id="{D0154D4B-1952-4915-AACC-8B1D4855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616" y="334083"/>
            <a:ext cx="2109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运行效果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347511-8CEA-4AED-A12B-97BA5CC698DE}"/>
              </a:ext>
            </a:extLst>
          </p:cNvPr>
          <p:cNvSpPr txBox="1"/>
          <p:nvPr/>
        </p:nvSpPr>
        <p:spPr>
          <a:xfrm>
            <a:off x="3967742" y="2494122"/>
            <a:ext cx="4559220" cy="206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actions =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insert(context, item)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context.commit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'insert'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item)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del(context, id)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context.commit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'del'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id)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FB3299-E05B-4BED-A054-56F0C7EF2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6" y="962025"/>
            <a:ext cx="9144000" cy="53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实现计算属性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3712" y="1235647"/>
            <a:ext cx="8340999" cy="52629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统计选中数量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checkNumber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(state)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selected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state.items.filter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((v)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v.check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selected.length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计算总价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(state)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total = 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找出所有被选中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selected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state.items.filter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((v)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v.check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selected.length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total +=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(selected[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].price)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(selected[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].count) 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返回总价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total;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},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E2E8C7-F827-4B4B-A2D8-998AD704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92933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A6D602-B795-4015-9DE8-D50A9E039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534" y="0"/>
            <a:ext cx="9144000" cy="321162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644E41F-4145-4F6F-AE1A-31432CD2ACF9}"/>
              </a:ext>
            </a:extLst>
          </p:cNvPr>
          <p:cNvGrpSpPr/>
          <p:nvPr/>
        </p:nvGrpSpPr>
        <p:grpSpPr>
          <a:xfrm>
            <a:off x="6090365" y="4262601"/>
            <a:ext cx="2534346" cy="369332"/>
            <a:chOff x="6090365" y="4262601"/>
            <a:chExt cx="2534346" cy="369332"/>
          </a:xfrm>
        </p:grpSpPr>
        <p:sp>
          <p:nvSpPr>
            <p:cNvPr id="13" name="任意多边形 11">
              <a:hlinkClick r:id="rId5"/>
              <a:extLst>
                <a:ext uri="{FF2B5EF4-FFF2-40B4-BE49-F238E27FC236}">
                  <a16:creationId xmlns:a16="http://schemas.microsoft.com/office/drawing/2014/main" id="{DC2AF607-E2F6-48F8-98F2-725E6E53B2C8}"/>
                </a:ext>
              </a:extLst>
            </p:cNvPr>
            <p:cNvSpPr/>
            <p:nvPr/>
          </p:nvSpPr>
          <p:spPr bwMode="auto">
            <a:xfrm>
              <a:off x="6090365" y="4268698"/>
              <a:ext cx="2534346" cy="362203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14" name="矩形 75">
              <a:extLst>
                <a:ext uri="{FF2B5EF4-FFF2-40B4-BE49-F238E27FC236}">
                  <a16:creationId xmlns:a16="http://schemas.microsoft.com/office/drawing/2014/main" id="{42B5BB69-E3AB-41CB-8F5D-4CDE4CBAE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0365" y="4262601"/>
              <a:ext cx="21097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运行效果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55CDFF-D073-461F-8331-FB4C8C58C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79" y="3001962"/>
            <a:ext cx="6276975" cy="333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1D7557-6375-457F-BE0C-75F02E1BB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" y="1782762"/>
            <a:ext cx="9058275" cy="2886075"/>
          </a:xfrm>
          <a:prstGeom prst="rect">
            <a:avLst/>
          </a:prstGeom>
        </p:spPr>
      </p:pic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75356" y="994053"/>
            <a:ext cx="6421887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是否全选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changeCheckedAll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state.checkAll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bol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8321" y="2284916"/>
            <a:ext cx="1988704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rgbClr val="414455"/>
                </a:solidFill>
              </a:rPr>
              <a:t>7.1</a:t>
            </a:r>
            <a:r>
              <a:rPr lang="zh-CN" altLang="zh-CN" sz="2400" dirty="0">
                <a:solidFill>
                  <a:srgbClr val="414455"/>
                </a:solidFill>
              </a:rPr>
              <a:t>初识</a:t>
            </a:r>
            <a:r>
              <a:rPr lang="en-US" altLang="zh-CN" sz="2400" dirty="0" err="1">
                <a:solidFill>
                  <a:srgbClr val="414455"/>
                </a:solidFill>
              </a:rPr>
              <a:t>Vuex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</a:rPr>
                <a:t>Vuex.js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74621" y="3317083"/>
            <a:ext cx="2489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 err="1">
                <a:solidFill>
                  <a:srgbClr val="414455"/>
                </a:solidFill>
              </a:rPr>
              <a:t>Vuex</a:t>
            </a:r>
            <a:r>
              <a:rPr lang="zh-CN" altLang="en-US" sz="2000" dirty="0">
                <a:solidFill>
                  <a:srgbClr val="414455"/>
                </a:solidFill>
              </a:rPr>
              <a:t>状态管理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1719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414455"/>
                </a:solidFill>
              </a:rPr>
              <a:t>Vuex</a:t>
            </a:r>
            <a:r>
              <a:rPr lang="zh-CN" altLang="en-US" sz="2000" dirty="0">
                <a:solidFill>
                  <a:srgbClr val="414455"/>
                </a:solidFill>
              </a:rPr>
              <a:t>直接引入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081A5A5-DFA6-46FB-8B3E-7DF7120F8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1" y="1075334"/>
            <a:ext cx="7686675" cy="2638425"/>
          </a:xfrm>
          <a:prstGeom prst="rect">
            <a:avLst/>
          </a:prstGeom>
        </p:spPr>
      </p:pic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A93B84-B89D-4C87-8789-823DAAA63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86" y="0"/>
            <a:ext cx="8741627" cy="6699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添加计数器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400483-3A23-4454-9AE6-761131647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506"/>
          <a:stretch/>
        </p:blipFill>
        <p:spPr>
          <a:xfrm>
            <a:off x="0" y="5727982"/>
            <a:ext cx="8753475" cy="7439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5641B4A-2455-4C4C-AA07-E93FC12F9630}"/>
              </a:ext>
            </a:extLst>
          </p:cNvPr>
          <p:cNvSpPr txBox="1"/>
          <p:nvPr/>
        </p:nvSpPr>
        <p:spPr>
          <a:xfrm>
            <a:off x="410290" y="1081431"/>
            <a:ext cx="7089422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商品数量增加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add(state, item)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利用状态管理找到当前计数器所属的商品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state.items.find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v.id === item.id)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比较库存量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v.stock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v.count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++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v.count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末达到最大库存则可以加量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商品数量减少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sub(state, item)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利用状态管理找到当前计数器所属的商品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state.items.find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v.id === item.id)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比较库存量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v.count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v.count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减少数量：如果数量已经为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则不能再减少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A7F215-3E66-4139-8E58-E363C66A586E}"/>
              </a:ext>
            </a:extLst>
          </p:cNvPr>
          <p:cNvGrpSpPr/>
          <p:nvPr/>
        </p:nvGrpSpPr>
        <p:grpSpPr>
          <a:xfrm>
            <a:off x="5976947" y="2975671"/>
            <a:ext cx="2534346" cy="369332"/>
            <a:chOff x="5976947" y="2975671"/>
            <a:chExt cx="2534346" cy="369332"/>
          </a:xfrm>
        </p:grpSpPr>
        <p:sp>
          <p:nvSpPr>
            <p:cNvPr id="16" name="任意多边形 11">
              <a:hlinkClick r:id="rId4"/>
              <a:extLst>
                <a:ext uri="{FF2B5EF4-FFF2-40B4-BE49-F238E27FC236}">
                  <a16:creationId xmlns:a16="http://schemas.microsoft.com/office/drawing/2014/main" id="{04E17548-8D74-4786-94E1-16A506CFF098}"/>
                </a:ext>
              </a:extLst>
            </p:cNvPr>
            <p:cNvSpPr/>
            <p:nvPr/>
          </p:nvSpPr>
          <p:spPr bwMode="auto">
            <a:xfrm>
              <a:off x="5976947" y="2981768"/>
              <a:ext cx="2534346" cy="362203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17" name="矩形 75">
              <a:extLst>
                <a:ext uri="{FF2B5EF4-FFF2-40B4-BE49-F238E27FC236}">
                  <a16:creationId xmlns:a16="http://schemas.microsoft.com/office/drawing/2014/main" id="{72CB7D44-71F2-43A0-B7E6-9E2AB3C25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6947" y="2975671"/>
              <a:ext cx="21097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运行效果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27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5" name="椭圆 14"/>
          <p:cNvSpPr/>
          <p:nvPr/>
        </p:nvSpPr>
        <p:spPr>
          <a:xfrm>
            <a:off x="1339939" y="1876062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1639002" y="1352378"/>
            <a:ext cx="3396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什么情况下应该使用</a:t>
            </a:r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zh-CN" dirty="0"/>
              <a:t>？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1713554" y="1803325"/>
            <a:ext cx="4116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五个组成部分的作用是什么？</a:t>
            </a:r>
          </a:p>
        </p:txBody>
      </p:sp>
      <p:sp>
        <p:nvSpPr>
          <p:cNvPr id="25" name="椭圆 24"/>
          <p:cNvSpPr/>
          <p:nvPr/>
        </p:nvSpPr>
        <p:spPr>
          <a:xfrm>
            <a:off x="1326083" y="1384225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8001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000" b="1" kern="100" dirty="0">
                <a:solidFill>
                  <a:srgbClr val="4D4D4D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怎么使用</a:t>
            </a:r>
            <a:r>
              <a:rPr lang="en-US" altLang="zh-CN" sz="2000" b="1" kern="100" dirty="0" err="1">
                <a:solidFill>
                  <a:srgbClr val="4D4D4D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Vuex</a:t>
            </a:r>
            <a:r>
              <a:rPr lang="zh-CN" altLang="zh-CN" sz="2000" b="1" kern="100" dirty="0">
                <a:solidFill>
                  <a:srgbClr val="4D4D4D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模块的命名空间？为什么要使用命名空间。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b="1" kern="100" dirty="0" err="1">
                <a:solidFill>
                  <a:srgbClr val="4D4D4D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Vuex</a:t>
            </a:r>
            <a:r>
              <a:rPr lang="zh-CN" altLang="zh-CN" sz="2000" b="1" kern="100" dirty="0">
                <a:solidFill>
                  <a:srgbClr val="4D4D4D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中</a:t>
            </a:r>
            <a:r>
              <a:rPr lang="en-US" altLang="zh-CN" sz="2000" b="1" kern="100" dirty="0">
                <a:solidFill>
                  <a:srgbClr val="4D4D4D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action</a:t>
            </a:r>
            <a:r>
              <a:rPr lang="zh-CN" altLang="zh-CN" sz="2000" b="1" kern="100" dirty="0">
                <a:solidFill>
                  <a:srgbClr val="4D4D4D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和</a:t>
            </a:r>
            <a:r>
              <a:rPr lang="en-US" altLang="zh-CN" sz="2000" b="1" kern="100" dirty="0">
                <a:solidFill>
                  <a:srgbClr val="4D4D4D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mutation</a:t>
            </a:r>
            <a:r>
              <a:rPr lang="zh-CN" altLang="zh-CN" sz="2000" b="1" kern="100" dirty="0">
                <a:solidFill>
                  <a:srgbClr val="4D4D4D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有什么区别？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课后作业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 txBox="1"/>
          <p:nvPr/>
        </p:nvSpPr>
        <p:spPr>
          <a:xfrm>
            <a:off x="3232372" y="3987157"/>
            <a:ext cx="3556289" cy="7762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b="1" dirty="0"/>
              <a:t>谢谢观看！</a:t>
            </a:r>
          </a:p>
        </p:txBody>
      </p:sp>
      <p:sp>
        <p:nvSpPr>
          <p:cNvPr id="5" name="标题 2"/>
          <p:cNvSpPr txBox="1"/>
          <p:nvPr/>
        </p:nvSpPr>
        <p:spPr>
          <a:xfrm>
            <a:off x="1726043" y="2272267"/>
            <a:ext cx="5971822" cy="7762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b="1" dirty="0"/>
              <a:t>第七章 </a:t>
            </a:r>
            <a:r>
              <a:rPr lang="en-US" altLang="zh-CN" sz="4400" b="1" dirty="0" err="1"/>
              <a:t>Vuex</a:t>
            </a:r>
            <a:r>
              <a:rPr lang="zh-CN" altLang="zh-CN" sz="4400" b="1" dirty="0"/>
              <a:t>状态管理</a:t>
            </a:r>
            <a:endParaRPr lang="zh-CN" altLang="en-US" sz="4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</a:t>
            </a:r>
            <a:r>
              <a:rPr lang="en-US" altLang="zh-CN" sz="3600" b="1" dirty="0" err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Vuex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状态管理</a:t>
            </a:r>
          </a:p>
        </p:txBody>
      </p:sp>
      <p:grpSp>
        <p:nvGrpSpPr>
          <p:cNvPr id="21" name="组合 72"/>
          <p:cNvGrpSpPr/>
          <p:nvPr/>
        </p:nvGrpSpPr>
        <p:grpSpPr bwMode="auto">
          <a:xfrm>
            <a:off x="872836" y="1772816"/>
            <a:ext cx="6970158" cy="3869448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37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Vuex</a:t>
            </a:r>
            <a:r>
              <a:rPr lang="en-US" altLang="zh-CN" sz="2000" dirty="0"/>
              <a:t> </a:t>
            </a:r>
            <a:r>
              <a:rPr lang="zh-CN" altLang="zh-CN" sz="2000" dirty="0"/>
              <a:t>是一个专为</a:t>
            </a:r>
            <a:r>
              <a:rPr lang="en-US" altLang="zh-CN" sz="2000" dirty="0"/>
              <a:t> Vue.js </a:t>
            </a:r>
            <a:r>
              <a:rPr lang="zh-CN" altLang="zh-CN" sz="2000" dirty="0"/>
              <a:t>应用程序开发的状态管理模式</a:t>
            </a:r>
            <a:r>
              <a:rPr lang="zh-CN" altLang="en-US" sz="2000" dirty="0"/>
              <a:t>。它采用集中式储存所有组件状态。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Vuex</a:t>
            </a:r>
            <a:r>
              <a:rPr lang="zh-CN" altLang="en-US" sz="2000" dirty="0"/>
              <a:t>采用</a:t>
            </a:r>
            <a:r>
              <a:rPr lang="en-US" altLang="zh-CN" sz="2000" dirty="0"/>
              <a:t>MVC</a:t>
            </a:r>
            <a:r>
              <a:rPr lang="zh-CN" altLang="en-US" sz="2000" dirty="0"/>
              <a:t>模式中的</a:t>
            </a:r>
            <a:r>
              <a:rPr lang="en-US" altLang="zh-CN" sz="2000" dirty="0"/>
              <a:t>Model</a:t>
            </a:r>
            <a:r>
              <a:rPr lang="zh-CN" altLang="en-US" sz="2000" dirty="0"/>
              <a:t>层，规定所有的数据必须通过</a:t>
            </a:r>
            <a:r>
              <a:rPr lang="en-US" altLang="zh-CN" sz="2000" dirty="0"/>
              <a:t>action—&gt;</a:t>
            </a:r>
            <a:r>
              <a:rPr lang="en-US" altLang="zh-CN" sz="2000" dirty="0" err="1"/>
              <a:t>mutaion</a:t>
            </a:r>
            <a:r>
              <a:rPr lang="en-US" altLang="zh-CN" sz="2000" dirty="0"/>
              <a:t>—&gt;state</a:t>
            </a:r>
            <a:r>
              <a:rPr lang="zh-CN" altLang="en-US" sz="2000" dirty="0"/>
              <a:t>这个流程来改变状态。再结合</a:t>
            </a:r>
            <a:r>
              <a:rPr lang="en-US" altLang="zh-CN" sz="2000" dirty="0"/>
              <a:t>Vue</a:t>
            </a:r>
            <a:r>
              <a:rPr lang="zh-CN" altLang="en-US" sz="2000" dirty="0"/>
              <a:t>的数据视图双向绑定实现页面更新。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</a:t>
            </a:r>
            <a:r>
              <a:rPr lang="zh-CN" altLang="en-US" sz="2000" dirty="0"/>
              <a:t>统一页面状态管理，可以让复杂的组件交互变得简单清晰。</a:t>
            </a:r>
            <a:endParaRPr lang="en-US" altLang="zh-CN" sz="2000" dirty="0"/>
          </a:p>
          <a:p>
            <a:pPr marL="0" lvl="1" indent="0">
              <a:lnSpc>
                <a:spcPct val="150000"/>
              </a:lnSpc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</a:p>
        </p:txBody>
      </p:sp>
      <p:sp>
        <p:nvSpPr>
          <p:cNvPr id="12" name="任意多边形 11">
            <a:hlinkClick r:id="rId3" action="ppaction://hlinkfile"/>
          </p:cNvPr>
          <p:cNvSpPr/>
          <p:nvPr/>
        </p:nvSpPr>
        <p:spPr bwMode="auto">
          <a:xfrm>
            <a:off x="633846" y="1553924"/>
            <a:ext cx="2534346" cy="36220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4" name="矩形 75"/>
          <p:cNvSpPr>
            <a:spLocks noChangeArrowheads="1"/>
          </p:cNvSpPr>
          <p:nvPr/>
        </p:nvSpPr>
        <p:spPr bwMode="auto">
          <a:xfrm>
            <a:off x="633846" y="1547827"/>
            <a:ext cx="2109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7-1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演示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Vuex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直接引入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E67666-729A-4B61-8498-66E44471D11B}"/>
              </a:ext>
            </a:extLst>
          </p:cNvPr>
          <p:cNvSpPr txBox="1"/>
          <p:nvPr/>
        </p:nvSpPr>
        <p:spPr>
          <a:xfrm>
            <a:off x="822121" y="2500692"/>
            <a:ext cx="4572000" cy="64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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直接下载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 CDN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引用</a:t>
            </a:r>
          </a:p>
          <a:p>
            <a:pPr indent="266700" algn="just">
              <a:lnSpc>
                <a:spcPts val="22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https://unpkg.com/vuex(opens new window)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E6C65-14BE-4BA7-9255-FD1433B11DB3}"/>
              </a:ext>
            </a:extLst>
          </p:cNvPr>
          <p:cNvSpPr txBox="1"/>
          <p:nvPr/>
        </p:nvSpPr>
        <p:spPr>
          <a:xfrm>
            <a:off x="1688739" y="3466253"/>
            <a:ext cx="4572000" cy="35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200"/>
              </a:lnSpc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直接将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vue.js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及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vuex.js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引入到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页面中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</a:p>
        </p:txBody>
      </p:sp>
      <p:sp>
        <p:nvSpPr>
          <p:cNvPr id="14" name="矩形 75"/>
          <p:cNvSpPr>
            <a:spLocks noChangeArrowheads="1"/>
          </p:cNvSpPr>
          <p:nvPr/>
        </p:nvSpPr>
        <p:spPr bwMode="auto">
          <a:xfrm>
            <a:off x="633846" y="1547827"/>
            <a:ext cx="2109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初识</a:t>
            </a:r>
            <a:r>
              <a:rPr lang="en-US" altLang="zh-CN" sz="3600" b="1" dirty="0" err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Vuex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337529" y="1114616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创建实例对象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store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Vuex.Store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state:{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count: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修改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的值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mutations:{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add(state){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state.count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sub(state){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state.count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72927" y="1384363"/>
            <a:ext cx="54065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Vue({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'#app'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store,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挂载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实例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methods:{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add(){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store.commit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sub(){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store.commit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359378" y="2107468"/>
            <a:ext cx="252871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359377" y="2494844"/>
            <a:ext cx="2528712" cy="4084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图片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85"/>
          <a:stretch>
            <a:fillRect/>
          </a:stretch>
        </p:blipFill>
        <p:spPr>
          <a:xfrm>
            <a:off x="3623733" y="5070430"/>
            <a:ext cx="1447192" cy="908032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4752622" y="3951111"/>
            <a:ext cx="2957689" cy="1573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065867" y="3004024"/>
            <a:ext cx="48090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数据：</a:t>
            </a:r>
            <a:r>
              <a:rPr lang="en-US" altLang="zh-CN" b="0" i="0" dirty="0">
                <a:effectLst/>
                <a:latin typeface="-apple-system"/>
              </a:rPr>
              <a:t>state --&gt;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获取数据：</a:t>
            </a:r>
            <a:r>
              <a:rPr lang="en-US" altLang="zh-CN" b="0" i="0" dirty="0">
                <a:effectLst/>
                <a:latin typeface="-apple-system"/>
              </a:rPr>
              <a:t>getters --&gt; computed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更改数据：</a:t>
            </a:r>
            <a:r>
              <a:rPr lang="en-US" altLang="zh-CN" b="0" i="0" dirty="0">
                <a:effectLst/>
                <a:latin typeface="-apple-system"/>
              </a:rPr>
              <a:t>mutations --&gt;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11" y="1410714"/>
            <a:ext cx="4019550" cy="28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311" y="9501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533" y="1409615"/>
            <a:ext cx="484011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，驱动应用的数据源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，以声明方式将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映射到视图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，响应在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上的用户输入导致的状态变化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" name="图片 9" descr="图片描述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5" y="1332089"/>
            <a:ext cx="8173155" cy="12276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637822" y="2607463"/>
            <a:ext cx="4572000" cy="64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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直接下载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 CDN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引用</a:t>
            </a:r>
          </a:p>
          <a:p>
            <a:pPr indent="266700" algn="just">
              <a:lnSpc>
                <a:spcPts val="22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https://unpkg.com/vuex(opens new window)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7822" y="3610363"/>
            <a:ext cx="4572000" cy="64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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npm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install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vuex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–save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60800" y="3610363"/>
            <a:ext cx="4572000" cy="2050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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在一个模块化的打包系统中，必须显式地通过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Vue.use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来安装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Vuex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algn="just">
              <a:lnSpc>
                <a:spcPts val="22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import Vue from '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Vuex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from '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vuex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Vue.use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Vuex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696392" y="2924944"/>
            <a:ext cx="309634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增强可读性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6392" y="1654224"/>
            <a:ext cx="3182823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增强可维护性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2720" y="4195664"/>
            <a:ext cx="3120016" cy="474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进一步降低耦合性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err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61178" y="4195664"/>
            <a:ext cx="397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Vue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Component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减少耦合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61178" y="1654224"/>
            <a:ext cx="4179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修改数据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只要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维护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mutations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061177" y="2924944"/>
            <a:ext cx="4179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进行分割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store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，命名空间可以明确组件中的数据来源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2dfa2c4faaa03f6895922cf0d8e65f36cdd3aa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2604</Words>
  <Application>Microsoft Office PowerPoint</Application>
  <PresentationFormat>全屏显示(4:3)</PresentationFormat>
  <Paragraphs>348</Paragraphs>
  <Slides>34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-apple-system</vt:lpstr>
      <vt:lpstr>等线</vt:lpstr>
      <vt:lpstr>黑体</vt:lpstr>
      <vt:lpstr>微软雅黑</vt:lpstr>
      <vt:lpstr>Arial</vt:lpstr>
      <vt:lpstr>Calibri</vt:lpstr>
      <vt:lpstr>Calibri Light</vt:lpstr>
      <vt:lpstr>Consolas</vt:lpstr>
      <vt:lpstr>Helvetica</vt:lpstr>
      <vt:lpstr>Times New Roman</vt:lpstr>
      <vt:lpstr>Wingdings</vt:lpstr>
      <vt:lpstr>Office 主题​​</vt:lpstr>
      <vt:lpstr>自定义设计方案</vt:lpstr>
      <vt:lpstr>PowerPoint 演示文稿</vt:lpstr>
      <vt:lpstr>学习目标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king asminada</cp:lastModifiedBy>
  <cp:revision>137</cp:revision>
  <dcterms:created xsi:type="dcterms:W3CDTF">2016-08-25T05:15:00Z</dcterms:created>
  <dcterms:modified xsi:type="dcterms:W3CDTF">2021-10-08T07:15:34Z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2D05EB3EE140461E90768A8FE1FC6E52</vt:lpwstr>
  </property>
  <property fmtid="{D5CDD505-2E9C-101B-9397-08002B2CF9AE}" pid="3" name="KSOProductBuildVer">
    <vt:lpwstr>2052-11.1.0.10938</vt:lpwstr>
  </property>
</Properties>
</file>