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55" r:id="rId18"/>
    <p:sldId id="433" r:id="rId19"/>
    <p:sldId id="434" r:id="rId20"/>
    <p:sldId id="435" r:id="rId21"/>
    <p:sldId id="461" r:id="rId22"/>
    <p:sldId id="445" r:id="rId23"/>
    <p:sldId id="454" r:id="rId24"/>
    <p:sldId id="447" r:id="rId25"/>
    <p:sldId id="460" r:id="rId26"/>
    <p:sldId id="456" r:id="rId27"/>
    <p:sldId id="458" r:id="rId28"/>
    <p:sldId id="459" r:id="rId29"/>
    <p:sldId id="448" r:id="rId30"/>
    <p:sldId id="449" r:id="rId31"/>
    <p:sldId id="450" r:id="rId32"/>
    <p:sldId id="451" r:id="rId33"/>
    <p:sldId id="452" r:id="rId34"/>
    <p:sldId id="453" r:id="rId35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91" autoAdjust="0"/>
    <p:restoredTop sz="94737" autoAdjust="0"/>
  </p:normalViewPr>
  <p:slideViewPr>
    <p:cSldViewPr snapToGrid="0">
      <p:cViewPr varScale="1">
        <p:scale>
          <a:sx n="69" d="100"/>
          <a:sy n="69" d="100"/>
        </p:scale>
        <p:origin x="-1266" y="-10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445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758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5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03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297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624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520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972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816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033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608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233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UNIT I: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Introduction TO DBMS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700" dirty="0"/>
              <a:t>Relational model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700" dirty="0"/>
              <a:t>Entity-Relationship data model (mainly for database design)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700" dirty="0"/>
              <a:t>Object-based data models (Object-oriented and Object-relational)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700" dirty="0"/>
              <a:t>Semi-structured data model  (XML)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1700" dirty="0"/>
              <a:t>Other older </a:t>
            </a:r>
            <a:r>
              <a:rPr lang="en-US" altLang="en-US" sz="1700" dirty="0" smtClean="0"/>
              <a:t>models(implementation):</a:t>
            </a:r>
            <a:endParaRPr lang="en-US" altLang="en-US" sz="1700" dirty="0"/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44" y="993387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09317" y="1952275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b="1" dirty="0"/>
              <a:t>Ted Codd</a:t>
            </a:r>
            <a:br>
              <a:rPr lang="en-IN" sz="1050" b="1" dirty="0"/>
            </a:br>
            <a:r>
              <a:rPr lang="en-IN" sz="1050" dirty="0"/>
              <a:t>Turing Award 1981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14" y="1345474"/>
            <a:ext cx="4197313" cy="50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 – Data Definition Language</a:t>
            </a:r>
          </a:p>
          <a:p>
            <a:r>
              <a:rPr lang="en-US" dirty="0" err="1" smtClean="0"/>
              <a:t>DQl</a:t>
            </a:r>
            <a:r>
              <a:rPr lang="en-US" dirty="0" smtClean="0"/>
              <a:t> – Data Query Language</a:t>
            </a:r>
          </a:p>
          <a:p>
            <a:r>
              <a:rPr lang="en-US" dirty="0" smtClean="0"/>
              <a:t>DML – Data Manipulation Language</a:t>
            </a:r>
          </a:p>
          <a:p>
            <a:r>
              <a:rPr lang="en-US" dirty="0" smtClean="0"/>
              <a:t>DCL – Data Control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sz="1700" dirty="0"/>
              <a:t>Two classes of languages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Pure </a:t>
            </a:r>
            <a:r>
              <a:rPr lang="en-US" altLang="en-US" sz="1700" dirty="0"/>
              <a:t>– used for proving properties about computational power and for optimization</a:t>
            </a:r>
          </a:p>
          <a:p>
            <a:pPr lvl="2"/>
            <a:r>
              <a:rPr lang="en-US" altLang="en-US" sz="1700" dirty="0"/>
              <a:t>Relational Algebra</a:t>
            </a:r>
          </a:p>
          <a:p>
            <a:pPr lvl="2"/>
            <a:r>
              <a:rPr lang="en-US" altLang="en-US" sz="1700" dirty="0"/>
              <a:t>Tuple relational calculus</a:t>
            </a:r>
          </a:p>
          <a:p>
            <a:pPr lvl="2"/>
            <a:r>
              <a:rPr lang="en-US" altLang="en-US" sz="1700" dirty="0"/>
              <a:t>Domain relational calculus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+mj-lt"/>
                <a:cs typeface="ＭＳ Ｐゴシック" charset="0"/>
              </a:rPr>
              <a:t>Commercial </a:t>
            </a:r>
            <a:r>
              <a:rPr lang="en-US" altLang="en-US" sz="1700" dirty="0"/>
              <a:t>– used in commercial systems</a:t>
            </a:r>
          </a:p>
          <a:p>
            <a:pPr lvl="2"/>
            <a:r>
              <a:rPr lang="en-US" altLang="en-US" sz="1700" dirty="0"/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 smtClean="0"/>
              <a:t>Database </a:t>
            </a:r>
            <a:r>
              <a:rPr lang="en-US" altLang="en-US" sz="1700" dirty="0"/>
              <a:t>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0207"/>
            <a:ext cx="7541148" cy="4234274"/>
          </a:xfrm>
        </p:spPr>
        <p:txBody>
          <a:bodyPr/>
          <a:lstStyle/>
          <a:p>
            <a:r>
              <a:rPr lang="en-US" altLang="en-US" sz="1700" dirty="0"/>
              <a:t>There are basically two types of data-manipulation language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sz="1700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sz="1700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sz="1700" dirty="0"/>
              <a:t>Declarative DMLs are usually easier to learn and use than are procedural DMLs.  </a:t>
            </a:r>
          </a:p>
          <a:p>
            <a:r>
              <a:rPr lang="en-US" altLang="en-US" sz="1700" dirty="0"/>
              <a:t>Declarative DMLs are also referred to as non-procedural DMLs</a:t>
            </a:r>
          </a:p>
          <a:p>
            <a:r>
              <a:rPr lang="en-US" altLang="en-US" sz="1700" dirty="0"/>
              <a:t>The portion of a DML that involves information retrieval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query</a:t>
            </a:r>
            <a:r>
              <a:rPr lang="en-US" altLang="en-US" sz="1700" dirty="0"/>
              <a:t> language.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862"/>
            <a:ext cx="8839200" cy="68361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="" xmlns:p14="http://schemas.microsoft.com/office/powerpoint/2010/main" val="370881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134" y="1460273"/>
            <a:ext cx="5833705" cy="373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Client Application (Client </a:t>
            </a:r>
            <a:r>
              <a:rPr lang="fr-FR" b="1" dirty="0" err="1" smtClean="0"/>
              <a:t>Tier</a:t>
            </a:r>
            <a:r>
              <a:rPr lang="fr-FR" b="1" dirty="0" smtClean="0"/>
              <a:t>)</a:t>
            </a:r>
            <a:endParaRPr lang="fr-FR" dirty="0" smtClean="0"/>
          </a:p>
          <a:p>
            <a:r>
              <a:rPr lang="fr-FR" b="1" dirty="0" err="1" smtClean="0"/>
              <a:t>Database</a:t>
            </a:r>
            <a:r>
              <a:rPr lang="fr-FR" b="1" dirty="0" smtClean="0"/>
              <a:t> (Data </a:t>
            </a:r>
            <a:r>
              <a:rPr lang="fr-FR" b="1" dirty="0" err="1" smtClean="0"/>
              <a:t>Tier</a:t>
            </a:r>
            <a:r>
              <a:rPr lang="fr-FR" b="1" dirty="0" smtClean="0"/>
              <a:t>)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8473" y="207817"/>
            <a:ext cx="7176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latin typeface="+mj-lt"/>
                <a:cs typeface="ＭＳ Ｐゴシック" charset="0"/>
              </a:rPr>
              <a:t>Two-Tier Architecture:</a:t>
            </a:r>
            <a:endParaRPr kumimoji="1" lang="en-US" altLang="en-US" sz="2800" b="1" dirty="0">
              <a:solidFill>
                <a:srgbClr val="002060"/>
              </a:solidFill>
              <a:latin typeface="+mj-lt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09" y="0"/>
            <a:ext cx="4655127" cy="6206836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layer</a:t>
            </a:r>
            <a:endParaRPr lang="en-US" dirty="0" smtClean="0"/>
          </a:p>
          <a:p>
            <a:r>
              <a:rPr lang="en-US" b="1" dirty="0" smtClean="0"/>
              <a:t>Business layer</a:t>
            </a:r>
            <a:endParaRPr lang="en-US" dirty="0" smtClean="0"/>
          </a:p>
          <a:p>
            <a:r>
              <a:rPr lang="en-US" b="1" dirty="0" smtClean="0"/>
              <a:t>Data layer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18781"/>
            <a:ext cx="5306291" cy="686158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27463" y="1504159"/>
            <a:ext cx="7350711" cy="4262658"/>
          </a:xfrm>
        </p:spPr>
        <p:txBody>
          <a:bodyPr/>
          <a:lstStyle/>
          <a:p>
            <a:r>
              <a:rPr lang="en-US" altLang="en-US" sz="1700" dirty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sz="1700" dirty="0"/>
              <a:t>Application programmers -- are computer professionals who write application programs. </a:t>
            </a:r>
          </a:p>
          <a:p>
            <a:r>
              <a:rPr lang="en-US" altLang="en-US" sz="1700" dirty="0"/>
              <a:t>Sophisticated users -- interact with the system without writing programs</a:t>
            </a:r>
          </a:p>
          <a:p>
            <a:pPr lvl="1"/>
            <a:r>
              <a:rPr lang="en-US" altLang="en-US" sz="1700" dirty="0"/>
              <a:t>using a database query language or by </a:t>
            </a:r>
          </a:p>
          <a:p>
            <a:pPr lvl="1"/>
            <a:r>
              <a:rPr lang="en-US" altLang="en-US" sz="1700" dirty="0"/>
              <a:t>using tools such as data analysis software.</a:t>
            </a:r>
          </a:p>
          <a:p>
            <a:r>
              <a:rPr lang="en-US" altLang="en-US" sz="1700" dirty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68351" y="1056631"/>
            <a:ext cx="6402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00" dirty="0"/>
              <a:t>There are four different types of database-system users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 smtClean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</a:t>
            </a:r>
            <a:r>
              <a:rPr lang="en-US" sz="1700" dirty="0"/>
              <a:t>, whose functions are: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Sales</a:t>
            </a:r>
            <a:r>
              <a:rPr lang="en-US" sz="1700" dirty="0">
                <a:ea typeface="ＭＳ Ｐゴシック" pitchFamily="34" charset="-128"/>
              </a:rPr>
              <a:t>: customers, products, purchases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Accounting</a:t>
            </a:r>
            <a:r>
              <a:rPr lang="en-US" sz="1700" dirty="0">
                <a:ea typeface="ＭＳ Ｐゴシック" pitchFamily="34" charset="-128"/>
              </a:rPr>
              <a:t>: payments, receipts, assets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Human Resources: </a:t>
            </a:r>
            <a:r>
              <a:rPr lang="en-US" sz="1700" dirty="0">
                <a:ea typeface="ＭＳ Ｐゴシック" pitchFamily="34" charset="-128"/>
              </a:rPr>
              <a:t>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Universities: </a:t>
            </a:r>
            <a:r>
              <a:rPr lang="en-US" sz="1700" dirty="0">
                <a:ea typeface="ＭＳ Ｐゴシック" pitchFamily="34" charset="-128"/>
              </a:rPr>
              <a:t>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Airlines</a:t>
            </a:r>
            <a:r>
              <a:rPr lang="en-US" sz="1700" dirty="0">
                <a:ea typeface="ＭＳ Ｐゴシック" pitchFamily="34" charset="-128"/>
              </a:rPr>
              <a:t>: reservations, schedules</a:t>
            </a:r>
          </a:p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Telecommunication: </a:t>
            </a:r>
            <a:r>
              <a:rPr lang="en-US" sz="1700" dirty="0">
                <a:ea typeface="ＭＳ Ｐゴシック" pitchFamily="34" charset="-128"/>
              </a:rPr>
              <a:t>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solidFill>
                  <a:srgbClr val="FF0000"/>
                </a:solidFill>
                <a:ea typeface="ＭＳ Ｐゴシック" pitchFamily="34" charset="-128"/>
              </a:rPr>
              <a:t>Navigation systems: </a:t>
            </a:r>
            <a:r>
              <a:rPr lang="en-US" sz="1700" dirty="0">
                <a:ea typeface="ＭＳ Ｐゴシック" pitchFamily="34" charset="-128"/>
              </a:rPr>
              <a:t>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Data redundancy and inconsistency: </a:t>
            </a:r>
            <a:r>
              <a:rPr lang="en-US" altLang="en-US" sz="1700" dirty="0"/>
              <a:t>data is stored  in multiple file formats resulting induplication of information in different files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95350</TotalTime>
  <Words>1636</Words>
  <Application>Microsoft Office PowerPoint</Application>
  <PresentationFormat>On-screen Show (4:3)</PresentationFormat>
  <Paragraphs>264</Paragraphs>
  <Slides>34</Slides>
  <Notes>28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2_db-5-grey</vt:lpstr>
      <vt:lpstr>UNIT I:  Introduction TO DBMS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DATABASE LANGUAGES</vt:lpstr>
      <vt:lpstr>Data Definition Language (DDL)</vt:lpstr>
      <vt:lpstr>Data Manipulation Language (DML)</vt:lpstr>
      <vt:lpstr>Data Manipulation Language (Cont.)</vt:lpstr>
      <vt:lpstr>Slide 21</vt:lpstr>
      <vt:lpstr>Database Architecture</vt:lpstr>
      <vt:lpstr>Database Applications</vt:lpstr>
      <vt:lpstr>Two-tier and three-tier architectures</vt:lpstr>
      <vt:lpstr>Slide 25</vt:lpstr>
      <vt:lpstr>Slide 26</vt:lpstr>
      <vt:lpstr>Three-Tier Architecture</vt:lpstr>
      <vt:lpstr>Slide 28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Punidha A</cp:lastModifiedBy>
  <cp:revision>468</cp:revision>
  <cp:lastPrinted>1999-06-28T19:27:31Z</cp:lastPrinted>
  <dcterms:created xsi:type="dcterms:W3CDTF">2009-12-21T15:40:22Z</dcterms:created>
  <dcterms:modified xsi:type="dcterms:W3CDTF">2019-12-11T18:20:11Z</dcterms:modified>
</cp:coreProperties>
</file>