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47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1932115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2800282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66624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41100888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3582918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2141475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255806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8975687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2261895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6F15528-21DE-4FAA-801E-634DDDAF4B2B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1126258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521367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4054862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3296989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432788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1096920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60137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2799495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2273395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82109" y="1981200"/>
            <a:ext cx="7238365" cy="1711366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431800">
              <a:lnSpc>
                <a:spcPct val="100000"/>
              </a:lnSpc>
              <a:spcBef>
                <a:spcPts val="985"/>
              </a:spcBef>
            </a:pPr>
            <a:r>
              <a:rPr sz="1800" b="1" spc="-90" dirty="0">
                <a:solidFill>
                  <a:srgbClr val="404040"/>
                </a:solidFill>
                <a:latin typeface="Georgia"/>
                <a:cs typeface="Georgia"/>
              </a:rPr>
              <a:t>DEPARTMENT</a:t>
            </a:r>
            <a:r>
              <a:rPr sz="1800" b="1" spc="-8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1800" b="1" spc="-114" dirty="0">
                <a:solidFill>
                  <a:srgbClr val="404040"/>
                </a:solidFill>
                <a:latin typeface="Georgia"/>
                <a:cs typeface="Georgia"/>
              </a:rPr>
              <a:t>OF</a:t>
            </a:r>
            <a:r>
              <a:rPr sz="1800" b="1" spc="10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1800" b="1" spc="-95" dirty="0">
                <a:solidFill>
                  <a:srgbClr val="404040"/>
                </a:solidFill>
                <a:latin typeface="Georgia"/>
                <a:cs typeface="Georgia"/>
              </a:rPr>
              <a:t>COMPUTER</a:t>
            </a:r>
            <a:r>
              <a:rPr sz="1800" b="1" spc="1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1800" b="1" spc="-130" dirty="0">
                <a:solidFill>
                  <a:srgbClr val="404040"/>
                </a:solidFill>
                <a:latin typeface="Georgia"/>
                <a:cs typeface="Georgia"/>
              </a:rPr>
              <a:t>SCIENCE</a:t>
            </a:r>
            <a:r>
              <a:rPr sz="1800" b="1" spc="1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1800" b="1" spc="-114" dirty="0">
                <a:solidFill>
                  <a:srgbClr val="404040"/>
                </a:solidFill>
                <a:latin typeface="Georgia"/>
                <a:cs typeface="Georgia"/>
              </a:rPr>
              <a:t>AND</a:t>
            </a:r>
            <a:r>
              <a:rPr sz="1800" b="1" spc="-5" dirty="0">
                <a:solidFill>
                  <a:srgbClr val="404040"/>
                </a:solidFill>
                <a:latin typeface="Georgia"/>
                <a:cs typeface="Georgia"/>
              </a:rPr>
              <a:t> </a:t>
            </a:r>
            <a:r>
              <a:rPr sz="1800" b="1" spc="-110" dirty="0">
                <a:solidFill>
                  <a:srgbClr val="404040"/>
                </a:solidFill>
                <a:latin typeface="Georgia"/>
                <a:cs typeface="Georgia"/>
              </a:rPr>
              <a:t>ENGINEERING</a:t>
            </a:r>
            <a:endParaRPr sz="18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sz="2000" b="1" dirty="0">
                <a:solidFill>
                  <a:srgbClr val="404040"/>
                </a:solidFill>
                <a:latin typeface="Georgia"/>
                <a:cs typeface="Georgia"/>
              </a:rPr>
              <a:t>Project name </a:t>
            </a:r>
            <a:r>
              <a:rPr sz="1800" b="1" dirty="0">
                <a:solidFill>
                  <a:srgbClr val="404040"/>
                </a:solidFill>
                <a:latin typeface="Arial"/>
                <a:cs typeface="Arial"/>
              </a:rPr>
              <a:t>:</a:t>
            </a:r>
            <a:r>
              <a:rPr sz="1800" b="1" spc="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Sm</a:t>
            </a:r>
            <a:r>
              <a:rPr sz="1800" spc="-35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rt</a:t>
            </a:r>
            <a:r>
              <a:rPr sz="18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Arial MT"/>
                <a:cs typeface="Arial MT"/>
              </a:rPr>
              <a:t>W</a:t>
            </a:r>
            <a:r>
              <a:rPr sz="1800" spc="-3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800" spc="20" dirty="0">
                <a:solidFill>
                  <a:srgbClr val="404040"/>
                </a:solidFill>
                <a:latin typeface="Arial MT"/>
                <a:cs typeface="Arial MT"/>
              </a:rPr>
              <a:t>t</a:t>
            </a:r>
            <a:r>
              <a:rPr sz="1800" spc="-30" dirty="0">
                <a:solidFill>
                  <a:srgbClr val="404040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r</a:t>
            </a:r>
            <a:r>
              <a:rPr sz="18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Sys</a:t>
            </a:r>
            <a:r>
              <a:rPr sz="1800" spc="15" dirty="0">
                <a:solidFill>
                  <a:srgbClr val="404040"/>
                </a:solidFill>
                <a:latin typeface="Arial MT"/>
                <a:cs typeface="Arial MT"/>
              </a:rPr>
              <a:t>t</a:t>
            </a:r>
            <a:r>
              <a:rPr sz="1800" spc="-30" dirty="0">
                <a:solidFill>
                  <a:srgbClr val="404040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m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lang="en-GB" sz="2000" b="1" dirty="0">
                <a:solidFill>
                  <a:srgbClr val="404040"/>
                </a:solidFill>
                <a:latin typeface="Georgia"/>
                <a:cs typeface="Georgia"/>
              </a:rPr>
              <a:t>						</a:t>
            </a: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lang="en-GB" sz="2000" b="1" dirty="0">
                <a:solidFill>
                  <a:srgbClr val="404040"/>
                </a:solidFill>
                <a:latin typeface="Georgia"/>
                <a:cs typeface="Georgia"/>
              </a:rPr>
              <a:t>						</a:t>
            </a:r>
            <a:r>
              <a:rPr sz="2000" b="1" dirty="0">
                <a:solidFill>
                  <a:srgbClr val="404040"/>
                </a:solidFill>
                <a:latin typeface="Georgia"/>
                <a:cs typeface="Georgia"/>
              </a:rPr>
              <a:t>Team members </a:t>
            </a:r>
            <a:endParaRPr sz="2000" dirty="0">
              <a:latin typeface="Georgia"/>
              <a:cs typeface="Georgi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431024"/>
              </p:ext>
            </p:extLst>
          </p:nvPr>
        </p:nvGraphicFramePr>
        <p:xfrm>
          <a:off x="4311967" y="3810000"/>
          <a:ext cx="3568065" cy="1476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2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5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976">
                <a:tc>
                  <a:txBody>
                    <a:bodyPr/>
                    <a:lstStyle/>
                    <a:p>
                      <a:pPr marL="60325">
                        <a:lnSpc>
                          <a:spcPts val="1989"/>
                        </a:lnSpc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Meygnaanaselva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 algn="ctr">
                        <a:lnSpc>
                          <a:spcPts val="1989"/>
                        </a:lnSpc>
                      </a:pPr>
                      <a:r>
                        <a:rPr sz="1800" spc="-4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(312121104014)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447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Poobathy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55879" marB="0"/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800" spc="-4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(312121104018)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55879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44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Ajith</a:t>
                      </a:r>
                      <a:r>
                        <a:rPr sz="1800" spc="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Kumar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spc="-4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(312121104001)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5080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976">
                <a:tc>
                  <a:txBody>
                    <a:bodyPr/>
                    <a:lstStyle/>
                    <a:p>
                      <a:pPr marL="50800">
                        <a:lnSpc>
                          <a:spcPts val="2080"/>
                        </a:lnSpc>
                        <a:spcBef>
                          <a:spcPts val="439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Karthikeyan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5587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80"/>
                        </a:lnSpc>
                        <a:spcBef>
                          <a:spcPts val="439"/>
                        </a:spcBef>
                      </a:pPr>
                      <a:r>
                        <a:rPr sz="1800" spc="-4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(312121104012)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55879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48242" y="381000"/>
            <a:ext cx="6901180" cy="941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0" spc="-15" dirty="0"/>
              <a:t>Smart</a:t>
            </a:r>
            <a:r>
              <a:rPr sz="6000" spc="30" dirty="0"/>
              <a:t> </a:t>
            </a:r>
            <a:r>
              <a:rPr sz="6000" spc="-55" dirty="0"/>
              <a:t>Water</a:t>
            </a:r>
            <a:r>
              <a:rPr sz="6000" spc="-114" dirty="0"/>
              <a:t> </a:t>
            </a:r>
            <a:r>
              <a:rPr sz="6000" spc="-10" dirty="0"/>
              <a:t>System</a:t>
            </a:r>
            <a:endParaRPr sz="6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524000"/>
            <a:ext cx="7091998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INTEGRATION</a:t>
            </a:r>
            <a:r>
              <a:rPr spc="15" dirty="0"/>
              <a:t> </a:t>
            </a:r>
            <a:r>
              <a:rPr dirty="0"/>
              <a:t>BENEFITS: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14600" y="2438400"/>
            <a:ext cx="8421370" cy="27616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5080" indent="-343535">
              <a:lnSpc>
                <a:spcPct val="100800"/>
              </a:lnSpc>
              <a:spcBef>
                <a:spcPts val="85"/>
              </a:spcBef>
              <a:buClr>
                <a:srgbClr val="5FCAEE"/>
              </a:buClr>
              <a:buSzPct val="77777"/>
              <a:buAutoNum type="arabicPeriod"/>
              <a:tabLst>
                <a:tab pos="355600" algn="l"/>
                <a:tab pos="356235" algn="l"/>
              </a:tabLst>
            </a:pPr>
            <a:r>
              <a:rPr sz="1800" b="1" dirty="0">
                <a:solidFill>
                  <a:srgbClr val="374151"/>
                </a:solidFill>
                <a:latin typeface="Calibri"/>
                <a:cs typeface="Calibri"/>
              </a:rPr>
              <a:t>Seamless </a:t>
            </a:r>
            <a:r>
              <a:rPr sz="1800" b="1" spc="-10" dirty="0">
                <a:solidFill>
                  <a:srgbClr val="374151"/>
                </a:solidFill>
                <a:latin typeface="Calibri"/>
                <a:cs typeface="Calibri"/>
              </a:rPr>
              <a:t>Data </a:t>
            </a:r>
            <a:r>
              <a:rPr sz="1800" b="1" dirty="0">
                <a:solidFill>
                  <a:srgbClr val="374151"/>
                </a:solidFill>
                <a:latin typeface="Calibri"/>
                <a:cs typeface="Calibri"/>
              </a:rPr>
              <a:t>Flow: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Integration </a:t>
            </a:r>
            <a:r>
              <a:rPr sz="1800" spc="5" dirty="0">
                <a:solidFill>
                  <a:srgbClr val="374151"/>
                </a:solidFill>
                <a:latin typeface="Calibri"/>
                <a:cs typeface="Calibri"/>
              </a:rPr>
              <a:t>guarantees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a </a:t>
            </a:r>
            <a:r>
              <a:rPr sz="1800" spc="15" dirty="0">
                <a:solidFill>
                  <a:srgbClr val="374151"/>
                </a:solidFill>
                <a:latin typeface="Calibri"/>
                <a:cs typeface="Calibri"/>
              </a:rPr>
              <a:t>continuous and </a:t>
            </a:r>
            <a:r>
              <a:rPr sz="1800" spc="10" dirty="0">
                <a:solidFill>
                  <a:srgbClr val="374151"/>
                </a:solidFill>
                <a:latin typeface="Calibri"/>
                <a:cs typeface="Calibri"/>
              </a:rPr>
              <a:t>unhindered data </a:t>
            </a:r>
            <a:r>
              <a:rPr sz="1800" spc="5" dirty="0">
                <a:solidFill>
                  <a:srgbClr val="374151"/>
                </a:solidFill>
                <a:latin typeface="Calibri"/>
                <a:cs typeface="Calibri"/>
              </a:rPr>
              <a:t>flow </a:t>
            </a:r>
            <a:r>
              <a:rPr sz="1800" spc="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between</a:t>
            </a:r>
            <a:r>
              <a:rPr sz="1800" spc="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74151"/>
                </a:solidFill>
                <a:latin typeface="Calibri"/>
                <a:cs typeface="Calibri"/>
              </a:rPr>
              <a:t>different</a:t>
            </a:r>
            <a:r>
              <a:rPr sz="1800" spc="-3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74151"/>
                </a:solidFill>
                <a:latin typeface="Calibri"/>
                <a:cs typeface="Calibri"/>
              </a:rPr>
              <a:t>system</a:t>
            </a:r>
            <a:r>
              <a:rPr sz="1800" spc="-4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74151"/>
                </a:solidFill>
                <a:latin typeface="Calibri"/>
                <a:cs typeface="Calibri"/>
              </a:rPr>
              <a:t>components.</a:t>
            </a:r>
            <a:r>
              <a:rPr sz="1800" spc="-10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74151"/>
                </a:solidFill>
                <a:latin typeface="Calibri"/>
                <a:cs typeface="Calibri"/>
              </a:rPr>
              <a:t>This</a:t>
            </a:r>
            <a:r>
              <a:rPr sz="1800" spc="-13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74151"/>
                </a:solidFill>
                <a:latin typeface="Calibri"/>
                <a:cs typeface="Calibri"/>
              </a:rPr>
              <a:t>enables</a:t>
            </a:r>
            <a:r>
              <a:rPr sz="1800" spc="-5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74151"/>
                </a:solidFill>
                <a:latin typeface="Calibri"/>
                <a:cs typeface="Calibri"/>
              </a:rPr>
              <a:t>the</a:t>
            </a:r>
            <a:r>
              <a:rPr sz="1800" spc="-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74151"/>
                </a:solidFill>
                <a:latin typeface="Calibri"/>
                <a:cs typeface="Calibri"/>
              </a:rPr>
              <a:t>prompt</a:t>
            </a:r>
            <a:r>
              <a:rPr sz="1800" spc="-1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74151"/>
                </a:solidFill>
                <a:latin typeface="Calibri"/>
                <a:cs typeface="Calibri"/>
              </a:rPr>
              <a:t>collection,</a:t>
            </a:r>
            <a:r>
              <a:rPr sz="1800" spc="-18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Calibri"/>
                <a:cs typeface="Calibri"/>
              </a:rPr>
              <a:t>processing, </a:t>
            </a:r>
            <a:r>
              <a:rPr sz="1800" spc="-39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74151"/>
                </a:solidFill>
                <a:latin typeface="Calibri"/>
                <a:cs typeface="Calibri"/>
              </a:rPr>
              <a:t>and</a:t>
            </a:r>
            <a:r>
              <a:rPr sz="1800" spc="-8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74151"/>
                </a:solidFill>
                <a:latin typeface="Calibri"/>
                <a:cs typeface="Calibri"/>
              </a:rPr>
              <a:t>utilization</a:t>
            </a:r>
            <a:r>
              <a:rPr sz="1800" spc="-16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74151"/>
                </a:solidFill>
                <a:latin typeface="Calibri"/>
                <a:cs typeface="Calibri"/>
              </a:rPr>
              <a:t>of</a:t>
            </a:r>
            <a:r>
              <a:rPr sz="1800" spc="-6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74151"/>
                </a:solidFill>
                <a:latin typeface="Calibri"/>
                <a:cs typeface="Calibri"/>
              </a:rPr>
              <a:t>real-time</a:t>
            </a:r>
            <a:r>
              <a:rPr sz="1800" spc="-10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information.</a:t>
            </a:r>
            <a:endParaRPr sz="1800" dirty="0">
              <a:latin typeface="Calibri"/>
              <a:cs typeface="Calibri"/>
            </a:endParaRPr>
          </a:p>
          <a:p>
            <a:pPr marL="355600" marR="290830" indent="-343535">
              <a:lnSpc>
                <a:spcPct val="100899"/>
              </a:lnSpc>
              <a:spcBef>
                <a:spcPts val="975"/>
              </a:spcBef>
              <a:buClr>
                <a:srgbClr val="5FCAEE"/>
              </a:buClr>
              <a:buSzPct val="77777"/>
              <a:buAutoNum type="arabicPeriod"/>
              <a:tabLst>
                <a:tab pos="355600" algn="l"/>
                <a:tab pos="356235" algn="l"/>
              </a:tabLst>
            </a:pPr>
            <a:r>
              <a:rPr sz="1800" b="1" dirty="0">
                <a:solidFill>
                  <a:srgbClr val="374151"/>
                </a:solidFill>
                <a:latin typeface="Calibri"/>
                <a:cs typeface="Calibri"/>
              </a:rPr>
              <a:t>Improved Decision-Making: </a:t>
            </a:r>
            <a:r>
              <a:rPr sz="1800" spc="15" dirty="0">
                <a:solidFill>
                  <a:srgbClr val="374151"/>
                </a:solidFill>
                <a:latin typeface="Calibri"/>
                <a:cs typeface="Calibri"/>
              </a:rPr>
              <a:t>The </a:t>
            </a:r>
            <a:r>
              <a:rPr sz="1800" spc="5" dirty="0">
                <a:solidFill>
                  <a:srgbClr val="374151"/>
                </a:solidFill>
                <a:latin typeface="Calibri"/>
                <a:cs typeface="Calibri"/>
              </a:rPr>
              <a:t>integration </a:t>
            </a:r>
            <a:r>
              <a:rPr sz="1800" spc="10" dirty="0">
                <a:solidFill>
                  <a:srgbClr val="374151"/>
                </a:solidFill>
                <a:latin typeface="Calibri"/>
                <a:cs typeface="Calibri"/>
              </a:rPr>
              <a:t>of </a:t>
            </a:r>
            <a:r>
              <a:rPr sz="1800" spc="15" dirty="0">
                <a:solidFill>
                  <a:srgbClr val="374151"/>
                </a:solidFill>
                <a:latin typeface="Calibri"/>
                <a:cs typeface="Calibri"/>
              </a:rPr>
              <a:t>data </a:t>
            </a:r>
            <a:r>
              <a:rPr sz="1800" spc="-10" dirty="0">
                <a:solidFill>
                  <a:srgbClr val="374151"/>
                </a:solidFill>
                <a:latin typeface="Calibri"/>
                <a:cs typeface="Calibri"/>
              </a:rPr>
              <a:t>from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diverse </a:t>
            </a:r>
            <a:r>
              <a:rPr sz="1800" spc="-5" dirty="0">
                <a:solidFill>
                  <a:srgbClr val="374151"/>
                </a:solidFill>
                <a:latin typeface="Calibri"/>
                <a:cs typeface="Calibri"/>
              </a:rPr>
              <a:t>sources </a:t>
            </a:r>
            <a:r>
              <a:rPr sz="1800" spc="-25" dirty="0">
                <a:solidFill>
                  <a:srgbClr val="374151"/>
                </a:solidFill>
                <a:latin typeface="Calibri"/>
                <a:cs typeface="Calibri"/>
              </a:rPr>
              <a:t>offers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a </a:t>
            </a:r>
            <a:r>
              <a:rPr sz="1800" spc="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comprehensive</a:t>
            </a:r>
            <a:r>
              <a:rPr sz="1800" spc="-9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perspective</a:t>
            </a:r>
            <a:r>
              <a:rPr sz="1800" spc="-9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74151"/>
                </a:solidFill>
                <a:latin typeface="Calibri"/>
                <a:cs typeface="Calibri"/>
              </a:rPr>
              <a:t>of</a:t>
            </a:r>
            <a:r>
              <a:rPr sz="1800" spc="3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74151"/>
                </a:solidFill>
                <a:latin typeface="Calibri"/>
                <a:cs typeface="Calibri"/>
              </a:rPr>
              <a:t>the</a:t>
            </a:r>
            <a:r>
              <a:rPr sz="1800" spc="-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water</a:t>
            </a:r>
            <a:r>
              <a:rPr sz="1800" spc="-5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374151"/>
                </a:solidFill>
                <a:latin typeface="Calibri"/>
                <a:cs typeface="Calibri"/>
              </a:rPr>
              <a:t>system.</a:t>
            </a:r>
            <a:r>
              <a:rPr sz="1800" spc="-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74151"/>
                </a:solidFill>
                <a:latin typeface="Calibri"/>
                <a:cs typeface="Calibri"/>
              </a:rPr>
              <a:t>This</a:t>
            </a:r>
            <a:r>
              <a:rPr sz="1800" spc="-1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Calibri"/>
                <a:cs typeface="Calibri"/>
              </a:rPr>
              <a:t>empowers</a:t>
            </a:r>
            <a:r>
              <a:rPr sz="1800" spc="-5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74151"/>
                </a:solidFill>
                <a:latin typeface="Calibri"/>
                <a:cs typeface="Calibri"/>
              </a:rPr>
              <a:t>utilities,</a:t>
            </a:r>
            <a:r>
              <a:rPr sz="1800" spc="-10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operators, </a:t>
            </a:r>
            <a:r>
              <a:rPr sz="1800" spc="-39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74151"/>
                </a:solidFill>
                <a:latin typeface="Calibri"/>
                <a:cs typeface="Calibri"/>
              </a:rPr>
              <a:t>and</a:t>
            </a:r>
            <a:r>
              <a:rPr sz="1800" spc="-8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74151"/>
                </a:solidFill>
                <a:latin typeface="Calibri"/>
                <a:cs typeface="Calibri"/>
              </a:rPr>
              <a:t>other</a:t>
            </a:r>
            <a:r>
              <a:rPr sz="1800" spc="-6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stakeholders</a:t>
            </a:r>
            <a:r>
              <a:rPr sz="1800" spc="-14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to</a:t>
            </a:r>
            <a:r>
              <a:rPr sz="1800" spc="-15" dirty="0">
                <a:solidFill>
                  <a:srgbClr val="374151"/>
                </a:solidFill>
                <a:latin typeface="Calibri"/>
                <a:cs typeface="Calibri"/>
              </a:rPr>
              <a:t> make</a:t>
            </a:r>
            <a:r>
              <a:rPr sz="1800" spc="-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Calibri"/>
                <a:cs typeface="Calibri"/>
              </a:rPr>
              <a:t>more</a:t>
            </a:r>
            <a:r>
              <a:rPr sz="1800" spc="4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74151"/>
                </a:solidFill>
                <a:latin typeface="Calibri"/>
                <a:cs typeface="Calibri"/>
              </a:rPr>
              <a:t>informed</a:t>
            </a:r>
            <a:r>
              <a:rPr sz="1800" spc="-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74151"/>
                </a:solidFill>
                <a:latin typeface="Calibri"/>
                <a:cs typeface="Calibri"/>
              </a:rPr>
              <a:t>decisions.</a:t>
            </a:r>
            <a:endParaRPr sz="1800" dirty="0">
              <a:latin typeface="Calibri"/>
              <a:cs typeface="Calibri"/>
            </a:endParaRPr>
          </a:p>
          <a:p>
            <a:pPr marL="355600" marR="251460" indent="-343535" algn="just">
              <a:lnSpc>
                <a:spcPct val="100899"/>
              </a:lnSpc>
              <a:spcBef>
                <a:spcPts val="969"/>
              </a:spcBef>
              <a:buClr>
                <a:srgbClr val="5FCAEE"/>
              </a:buClr>
              <a:buSzPct val="77777"/>
              <a:buAutoNum type="arabicPeriod"/>
              <a:tabLst>
                <a:tab pos="356235" algn="l"/>
              </a:tabLst>
            </a:pPr>
            <a:r>
              <a:rPr sz="1800" b="1" spc="-5" dirty="0">
                <a:solidFill>
                  <a:srgbClr val="374151"/>
                </a:solidFill>
                <a:latin typeface="Calibri"/>
                <a:cs typeface="Calibri"/>
              </a:rPr>
              <a:t>Efficient</a:t>
            </a:r>
            <a:r>
              <a:rPr sz="1800" b="1" spc="-1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b="1" spc="10" dirty="0">
                <a:solidFill>
                  <a:srgbClr val="374151"/>
                </a:solidFill>
                <a:latin typeface="Calibri"/>
                <a:cs typeface="Calibri"/>
              </a:rPr>
              <a:t>Resource</a:t>
            </a:r>
            <a:r>
              <a:rPr sz="1800" b="1" spc="-18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74151"/>
                </a:solidFill>
                <a:latin typeface="Calibri"/>
                <a:cs typeface="Calibri"/>
              </a:rPr>
              <a:t>Allocation:</a:t>
            </a:r>
            <a:r>
              <a:rPr sz="1800" b="1" spc="-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Integration</a:t>
            </a:r>
            <a:r>
              <a:rPr sz="1800" spc="-14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374151"/>
                </a:solidFill>
                <a:latin typeface="Calibri"/>
                <a:cs typeface="Calibri"/>
              </a:rPr>
              <a:t>aids</a:t>
            </a:r>
            <a:r>
              <a:rPr sz="1800" spc="-1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74151"/>
                </a:solidFill>
                <a:latin typeface="Calibri"/>
                <a:cs typeface="Calibri"/>
              </a:rPr>
              <a:t>in</a:t>
            </a:r>
            <a:r>
              <a:rPr sz="1800" spc="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74151"/>
                </a:solidFill>
                <a:latin typeface="Calibri"/>
                <a:cs typeface="Calibri"/>
              </a:rPr>
              <a:t>resource </a:t>
            </a:r>
            <a:r>
              <a:rPr sz="1800" spc="15" dirty="0">
                <a:solidFill>
                  <a:srgbClr val="374151"/>
                </a:solidFill>
                <a:latin typeface="Calibri"/>
                <a:cs typeface="Calibri"/>
              </a:rPr>
              <a:t>allocation</a:t>
            </a:r>
            <a:r>
              <a:rPr sz="1800" spc="-14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74151"/>
                </a:solidFill>
                <a:latin typeface="Calibri"/>
                <a:cs typeface="Calibri"/>
              </a:rPr>
              <a:t>optimization</a:t>
            </a:r>
            <a:r>
              <a:rPr sz="1800" spc="-14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74151"/>
                </a:solidFill>
                <a:latin typeface="Calibri"/>
                <a:cs typeface="Calibri"/>
              </a:rPr>
              <a:t>by </a:t>
            </a:r>
            <a:r>
              <a:rPr sz="1800" spc="-39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74151"/>
                </a:solidFill>
                <a:latin typeface="Calibri"/>
                <a:cs typeface="Calibri"/>
              </a:rPr>
              <a:t>offering</a:t>
            </a:r>
            <a:r>
              <a:rPr sz="1800" spc="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74151"/>
                </a:solidFill>
                <a:latin typeface="Calibri"/>
                <a:cs typeface="Calibri"/>
              </a:rPr>
              <a:t>insights</a:t>
            </a:r>
            <a:r>
              <a:rPr sz="1800" spc="-14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74151"/>
                </a:solidFill>
                <a:latin typeface="Calibri"/>
                <a:cs typeface="Calibri"/>
              </a:rPr>
              <a:t>into</a:t>
            </a:r>
            <a:r>
              <a:rPr sz="1800" spc="-8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water</a:t>
            </a:r>
            <a:r>
              <a:rPr sz="1800" spc="-5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usage</a:t>
            </a:r>
            <a:r>
              <a:rPr sz="1800" spc="-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patterns.</a:t>
            </a:r>
            <a:r>
              <a:rPr sz="1800" spc="-1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74151"/>
                </a:solidFill>
                <a:latin typeface="Calibri"/>
                <a:cs typeface="Calibri"/>
              </a:rPr>
              <a:t>This</a:t>
            </a:r>
            <a:r>
              <a:rPr sz="1800" spc="-5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Calibri"/>
                <a:cs typeface="Calibri"/>
              </a:rPr>
              <a:t>empowers</a:t>
            </a:r>
            <a:r>
              <a:rPr sz="1800" spc="-5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74151"/>
                </a:solidFill>
                <a:latin typeface="Calibri"/>
                <a:cs typeface="Calibri"/>
              </a:rPr>
              <a:t>utilities</a:t>
            </a:r>
            <a:r>
              <a:rPr sz="1800" spc="-1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to</a:t>
            </a:r>
            <a:r>
              <a:rPr sz="1800" spc="-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74151"/>
                </a:solidFill>
                <a:latin typeface="Calibri"/>
                <a:cs typeface="Calibri"/>
              </a:rPr>
              <a:t>allocate</a:t>
            </a:r>
            <a:r>
              <a:rPr sz="1800" spc="-18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water </a:t>
            </a:r>
            <a:r>
              <a:rPr sz="1800" spc="-39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74151"/>
                </a:solidFill>
                <a:latin typeface="Calibri"/>
                <a:cs typeface="Calibri"/>
              </a:rPr>
              <a:t>resources</a:t>
            </a:r>
            <a:r>
              <a:rPr sz="1800" spc="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Calibri"/>
                <a:cs typeface="Calibri"/>
              </a:rPr>
              <a:t>more</a:t>
            </a:r>
            <a:r>
              <a:rPr sz="1800" spc="-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74151"/>
                </a:solidFill>
                <a:latin typeface="Calibri"/>
                <a:cs typeface="Calibri"/>
              </a:rPr>
              <a:t>efficiently,</a:t>
            </a:r>
            <a:r>
              <a:rPr sz="1800" spc="-10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74151"/>
                </a:solidFill>
                <a:latin typeface="Calibri"/>
                <a:cs typeface="Calibri"/>
              </a:rPr>
              <a:t>consequently</a:t>
            </a:r>
            <a:r>
              <a:rPr sz="1800" spc="-17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74151"/>
                </a:solidFill>
                <a:latin typeface="Calibri"/>
                <a:cs typeface="Calibri"/>
              </a:rPr>
              <a:t>reducing</a:t>
            </a:r>
            <a:r>
              <a:rPr sz="1800" spc="-5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Calibri"/>
                <a:cs typeface="Calibri"/>
              </a:rPr>
              <a:t>wastage.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7600" y="2667000"/>
            <a:ext cx="5858510" cy="13646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750" spc="25" dirty="0"/>
              <a:t>THANK</a:t>
            </a:r>
            <a:r>
              <a:rPr sz="8750" spc="-175" dirty="0"/>
              <a:t> </a:t>
            </a:r>
            <a:r>
              <a:rPr sz="8750" spc="25" dirty="0"/>
              <a:t>YOU</a:t>
            </a:r>
            <a:endParaRPr sz="8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602" y="634111"/>
            <a:ext cx="452120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PROBLEM</a:t>
            </a:r>
            <a:r>
              <a:rPr spc="-25" dirty="0"/>
              <a:t> </a:t>
            </a:r>
            <a:r>
              <a:rPr spc="-10" dirty="0"/>
              <a:t>DEFINITION: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22145" y="1905000"/>
            <a:ext cx="8347709" cy="20745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5080" indent="-343535">
              <a:lnSpc>
                <a:spcPct val="100800"/>
              </a:lnSpc>
              <a:spcBef>
                <a:spcPts val="85"/>
              </a:spcBef>
              <a:tabLst>
                <a:tab pos="355600" algn="l"/>
              </a:tabLst>
            </a:pPr>
            <a:r>
              <a:rPr sz="1400" spc="-114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project’s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focus is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the integration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IoT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sensors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for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monitoring of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water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usage</a:t>
            </a:r>
            <a:r>
              <a:rPr sz="1800" spc="-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8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public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areas,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specifically</a:t>
            </a:r>
            <a:r>
              <a:rPr sz="1800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parks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gardens.</a:t>
            </a:r>
            <a:r>
              <a:rPr sz="18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Its</a:t>
            </a:r>
            <a:r>
              <a:rPr sz="18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core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mission</a:t>
            </a:r>
            <a:r>
              <a:rPr sz="1800" spc="-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sz="1800" spc="-5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foster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water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conservation</a:t>
            </a:r>
            <a:r>
              <a:rPr sz="18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by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offering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real-time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water</a:t>
            </a:r>
            <a:r>
              <a:rPr sz="1800" spc="-11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consumption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sz="18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800" spc="-5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public.</a:t>
            </a:r>
            <a:endParaRPr sz="1800" dirty="0">
              <a:latin typeface="Trebuchet MS"/>
              <a:cs typeface="Trebuchet MS"/>
            </a:endParaRPr>
          </a:p>
          <a:p>
            <a:pPr marL="355600" marR="866140" indent="-343535" algn="just">
              <a:lnSpc>
                <a:spcPct val="99100"/>
              </a:lnSpc>
              <a:spcBef>
                <a:spcPts val="1015"/>
              </a:spcBef>
            </a:pPr>
            <a:r>
              <a:rPr sz="1400" spc="-120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400" spc="-114" dirty="0">
                <a:solidFill>
                  <a:srgbClr val="5FCAEE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This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project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encompasses several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key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phases, which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include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defining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objectives,</a:t>
            </a:r>
            <a:r>
              <a:rPr sz="1800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designing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IoT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sensor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system,</a:t>
            </a:r>
            <a:r>
              <a:rPr sz="1800" spc="-1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developing</a:t>
            </a:r>
            <a:r>
              <a:rPr sz="18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sz="18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sharing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platform,</a:t>
            </a:r>
            <a:r>
              <a:rPr sz="1800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integrating</a:t>
            </a:r>
            <a:r>
              <a:rPr sz="18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them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using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IoT</a:t>
            </a:r>
            <a:r>
              <a:rPr sz="18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technology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Python.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838200"/>
            <a:ext cx="3434398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OBJECTIVES: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2600" y="1576070"/>
            <a:ext cx="8441055" cy="37058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55600" marR="954405" indent="-343535" algn="just">
              <a:lnSpc>
                <a:spcPct val="100899"/>
              </a:lnSpc>
              <a:spcBef>
                <a:spcPts val="80"/>
              </a:spcBef>
            </a:pPr>
            <a:r>
              <a:rPr sz="1400" spc="-114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400" spc="-110" dirty="0">
                <a:solidFill>
                  <a:srgbClr val="5FCAEE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This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project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encompasses several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key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phases, which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include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defining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objectives,</a:t>
            </a:r>
            <a:r>
              <a:rPr sz="1800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designing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IoT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sensor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system,</a:t>
            </a:r>
            <a:r>
              <a:rPr sz="1800" spc="-1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developing</a:t>
            </a:r>
            <a:r>
              <a:rPr sz="18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sz="18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sharing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platform,</a:t>
            </a:r>
            <a:r>
              <a:rPr sz="1800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integrating</a:t>
            </a:r>
            <a:r>
              <a:rPr sz="18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them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using</a:t>
            </a:r>
            <a:r>
              <a:rPr sz="18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IoT</a:t>
            </a:r>
            <a:r>
              <a:rPr sz="18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technology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Python.</a:t>
            </a:r>
            <a:endParaRPr sz="1800" dirty="0">
              <a:latin typeface="Trebuchet MS"/>
              <a:cs typeface="Trebuchet MS"/>
            </a:endParaRPr>
          </a:p>
          <a:p>
            <a:pPr marL="355600" marR="56515" indent="-343535">
              <a:lnSpc>
                <a:spcPct val="100899"/>
              </a:lnSpc>
              <a:spcBef>
                <a:spcPts val="975"/>
              </a:spcBef>
              <a:tabLst>
                <a:tab pos="355600" algn="l"/>
              </a:tabLst>
            </a:pPr>
            <a:r>
              <a:rPr sz="1400" spc="-114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Addressing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water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management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issues,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including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problems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related 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water 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usage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tank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overflow,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requires</a:t>
            </a:r>
            <a:r>
              <a:rPr sz="18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implementation</a:t>
            </a:r>
            <a:r>
              <a:rPr sz="18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effective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monitoring </a:t>
            </a:r>
            <a:r>
              <a:rPr sz="1800" spc="-5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solutions.</a:t>
            </a:r>
            <a:endParaRPr sz="1800" dirty="0">
              <a:latin typeface="Trebuchet MS"/>
              <a:cs typeface="Trebuchet MS"/>
            </a:endParaRPr>
          </a:p>
          <a:p>
            <a:pPr marL="355600" marR="5080" indent="-343535">
              <a:lnSpc>
                <a:spcPct val="99100"/>
              </a:lnSpc>
              <a:spcBef>
                <a:spcPts val="1010"/>
              </a:spcBef>
              <a:tabLst>
                <a:tab pos="355600" algn="l"/>
              </a:tabLst>
            </a:pPr>
            <a:r>
              <a:rPr sz="1400" spc="-114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Using</a:t>
            </a:r>
            <a:r>
              <a:rPr sz="18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network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sensors,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system</a:t>
            </a:r>
            <a:r>
              <a:rPr sz="18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gathers</a:t>
            </a:r>
            <a:r>
              <a:rPr sz="18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real-time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sz="18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regarding</a:t>
            </a:r>
            <a:r>
              <a:rPr sz="18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water </a:t>
            </a:r>
            <a:r>
              <a:rPr sz="1800" spc="-5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quality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consumption,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with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subsequent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processing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occurring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on a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cloud- 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based</a:t>
            </a:r>
            <a:r>
              <a:rPr sz="18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platform.</a:t>
            </a:r>
            <a:endParaRPr sz="1800" dirty="0">
              <a:latin typeface="Trebuchet MS"/>
              <a:cs typeface="Trebuchet MS"/>
            </a:endParaRPr>
          </a:p>
          <a:p>
            <a:pPr marL="355600" marR="386080" indent="-343535">
              <a:lnSpc>
                <a:spcPct val="100800"/>
              </a:lnSpc>
              <a:spcBef>
                <a:spcPts val="980"/>
              </a:spcBef>
              <a:tabLst>
                <a:tab pos="355600" algn="l"/>
              </a:tabLst>
            </a:pPr>
            <a:r>
              <a:rPr sz="1400" spc="-12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statement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underscores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IoT’s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potential 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revolutionize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water 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management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practices,</a:t>
            </a:r>
            <a:r>
              <a:rPr sz="1800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guaranteeing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sustainable</a:t>
            </a:r>
            <a:r>
              <a:rPr sz="18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access</a:t>
            </a:r>
            <a:r>
              <a:rPr sz="18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clean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water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for </a:t>
            </a:r>
            <a:r>
              <a:rPr sz="1800" spc="-5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both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present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future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generations.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990600"/>
            <a:ext cx="5491798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EXISTING</a:t>
            </a:r>
            <a:r>
              <a:rPr spc="-65" dirty="0"/>
              <a:t> </a:t>
            </a:r>
            <a:r>
              <a:rPr spc="-5" dirty="0"/>
              <a:t>SYSTEM: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81200" y="1914842"/>
            <a:ext cx="8348345" cy="30283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55600" marR="210185" indent="-343535">
              <a:lnSpc>
                <a:spcPct val="100899"/>
              </a:lnSpc>
              <a:spcBef>
                <a:spcPts val="80"/>
              </a:spcBef>
              <a:tabLst>
                <a:tab pos="355600" algn="l"/>
              </a:tabLst>
            </a:pPr>
            <a:r>
              <a:rPr sz="1400" spc="-114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Manual</a:t>
            </a:r>
            <a:r>
              <a:rPr sz="18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404040"/>
                </a:solidFill>
                <a:latin typeface="Calibri"/>
                <a:cs typeface="Calibri"/>
              </a:rPr>
              <a:t>Meter</a:t>
            </a:r>
            <a:r>
              <a:rPr sz="1800" b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404040"/>
                </a:solidFill>
                <a:latin typeface="Calibri"/>
                <a:cs typeface="Calibri"/>
              </a:rPr>
              <a:t>Reading</a:t>
            </a:r>
            <a:r>
              <a:rPr sz="1800" b="1" spc="-1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404040"/>
                </a:solidFill>
                <a:latin typeface="Calibri"/>
                <a:cs typeface="Calibri"/>
              </a:rPr>
              <a:t>involves</a:t>
            </a:r>
            <a:r>
              <a:rPr sz="18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b="1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spc="10" dirty="0">
                <a:solidFill>
                  <a:srgbClr val="404040"/>
                </a:solidFill>
                <a:latin typeface="Calibri"/>
                <a:cs typeface="Calibri"/>
              </a:rPr>
              <a:t>use</a:t>
            </a:r>
            <a:r>
              <a:rPr sz="18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b="1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Calibri"/>
                <a:cs typeface="Calibri"/>
              </a:rPr>
              <a:t>conventional</a:t>
            </a:r>
            <a:r>
              <a:rPr sz="1800" b="1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404040"/>
                </a:solidFill>
                <a:latin typeface="Calibri"/>
                <a:cs typeface="Calibri"/>
              </a:rPr>
              <a:t>meters,</a:t>
            </a:r>
            <a:r>
              <a:rPr sz="1800" b="1" spc="-1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sz="18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Calibri"/>
                <a:cs typeface="Calibri"/>
              </a:rPr>
              <a:t>necessitate </a:t>
            </a:r>
            <a:r>
              <a:rPr sz="1800" b="1" spc="-3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physical </a:t>
            </a:r>
            <a:r>
              <a:rPr sz="1800" b="1" spc="-5" dirty="0">
                <a:solidFill>
                  <a:srgbClr val="404040"/>
                </a:solidFill>
                <a:latin typeface="Calibri"/>
                <a:cs typeface="Calibri"/>
              </a:rPr>
              <a:t>visits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by </a:t>
            </a:r>
            <a:r>
              <a:rPr sz="1800" b="1" spc="-5" dirty="0">
                <a:solidFill>
                  <a:srgbClr val="404040"/>
                </a:solidFill>
                <a:latin typeface="Calibri"/>
                <a:cs typeface="Calibri"/>
              </a:rPr>
              <a:t>utility </a:t>
            </a:r>
            <a:r>
              <a:rPr sz="1800" b="1" spc="5" dirty="0">
                <a:solidFill>
                  <a:srgbClr val="404040"/>
                </a:solidFill>
                <a:latin typeface="Calibri"/>
                <a:cs typeface="Calibri"/>
              </a:rPr>
              <a:t>personnel for reading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1800" b="1" spc="5" dirty="0">
                <a:solidFill>
                  <a:srgbClr val="404040"/>
                </a:solidFill>
                <a:latin typeface="Calibri"/>
                <a:cs typeface="Calibri"/>
              </a:rPr>
              <a:t>recording </a:t>
            </a:r>
            <a:r>
              <a:rPr sz="1800" b="1" spc="-5" dirty="0">
                <a:solidFill>
                  <a:srgbClr val="404040"/>
                </a:solidFill>
                <a:latin typeface="Calibri"/>
                <a:cs typeface="Calibri"/>
              </a:rPr>
              <a:t>water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usage. This </a:t>
            </a:r>
            <a:r>
              <a:rPr sz="18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method</a:t>
            </a:r>
            <a:r>
              <a:rPr sz="18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800" b="1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often</a:t>
            </a:r>
            <a:r>
              <a:rPr sz="18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404040"/>
                </a:solidFill>
                <a:latin typeface="Calibri"/>
                <a:cs typeface="Calibri"/>
              </a:rPr>
              <a:t>time-consuming</a:t>
            </a:r>
            <a:r>
              <a:rPr sz="1800" b="1" spc="-1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susceptible</a:t>
            </a:r>
            <a:r>
              <a:rPr sz="1800" b="1" spc="-1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b="1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spc="15" dirty="0">
                <a:solidFill>
                  <a:srgbClr val="404040"/>
                </a:solidFill>
                <a:latin typeface="Calibri"/>
                <a:cs typeface="Calibri"/>
              </a:rPr>
              <a:t>errors.</a:t>
            </a:r>
            <a:endParaRPr sz="1800" dirty="0">
              <a:latin typeface="Calibri"/>
              <a:cs typeface="Calibri"/>
            </a:endParaRPr>
          </a:p>
          <a:p>
            <a:pPr marL="355600" marR="5080" indent="-343535">
              <a:lnSpc>
                <a:spcPct val="100800"/>
              </a:lnSpc>
              <a:spcBef>
                <a:spcPts val="975"/>
              </a:spcBef>
              <a:tabLst>
                <a:tab pos="355600" algn="l"/>
              </a:tabLst>
            </a:pPr>
            <a:r>
              <a:rPr sz="1400" spc="-114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b="1" spc="-15" dirty="0">
                <a:solidFill>
                  <a:srgbClr val="374151"/>
                </a:solidFill>
                <a:latin typeface="Calibri"/>
                <a:cs typeface="Calibri"/>
              </a:rPr>
              <a:t>In</a:t>
            </a:r>
            <a:r>
              <a:rPr sz="1800" b="1" spc="5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374151"/>
                </a:solidFill>
                <a:latin typeface="Calibri"/>
                <a:cs typeface="Calibri"/>
              </a:rPr>
              <a:t>the</a:t>
            </a:r>
            <a:r>
              <a:rPr sz="1800" b="1" spc="-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374151"/>
                </a:solidFill>
                <a:latin typeface="Calibri"/>
                <a:cs typeface="Calibri"/>
              </a:rPr>
              <a:t>realm</a:t>
            </a:r>
            <a:r>
              <a:rPr sz="1800" b="1" spc="-7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74151"/>
                </a:solidFill>
                <a:latin typeface="Calibri"/>
                <a:cs typeface="Calibri"/>
              </a:rPr>
              <a:t>of</a:t>
            </a:r>
            <a:r>
              <a:rPr sz="1800" b="1" spc="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74151"/>
                </a:solidFill>
                <a:latin typeface="Calibri"/>
                <a:cs typeface="Calibri"/>
              </a:rPr>
              <a:t>water</a:t>
            </a:r>
            <a:r>
              <a:rPr sz="1800" b="1" spc="-7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74151"/>
                </a:solidFill>
                <a:latin typeface="Calibri"/>
                <a:cs typeface="Calibri"/>
              </a:rPr>
              <a:t>quality</a:t>
            </a:r>
            <a:r>
              <a:rPr sz="1800" b="1" spc="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74151"/>
                </a:solidFill>
                <a:latin typeface="Calibri"/>
                <a:cs typeface="Calibri"/>
              </a:rPr>
              <a:t>monitoring,</a:t>
            </a:r>
            <a:r>
              <a:rPr sz="1800" b="1" spc="-114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374151"/>
                </a:solidFill>
                <a:latin typeface="Calibri"/>
                <a:cs typeface="Calibri"/>
              </a:rPr>
              <a:t>the</a:t>
            </a:r>
            <a:r>
              <a:rPr sz="1800" b="1" spc="4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74151"/>
                </a:solidFill>
                <a:latin typeface="Calibri"/>
                <a:cs typeface="Calibri"/>
              </a:rPr>
              <a:t>conventional</a:t>
            </a:r>
            <a:r>
              <a:rPr sz="1800" b="1" spc="-9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374151"/>
                </a:solidFill>
                <a:latin typeface="Calibri"/>
                <a:cs typeface="Calibri"/>
              </a:rPr>
              <a:t>approach</a:t>
            </a:r>
            <a:r>
              <a:rPr sz="1800" b="1" spc="-10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74151"/>
                </a:solidFill>
                <a:latin typeface="Calibri"/>
                <a:cs typeface="Calibri"/>
              </a:rPr>
              <a:t>is</a:t>
            </a:r>
            <a:r>
              <a:rPr sz="1800" b="1" spc="-7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74151"/>
                </a:solidFill>
                <a:latin typeface="Calibri"/>
                <a:cs typeface="Calibri"/>
              </a:rPr>
              <a:t>characterized </a:t>
            </a:r>
            <a:r>
              <a:rPr sz="1800" b="1" spc="-39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74151"/>
                </a:solidFill>
                <a:latin typeface="Calibri"/>
                <a:cs typeface="Calibri"/>
              </a:rPr>
              <a:t>by </a:t>
            </a:r>
            <a:r>
              <a:rPr sz="1800" b="1" spc="5" dirty="0">
                <a:solidFill>
                  <a:srgbClr val="374151"/>
                </a:solidFill>
                <a:latin typeface="Calibri"/>
                <a:cs typeface="Calibri"/>
              </a:rPr>
              <a:t>periodic assessments, </a:t>
            </a:r>
            <a:r>
              <a:rPr sz="1800" b="1" dirty="0">
                <a:solidFill>
                  <a:srgbClr val="374151"/>
                </a:solidFill>
                <a:latin typeface="Calibri"/>
                <a:cs typeface="Calibri"/>
              </a:rPr>
              <a:t>which </a:t>
            </a:r>
            <a:r>
              <a:rPr sz="1800" b="1" spc="10" dirty="0">
                <a:solidFill>
                  <a:srgbClr val="374151"/>
                </a:solidFill>
                <a:latin typeface="Calibri"/>
                <a:cs typeface="Calibri"/>
              </a:rPr>
              <a:t>may </a:t>
            </a:r>
            <a:r>
              <a:rPr sz="1800" b="1" dirty="0">
                <a:solidFill>
                  <a:srgbClr val="374151"/>
                </a:solidFill>
                <a:latin typeface="Calibri"/>
                <a:cs typeface="Calibri"/>
              </a:rPr>
              <a:t>not identify </a:t>
            </a:r>
            <a:r>
              <a:rPr sz="1800" b="1" spc="5" dirty="0">
                <a:solidFill>
                  <a:srgbClr val="374151"/>
                </a:solidFill>
                <a:latin typeface="Calibri"/>
                <a:cs typeface="Calibri"/>
              </a:rPr>
              <a:t>issues </a:t>
            </a:r>
            <a:r>
              <a:rPr sz="1800" b="1" spc="-5" dirty="0">
                <a:solidFill>
                  <a:srgbClr val="374151"/>
                </a:solidFill>
                <a:latin typeface="Calibri"/>
                <a:cs typeface="Calibri"/>
              </a:rPr>
              <a:t>until </a:t>
            </a:r>
            <a:r>
              <a:rPr sz="1800" b="1" spc="-10" dirty="0">
                <a:solidFill>
                  <a:srgbClr val="374151"/>
                </a:solidFill>
                <a:latin typeface="Calibri"/>
                <a:cs typeface="Calibri"/>
              </a:rPr>
              <a:t>they </a:t>
            </a:r>
            <a:r>
              <a:rPr sz="1800" b="1" spc="-5" dirty="0">
                <a:solidFill>
                  <a:srgbClr val="374151"/>
                </a:solidFill>
                <a:latin typeface="Calibri"/>
                <a:cs typeface="Calibri"/>
              </a:rPr>
              <a:t>have escalated </a:t>
            </a:r>
            <a:r>
              <a:rPr sz="1800" b="1" spc="-15" dirty="0">
                <a:solidFill>
                  <a:srgbClr val="374151"/>
                </a:solidFill>
                <a:latin typeface="Calibri"/>
                <a:cs typeface="Calibri"/>
              </a:rPr>
              <a:t>to </a:t>
            </a:r>
            <a:r>
              <a:rPr sz="1800" b="1" spc="-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74151"/>
                </a:solidFill>
                <a:latin typeface="Calibri"/>
                <a:cs typeface="Calibri"/>
              </a:rPr>
              <a:t>critical </a:t>
            </a:r>
            <a:r>
              <a:rPr sz="1800" b="1" spc="-5" dirty="0">
                <a:solidFill>
                  <a:srgbClr val="374151"/>
                </a:solidFill>
                <a:latin typeface="Calibri"/>
                <a:cs typeface="Calibri"/>
              </a:rPr>
              <a:t>levels. </a:t>
            </a:r>
            <a:r>
              <a:rPr sz="1800" b="1" dirty="0">
                <a:solidFill>
                  <a:srgbClr val="374151"/>
                </a:solidFill>
                <a:latin typeface="Calibri"/>
                <a:cs typeface="Calibri"/>
              </a:rPr>
              <a:t>The </a:t>
            </a:r>
            <a:r>
              <a:rPr sz="1800" b="1" spc="5" dirty="0">
                <a:solidFill>
                  <a:srgbClr val="374151"/>
                </a:solidFill>
                <a:latin typeface="Calibri"/>
                <a:cs typeface="Calibri"/>
              </a:rPr>
              <a:t>presence </a:t>
            </a:r>
            <a:r>
              <a:rPr sz="1800" b="1" dirty="0">
                <a:solidFill>
                  <a:srgbClr val="374151"/>
                </a:solidFill>
                <a:latin typeface="Calibri"/>
                <a:cs typeface="Calibri"/>
              </a:rPr>
              <a:t>of contaminants and </a:t>
            </a:r>
            <a:r>
              <a:rPr sz="1800" b="1" spc="5" dirty="0">
                <a:solidFill>
                  <a:srgbClr val="374151"/>
                </a:solidFill>
                <a:latin typeface="Calibri"/>
                <a:cs typeface="Calibri"/>
              </a:rPr>
              <a:t>impurities </a:t>
            </a:r>
            <a:r>
              <a:rPr sz="1800" b="1" dirty="0">
                <a:solidFill>
                  <a:srgbClr val="374151"/>
                </a:solidFill>
                <a:latin typeface="Calibri"/>
                <a:cs typeface="Calibri"/>
              </a:rPr>
              <a:t>often </a:t>
            </a:r>
            <a:r>
              <a:rPr sz="1800" b="1" spc="-10" dirty="0">
                <a:solidFill>
                  <a:srgbClr val="374151"/>
                </a:solidFill>
                <a:latin typeface="Calibri"/>
                <a:cs typeface="Calibri"/>
              </a:rPr>
              <a:t>goes undetected </a:t>
            </a:r>
            <a:r>
              <a:rPr sz="1800" b="1" spc="-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374151"/>
                </a:solidFill>
                <a:latin typeface="Calibri"/>
                <a:cs typeface="Calibri"/>
              </a:rPr>
              <a:t>un</a:t>
            </a:r>
            <a:r>
              <a:rPr sz="1800" b="1" spc="-25" dirty="0">
                <a:solidFill>
                  <a:srgbClr val="374151"/>
                </a:solidFill>
                <a:latin typeface="Calibri"/>
                <a:cs typeface="Calibri"/>
              </a:rPr>
              <a:t>t</a:t>
            </a:r>
            <a:r>
              <a:rPr sz="1800" b="1" spc="5" dirty="0">
                <a:solidFill>
                  <a:srgbClr val="374151"/>
                </a:solidFill>
                <a:latin typeface="Calibri"/>
                <a:cs typeface="Calibri"/>
              </a:rPr>
              <a:t>i</a:t>
            </a:r>
            <a:r>
              <a:rPr sz="1800" b="1" dirty="0">
                <a:solidFill>
                  <a:srgbClr val="374151"/>
                </a:solidFill>
                <a:latin typeface="Calibri"/>
                <a:cs typeface="Calibri"/>
              </a:rPr>
              <a:t>l</a:t>
            </a:r>
            <a:r>
              <a:rPr sz="1800" b="1" spc="-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b="1" spc="-25" dirty="0">
                <a:solidFill>
                  <a:srgbClr val="374151"/>
                </a:solidFill>
                <a:latin typeface="Calibri"/>
                <a:cs typeface="Calibri"/>
              </a:rPr>
              <a:t>t</a:t>
            </a:r>
            <a:r>
              <a:rPr sz="1800" b="1" spc="5" dirty="0">
                <a:solidFill>
                  <a:srgbClr val="374151"/>
                </a:solidFill>
                <a:latin typeface="Calibri"/>
                <a:cs typeface="Calibri"/>
              </a:rPr>
              <a:t>h</a:t>
            </a:r>
            <a:r>
              <a:rPr sz="1800" b="1" spc="-10" dirty="0">
                <a:solidFill>
                  <a:srgbClr val="374151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374151"/>
                </a:solidFill>
                <a:latin typeface="Calibri"/>
                <a:cs typeface="Calibri"/>
              </a:rPr>
              <a:t>y</a:t>
            </a:r>
            <a:r>
              <a:rPr sz="1800" b="1" spc="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374151"/>
                </a:solidFill>
                <a:latin typeface="Calibri"/>
                <a:cs typeface="Calibri"/>
              </a:rPr>
              <a:t>ha</a:t>
            </a:r>
            <a:r>
              <a:rPr sz="1800" b="1" spc="-30" dirty="0">
                <a:solidFill>
                  <a:srgbClr val="374151"/>
                </a:solidFill>
                <a:latin typeface="Calibri"/>
                <a:cs typeface="Calibri"/>
              </a:rPr>
              <a:t>v</a:t>
            </a:r>
            <a:r>
              <a:rPr sz="1800" b="1" dirty="0">
                <a:solidFill>
                  <a:srgbClr val="374151"/>
                </a:solidFill>
                <a:latin typeface="Calibri"/>
                <a:cs typeface="Calibri"/>
              </a:rPr>
              <a:t>e</a:t>
            </a:r>
            <a:r>
              <a:rPr sz="1800" b="1" spc="-4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374151"/>
                </a:solidFill>
                <a:latin typeface="Calibri"/>
                <a:cs typeface="Calibri"/>
              </a:rPr>
              <a:t>al</a:t>
            </a:r>
            <a:r>
              <a:rPr sz="1800" b="1" spc="30" dirty="0">
                <a:solidFill>
                  <a:srgbClr val="374151"/>
                </a:solidFill>
                <a:latin typeface="Calibri"/>
                <a:cs typeface="Calibri"/>
              </a:rPr>
              <a:t>r</a:t>
            </a:r>
            <a:r>
              <a:rPr sz="1800" b="1" spc="-10" dirty="0">
                <a:solidFill>
                  <a:srgbClr val="374151"/>
                </a:solidFill>
                <a:latin typeface="Calibri"/>
                <a:cs typeface="Calibri"/>
              </a:rPr>
              <a:t>e</a:t>
            </a:r>
            <a:r>
              <a:rPr sz="1800" b="1" spc="5" dirty="0">
                <a:solidFill>
                  <a:srgbClr val="374151"/>
                </a:solidFill>
                <a:latin typeface="Calibri"/>
                <a:cs typeface="Calibri"/>
              </a:rPr>
              <a:t>ad</a:t>
            </a:r>
            <a:r>
              <a:rPr sz="1800" b="1" dirty="0">
                <a:solidFill>
                  <a:srgbClr val="374151"/>
                </a:solidFill>
                <a:latin typeface="Calibri"/>
                <a:cs typeface="Calibri"/>
              </a:rPr>
              <a:t>y</a:t>
            </a:r>
            <a:r>
              <a:rPr sz="1800" b="1" spc="-14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374151"/>
                </a:solidFill>
                <a:latin typeface="Calibri"/>
                <a:cs typeface="Calibri"/>
              </a:rPr>
              <a:t>i</a:t>
            </a:r>
            <a:r>
              <a:rPr sz="1800" b="1" spc="30" dirty="0">
                <a:solidFill>
                  <a:srgbClr val="374151"/>
                </a:solidFill>
                <a:latin typeface="Calibri"/>
                <a:cs typeface="Calibri"/>
              </a:rPr>
              <a:t>m</a:t>
            </a:r>
            <a:r>
              <a:rPr sz="1800" b="1" spc="5" dirty="0">
                <a:solidFill>
                  <a:srgbClr val="374151"/>
                </a:solidFill>
                <a:latin typeface="Calibri"/>
                <a:cs typeface="Calibri"/>
              </a:rPr>
              <a:t>pa</a:t>
            </a:r>
            <a:r>
              <a:rPr sz="1800" b="1" spc="-5" dirty="0">
                <a:solidFill>
                  <a:srgbClr val="374151"/>
                </a:solidFill>
                <a:latin typeface="Calibri"/>
                <a:cs typeface="Calibri"/>
              </a:rPr>
              <a:t>c</a:t>
            </a:r>
            <a:r>
              <a:rPr sz="1800" b="1" spc="-30" dirty="0">
                <a:solidFill>
                  <a:srgbClr val="374151"/>
                </a:solidFill>
                <a:latin typeface="Calibri"/>
                <a:cs typeface="Calibri"/>
              </a:rPr>
              <a:t>t</a:t>
            </a:r>
            <a:r>
              <a:rPr sz="1800" b="1" spc="-10" dirty="0">
                <a:solidFill>
                  <a:srgbClr val="374151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374151"/>
                </a:solidFill>
                <a:latin typeface="Calibri"/>
                <a:cs typeface="Calibri"/>
              </a:rPr>
              <a:t>d</a:t>
            </a:r>
            <a:r>
              <a:rPr sz="1800" b="1" spc="-10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374151"/>
                </a:solidFill>
                <a:latin typeface="Calibri"/>
                <a:cs typeface="Calibri"/>
              </a:rPr>
              <a:t>wa</a:t>
            </a:r>
            <a:r>
              <a:rPr sz="1800" b="1" spc="-25" dirty="0">
                <a:solidFill>
                  <a:srgbClr val="374151"/>
                </a:solidFill>
                <a:latin typeface="Calibri"/>
                <a:cs typeface="Calibri"/>
              </a:rPr>
              <a:t>t</a:t>
            </a:r>
            <a:r>
              <a:rPr sz="1800" b="1" spc="-10" dirty="0">
                <a:solidFill>
                  <a:srgbClr val="374151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374151"/>
                </a:solidFill>
                <a:latin typeface="Calibri"/>
                <a:cs typeface="Calibri"/>
              </a:rPr>
              <a:t>r</a:t>
            </a:r>
            <a:r>
              <a:rPr sz="1800" b="1" spc="-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374151"/>
                </a:solidFill>
                <a:latin typeface="Calibri"/>
                <a:cs typeface="Calibri"/>
              </a:rPr>
              <a:t>quali</a:t>
            </a:r>
            <a:r>
              <a:rPr sz="1800" b="1" spc="-25" dirty="0">
                <a:solidFill>
                  <a:srgbClr val="374151"/>
                </a:solidFill>
                <a:latin typeface="Calibri"/>
                <a:cs typeface="Calibri"/>
              </a:rPr>
              <a:t>t</a:t>
            </a:r>
            <a:r>
              <a:rPr sz="1800" b="1" spc="-105" dirty="0">
                <a:solidFill>
                  <a:srgbClr val="374151"/>
                </a:solidFill>
                <a:latin typeface="Calibri"/>
                <a:cs typeface="Calibri"/>
              </a:rPr>
              <a:t>y</a:t>
            </a:r>
            <a:r>
              <a:rPr sz="1800" b="1" dirty="0">
                <a:solidFill>
                  <a:srgbClr val="374151"/>
                </a:solidFill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  <a:p>
            <a:pPr marL="355600" marR="241935" indent="-343535">
              <a:lnSpc>
                <a:spcPct val="99100"/>
              </a:lnSpc>
              <a:spcBef>
                <a:spcPts val="1015"/>
              </a:spcBef>
              <a:tabLst>
                <a:tab pos="355600" algn="l"/>
              </a:tabLst>
            </a:pPr>
            <a:r>
              <a:rPr sz="1400" spc="-114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b="1" spc="5" dirty="0">
                <a:solidFill>
                  <a:srgbClr val="374151"/>
                </a:solidFill>
                <a:latin typeface="Calibri"/>
                <a:cs typeface="Calibri"/>
              </a:rPr>
              <a:t>Under</a:t>
            </a:r>
            <a:r>
              <a:rPr sz="1800" b="1" spc="-8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374151"/>
                </a:solidFill>
                <a:latin typeface="Calibri"/>
                <a:cs typeface="Calibri"/>
              </a:rPr>
              <a:t>the</a:t>
            </a:r>
            <a:r>
              <a:rPr sz="1800" b="1" spc="4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74151"/>
                </a:solidFill>
                <a:latin typeface="Calibri"/>
                <a:cs typeface="Calibri"/>
              </a:rPr>
              <a:t>existing</a:t>
            </a:r>
            <a:r>
              <a:rPr sz="1800" b="1" spc="-6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74151"/>
                </a:solidFill>
                <a:latin typeface="Calibri"/>
                <a:cs typeface="Calibri"/>
              </a:rPr>
              <a:t>system,</a:t>
            </a:r>
            <a:r>
              <a:rPr sz="1800" b="1" spc="-20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74151"/>
                </a:solidFill>
                <a:latin typeface="Calibri"/>
                <a:cs typeface="Calibri"/>
              </a:rPr>
              <a:t>data</a:t>
            </a:r>
            <a:r>
              <a:rPr sz="1800" b="1" spc="-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374151"/>
                </a:solidFill>
                <a:latin typeface="Calibri"/>
                <a:cs typeface="Calibri"/>
              </a:rPr>
              <a:t>collected</a:t>
            </a:r>
            <a:r>
              <a:rPr sz="1800" b="1" spc="-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74151"/>
                </a:solidFill>
                <a:latin typeface="Calibri"/>
                <a:cs typeface="Calibri"/>
              </a:rPr>
              <a:t>is subject</a:t>
            </a:r>
            <a:r>
              <a:rPr sz="1800" b="1" spc="-6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374151"/>
                </a:solidFill>
                <a:latin typeface="Calibri"/>
                <a:cs typeface="Calibri"/>
              </a:rPr>
              <a:t>to</a:t>
            </a:r>
            <a:r>
              <a:rPr sz="1800" b="1" spc="-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74151"/>
                </a:solidFill>
                <a:latin typeface="Calibri"/>
                <a:cs typeface="Calibri"/>
              </a:rPr>
              <a:t>limited</a:t>
            </a:r>
            <a:r>
              <a:rPr sz="1800" b="1" spc="-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374151"/>
                </a:solidFill>
                <a:latin typeface="Calibri"/>
                <a:cs typeface="Calibri"/>
              </a:rPr>
              <a:t>analysis,</a:t>
            </a:r>
            <a:r>
              <a:rPr sz="1800" b="1" spc="-1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374151"/>
                </a:solidFill>
                <a:latin typeface="Calibri"/>
                <a:cs typeface="Calibri"/>
              </a:rPr>
              <a:t>resulting</a:t>
            </a:r>
            <a:r>
              <a:rPr sz="1800" b="1" spc="-13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74151"/>
                </a:solidFill>
                <a:latin typeface="Calibri"/>
                <a:cs typeface="Calibri"/>
              </a:rPr>
              <a:t>in </a:t>
            </a:r>
            <a:r>
              <a:rPr sz="1800" b="1" spc="-39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374151"/>
                </a:solidFill>
                <a:latin typeface="Calibri"/>
                <a:cs typeface="Calibri"/>
              </a:rPr>
              <a:t>the </a:t>
            </a:r>
            <a:r>
              <a:rPr sz="1800" b="1" spc="10" dirty="0">
                <a:solidFill>
                  <a:srgbClr val="374151"/>
                </a:solidFill>
                <a:latin typeface="Calibri"/>
                <a:cs typeface="Calibri"/>
              </a:rPr>
              <a:t>failure </a:t>
            </a:r>
            <a:r>
              <a:rPr sz="1800" b="1" spc="-15" dirty="0">
                <a:solidFill>
                  <a:srgbClr val="374151"/>
                </a:solidFill>
                <a:latin typeface="Calibri"/>
                <a:cs typeface="Calibri"/>
              </a:rPr>
              <a:t>to </a:t>
            </a:r>
            <a:r>
              <a:rPr sz="1800" b="1" dirty="0">
                <a:solidFill>
                  <a:srgbClr val="374151"/>
                </a:solidFill>
                <a:latin typeface="Calibri"/>
                <a:cs typeface="Calibri"/>
              </a:rPr>
              <a:t>identify </a:t>
            </a:r>
            <a:r>
              <a:rPr sz="1800" b="1" spc="5" dirty="0">
                <a:solidFill>
                  <a:srgbClr val="374151"/>
                </a:solidFill>
                <a:latin typeface="Calibri"/>
                <a:cs typeface="Calibri"/>
              </a:rPr>
              <a:t>trends, predict </a:t>
            </a:r>
            <a:r>
              <a:rPr sz="1800" b="1" dirty="0">
                <a:solidFill>
                  <a:srgbClr val="374151"/>
                </a:solidFill>
                <a:latin typeface="Calibri"/>
                <a:cs typeface="Calibri"/>
              </a:rPr>
              <a:t>maintenance </a:t>
            </a:r>
            <a:r>
              <a:rPr sz="1800" b="1" spc="5" dirty="0">
                <a:solidFill>
                  <a:srgbClr val="374151"/>
                </a:solidFill>
                <a:latin typeface="Calibri"/>
                <a:cs typeface="Calibri"/>
              </a:rPr>
              <a:t>requirements, </a:t>
            </a:r>
            <a:r>
              <a:rPr sz="1800" b="1" dirty="0">
                <a:solidFill>
                  <a:srgbClr val="374151"/>
                </a:solidFill>
                <a:latin typeface="Calibri"/>
                <a:cs typeface="Calibri"/>
              </a:rPr>
              <a:t>or </a:t>
            </a:r>
            <a:r>
              <a:rPr sz="1800" b="1" spc="5" dirty="0">
                <a:solidFill>
                  <a:srgbClr val="374151"/>
                </a:solidFill>
                <a:latin typeface="Calibri"/>
                <a:cs typeface="Calibri"/>
              </a:rPr>
              <a:t>optimize </a:t>
            </a:r>
            <a:r>
              <a:rPr sz="1800" b="1" spc="10" dirty="0">
                <a:solidFill>
                  <a:srgbClr val="374151"/>
                </a:solidFill>
                <a:latin typeface="Calibri"/>
                <a:cs typeface="Calibri"/>
              </a:rPr>
              <a:t> resource</a:t>
            </a:r>
            <a:r>
              <a:rPr sz="1800" b="1" spc="-20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74151"/>
                </a:solidFill>
                <a:latin typeface="Calibri"/>
                <a:cs typeface="Calibri"/>
              </a:rPr>
              <a:t>allocation.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990600" y="-533400"/>
            <a:ext cx="10018713" cy="175259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PROPOSED</a:t>
            </a:r>
            <a:r>
              <a:rPr spc="-40" dirty="0"/>
              <a:t> </a:t>
            </a:r>
            <a:r>
              <a:rPr spc="-5" dirty="0"/>
              <a:t>SYSTEM: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1828800" y="617172"/>
            <a:ext cx="10363200" cy="5623655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170"/>
              </a:spcBef>
            </a:pPr>
            <a:r>
              <a:rPr sz="1400" b="0" spc="-114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400" b="0" spc="655" dirty="0">
                <a:solidFill>
                  <a:srgbClr val="5FCAEE"/>
                </a:solidFill>
                <a:latin typeface="Lucida Sans Unicode"/>
                <a:cs typeface="Lucida Sans Unicode"/>
              </a:rPr>
              <a:t> </a:t>
            </a:r>
            <a:r>
              <a:rPr spc="-10" dirty="0"/>
              <a:t>IoT</a:t>
            </a:r>
            <a:r>
              <a:rPr spc="-35" dirty="0"/>
              <a:t> </a:t>
            </a:r>
            <a:r>
              <a:rPr dirty="0"/>
              <a:t>Sensors</a:t>
            </a:r>
            <a:r>
              <a:rPr spc="-8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5" dirty="0"/>
              <a:t>Devices:</a:t>
            </a:r>
            <a:endParaRPr sz="1400" dirty="0">
              <a:latin typeface="Lucida Sans Unicode"/>
              <a:cs typeface="Lucida Sans Unicode"/>
            </a:endParaRPr>
          </a:p>
          <a:p>
            <a:pPr marL="355600" marR="157480" indent="-343535" algn="just">
              <a:lnSpc>
                <a:spcPct val="99100"/>
              </a:lnSpc>
              <a:spcBef>
                <a:spcPts val="1090"/>
              </a:spcBef>
              <a:buClr>
                <a:srgbClr val="5FCAEE"/>
              </a:buClr>
              <a:buSzPct val="77777"/>
              <a:buFont typeface="Arial MT"/>
              <a:buChar char="•"/>
              <a:tabLst>
                <a:tab pos="356235" algn="l"/>
              </a:tabLst>
            </a:pPr>
            <a:r>
              <a:rPr b="0" spc="10" dirty="0">
                <a:latin typeface="Calibri"/>
                <a:cs typeface="Calibri"/>
              </a:rPr>
              <a:t>The</a:t>
            </a:r>
            <a:r>
              <a:rPr b="0" spc="-25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deployment</a:t>
            </a:r>
            <a:r>
              <a:rPr b="0" spc="-18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strategy</a:t>
            </a:r>
            <a:r>
              <a:rPr b="0" spc="-20" dirty="0">
                <a:latin typeface="Calibri"/>
                <a:cs typeface="Calibri"/>
              </a:rPr>
              <a:t> </a:t>
            </a:r>
            <a:r>
              <a:rPr b="0" spc="15" dirty="0">
                <a:latin typeface="Calibri"/>
                <a:cs typeface="Calibri"/>
              </a:rPr>
              <a:t>involves</a:t>
            </a:r>
            <a:r>
              <a:rPr b="0" spc="-204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establishing</a:t>
            </a:r>
            <a:r>
              <a:rPr b="0" spc="-20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</a:t>
            </a:r>
            <a:r>
              <a:rPr b="0" spc="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network</a:t>
            </a:r>
            <a:r>
              <a:rPr b="0" spc="-100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of</a:t>
            </a:r>
            <a:r>
              <a:rPr b="0" spc="95" dirty="0">
                <a:latin typeface="Calibri"/>
                <a:cs typeface="Calibri"/>
              </a:rPr>
              <a:t> </a:t>
            </a:r>
            <a:r>
              <a:rPr b="0" spc="5" dirty="0">
                <a:latin typeface="Calibri"/>
                <a:cs typeface="Calibri"/>
              </a:rPr>
              <a:t>IoT</a:t>
            </a:r>
            <a:r>
              <a:rPr b="0" spc="-5" dirty="0">
                <a:latin typeface="Calibri"/>
                <a:cs typeface="Calibri"/>
              </a:rPr>
              <a:t> sensors</a:t>
            </a:r>
            <a:r>
              <a:rPr b="0" spc="15" dirty="0">
                <a:latin typeface="Calibri"/>
                <a:cs typeface="Calibri"/>
              </a:rPr>
              <a:t> </a:t>
            </a:r>
            <a:r>
              <a:rPr b="0" spc="20" dirty="0">
                <a:latin typeface="Calibri"/>
                <a:cs typeface="Calibri"/>
              </a:rPr>
              <a:t>and</a:t>
            </a:r>
            <a:r>
              <a:rPr b="0" spc="-75" dirty="0">
                <a:latin typeface="Calibri"/>
                <a:cs typeface="Calibri"/>
              </a:rPr>
              <a:t> </a:t>
            </a:r>
            <a:r>
              <a:rPr b="0" spc="5" dirty="0">
                <a:latin typeface="Calibri"/>
                <a:cs typeface="Calibri"/>
              </a:rPr>
              <a:t>devices </a:t>
            </a:r>
            <a:r>
              <a:rPr b="0" spc="10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across</a:t>
            </a:r>
            <a:r>
              <a:rPr b="0" spc="-65" dirty="0">
                <a:latin typeface="Calibri"/>
                <a:cs typeface="Calibri"/>
              </a:rPr>
              <a:t> </a:t>
            </a:r>
            <a:r>
              <a:rPr b="0" spc="5" dirty="0">
                <a:latin typeface="Calibri"/>
                <a:cs typeface="Calibri"/>
              </a:rPr>
              <a:t>the</a:t>
            </a:r>
            <a:r>
              <a:rPr b="0" spc="50" dirty="0">
                <a:latin typeface="Calibri"/>
                <a:cs typeface="Calibri"/>
              </a:rPr>
              <a:t> </a:t>
            </a:r>
            <a:r>
              <a:rPr b="0" spc="5" dirty="0">
                <a:latin typeface="Calibri"/>
                <a:cs typeface="Calibri"/>
              </a:rPr>
              <a:t>entire</a:t>
            </a:r>
            <a:r>
              <a:rPr b="0" spc="-10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water</a:t>
            </a:r>
            <a:r>
              <a:rPr b="0" spc="-65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distribution</a:t>
            </a:r>
            <a:r>
              <a:rPr b="0" spc="-15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network,</a:t>
            </a:r>
            <a:r>
              <a:rPr b="0" spc="-105" dirty="0">
                <a:latin typeface="Calibri"/>
                <a:cs typeface="Calibri"/>
              </a:rPr>
              <a:t> </a:t>
            </a:r>
            <a:r>
              <a:rPr b="0" spc="5" dirty="0">
                <a:latin typeface="Calibri"/>
                <a:cs typeface="Calibri"/>
              </a:rPr>
              <a:t>encompassing</a:t>
            </a:r>
            <a:r>
              <a:rPr b="0" spc="-5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water</a:t>
            </a:r>
            <a:r>
              <a:rPr b="0" spc="-13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treatment</a:t>
            </a:r>
            <a:r>
              <a:rPr b="0" spc="-40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plants, </a:t>
            </a:r>
            <a:r>
              <a:rPr b="0" spc="-395" dirty="0">
                <a:latin typeface="Calibri"/>
                <a:cs typeface="Calibri"/>
              </a:rPr>
              <a:t> </a:t>
            </a:r>
            <a:r>
              <a:rPr b="0" spc="-30" dirty="0">
                <a:latin typeface="Calibri"/>
                <a:cs typeface="Calibri"/>
              </a:rPr>
              <a:t>r</a:t>
            </a:r>
            <a:r>
              <a:rPr b="0" dirty="0">
                <a:latin typeface="Calibri"/>
                <a:cs typeface="Calibri"/>
              </a:rPr>
              <a:t>e</a:t>
            </a:r>
            <a:r>
              <a:rPr b="0" spc="-30" dirty="0">
                <a:latin typeface="Calibri"/>
                <a:cs typeface="Calibri"/>
              </a:rPr>
              <a:t>s</a:t>
            </a:r>
            <a:r>
              <a:rPr b="0" dirty="0">
                <a:latin typeface="Calibri"/>
                <a:cs typeface="Calibri"/>
              </a:rPr>
              <a:t>e</a:t>
            </a:r>
            <a:r>
              <a:rPr b="0" spc="-30" dirty="0">
                <a:latin typeface="Calibri"/>
                <a:cs typeface="Calibri"/>
              </a:rPr>
              <a:t>r</a:t>
            </a:r>
            <a:r>
              <a:rPr b="0" spc="5" dirty="0">
                <a:latin typeface="Calibri"/>
                <a:cs typeface="Calibri"/>
              </a:rPr>
              <a:t>v</a:t>
            </a:r>
            <a:r>
              <a:rPr b="0" spc="20" dirty="0">
                <a:latin typeface="Calibri"/>
                <a:cs typeface="Calibri"/>
              </a:rPr>
              <a:t>o</a:t>
            </a:r>
            <a:r>
              <a:rPr b="0" spc="35" dirty="0">
                <a:latin typeface="Calibri"/>
                <a:cs typeface="Calibri"/>
              </a:rPr>
              <a:t>i</a:t>
            </a:r>
            <a:r>
              <a:rPr b="0" spc="-30" dirty="0">
                <a:latin typeface="Calibri"/>
                <a:cs typeface="Calibri"/>
              </a:rPr>
              <a:t>r</a:t>
            </a:r>
            <a:r>
              <a:rPr b="0" spc="-35" dirty="0">
                <a:latin typeface="Calibri"/>
                <a:cs typeface="Calibri"/>
              </a:rPr>
              <a:t>s</a:t>
            </a:r>
            <a:r>
              <a:rPr b="0" dirty="0">
                <a:latin typeface="Calibri"/>
                <a:cs typeface="Calibri"/>
              </a:rPr>
              <a:t>,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spc="25" dirty="0">
                <a:latin typeface="Calibri"/>
                <a:cs typeface="Calibri"/>
              </a:rPr>
              <a:t>p</a:t>
            </a:r>
            <a:r>
              <a:rPr b="0" spc="35" dirty="0">
                <a:latin typeface="Calibri"/>
                <a:cs typeface="Calibri"/>
              </a:rPr>
              <a:t>i</a:t>
            </a:r>
            <a:r>
              <a:rPr b="0" spc="25" dirty="0">
                <a:latin typeface="Calibri"/>
                <a:cs typeface="Calibri"/>
              </a:rPr>
              <a:t>p</a:t>
            </a:r>
            <a:r>
              <a:rPr b="0" dirty="0">
                <a:latin typeface="Calibri"/>
                <a:cs typeface="Calibri"/>
              </a:rPr>
              <a:t>e</a:t>
            </a:r>
            <a:r>
              <a:rPr b="0" spc="35" dirty="0">
                <a:latin typeface="Calibri"/>
                <a:cs typeface="Calibri"/>
              </a:rPr>
              <a:t>li</a:t>
            </a:r>
            <a:r>
              <a:rPr b="0" spc="25" dirty="0">
                <a:latin typeface="Calibri"/>
                <a:cs typeface="Calibri"/>
              </a:rPr>
              <a:t>n</a:t>
            </a:r>
            <a:r>
              <a:rPr b="0" dirty="0">
                <a:latin typeface="Calibri"/>
                <a:cs typeface="Calibri"/>
              </a:rPr>
              <a:t>e</a:t>
            </a:r>
            <a:r>
              <a:rPr b="0" spc="-30" dirty="0">
                <a:latin typeface="Calibri"/>
                <a:cs typeface="Calibri"/>
              </a:rPr>
              <a:t>s</a:t>
            </a:r>
            <a:r>
              <a:rPr b="0" dirty="0">
                <a:latin typeface="Calibri"/>
                <a:cs typeface="Calibri"/>
              </a:rPr>
              <a:t>,</a:t>
            </a:r>
            <a:r>
              <a:rPr b="0" spc="-110" dirty="0">
                <a:latin typeface="Calibri"/>
                <a:cs typeface="Calibri"/>
              </a:rPr>
              <a:t> </a:t>
            </a:r>
            <a:r>
              <a:rPr b="0" spc="30" dirty="0">
                <a:latin typeface="Calibri"/>
                <a:cs typeface="Calibri"/>
              </a:rPr>
              <a:t>a</a:t>
            </a:r>
            <a:r>
              <a:rPr b="0" spc="25" dirty="0">
                <a:latin typeface="Calibri"/>
                <a:cs typeface="Calibri"/>
              </a:rPr>
              <a:t>n</a:t>
            </a:r>
            <a:r>
              <a:rPr b="0" dirty="0">
                <a:latin typeface="Calibri"/>
                <a:cs typeface="Calibri"/>
              </a:rPr>
              <a:t>d</a:t>
            </a:r>
            <a:r>
              <a:rPr b="0" spc="-85" dirty="0">
                <a:latin typeface="Calibri"/>
                <a:cs typeface="Calibri"/>
              </a:rPr>
              <a:t> </a:t>
            </a:r>
            <a:r>
              <a:rPr b="0" spc="-15" dirty="0">
                <a:latin typeface="Calibri"/>
                <a:cs typeface="Calibri"/>
              </a:rPr>
              <a:t>c</a:t>
            </a:r>
            <a:r>
              <a:rPr b="0" spc="20" dirty="0">
                <a:latin typeface="Calibri"/>
                <a:cs typeface="Calibri"/>
              </a:rPr>
              <a:t>o</a:t>
            </a:r>
            <a:r>
              <a:rPr b="0" spc="25" dirty="0">
                <a:latin typeface="Calibri"/>
                <a:cs typeface="Calibri"/>
              </a:rPr>
              <a:t>n</a:t>
            </a:r>
            <a:r>
              <a:rPr b="0" spc="-35" dirty="0">
                <a:latin typeface="Calibri"/>
                <a:cs typeface="Calibri"/>
              </a:rPr>
              <a:t>s</a:t>
            </a:r>
            <a:r>
              <a:rPr b="0" spc="25" dirty="0">
                <a:latin typeface="Calibri"/>
                <a:cs typeface="Calibri"/>
              </a:rPr>
              <a:t>u</a:t>
            </a:r>
            <a:r>
              <a:rPr b="0" spc="-15" dirty="0">
                <a:latin typeface="Calibri"/>
                <a:cs typeface="Calibri"/>
              </a:rPr>
              <a:t>m</a:t>
            </a:r>
            <a:r>
              <a:rPr b="0" dirty="0">
                <a:latin typeface="Calibri"/>
                <a:cs typeface="Calibri"/>
              </a:rPr>
              <a:t>er</a:t>
            </a:r>
            <a:r>
              <a:rPr b="0" spc="-60" dirty="0">
                <a:latin typeface="Calibri"/>
                <a:cs typeface="Calibri"/>
              </a:rPr>
              <a:t> </a:t>
            </a:r>
            <a:r>
              <a:rPr b="0" spc="25" dirty="0">
                <a:latin typeface="Calibri"/>
                <a:cs typeface="Calibri"/>
              </a:rPr>
              <a:t>p</a:t>
            </a:r>
            <a:r>
              <a:rPr b="0" spc="-30" dirty="0">
                <a:latin typeface="Calibri"/>
                <a:cs typeface="Calibri"/>
              </a:rPr>
              <a:t>r</a:t>
            </a:r>
            <a:r>
              <a:rPr b="0" dirty="0">
                <a:latin typeface="Calibri"/>
                <a:cs typeface="Calibri"/>
              </a:rPr>
              <a:t>e</a:t>
            </a:r>
            <a:r>
              <a:rPr b="0" spc="-15" dirty="0">
                <a:latin typeface="Calibri"/>
                <a:cs typeface="Calibri"/>
              </a:rPr>
              <a:t>m</a:t>
            </a:r>
            <a:r>
              <a:rPr b="0" spc="35" dirty="0">
                <a:latin typeface="Calibri"/>
                <a:cs typeface="Calibri"/>
              </a:rPr>
              <a:t>i</a:t>
            </a:r>
            <a:r>
              <a:rPr b="0" spc="-35" dirty="0">
                <a:latin typeface="Calibri"/>
                <a:cs typeface="Calibri"/>
              </a:rPr>
              <a:t>s</a:t>
            </a:r>
            <a:r>
              <a:rPr b="0" dirty="0">
                <a:latin typeface="Calibri"/>
                <a:cs typeface="Calibri"/>
              </a:rPr>
              <a:t>e</a:t>
            </a:r>
            <a:r>
              <a:rPr b="0" spc="-30" dirty="0">
                <a:latin typeface="Calibri"/>
                <a:cs typeface="Calibri"/>
              </a:rPr>
              <a:t>s</a:t>
            </a:r>
            <a:r>
              <a:rPr b="0" dirty="0">
                <a:latin typeface="Calibri"/>
                <a:cs typeface="Calibri"/>
              </a:rPr>
              <a:t>.</a:t>
            </a:r>
          </a:p>
          <a:p>
            <a:pPr marL="355600" marR="386080" indent="-343535" algn="just">
              <a:lnSpc>
                <a:spcPct val="100800"/>
              </a:lnSpc>
              <a:spcBef>
                <a:spcPts val="975"/>
              </a:spcBef>
              <a:buClr>
                <a:srgbClr val="5FCAEE"/>
              </a:buClr>
              <a:buSzPct val="77777"/>
              <a:buFont typeface="Arial MT"/>
              <a:buChar char="•"/>
              <a:tabLst>
                <a:tab pos="356235" algn="l"/>
              </a:tabLst>
            </a:pPr>
            <a:r>
              <a:rPr b="0" spc="10" dirty="0">
                <a:latin typeface="Calibri"/>
                <a:cs typeface="Calibri"/>
              </a:rPr>
              <a:t>The</a:t>
            </a:r>
            <a:r>
              <a:rPr b="0" spc="-1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sensors</a:t>
            </a:r>
            <a:r>
              <a:rPr b="0" spc="30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will</a:t>
            </a:r>
            <a:r>
              <a:rPr b="0" spc="-60" dirty="0">
                <a:latin typeface="Calibri"/>
                <a:cs typeface="Calibri"/>
              </a:rPr>
              <a:t> </a:t>
            </a:r>
            <a:r>
              <a:rPr b="0" spc="15" dirty="0">
                <a:latin typeface="Calibri"/>
                <a:cs typeface="Calibri"/>
              </a:rPr>
              <a:t>maintain</a:t>
            </a:r>
            <a:r>
              <a:rPr b="0" spc="-150" dirty="0">
                <a:latin typeface="Calibri"/>
                <a:cs typeface="Calibri"/>
              </a:rPr>
              <a:t> </a:t>
            </a:r>
            <a:r>
              <a:rPr b="0" spc="5" dirty="0">
                <a:latin typeface="Calibri"/>
                <a:cs typeface="Calibri"/>
              </a:rPr>
              <a:t>continuous</a:t>
            </a:r>
            <a:r>
              <a:rPr b="0" spc="-210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monitoring</a:t>
            </a:r>
            <a:r>
              <a:rPr b="0" spc="-120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of</a:t>
            </a:r>
            <a:r>
              <a:rPr b="0" spc="35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various</a:t>
            </a:r>
            <a:r>
              <a:rPr b="0" spc="-130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parameters,</a:t>
            </a:r>
            <a:r>
              <a:rPr b="0" spc="-95" dirty="0">
                <a:latin typeface="Calibri"/>
                <a:cs typeface="Calibri"/>
              </a:rPr>
              <a:t> </a:t>
            </a:r>
            <a:r>
              <a:rPr b="0" spc="20" dirty="0">
                <a:latin typeface="Calibri"/>
                <a:cs typeface="Calibri"/>
              </a:rPr>
              <a:t>including </a:t>
            </a:r>
            <a:r>
              <a:rPr b="0" spc="-39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water</a:t>
            </a:r>
            <a:r>
              <a:rPr b="0" spc="-65" dirty="0">
                <a:latin typeface="Calibri"/>
                <a:cs typeface="Calibri"/>
              </a:rPr>
              <a:t> </a:t>
            </a:r>
            <a:r>
              <a:rPr b="0" spc="5" dirty="0">
                <a:latin typeface="Calibri"/>
                <a:cs typeface="Calibri"/>
              </a:rPr>
              <a:t>flow</a:t>
            </a:r>
            <a:r>
              <a:rPr b="0" spc="-5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rate,</a:t>
            </a:r>
            <a:r>
              <a:rPr b="0" spc="-10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pressure,</a:t>
            </a:r>
            <a:r>
              <a:rPr b="0" spc="4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temperature,</a:t>
            </a:r>
            <a:r>
              <a:rPr b="0" spc="-100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pH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spc="5" dirty="0">
                <a:latin typeface="Calibri"/>
                <a:cs typeface="Calibri"/>
              </a:rPr>
              <a:t>levels,</a:t>
            </a:r>
            <a:r>
              <a:rPr b="0" spc="-105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turbidity,</a:t>
            </a:r>
            <a:r>
              <a:rPr b="0" spc="-110" dirty="0">
                <a:latin typeface="Calibri"/>
                <a:cs typeface="Calibri"/>
              </a:rPr>
              <a:t> </a:t>
            </a:r>
            <a:r>
              <a:rPr b="0" spc="15" dirty="0">
                <a:latin typeface="Calibri"/>
                <a:cs typeface="Calibri"/>
              </a:rPr>
              <a:t>and</a:t>
            </a:r>
            <a:r>
              <a:rPr b="0" spc="-80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contaminants.</a:t>
            </a:r>
          </a:p>
          <a:p>
            <a:pPr marL="12700" algn="just">
              <a:lnSpc>
                <a:spcPct val="100000"/>
              </a:lnSpc>
              <a:spcBef>
                <a:spcPts val="994"/>
              </a:spcBef>
            </a:pPr>
            <a:r>
              <a:rPr sz="1400" b="0" spc="-114" dirty="0">
                <a:solidFill>
                  <a:srgbClr val="5FCAEE"/>
                </a:solidFill>
                <a:latin typeface="Lucida Sans Unicode"/>
                <a:cs typeface="Lucida Sans Unicode"/>
              </a:rPr>
              <a:t>▶  </a:t>
            </a:r>
            <a:r>
              <a:rPr sz="1400" b="0" spc="114" dirty="0">
                <a:solidFill>
                  <a:srgbClr val="5FCAEE"/>
                </a:solidFill>
                <a:latin typeface="Lucida Sans Unicode"/>
                <a:cs typeface="Lucida Sans Unicode"/>
              </a:rPr>
              <a:t> </a:t>
            </a:r>
            <a:r>
              <a:rPr spc="30" dirty="0"/>
              <a:t>R</a:t>
            </a:r>
            <a:r>
              <a:rPr spc="-10" dirty="0"/>
              <a:t>e</a:t>
            </a:r>
            <a:r>
              <a:rPr spc="5" dirty="0"/>
              <a:t>a</a:t>
            </a:r>
            <a:r>
              <a:rPr spc="10" dirty="0"/>
              <a:t>l</a:t>
            </a:r>
            <a:r>
              <a:rPr spc="-30" dirty="0"/>
              <a:t>-</a:t>
            </a:r>
            <a:r>
              <a:rPr spc="-25" dirty="0"/>
              <a:t>t</a:t>
            </a:r>
            <a:r>
              <a:rPr spc="5" dirty="0"/>
              <a:t>i</a:t>
            </a:r>
            <a:r>
              <a:rPr spc="35" dirty="0"/>
              <a:t>m</a:t>
            </a:r>
            <a:r>
              <a:rPr dirty="0"/>
              <a:t>e</a:t>
            </a:r>
            <a:r>
              <a:rPr spc="-120" dirty="0"/>
              <a:t> </a:t>
            </a:r>
            <a:r>
              <a:rPr spc="-10" dirty="0"/>
              <a:t>D</a:t>
            </a:r>
            <a:r>
              <a:rPr spc="5" dirty="0"/>
              <a:t>a</a:t>
            </a:r>
            <a:r>
              <a:rPr spc="-25" dirty="0"/>
              <a:t>t</a:t>
            </a:r>
            <a:r>
              <a:rPr dirty="0"/>
              <a:t>a</a:t>
            </a:r>
            <a:r>
              <a:rPr spc="45" dirty="0"/>
              <a:t> </a:t>
            </a:r>
            <a:r>
              <a:rPr spc="20" dirty="0"/>
              <a:t>C</a:t>
            </a:r>
            <a:r>
              <a:rPr spc="5" dirty="0"/>
              <a:t>oll</a:t>
            </a:r>
            <a:r>
              <a:rPr spc="-10" dirty="0"/>
              <a:t>e</a:t>
            </a:r>
            <a:r>
              <a:rPr spc="-5" dirty="0"/>
              <a:t>c</a:t>
            </a:r>
            <a:r>
              <a:rPr spc="-30" dirty="0"/>
              <a:t>t</a:t>
            </a:r>
            <a:r>
              <a:rPr spc="5" dirty="0"/>
              <a:t>ion</a:t>
            </a:r>
            <a:r>
              <a:rPr dirty="0"/>
              <a:t>:</a:t>
            </a:r>
            <a:endParaRPr sz="1400" dirty="0">
              <a:latin typeface="Lucida Sans Unicode"/>
              <a:cs typeface="Lucida Sans Unicode"/>
            </a:endParaRPr>
          </a:p>
          <a:p>
            <a:pPr marL="355600" marR="5080" indent="-343535">
              <a:lnSpc>
                <a:spcPct val="100800"/>
              </a:lnSpc>
              <a:spcBef>
                <a:spcPts val="980"/>
              </a:spcBef>
              <a:buClr>
                <a:srgbClr val="5FCAEE"/>
              </a:buClr>
              <a:buSzPct val="77777"/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b="0" spc="5" dirty="0">
                <a:latin typeface="Calibri"/>
                <a:cs typeface="Calibri"/>
              </a:rPr>
              <a:t>Real-time</a:t>
            </a:r>
            <a:r>
              <a:rPr b="0" spc="-100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data</a:t>
            </a:r>
            <a:r>
              <a:rPr b="0" spc="-70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collection</a:t>
            </a:r>
            <a:r>
              <a:rPr b="0" spc="-14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from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spc="5" dirty="0">
                <a:latin typeface="Calibri"/>
                <a:cs typeface="Calibri"/>
              </a:rPr>
              <a:t>the</a:t>
            </a:r>
            <a:r>
              <a:rPr b="0" spc="6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sensors</a:t>
            </a:r>
            <a:r>
              <a:rPr b="0" spc="-55" dirty="0">
                <a:latin typeface="Calibri"/>
                <a:cs typeface="Calibri"/>
              </a:rPr>
              <a:t> </a:t>
            </a:r>
            <a:r>
              <a:rPr b="0" spc="15" dirty="0">
                <a:latin typeface="Calibri"/>
                <a:cs typeface="Calibri"/>
              </a:rPr>
              <a:t>and</a:t>
            </a:r>
            <a:r>
              <a:rPr b="0" spc="5" dirty="0">
                <a:latin typeface="Calibri"/>
                <a:cs typeface="Calibri"/>
              </a:rPr>
              <a:t> devices</a:t>
            </a:r>
            <a:r>
              <a:rPr b="0" spc="-50" dirty="0">
                <a:latin typeface="Calibri"/>
                <a:cs typeface="Calibri"/>
              </a:rPr>
              <a:t> </a:t>
            </a:r>
            <a:r>
              <a:rPr b="0" spc="-25" dirty="0">
                <a:latin typeface="Calibri"/>
                <a:cs typeface="Calibri"/>
              </a:rPr>
              <a:t>offers</a:t>
            </a:r>
            <a:r>
              <a:rPr b="0" spc="2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</a:t>
            </a:r>
            <a:r>
              <a:rPr b="0" spc="10" dirty="0">
                <a:latin typeface="Calibri"/>
                <a:cs typeface="Calibri"/>
              </a:rPr>
              <a:t> holistic</a:t>
            </a:r>
            <a:r>
              <a:rPr b="0" spc="-19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perspective</a:t>
            </a:r>
            <a:r>
              <a:rPr b="0" spc="-15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on </a:t>
            </a:r>
            <a:r>
              <a:rPr b="0" spc="-395" dirty="0">
                <a:latin typeface="Calibri"/>
                <a:cs typeface="Calibri"/>
              </a:rPr>
              <a:t> </a:t>
            </a:r>
            <a:r>
              <a:rPr b="0" spc="5" dirty="0">
                <a:latin typeface="Calibri"/>
                <a:cs typeface="Calibri"/>
              </a:rPr>
              <a:t>the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status</a:t>
            </a:r>
            <a:r>
              <a:rPr b="0" spc="-65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of</a:t>
            </a:r>
            <a:r>
              <a:rPr b="0" spc="-60" dirty="0">
                <a:latin typeface="Calibri"/>
                <a:cs typeface="Calibri"/>
              </a:rPr>
              <a:t> </a:t>
            </a:r>
            <a:r>
              <a:rPr b="0" spc="5" dirty="0">
                <a:latin typeface="Calibri"/>
                <a:cs typeface="Calibri"/>
              </a:rPr>
              <a:t>the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spc="5" dirty="0">
                <a:latin typeface="Calibri"/>
                <a:cs typeface="Calibri"/>
              </a:rPr>
              <a:t>entire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water</a:t>
            </a:r>
            <a:r>
              <a:rPr b="0" spc="-65" dirty="0">
                <a:latin typeface="Calibri"/>
                <a:cs typeface="Calibri"/>
              </a:rPr>
              <a:t> </a:t>
            </a:r>
            <a:r>
              <a:rPr b="0" spc="-15" dirty="0">
                <a:latin typeface="Calibri"/>
                <a:cs typeface="Calibri"/>
              </a:rPr>
              <a:t>system.</a:t>
            </a:r>
          </a:p>
          <a:p>
            <a:pPr marL="355600" marR="425450" indent="-343535">
              <a:lnSpc>
                <a:spcPct val="100800"/>
              </a:lnSpc>
              <a:spcBef>
                <a:spcPts val="975"/>
              </a:spcBef>
              <a:buClr>
                <a:srgbClr val="5FCAEE"/>
              </a:buClr>
              <a:buSzPct val="77777"/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b="0" spc="5" dirty="0">
                <a:latin typeface="Calibri"/>
                <a:cs typeface="Calibri"/>
              </a:rPr>
              <a:t>For</a:t>
            </a:r>
            <a:r>
              <a:rPr b="0" spc="-6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secure</a:t>
            </a:r>
            <a:r>
              <a:rPr b="0" spc="50" dirty="0">
                <a:latin typeface="Calibri"/>
                <a:cs typeface="Calibri"/>
              </a:rPr>
              <a:t> </a:t>
            </a:r>
            <a:r>
              <a:rPr b="0" spc="15" dirty="0">
                <a:latin typeface="Calibri"/>
                <a:cs typeface="Calibri"/>
              </a:rPr>
              <a:t>and</a:t>
            </a:r>
            <a:r>
              <a:rPr b="0" spc="-8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efficient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data</a:t>
            </a:r>
            <a:r>
              <a:rPr b="0" spc="-15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transmission,</a:t>
            </a:r>
            <a:r>
              <a:rPr b="0" spc="-11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wireless</a:t>
            </a:r>
            <a:r>
              <a:rPr b="0" spc="15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communication</a:t>
            </a:r>
            <a:r>
              <a:rPr b="0" spc="-7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protocols</a:t>
            </a:r>
            <a:r>
              <a:rPr b="0" spc="-21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like </a:t>
            </a:r>
            <a:r>
              <a:rPr b="0" spc="-39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LoRaWAN</a:t>
            </a:r>
            <a:r>
              <a:rPr b="0" spc="-70" dirty="0">
                <a:latin typeface="Calibri"/>
                <a:cs typeface="Calibri"/>
              </a:rPr>
              <a:t> </a:t>
            </a:r>
            <a:r>
              <a:rPr b="0" spc="20" dirty="0">
                <a:latin typeface="Calibri"/>
                <a:cs typeface="Calibri"/>
              </a:rPr>
              <a:t>and</a:t>
            </a:r>
            <a:r>
              <a:rPr b="0" spc="-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NB-IoT</a:t>
            </a:r>
            <a:r>
              <a:rPr b="0" spc="-85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will</a:t>
            </a:r>
            <a:r>
              <a:rPr b="0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be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spc="10" dirty="0">
                <a:latin typeface="Calibri"/>
                <a:cs typeface="Calibri"/>
              </a:rPr>
              <a:t>employed.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1066800"/>
            <a:ext cx="7015798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IoT</a:t>
            </a:r>
            <a:r>
              <a:rPr spc="-65" dirty="0"/>
              <a:t> </a:t>
            </a:r>
            <a:r>
              <a:rPr dirty="0"/>
              <a:t>SENSOR</a:t>
            </a:r>
            <a:r>
              <a:rPr spc="-65" dirty="0"/>
              <a:t> </a:t>
            </a:r>
            <a:r>
              <a:rPr spc="-10" dirty="0"/>
              <a:t>DESIGN: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86985" y="2133600"/>
            <a:ext cx="8164830" cy="43637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402590" indent="-343535">
              <a:lnSpc>
                <a:spcPct val="100800"/>
              </a:lnSpc>
              <a:spcBef>
                <a:spcPts val="85"/>
              </a:spcBef>
              <a:tabLst>
                <a:tab pos="355600" algn="l"/>
              </a:tabLst>
            </a:pPr>
            <a:r>
              <a:rPr sz="1400" spc="-114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spc="60" dirty="0">
                <a:solidFill>
                  <a:srgbClr val="404040"/>
                </a:solidFill>
                <a:latin typeface="Times New Roman"/>
                <a:cs typeface="Times New Roman"/>
              </a:rPr>
              <a:t>There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45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1800" spc="-1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several</a:t>
            </a:r>
            <a:r>
              <a:rPr sz="18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85" dirty="0">
                <a:solidFill>
                  <a:srgbClr val="404040"/>
                </a:solidFill>
                <a:latin typeface="Times New Roman"/>
                <a:cs typeface="Times New Roman"/>
              </a:rPr>
              <a:t>IoT</a:t>
            </a:r>
            <a:r>
              <a:rPr sz="1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35" dirty="0">
                <a:solidFill>
                  <a:srgbClr val="404040"/>
                </a:solidFill>
                <a:latin typeface="Times New Roman"/>
                <a:cs typeface="Times New Roman"/>
              </a:rPr>
              <a:t>sensors</a:t>
            </a:r>
            <a:r>
              <a:rPr sz="1800" spc="-1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35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Times New Roman"/>
                <a:cs typeface="Times New Roman"/>
              </a:rPr>
              <a:t>components</a:t>
            </a:r>
            <a:r>
              <a:rPr sz="1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55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45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used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18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4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70" dirty="0">
                <a:solidFill>
                  <a:srgbClr val="404040"/>
                </a:solidFill>
                <a:latin typeface="Times New Roman"/>
                <a:cs typeface="Times New Roman"/>
              </a:rPr>
              <a:t>smart</a:t>
            </a:r>
            <a:r>
              <a:rPr sz="1800" spc="-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Times New Roman"/>
                <a:cs typeface="Times New Roman"/>
              </a:rPr>
              <a:t>water </a:t>
            </a:r>
            <a:r>
              <a:rPr sz="1800" spc="-43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Times New Roman"/>
                <a:cs typeface="Times New Roman"/>
              </a:rPr>
              <a:t>system</a:t>
            </a:r>
            <a:r>
              <a:rPr sz="1800" spc="-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Times New Roman"/>
                <a:cs typeface="Times New Roman"/>
              </a:rPr>
              <a:t>using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IoT.</a:t>
            </a:r>
            <a:r>
              <a:rPr sz="18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Some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Times New Roman"/>
                <a:cs typeface="Times New Roman"/>
              </a:rPr>
              <a:t>them</a:t>
            </a:r>
            <a:r>
              <a:rPr sz="18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45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1800" spc="-1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18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Times New Roman"/>
                <a:cs typeface="Times New Roman"/>
              </a:rPr>
              <a:t>follows.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355600" marR="23495" indent="-343535">
              <a:lnSpc>
                <a:spcPct val="100800"/>
              </a:lnSpc>
              <a:tabLst>
                <a:tab pos="355600" algn="l"/>
              </a:tabLst>
            </a:pPr>
            <a:r>
              <a:rPr sz="1400" spc="-12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spc="-30" dirty="0">
                <a:solidFill>
                  <a:srgbClr val="333333"/>
                </a:solidFill>
                <a:latin typeface="Times New Roman"/>
                <a:cs typeface="Times New Roman"/>
              </a:rPr>
              <a:t>1. </a:t>
            </a:r>
            <a:r>
              <a:rPr sz="1800" spc="70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1800" spc="25" dirty="0">
                <a:solidFill>
                  <a:srgbClr val="333333"/>
                </a:solidFill>
                <a:latin typeface="Times New Roman"/>
                <a:cs typeface="Times New Roman"/>
              </a:rPr>
              <a:t>ultrasonic </a:t>
            </a:r>
            <a:r>
              <a:rPr sz="1800" spc="35" dirty="0">
                <a:solidFill>
                  <a:srgbClr val="333333"/>
                </a:solidFill>
                <a:latin typeface="Times New Roman"/>
                <a:cs typeface="Times New Roman"/>
              </a:rPr>
              <a:t>sensor </a:t>
            </a:r>
            <a:r>
              <a:rPr sz="1800" spc="15" dirty="0">
                <a:solidFill>
                  <a:srgbClr val="333333"/>
                </a:solidFill>
                <a:latin typeface="Times New Roman"/>
                <a:cs typeface="Times New Roman"/>
              </a:rPr>
              <a:t>serves </a:t>
            </a:r>
            <a:r>
              <a:rPr sz="1800" spc="45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1800" spc="20" dirty="0">
                <a:solidFill>
                  <a:srgbClr val="333333"/>
                </a:solidFill>
                <a:latin typeface="Times New Roman"/>
                <a:cs typeface="Times New Roman"/>
              </a:rPr>
              <a:t>purpose </a:t>
            </a:r>
            <a:r>
              <a:rPr sz="1800" spc="-5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8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20" dirty="0">
                <a:solidFill>
                  <a:srgbClr val="333333"/>
                </a:solidFill>
                <a:latin typeface="Times New Roman"/>
                <a:cs typeface="Times New Roman"/>
              </a:rPr>
              <a:t>providing </a:t>
            </a:r>
            <a:r>
              <a:rPr sz="1800" spc="25" dirty="0">
                <a:solidFill>
                  <a:srgbClr val="333333"/>
                </a:solidFill>
                <a:latin typeface="Times New Roman"/>
                <a:cs typeface="Times New Roman"/>
              </a:rPr>
              <a:t>real-time </a:t>
            </a:r>
            <a:r>
              <a:rPr sz="1800" spc="15" dirty="0">
                <a:solidFill>
                  <a:srgbClr val="333333"/>
                </a:solidFill>
                <a:latin typeface="Times New Roman"/>
                <a:cs typeface="Times New Roman"/>
              </a:rPr>
              <a:t>water </a:t>
            </a:r>
            <a:r>
              <a:rPr sz="1800" spc="-35" dirty="0">
                <a:solidFill>
                  <a:srgbClr val="333333"/>
                </a:solidFill>
                <a:latin typeface="Times New Roman"/>
                <a:cs typeface="Times New Roman"/>
              </a:rPr>
              <a:t>level </a:t>
            </a:r>
            <a:r>
              <a:rPr sz="18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Times New Roman"/>
                <a:cs typeface="Times New Roman"/>
              </a:rPr>
              <a:t>indication. </a:t>
            </a:r>
            <a:r>
              <a:rPr sz="1800" spc="60" dirty="0">
                <a:solidFill>
                  <a:srgbClr val="333333"/>
                </a:solidFill>
                <a:latin typeface="Times New Roman"/>
                <a:cs typeface="Times New Roman"/>
              </a:rPr>
              <a:t>When </a:t>
            </a:r>
            <a:r>
              <a:rPr sz="1800" spc="45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1800" spc="15" dirty="0">
                <a:solidFill>
                  <a:srgbClr val="333333"/>
                </a:solidFill>
                <a:latin typeface="Times New Roman"/>
                <a:cs typeface="Times New Roman"/>
              </a:rPr>
              <a:t>water </a:t>
            </a:r>
            <a:r>
              <a:rPr sz="1800" spc="-35" dirty="0">
                <a:solidFill>
                  <a:srgbClr val="333333"/>
                </a:solidFill>
                <a:latin typeface="Times New Roman"/>
                <a:cs typeface="Times New Roman"/>
              </a:rPr>
              <a:t>level </a:t>
            </a:r>
            <a:r>
              <a:rPr sz="1800" spc="25" dirty="0">
                <a:solidFill>
                  <a:srgbClr val="333333"/>
                </a:solidFill>
                <a:latin typeface="Times New Roman"/>
                <a:cs typeface="Times New Roman"/>
              </a:rPr>
              <a:t>drops </a:t>
            </a:r>
            <a:r>
              <a:rPr sz="1800" spc="-10" dirty="0">
                <a:solidFill>
                  <a:srgbClr val="333333"/>
                </a:solidFill>
                <a:latin typeface="Times New Roman"/>
                <a:cs typeface="Times New Roman"/>
              </a:rPr>
              <a:t>below </a:t>
            </a:r>
            <a:r>
              <a:rPr sz="1800" spc="-15" dirty="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sz="1800" spc="-10" dirty="0">
                <a:solidFill>
                  <a:srgbClr val="333333"/>
                </a:solidFill>
                <a:latin typeface="Times New Roman"/>
                <a:cs typeface="Times New Roman"/>
              </a:rPr>
              <a:t>predefined </a:t>
            </a:r>
            <a:r>
              <a:rPr sz="1800" spc="30" dirty="0">
                <a:solidFill>
                  <a:srgbClr val="333333"/>
                </a:solidFill>
                <a:latin typeface="Times New Roman"/>
                <a:cs typeface="Times New Roman"/>
              </a:rPr>
              <a:t>threshold, it </a:t>
            </a:r>
            <a:r>
              <a:rPr sz="1800" spc="55" dirty="0">
                <a:solidFill>
                  <a:srgbClr val="333333"/>
                </a:solidFill>
                <a:latin typeface="Times New Roman"/>
                <a:cs typeface="Times New Roman"/>
              </a:rPr>
              <a:t>triggers </a:t>
            </a:r>
            <a:r>
              <a:rPr sz="1800" spc="45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1800" spc="-43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Times New Roman"/>
                <a:cs typeface="Times New Roman"/>
              </a:rPr>
              <a:t>automatic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Times New Roman"/>
                <a:cs typeface="Times New Roman"/>
              </a:rPr>
              <a:t>activation</a:t>
            </a:r>
            <a:r>
              <a:rPr sz="1800" spc="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-5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45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8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Times New Roman"/>
                <a:cs typeface="Times New Roman"/>
              </a:rPr>
              <a:t>motor.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1000"/>
              </a:lnSpc>
              <a:spcBef>
                <a:spcPts val="5"/>
              </a:spcBef>
              <a:tabLst>
                <a:tab pos="355600" algn="l"/>
              </a:tabLst>
            </a:pPr>
            <a:r>
              <a:rPr sz="1400" spc="-114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spc="-30" dirty="0">
                <a:solidFill>
                  <a:srgbClr val="333333"/>
                </a:solidFill>
                <a:latin typeface="Times New Roman"/>
                <a:cs typeface="Times New Roman"/>
              </a:rPr>
              <a:t>2. </a:t>
            </a:r>
            <a:r>
              <a:rPr sz="1800" spc="25" dirty="0">
                <a:solidFill>
                  <a:srgbClr val="333333"/>
                </a:solidFill>
                <a:latin typeface="Times New Roman"/>
                <a:cs typeface="Times New Roman"/>
              </a:rPr>
              <a:t>Temperature </a:t>
            </a:r>
            <a:r>
              <a:rPr sz="1800" spc="20" dirty="0">
                <a:solidFill>
                  <a:srgbClr val="333333"/>
                </a:solidFill>
                <a:latin typeface="Times New Roman"/>
                <a:cs typeface="Times New Roman"/>
              </a:rPr>
              <a:t>Sensor </a:t>
            </a:r>
            <a:r>
              <a:rPr sz="1800" spc="15" dirty="0">
                <a:solidFill>
                  <a:srgbClr val="333333"/>
                </a:solidFill>
                <a:latin typeface="Times New Roman"/>
                <a:cs typeface="Times New Roman"/>
              </a:rPr>
              <a:t>component </a:t>
            </a:r>
            <a:r>
              <a:rPr sz="1800" spc="-25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utilized </a:t>
            </a:r>
            <a:r>
              <a:rPr sz="1800" spc="40" dirty="0">
                <a:solidFill>
                  <a:srgbClr val="333333"/>
                </a:solidFill>
                <a:latin typeface="Times New Roman"/>
                <a:cs typeface="Times New Roman"/>
              </a:rPr>
              <a:t>to </a:t>
            </a:r>
            <a:r>
              <a:rPr sz="1800" spc="5" dirty="0">
                <a:solidFill>
                  <a:srgbClr val="333333"/>
                </a:solidFill>
                <a:latin typeface="Times New Roman"/>
                <a:cs typeface="Times New Roman"/>
              </a:rPr>
              <a:t>detect </a:t>
            </a:r>
            <a:r>
              <a:rPr sz="1800" spc="35" dirty="0">
                <a:solidFill>
                  <a:srgbClr val="333333"/>
                </a:solidFill>
                <a:latin typeface="Times New Roman"/>
                <a:cs typeface="Times New Roman"/>
              </a:rPr>
              <a:t>and </a:t>
            </a:r>
            <a:r>
              <a:rPr sz="1800" spc="30" dirty="0">
                <a:solidFill>
                  <a:srgbClr val="333333"/>
                </a:solidFill>
                <a:latin typeface="Times New Roman"/>
                <a:cs typeface="Times New Roman"/>
              </a:rPr>
              <a:t>monitor </a:t>
            </a:r>
            <a:r>
              <a:rPr sz="1800" spc="45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1800" spc="25" dirty="0">
                <a:solidFill>
                  <a:srgbClr val="333333"/>
                </a:solidFill>
                <a:latin typeface="Times New Roman"/>
                <a:cs typeface="Times New Roman"/>
              </a:rPr>
              <a:t>temperature </a:t>
            </a:r>
            <a:r>
              <a:rPr sz="1800" spc="-43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15" dirty="0">
                <a:solidFill>
                  <a:srgbClr val="333333"/>
                </a:solidFill>
                <a:latin typeface="Times New Roman"/>
                <a:cs typeface="Times New Roman"/>
              </a:rPr>
              <a:t>within</a:t>
            </a:r>
            <a:r>
              <a:rPr sz="18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45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8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15" dirty="0">
                <a:solidFill>
                  <a:srgbClr val="333333"/>
                </a:solidFill>
                <a:latin typeface="Times New Roman"/>
                <a:cs typeface="Times New Roman"/>
              </a:rPr>
              <a:t>water</a:t>
            </a:r>
            <a:r>
              <a:rPr sz="1800" spc="10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25" dirty="0">
                <a:solidFill>
                  <a:srgbClr val="333333"/>
                </a:solidFill>
                <a:latin typeface="Times New Roman"/>
                <a:cs typeface="Times New Roman"/>
              </a:rPr>
              <a:t>tank.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355600" marR="335915" indent="-343535">
              <a:lnSpc>
                <a:spcPct val="100899"/>
              </a:lnSpc>
              <a:spcBef>
                <a:spcPts val="5"/>
              </a:spcBef>
              <a:tabLst>
                <a:tab pos="355600" algn="l"/>
              </a:tabLst>
            </a:pPr>
            <a:r>
              <a:rPr sz="1400" spc="-114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800" spc="-30" dirty="0">
                <a:solidFill>
                  <a:srgbClr val="333333"/>
                </a:solidFill>
                <a:latin typeface="Times New Roman"/>
                <a:cs typeface="Times New Roman"/>
              </a:rPr>
              <a:t>3. </a:t>
            </a:r>
            <a:r>
              <a:rPr sz="1800" spc="25" dirty="0">
                <a:solidFill>
                  <a:srgbClr val="333333"/>
                </a:solidFill>
                <a:latin typeface="Times New Roman"/>
                <a:cs typeface="Times New Roman"/>
              </a:rPr>
              <a:t>Water </a:t>
            </a:r>
            <a:r>
              <a:rPr sz="1800" spc="30" dirty="0">
                <a:solidFill>
                  <a:srgbClr val="333333"/>
                </a:solidFill>
                <a:latin typeface="Times New Roman"/>
                <a:cs typeface="Times New Roman"/>
              </a:rPr>
              <a:t>Flow </a:t>
            </a:r>
            <a:r>
              <a:rPr sz="1800" spc="20" dirty="0">
                <a:solidFill>
                  <a:srgbClr val="333333"/>
                </a:solidFill>
                <a:latin typeface="Times New Roman"/>
                <a:cs typeface="Times New Roman"/>
              </a:rPr>
              <a:t>Sensor </a:t>
            </a:r>
            <a:r>
              <a:rPr sz="1800" spc="-20" dirty="0">
                <a:solidFill>
                  <a:srgbClr val="333333"/>
                </a:solidFill>
                <a:latin typeface="Times New Roman"/>
                <a:cs typeface="Times New Roman"/>
              </a:rPr>
              <a:t>is employed </a:t>
            </a:r>
            <a:r>
              <a:rPr sz="1800" spc="40" dirty="0">
                <a:solidFill>
                  <a:srgbClr val="333333"/>
                </a:solidFill>
                <a:latin typeface="Times New Roman"/>
                <a:cs typeface="Times New Roman"/>
              </a:rPr>
              <a:t>to track </a:t>
            </a:r>
            <a:r>
              <a:rPr sz="1800" spc="45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1800" spc="20" dirty="0">
                <a:solidFill>
                  <a:srgbClr val="333333"/>
                </a:solidFill>
                <a:latin typeface="Times New Roman"/>
                <a:cs typeface="Times New Roman"/>
              </a:rPr>
              <a:t>usage </a:t>
            </a:r>
            <a:r>
              <a:rPr sz="1800" spc="-5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8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15" dirty="0">
                <a:solidFill>
                  <a:srgbClr val="333333"/>
                </a:solidFill>
                <a:latin typeface="Times New Roman"/>
                <a:cs typeface="Times New Roman"/>
              </a:rPr>
              <a:t>water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in </a:t>
            </a:r>
            <a:r>
              <a:rPr sz="1800" spc="25" dirty="0">
                <a:solidFill>
                  <a:srgbClr val="333333"/>
                </a:solidFill>
                <a:latin typeface="Times New Roman"/>
                <a:cs typeface="Times New Roman"/>
              </a:rPr>
              <a:t>liters </a:t>
            </a:r>
            <a:r>
              <a:rPr sz="1800" spc="20" dirty="0">
                <a:solidFill>
                  <a:srgbClr val="333333"/>
                </a:solidFill>
                <a:latin typeface="Times New Roman"/>
                <a:cs typeface="Times New Roman"/>
              </a:rPr>
              <a:t>per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hour. </a:t>
            </a:r>
            <a:r>
              <a:rPr sz="1800" spc="-43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65" dirty="0">
                <a:solidFill>
                  <a:srgbClr val="333333"/>
                </a:solidFill>
                <a:latin typeface="Times New Roman"/>
                <a:cs typeface="Times New Roman"/>
              </a:rPr>
              <a:t>Through </a:t>
            </a:r>
            <a:r>
              <a:rPr sz="1800" spc="45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use </a:t>
            </a:r>
            <a:r>
              <a:rPr sz="1800" spc="-5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18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45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1800" spc="25" dirty="0">
                <a:solidFill>
                  <a:srgbClr val="333333"/>
                </a:solidFill>
                <a:latin typeface="Times New Roman"/>
                <a:cs typeface="Times New Roman"/>
              </a:rPr>
              <a:t>ESP8266 </a:t>
            </a:r>
            <a:r>
              <a:rPr sz="1800" spc="50" dirty="0">
                <a:solidFill>
                  <a:srgbClr val="333333"/>
                </a:solidFill>
                <a:latin typeface="Times New Roman"/>
                <a:cs typeface="Times New Roman"/>
              </a:rPr>
              <a:t>Wi-Fi </a:t>
            </a:r>
            <a:r>
              <a:rPr sz="1800" spc="-15" dirty="0">
                <a:solidFill>
                  <a:srgbClr val="333333"/>
                </a:solidFill>
                <a:latin typeface="Times New Roman"/>
                <a:cs typeface="Times New Roman"/>
              </a:rPr>
              <a:t>module, </a:t>
            </a:r>
            <a:r>
              <a:rPr sz="1800" spc="20" dirty="0">
                <a:solidFill>
                  <a:srgbClr val="333333"/>
                </a:solidFill>
                <a:latin typeface="Times New Roman"/>
                <a:cs typeface="Times New Roman"/>
              </a:rPr>
              <a:t>real-time </a:t>
            </a:r>
            <a:r>
              <a:rPr sz="1800" spc="5" dirty="0">
                <a:solidFill>
                  <a:srgbClr val="333333"/>
                </a:solidFill>
                <a:latin typeface="Times New Roman"/>
                <a:cs typeface="Times New Roman"/>
              </a:rPr>
              <a:t>data </a:t>
            </a:r>
            <a:r>
              <a:rPr sz="1800" spc="-25" dirty="0">
                <a:solidFill>
                  <a:srgbClr val="333333"/>
                </a:solidFill>
                <a:latin typeface="Times New Roman"/>
                <a:cs typeface="Times New Roman"/>
              </a:rPr>
              <a:t>is </a:t>
            </a:r>
            <a:r>
              <a:rPr sz="1800" spc="20" dirty="0">
                <a:solidFill>
                  <a:srgbClr val="333333"/>
                </a:solidFill>
                <a:latin typeface="Times New Roman"/>
                <a:cs typeface="Times New Roman"/>
              </a:rPr>
              <a:t>recorded </a:t>
            </a:r>
            <a:r>
              <a:rPr sz="1800" spc="35" dirty="0">
                <a:solidFill>
                  <a:srgbClr val="333333"/>
                </a:solidFill>
                <a:latin typeface="Times New Roman"/>
                <a:cs typeface="Times New Roman"/>
              </a:rPr>
              <a:t>and </a:t>
            </a:r>
            <a:r>
              <a:rPr sz="1800" spc="-43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Times New Roman"/>
                <a:cs typeface="Times New Roman"/>
              </a:rPr>
              <a:t>continuously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updated</a:t>
            </a:r>
            <a:r>
              <a:rPr sz="1800" spc="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1800" spc="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spc="45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1800" spc="-20" dirty="0">
                <a:solidFill>
                  <a:srgbClr val="333333"/>
                </a:solidFill>
                <a:latin typeface="Times New Roman"/>
                <a:cs typeface="Times New Roman"/>
              </a:rPr>
              <a:t> cloud.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7400" y="847725"/>
            <a:ext cx="9534525" cy="51625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914400"/>
            <a:ext cx="7113905" cy="1118235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2700" marR="5080">
              <a:lnSpc>
                <a:spcPts val="4280"/>
              </a:lnSpc>
              <a:spcBef>
                <a:spcPts val="244"/>
              </a:spcBef>
            </a:pPr>
            <a:r>
              <a:rPr spc="-5" dirty="0"/>
              <a:t>REAL-TIME</a:t>
            </a:r>
            <a:r>
              <a:rPr spc="-120" dirty="0"/>
              <a:t> </a:t>
            </a:r>
            <a:r>
              <a:rPr spc="-5" dirty="0"/>
              <a:t>TRANSIST</a:t>
            </a:r>
            <a:r>
              <a:rPr spc="-55" dirty="0"/>
              <a:t> </a:t>
            </a:r>
            <a:r>
              <a:rPr spc="-45" dirty="0"/>
              <a:t>INFORMATION </a:t>
            </a:r>
            <a:r>
              <a:rPr spc="-1070" dirty="0"/>
              <a:t> </a:t>
            </a:r>
            <a:r>
              <a:rPr spc="-50" dirty="0"/>
              <a:t>PLATFORM: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0" y="2286000"/>
            <a:ext cx="8278495" cy="27609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5080" indent="-343535" algn="just">
              <a:lnSpc>
                <a:spcPct val="100800"/>
              </a:lnSpc>
              <a:spcBef>
                <a:spcPts val="85"/>
              </a:spcBef>
            </a:pPr>
            <a:r>
              <a:rPr sz="1400" spc="-120" dirty="0">
                <a:solidFill>
                  <a:srgbClr val="5FCAEE"/>
                </a:solidFill>
                <a:latin typeface="Lucida Sans Unicode"/>
                <a:cs typeface="Lucida Sans Unicode"/>
              </a:rPr>
              <a:t>▶</a:t>
            </a:r>
            <a:r>
              <a:rPr sz="1400" spc="-114" dirty="0">
                <a:solidFill>
                  <a:srgbClr val="5FCAEE"/>
                </a:solidFill>
                <a:latin typeface="Lucida Sans Unicode"/>
                <a:cs typeface="Lucida Sans Unicode"/>
              </a:rPr>
              <a:t> </a:t>
            </a:r>
            <a:r>
              <a:rPr sz="1800" spc="10" dirty="0">
                <a:solidFill>
                  <a:srgbClr val="374151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374151"/>
                </a:solidFill>
                <a:latin typeface="Calibri"/>
                <a:cs typeface="Calibri"/>
              </a:rPr>
              <a:t>Smart </a:t>
            </a:r>
            <a:r>
              <a:rPr sz="1800" spc="-15" dirty="0">
                <a:solidFill>
                  <a:srgbClr val="374151"/>
                </a:solidFill>
                <a:latin typeface="Calibri"/>
                <a:cs typeface="Calibri"/>
              </a:rPr>
              <a:t>Water </a:t>
            </a:r>
            <a:r>
              <a:rPr sz="1800" spc="-5" dirty="0">
                <a:solidFill>
                  <a:srgbClr val="374151"/>
                </a:solidFill>
                <a:latin typeface="Calibri"/>
                <a:cs typeface="Calibri"/>
              </a:rPr>
              <a:t>Transit Information </a:t>
            </a:r>
            <a:r>
              <a:rPr sz="1800" spc="-10" dirty="0">
                <a:solidFill>
                  <a:srgbClr val="374151"/>
                </a:solidFill>
                <a:latin typeface="Calibri"/>
                <a:cs typeface="Calibri"/>
              </a:rPr>
              <a:t>Platform </a:t>
            </a:r>
            <a:r>
              <a:rPr sz="1800" spc="-15" dirty="0">
                <a:solidFill>
                  <a:srgbClr val="374151"/>
                </a:solidFill>
                <a:latin typeface="Calibri"/>
                <a:cs typeface="Calibri"/>
              </a:rPr>
              <a:t>(SWTIP) </a:t>
            </a:r>
            <a:r>
              <a:rPr sz="1800" spc="-5" dirty="0">
                <a:solidFill>
                  <a:srgbClr val="374151"/>
                </a:solidFill>
                <a:latin typeface="Calibri"/>
                <a:cs typeface="Calibri"/>
              </a:rPr>
              <a:t>represents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a </a:t>
            </a:r>
            <a:r>
              <a:rPr sz="1800" spc="15" dirty="0">
                <a:solidFill>
                  <a:srgbClr val="374151"/>
                </a:solidFill>
                <a:latin typeface="Calibri"/>
                <a:cs typeface="Calibri"/>
              </a:rPr>
              <a:t>digital </a:t>
            </a:r>
            <a:r>
              <a:rPr sz="1800" spc="-5" dirty="0">
                <a:solidFill>
                  <a:srgbClr val="374151"/>
                </a:solidFill>
                <a:latin typeface="Calibri"/>
                <a:cs typeface="Calibri"/>
              </a:rPr>
              <a:t>ecosystem </a:t>
            </a:r>
            <a:r>
              <a:rPr sz="1800" spc="-39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74151"/>
                </a:solidFill>
                <a:latin typeface="Calibri"/>
                <a:cs typeface="Calibri"/>
              </a:rPr>
              <a:t>that</a:t>
            </a:r>
            <a:r>
              <a:rPr sz="1800" spc="-1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Calibri"/>
                <a:cs typeface="Calibri"/>
              </a:rPr>
              <a:t>harnesses</a:t>
            </a:r>
            <a:r>
              <a:rPr sz="1800" spc="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74151"/>
                </a:solidFill>
                <a:latin typeface="Calibri"/>
                <a:cs typeface="Calibri"/>
              </a:rPr>
              <a:t>real-time</a:t>
            </a:r>
            <a:r>
              <a:rPr sz="1800" spc="-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74151"/>
                </a:solidFill>
                <a:latin typeface="Calibri"/>
                <a:cs typeface="Calibri"/>
              </a:rPr>
              <a:t>data</a:t>
            </a:r>
            <a:r>
              <a:rPr sz="1800" spc="-14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74151"/>
                </a:solidFill>
                <a:latin typeface="Calibri"/>
                <a:cs typeface="Calibri"/>
              </a:rPr>
              <a:t>and</a:t>
            </a:r>
            <a:r>
              <a:rPr sz="1800" spc="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74151"/>
                </a:solidFill>
                <a:latin typeface="Calibri"/>
                <a:cs typeface="Calibri"/>
              </a:rPr>
              <a:t>IoT</a:t>
            </a:r>
            <a:r>
              <a:rPr sz="1800" spc="-7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74151"/>
                </a:solidFill>
                <a:latin typeface="Calibri"/>
                <a:cs typeface="Calibri"/>
              </a:rPr>
              <a:t>technology</a:t>
            </a:r>
            <a:r>
              <a:rPr sz="1800" spc="-9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to </a:t>
            </a:r>
            <a:r>
              <a:rPr sz="1800" spc="15" dirty="0">
                <a:solidFill>
                  <a:srgbClr val="374151"/>
                </a:solidFill>
                <a:latin typeface="Calibri"/>
                <a:cs typeface="Calibri"/>
              </a:rPr>
              <a:t>deliver</a:t>
            </a:r>
            <a:r>
              <a:rPr sz="1800" spc="-1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essential</a:t>
            </a:r>
            <a:r>
              <a:rPr sz="1800" spc="-6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information</a:t>
            </a:r>
            <a:r>
              <a:rPr sz="1800" spc="-7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74151"/>
                </a:solidFill>
                <a:latin typeface="Calibri"/>
                <a:cs typeface="Calibri"/>
              </a:rPr>
              <a:t>and </a:t>
            </a:r>
            <a:r>
              <a:rPr sz="1800" spc="-39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374151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e</a:t>
            </a:r>
            <a:r>
              <a:rPr sz="1800" spc="-30" dirty="0">
                <a:solidFill>
                  <a:srgbClr val="374151"/>
                </a:solidFill>
                <a:latin typeface="Calibri"/>
                <a:cs typeface="Calibri"/>
              </a:rPr>
              <a:t>r</a:t>
            </a:r>
            <a:r>
              <a:rPr sz="1800" spc="5" dirty="0">
                <a:solidFill>
                  <a:srgbClr val="374151"/>
                </a:solidFill>
                <a:latin typeface="Calibri"/>
                <a:cs typeface="Calibri"/>
              </a:rPr>
              <a:t>v</a:t>
            </a:r>
            <a:r>
              <a:rPr sz="1800" spc="35" dirty="0">
                <a:solidFill>
                  <a:srgbClr val="374151"/>
                </a:solidFill>
                <a:latin typeface="Calibri"/>
                <a:cs typeface="Calibri"/>
              </a:rPr>
              <a:t>i</a:t>
            </a:r>
            <a:r>
              <a:rPr sz="1800" spc="-15" dirty="0">
                <a:solidFill>
                  <a:srgbClr val="374151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es</a:t>
            </a:r>
            <a:r>
              <a:rPr sz="1800" spc="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25" dirty="0">
                <a:solidFill>
                  <a:srgbClr val="374151"/>
                </a:solidFill>
                <a:latin typeface="Calibri"/>
                <a:cs typeface="Calibri"/>
              </a:rPr>
              <a:t>p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e</a:t>
            </a:r>
            <a:r>
              <a:rPr sz="1800" spc="-30" dirty="0">
                <a:solidFill>
                  <a:srgbClr val="374151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t</a:t>
            </a:r>
            <a:r>
              <a:rPr sz="1800" spc="30" dirty="0">
                <a:solidFill>
                  <a:srgbClr val="374151"/>
                </a:solidFill>
                <a:latin typeface="Calibri"/>
                <a:cs typeface="Calibri"/>
              </a:rPr>
              <a:t>a</a:t>
            </a:r>
            <a:r>
              <a:rPr sz="1800" spc="35" dirty="0">
                <a:solidFill>
                  <a:srgbClr val="374151"/>
                </a:solidFill>
                <a:latin typeface="Calibri"/>
                <a:cs typeface="Calibri"/>
              </a:rPr>
              <a:t>i</a:t>
            </a:r>
            <a:r>
              <a:rPr sz="1800" spc="25" dirty="0">
                <a:solidFill>
                  <a:srgbClr val="374151"/>
                </a:solidFill>
                <a:latin typeface="Calibri"/>
                <a:cs typeface="Calibri"/>
              </a:rPr>
              <a:t>n</a:t>
            </a:r>
            <a:r>
              <a:rPr sz="1800" spc="35" dirty="0">
                <a:solidFill>
                  <a:srgbClr val="374151"/>
                </a:solidFill>
                <a:latin typeface="Calibri"/>
                <a:cs typeface="Calibri"/>
              </a:rPr>
              <a:t>i</a:t>
            </a:r>
            <a:r>
              <a:rPr sz="1800" spc="25" dirty="0">
                <a:solidFill>
                  <a:srgbClr val="374151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g</a:t>
            </a:r>
            <a:r>
              <a:rPr sz="1800" spc="-13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to</a:t>
            </a:r>
            <a:r>
              <a:rPr sz="1800" spc="-15" dirty="0">
                <a:solidFill>
                  <a:srgbClr val="374151"/>
                </a:solidFill>
                <a:latin typeface="Calibri"/>
                <a:cs typeface="Calibri"/>
              </a:rPr>
              <a:t> w</a:t>
            </a:r>
            <a:r>
              <a:rPr sz="1800" spc="30" dirty="0">
                <a:solidFill>
                  <a:srgbClr val="374151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ter</a:t>
            </a:r>
            <a:r>
              <a:rPr sz="1800" spc="-14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25" dirty="0">
                <a:solidFill>
                  <a:srgbClr val="374151"/>
                </a:solidFill>
                <a:latin typeface="Calibri"/>
                <a:cs typeface="Calibri"/>
              </a:rPr>
              <a:t>d</a:t>
            </a:r>
            <a:r>
              <a:rPr sz="1800" spc="35" dirty="0">
                <a:solidFill>
                  <a:srgbClr val="374151"/>
                </a:solidFill>
                <a:latin typeface="Calibri"/>
                <a:cs typeface="Calibri"/>
              </a:rPr>
              <a:t>i</a:t>
            </a:r>
            <a:r>
              <a:rPr sz="1800" spc="-35" dirty="0">
                <a:solidFill>
                  <a:srgbClr val="374151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t</a:t>
            </a:r>
            <a:r>
              <a:rPr sz="1800" spc="-35" dirty="0">
                <a:solidFill>
                  <a:srgbClr val="374151"/>
                </a:solidFill>
                <a:latin typeface="Calibri"/>
                <a:cs typeface="Calibri"/>
              </a:rPr>
              <a:t>r</a:t>
            </a:r>
            <a:r>
              <a:rPr sz="1800" spc="35" dirty="0">
                <a:solidFill>
                  <a:srgbClr val="374151"/>
                </a:solidFill>
                <a:latin typeface="Calibri"/>
                <a:cs typeface="Calibri"/>
              </a:rPr>
              <a:t>i</a:t>
            </a:r>
            <a:r>
              <a:rPr sz="1800" spc="25" dirty="0">
                <a:solidFill>
                  <a:srgbClr val="374151"/>
                </a:solidFill>
                <a:latin typeface="Calibri"/>
                <a:cs typeface="Calibri"/>
              </a:rPr>
              <a:t>bu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t</a:t>
            </a:r>
            <a:r>
              <a:rPr sz="1800" spc="30" dirty="0">
                <a:solidFill>
                  <a:srgbClr val="374151"/>
                </a:solidFill>
                <a:latin typeface="Calibri"/>
                <a:cs typeface="Calibri"/>
              </a:rPr>
              <a:t>i</a:t>
            </a:r>
            <a:r>
              <a:rPr sz="1800" spc="20" dirty="0">
                <a:solidFill>
                  <a:srgbClr val="374151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n</a:t>
            </a:r>
            <a:r>
              <a:rPr sz="1800" spc="-16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30" dirty="0">
                <a:solidFill>
                  <a:srgbClr val="374151"/>
                </a:solidFill>
                <a:latin typeface="Calibri"/>
                <a:cs typeface="Calibri"/>
              </a:rPr>
              <a:t>a</a:t>
            </a:r>
            <a:r>
              <a:rPr sz="1800" spc="25" dirty="0">
                <a:solidFill>
                  <a:srgbClr val="374151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d</a:t>
            </a:r>
            <a:r>
              <a:rPr sz="1800" spc="-8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374151"/>
                </a:solidFill>
                <a:latin typeface="Calibri"/>
                <a:cs typeface="Calibri"/>
              </a:rPr>
              <a:t>m</a:t>
            </a:r>
            <a:r>
              <a:rPr sz="1800" spc="30" dirty="0">
                <a:solidFill>
                  <a:srgbClr val="374151"/>
                </a:solidFill>
                <a:latin typeface="Calibri"/>
                <a:cs typeface="Calibri"/>
              </a:rPr>
              <a:t>a</a:t>
            </a:r>
            <a:r>
              <a:rPr sz="1800" spc="25" dirty="0">
                <a:solidFill>
                  <a:srgbClr val="374151"/>
                </a:solidFill>
                <a:latin typeface="Calibri"/>
                <a:cs typeface="Calibri"/>
              </a:rPr>
              <a:t>n</a:t>
            </a:r>
            <a:r>
              <a:rPr sz="1800" spc="30" dirty="0">
                <a:solidFill>
                  <a:srgbClr val="374151"/>
                </a:solidFill>
                <a:latin typeface="Calibri"/>
                <a:cs typeface="Calibri"/>
              </a:rPr>
              <a:t>a</a:t>
            </a:r>
            <a:r>
              <a:rPr sz="1800" spc="-25" dirty="0">
                <a:solidFill>
                  <a:srgbClr val="374151"/>
                </a:solidFill>
                <a:latin typeface="Calibri"/>
                <a:cs typeface="Calibri"/>
              </a:rPr>
              <a:t>g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e</a:t>
            </a:r>
            <a:r>
              <a:rPr sz="1800" spc="-15" dirty="0">
                <a:solidFill>
                  <a:srgbClr val="374151"/>
                </a:solidFill>
                <a:latin typeface="Calibri"/>
                <a:cs typeface="Calibri"/>
              </a:rPr>
              <a:t>m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e</a:t>
            </a:r>
            <a:r>
              <a:rPr sz="1800" spc="25" dirty="0">
                <a:solidFill>
                  <a:srgbClr val="374151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t.</a:t>
            </a:r>
            <a:endParaRPr sz="1800" dirty="0">
              <a:latin typeface="Calibri"/>
              <a:cs typeface="Calibri"/>
            </a:endParaRPr>
          </a:p>
          <a:p>
            <a:pPr marL="355600" marR="314960" indent="-343535">
              <a:lnSpc>
                <a:spcPct val="100800"/>
              </a:lnSpc>
              <a:spcBef>
                <a:spcPts val="975"/>
              </a:spcBef>
              <a:buClr>
                <a:srgbClr val="5FCAEE"/>
              </a:buClr>
              <a:buSzPct val="77777"/>
              <a:buAutoNum type="arabicPeriod"/>
              <a:tabLst>
                <a:tab pos="355600" algn="l"/>
                <a:tab pos="356235" algn="l"/>
              </a:tabLst>
            </a:pPr>
            <a:r>
              <a:rPr sz="1800" b="1" spc="5" dirty="0">
                <a:solidFill>
                  <a:srgbClr val="374151"/>
                </a:solidFill>
                <a:latin typeface="Calibri"/>
                <a:cs typeface="Calibri"/>
              </a:rPr>
              <a:t>Real-Time </a:t>
            </a:r>
            <a:r>
              <a:rPr sz="1800" b="1" spc="-20" dirty="0">
                <a:solidFill>
                  <a:srgbClr val="374151"/>
                </a:solidFill>
                <a:latin typeface="Calibri"/>
                <a:cs typeface="Calibri"/>
              </a:rPr>
              <a:t>Water </a:t>
            </a:r>
            <a:r>
              <a:rPr sz="1800" b="1" dirty="0">
                <a:solidFill>
                  <a:srgbClr val="374151"/>
                </a:solidFill>
                <a:latin typeface="Calibri"/>
                <a:cs typeface="Calibri"/>
              </a:rPr>
              <a:t>Flow Monitoring: </a:t>
            </a:r>
            <a:r>
              <a:rPr sz="1800" spc="15" dirty="0">
                <a:solidFill>
                  <a:srgbClr val="374151"/>
                </a:solidFill>
                <a:latin typeface="Calibri"/>
                <a:cs typeface="Calibri"/>
              </a:rPr>
              <a:t>This </a:t>
            </a:r>
            <a:r>
              <a:rPr sz="1800" spc="-10" dirty="0">
                <a:solidFill>
                  <a:srgbClr val="374151"/>
                </a:solidFill>
                <a:latin typeface="Calibri"/>
                <a:cs typeface="Calibri"/>
              </a:rPr>
              <a:t>feature </a:t>
            </a:r>
            <a:r>
              <a:rPr sz="1800" spc="-25" dirty="0">
                <a:solidFill>
                  <a:srgbClr val="374151"/>
                </a:solidFill>
                <a:latin typeface="Calibri"/>
                <a:cs typeface="Calibri"/>
              </a:rPr>
              <a:t>offers </a:t>
            </a:r>
            <a:r>
              <a:rPr sz="1800" spc="15" dirty="0">
                <a:solidFill>
                  <a:srgbClr val="374151"/>
                </a:solidFill>
                <a:latin typeface="Calibri"/>
                <a:cs typeface="Calibri"/>
              </a:rPr>
              <a:t>continuous </a:t>
            </a:r>
            <a:r>
              <a:rPr sz="1800" spc="10" dirty="0">
                <a:solidFill>
                  <a:srgbClr val="374151"/>
                </a:solidFill>
                <a:latin typeface="Calibri"/>
                <a:cs typeface="Calibri"/>
              </a:rPr>
              <a:t>data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regarding </a:t>
            </a:r>
            <a:r>
              <a:rPr sz="1800" spc="-39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water</a:t>
            </a:r>
            <a:r>
              <a:rPr sz="1800" spc="-6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74151"/>
                </a:solidFill>
                <a:latin typeface="Calibri"/>
                <a:cs typeface="Calibri"/>
              </a:rPr>
              <a:t>flow</a:t>
            </a:r>
            <a:r>
              <a:rPr sz="1800" spc="-4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Calibri"/>
                <a:cs typeface="Calibri"/>
              </a:rPr>
              <a:t>rates,</a:t>
            </a:r>
            <a:r>
              <a:rPr sz="1800" spc="-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74151"/>
                </a:solidFill>
                <a:latin typeface="Calibri"/>
                <a:cs typeface="Calibri"/>
              </a:rPr>
              <a:t>pressures,</a:t>
            </a:r>
            <a:r>
              <a:rPr sz="1800" spc="-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74151"/>
                </a:solidFill>
                <a:latin typeface="Calibri"/>
                <a:cs typeface="Calibri"/>
              </a:rPr>
              <a:t>and</a:t>
            </a:r>
            <a:r>
              <a:rPr sz="1800" spc="-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74151"/>
                </a:solidFill>
                <a:latin typeface="Calibri"/>
                <a:cs typeface="Calibri"/>
              </a:rPr>
              <a:t>distribution</a:t>
            </a:r>
            <a:r>
              <a:rPr sz="1800" spc="-15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74151"/>
                </a:solidFill>
                <a:latin typeface="Calibri"/>
                <a:cs typeface="Calibri"/>
              </a:rPr>
              <a:t>throughout</a:t>
            </a:r>
            <a:r>
              <a:rPr sz="1800" spc="-19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74151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water</a:t>
            </a:r>
            <a:r>
              <a:rPr sz="1800" spc="-5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network.</a:t>
            </a:r>
            <a:r>
              <a:rPr sz="1800" spc="-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374151"/>
                </a:solidFill>
                <a:latin typeface="Calibri"/>
                <a:cs typeface="Calibri"/>
              </a:rPr>
              <a:t>Users </a:t>
            </a:r>
            <a:r>
              <a:rPr sz="1800" spc="-39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74151"/>
                </a:solidFill>
                <a:latin typeface="Calibri"/>
                <a:cs typeface="Calibri"/>
              </a:rPr>
              <a:t>have</a:t>
            </a:r>
            <a:r>
              <a:rPr sz="1800" spc="-10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74151"/>
                </a:solidFill>
                <a:latin typeface="Calibri"/>
                <a:cs typeface="Calibri"/>
              </a:rPr>
              <a:t>the</a:t>
            </a:r>
            <a:r>
              <a:rPr sz="1800" spc="-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374151"/>
                </a:solidFill>
                <a:latin typeface="Calibri"/>
                <a:cs typeface="Calibri"/>
              </a:rPr>
              <a:t>capability</a:t>
            </a:r>
            <a:r>
              <a:rPr sz="1800" spc="-18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to</a:t>
            </a:r>
            <a:r>
              <a:rPr sz="1800" spc="-8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74151"/>
                </a:solidFill>
                <a:latin typeface="Calibri"/>
                <a:cs typeface="Calibri"/>
              </a:rPr>
              <a:t>monitor</a:t>
            </a:r>
            <a:r>
              <a:rPr sz="1800" spc="-14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74151"/>
                </a:solidFill>
                <a:latin typeface="Calibri"/>
                <a:cs typeface="Calibri"/>
              </a:rPr>
              <a:t>the</a:t>
            </a:r>
            <a:r>
              <a:rPr sz="1800" spc="4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74151"/>
                </a:solidFill>
                <a:latin typeface="Calibri"/>
                <a:cs typeface="Calibri"/>
              </a:rPr>
              <a:t>flow</a:t>
            </a:r>
            <a:r>
              <a:rPr sz="1800" spc="-4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74151"/>
                </a:solidFill>
                <a:latin typeface="Calibri"/>
                <a:cs typeface="Calibri"/>
              </a:rPr>
              <a:t>of</a:t>
            </a:r>
            <a:r>
              <a:rPr sz="1800" spc="-6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water</a:t>
            </a:r>
            <a:r>
              <a:rPr sz="1800" spc="-6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74151"/>
                </a:solidFill>
                <a:latin typeface="Calibri"/>
                <a:cs typeface="Calibri"/>
              </a:rPr>
              <a:t>within</a:t>
            </a:r>
            <a:r>
              <a:rPr sz="1800" spc="-8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74151"/>
                </a:solidFill>
                <a:latin typeface="Calibri"/>
                <a:cs typeface="Calibri"/>
              </a:rPr>
              <a:t>pipes</a:t>
            </a:r>
            <a:r>
              <a:rPr sz="1800" spc="-6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74151"/>
                </a:solidFill>
                <a:latin typeface="Calibri"/>
                <a:cs typeface="Calibri"/>
              </a:rPr>
              <a:t>and</a:t>
            </a:r>
            <a:r>
              <a:rPr sz="1800" spc="-8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74151"/>
                </a:solidFill>
                <a:latin typeface="Calibri"/>
                <a:cs typeface="Calibri"/>
              </a:rPr>
              <a:t>pipelines.</a:t>
            </a:r>
            <a:endParaRPr sz="1800" dirty="0">
              <a:latin typeface="Calibri"/>
              <a:cs typeface="Calibri"/>
            </a:endParaRPr>
          </a:p>
          <a:p>
            <a:pPr marL="355600" marR="118745" indent="-343535" algn="just">
              <a:lnSpc>
                <a:spcPct val="100800"/>
              </a:lnSpc>
              <a:spcBef>
                <a:spcPts val="980"/>
              </a:spcBef>
              <a:buClr>
                <a:srgbClr val="5FCAEE"/>
              </a:buClr>
              <a:buSzPct val="77777"/>
              <a:buAutoNum type="arabicPeriod"/>
              <a:tabLst>
                <a:tab pos="356235" algn="l"/>
              </a:tabLst>
            </a:pPr>
            <a:r>
              <a:rPr sz="1800" b="1" spc="-20" dirty="0">
                <a:solidFill>
                  <a:srgbClr val="374151"/>
                </a:solidFill>
                <a:latin typeface="Calibri"/>
                <a:cs typeface="Calibri"/>
              </a:rPr>
              <a:t>Water</a:t>
            </a:r>
            <a:r>
              <a:rPr sz="1800" b="1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374151"/>
                </a:solidFill>
                <a:latin typeface="Calibri"/>
                <a:cs typeface="Calibri"/>
              </a:rPr>
              <a:t>Quality</a:t>
            </a:r>
            <a:r>
              <a:rPr sz="1800" b="1" spc="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74151"/>
                </a:solidFill>
                <a:latin typeface="Calibri"/>
                <a:cs typeface="Calibri"/>
              </a:rPr>
              <a:t>Monitoring:</a:t>
            </a:r>
            <a:r>
              <a:rPr sz="1800" b="1" spc="-4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374151"/>
                </a:solidFill>
                <a:latin typeface="Calibri"/>
                <a:cs typeface="Calibri"/>
              </a:rPr>
              <a:t>This</a:t>
            </a:r>
            <a:r>
              <a:rPr sz="1800" spc="-13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74151"/>
                </a:solidFill>
                <a:latin typeface="Calibri"/>
                <a:cs typeface="Calibri"/>
              </a:rPr>
              <a:t>functionality</a:t>
            </a:r>
            <a:r>
              <a:rPr sz="1800" spc="-17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74151"/>
                </a:solidFill>
                <a:latin typeface="Calibri"/>
                <a:cs typeface="Calibri"/>
              </a:rPr>
              <a:t>involves</a:t>
            </a:r>
            <a:r>
              <a:rPr sz="1800" spc="-204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74151"/>
                </a:solidFill>
                <a:latin typeface="Calibri"/>
                <a:cs typeface="Calibri"/>
              </a:rPr>
              <a:t>real-time</a:t>
            </a:r>
            <a:r>
              <a:rPr sz="1800" spc="-10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74151"/>
                </a:solidFill>
                <a:latin typeface="Calibri"/>
                <a:cs typeface="Calibri"/>
              </a:rPr>
              <a:t>monitoring</a:t>
            </a:r>
            <a:r>
              <a:rPr sz="1800" spc="-1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74151"/>
                </a:solidFill>
                <a:latin typeface="Calibri"/>
                <a:cs typeface="Calibri"/>
              </a:rPr>
              <a:t>of</a:t>
            </a:r>
            <a:r>
              <a:rPr sz="1800" spc="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water </a:t>
            </a:r>
            <a:r>
              <a:rPr sz="1800" spc="-39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374151"/>
                </a:solidFill>
                <a:latin typeface="Calibri"/>
                <a:cs typeface="Calibri"/>
              </a:rPr>
              <a:t>quality</a:t>
            </a:r>
            <a:r>
              <a:rPr sz="1800" spc="-18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Calibri"/>
                <a:cs typeface="Calibri"/>
              </a:rPr>
              <a:t>parameters,</a:t>
            </a:r>
            <a:r>
              <a:rPr sz="1800" spc="-10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374151"/>
                </a:solidFill>
                <a:latin typeface="Calibri"/>
                <a:cs typeface="Calibri"/>
              </a:rPr>
              <a:t>including</a:t>
            </a:r>
            <a:r>
              <a:rPr sz="1800" spc="-20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74151"/>
                </a:solidFill>
                <a:latin typeface="Calibri"/>
                <a:cs typeface="Calibri"/>
              </a:rPr>
              <a:t>pH</a:t>
            </a:r>
            <a:r>
              <a:rPr sz="1800" spc="5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74151"/>
                </a:solidFill>
                <a:latin typeface="Calibri"/>
                <a:cs typeface="Calibri"/>
              </a:rPr>
              <a:t>levels,</a:t>
            </a:r>
            <a:r>
              <a:rPr sz="1800" spc="-10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Calibri"/>
                <a:cs typeface="Calibri"/>
              </a:rPr>
              <a:t>turbidity,</a:t>
            </a:r>
            <a:r>
              <a:rPr sz="1800" spc="-10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374151"/>
                </a:solidFill>
                <a:latin typeface="Calibri"/>
                <a:cs typeface="Calibri"/>
              </a:rPr>
              <a:t>and</a:t>
            </a:r>
            <a:r>
              <a:rPr sz="1800" spc="-7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74151"/>
                </a:solidFill>
                <a:latin typeface="Calibri"/>
                <a:cs typeface="Calibri"/>
              </a:rPr>
              <a:t>contaminants.</a:t>
            </a:r>
            <a:r>
              <a:rPr sz="1800" spc="-18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It</a:t>
            </a:r>
            <a:r>
              <a:rPr sz="1800" spc="-3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74151"/>
                </a:solidFill>
                <a:latin typeface="Calibri"/>
                <a:cs typeface="Calibri"/>
              </a:rPr>
              <a:t>also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74151"/>
                </a:solidFill>
                <a:latin typeface="Calibri"/>
                <a:cs typeface="Calibri"/>
              </a:rPr>
              <a:t>provides </a:t>
            </a:r>
            <a:r>
              <a:rPr sz="1800" spc="-39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74151"/>
                </a:solidFill>
                <a:latin typeface="Calibri"/>
                <a:cs typeface="Calibri"/>
              </a:rPr>
              <a:t>alerts</a:t>
            </a:r>
            <a:r>
              <a:rPr sz="1800" spc="-7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374151"/>
                </a:solidFill>
                <a:latin typeface="Calibri"/>
                <a:cs typeface="Calibri"/>
              </a:rPr>
              <a:t>for</a:t>
            </a:r>
            <a:r>
              <a:rPr sz="1800" spc="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374151"/>
                </a:solidFill>
                <a:latin typeface="Calibri"/>
                <a:cs typeface="Calibri"/>
              </a:rPr>
              <a:t>possible</a:t>
            </a:r>
            <a:r>
              <a:rPr sz="1800" spc="-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Calibri"/>
                <a:cs typeface="Calibri"/>
              </a:rPr>
              <a:t>issues</a:t>
            </a:r>
            <a:r>
              <a:rPr sz="1800" spc="-5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74151"/>
                </a:solidFill>
                <a:latin typeface="Calibri"/>
                <a:cs typeface="Calibri"/>
              </a:rPr>
              <a:t>or violations</a:t>
            </a:r>
            <a:r>
              <a:rPr sz="1800" spc="-2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374151"/>
                </a:solidFill>
                <a:latin typeface="Calibri"/>
                <a:cs typeface="Calibri"/>
              </a:rPr>
              <a:t>of</a:t>
            </a:r>
            <a:r>
              <a:rPr sz="1800" spc="20" dirty="0">
                <a:solidFill>
                  <a:srgbClr val="374151"/>
                </a:solidFill>
                <a:latin typeface="Calibri"/>
                <a:cs typeface="Calibri"/>
              </a:rPr>
              <a:t> quality</a:t>
            </a:r>
            <a:r>
              <a:rPr sz="1800" spc="-18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4151"/>
                </a:solidFill>
                <a:latin typeface="Calibri"/>
                <a:cs typeface="Calibri"/>
              </a:rPr>
              <a:t>standards.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1295400"/>
            <a:ext cx="7244398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INTEGRATION</a:t>
            </a:r>
            <a:r>
              <a:rPr spc="-100" dirty="0"/>
              <a:t> </a:t>
            </a:r>
            <a:r>
              <a:rPr spc="-10" dirty="0"/>
              <a:t>APPROACH: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38400" y="2057400"/>
            <a:ext cx="8293734" cy="306832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85"/>
              </a:spcBef>
              <a:tabLst>
                <a:tab pos="342900" algn="l"/>
              </a:tabLst>
            </a:pPr>
            <a:r>
              <a:rPr sz="1350" spc="-13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700" b="1" spc="20" dirty="0">
                <a:solidFill>
                  <a:srgbClr val="374151"/>
                </a:solidFill>
                <a:latin typeface="Calibri"/>
                <a:cs typeface="Calibri"/>
              </a:rPr>
              <a:t>1.</a:t>
            </a:r>
            <a:r>
              <a:rPr sz="1700" b="1" spc="-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rgbClr val="374151"/>
                </a:solidFill>
                <a:latin typeface="Calibri"/>
                <a:cs typeface="Calibri"/>
              </a:rPr>
              <a:t>Standardize</a:t>
            </a:r>
            <a:r>
              <a:rPr sz="1700" b="1" spc="-1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b="1" spc="5" dirty="0">
                <a:solidFill>
                  <a:srgbClr val="374151"/>
                </a:solidFill>
                <a:latin typeface="Calibri"/>
                <a:cs typeface="Calibri"/>
              </a:rPr>
              <a:t>Communication</a:t>
            </a:r>
            <a:r>
              <a:rPr sz="1700" b="1" spc="-18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b="1" dirty="0">
                <a:solidFill>
                  <a:srgbClr val="374151"/>
                </a:solidFill>
                <a:latin typeface="Calibri"/>
                <a:cs typeface="Calibri"/>
              </a:rPr>
              <a:t>Protocols:</a:t>
            </a:r>
            <a:endParaRPr sz="1700" dirty="0">
              <a:latin typeface="Calibri"/>
              <a:cs typeface="Calibri"/>
            </a:endParaRPr>
          </a:p>
          <a:p>
            <a:pPr marL="342900" marR="5080" indent="-343535">
              <a:lnSpc>
                <a:spcPct val="79100"/>
              </a:lnSpc>
              <a:spcBef>
                <a:spcPts val="1015"/>
              </a:spcBef>
              <a:buClr>
                <a:srgbClr val="5FCAEE"/>
              </a:buClr>
              <a:buSzPct val="79411"/>
              <a:buFont typeface="Arial MT"/>
              <a:buChar char="•"/>
              <a:tabLst>
                <a:tab pos="342900" algn="l"/>
                <a:tab pos="343535" algn="l"/>
              </a:tabLst>
            </a:pPr>
            <a:r>
              <a:rPr sz="1700" spc="5" dirty="0">
                <a:solidFill>
                  <a:srgbClr val="374151"/>
                </a:solidFill>
                <a:latin typeface="Calibri"/>
                <a:cs typeface="Calibri"/>
              </a:rPr>
              <a:t>Ensure </a:t>
            </a:r>
            <a:r>
              <a:rPr sz="1700" spc="10" dirty="0">
                <a:solidFill>
                  <a:srgbClr val="374151"/>
                </a:solidFill>
                <a:latin typeface="Calibri"/>
                <a:cs typeface="Calibri"/>
              </a:rPr>
              <a:t>that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all </a:t>
            </a:r>
            <a:r>
              <a:rPr sz="1700" spc="-10" dirty="0">
                <a:solidFill>
                  <a:srgbClr val="374151"/>
                </a:solidFill>
                <a:latin typeface="Calibri"/>
                <a:cs typeface="Calibri"/>
              </a:rPr>
              <a:t>devices </a:t>
            </a:r>
            <a:r>
              <a:rPr sz="1700" spc="10" dirty="0">
                <a:solidFill>
                  <a:srgbClr val="374151"/>
                </a:solidFill>
                <a:latin typeface="Calibri"/>
                <a:cs typeface="Calibri"/>
              </a:rPr>
              <a:t>and </a:t>
            </a:r>
            <a:r>
              <a:rPr sz="1700" spc="5" dirty="0">
                <a:solidFill>
                  <a:srgbClr val="374151"/>
                </a:solidFill>
                <a:latin typeface="Calibri"/>
                <a:cs typeface="Calibri"/>
              </a:rPr>
              <a:t>software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components adhere </a:t>
            </a:r>
            <a:r>
              <a:rPr sz="1700" spc="15" dirty="0">
                <a:solidFill>
                  <a:srgbClr val="374151"/>
                </a:solidFill>
                <a:latin typeface="Calibri"/>
                <a:cs typeface="Calibri"/>
              </a:rPr>
              <a:t>to 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standardized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communication </a:t>
            </a:r>
            <a:r>
              <a:rPr sz="1700" spc="5" dirty="0">
                <a:solidFill>
                  <a:srgbClr val="374151"/>
                </a:solidFill>
                <a:latin typeface="Calibri"/>
                <a:cs typeface="Calibri"/>
              </a:rPr>
              <a:t> protocols</a:t>
            </a:r>
            <a:r>
              <a:rPr sz="1700" spc="-16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15" dirty="0">
                <a:solidFill>
                  <a:srgbClr val="374151"/>
                </a:solidFill>
                <a:latin typeface="Calibri"/>
                <a:cs typeface="Calibri"/>
              </a:rPr>
              <a:t>to</a:t>
            </a:r>
            <a:r>
              <a:rPr sz="1700" spc="-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374151"/>
                </a:solidFill>
                <a:latin typeface="Calibri"/>
                <a:cs typeface="Calibri"/>
              </a:rPr>
              <a:t>facilitate</a:t>
            </a:r>
            <a:r>
              <a:rPr sz="1700" spc="-19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374151"/>
                </a:solidFill>
                <a:latin typeface="Calibri"/>
                <a:cs typeface="Calibri"/>
              </a:rPr>
              <a:t>smooth</a:t>
            </a:r>
            <a:r>
              <a:rPr sz="1700" spc="-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374151"/>
                </a:solidFill>
                <a:latin typeface="Calibri"/>
                <a:cs typeface="Calibri"/>
              </a:rPr>
              <a:t>data</a:t>
            </a:r>
            <a:r>
              <a:rPr sz="1700" spc="-8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exchange.</a:t>
            </a:r>
            <a:r>
              <a:rPr sz="1700" spc="-7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374151"/>
                </a:solidFill>
                <a:latin typeface="Calibri"/>
                <a:cs typeface="Calibri"/>
              </a:rPr>
              <a:t>Some</a:t>
            </a:r>
            <a:r>
              <a:rPr sz="1700" spc="-4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common</a:t>
            </a:r>
            <a:r>
              <a:rPr sz="1700" spc="4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374151"/>
                </a:solidFill>
                <a:latin typeface="Calibri"/>
                <a:cs typeface="Calibri"/>
              </a:rPr>
              <a:t>IoT</a:t>
            </a:r>
            <a:r>
              <a:rPr sz="1700" spc="-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communication</a:t>
            </a:r>
            <a:r>
              <a:rPr sz="1700" spc="-17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374151"/>
                </a:solidFill>
                <a:latin typeface="Calibri"/>
                <a:cs typeface="Calibri"/>
              </a:rPr>
              <a:t>protocols </a:t>
            </a:r>
            <a:r>
              <a:rPr sz="1700" spc="-37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include</a:t>
            </a:r>
            <a:r>
              <a:rPr sz="1700" spc="-5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-45" dirty="0">
                <a:solidFill>
                  <a:srgbClr val="374151"/>
                </a:solidFill>
                <a:latin typeface="Calibri"/>
                <a:cs typeface="Calibri"/>
              </a:rPr>
              <a:t>MQTT,</a:t>
            </a:r>
            <a:r>
              <a:rPr sz="1700" spc="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-45" dirty="0">
                <a:solidFill>
                  <a:srgbClr val="374151"/>
                </a:solidFill>
                <a:latin typeface="Calibri"/>
                <a:cs typeface="Calibri"/>
              </a:rPr>
              <a:t>CoAP,</a:t>
            </a:r>
            <a:r>
              <a:rPr sz="1700" spc="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374151"/>
                </a:solidFill>
                <a:latin typeface="Calibri"/>
                <a:cs typeface="Calibri"/>
              </a:rPr>
              <a:t>and</a:t>
            </a:r>
            <a:r>
              <a:rPr sz="1700" spc="-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HTTP/HTTPS.</a:t>
            </a:r>
            <a:endParaRPr sz="17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85"/>
              </a:spcBef>
              <a:tabLst>
                <a:tab pos="342900" algn="l"/>
              </a:tabLst>
            </a:pPr>
            <a:r>
              <a:rPr sz="1350" spc="-13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700" b="1" spc="30" dirty="0">
                <a:solidFill>
                  <a:srgbClr val="374151"/>
                </a:solidFill>
                <a:latin typeface="Calibri"/>
                <a:cs typeface="Calibri"/>
              </a:rPr>
              <a:t>2</a:t>
            </a:r>
            <a:r>
              <a:rPr sz="1700" b="1" spc="5" dirty="0">
                <a:solidFill>
                  <a:srgbClr val="374151"/>
                </a:solidFill>
                <a:latin typeface="Calibri"/>
                <a:cs typeface="Calibri"/>
              </a:rPr>
              <a:t>.</a:t>
            </a:r>
            <a:r>
              <a:rPr sz="1700" b="1" spc="-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rgbClr val="374151"/>
                </a:solidFill>
                <a:latin typeface="Calibri"/>
                <a:cs typeface="Calibri"/>
              </a:rPr>
              <a:t>C</a:t>
            </a:r>
            <a:r>
              <a:rPr sz="1700" b="1" spc="40" dirty="0">
                <a:solidFill>
                  <a:srgbClr val="374151"/>
                </a:solidFill>
                <a:latin typeface="Calibri"/>
                <a:cs typeface="Calibri"/>
              </a:rPr>
              <a:t>e</a:t>
            </a:r>
            <a:r>
              <a:rPr sz="1700" b="1" spc="-20" dirty="0">
                <a:solidFill>
                  <a:srgbClr val="374151"/>
                </a:solidFill>
                <a:latin typeface="Calibri"/>
                <a:cs typeface="Calibri"/>
              </a:rPr>
              <a:t>n</a:t>
            </a:r>
            <a:r>
              <a:rPr sz="1700" b="1" spc="5" dirty="0">
                <a:solidFill>
                  <a:srgbClr val="374151"/>
                </a:solidFill>
                <a:latin typeface="Calibri"/>
                <a:cs typeface="Calibri"/>
              </a:rPr>
              <a:t>t</a:t>
            </a:r>
            <a:r>
              <a:rPr sz="1700" b="1" spc="-5" dirty="0">
                <a:solidFill>
                  <a:srgbClr val="374151"/>
                </a:solidFill>
                <a:latin typeface="Calibri"/>
                <a:cs typeface="Calibri"/>
              </a:rPr>
              <a:t>r</a:t>
            </a:r>
            <a:r>
              <a:rPr sz="1700" b="1" spc="-20" dirty="0">
                <a:solidFill>
                  <a:srgbClr val="374151"/>
                </a:solidFill>
                <a:latin typeface="Calibri"/>
                <a:cs typeface="Calibri"/>
              </a:rPr>
              <a:t>a</a:t>
            </a:r>
            <a:r>
              <a:rPr sz="1700" b="1" spc="5" dirty="0">
                <a:solidFill>
                  <a:srgbClr val="374151"/>
                </a:solidFill>
                <a:latin typeface="Calibri"/>
                <a:cs typeface="Calibri"/>
              </a:rPr>
              <a:t>l</a:t>
            </a:r>
            <a:r>
              <a:rPr sz="1700" b="1" spc="-14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b="1" spc="50" dirty="0">
                <a:solidFill>
                  <a:srgbClr val="374151"/>
                </a:solidFill>
                <a:latin typeface="Calibri"/>
                <a:cs typeface="Calibri"/>
              </a:rPr>
              <a:t>D</a:t>
            </a:r>
            <a:r>
              <a:rPr sz="1700" b="1" spc="-20" dirty="0">
                <a:solidFill>
                  <a:srgbClr val="374151"/>
                </a:solidFill>
                <a:latin typeface="Calibri"/>
                <a:cs typeface="Calibri"/>
              </a:rPr>
              <a:t>a</a:t>
            </a:r>
            <a:r>
              <a:rPr sz="1700" b="1" spc="10" dirty="0">
                <a:solidFill>
                  <a:srgbClr val="374151"/>
                </a:solidFill>
                <a:latin typeface="Calibri"/>
                <a:cs typeface="Calibri"/>
              </a:rPr>
              <a:t>ta</a:t>
            </a:r>
            <a:r>
              <a:rPr sz="1700" b="1" spc="-1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b="1" spc="-10" dirty="0">
                <a:solidFill>
                  <a:srgbClr val="374151"/>
                </a:solidFill>
                <a:latin typeface="Calibri"/>
                <a:cs typeface="Calibri"/>
              </a:rPr>
              <a:t>P</a:t>
            </a:r>
            <a:r>
              <a:rPr sz="1700" b="1" spc="25" dirty="0">
                <a:solidFill>
                  <a:srgbClr val="374151"/>
                </a:solidFill>
                <a:latin typeface="Calibri"/>
                <a:cs typeface="Calibri"/>
              </a:rPr>
              <a:t>l</a:t>
            </a:r>
            <a:r>
              <a:rPr sz="1700" b="1" spc="-20" dirty="0">
                <a:solidFill>
                  <a:srgbClr val="374151"/>
                </a:solidFill>
                <a:latin typeface="Calibri"/>
                <a:cs typeface="Calibri"/>
              </a:rPr>
              <a:t>a</a:t>
            </a:r>
            <a:r>
              <a:rPr sz="1700" b="1" spc="5" dirty="0">
                <a:solidFill>
                  <a:srgbClr val="374151"/>
                </a:solidFill>
                <a:latin typeface="Calibri"/>
                <a:cs typeface="Calibri"/>
              </a:rPr>
              <a:t>t</a:t>
            </a:r>
            <a:r>
              <a:rPr sz="1700" b="1" spc="-10" dirty="0">
                <a:solidFill>
                  <a:srgbClr val="374151"/>
                </a:solidFill>
                <a:latin typeface="Calibri"/>
                <a:cs typeface="Calibri"/>
              </a:rPr>
              <a:t>f</a:t>
            </a:r>
            <a:r>
              <a:rPr sz="1700" b="1" spc="-20" dirty="0">
                <a:solidFill>
                  <a:srgbClr val="374151"/>
                </a:solidFill>
                <a:latin typeface="Calibri"/>
                <a:cs typeface="Calibri"/>
              </a:rPr>
              <a:t>o</a:t>
            </a:r>
            <a:r>
              <a:rPr sz="1700" b="1" spc="-10" dirty="0">
                <a:solidFill>
                  <a:srgbClr val="374151"/>
                </a:solidFill>
                <a:latin typeface="Calibri"/>
                <a:cs typeface="Calibri"/>
              </a:rPr>
              <a:t>r</a:t>
            </a:r>
            <a:r>
              <a:rPr sz="1700" b="1" spc="35" dirty="0">
                <a:solidFill>
                  <a:srgbClr val="374151"/>
                </a:solidFill>
                <a:latin typeface="Calibri"/>
                <a:cs typeface="Calibri"/>
              </a:rPr>
              <a:t>m</a:t>
            </a:r>
            <a:r>
              <a:rPr sz="1700" b="1" spc="5" dirty="0">
                <a:solidFill>
                  <a:srgbClr val="374151"/>
                </a:solidFill>
                <a:latin typeface="Calibri"/>
                <a:cs typeface="Calibri"/>
              </a:rPr>
              <a:t>:</a:t>
            </a:r>
            <a:endParaRPr sz="1700" dirty="0">
              <a:latin typeface="Calibri"/>
              <a:cs typeface="Calibri"/>
            </a:endParaRPr>
          </a:p>
          <a:p>
            <a:pPr marL="342900" indent="-343535">
              <a:lnSpc>
                <a:spcPts val="1845"/>
              </a:lnSpc>
              <a:spcBef>
                <a:spcPts val="590"/>
              </a:spcBef>
              <a:buClr>
                <a:srgbClr val="5FCAEE"/>
              </a:buClr>
              <a:buSzPct val="79411"/>
              <a:buFont typeface="Arial MT"/>
              <a:buChar char="•"/>
              <a:tabLst>
                <a:tab pos="342900" algn="l"/>
                <a:tab pos="343535" algn="l"/>
              </a:tabLst>
            </a:pP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Establish</a:t>
            </a:r>
            <a:r>
              <a:rPr sz="1700" spc="-9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374151"/>
                </a:solidFill>
                <a:latin typeface="Calibri"/>
                <a:cs typeface="Calibri"/>
              </a:rPr>
              <a:t>a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374151"/>
                </a:solidFill>
                <a:latin typeface="Calibri"/>
                <a:cs typeface="Calibri"/>
              </a:rPr>
              <a:t>central</a:t>
            </a:r>
            <a:r>
              <a:rPr sz="1700" spc="-10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374151"/>
                </a:solidFill>
                <a:latin typeface="Calibri"/>
                <a:cs typeface="Calibri"/>
              </a:rPr>
              <a:t>data</a:t>
            </a:r>
            <a:r>
              <a:rPr sz="1700" spc="-16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374151"/>
                </a:solidFill>
                <a:latin typeface="Calibri"/>
                <a:cs typeface="Calibri"/>
              </a:rPr>
              <a:t>platform</a:t>
            </a:r>
            <a:r>
              <a:rPr sz="1700" spc="-114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374151"/>
                </a:solidFill>
                <a:latin typeface="Calibri"/>
                <a:cs typeface="Calibri"/>
              </a:rPr>
              <a:t>or</a:t>
            </a:r>
            <a:r>
              <a:rPr sz="1700" spc="-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374151"/>
                </a:solidFill>
                <a:latin typeface="Calibri"/>
                <a:cs typeface="Calibri"/>
              </a:rPr>
              <a:t>data</a:t>
            </a:r>
            <a:r>
              <a:rPr sz="1700" spc="-8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374151"/>
                </a:solidFill>
                <a:latin typeface="Calibri"/>
                <a:cs typeface="Calibri"/>
              </a:rPr>
              <a:t>hub</a:t>
            </a:r>
            <a:r>
              <a:rPr sz="1700" spc="-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374151"/>
                </a:solidFill>
                <a:latin typeface="Calibri"/>
                <a:cs typeface="Calibri"/>
              </a:rPr>
              <a:t>as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374151"/>
                </a:solidFill>
                <a:latin typeface="Calibri"/>
                <a:cs typeface="Calibri"/>
              </a:rPr>
              <a:t>the</a:t>
            </a:r>
            <a:r>
              <a:rPr sz="1700" spc="-4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system's</a:t>
            </a:r>
            <a:r>
              <a:rPr sz="1700" spc="-8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core.</a:t>
            </a:r>
            <a:r>
              <a:rPr sz="1700" spc="-7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This </a:t>
            </a:r>
            <a:r>
              <a:rPr sz="1700" spc="5" dirty="0">
                <a:solidFill>
                  <a:srgbClr val="374151"/>
                </a:solidFill>
                <a:latin typeface="Calibri"/>
                <a:cs typeface="Calibri"/>
              </a:rPr>
              <a:t>platform</a:t>
            </a:r>
            <a:r>
              <a:rPr sz="1700" spc="-1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should</a:t>
            </a:r>
            <a:endParaRPr sz="1700" dirty="0">
              <a:latin typeface="Calibri"/>
              <a:cs typeface="Calibri"/>
            </a:endParaRPr>
          </a:p>
          <a:p>
            <a:pPr marL="342900">
              <a:lnSpc>
                <a:spcPts val="1845"/>
              </a:lnSpc>
            </a:pP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consolidate</a:t>
            </a:r>
            <a:r>
              <a:rPr sz="1700" spc="-114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374151"/>
                </a:solidFill>
                <a:latin typeface="Calibri"/>
                <a:cs typeface="Calibri"/>
              </a:rPr>
              <a:t>and</a:t>
            </a:r>
            <a:r>
              <a:rPr sz="1700" spc="-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374151"/>
                </a:solidFill>
                <a:latin typeface="Calibri"/>
                <a:cs typeface="Calibri"/>
              </a:rPr>
              <a:t>store</a:t>
            </a:r>
            <a:r>
              <a:rPr sz="1700" spc="-114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374151"/>
                </a:solidFill>
                <a:latin typeface="Calibri"/>
                <a:cs typeface="Calibri"/>
              </a:rPr>
              <a:t>data</a:t>
            </a:r>
            <a:r>
              <a:rPr sz="1700" spc="-16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374151"/>
                </a:solidFill>
                <a:latin typeface="Calibri"/>
                <a:cs typeface="Calibri"/>
              </a:rPr>
              <a:t>from</a:t>
            </a:r>
            <a:r>
              <a:rPr sz="1700" spc="-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multiple</a:t>
            </a:r>
            <a:r>
              <a:rPr sz="1700" spc="3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sources</a:t>
            </a:r>
            <a:r>
              <a:rPr sz="1700" spc="-8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374151"/>
                </a:solidFill>
                <a:latin typeface="Calibri"/>
                <a:cs typeface="Calibri"/>
              </a:rPr>
              <a:t>while</a:t>
            </a:r>
            <a:r>
              <a:rPr sz="1700" spc="3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374151"/>
                </a:solidFill>
                <a:latin typeface="Calibri"/>
                <a:cs typeface="Calibri"/>
              </a:rPr>
              <a:t>offering</a:t>
            </a:r>
            <a:r>
              <a:rPr sz="1700" spc="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374151"/>
                </a:solidFill>
                <a:latin typeface="Calibri"/>
                <a:cs typeface="Calibri"/>
              </a:rPr>
              <a:t>APIs</a:t>
            </a:r>
            <a:r>
              <a:rPr sz="1700" spc="-8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for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374151"/>
                </a:solidFill>
                <a:latin typeface="Calibri"/>
                <a:cs typeface="Calibri"/>
              </a:rPr>
              <a:t>data</a:t>
            </a:r>
            <a:r>
              <a:rPr sz="1700" spc="-8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374151"/>
                </a:solidFill>
                <a:latin typeface="Calibri"/>
                <a:cs typeface="Calibri"/>
              </a:rPr>
              <a:t>access.</a:t>
            </a:r>
            <a:endParaRPr sz="17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90"/>
              </a:spcBef>
              <a:tabLst>
                <a:tab pos="342900" algn="l"/>
              </a:tabLst>
            </a:pPr>
            <a:r>
              <a:rPr sz="1350" spc="-130" dirty="0">
                <a:solidFill>
                  <a:srgbClr val="5FCAEE"/>
                </a:solidFill>
                <a:latin typeface="Lucida Sans Unicode"/>
                <a:cs typeface="Lucida Sans Unicode"/>
              </a:rPr>
              <a:t>▶	</a:t>
            </a:r>
            <a:r>
              <a:rPr sz="1700" b="1" spc="30" dirty="0">
                <a:solidFill>
                  <a:srgbClr val="374151"/>
                </a:solidFill>
                <a:latin typeface="Calibri"/>
                <a:cs typeface="Calibri"/>
              </a:rPr>
              <a:t>3</a:t>
            </a:r>
            <a:r>
              <a:rPr sz="1700" b="1" spc="5" dirty="0">
                <a:solidFill>
                  <a:srgbClr val="374151"/>
                </a:solidFill>
                <a:latin typeface="Calibri"/>
                <a:cs typeface="Calibri"/>
              </a:rPr>
              <a:t>.</a:t>
            </a:r>
            <a:r>
              <a:rPr sz="1700" b="1" spc="-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b="1" spc="-10" dirty="0">
                <a:solidFill>
                  <a:srgbClr val="374151"/>
                </a:solidFill>
                <a:latin typeface="Calibri"/>
                <a:cs typeface="Calibri"/>
              </a:rPr>
              <a:t>I</a:t>
            </a:r>
            <a:r>
              <a:rPr sz="1700" b="1" spc="-20" dirty="0">
                <a:solidFill>
                  <a:srgbClr val="374151"/>
                </a:solidFill>
                <a:latin typeface="Calibri"/>
                <a:cs typeface="Calibri"/>
              </a:rPr>
              <a:t>o</a:t>
            </a:r>
            <a:r>
              <a:rPr sz="1700" b="1" spc="10" dirty="0">
                <a:solidFill>
                  <a:srgbClr val="374151"/>
                </a:solidFill>
                <a:latin typeface="Calibri"/>
                <a:cs typeface="Calibri"/>
              </a:rPr>
              <a:t>T</a:t>
            </a:r>
            <a:r>
              <a:rPr sz="1700" b="1" spc="-4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b="1" spc="50" dirty="0">
                <a:solidFill>
                  <a:srgbClr val="374151"/>
                </a:solidFill>
                <a:latin typeface="Calibri"/>
                <a:cs typeface="Calibri"/>
              </a:rPr>
              <a:t>D</a:t>
            </a:r>
            <a:r>
              <a:rPr sz="1700" b="1" spc="40" dirty="0">
                <a:solidFill>
                  <a:srgbClr val="374151"/>
                </a:solidFill>
                <a:latin typeface="Calibri"/>
                <a:cs typeface="Calibri"/>
              </a:rPr>
              <a:t>e</a:t>
            </a:r>
            <a:r>
              <a:rPr sz="1700" b="1" spc="15" dirty="0">
                <a:solidFill>
                  <a:srgbClr val="374151"/>
                </a:solidFill>
                <a:latin typeface="Calibri"/>
                <a:cs typeface="Calibri"/>
              </a:rPr>
              <a:t>v</a:t>
            </a:r>
            <a:r>
              <a:rPr sz="1700" b="1" spc="25" dirty="0">
                <a:solidFill>
                  <a:srgbClr val="374151"/>
                </a:solidFill>
                <a:latin typeface="Calibri"/>
                <a:cs typeface="Calibri"/>
              </a:rPr>
              <a:t>i</a:t>
            </a:r>
            <a:r>
              <a:rPr sz="1700" b="1" spc="35" dirty="0">
                <a:solidFill>
                  <a:srgbClr val="374151"/>
                </a:solidFill>
                <a:latin typeface="Calibri"/>
                <a:cs typeface="Calibri"/>
              </a:rPr>
              <a:t>c</a:t>
            </a:r>
            <a:r>
              <a:rPr sz="1700" b="1" spc="10" dirty="0">
                <a:solidFill>
                  <a:srgbClr val="374151"/>
                </a:solidFill>
                <a:latin typeface="Calibri"/>
                <a:cs typeface="Calibri"/>
              </a:rPr>
              <a:t>e</a:t>
            </a:r>
            <a:r>
              <a:rPr sz="1700" b="1" spc="-1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b="1" spc="10" dirty="0">
                <a:solidFill>
                  <a:srgbClr val="374151"/>
                </a:solidFill>
                <a:latin typeface="Calibri"/>
                <a:cs typeface="Calibri"/>
              </a:rPr>
              <a:t>M</a:t>
            </a:r>
            <a:r>
              <a:rPr sz="1700" b="1" spc="-20" dirty="0">
                <a:solidFill>
                  <a:srgbClr val="374151"/>
                </a:solidFill>
                <a:latin typeface="Calibri"/>
                <a:cs typeface="Calibri"/>
              </a:rPr>
              <a:t>ana</a:t>
            </a:r>
            <a:r>
              <a:rPr sz="1700" b="1" spc="15" dirty="0">
                <a:solidFill>
                  <a:srgbClr val="374151"/>
                </a:solidFill>
                <a:latin typeface="Calibri"/>
                <a:cs typeface="Calibri"/>
              </a:rPr>
              <a:t>g</a:t>
            </a:r>
            <a:r>
              <a:rPr sz="1700" b="1" spc="40" dirty="0">
                <a:solidFill>
                  <a:srgbClr val="374151"/>
                </a:solidFill>
                <a:latin typeface="Calibri"/>
                <a:cs typeface="Calibri"/>
              </a:rPr>
              <a:t>e</a:t>
            </a:r>
            <a:r>
              <a:rPr sz="1700" b="1" spc="35" dirty="0">
                <a:solidFill>
                  <a:srgbClr val="374151"/>
                </a:solidFill>
                <a:latin typeface="Calibri"/>
                <a:cs typeface="Calibri"/>
              </a:rPr>
              <a:t>m</a:t>
            </a:r>
            <a:r>
              <a:rPr sz="1700" b="1" spc="40" dirty="0">
                <a:solidFill>
                  <a:srgbClr val="374151"/>
                </a:solidFill>
                <a:latin typeface="Calibri"/>
                <a:cs typeface="Calibri"/>
              </a:rPr>
              <a:t>e</a:t>
            </a:r>
            <a:r>
              <a:rPr sz="1700" b="1" spc="-20" dirty="0">
                <a:solidFill>
                  <a:srgbClr val="374151"/>
                </a:solidFill>
                <a:latin typeface="Calibri"/>
                <a:cs typeface="Calibri"/>
              </a:rPr>
              <a:t>n</a:t>
            </a:r>
            <a:r>
              <a:rPr sz="1700" b="1" spc="5" dirty="0">
                <a:solidFill>
                  <a:srgbClr val="374151"/>
                </a:solidFill>
                <a:latin typeface="Calibri"/>
                <a:cs typeface="Calibri"/>
              </a:rPr>
              <a:t>t:</a:t>
            </a:r>
            <a:endParaRPr sz="1700" dirty="0">
              <a:latin typeface="Calibri"/>
              <a:cs typeface="Calibri"/>
            </a:endParaRPr>
          </a:p>
          <a:p>
            <a:pPr marL="342900" marR="559435" indent="-343535">
              <a:lnSpc>
                <a:spcPts val="1650"/>
              </a:lnSpc>
              <a:spcBef>
                <a:spcPts val="969"/>
              </a:spcBef>
              <a:buClr>
                <a:srgbClr val="5FCAEE"/>
              </a:buClr>
              <a:buSzPct val="79411"/>
              <a:buFont typeface="Arial MT"/>
              <a:buChar char="•"/>
              <a:tabLst>
                <a:tab pos="342900" algn="l"/>
                <a:tab pos="343535" algn="l"/>
              </a:tabLst>
            </a:pPr>
            <a:r>
              <a:rPr sz="1700" spc="-10" dirty="0">
                <a:solidFill>
                  <a:srgbClr val="374151"/>
                </a:solidFill>
                <a:latin typeface="Calibri"/>
                <a:cs typeface="Calibri"/>
              </a:rPr>
              <a:t>Implement </a:t>
            </a:r>
            <a:r>
              <a:rPr sz="1700" spc="10" dirty="0">
                <a:solidFill>
                  <a:srgbClr val="374151"/>
                </a:solidFill>
                <a:latin typeface="Calibri"/>
                <a:cs typeface="Calibri"/>
              </a:rPr>
              <a:t>an </a:t>
            </a:r>
            <a:r>
              <a:rPr sz="1700" spc="5" dirty="0">
                <a:solidFill>
                  <a:srgbClr val="374151"/>
                </a:solidFill>
                <a:latin typeface="Calibri"/>
                <a:cs typeface="Calibri"/>
              </a:rPr>
              <a:t>IoT 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device management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system 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responsible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for </a:t>
            </a:r>
            <a:r>
              <a:rPr sz="1700" spc="5" dirty="0">
                <a:solidFill>
                  <a:srgbClr val="374151"/>
                </a:solidFill>
                <a:latin typeface="Calibri"/>
                <a:cs typeface="Calibri"/>
              </a:rPr>
              <a:t>tasks </a:t>
            </a:r>
            <a:r>
              <a:rPr sz="1700" spc="10" dirty="0">
                <a:solidFill>
                  <a:srgbClr val="374151"/>
                </a:solidFill>
                <a:latin typeface="Calibri"/>
                <a:cs typeface="Calibri"/>
              </a:rPr>
              <a:t>such as 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device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provisioning,</a:t>
            </a:r>
            <a:r>
              <a:rPr sz="1700" spc="-6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monitoring,</a:t>
            </a:r>
            <a:r>
              <a:rPr sz="1700" spc="-6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374151"/>
                </a:solidFill>
                <a:latin typeface="Calibri"/>
                <a:cs typeface="Calibri"/>
              </a:rPr>
              <a:t>and</a:t>
            </a:r>
            <a:r>
              <a:rPr sz="1700" spc="-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firmware</a:t>
            </a:r>
            <a:r>
              <a:rPr sz="1700" spc="-4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374151"/>
                </a:solidFill>
                <a:latin typeface="Calibri"/>
                <a:cs typeface="Calibri"/>
              </a:rPr>
              <a:t>updates.</a:t>
            </a:r>
            <a:r>
              <a:rPr sz="1700" spc="-14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This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system</a:t>
            </a:r>
            <a:r>
              <a:rPr sz="1700" spc="-4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374151"/>
                </a:solidFill>
                <a:latin typeface="Calibri"/>
                <a:cs typeface="Calibri"/>
              </a:rPr>
              <a:t>guarantees</a:t>
            </a:r>
            <a:r>
              <a:rPr sz="1700" spc="-16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10" dirty="0">
                <a:solidFill>
                  <a:srgbClr val="374151"/>
                </a:solidFill>
                <a:latin typeface="Calibri"/>
                <a:cs typeface="Calibri"/>
              </a:rPr>
              <a:t>the</a:t>
            </a:r>
            <a:r>
              <a:rPr sz="1700" spc="-4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optimal </a:t>
            </a:r>
            <a:r>
              <a:rPr sz="1700" spc="-37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functionality</a:t>
            </a:r>
            <a:r>
              <a:rPr sz="1700" spc="-1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of</a:t>
            </a:r>
            <a:r>
              <a:rPr sz="1700" spc="-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all</a:t>
            </a:r>
            <a:r>
              <a:rPr sz="1700" spc="4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374151"/>
                </a:solidFill>
                <a:latin typeface="Calibri"/>
                <a:cs typeface="Calibri"/>
              </a:rPr>
              <a:t>devices.</a:t>
            </a:r>
            <a:endParaRPr sz="17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</TotalTime>
  <Words>939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Arial MT</vt:lpstr>
      <vt:lpstr>Calibri</vt:lpstr>
      <vt:lpstr>Corbel</vt:lpstr>
      <vt:lpstr>Georgia</vt:lpstr>
      <vt:lpstr>Lucida Sans Unicode</vt:lpstr>
      <vt:lpstr>Times New Roman</vt:lpstr>
      <vt:lpstr>Trebuchet MS</vt:lpstr>
      <vt:lpstr>Parallax</vt:lpstr>
      <vt:lpstr>Smart Water System</vt:lpstr>
      <vt:lpstr>PROBLEM DEFINITION:</vt:lpstr>
      <vt:lpstr>OBJECTIVES:</vt:lpstr>
      <vt:lpstr>EXISTING SYSTEM:</vt:lpstr>
      <vt:lpstr>PROPOSED SYSTEM:</vt:lpstr>
      <vt:lpstr>IoT SENSOR DESIGN:</vt:lpstr>
      <vt:lpstr>PowerPoint Presentation</vt:lpstr>
      <vt:lpstr>REAL-TIME TRANSIST INFORMATION  PLATFORM:</vt:lpstr>
      <vt:lpstr>INTEGRATION APPROACH:</vt:lpstr>
      <vt:lpstr>INTEGRATION BENEFITS: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Water System</dc:title>
  <dc:creator>kalai duke</dc:creator>
  <cp:lastModifiedBy>kalai duke</cp:lastModifiedBy>
  <cp:revision>3</cp:revision>
  <dcterms:created xsi:type="dcterms:W3CDTF">2023-10-11T13:24:56Z</dcterms:created>
  <dcterms:modified xsi:type="dcterms:W3CDTF">2023-10-11T13:29:41Z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2023-10-11T00:00:00Z</vt:filetime>
  </property>
  <property fmtid="{D5CDD505-2E9C-101B-9397-08002B2CF9AE}" pid="3" name="LastSaved">
    <vt:filetime>2023-10-11T00:00:00Z</vt:filetime>
  </property>
</Properties>
</file>